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fntdata" ContentType="application/x-fontdata"/>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2.xml" ContentType="application/vnd.openxmlformats-officedocument.themeOverr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3.xml" ContentType="application/vnd.openxmlformats-officedocument.themeOverr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theme/themeOverride4.xml" ContentType="application/vnd.openxmlformats-officedocument.themeOverr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theme/themeOverride5.xml" ContentType="application/vnd.openxmlformats-officedocument.themeOverr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theme/themeOverride6.xml" ContentType="application/vnd.openxmlformats-officedocument.themeOverr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theme/themeOverride7.xml" ContentType="application/vnd.openxmlformats-officedocument.themeOverrid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theme/themeOverride8.xml" ContentType="application/vnd.openxmlformats-officedocument.themeOverrid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theme/themeOverride9.xml" ContentType="application/vnd.openxmlformats-officedocument.themeOverrid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theme/themeOverride10.xml" ContentType="application/vnd.openxmlformats-officedocument.themeOverrid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theme/themeOverride11.xml" ContentType="application/vnd.openxmlformats-officedocument.themeOverride+xml"/>
  <Override PartName="/ppt/notesSlides/notesSlide1.xml" ContentType="application/vnd.openxmlformats-officedocument.presentationml.notesSlid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theme/themeOverride12.xml" ContentType="application/vnd.openxmlformats-officedocument.themeOverride+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theme/themeOverride13.xml" ContentType="application/vnd.openxmlformats-officedocument.themeOverride+xml"/>
  <Override PartName="/ppt/charts/chart14.xml" ContentType="application/vnd.openxmlformats-officedocument.drawingml.chart+xml"/>
  <Override PartName="/ppt/charts/style14.xml" ContentType="application/vnd.ms-office.chartstyle+xml"/>
  <Override PartName="/ppt/charts/colors14.xml" ContentType="application/vnd.ms-office.chartcolorstyle+xml"/>
  <Override PartName="/ppt/theme/themeOverride14.xml" ContentType="application/vnd.openxmlformats-officedocument.themeOverride+xml"/>
  <Override PartName="/docProps/core.xml" ContentType="application/vnd.openxmlformats-package.core-properties+xml"/>
  <Override PartName="/docProps/app.xml" ContentType="application/vnd.openxmlformats-officedocument.extended-properties+xml"/>
  <Override PartName="/ppt/changesInfos/changesInfo1.xml" ContentType="application/vnd.ms-powerpoint.changesinfo+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752" r:id="rId1"/>
  </p:sldMasterIdLst>
  <p:notesMasterIdLst>
    <p:notesMasterId r:id="rId152"/>
  </p:notesMasterIdLst>
  <p:handoutMasterIdLst>
    <p:handoutMasterId r:id="rId153"/>
  </p:handoutMasterIdLst>
  <p:sldIdLst>
    <p:sldId id="291" r:id="rId2"/>
    <p:sldId id="265" r:id="rId3"/>
    <p:sldId id="477" r:id="rId4"/>
    <p:sldId id="259" r:id="rId5"/>
    <p:sldId id="336" r:id="rId6"/>
    <p:sldId id="269" r:id="rId7"/>
    <p:sldId id="295" r:id="rId8"/>
    <p:sldId id="297" r:id="rId9"/>
    <p:sldId id="298" r:id="rId10"/>
    <p:sldId id="300" r:id="rId11"/>
    <p:sldId id="473" r:id="rId12"/>
    <p:sldId id="299" r:id="rId13"/>
    <p:sldId id="337" r:id="rId14"/>
    <p:sldId id="531" r:id="rId15"/>
    <p:sldId id="302" r:id="rId16"/>
    <p:sldId id="303" r:id="rId17"/>
    <p:sldId id="475" r:id="rId18"/>
    <p:sldId id="306" r:id="rId19"/>
    <p:sldId id="307" r:id="rId20"/>
    <p:sldId id="338" r:id="rId21"/>
    <p:sldId id="339" r:id="rId22"/>
    <p:sldId id="340" r:id="rId23"/>
    <p:sldId id="341" r:id="rId24"/>
    <p:sldId id="466" r:id="rId25"/>
    <p:sldId id="467" r:id="rId26"/>
    <p:sldId id="342" r:id="rId27"/>
    <p:sldId id="343" r:id="rId28"/>
    <p:sldId id="344" r:id="rId29"/>
    <p:sldId id="345" r:id="rId30"/>
    <p:sldId id="346" r:id="rId31"/>
    <p:sldId id="474" r:id="rId32"/>
    <p:sldId id="347" r:id="rId33"/>
    <p:sldId id="476" r:id="rId34"/>
    <p:sldId id="348" r:id="rId35"/>
    <p:sldId id="349" r:id="rId36"/>
    <p:sldId id="350" r:id="rId37"/>
    <p:sldId id="351" r:id="rId38"/>
    <p:sldId id="352" r:id="rId39"/>
    <p:sldId id="478" r:id="rId40"/>
    <p:sldId id="479" r:id="rId41"/>
    <p:sldId id="480" r:id="rId42"/>
    <p:sldId id="481" r:id="rId43"/>
    <p:sldId id="482" r:id="rId44"/>
    <p:sldId id="483" r:id="rId45"/>
    <p:sldId id="484" r:id="rId46"/>
    <p:sldId id="485" r:id="rId47"/>
    <p:sldId id="486" r:id="rId48"/>
    <p:sldId id="487" r:id="rId49"/>
    <p:sldId id="488" r:id="rId50"/>
    <p:sldId id="489" r:id="rId51"/>
    <p:sldId id="490" r:id="rId52"/>
    <p:sldId id="491" r:id="rId53"/>
    <p:sldId id="492" r:id="rId54"/>
    <p:sldId id="493" r:id="rId55"/>
    <p:sldId id="494" r:id="rId56"/>
    <p:sldId id="495" r:id="rId57"/>
    <p:sldId id="496" r:id="rId58"/>
    <p:sldId id="497" r:id="rId59"/>
    <p:sldId id="498" r:id="rId60"/>
    <p:sldId id="499" r:id="rId61"/>
    <p:sldId id="500" r:id="rId62"/>
    <p:sldId id="501" r:id="rId63"/>
    <p:sldId id="502" r:id="rId64"/>
    <p:sldId id="503" r:id="rId65"/>
    <p:sldId id="504" r:id="rId66"/>
    <p:sldId id="505" r:id="rId67"/>
    <p:sldId id="506" r:id="rId68"/>
    <p:sldId id="507" r:id="rId69"/>
    <p:sldId id="508" r:id="rId70"/>
    <p:sldId id="509" r:id="rId71"/>
    <p:sldId id="510" r:id="rId72"/>
    <p:sldId id="511" r:id="rId73"/>
    <p:sldId id="512" r:id="rId74"/>
    <p:sldId id="513" r:id="rId75"/>
    <p:sldId id="514" r:id="rId76"/>
    <p:sldId id="515" r:id="rId77"/>
    <p:sldId id="516" r:id="rId78"/>
    <p:sldId id="517" r:id="rId79"/>
    <p:sldId id="518" r:id="rId80"/>
    <p:sldId id="519" r:id="rId81"/>
    <p:sldId id="520" r:id="rId82"/>
    <p:sldId id="521" r:id="rId83"/>
    <p:sldId id="522" r:id="rId84"/>
    <p:sldId id="523" r:id="rId85"/>
    <p:sldId id="524" r:id="rId86"/>
    <p:sldId id="525" r:id="rId87"/>
    <p:sldId id="526" r:id="rId88"/>
    <p:sldId id="527" r:id="rId89"/>
    <p:sldId id="528" r:id="rId90"/>
    <p:sldId id="529" r:id="rId91"/>
    <p:sldId id="530" r:id="rId92"/>
    <p:sldId id="353" r:id="rId93"/>
    <p:sldId id="354" r:id="rId94"/>
    <p:sldId id="355" r:id="rId95"/>
    <p:sldId id="356" r:id="rId96"/>
    <p:sldId id="357" r:id="rId97"/>
    <p:sldId id="358" r:id="rId98"/>
    <p:sldId id="359" r:id="rId99"/>
    <p:sldId id="360" r:id="rId100"/>
    <p:sldId id="361" r:id="rId101"/>
    <p:sldId id="362" r:id="rId102"/>
    <p:sldId id="363" r:id="rId103"/>
    <p:sldId id="364" r:id="rId104"/>
    <p:sldId id="365" r:id="rId105"/>
    <p:sldId id="366" r:id="rId106"/>
    <p:sldId id="468" r:id="rId107"/>
    <p:sldId id="367" r:id="rId108"/>
    <p:sldId id="368" r:id="rId109"/>
    <p:sldId id="369" r:id="rId110"/>
    <p:sldId id="370" r:id="rId111"/>
    <p:sldId id="371" r:id="rId112"/>
    <p:sldId id="372" r:id="rId113"/>
    <p:sldId id="469" r:id="rId114"/>
    <p:sldId id="373" r:id="rId115"/>
    <p:sldId id="374" r:id="rId116"/>
    <p:sldId id="375" r:id="rId117"/>
    <p:sldId id="376" r:id="rId118"/>
    <p:sldId id="377" r:id="rId119"/>
    <p:sldId id="378" r:id="rId120"/>
    <p:sldId id="379" r:id="rId121"/>
    <p:sldId id="380" r:id="rId122"/>
    <p:sldId id="381" r:id="rId123"/>
    <p:sldId id="382" r:id="rId124"/>
    <p:sldId id="426" r:id="rId125"/>
    <p:sldId id="427" r:id="rId126"/>
    <p:sldId id="465" r:id="rId127"/>
    <p:sldId id="429" r:id="rId128"/>
    <p:sldId id="428" r:id="rId129"/>
    <p:sldId id="431" r:id="rId130"/>
    <p:sldId id="432" r:id="rId131"/>
    <p:sldId id="433" r:id="rId132"/>
    <p:sldId id="434" r:id="rId133"/>
    <p:sldId id="435" r:id="rId134"/>
    <p:sldId id="436" r:id="rId135"/>
    <p:sldId id="437" r:id="rId136"/>
    <p:sldId id="438" r:id="rId137"/>
    <p:sldId id="439" r:id="rId138"/>
    <p:sldId id="440" r:id="rId139"/>
    <p:sldId id="441" r:id="rId140"/>
    <p:sldId id="442" r:id="rId141"/>
    <p:sldId id="443" r:id="rId142"/>
    <p:sldId id="444" r:id="rId143"/>
    <p:sldId id="445" r:id="rId144"/>
    <p:sldId id="446" r:id="rId145"/>
    <p:sldId id="447" r:id="rId146"/>
    <p:sldId id="448" r:id="rId147"/>
    <p:sldId id="449" r:id="rId148"/>
    <p:sldId id="450" r:id="rId149"/>
    <p:sldId id="451" r:id="rId150"/>
    <p:sldId id="463" r:id="rId151"/>
  </p:sldIdLst>
  <p:sldSz cx="12192000" cy="6858000"/>
  <p:notesSz cx="6858000" cy="9144000"/>
  <p:embeddedFontLst>
    <p:embeddedFont>
      <p:font typeface="Montserrat" panose="020B0604020202020204" charset="0"/>
      <p:regular r:id="rId154"/>
      <p:bold r:id="rId155"/>
      <p:italic r:id="rId156"/>
      <p:boldItalic r:id="rId157"/>
    </p:embeddedFont>
    <p:embeddedFont>
      <p:font typeface="Work Sans" panose="020B0604020202020204" charset="0"/>
      <p:regular r:id="rId158"/>
      <p:bold r:id="rId159"/>
    </p:embeddedFont>
    <p:embeddedFont>
      <p:font typeface="Work Sans SemiBold" panose="020B0604020202020204" charset="0"/>
      <p:regular r:id="rId160"/>
      <p:bold r:id="rId161"/>
    </p:embeddedFont>
    <p:embeddedFont>
      <p:font typeface="Century Gothic" panose="020B0502020202020204" pitchFamily="34" charset="0"/>
      <p:regular r:id="rId162"/>
      <p:bold r:id="rId163"/>
      <p:italic r:id="rId164"/>
      <p:boldItalic r:id="rId165"/>
    </p:embeddedFont>
    <p:embeddedFont>
      <p:font typeface="Calibri" panose="020F0502020204030204" pitchFamily="34" charset="0"/>
      <p:regular r:id="rId166"/>
      <p:bold r:id="rId167"/>
      <p:italic r:id="rId168"/>
      <p:boldItalic r:id="rId169"/>
    </p:embeddedFont>
  </p:embeddedFontLst>
  <p:defaultText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aria Del Pilar Florido Caicedo" initials="MDPFC" lastIdx="0" clrIdx="0">
    <p:extLst>
      <p:ext uri="{19B8F6BF-5375-455C-9EA6-DF929625EA0E}">
        <p15:presenceInfo xmlns:p15="http://schemas.microsoft.com/office/powerpoint/2012/main" userId="S-1-5-21-1454471165-1592454029-682003330-271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BCD0A"/>
    <a:srgbClr val="0C3076"/>
    <a:srgbClr val="D13B3B"/>
    <a:srgbClr val="A4091F"/>
    <a:srgbClr val="FFB300"/>
    <a:srgbClr val="1F4B71"/>
    <a:srgbClr val="86081A"/>
    <a:srgbClr val="5F0512"/>
    <a:srgbClr val="B81C28"/>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271D515-1648-46FC-A5ED-4D97A513AC0E}" v="3" dt="2020-05-08T01:04:19.959"/>
  </p1510:revLst>
</p1510:revInfo>
</file>

<file path=ppt/tableStyles.xml><?xml version="1.0" encoding="utf-8"?>
<a:tblStyleLst xmlns:a="http://schemas.openxmlformats.org/drawingml/2006/main" def="{69012ECD-51FC-41F1-AA8D-1B2483CD663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9D7B26C5-4107-4FEC-AEDC-1716B250A1EF}" styleName="Estilo claro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5DA37D80-6434-44D0-A028-1B22A696006F}" styleName="Estilo claro 3 - Acento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E8B1032C-EA38-4F05-BA0D-38AFFFC7BED3}" styleName="Estilo claro 3 - Acento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08FB837D-C827-4EFA-A057-4D05807E0F7C}" styleName="Estilo temático 1 - Énfasis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6E25E649-3F16-4E02-A733-19D2CDBF48F0}" styleName="Estilo medio 3 - Énfasis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7E9639D4-E3E2-4D34-9284-5A2195B3D0D7}" styleName="Estilo claro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616DA210-FB5B-4158-B5E0-FEB733F419BA}" styleName="Estilo claro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150" autoAdjust="0"/>
    <p:restoredTop sz="98694" autoAdjust="0"/>
  </p:normalViewPr>
  <p:slideViewPr>
    <p:cSldViewPr snapToGrid="0">
      <p:cViewPr varScale="1">
        <p:scale>
          <a:sx n="68" d="100"/>
          <a:sy n="68" d="100"/>
        </p:scale>
        <p:origin x="72" y="288"/>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snapToGrid="0">
      <p:cViewPr varScale="1">
        <p:scale>
          <a:sx n="83" d="100"/>
          <a:sy n="83" d="100"/>
        </p:scale>
        <p:origin x="3852" y="102"/>
      </p:cViewPr>
      <p:guideLst/>
    </p:cSldViewPr>
  </p:notes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font" Target="fonts/font6.fntdata"/><Relationship Id="rId170" Type="http://schemas.openxmlformats.org/officeDocument/2006/relationships/commentAuthors" Target="commentAuthors.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font" Target="fonts/font7.fntdata"/><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slide" Target="slides/slide149.xml"/><Relationship Id="rId171" Type="http://schemas.openxmlformats.org/officeDocument/2006/relationships/presProps" Target="presProps.xml"/><Relationship Id="rId12" Type="http://schemas.openxmlformats.org/officeDocument/2006/relationships/slide" Target="slides/slide11.xml"/><Relationship Id="rId33" Type="http://schemas.openxmlformats.org/officeDocument/2006/relationships/slide" Target="slides/slide32.xml"/><Relationship Id="rId108" Type="http://schemas.openxmlformats.org/officeDocument/2006/relationships/slide" Target="slides/slide107.xml"/><Relationship Id="rId129" Type="http://schemas.openxmlformats.org/officeDocument/2006/relationships/slide" Target="slides/slide128.xml"/><Relationship Id="rId54" Type="http://schemas.openxmlformats.org/officeDocument/2006/relationships/slide" Target="slides/slide53.xml"/><Relationship Id="rId75" Type="http://schemas.openxmlformats.org/officeDocument/2006/relationships/slide" Target="slides/slide74.xml"/><Relationship Id="rId96" Type="http://schemas.openxmlformats.org/officeDocument/2006/relationships/slide" Target="slides/slide95.xml"/><Relationship Id="rId140" Type="http://schemas.openxmlformats.org/officeDocument/2006/relationships/slide" Target="slides/slide139.xml"/><Relationship Id="rId161" Type="http://schemas.openxmlformats.org/officeDocument/2006/relationships/font" Target="fonts/font8.fntdata"/><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slide" Target="slides/slide150.xml"/><Relationship Id="rId156" Type="http://schemas.openxmlformats.org/officeDocument/2006/relationships/font" Target="fonts/font3.fntdata"/><Relationship Id="rId172" Type="http://schemas.openxmlformats.org/officeDocument/2006/relationships/viewProps" Target="viewProps.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font" Target="fonts/font14.fntdata"/><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font" Target="fonts/font9.fntdata"/><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font" Target="fonts/font4.fntdata"/><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notesMaster" Target="notesMasters/notesMaster1.xml"/><Relationship Id="rId173" Type="http://schemas.openxmlformats.org/officeDocument/2006/relationships/theme" Target="theme/theme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font" Target="fonts/font15.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font" Target="fonts/font10.fntdata"/><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font" Target="fonts/font5.fntdata"/><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handoutMaster" Target="handoutMasters/handoutMaster1.xml"/><Relationship Id="rId174" Type="http://schemas.openxmlformats.org/officeDocument/2006/relationships/tableStyles" Target="tableStyles.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font" Target="fonts/font11.fntdata"/><Relationship Id="rId169" Type="http://schemas.openxmlformats.org/officeDocument/2006/relationships/font" Target="fonts/font16.fntdata"/><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font" Target="fonts/font1.fntdata"/><Relationship Id="rId175" Type="http://schemas.microsoft.com/office/2016/11/relationships/changesInfo" Target="changesInfos/changesInfo1.xml"/><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font" Target="fonts/font12.fntdata"/><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font" Target="fonts/font2.fntdata"/><Relationship Id="rId176" Type="http://schemas.microsoft.com/office/2015/10/relationships/revisionInfo" Target="revisionInfo.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font" Target="fonts/font13.fntdata"/></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iana Carolina Escobar Velasquez" userId="1e9efe71-f3b4-4a5a-9493-8a09011a2dd3" providerId="ADAL" clId="{1271D515-1648-46FC-A5ED-4D97A513AC0E}"/>
    <pc:docChg chg="custSel modSld">
      <pc:chgData name="Diana Carolina Escobar Velasquez" userId="1e9efe71-f3b4-4a5a-9493-8a09011a2dd3" providerId="ADAL" clId="{1271D515-1648-46FC-A5ED-4D97A513AC0E}" dt="2020-05-08T01:05:39.390" v="15" actId="404"/>
      <pc:docMkLst>
        <pc:docMk/>
      </pc:docMkLst>
      <pc:sldChg chg="addSp delSp modSp">
        <pc:chgData name="Diana Carolina Escobar Velasquez" userId="1e9efe71-f3b4-4a5a-9493-8a09011a2dd3" providerId="ADAL" clId="{1271D515-1648-46FC-A5ED-4D97A513AC0E}" dt="2020-05-08T01:05:39.390" v="15" actId="404"/>
        <pc:sldMkLst>
          <pc:docMk/>
          <pc:sldMk cId="3411438530" sldId="303"/>
        </pc:sldMkLst>
        <pc:graphicFrameChg chg="add del">
          <ac:chgData name="Diana Carolina Escobar Velasquez" userId="1e9efe71-f3b4-4a5a-9493-8a09011a2dd3" providerId="ADAL" clId="{1271D515-1648-46FC-A5ED-4D97A513AC0E}" dt="2020-05-08T01:04:19.669" v="2"/>
          <ac:graphicFrameMkLst>
            <pc:docMk/>
            <pc:sldMk cId="3411438530" sldId="303"/>
            <ac:graphicFrameMk id="2" creationId="{213E4412-5453-450F-96AE-73CEFA22C315}"/>
          </ac:graphicFrameMkLst>
        </pc:graphicFrameChg>
        <pc:graphicFrameChg chg="add mod modGraphic">
          <ac:chgData name="Diana Carolina Escobar Velasquez" userId="1e9efe71-f3b4-4a5a-9493-8a09011a2dd3" providerId="ADAL" clId="{1271D515-1648-46FC-A5ED-4D97A513AC0E}" dt="2020-05-08T01:05:39.390" v="15" actId="404"/>
          <ac:graphicFrameMkLst>
            <pc:docMk/>
            <pc:sldMk cId="3411438530" sldId="303"/>
            <ac:graphicFrameMk id="3" creationId="{5F8740C0-49DA-4AAE-ABCA-4043C76D1EA7}"/>
          </ac:graphicFrameMkLst>
        </pc:graphicFrameChg>
        <pc:graphicFrameChg chg="del">
          <ac:chgData name="Diana Carolina Escobar Velasquez" userId="1e9efe71-f3b4-4a5a-9493-8a09011a2dd3" providerId="ADAL" clId="{1271D515-1648-46FC-A5ED-4D97A513AC0E}" dt="2020-05-08T01:03:33.964" v="0" actId="478"/>
          <ac:graphicFrameMkLst>
            <pc:docMk/>
            <pc:sldMk cId="3411438530" sldId="303"/>
            <ac:graphicFrameMk id="10" creationId="{9079D69F-8828-48F3-A912-2B56701BC61D}"/>
          </ac:graphicFrameMkLst>
        </pc:graphicFrameChg>
      </pc:sldChg>
      <pc:sldChg chg="modSp">
        <pc:chgData name="Diana Carolina Escobar Velasquez" userId="1e9efe71-f3b4-4a5a-9493-8a09011a2dd3" providerId="ADAL" clId="{1271D515-1648-46FC-A5ED-4D97A513AC0E}" dt="2020-05-08T01:04:33.953" v="5" actId="1076"/>
        <pc:sldMkLst>
          <pc:docMk/>
          <pc:sldMk cId="3095657338" sldId="304"/>
        </pc:sldMkLst>
        <pc:picChg chg="mod">
          <ac:chgData name="Diana Carolina Escobar Velasquez" userId="1e9efe71-f3b4-4a5a-9493-8a09011a2dd3" providerId="ADAL" clId="{1271D515-1648-46FC-A5ED-4D97A513AC0E}" dt="2020-05-08T01:04:33.953" v="5" actId="1076"/>
          <ac:picMkLst>
            <pc:docMk/>
            <pc:sldMk cId="3095657338" sldId="304"/>
            <ac:picMk id="3" creationId="{800B8667-0B9B-420B-9164-F7A467674A6C}"/>
          </ac:picMkLst>
        </pc:pic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Hoja_de_c_lculo_de_Microsoft_Excel1.xlsx"/></Relationships>
</file>

<file path=ppt/charts/_rels/chart10.xml.rels><?xml version="1.0" encoding="UTF-8" standalone="yes"?>
<Relationships xmlns="http://schemas.openxmlformats.org/package/2006/relationships"><Relationship Id="rId3" Type="http://schemas.openxmlformats.org/officeDocument/2006/relationships/themeOverride" Target="../theme/themeOverride10.xml"/><Relationship Id="rId2" Type="http://schemas.microsoft.com/office/2011/relationships/chartColorStyle" Target="colors10.xml"/><Relationship Id="rId1" Type="http://schemas.microsoft.com/office/2011/relationships/chartStyle" Target="style10.xml"/><Relationship Id="rId4" Type="http://schemas.openxmlformats.org/officeDocument/2006/relationships/package" Target="../embeddings/Hoja_de_c_lculo_de_Microsoft_Excel10.xlsx"/></Relationships>
</file>

<file path=ppt/charts/_rels/chart11.xml.rels><?xml version="1.0" encoding="UTF-8" standalone="yes"?>
<Relationships xmlns="http://schemas.openxmlformats.org/package/2006/relationships"><Relationship Id="rId3" Type="http://schemas.openxmlformats.org/officeDocument/2006/relationships/themeOverride" Target="../theme/themeOverride11.xml"/><Relationship Id="rId2" Type="http://schemas.microsoft.com/office/2011/relationships/chartColorStyle" Target="colors11.xml"/><Relationship Id="rId1" Type="http://schemas.microsoft.com/office/2011/relationships/chartStyle" Target="style11.xml"/><Relationship Id="rId4" Type="http://schemas.openxmlformats.org/officeDocument/2006/relationships/package" Target="../embeddings/Hoja_de_c_lculo_de_Microsoft_Excel11.xlsx"/></Relationships>
</file>

<file path=ppt/charts/_rels/chart12.xml.rels><?xml version="1.0" encoding="UTF-8" standalone="yes"?>
<Relationships xmlns="http://schemas.openxmlformats.org/package/2006/relationships"><Relationship Id="rId3" Type="http://schemas.openxmlformats.org/officeDocument/2006/relationships/themeOverride" Target="../theme/themeOverride12.xml"/><Relationship Id="rId2" Type="http://schemas.microsoft.com/office/2011/relationships/chartColorStyle" Target="colors12.xml"/><Relationship Id="rId1" Type="http://schemas.microsoft.com/office/2011/relationships/chartStyle" Target="style12.xml"/><Relationship Id="rId4" Type="http://schemas.openxmlformats.org/officeDocument/2006/relationships/package" Target="../embeddings/Hoja_de_c_lculo_de_Microsoft_Excel12.xlsx"/></Relationships>
</file>

<file path=ppt/charts/_rels/chart13.xml.rels><?xml version="1.0" encoding="UTF-8" standalone="yes"?>
<Relationships xmlns="http://schemas.openxmlformats.org/package/2006/relationships"><Relationship Id="rId3" Type="http://schemas.openxmlformats.org/officeDocument/2006/relationships/themeOverride" Target="../theme/themeOverride13.xml"/><Relationship Id="rId2" Type="http://schemas.microsoft.com/office/2011/relationships/chartColorStyle" Target="colors13.xml"/><Relationship Id="rId1" Type="http://schemas.microsoft.com/office/2011/relationships/chartStyle" Target="style13.xml"/><Relationship Id="rId4" Type="http://schemas.openxmlformats.org/officeDocument/2006/relationships/package" Target="../embeddings/Hoja_de_c_lculo_de_Microsoft_Excel13.xlsx"/></Relationships>
</file>

<file path=ppt/charts/_rels/chart14.xml.rels><?xml version="1.0" encoding="UTF-8" standalone="yes"?>
<Relationships xmlns="http://schemas.openxmlformats.org/package/2006/relationships"><Relationship Id="rId3" Type="http://schemas.openxmlformats.org/officeDocument/2006/relationships/themeOverride" Target="../theme/themeOverride14.xml"/><Relationship Id="rId2" Type="http://schemas.microsoft.com/office/2011/relationships/chartColorStyle" Target="colors14.xml"/><Relationship Id="rId1" Type="http://schemas.microsoft.com/office/2011/relationships/chartStyle" Target="style14.xml"/><Relationship Id="rId4" Type="http://schemas.openxmlformats.org/officeDocument/2006/relationships/package" Target="../embeddings/Hoja_de_c_lculo_de_Microsoft_Excel14.xlsx"/></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package" Target="../embeddings/Hoja_de_c_lculo_de_Microsoft_Excel2.xlsx"/></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package" Target="../embeddings/Hoja_de_c_lculo_de_Microsoft_Excel3.xlsx"/></Relationships>
</file>

<file path=ppt/charts/_rels/chart4.xml.rels><?xml version="1.0" encoding="UTF-8" standalone="yes"?>
<Relationships xmlns="http://schemas.openxmlformats.org/package/2006/relationships"><Relationship Id="rId3" Type="http://schemas.openxmlformats.org/officeDocument/2006/relationships/themeOverride" Target="../theme/themeOverride4.xml"/><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package" Target="../embeddings/Hoja_de_c_lculo_de_Microsoft_Excel4.xlsx"/></Relationships>
</file>

<file path=ppt/charts/_rels/chart5.xml.rels><?xml version="1.0" encoding="UTF-8" standalone="yes"?>
<Relationships xmlns="http://schemas.openxmlformats.org/package/2006/relationships"><Relationship Id="rId3" Type="http://schemas.openxmlformats.org/officeDocument/2006/relationships/themeOverride" Target="../theme/themeOverride5.xml"/><Relationship Id="rId2" Type="http://schemas.microsoft.com/office/2011/relationships/chartColorStyle" Target="colors5.xml"/><Relationship Id="rId1" Type="http://schemas.microsoft.com/office/2011/relationships/chartStyle" Target="style5.xml"/><Relationship Id="rId4" Type="http://schemas.openxmlformats.org/officeDocument/2006/relationships/package" Target="../embeddings/Hoja_de_c_lculo_de_Microsoft_Excel5.xlsx"/></Relationships>
</file>

<file path=ppt/charts/_rels/chart6.xml.rels><?xml version="1.0" encoding="UTF-8" standalone="yes"?>
<Relationships xmlns="http://schemas.openxmlformats.org/package/2006/relationships"><Relationship Id="rId3" Type="http://schemas.openxmlformats.org/officeDocument/2006/relationships/themeOverride" Target="../theme/themeOverride6.xml"/><Relationship Id="rId2" Type="http://schemas.microsoft.com/office/2011/relationships/chartColorStyle" Target="colors6.xml"/><Relationship Id="rId1" Type="http://schemas.microsoft.com/office/2011/relationships/chartStyle" Target="style6.xml"/><Relationship Id="rId4" Type="http://schemas.openxmlformats.org/officeDocument/2006/relationships/package" Target="../embeddings/Hoja_de_c_lculo_de_Microsoft_Excel6.xlsx"/></Relationships>
</file>

<file path=ppt/charts/_rels/chart7.xml.rels><?xml version="1.0" encoding="UTF-8" standalone="yes"?>
<Relationships xmlns="http://schemas.openxmlformats.org/package/2006/relationships"><Relationship Id="rId3" Type="http://schemas.openxmlformats.org/officeDocument/2006/relationships/themeOverride" Target="../theme/themeOverride7.xml"/><Relationship Id="rId2" Type="http://schemas.microsoft.com/office/2011/relationships/chartColorStyle" Target="colors7.xml"/><Relationship Id="rId1" Type="http://schemas.microsoft.com/office/2011/relationships/chartStyle" Target="style7.xml"/><Relationship Id="rId4" Type="http://schemas.openxmlformats.org/officeDocument/2006/relationships/package" Target="../embeddings/Hoja_de_c_lculo_de_Microsoft_Excel7.xlsx"/></Relationships>
</file>

<file path=ppt/charts/_rels/chart8.xml.rels><?xml version="1.0" encoding="UTF-8" standalone="yes"?>
<Relationships xmlns="http://schemas.openxmlformats.org/package/2006/relationships"><Relationship Id="rId3" Type="http://schemas.openxmlformats.org/officeDocument/2006/relationships/themeOverride" Target="../theme/themeOverride8.xml"/><Relationship Id="rId2" Type="http://schemas.microsoft.com/office/2011/relationships/chartColorStyle" Target="colors8.xml"/><Relationship Id="rId1" Type="http://schemas.microsoft.com/office/2011/relationships/chartStyle" Target="style8.xml"/><Relationship Id="rId4" Type="http://schemas.openxmlformats.org/officeDocument/2006/relationships/package" Target="../embeddings/Hoja_de_c_lculo_de_Microsoft_Excel8.xlsx"/></Relationships>
</file>

<file path=ppt/charts/_rels/chart9.xml.rels><?xml version="1.0" encoding="UTF-8" standalone="yes"?>
<Relationships xmlns="http://schemas.openxmlformats.org/package/2006/relationships"><Relationship Id="rId3" Type="http://schemas.openxmlformats.org/officeDocument/2006/relationships/themeOverride" Target="../theme/themeOverride9.xml"/><Relationship Id="rId2" Type="http://schemas.microsoft.com/office/2011/relationships/chartColorStyle" Target="colors9.xml"/><Relationship Id="rId1" Type="http://schemas.microsoft.com/office/2011/relationships/chartStyle" Target="style9.xml"/><Relationship Id="rId4" Type="http://schemas.openxmlformats.org/officeDocument/2006/relationships/package" Target="../embeddings/Hoja_de_c_lculo_de_Microsoft_Excel9.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600" b="1" i="0" u="none" strike="noStrike" kern="1200" cap="all" spc="120" normalizeH="0" baseline="0">
                <a:solidFill>
                  <a:schemeClr val="tx1">
                    <a:lumMod val="65000"/>
                    <a:lumOff val="35000"/>
                  </a:schemeClr>
                </a:solidFill>
                <a:latin typeface="+mn-lt"/>
                <a:ea typeface="+mn-ea"/>
                <a:cs typeface="+mn-cs"/>
              </a:defRPr>
            </a:pPr>
            <a:r>
              <a:rPr lang="en-US"/>
              <a:t>Sector Hacienda</a:t>
            </a:r>
          </a:p>
        </c:rich>
      </c:tx>
      <c:layout>
        <c:manualLayout>
          <c:xMode val="edge"/>
          <c:yMode val="edge"/>
          <c:x val="0.38750445859174504"/>
          <c:y val="4.9566285246946456E-3"/>
        </c:manualLayout>
      </c:layout>
      <c:overlay val="0"/>
      <c:spPr>
        <a:noFill/>
        <a:ln>
          <a:noFill/>
        </a:ln>
        <a:effectLst/>
      </c:spPr>
      <c:txPr>
        <a:bodyPr rot="0" spcFirstLastPara="1" vertOverflow="ellipsis" vert="horz" wrap="square" anchor="ctr" anchorCtr="1"/>
        <a:lstStyle/>
        <a:p>
          <a:pPr>
            <a:defRPr sz="1600" b="1" i="0" u="none" strike="noStrike" kern="1200" cap="all" spc="120" normalizeH="0" baseline="0">
              <a:solidFill>
                <a:schemeClr val="tx1">
                  <a:lumMod val="65000"/>
                  <a:lumOff val="35000"/>
                </a:schemeClr>
              </a:solidFill>
              <a:latin typeface="+mn-lt"/>
              <a:ea typeface="+mn-ea"/>
              <a:cs typeface="+mn-cs"/>
            </a:defRPr>
          </a:pPr>
          <a:endParaRPr lang="es-CO"/>
        </a:p>
      </c:txPr>
    </c:title>
    <c:autoTitleDeleted val="0"/>
    <c:plotArea>
      <c:layout>
        <c:manualLayout>
          <c:layoutTarget val="inner"/>
          <c:xMode val="edge"/>
          <c:yMode val="edge"/>
          <c:x val="0.10228141821255395"/>
          <c:y val="0.10031099959836673"/>
          <c:w val="0.80406597148179593"/>
          <c:h val="0.77181565075026204"/>
        </c:manualLayout>
      </c:layout>
      <c:scatterChart>
        <c:scatterStyle val="lineMarker"/>
        <c:varyColors val="0"/>
        <c:ser>
          <c:idx val="0"/>
          <c:order val="0"/>
          <c:tx>
            <c:strRef>
              <c:f>'2.2 Tendencia Ingresos'!$B$7</c:f>
              <c:strCache>
                <c:ptCount val="1"/>
                <c:pt idx="0">
                  <c:v>INGRESOS EFECTIVOS</c:v>
                </c:pt>
              </c:strCache>
            </c:strRef>
          </c:tx>
          <c:spPr>
            <a:ln w="22225" cap="rnd">
              <a:solidFill>
                <a:schemeClr val="accent1"/>
              </a:solidFill>
              <a:round/>
            </a:ln>
            <a:effectLst/>
          </c:spPr>
          <c:marker>
            <c:symbol val="diamond"/>
            <c:size val="6"/>
            <c:spPr>
              <a:solidFill>
                <a:schemeClr val="accent1"/>
              </a:solidFill>
              <a:ln w="9525">
                <a:solidFill>
                  <a:schemeClr val="accent1"/>
                </a:solidFill>
                <a:round/>
              </a:ln>
              <a:effectLst/>
            </c:spPr>
          </c:marker>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50000"/>
                        <a:lumOff val="50000"/>
                      </a:schemeClr>
                    </a:solidFill>
                    <a:latin typeface="+mn-lt"/>
                    <a:ea typeface="+mn-ea"/>
                    <a:cs typeface="+mn-cs"/>
                  </a:defRPr>
                </a:pPr>
                <a:endParaRPr lang="es-CO"/>
              </a:p>
            </c:txPr>
            <c:dLblPos val="b"/>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xVal>
            <c:numRef>
              <c:f>'2.2 Tendencia Ingresos'!$A$8:$A$19</c:f>
              <c:numCache>
                <c:formatCode>General</c:formatCode>
                <c:ptCount val="12"/>
                <c:pt idx="0">
                  <c:v>2013</c:v>
                </c:pt>
                <c:pt idx="1">
                  <c:v>2014</c:v>
                </c:pt>
                <c:pt idx="2">
                  <c:v>2015</c:v>
                </c:pt>
                <c:pt idx="3">
                  <c:v>2016</c:v>
                </c:pt>
                <c:pt idx="4">
                  <c:v>2017</c:v>
                </c:pt>
                <c:pt idx="5">
                  <c:v>2018</c:v>
                </c:pt>
                <c:pt idx="6">
                  <c:v>2019</c:v>
                </c:pt>
                <c:pt idx="7">
                  <c:v>2020</c:v>
                </c:pt>
                <c:pt idx="8">
                  <c:v>2021</c:v>
                </c:pt>
                <c:pt idx="9">
                  <c:v>2022</c:v>
                </c:pt>
                <c:pt idx="10">
                  <c:v>2023</c:v>
                </c:pt>
                <c:pt idx="11">
                  <c:v>2024</c:v>
                </c:pt>
              </c:numCache>
            </c:numRef>
          </c:xVal>
          <c:yVal>
            <c:numRef>
              <c:f>'2.2 Tendencia Ingresos'!$B$8:$B$19</c:f>
              <c:numCache>
                <c:formatCode>_(* #,##0_);_(* \(#,##0\);_(* "-"??_);_(@_)</c:formatCode>
                <c:ptCount val="12"/>
                <c:pt idx="0">
                  <c:v>218664.45140451999</c:v>
                </c:pt>
                <c:pt idx="1">
                  <c:v>157510.14421033999</c:v>
                </c:pt>
                <c:pt idx="2">
                  <c:v>168736.70234885</c:v>
                </c:pt>
                <c:pt idx="3">
                  <c:v>193939.04492191001</c:v>
                </c:pt>
                <c:pt idx="4">
                  <c:v>192368.12928532</c:v>
                </c:pt>
                <c:pt idx="5">
                  <c:v>241261.44573581</c:v>
                </c:pt>
                <c:pt idx="6">
                  <c:v>243112</c:v>
                </c:pt>
              </c:numCache>
            </c:numRef>
          </c:yVal>
          <c:smooth val="0"/>
          <c:extLst xmlns:c16r2="http://schemas.microsoft.com/office/drawing/2015/06/chart">
            <c:ext xmlns:c16="http://schemas.microsoft.com/office/drawing/2014/chart" uri="{C3380CC4-5D6E-409C-BE32-E72D297353CC}">
              <c16:uniqueId val="{00000000-D240-46C5-88B8-031846425B72}"/>
            </c:ext>
          </c:extLst>
        </c:ser>
        <c:ser>
          <c:idx val="1"/>
          <c:order val="1"/>
          <c:tx>
            <c:strRef>
              <c:f>'2.2 Tendencia Ingresos'!$C$7</c:f>
              <c:strCache>
                <c:ptCount val="1"/>
                <c:pt idx="0">
                  <c:v>INGRESOS PROYECTADOS</c:v>
                </c:pt>
              </c:strCache>
            </c:strRef>
          </c:tx>
          <c:spPr>
            <a:ln w="22225" cap="rnd">
              <a:solidFill>
                <a:schemeClr val="accent2"/>
              </a:solidFill>
              <a:round/>
            </a:ln>
            <a:effectLst/>
          </c:spPr>
          <c:marker>
            <c:symbol val="square"/>
            <c:size val="6"/>
            <c:spPr>
              <a:solidFill>
                <a:schemeClr val="accent2"/>
              </a:solidFill>
              <a:ln w="9525">
                <a:solidFill>
                  <a:schemeClr val="accent2"/>
                </a:solidFill>
                <a:round/>
              </a:ln>
              <a:effectLst/>
            </c:spPr>
          </c:marker>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50000"/>
                        <a:lumOff val="50000"/>
                      </a:schemeClr>
                    </a:solidFill>
                    <a:latin typeface="+mn-lt"/>
                    <a:ea typeface="+mn-ea"/>
                    <a:cs typeface="+mn-cs"/>
                  </a:defRPr>
                </a:pPr>
                <a:endParaRPr lang="es-CO"/>
              </a:p>
            </c:txPr>
            <c:dLblPos val="b"/>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xVal>
            <c:numRef>
              <c:f>'2.2 Tendencia Ingresos'!$A$8:$A$19</c:f>
              <c:numCache>
                <c:formatCode>General</c:formatCode>
                <c:ptCount val="12"/>
                <c:pt idx="0">
                  <c:v>2013</c:v>
                </c:pt>
                <c:pt idx="1">
                  <c:v>2014</c:v>
                </c:pt>
                <c:pt idx="2">
                  <c:v>2015</c:v>
                </c:pt>
                <c:pt idx="3">
                  <c:v>2016</c:v>
                </c:pt>
                <c:pt idx="4">
                  <c:v>2017</c:v>
                </c:pt>
                <c:pt idx="5">
                  <c:v>2018</c:v>
                </c:pt>
                <c:pt idx="6">
                  <c:v>2019</c:v>
                </c:pt>
                <c:pt idx="7">
                  <c:v>2020</c:v>
                </c:pt>
                <c:pt idx="8">
                  <c:v>2021</c:v>
                </c:pt>
                <c:pt idx="9">
                  <c:v>2022</c:v>
                </c:pt>
                <c:pt idx="10">
                  <c:v>2023</c:v>
                </c:pt>
                <c:pt idx="11">
                  <c:v>2024</c:v>
                </c:pt>
              </c:numCache>
            </c:numRef>
          </c:xVal>
          <c:yVal>
            <c:numRef>
              <c:f>'2.2 Tendencia Ingresos'!$C$8:$C$19</c:f>
              <c:numCache>
                <c:formatCode>General</c:formatCode>
                <c:ptCount val="12"/>
                <c:pt idx="7" formatCode="_(* #,##0_);_(* \(#,##0\);_(* &quot;-&quot;??_);_(@_)">
                  <c:v>311267</c:v>
                </c:pt>
                <c:pt idx="8" formatCode="_(* #,##0_);_(* \(#,##0\);_(* &quot;-&quot;??_);_(@_)">
                  <c:v>341547.63</c:v>
                </c:pt>
                <c:pt idx="9" formatCode="_(* #,##0_);_(* \(#,##0\);_(* &quot;-&quot;??_);_(@_)">
                  <c:v>353222.71889999998</c:v>
                </c:pt>
                <c:pt idx="10" formatCode="_(* #,##0_);_(* \(#,##0\);_(* &quot;-&quot;??_);_(@_)">
                  <c:v>326865.00046700001</c:v>
                </c:pt>
                <c:pt idx="11" formatCode="_(* #,##0_);_(* \(#,##0\);_(* &quot;-&quot;??_);_(@_)">
                  <c:v>311545.63048101001</c:v>
                </c:pt>
              </c:numCache>
            </c:numRef>
          </c:yVal>
          <c:smooth val="0"/>
          <c:extLst xmlns:c16r2="http://schemas.microsoft.com/office/drawing/2015/06/chart">
            <c:ext xmlns:c16="http://schemas.microsoft.com/office/drawing/2014/chart" uri="{C3380CC4-5D6E-409C-BE32-E72D297353CC}">
              <c16:uniqueId val="{00000003-D240-46C5-88B8-031846425B72}"/>
            </c:ext>
          </c:extLst>
        </c:ser>
        <c:dLbls>
          <c:dLblPos val="b"/>
          <c:showLegendKey val="0"/>
          <c:showVal val="1"/>
          <c:showCatName val="0"/>
          <c:showSerName val="0"/>
          <c:showPercent val="0"/>
          <c:showBubbleSize val="0"/>
        </c:dLbls>
        <c:axId val="-1135174512"/>
        <c:axId val="-1135173424"/>
      </c:scatterChart>
      <c:valAx>
        <c:axId val="-1135174512"/>
        <c:scaling>
          <c:orientation val="minMax"/>
          <c:max val="2024"/>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dk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CO"/>
          </a:p>
        </c:txPr>
        <c:crossAx val="-1135173424"/>
        <c:crosses val="autoZero"/>
        <c:crossBetween val="midCat"/>
        <c:majorUnit val="1"/>
      </c:valAx>
      <c:valAx>
        <c:axId val="-1135173424"/>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900" b="0" i="0" u="none" strike="noStrike" kern="1200" cap="all" baseline="0">
                    <a:solidFill>
                      <a:schemeClr val="tx1">
                        <a:lumMod val="65000"/>
                        <a:lumOff val="35000"/>
                      </a:schemeClr>
                    </a:solidFill>
                    <a:latin typeface="+mn-lt"/>
                    <a:ea typeface="+mn-ea"/>
                    <a:cs typeface="+mn-cs"/>
                  </a:defRPr>
                </a:pPr>
                <a:r>
                  <a:rPr lang="en-US"/>
                  <a:t>MILLONES DE PESOS</a:t>
                </a:r>
              </a:p>
            </c:rich>
          </c:tx>
          <c:overlay val="0"/>
          <c:spPr>
            <a:noFill/>
            <a:ln>
              <a:noFill/>
            </a:ln>
            <a:effectLst/>
          </c:spPr>
          <c:txPr>
            <a:bodyPr rot="-5400000" spcFirstLastPara="1" vertOverflow="ellipsis" vert="horz" wrap="square" anchor="ctr" anchorCtr="1"/>
            <a:lstStyle/>
            <a:p>
              <a:pPr>
                <a:defRPr sz="900" b="0" i="0" u="none" strike="noStrike" kern="1200" cap="all" baseline="0">
                  <a:solidFill>
                    <a:schemeClr val="tx1">
                      <a:lumMod val="65000"/>
                      <a:lumOff val="35000"/>
                    </a:schemeClr>
                  </a:solidFill>
                  <a:latin typeface="+mn-lt"/>
                  <a:ea typeface="+mn-ea"/>
                  <a:cs typeface="+mn-cs"/>
                </a:defRPr>
              </a:pPr>
              <a:endParaRPr lang="es-CO"/>
            </a:p>
          </c:txPr>
        </c:title>
        <c:numFmt formatCode="_(* #,##0_);_(* \(#,##0\);_(* &quot;-&quot;??_);_(@_)" sourceLinked="1"/>
        <c:majorTickMark val="none"/>
        <c:minorTickMark val="none"/>
        <c:tickLblPos val="nextTo"/>
        <c:spPr>
          <a:noFill/>
          <a:ln w="9525" cap="flat" cmpd="sng" algn="ctr">
            <a:solidFill>
              <a:schemeClr val="dk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CO"/>
          </a:p>
        </c:txPr>
        <c:crossAx val="-1135174512"/>
        <c:crossesAt val="1000"/>
        <c:crossBetween val="midCat"/>
      </c:valAx>
      <c:spPr>
        <a:noFill/>
        <a:ln>
          <a:noFill/>
        </a:ln>
        <a:effectLst/>
      </c:spPr>
    </c:plotArea>
    <c:legend>
      <c:legendPos val="t"/>
      <c:layout>
        <c:manualLayout>
          <c:xMode val="edge"/>
          <c:yMode val="edge"/>
          <c:x val="0.30135112306475675"/>
          <c:y val="5.3358106068337859E-2"/>
          <c:w val="0.40032375868874398"/>
          <c:h val="4.1821845891394024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CO"/>
        </a:p>
      </c:txPr>
    </c:legend>
    <c:plotVisOnly val="1"/>
    <c:dispBlanksAs val="gap"/>
    <c:showDLblsOverMax val="0"/>
  </c:chart>
  <c:spPr>
    <a:noFill/>
    <a:ln>
      <a:noFill/>
    </a:ln>
    <a:effectLst/>
  </c:spPr>
  <c:txPr>
    <a:bodyPr/>
    <a:lstStyle/>
    <a:p>
      <a:pPr>
        <a:defRPr/>
      </a:pPr>
      <a:endParaRPr lang="es-CO"/>
    </a:p>
  </c:txPr>
  <c:externalData r:id="rId4">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scatterChart>
        <c:scatterStyle val="lineMarker"/>
        <c:varyColors val="0"/>
        <c:ser>
          <c:idx val="0"/>
          <c:order val="0"/>
          <c:tx>
            <c:strRef>
              <c:f>'2.2 Tendencia Ingresos'!$B$39</c:f>
              <c:strCache>
                <c:ptCount val="1"/>
                <c:pt idx="0">
                  <c:v>INGRESOS EFECTIVOS</c:v>
                </c:pt>
              </c:strCache>
            </c:strRef>
          </c:tx>
          <c:spPr>
            <a:ln w="19050" cap="rnd">
              <a:solidFill>
                <a:schemeClr val="accent1"/>
              </a:solidFill>
              <a:round/>
            </a:ln>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CO"/>
              </a:p>
            </c:txPr>
            <c:dLblPos val="t"/>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numRef>
              <c:f>'2.2 Tendencia Ingresos'!$A$40:$A$51</c:f>
              <c:numCache>
                <c:formatCode>General</c:formatCode>
                <c:ptCount val="12"/>
                <c:pt idx="0">
                  <c:v>2013</c:v>
                </c:pt>
                <c:pt idx="1">
                  <c:v>2014</c:v>
                </c:pt>
                <c:pt idx="2">
                  <c:v>2015</c:v>
                </c:pt>
                <c:pt idx="3">
                  <c:v>2016</c:v>
                </c:pt>
                <c:pt idx="4">
                  <c:v>2017</c:v>
                </c:pt>
                <c:pt idx="5">
                  <c:v>2018</c:v>
                </c:pt>
                <c:pt idx="6">
                  <c:v>2019</c:v>
                </c:pt>
                <c:pt idx="7">
                  <c:v>2020</c:v>
                </c:pt>
                <c:pt idx="8">
                  <c:v>2021</c:v>
                </c:pt>
                <c:pt idx="9">
                  <c:v>2022</c:v>
                </c:pt>
                <c:pt idx="10">
                  <c:v>2023</c:v>
                </c:pt>
                <c:pt idx="11">
                  <c:v>2024</c:v>
                </c:pt>
              </c:numCache>
            </c:numRef>
          </c:xVal>
          <c:yVal>
            <c:numRef>
              <c:f>'2.2 Tendencia Ingresos'!$B$40:$B$51</c:f>
              <c:numCache>
                <c:formatCode>_(* #,##0_);_(* \(#,##0\);_(* "-"??_);_(@_)</c:formatCode>
                <c:ptCount val="12"/>
                <c:pt idx="0">
                  <c:v>16222</c:v>
                </c:pt>
                <c:pt idx="1">
                  <c:v>16560</c:v>
                </c:pt>
                <c:pt idx="2">
                  <c:v>18622</c:v>
                </c:pt>
                <c:pt idx="3">
                  <c:v>33857</c:v>
                </c:pt>
                <c:pt idx="4">
                  <c:v>32672</c:v>
                </c:pt>
                <c:pt idx="5">
                  <c:v>31803</c:v>
                </c:pt>
                <c:pt idx="6">
                  <c:v>38130</c:v>
                </c:pt>
              </c:numCache>
            </c:numRef>
          </c:yVal>
          <c:smooth val="0"/>
          <c:extLst xmlns:c16r2="http://schemas.microsoft.com/office/drawing/2015/06/chart">
            <c:ext xmlns:c16="http://schemas.microsoft.com/office/drawing/2014/chart" uri="{C3380CC4-5D6E-409C-BE32-E72D297353CC}">
              <c16:uniqueId val="{00000000-8073-448F-AD15-5BD8BE3FFD18}"/>
            </c:ext>
          </c:extLst>
        </c:ser>
        <c:ser>
          <c:idx val="1"/>
          <c:order val="1"/>
          <c:tx>
            <c:strRef>
              <c:f>'2.2 Tendencia Ingresos'!$C$39</c:f>
              <c:strCache>
                <c:ptCount val="1"/>
                <c:pt idx="0">
                  <c:v>INGRESOS PROYECTADOS</c:v>
                </c:pt>
              </c:strCache>
            </c:strRef>
          </c:tx>
          <c:spPr>
            <a:ln w="19050" cap="rnd">
              <a:solidFill>
                <a:schemeClr val="accent2"/>
              </a:solidFill>
              <a:round/>
            </a:ln>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CO"/>
              </a:p>
            </c:txPr>
            <c:dLblPos val="t"/>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numRef>
              <c:f>'2.2 Tendencia Ingresos'!$A$40:$A$51</c:f>
              <c:numCache>
                <c:formatCode>General</c:formatCode>
                <c:ptCount val="12"/>
                <c:pt idx="0">
                  <c:v>2013</c:v>
                </c:pt>
                <c:pt idx="1">
                  <c:v>2014</c:v>
                </c:pt>
                <c:pt idx="2">
                  <c:v>2015</c:v>
                </c:pt>
                <c:pt idx="3">
                  <c:v>2016</c:v>
                </c:pt>
                <c:pt idx="4">
                  <c:v>2017</c:v>
                </c:pt>
                <c:pt idx="5">
                  <c:v>2018</c:v>
                </c:pt>
                <c:pt idx="6">
                  <c:v>2019</c:v>
                </c:pt>
                <c:pt idx="7">
                  <c:v>2020</c:v>
                </c:pt>
                <c:pt idx="8">
                  <c:v>2021</c:v>
                </c:pt>
                <c:pt idx="9">
                  <c:v>2022</c:v>
                </c:pt>
                <c:pt idx="10">
                  <c:v>2023</c:v>
                </c:pt>
                <c:pt idx="11">
                  <c:v>2024</c:v>
                </c:pt>
              </c:numCache>
            </c:numRef>
          </c:xVal>
          <c:yVal>
            <c:numRef>
              <c:f>'2.2 Tendencia Ingresos'!$C$40:$C$51</c:f>
              <c:numCache>
                <c:formatCode>General</c:formatCode>
                <c:ptCount val="12"/>
                <c:pt idx="7" formatCode="_(* #,##0_);_(* \(#,##0\);_(* &quot;-&quot;??_);_(@_)">
                  <c:v>37985</c:v>
                </c:pt>
                <c:pt idx="8" formatCode="_(* #,##0_);_(* \(#,##0\);_(* &quot;-&quot;??_);_(@_)">
                  <c:v>62912</c:v>
                </c:pt>
                <c:pt idx="9" formatCode="_(* #,##0_);_(* \(#,##0\);_(* &quot;-&quot;??_);_(@_)">
                  <c:v>68888</c:v>
                </c:pt>
                <c:pt idx="10" formatCode="_(* #,##0_);_(* \(#,##0\);_(* &quot;-&quot;??_);_(@_)">
                  <c:v>36599</c:v>
                </c:pt>
                <c:pt idx="11" formatCode="_(* #,##0_);_(* \(#,##0\);_(* &quot;-&quot;??_);_(@_)">
                  <c:v>40070</c:v>
                </c:pt>
              </c:numCache>
            </c:numRef>
          </c:yVal>
          <c:smooth val="0"/>
          <c:extLst xmlns:c16r2="http://schemas.microsoft.com/office/drawing/2015/06/chart">
            <c:ext xmlns:c16="http://schemas.microsoft.com/office/drawing/2014/chart" uri="{C3380CC4-5D6E-409C-BE32-E72D297353CC}">
              <c16:uniqueId val="{00000001-8073-448F-AD15-5BD8BE3FFD18}"/>
            </c:ext>
          </c:extLst>
        </c:ser>
        <c:dLbls>
          <c:dLblPos val="t"/>
          <c:showLegendKey val="0"/>
          <c:showVal val="1"/>
          <c:showCatName val="0"/>
          <c:showSerName val="0"/>
          <c:showPercent val="0"/>
          <c:showBubbleSize val="0"/>
        </c:dLbls>
        <c:axId val="-921414736"/>
        <c:axId val="-921410928"/>
      </c:scatterChart>
      <c:valAx>
        <c:axId val="-921414736"/>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CO"/>
          </a:p>
        </c:txPr>
        <c:crossAx val="-921410928"/>
        <c:crosses val="autoZero"/>
        <c:crossBetween val="midCat"/>
      </c:valAx>
      <c:valAx>
        <c:axId val="-921410928"/>
        <c:scaling>
          <c:orientation val="minMax"/>
        </c:scaling>
        <c:delete val="0"/>
        <c:axPos val="l"/>
        <c:majorGridlines>
          <c:spPr>
            <a:ln w="9525" cap="flat" cmpd="sng" algn="ctr">
              <a:solidFill>
                <a:schemeClr val="tx1">
                  <a:lumMod val="15000"/>
                  <a:lumOff val="85000"/>
                </a:schemeClr>
              </a:solidFill>
              <a:round/>
            </a:ln>
            <a:effectLst/>
          </c:spPr>
        </c:majorGridlines>
        <c:numFmt formatCode="_(* #,##0_);_(* \(#,##0\);_(* &quot;-&quot;??_);_(@_)"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CO"/>
          </a:p>
        </c:txPr>
        <c:crossAx val="-921414736"/>
        <c:crosses val="autoZero"/>
        <c:crossBetween val="midCat"/>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CO"/>
        </a:p>
      </c:txPr>
    </c:legend>
    <c:plotVisOnly val="1"/>
    <c:dispBlanksAs val="gap"/>
    <c:showDLblsOverMax val="0"/>
  </c:chart>
  <c:spPr>
    <a:noFill/>
    <a:ln>
      <a:noFill/>
    </a:ln>
    <a:effectLst/>
  </c:spPr>
  <c:txPr>
    <a:bodyPr/>
    <a:lstStyle/>
    <a:p>
      <a:pPr>
        <a:defRPr/>
      </a:pPr>
      <a:endParaRPr lang="es-CO"/>
    </a:p>
  </c:txPr>
  <c:externalData r:id="rId4">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tx>
            <c:strRef>
              <c:f>'3.1 V.F. Gráfica'!$B$24</c:f>
              <c:strCache>
                <c:ptCount val="1"/>
                <c:pt idx="0">
                  <c:v>Solicitud MGMP</c:v>
                </c:pt>
              </c:strCache>
            </c:strRef>
          </c:tx>
          <c:spPr>
            <a:solidFill>
              <a:schemeClr val="accent1"/>
            </a:solidFill>
            <a:ln>
              <a:noFill/>
            </a:ln>
            <a:effectLst/>
          </c:spPr>
          <c:invertIfNegative val="0"/>
          <c:cat>
            <c:numRef>
              <c:f>'3.1 V.F. Gráfica'!$A$25:$A$30</c:f>
              <c:numCache>
                <c:formatCode>General</c:formatCode>
                <c:ptCount val="5"/>
                <c:pt idx="0">
                  <c:v>2020</c:v>
                </c:pt>
                <c:pt idx="1">
                  <c:v>2021</c:v>
                </c:pt>
                <c:pt idx="2">
                  <c:v>2022</c:v>
                </c:pt>
                <c:pt idx="3">
                  <c:v>2023</c:v>
                </c:pt>
                <c:pt idx="4">
                  <c:v>2024</c:v>
                </c:pt>
              </c:numCache>
            </c:numRef>
          </c:cat>
          <c:val>
            <c:numRef>
              <c:f>'3.1 V.F. Gráfica'!$B$25:$B$30</c:f>
              <c:numCache>
                <c:formatCode>_(* #,##0_);_(* \(#,##0\);_(* "-"_);_(@_)</c:formatCode>
                <c:ptCount val="5"/>
                <c:pt idx="0">
                  <c:v>20108.365439000001</c:v>
                </c:pt>
                <c:pt idx="1">
                  <c:v>23684.277216999999</c:v>
                </c:pt>
                <c:pt idx="2">
                  <c:v>23543.333580000002</c:v>
                </c:pt>
                <c:pt idx="3">
                  <c:v>23919.995300000002</c:v>
                </c:pt>
                <c:pt idx="4">
                  <c:v>24083.912109000001</c:v>
                </c:pt>
              </c:numCache>
            </c:numRef>
          </c:val>
          <c:extLst xmlns:c16r2="http://schemas.microsoft.com/office/drawing/2015/06/chart">
            <c:ext xmlns:c16="http://schemas.microsoft.com/office/drawing/2014/chart" uri="{C3380CC4-5D6E-409C-BE32-E72D297353CC}">
              <c16:uniqueId val="{00000000-351F-4346-8FF9-DBB35651A5BB}"/>
            </c:ext>
          </c:extLst>
        </c:ser>
        <c:ser>
          <c:idx val="1"/>
          <c:order val="1"/>
          <c:tx>
            <c:strRef>
              <c:f>'3.1 V.F. Gráfica'!$C$24</c:f>
              <c:strCache>
                <c:ptCount val="1"/>
                <c:pt idx="0">
                  <c:v>V.F. Autorizadas</c:v>
                </c:pt>
              </c:strCache>
            </c:strRef>
          </c:tx>
          <c:spPr>
            <a:solidFill>
              <a:schemeClr val="accent2"/>
            </a:solidFill>
            <a:ln>
              <a:noFill/>
            </a:ln>
            <a:effectLst/>
          </c:spPr>
          <c:invertIfNegative val="0"/>
          <c:cat>
            <c:numRef>
              <c:f>'3.1 V.F. Gráfica'!$A$25:$A$30</c:f>
              <c:numCache>
                <c:formatCode>General</c:formatCode>
                <c:ptCount val="5"/>
                <c:pt idx="0">
                  <c:v>2020</c:v>
                </c:pt>
                <c:pt idx="1">
                  <c:v>2021</c:v>
                </c:pt>
                <c:pt idx="2">
                  <c:v>2022</c:v>
                </c:pt>
                <c:pt idx="3">
                  <c:v>2023</c:v>
                </c:pt>
                <c:pt idx="4">
                  <c:v>2024</c:v>
                </c:pt>
              </c:numCache>
            </c:numRef>
          </c:cat>
          <c:val>
            <c:numRef>
              <c:f>'3.1 V.F. Gráfica'!$C$25:$C$30</c:f>
              <c:numCache>
                <c:formatCode>_(* #,##0_);_(* \(#,##0\);_(* "-"_);_(@_)</c:formatCode>
                <c:ptCount val="5"/>
                <c:pt idx="0">
                  <c:v>702.72</c:v>
                </c:pt>
                <c:pt idx="1">
                  <c:v>1461.6576</c:v>
                </c:pt>
                <c:pt idx="2">
                  <c:v>886.73760000000004</c:v>
                </c:pt>
                <c:pt idx="3">
                  <c:v>0</c:v>
                </c:pt>
                <c:pt idx="4">
                  <c:v>0</c:v>
                </c:pt>
              </c:numCache>
            </c:numRef>
          </c:val>
          <c:extLst xmlns:c16r2="http://schemas.microsoft.com/office/drawing/2015/06/chart">
            <c:ext xmlns:c16="http://schemas.microsoft.com/office/drawing/2014/chart" uri="{C3380CC4-5D6E-409C-BE32-E72D297353CC}">
              <c16:uniqueId val="{00000001-351F-4346-8FF9-DBB35651A5BB}"/>
            </c:ext>
          </c:extLst>
        </c:ser>
        <c:dLbls>
          <c:showLegendKey val="0"/>
          <c:showVal val="0"/>
          <c:showCatName val="0"/>
          <c:showSerName val="0"/>
          <c:showPercent val="0"/>
          <c:showBubbleSize val="0"/>
        </c:dLbls>
        <c:gapWidth val="219"/>
        <c:overlap val="-27"/>
        <c:axId val="-921406032"/>
        <c:axId val="-921406576"/>
      </c:barChart>
      <c:catAx>
        <c:axId val="-92140603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CO"/>
          </a:p>
        </c:txPr>
        <c:crossAx val="-921406576"/>
        <c:crosses val="autoZero"/>
        <c:auto val="1"/>
        <c:lblAlgn val="ctr"/>
        <c:lblOffset val="100"/>
        <c:noMultiLvlLbl val="0"/>
      </c:catAx>
      <c:valAx>
        <c:axId val="-921406576"/>
        <c:scaling>
          <c:orientation val="minMax"/>
        </c:scaling>
        <c:delete val="0"/>
        <c:axPos val="l"/>
        <c:majorGridlines>
          <c:spPr>
            <a:ln w="9525" cap="flat" cmpd="sng" algn="ctr">
              <a:solidFill>
                <a:schemeClr val="tx1">
                  <a:lumMod val="15000"/>
                  <a:lumOff val="85000"/>
                </a:schemeClr>
              </a:solidFill>
              <a:round/>
            </a:ln>
            <a:effectLst/>
          </c:spPr>
        </c:majorGridlines>
        <c:numFmt formatCode="_(* #,##0_);_(* \(#,##0\);_(* &quot;-&quot;_);_(@_)"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CO"/>
          </a:p>
        </c:txPr>
        <c:crossAx val="-921406032"/>
        <c:crosses val="autoZero"/>
        <c:crossBetween val="between"/>
      </c:valAx>
      <c:dTable>
        <c:showHorzBorder val="1"/>
        <c:showVertBorder val="1"/>
        <c:showOutline val="1"/>
        <c:showKeys val="1"/>
        <c:spPr>
          <a:noFill/>
          <a:ln w="9525" cap="flat" cmpd="sng" algn="ctr">
            <a:solidFill>
              <a:schemeClr val="tx1">
                <a:lumMod val="15000"/>
                <a:lumOff val="85000"/>
              </a:schemeClr>
            </a:solidFill>
            <a:round/>
          </a:ln>
          <a:effectLst/>
        </c:spPr>
        <c:txPr>
          <a:bodyPr rot="0" spcFirstLastPara="1" vertOverflow="ellipsis" vert="horz" wrap="square" anchor="ctr" anchorCtr="1"/>
          <a:lstStyle/>
          <a:p>
            <a:pPr rtl="0">
              <a:defRPr sz="900" b="0" i="0" u="none" strike="noStrike" kern="1200" baseline="0">
                <a:solidFill>
                  <a:schemeClr val="tx1">
                    <a:lumMod val="65000"/>
                    <a:lumOff val="35000"/>
                  </a:schemeClr>
                </a:solidFill>
                <a:latin typeface="+mn-lt"/>
                <a:ea typeface="+mn-ea"/>
                <a:cs typeface="+mn-cs"/>
              </a:defRPr>
            </a:pPr>
            <a:endParaRPr lang="es-CO"/>
          </a:p>
        </c:txPr>
      </c:dTable>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CO"/>
        </a:p>
      </c:txPr>
    </c:legend>
    <c:plotVisOnly val="1"/>
    <c:dispBlanksAs val="gap"/>
    <c:showDLblsOverMax val="0"/>
  </c:chart>
  <c:spPr>
    <a:noFill/>
    <a:ln>
      <a:noFill/>
    </a:ln>
    <a:effectLst/>
  </c:spPr>
  <c:txPr>
    <a:bodyPr/>
    <a:lstStyle/>
    <a:p>
      <a:pPr>
        <a:defRPr/>
      </a:pPr>
      <a:endParaRPr lang="es-CO"/>
    </a:p>
  </c:txPr>
  <c:externalData r:id="rId4">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scatterChart>
        <c:scatterStyle val="lineMarker"/>
        <c:varyColors val="0"/>
        <c:ser>
          <c:idx val="0"/>
          <c:order val="0"/>
          <c:tx>
            <c:strRef>
              <c:f>'2.2 Tendencia Ingresos'!$B$23</c:f>
              <c:strCache>
                <c:ptCount val="1"/>
                <c:pt idx="0">
                  <c:v>INGRESOS EFECTIVOS</c:v>
                </c:pt>
              </c:strCache>
            </c:strRef>
          </c:tx>
          <c:spPr>
            <a:ln w="22225" cap="rnd">
              <a:solidFill>
                <a:schemeClr val="accent1"/>
              </a:solidFill>
              <a:round/>
            </a:ln>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50000"/>
                        <a:lumOff val="50000"/>
                      </a:schemeClr>
                    </a:solidFill>
                    <a:latin typeface="+mn-lt"/>
                    <a:ea typeface="+mn-ea"/>
                    <a:cs typeface="+mn-cs"/>
                  </a:defRPr>
                </a:pPr>
                <a:endParaRPr lang="es-CO"/>
              </a:p>
            </c:txPr>
            <c:dLblPos val="t"/>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xVal>
            <c:numRef>
              <c:f>'2.2 Tendencia Ingresos'!$A$24:$A$35</c:f>
              <c:numCache>
                <c:formatCode>General</c:formatCode>
                <c:ptCount val="12"/>
                <c:pt idx="0">
                  <c:v>2013</c:v>
                </c:pt>
                <c:pt idx="1">
                  <c:v>2014</c:v>
                </c:pt>
                <c:pt idx="2">
                  <c:v>2015</c:v>
                </c:pt>
                <c:pt idx="3">
                  <c:v>2016</c:v>
                </c:pt>
                <c:pt idx="4">
                  <c:v>2017</c:v>
                </c:pt>
                <c:pt idx="5">
                  <c:v>2018</c:v>
                </c:pt>
                <c:pt idx="6">
                  <c:v>2019</c:v>
                </c:pt>
                <c:pt idx="7">
                  <c:v>2020</c:v>
                </c:pt>
                <c:pt idx="8">
                  <c:v>2021</c:v>
                </c:pt>
                <c:pt idx="9">
                  <c:v>2022</c:v>
                </c:pt>
                <c:pt idx="10">
                  <c:v>2023</c:v>
                </c:pt>
                <c:pt idx="11">
                  <c:v>2024</c:v>
                </c:pt>
              </c:numCache>
            </c:numRef>
          </c:xVal>
          <c:yVal>
            <c:numRef>
              <c:f>'2.2 Tendencia Ingresos'!$B$24:$B$35</c:f>
              <c:numCache>
                <c:formatCode>_(* #,##0_);_(* \(#,##0\);_(* "-"??_);_(@_)</c:formatCode>
                <c:ptCount val="12"/>
                <c:pt idx="0">
                  <c:v>170852</c:v>
                </c:pt>
                <c:pt idx="1">
                  <c:v>133054</c:v>
                </c:pt>
                <c:pt idx="2">
                  <c:v>136768</c:v>
                </c:pt>
                <c:pt idx="3">
                  <c:v>152029</c:v>
                </c:pt>
                <c:pt idx="4">
                  <c:v>152743</c:v>
                </c:pt>
                <c:pt idx="5">
                  <c:v>204190</c:v>
                </c:pt>
                <c:pt idx="6">
                  <c:v>201000</c:v>
                </c:pt>
              </c:numCache>
            </c:numRef>
          </c:yVal>
          <c:smooth val="0"/>
          <c:extLst xmlns:c16r2="http://schemas.microsoft.com/office/drawing/2015/06/chart">
            <c:ext xmlns:c16="http://schemas.microsoft.com/office/drawing/2014/chart" uri="{C3380CC4-5D6E-409C-BE32-E72D297353CC}">
              <c16:uniqueId val="{00000000-A42B-484F-BAEE-3EB519CCF08F}"/>
            </c:ext>
          </c:extLst>
        </c:ser>
        <c:ser>
          <c:idx val="1"/>
          <c:order val="1"/>
          <c:tx>
            <c:strRef>
              <c:f>'2.2 Tendencia Ingresos'!$C$23</c:f>
              <c:strCache>
                <c:ptCount val="1"/>
                <c:pt idx="0">
                  <c:v>INGRESOS PROYECTADOS</c:v>
                </c:pt>
              </c:strCache>
            </c:strRef>
          </c:tx>
          <c:spPr>
            <a:ln w="22225" cap="rnd">
              <a:solidFill>
                <a:schemeClr val="accent2"/>
              </a:solidFill>
              <a:round/>
            </a:ln>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50000"/>
                        <a:lumOff val="50000"/>
                      </a:schemeClr>
                    </a:solidFill>
                    <a:latin typeface="+mn-lt"/>
                    <a:ea typeface="+mn-ea"/>
                    <a:cs typeface="+mn-cs"/>
                  </a:defRPr>
                </a:pPr>
                <a:endParaRPr lang="es-CO"/>
              </a:p>
            </c:txPr>
            <c:dLblPos val="t"/>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xVal>
            <c:numRef>
              <c:f>'2.2 Tendencia Ingresos'!$A$24:$A$35</c:f>
              <c:numCache>
                <c:formatCode>General</c:formatCode>
                <c:ptCount val="12"/>
                <c:pt idx="0">
                  <c:v>2013</c:v>
                </c:pt>
                <c:pt idx="1">
                  <c:v>2014</c:v>
                </c:pt>
                <c:pt idx="2">
                  <c:v>2015</c:v>
                </c:pt>
                <c:pt idx="3">
                  <c:v>2016</c:v>
                </c:pt>
                <c:pt idx="4">
                  <c:v>2017</c:v>
                </c:pt>
                <c:pt idx="5">
                  <c:v>2018</c:v>
                </c:pt>
                <c:pt idx="6">
                  <c:v>2019</c:v>
                </c:pt>
                <c:pt idx="7">
                  <c:v>2020</c:v>
                </c:pt>
                <c:pt idx="8">
                  <c:v>2021</c:v>
                </c:pt>
                <c:pt idx="9">
                  <c:v>2022</c:v>
                </c:pt>
                <c:pt idx="10">
                  <c:v>2023</c:v>
                </c:pt>
                <c:pt idx="11">
                  <c:v>2024</c:v>
                </c:pt>
              </c:numCache>
            </c:numRef>
          </c:xVal>
          <c:yVal>
            <c:numRef>
              <c:f>'2.2 Tendencia Ingresos'!$C$24:$C$35</c:f>
              <c:numCache>
                <c:formatCode>General</c:formatCode>
                <c:ptCount val="12"/>
                <c:pt idx="7" formatCode="_(* #,##0_);_(* \(#,##0\);_(* &quot;-&quot;??_);_(@_)">
                  <c:v>269042</c:v>
                </c:pt>
                <c:pt idx="8" formatCode="_(* #,##0_);_(* \(#,##0\);_(* &quot;-&quot;??_);_(@_)">
                  <c:v>272866</c:v>
                </c:pt>
                <c:pt idx="9" formatCode="_(* #,##0_);_(* \(#,##0\);_(* &quot;-&quot;??_);_(@_)">
                  <c:v>278392</c:v>
                </c:pt>
                <c:pt idx="10" formatCode="_(* #,##0_);_(* \(#,##0\);_(* &quot;-&quot;??_);_(@_)">
                  <c:v>284145</c:v>
                </c:pt>
                <c:pt idx="11" formatCode="_(* #,##0_);_(* \(#,##0\);_(* &quot;-&quot;??_);_(@_)">
                  <c:v>265171</c:v>
                </c:pt>
              </c:numCache>
            </c:numRef>
          </c:yVal>
          <c:smooth val="0"/>
          <c:extLst xmlns:c16r2="http://schemas.microsoft.com/office/drawing/2015/06/chart">
            <c:ext xmlns:c16="http://schemas.microsoft.com/office/drawing/2014/chart" uri="{C3380CC4-5D6E-409C-BE32-E72D297353CC}">
              <c16:uniqueId val="{00000001-A42B-484F-BAEE-3EB519CCF08F}"/>
            </c:ext>
          </c:extLst>
        </c:ser>
        <c:dLbls>
          <c:dLblPos val="t"/>
          <c:showLegendKey val="0"/>
          <c:showVal val="1"/>
          <c:showCatName val="0"/>
          <c:showSerName val="0"/>
          <c:showPercent val="0"/>
          <c:showBubbleSize val="0"/>
        </c:dLbls>
        <c:axId val="-921415280"/>
        <c:axId val="-921408752"/>
      </c:scatterChart>
      <c:valAx>
        <c:axId val="-921415280"/>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cap="all" spc="120" normalizeH="0" baseline="0">
                <a:solidFill>
                  <a:schemeClr val="tx1">
                    <a:lumMod val="65000"/>
                    <a:lumOff val="35000"/>
                  </a:schemeClr>
                </a:solidFill>
                <a:latin typeface="+mn-lt"/>
                <a:ea typeface="+mn-ea"/>
                <a:cs typeface="+mn-cs"/>
              </a:defRPr>
            </a:pPr>
            <a:endParaRPr lang="es-CO"/>
          </a:p>
        </c:txPr>
        <c:crossAx val="-921408752"/>
        <c:crosses val="autoZero"/>
        <c:crossBetween val="midCat"/>
      </c:valAx>
      <c:valAx>
        <c:axId val="-921408752"/>
        <c:scaling>
          <c:orientation val="minMax"/>
        </c:scaling>
        <c:delete val="0"/>
        <c:axPos val="l"/>
        <c:majorGridlines>
          <c:spPr>
            <a:ln w="9525" cap="flat" cmpd="sng" algn="ctr">
              <a:solidFill>
                <a:schemeClr val="tx1">
                  <a:lumMod val="15000"/>
                  <a:lumOff val="85000"/>
                </a:schemeClr>
              </a:solidFill>
              <a:round/>
            </a:ln>
            <a:effectLst/>
          </c:spPr>
        </c:majorGridlines>
        <c:numFmt formatCode="_(* #,##0_);_(* \(#,##0\);_(* &quot;-&quot;??_);_(@_)" sourceLinked="1"/>
        <c:majorTickMark val="none"/>
        <c:minorTickMark val="none"/>
        <c:tickLblPos val="nextTo"/>
        <c:spPr>
          <a:noFill/>
          <a:ln w="9525" cap="flat" cmpd="sng" algn="ctr">
            <a:solidFill>
              <a:schemeClr val="dk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CO"/>
          </a:p>
        </c:txPr>
        <c:crossAx val="-921415280"/>
        <c:crosses val="autoZero"/>
        <c:crossBetween val="midCat"/>
      </c:valAx>
      <c:spPr>
        <a:noFill/>
        <a:ln>
          <a:noFill/>
        </a:ln>
        <a:effectLst/>
      </c:spPr>
    </c:plotArea>
    <c:legend>
      <c:legendPos val="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CO"/>
        </a:p>
      </c:txPr>
    </c:legend>
    <c:plotVisOnly val="1"/>
    <c:dispBlanksAs val="gap"/>
    <c:showDLblsOverMax val="0"/>
  </c:chart>
  <c:spPr>
    <a:noFill/>
    <a:ln>
      <a:noFill/>
    </a:ln>
    <a:effectLst/>
  </c:spPr>
  <c:txPr>
    <a:bodyPr/>
    <a:lstStyle/>
    <a:p>
      <a:pPr>
        <a:defRPr/>
      </a:pPr>
      <a:endParaRPr lang="es-CO"/>
    </a:p>
  </c:txPr>
  <c:externalData r:id="rId4">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tx>
            <c:strRef>
              <c:f>'3.1 V.F. Gráfica'!$B$34</c:f>
              <c:strCache>
                <c:ptCount val="1"/>
                <c:pt idx="0">
                  <c:v>Solicitud MGMP</c:v>
                </c:pt>
              </c:strCache>
            </c:strRef>
          </c:tx>
          <c:spPr>
            <a:solidFill>
              <a:schemeClr val="accent1"/>
            </a:solidFill>
            <a:ln>
              <a:noFill/>
            </a:ln>
            <a:effectLst/>
          </c:spPr>
          <c:invertIfNegative val="0"/>
          <c:cat>
            <c:numRef>
              <c:f>'3.1 V.F. Gráfica'!$A$35:$A$39</c:f>
              <c:numCache>
                <c:formatCode>General</c:formatCode>
                <c:ptCount val="5"/>
                <c:pt idx="0">
                  <c:v>2020</c:v>
                </c:pt>
                <c:pt idx="1">
                  <c:v>2021</c:v>
                </c:pt>
                <c:pt idx="2">
                  <c:v>2022</c:v>
                </c:pt>
                <c:pt idx="3">
                  <c:v>2023</c:v>
                </c:pt>
                <c:pt idx="4">
                  <c:v>2024</c:v>
                </c:pt>
              </c:numCache>
            </c:numRef>
          </c:cat>
          <c:val>
            <c:numRef>
              <c:f>'3.1 V.F. Gráfica'!$B$35:$B$39</c:f>
              <c:numCache>
                <c:formatCode>_(* #,##0_);_(* \(#,##0\);_(* "-"_);_(@_)</c:formatCode>
                <c:ptCount val="5"/>
                <c:pt idx="0">
                  <c:v>269041</c:v>
                </c:pt>
                <c:pt idx="1">
                  <c:v>272866.274103</c:v>
                </c:pt>
                <c:pt idx="2">
                  <c:v>278391.59575300006</c:v>
                </c:pt>
                <c:pt idx="3">
                  <c:v>286513.165576</c:v>
                </c:pt>
                <c:pt idx="4">
                  <c:v>268069.44236300007</c:v>
                </c:pt>
              </c:numCache>
            </c:numRef>
          </c:val>
          <c:extLst xmlns:c16r2="http://schemas.microsoft.com/office/drawing/2015/06/chart">
            <c:ext xmlns:c16="http://schemas.microsoft.com/office/drawing/2014/chart" uri="{C3380CC4-5D6E-409C-BE32-E72D297353CC}">
              <c16:uniqueId val="{00000000-D532-4C65-8DD2-4A8301D0B77A}"/>
            </c:ext>
          </c:extLst>
        </c:ser>
        <c:ser>
          <c:idx val="1"/>
          <c:order val="1"/>
          <c:tx>
            <c:strRef>
              <c:f>'3.1 V.F. Gráfica'!$C$34</c:f>
              <c:strCache>
                <c:ptCount val="1"/>
                <c:pt idx="0">
                  <c:v>V.F. Autorizadas</c:v>
                </c:pt>
              </c:strCache>
            </c:strRef>
          </c:tx>
          <c:spPr>
            <a:solidFill>
              <a:schemeClr val="accent2"/>
            </a:solidFill>
            <a:ln>
              <a:noFill/>
            </a:ln>
            <a:effectLst/>
          </c:spPr>
          <c:invertIfNegative val="0"/>
          <c:cat>
            <c:numRef>
              <c:f>'3.1 V.F. Gráfica'!$A$35:$A$39</c:f>
              <c:numCache>
                <c:formatCode>General</c:formatCode>
                <c:ptCount val="5"/>
                <c:pt idx="0">
                  <c:v>2020</c:v>
                </c:pt>
                <c:pt idx="1">
                  <c:v>2021</c:v>
                </c:pt>
                <c:pt idx="2">
                  <c:v>2022</c:v>
                </c:pt>
                <c:pt idx="3">
                  <c:v>2023</c:v>
                </c:pt>
                <c:pt idx="4">
                  <c:v>2024</c:v>
                </c:pt>
              </c:numCache>
            </c:numRef>
          </c:cat>
          <c:val>
            <c:numRef>
              <c:f>'3.1 V.F. Gráfica'!$C$35:$C$39</c:f>
              <c:numCache>
                <c:formatCode>_(* #,##0_);_(* \(#,##0\);_(* "-"_);_(@_)</c:formatCode>
                <c:ptCount val="5"/>
                <c:pt idx="0">
                  <c:v>10694.322209</c:v>
                </c:pt>
                <c:pt idx="1">
                  <c:v>7291.4230069999994</c:v>
                </c:pt>
                <c:pt idx="2">
                  <c:v>3100.686655</c:v>
                </c:pt>
                <c:pt idx="3">
                  <c:v>0</c:v>
                </c:pt>
                <c:pt idx="4">
                  <c:v>0</c:v>
                </c:pt>
              </c:numCache>
            </c:numRef>
          </c:val>
          <c:extLst xmlns:c16r2="http://schemas.microsoft.com/office/drawing/2015/06/chart">
            <c:ext xmlns:c16="http://schemas.microsoft.com/office/drawing/2014/chart" uri="{C3380CC4-5D6E-409C-BE32-E72D297353CC}">
              <c16:uniqueId val="{00000001-D532-4C65-8DD2-4A8301D0B77A}"/>
            </c:ext>
          </c:extLst>
        </c:ser>
        <c:dLbls>
          <c:showLegendKey val="0"/>
          <c:showVal val="0"/>
          <c:showCatName val="0"/>
          <c:showSerName val="0"/>
          <c:showPercent val="0"/>
          <c:showBubbleSize val="0"/>
        </c:dLbls>
        <c:gapWidth val="219"/>
        <c:overlap val="-27"/>
        <c:axId val="-921411472"/>
        <c:axId val="-921415824"/>
      </c:barChart>
      <c:catAx>
        <c:axId val="-92141147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CO"/>
          </a:p>
        </c:txPr>
        <c:crossAx val="-921415824"/>
        <c:crosses val="autoZero"/>
        <c:auto val="1"/>
        <c:lblAlgn val="ctr"/>
        <c:lblOffset val="100"/>
        <c:noMultiLvlLbl val="0"/>
      </c:catAx>
      <c:valAx>
        <c:axId val="-921415824"/>
        <c:scaling>
          <c:orientation val="minMax"/>
        </c:scaling>
        <c:delete val="0"/>
        <c:axPos val="l"/>
        <c:majorGridlines>
          <c:spPr>
            <a:ln w="9525" cap="flat" cmpd="sng" algn="ctr">
              <a:solidFill>
                <a:schemeClr val="tx1">
                  <a:lumMod val="15000"/>
                  <a:lumOff val="85000"/>
                </a:schemeClr>
              </a:solidFill>
              <a:round/>
            </a:ln>
            <a:effectLst/>
          </c:spPr>
        </c:majorGridlines>
        <c:numFmt formatCode="_(* #,##0_);_(* \(#,##0\);_(* &quot;-&quot;_);_(@_)"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CO"/>
          </a:p>
        </c:txPr>
        <c:crossAx val="-921411472"/>
        <c:crosses val="autoZero"/>
        <c:crossBetween val="between"/>
      </c:valAx>
      <c:dTable>
        <c:showHorzBorder val="1"/>
        <c:showVertBorder val="1"/>
        <c:showOutline val="1"/>
        <c:showKeys val="1"/>
        <c:spPr>
          <a:noFill/>
          <a:ln w="9525" cap="flat" cmpd="sng" algn="ctr">
            <a:solidFill>
              <a:schemeClr val="tx1">
                <a:lumMod val="15000"/>
                <a:lumOff val="85000"/>
              </a:schemeClr>
            </a:solidFill>
            <a:round/>
          </a:ln>
          <a:effectLst/>
        </c:spPr>
        <c:txPr>
          <a:bodyPr rot="0" spcFirstLastPara="1" vertOverflow="ellipsis" vert="horz" wrap="square" anchor="ctr" anchorCtr="1"/>
          <a:lstStyle/>
          <a:p>
            <a:pPr rtl="0">
              <a:defRPr sz="900" b="0" i="0" u="none" strike="noStrike" kern="1200" baseline="0">
                <a:solidFill>
                  <a:schemeClr val="tx1">
                    <a:lumMod val="65000"/>
                    <a:lumOff val="35000"/>
                  </a:schemeClr>
                </a:solidFill>
                <a:latin typeface="+mn-lt"/>
                <a:ea typeface="+mn-ea"/>
                <a:cs typeface="+mn-cs"/>
              </a:defRPr>
            </a:pPr>
            <a:endParaRPr lang="es-CO"/>
          </a:p>
        </c:txPr>
      </c:dTable>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CO"/>
        </a:p>
      </c:txPr>
    </c:legend>
    <c:plotVisOnly val="1"/>
    <c:dispBlanksAs val="gap"/>
    <c:showDLblsOverMax val="0"/>
  </c:chart>
  <c:spPr>
    <a:noFill/>
    <a:ln>
      <a:noFill/>
    </a:ln>
    <a:effectLst/>
  </c:spPr>
  <c:txPr>
    <a:bodyPr/>
    <a:lstStyle/>
    <a:p>
      <a:pPr>
        <a:defRPr/>
      </a:pPr>
      <a:endParaRPr lang="es-CO"/>
    </a:p>
  </c:txPr>
  <c:externalData r:id="rId4">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tx>
            <c:strRef>
              <c:f>'3.1 V.F. Gráfica'!$B$43</c:f>
              <c:strCache>
                <c:ptCount val="1"/>
                <c:pt idx="0">
                  <c:v>Solicitud MGMP</c:v>
                </c:pt>
              </c:strCache>
            </c:strRef>
          </c:tx>
          <c:spPr>
            <a:solidFill>
              <a:schemeClr val="accent1"/>
            </a:solidFill>
            <a:ln>
              <a:noFill/>
            </a:ln>
            <a:effectLst/>
          </c:spPr>
          <c:invertIfNegative val="0"/>
          <c:cat>
            <c:numRef>
              <c:f>'3.1 V.F. Gráfica'!$A$44:$A$48</c:f>
              <c:numCache>
                <c:formatCode>General</c:formatCode>
                <c:ptCount val="5"/>
                <c:pt idx="0">
                  <c:v>2020</c:v>
                </c:pt>
                <c:pt idx="1">
                  <c:v>2021</c:v>
                </c:pt>
                <c:pt idx="2">
                  <c:v>2022</c:v>
                </c:pt>
                <c:pt idx="3">
                  <c:v>2023</c:v>
                </c:pt>
                <c:pt idx="4">
                  <c:v>2024</c:v>
                </c:pt>
              </c:numCache>
            </c:numRef>
          </c:cat>
          <c:val>
            <c:numRef>
              <c:f>'3.1 V.F. Gráfica'!$B$44:$B$48</c:f>
              <c:numCache>
                <c:formatCode>_(* #,##0_);_(* \(#,##0\);_(* "-"_);_(@_)</c:formatCode>
                <c:ptCount val="5"/>
                <c:pt idx="0">
                  <c:v>201122.65537399999</c:v>
                </c:pt>
                <c:pt idx="1">
                  <c:v>229282.66987000001</c:v>
                </c:pt>
                <c:pt idx="2">
                  <c:v>202207.07293100003</c:v>
                </c:pt>
                <c:pt idx="3">
                  <c:v>205496.54433500001</c:v>
                </c:pt>
                <c:pt idx="4">
                  <c:v>204470.22752000001</c:v>
                </c:pt>
              </c:numCache>
            </c:numRef>
          </c:val>
          <c:extLst xmlns:c16r2="http://schemas.microsoft.com/office/drawing/2015/06/chart">
            <c:ext xmlns:c16="http://schemas.microsoft.com/office/drawing/2014/chart" uri="{C3380CC4-5D6E-409C-BE32-E72D297353CC}">
              <c16:uniqueId val="{00000000-7EC1-4CD1-9472-DA57A6A05049}"/>
            </c:ext>
          </c:extLst>
        </c:ser>
        <c:ser>
          <c:idx val="1"/>
          <c:order val="1"/>
          <c:tx>
            <c:strRef>
              <c:f>'3.1 V.F. Gráfica'!$C$43</c:f>
              <c:strCache>
                <c:ptCount val="1"/>
                <c:pt idx="0">
                  <c:v>V.F. Autorizadas</c:v>
                </c:pt>
              </c:strCache>
            </c:strRef>
          </c:tx>
          <c:spPr>
            <a:solidFill>
              <a:schemeClr val="accent2"/>
            </a:solidFill>
            <a:ln>
              <a:noFill/>
            </a:ln>
            <a:effectLst/>
          </c:spPr>
          <c:invertIfNegative val="0"/>
          <c:cat>
            <c:numRef>
              <c:f>'3.1 V.F. Gráfica'!$A$44:$A$48</c:f>
              <c:numCache>
                <c:formatCode>General</c:formatCode>
                <c:ptCount val="5"/>
                <c:pt idx="0">
                  <c:v>2020</c:v>
                </c:pt>
                <c:pt idx="1">
                  <c:v>2021</c:v>
                </c:pt>
                <c:pt idx="2">
                  <c:v>2022</c:v>
                </c:pt>
                <c:pt idx="3">
                  <c:v>2023</c:v>
                </c:pt>
                <c:pt idx="4">
                  <c:v>2024</c:v>
                </c:pt>
              </c:numCache>
            </c:numRef>
          </c:cat>
          <c:val>
            <c:numRef>
              <c:f>'3.1 V.F. Gráfica'!$C$44:$C$48</c:f>
              <c:numCache>
                <c:formatCode>_(* #,##0_);_(* \(#,##0\);_(* "-"_);_(@_)</c:formatCode>
                <c:ptCount val="5"/>
                <c:pt idx="0">
                  <c:v>86949</c:v>
                </c:pt>
                <c:pt idx="1">
                  <c:v>46039</c:v>
                </c:pt>
                <c:pt idx="2">
                  <c:v>25721</c:v>
                </c:pt>
                <c:pt idx="3">
                  <c:v>0</c:v>
                </c:pt>
                <c:pt idx="4">
                  <c:v>0</c:v>
                </c:pt>
              </c:numCache>
            </c:numRef>
          </c:val>
          <c:extLst xmlns:c16r2="http://schemas.microsoft.com/office/drawing/2015/06/chart">
            <c:ext xmlns:c16="http://schemas.microsoft.com/office/drawing/2014/chart" uri="{C3380CC4-5D6E-409C-BE32-E72D297353CC}">
              <c16:uniqueId val="{00000001-7EC1-4CD1-9472-DA57A6A05049}"/>
            </c:ext>
          </c:extLst>
        </c:ser>
        <c:dLbls>
          <c:showLegendKey val="0"/>
          <c:showVal val="0"/>
          <c:showCatName val="0"/>
          <c:showSerName val="0"/>
          <c:showPercent val="0"/>
          <c:showBubbleSize val="0"/>
        </c:dLbls>
        <c:gapWidth val="219"/>
        <c:overlap val="-27"/>
        <c:axId val="-921418000"/>
        <c:axId val="-921412016"/>
      </c:barChart>
      <c:catAx>
        <c:axId val="-92141800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CO"/>
          </a:p>
        </c:txPr>
        <c:crossAx val="-921412016"/>
        <c:crosses val="autoZero"/>
        <c:auto val="1"/>
        <c:lblAlgn val="ctr"/>
        <c:lblOffset val="100"/>
        <c:noMultiLvlLbl val="0"/>
      </c:catAx>
      <c:valAx>
        <c:axId val="-921412016"/>
        <c:scaling>
          <c:orientation val="minMax"/>
        </c:scaling>
        <c:delete val="0"/>
        <c:axPos val="l"/>
        <c:majorGridlines>
          <c:spPr>
            <a:ln w="9525" cap="flat" cmpd="sng" algn="ctr">
              <a:solidFill>
                <a:schemeClr val="tx1">
                  <a:lumMod val="15000"/>
                  <a:lumOff val="85000"/>
                </a:schemeClr>
              </a:solidFill>
              <a:round/>
            </a:ln>
            <a:effectLst/>
          </c:spPr>
        </c:majorGridlines>
        <c:numFmt formatCode="_(* #,##0_);_(* \(#,##0\);_(* &quot;-&quot;_);_(@_)"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CO"/>
          </a:p>
        </c:txPr>
        <c:crossAx val="-921418000"/>
        <c:crosses val="autoZero"/>
        <c:crossBetween val="between"/>
      </c:valAx>
      <c:dTable>
        <c:showHorzBorder val="1"/>
        <c:showVertBorder val="1"/>
        <c:showOutline val="1"/>
        <c:showKeys val="1"/>
        <c:spPr>
          <a:noFill/>
          <a:ln w="9525" cap="flat" cmpd="sng" algn="ctr">
            <a:solidFill>
              <a:schemeClr val="tx1">
                <a:lumMod val="15000"/>
                <a:lumOff val="85000"/>
              </a:schemeClr>
            </a:solidFill>
            <a:round/>
          </a:ln>
          <a:effectLst/>
        </c:spPr>
        <c:txPr>
          <a:bodyPr rot="0" spcFirstLastPara="1" vertOverflow="ellipsis" vert="horz" wrap="square" anchor="ctr" anchorCtr="1"/>
          <a:lstStyle/>
          <a:p>
            <a:pPr rtl="0">
              <a:defRPr sz="900" b="0" i="0" u="none" strike="noStrike" kern="1200" baseline="0">
                <a:solidFill>
                  <a:schemeClr val="tx1">
                    <a:lumMod val="65000"/>
                    <a:lumOff val="35000"/>
                  </a:schemeClr>
                </a:solidFill>
                <a:latin typeface="+mn-lt"/>
                <a:ea typeface="+mn-ea"/>
                <a:cs typeface="+mn-cs"/>
              </a:defRPr>
            </a:pPr>
            <a:endParaRPr lang="es-CO"/>
          </a:p>
        </c:txPr>
      </c:dTable>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CO"/>
        </a:p>
      </c:txPr>
    </c:legend>
    <c:plotVisOnly val="1"/>
    <c:dispBlanksAs val="gap"/>
    <c:showDLblsOverMax val="0"/>
  </c:chart>
  <c:spPr>
    <a:noFill/>
    <a:ln>
      <a:noFill/>
    </a:ln>
    <a:effectLst/>
  </c:spPr>
  <c:txPr>
    <a:bodyPr/>
    <a:lstStyle/>
    <a:p>
      <a:pPr>
        <a:defRPr/>
      </a:pPr>
      <a:endParaRPr lang="es-CO"/>
    </a:p>
  </c:txPr>
  <c:externalData r:id="rId4">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23244318396652686"/>
          <c:y val="3.2833941159516718E-2"/>
          <c:w val="0.76755681603347314"/>
          <c:h val="0.73803013134163808"/>
        </c:manualLayout>
      </c:layout>
      <c:barChart>
        <c:barDir val="col"/>
        <c:grouping val="clustered"/>
        <c:varyColors val="0"/>
        <c:ser>
          <c:idx val="0"/>
          <c:order val="0"/>
          <c:tx>
            <c:strRef>
              <c:f>'3.1 V.F. Gráfica'!$B$5</c:f>
              <c:strCache>
                <c:ptCount val="1"/>
                <c:pt idx="0">
                  <c:v>Solicitud MGMP</c:v>
                </c:pt>
              </c:strCache>
            </c:strRef>
          </c:tx>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c:spPr>
          <c:invertIfNegative val="0"/>
          <c:cat>
            <c:numRef>
              <c:f>'3.1 V.F. Gráfica'!$A$6:$A$10</c:f>
              <c:numCache>
                <c:formatCode>General</c:formatCode>
                <c:ptCount val="4"/>
                <c:pt idx="0">
                  <c:v>2021</c:v>
                </c:pt>
                <c:pt idx="1">
                  <c:v>2022</c:v>
                </c:pt>
                <c:pt idx="2">
                  <c:v>2023</c:v>
                </c:pt>
                <c:pt idx="3">
                  <c:v>2024</c:v>
                </c:pt>
              </c:numCache>
            </c:numRef>
          </c:cat>
          <c:val>
            <c:numRef>
              <c:f>'3.1 V.F. Gráfica'!$B$6:$B$10</c:f>
              <c:numCache>
                <c:formatCode>_(* #,##0_);_(* \(#,##0\);_(* "-"_);_(@_)</c:formatCode>
                <c:ptCount val="4"/>
                <c:pt idx="0">
                  <c:v>17534939.720844299</c:v>
                </c:pt>
                <c:pt idx="1">
                  <c:v>17535120.94158648</c:v>
                </c:pt>
                <c:pt idx="2">
                  <c:v>17535696.121611554</c:v>
                </c:pt>
                <c:pt idx="3">
                  <c:v>18328555.839640252</c:v>
                </c:pt>
              </c:numCache>
            </c:numRef>
          </c:val>
          <c:extLst xmlns:c16r2="http://schemas.microsoft.com/office/drawing/2015/06/chart">
            <c:ext xmlns:c16="http://schemas.microsoft.com/office/drawing/2014/chart" uri="{C3380CC4-5D6E-409C-BE32-E72D297353CC}">
              <c16:uniqueId val="{00000000-2E74-4060-B526-A40CA7DC7C73}"/>
            </c:ext>
          </c:extLst>
        </c:ser>
        <c:ser>
          <c:idx val="1"/>
          <c:order val="1"/>
          <c:tx>
            <c:strRef>
              <c:f>'3.1 V.F. Gráfica'!$C$5</c:f>
              <c:strCache>
                <c:ptCount val="1"/>
                <c:pt idx="0">
                  <c:v>V.F. Autorizadas</c:v>
                </c:pt>
              </c:strCache>
            </c:strRef>
          </c:tx>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c:spPr>
          <c:invertIfNegative val="0"/>
          <c:trendline>
            <c:spPr>
              <a:ln w="19050" cap="rnd">
                <a:solidFill>
                  <a:schemeClr val="accent2"/>
                </a:solidFill>
                <a:prstDash val="sysDash"/>
              </a:ln>
              <a:effectLst/>
            </c:spPr>
            <c:trendlineType val="linear"/>
            <c:dispRSqr val="0"/>
            <c:dispEq val="0"/>
          </c:trendline>
          <c:trendline>
            <c:spPr>
              <a:ln w="19050" cap="rnd">
                <a:solidFill>
                  <a:schemeClr val="accent2"/>
                </a:solidFill>
                <a:prstDash val="sysDash"/>
              </a:ln>
              <a:effectLst/>
            </c:spPr>
            <c:trendlineType val="linear"/>
            <c:dispRSqr val="0"/>
            <c:dispEq val="0"/>
          </c:trendline>
          <c:cat>
            <c:numRef>
              <c:f>'3.1 V.F. Gráfica'!$A$6:$A$10</c:f>
              <c:numCache>
                <c:formatCode>General</c:formatCode>
                <c:ptCount val="4"/>
                <c:pt idx="0">
                  <c:v>2021</c:v>
                </c:pt>
                <c:pt idx="1">
                  <c:v>2022</c:v>
                </c:pt>
                <c:pt idx="2">
                  <c:v>2023</c:v>
                </c:pt>
                <c:pt idx="3">
                  <c:v>2024</c:v>
                </c:pt>
              </c:numCache>
            </c:numRef>
          </c:cat>
          <c:val>
            <c:numRef>
              <c:f>'3.1 V.F. Gráfica'!$C$6:$C$10</c:f>
              <c:numCache>
                <c:formatCode>_(* #,##0_);_(* \(#,##0\);_(* "-"_);_(@_)</c:formatCode>
                <c:ptCount val="4"/>
                <c:pt idx="0">
                  <c:v>1533559.1503066099</c:v>
                </c:pt>
                <c:pt idx="1">
                  <c:v>1020991.5022136136</c:v>
                </c:pt>
                <c:pt idx="2">
                  <c:v>1014563.1069879999</c:v>
                </c:pt>
                <c:pt idx="3">
                  <c:v>1437602.676742</c:v>
                </c:pt>
              </c:numCache>
            </c:numRef>
          </c:val>
          <c:extLst xmlns:c16r2="http://schemas.microsoft.com/office/drawing/2015/06/chart">
            <c:ext xmlns:c16="http://schemas.microsoft.com/office/drawing/2014/chart" uri="{C3380CC4-5D6E-409C-BE32-E72D297353CC}">
              <c16:uniqueId val="{00000001-2E74-4060-B526-A40CA7DC7C73}"/>
            </c:ext>
          </c:extLst>
        </c:ser>
        <c:dLbls>
          <c:showLegendKey val="0"/>
          <c:showVal val="0"/>
          <c:showCatName val="0"/>
          <c:showSerName val="0"/>
          <c:showPercent val="0"/>
          <c:showBubbleSize val="0"/>
        </c:dLbls>
        <c:gapWidth val="100"/>
        <c:overlap val="-24"/>
        <c:axId val="-1135184848"/>
        <c:axId val="-943855568"/>
      </c:barChart>
      <c:catAx>
        <c:axId val="-1135184848"/>
        <c:scaling>
          <c:orientation val="minMax"/>
        </c:scaling>
        <c:delete val="0"/>
        <c:axPos val="b"/>
        <c:title>
          <c:overlay val="0"/>
          <c:spPr>
            <a:noFill/>
            <a:ln>
              <a:noFill/>
            </a:ln>
            <a:effectLst/>
          </c:spPr>
          <c:txPr>
            <a:bodyPr rot="0" spcFirstLastPara="1" vertOverflow="ellipsis" vert="horz" wrap="square" anchor="ctr" anchorCtr="1"/>
            <a:lstStyle/>
            <a:p>
              <a:pPr>
                <a:defRPr sz="900" b="1" i="0" u="none" strike="noStrike" kern="1200" baseline="0">
                  <a:solidFill>
                    <a:schemeClr val="tx2"/>
                  </a:solidFill>
                  <a:latin typeface="+mn-lt"/>
                  <a:ea typeface="+mn-ea"/>
                  <a:cs typeface="+mn-cs"/>
                </a:defRPr>
              </a:pPr>
              <a:endParaRPr lang="es-CO"/>
            </a:p>
          </c:txPr>
        </c:title>
        <c:numFmt formatCode="General" sourceLinked="1"/>
        <c:majorTickMark val="none"/>
        <c:minorTickMark val="none"/>
        <c:tickLblPos val="nextTo"/>
        <c:spPr>
          <a:noFill/>
          <a:ln w="9525" cap="flat" cmpd="sng" algn="ctr">
            <a:solidFill>
              <a:schemeClr val="tx2">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2"/>
                </a:solidFill>
                <a:latin typeface="+mn-lt"/>
                <a:ea typeface="+mn-ea"/>
                <a:cs typeface="+mn-cs"/>
              </a:defRPr>
            </a:pPr>
            <a:endParaRPr lang="es-CO"/>
          </a:p>
        </c:txPr>
        <c:crossAx val="-943855568"/>
        <c:crosses val="autoZero"/>
        <c:auto val="1"/>
        <c:lblAlgn val="ctr"/>
        <c:lblOffset val="100"/>
        <c:noMultiLvlLbl val="0"/>
      </c:catAx>
      <c:valAx>
        <c:axId val="-943855568"/>
        <c:scaling>
          <c:orientation val="minMax"/>
        </c:scaling>
        <c:delete val="0"/>
        <c:axPos val="l"/>
        <c:majorGridlines>
          <c:spPr>
            <a:ln w="9525" cap="flat" cmpd="sng" algn="ctr">
              <a:solidFill>
                <a:schemeClr val="tx2">
                  <a:lumMod val="15000"/>
                  <a:lumOff val="85000"/>
                </a:schemeClr>
              </a:solidFill>
              <a:round/>
            </a:ln>
            <a:effectLst/>
          </c:spPr>
        </c:majorGridlines>
        <c:numFmt formatCode="_(* #,##0_);_(* \(#,##0\);_(* &quot;-&quot;_);_(@_)"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2"/>
                </a:solidFill>
                <a:latin typeface="+mn-lt"/>
                <a:ea typeface="+mn-ea"/>
                <a:cs typeface="+mn-cs"/>
              </a:defRPr>
            </a:pPr>
            <a:endParaRPr lang="es-CO"/>
          </a:p>
        </c:txPr>
        <c:crossAx val="-1135184848"/>
        <c:crosses val="autoZero"/>
        <c:crossBetween val="between"/>
      </c:valAx>
      <c:dTable>
        <c:showHorzBorder val="1"/>
        <c:showVertBorder val="1"/>
        <c:showOutline val="1"/>
        <c:showKeys val="1"/>
        <c:spPr>
          <a:noFill/>
          <a:ln w="9525">
            <a:solidFill>
              <a:schemeClr val="tx2">
                <a:lumMod val="15000"/>
                <a:lumOff val="85000"/>
              </a:schemeClr>
            </a:solidFill>
          </a:ln>
          <a:effectLst/>
        </c:spPr>
        <c:txPr>
          <a:bodyPr rot="0" spcFirstLastPara="1" vertOverflow="ellipsis" vert="horz" wrap="square" anchor="ctr" anchorCtr="1"/>
          <a:lstStyle/>
          <a:p>
            <a:pPr rtl="0">
              <a:defRPr sz="900" b="0" i="0" u="none" strike="noStrike" kern="1200" baseline="0">
                <a:solidFill>
                  <a:schemeClr val="tx2"/>
                </a:solidFill>
                <a:latin typeface="+mn-lt"/>
                <a:ea typeface="+mn-ea"/>
                <a:cs typeface="+mn-cs"/>
              </a:defRPr>
            </a:pPr>
            <a:endParaRPr lang="es-CO"/>
          </a:p>
        </c:txPr>
      </c:dTable>
      <c:spPr>
        <a:noFill/>
        <a:ln>
          <a:noFill/>
        </a:ln>
        <a:effectLst/>
      </c:spPr>
    </c:plotArea>
    <c:legend>
      <c:legendPos val="b"/>
      <c:legendEntry>
        <c:idx val="2"/>
        <c:delete val="1"/>
      </c:legendEntry>
      <c:overlay val="0"/>
      <c:spPr>
        <a:noFill/>
        <a:ln>
          <a:noFill/>
        </a:ln>
        <a:effectLst/>
      </c:spPr>
      <c:txPr>
        <a:bodyPr rot="0" spcFirstLastPara="1" vertOverflow="ellipsis" vert="horz" wrap="square" anchor="ctr" anchorCtr="1"/>
        <a:lstStyle/>
        <a:p>
          <a:pPr>
            <a:defRPr sz="900" b="0" i="0" u="none" strike="noStrike" kern="1200" baseline="0">
              <a:solidFill>
                <a:schemeClr val="tx2"/>
              </a:solidFill>
              <a:latin typeface="+mn-lt"/>
              <a:ea typeface="+mn-ea"/>
              <a:cs typeface="+mn-cs"/>
            </a:defRPr>
          </a:pPr>
          <a:endParaRPr lang="es-CO"/>
        </a:p>
      </c:txPr>
    </c:legend>
    <c:plotVisOnly val="1"/>
    <c:dispBlanksAs val="gap"/>
    <c:showDLblsOverMax val="0"/>
  </c:chart>
  <c:spPr>
    <a:noFill/>
    <a:ln>
      <a:noFill/>
    </a:ln>
    <a:effectLst/>
  </c:spPr>
  <c:txPr>
    <a:bodyPr/>
    <a:lstStyle/>
    <a:p>
      <a:pPr>
        <a:defRPr/>
      </a:pPr>
      <a:endParaRPr lang="es-CO"/>
    </a:p>
  </c:txPr>
  <c:externalData r:id="rId4">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tx>
            <c:strRef>
              <c:f>'3.1 V.F. Gráfica'!$R$6</c:f>
              <c:strCache>
                <c:ptCount val="1"/>
                <c:pt idx="0">
                  <c:v>Funcionamiento</c:v>
                </c:pt>
              </c:strCache>
            </c:strRef>
          </c:tx>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CO"/>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'3.1 V.F. Gráfica'!$Q$7:$Q$10</c:f>
              <c:numCache>
                <c:formatCode>General</c:formatCode>
                <c:ptCount val="4"/>
                <c:pt idx="0">
                  <c:v>2021</c:v>
                </c:pt>
                <c:pt idx="1">
                  <c:v>2022</c:v>
                </c:pt>
                <c:pt idx="2">
                  <c:v>2023</c:v>
                </c:pt>
                <c:pt idx="3">
                  <c:v>2024</c:v>
                </c:pt>
              </c:numCache>
            </c:numRef>
          </c:cat>
          <c:val>
            <c:numRef>
              <c:f>'3.1 V.F. Gráfica'!$R$7:$R$10</c:f>
              <c:numCache>
                <c:formatCode>_(* #,##0_);_(* \(#,##0\);_(* "-"_);_(@_)</c:formatCode>
                <c:ptCount val="4"/>
                <c:pt idx="0">
                  <c:v>167921.81372942001</c:v>
                </c:pt>
                <c:pt idx="1">
                  <c:v>81037.441804689995</c:v>
                </c:pt>
                <c:pt idx="2">
                  <c:v>0</c:v>
                </c:pt>
                <c:pt idx="3">
                  <c:v>0</c:v>
                </c:pt>
              </c:numCache>
            </c:numRef>
          </c:val>
          <c:extLst xmlns:c16r2="http://schemas.microsoft.com/office/drawing/2015/06/chart">
            <c:ext xmlns:c16="http://schemas.microsoft.com/office/drawing/2014/chart" uri="{C3380CC4-5D6E-409C-BE32-E72D297353CC}">
              <c16:uniqueId val="{00000000-46C3-413B-8B26-F665763BFFF4}"/>
            </c:ext>
          </c:extLst>
        </c:ser>
        <c:ser>
          <c:idx val="1"/>
          <c:order val="1"/>
          <c:tx>
            <c:strRef>
              <c:f>'3.1 V.F. Gráfica'!$S$6</c:f>
              <c:strCache>
                <c:ptCount val="1"/>
                <c:pt idx="0">
                  <c:v>Inversión</c:v>
                </c:pt>
              </c:strCache>
            </c:strRef>
          </c:tx>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CO"/>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'3.1 V.F. Gráfica'!$Q$7:$Q$10</c:f>
              <c:numCache>
                <c:formatCode>General</c:formatCode>
                <c:ptCount val="4"/>
                <c:pt idx="0">
                  <c:v>2021</c:v>
                </c:pt>
                <c:pt idx="1">
                  <c:v>2022</c:v>
                </c:pt>
                <c:pt idx="2">
                  <c:v>2023</c:v>
                </c:pt>
                <c:pt idx="3">
                  <c:v>2024</c:v>
                </c:pt>
              </c:numCache>
            </c:numRef>
          </c:cat>
          <c:val>
            <c:numRef>
              <c:f>'3.1 V.F. Gráfica'!$S$7:$S$10</c:f>
              <c:numCache>
                <c:formatCode>_(* #,##0_);_(* \(#,##0\);_(* "-"_);_(@_)</c:formatCode>
                <c:ptCount val="4"/>
                <c:pt idx="0">
                  <c:v>1340405.7344751935</c:v>
                </c:pt>
                <c:pt idx="1">
                  <c:v>1164812.0500558368</c:v>
                </c:pt>
                <c:pt idx="2">
                  <c:v>1014563.1069879999</c:v>
                </c:pt>
                <c:pt idx="3">
                  <c:v>1437602.676742</c:v>
                </c:pt>
              </c:numCache>
            </c:numRef>
          </c:val>
          <c:extLst xmlns:c16r2="http://schemas.microsoft.com/office/drawing/2015/06/chart">
            <c:ext xmlns:c16="http://schemas.microsoft.com/office/drawing/2014/chart" uri="{C3380CC4-5D6E-409C-BE32-E72D297353CC}">
              <c16:uniqueId val="{00000001-46C3-413B-8B26-F665763BFFF4}"/>
            </c:ext>
          </c:extLst>
        </c:ser>
        <c:dLbls>
          <c:dLblPos val="outEnd"/>
          <c:showLegendKey val="0"/>
          <c:showVal val="1"/>
          <c:showCatName val="0"/>
          <c:showSerName val="0"/>
          <c:showPercent val="0"/>
          <c:showBubbleSize val="0"/>
        </c:dLbls>
        <c:gapWidth val="100"/>
        <c:overlap val="-24"/>
        <c:axId val="-943855024"/>
        <c:axId val="-943842512"/>
      </c:barChart>
      <c:catAx>
        <c:axId val="-943855024"/>
        <c:scaling>
          <c:orientation val="minMax"/>
        </c:scaling>
        <c:delete val="0"/>
        <c:axPos val="b"/>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CO"/>
          </a:p>
        </c:txPr>
        <c:crossAx val="-943842512"/>
        <c:crosses val="autoZero"/>
        <c:auto val="1"/>
        <c:lblAlgn val="ctr"/>
        <c:lblOffset val="100"/>
        <c:noMultiLvlLbl val="0"/>
      </c:catAx>
      <c:valAx>
        <c:axId val="-943842512"/>
        <c:scaling>
          <c:orientation val="minMax"/>
        </c:scaling>
        <c:delete val="0"/>
        <c:axPos val="l"/>
        <c:majorGridlines>
          <c:spPr>
            <a:ln w="9525" cap="flat" cmpd="sng" algn="ctr">
              <a:solidFill>
                <a:schemeClr val="tx1">
                  <a:lumMod val="15000"/>
                  <a:lumOff val="85000"/>
                </a:schemeClr>
              </a:solidFill>
              <a:round/>
            </a:ln>
            <a:effectLst/>
          </c:spPr>
        </c:majorGridlines>
        <c:numFmt formatCode="_(* #,##0_);_(* \(#,##0\);_(* &quot;-&quot;_);_(@_)"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CO"/>
          </a:p>
        </c:txPr>
        <c:crossAx val="-943855024"/>
        <c:crosses val="autoZero"/>
        <c:crossBetween val="between"/>
      </c:valAx>
      <c:dTable>
        <c:showHorzBorder val="1"/>
        <c:showVertBorder val="1"/>
        <c:showOutline val="1"/>
        <c:showKeys val="1"/>
        <c:spPr>
          <a:noFill/>
          <a:ln w="9525" cap="flat" cmpd="sng" algn="ctr">
            <a:solidFill>
              <a:schemeClr val="tx1">
                <a:lumMod val="15000"/>
                <a:lumOff val="85000"/>
              </a:schemeClr>
            </a:solidFill>
            <a:round/>
          </a:ln>
          <a:effectLst/>
        </c:spPr>
        <c:txPr>
          <a:bodyPr rot="0" spcFirstLastPara="1" vertOverflow="ellipsis" vert="horz" wrap="square" anchor="ctr" anchorCtr="1"/>
          <a:lstStyle/>
          <a:p>
            <a:pPr rtl="0">
              <a:defRPr sz="900" b="0" i="0" u="none" strike="noStrike" kern="1200" baseline="0">
                <a:solidFill>
                  <a:schemeClr val="tx1">
                    <a:lumMod val="65000"/>
                    <a:lumOff val="35000"/>
                  </a:schemeClr>
                </a:solidFill>
                <a:latin typeface="+mn-lt"/>
                <a:ea typeface="+mn-ea"/>
                <a:cs typeface="+mn-cs"/>
              </a:defRPr>
            </a:pPr>
            <a:endParaRPr lang="es-CO"/>
          </a:p>
        </c:txPr>
      </c:dTable>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CO"/>
        </a:p>
      </c:txPr>
    </c:legend>
    <c:plotVisOnly val="1"/>
    <c:dispBlanksAs val="gap"/>
    <c:showDLblsOverMax val="0"/>
  </c:chart>
  <c:spPr>
    <a:noFill/>
    <a:ln>
      <a:solidFill>
        <a:srgbClr val="002060"/>
      </a:solidFill>
    </a:ln>
    <a:effectLst/>
  </c:spPr>
  <c:txPr>
    <a:bodyPr/>
    <a:lstStyle/>
    <a:p>
      <a:pPr>
        <a:defRPr/>
      </a:pPr>
      <a:endParaRPr lang="es-CO"/>
    </a:p>
  </c:txPr>
  <c:externalData r:id="rId4">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600" b="1" i="0" u="none" strike="noStrike" kern="1200" baseline="0">
                <a:solidFill>
                  <a:schemeClr val="tx2"/>
                </a:solidFill>
                <a:latin typeface="+mn-lt"/>
                <a:ea typeface="+mn-ea"/>
                <a:cs typeface="+mn-cs"/>
              </a:defRPr>
            </a:pPr>
            <a:r>
              <a:rPr lang="es-CO"/>
              <a:t>Funcionamiento</a:t>
            </a:r>
          </a:p>
        </c:rich>
      </c:tx>
      <c:overlay val="0"/>
      <c:spPr>
        <a:noFill/>
        <a:ln>
          <a:noFill/>
        </a:ln>
        <a:effectLst/>
      </c:spPr>
      <c:txPr>
        <a:bodyPr rot="0" spcFirstLastPara="1" vertOverflow="ellipsis" vert="horz" wrap="square" anchor="ctr" anchorCtr="1"/>
        <a:lstStyle/>
        <a:p>
          <a:pPr>
            <a:defRPr sz="1600" b="1" i="0" u="none" strike="noStrike" kern="1200" baseline="0">
              <a:solidFill>
                <a:schemeClr val="tx2"/>
              </a:solidFill>
              <a:latin typeface="+mn-lt"/>
              <a:ea typeface="+mn-ea"/>
              <a:cs typeface="+mn-cs"/>
            </a:defRPr>
          </a:pPr>
          <a:endParaRPr lang="es-CO"/>
        </a:p>
      </c:txPr>
    </c:title>
    <c:autoTitleDeleted val="0"/>
    <c:plotArea>
      <c:layout/>
      <c:pieChart>
        <c:varyColors val="1"/>
        <c:ser>
          <c:idx val="0"/>
          <c:order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2"/>
                    </a:solidFill>
                    <a:latin typeface="+mn-lt"/>
                    <a:ea typeface="+mn-ea"/>
                    <a:cs typeface="+mn-cs"/>
                  </a:defRPr>
                </a:pPr>
                <a:endParaRPr lang="es-CO"/>
              </a:p>
            </c:txPr>
            <c:dLblPos val="ctr"/>
            <c:showLegendKey val="0"/>
            <c:showVal val="0"/>
            <c:showCatName val="0"/>
            <c:showSerName val="0"/>
            <c:showPercent val="1"/>
            <c:showBubbleSize val="0"/>
            <c:showLeaderLines val="1"/>
            <c:leaderLines>
              <c:spPr>
                <a:ln w="9525">
                  <a:solidFill>
                    <a:schemeClr val="tx2">
                      <a:lumMod val="35000"/>
                      <a:lumOff val="65000"/>
                    </a:schemeClr>
                  </a:solidFill>
                </a:ln>
                <a:effectLst/>
              </c:spPr>
            </c:leaderLines>
            <c:extLst xmlns:c16r2="http://schemas.microsoft.com/office/drawing/2015/06/chart">
              <c:ext xmlns:c15="http://schemas.microsoft.com/office/drawing/2012/chart" uri="{CE6537A1-D6FC-4f65-9D91-7224C49458BB}"/>
            </c:extLst>
          </c:dLbls>
          <c:cat>
            <c:strRef>
              <c:f>Hoja1!$B$3:$B$8</c:f>
              <c:strCache>
                <c:ptCount val="6"/>
                <c:pt idx="0">
                  <c:v>MHCP</c:v>
                </c:pt>
                <c:pt idx="1">
                  <c:v>ITRC</c:v>
                </c:pt>
                <c:pt idx="2">
                  <c:v>FA</c:v>
                </c:pt>
                <c:pt idx="3">
                  <c:v>DIAN</c:v>
                </c:pt>
                <c:pt idx="4">
                  <c:v>Superfinanciera</c:v>
                </c:pt>
                <c:pt idx="5">
                  <c:v>UGPP</c:v>
                </c:pt>
              </c:strCache>
            </c:strRef>
          </c:cat>
          <c:val>
            <c:numRef>
              <c:f>Hoja1!$C$3:$C$8</c:f>
            </c:numRef>
          </c:val>
          <c:extLst xmlns:c16r2="http://schemas.microsoft.com/office/drawing/2015/06/chart">
            <c:ext xmlns:c16="http://schemas.microsoft.com/office/drawing/2014/chart" uri="{C3380CC4-5D6E-409C-BE32-E72D297353CC}">
              <c16:uniqueId val="{00000000-9505-4B91-9D81-FA9669FE3FC3}"/>
            </c:ext>
          </c:extLst>
        </c:ser>
        <c:ser>
          <c:idx val="1"/>
          <c:order val="1"/>
          <c:dPt>
            <c:idx val="0"/>
            <c:bubble3D val="0"/>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c:spPr>
            <c:extLst xmlns:c16r2="http://schemas.microsoft.com/office/drawing/2015/06/chart">
              <c:ext xmlns:c16="http://schemas.microsoft.com/office/drawing/2014/chart" uri="{C3380CC4-5D6E-409C-BE32-E72D297353CC}">
                <c16:uniqueId val="{00000002-9505-4B91-9D81-FA9669FE3FC3}"/>
              </c:ext>
            </c:extLst>
          </c:dPt>
          <c:dPt>
            <c:idx val="1"/>
            <c:bubble3D val="0"/>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c:spPr>
            <c:extLst xmlns:c16r2="http://schemas.microsoft.com/office/drawing/2015/06/chart">
              <c:ext xmlns:c16="http://schemas.microsoft.com/office/drawing/2014/chart" uri="{C3380CC4-5D6E-409C-BE32-E72D297353CC}">
                <c16:uniqueId val="{00000004-9505-4B91-9D81-FA9669FE3FC3}"/>
              </c:ext>
            </c:extLst>
          </c:dPt>
          <c:dPt>
            <c:idx val="2"/>
            <c:bubble3D val="0"/>
            <c:spPr>
              <a:gradFill rotWithShape="1">
                <a:gsLst>
                  <a:gs pos="0">
                    <a:schemeClr val="accent3">
                      <a:satMod val="103000"/>
                      <a:lumMod val="102000"/>
                      <a:tint val="94000"/>
                    </a:schemeClr>
                  </a:gs>
                  <a:gs pos="50000">
                    <a:schemeClr val="accent3">
                      <a:satMod val="110000"/>
                      <a:lumMod val="100000"/>
                      <a:shade val="100000"/>
                    </a:schemeClr>
                  </a:gs>
                  <a:gs pos="100000">
                    <a:schemeClr val="accent3">
                      <a:lumMod val="99000"/>
                      <a:satMod val="120000"/>
                      <a:shade val="78000"/>
                    </a:schemeClr>
                  </a:gs>
                </a:gsLst>
                <a:lin ang="5400000" scaled="0"/>
              </a:gradFill>
              <a:ln>
                <a:noFill/>
              </a:ln>
              <a:effectLst/>
            </c:spPr>
            <c:extLst xmlns:c16r2="http://schemas.microsoft.com/office/drawing/2015/06/chart">
              <c:ext xmlns:c16="http://schemas.microsoft.com/office/drawing/2014/chart" uri="{C3380CC4-5D6E-409C-BE32-E72D297353CC}">
                <c16:uniqueId val="{00000006-9505-4B91-9D81-FA9669FE3FC3}"/>
              </c:ext>
            </c:extLst>
          </c:dPt>
          <c:dPt>
            <c:idx val="3"/>
            <c:bubble3D val="0"/>
            <c:spPr>
              <a:solidFill>
                <a:srgbClr val="FFAB00">
                  <a:lumMod val="60000"/>
                  <a:lumOff val="40000"/>
                </a:srgbClr>
              </a:solidFill>
              <a:ln>
                <a:noFill/>
              </a:ln>
              <a:effectLst/>
            </c:spPr>
            <c:extLst xmlns:c16r2="http://schemas.microsoft.com/office/drawing/2015/06/chart">
              <c:ext xmlns:c16="http://schemas.microsoft.com/office/drawing/2014/chart" uri="{C3380CC4-5D6E-409C-BE32-E72D297353CC}">
                <c16:uniqueId val="{00000008-9505-4B91-9D81-FA9669FE3FC3}"/>
              </c:ext>
            </c:extLst>
          </c:dPt>
          <c:dPt>
            <c:idx val="4"/>
            <c:bubble3D val="0"/>
            <c:spPr>
              <a:solidFill>
                <a:srgbClr val="8400A4">
                  <a:lumMod val="40000"/>
                  <a:lumOff val="60000"/>
                </a:srgbClr>
              </a:solidFill>
              <a:ln>
                <a:noFill/>
              </a:ln>
              <a:effectLst/>
            </c:spPr>
            <c:extLst xmlns:c16r2="http://schemas.microsoft.com/office/drawing/2015/06/chart">
              <c:ext xmlns:c16="http://schemas.microsoft.com/office/drawing/2014/chart" uri="{C3380CC4-5D6E-409C-BE32-E72D297353CC}">
                <c16:uniqueId val="{0000000A-9505-4B91-9D81-FA9669FE3FC3}"/>
              </c:ext>
            </c:extLst>
          </c:dPt>
          <c:dPt>
            <c:idx val="5"/>
            <c:bubble3D val="0"/>
            <c:spPr>
              <a:gradFill rotWithShape="1">
                <a:gsLst>
                  <a:gs pos="0">
                    <a:schemeClr val="accent6">
                      <a:satMod val="103000"/>
                      <a:lumMod val="102000"/>
                      <a:tint val="94000"/>
                    </a:schemeClr>
                  </a:gs>
                  <a:gs pos="50000">
                    <a:schemeClr val="accent6">
                      <a:satMod val="110000"/>
                      <a:lumMod val="100000"/>
                      <a:shade val="100000"/>
                    </a:schemeClr>
                  </a:gs>
                  <a:gs pos="100000">
                    <a:schemeClr val="accent6">
                      <a:lumMod val="99000"/>
                      <a:satMod val="120000"/>
                      <a:shade val="78000"/>
                    </a:schemeClr>
                  </a:gs>
                </a:gsLst>
                <a:lin ang="5400000" scaled="0"/>
              </a:gradFill>
              <a:ln>
                <a:noFill/>
              </a:ln>
              <a:effectLst/>
            </c:spPr>
            <c:extLst xmlns:c16r2="http://schemas.microsoft.com/office/drawing/2015/06/chart">
              <c:ext xmlns:c16="http://schemas.microsoft.com/office/drawing/2014/chart" uri="{C3380CC4-5D6E-409C-BE32-E72D297353CC}">
                <c16:uniqueId val="{0000000C-9505-4B91-9D81-FA9669FE3FC3}"/>
              </c:ext>
            </c:extLst>
          </c:dPt>
          <c:dLbls>
            <c:dLbl>
              <c:idx val="2"/>
              <c:layout>
                <c:manualLayout>
                  <c:x val="-5.346084864391961E-2"/>
                  <c:y val="4.9735345581802273E-2"/>
                </c:manualLayout>
              </c:layout>
              <c:dLblPos val="bestFit"/>
              <c:showLegendKey val="0"/>
              <c:showVal val="0"/>
              <c:showCatName val="0"/>
              <c:showSerName val="0"/>
              <c:showPercent val="1"/>
              <c:showBubbleSize val="0"/>
              <c:extLst xmlns:c16r2="http://schemas.microsoft.com/office/drawing/2015/06/chart">
                <c:ext xmlns:c16="http://schemas.microsoft.com/office/drawing/2014/chart" uri="{C3380CC4-5D6E-409C-BE32-E72D297353CC}">
                  <c16:uniqueId val="{00000006-9505-4B91-9D81-FA9669FE3FC3}"/>
                </c:ex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2"/>
                    </a:solidFill>
                    <a:latin typeface="+mn-lt"/>
                    <a:ea typeface="+mn-ea"/>
                    <a:cs typeface="+mn-cs"/>
                  </a:defRPr>
                </a:pPr>
                <a:endParaRPr lang="es-CO"/>
              </a:p>
            </c:txPr>
            <c:dLblPos val="ctr"/>
            <c:showLegendKey val="0"/>
            <c:showVal val="0"/>
            <c:showCatName val="0"/>
            <c:showSerName val="0"/>
            <c:showPercent val="1"/>
            <c:showBubbleSize val="0"/>
            <c:showLeaderLines val="1"/>
            <c:leaderLines>
              <c:spPr>
                <a:ln w="9525">
                  <a:solidFill>
                    <a:schemeClr val="tx2">
                      <a:lumMod val="35000"/>
                      <a:lumOff val="65000"/>
                    </a:schemeClr>
                  </a:solidFill>
                </a:ln>
                <a:effectLst/>
              </c:spPr>
            </c:leaderLines>
            <c:extLst xmlns:c16r2="http://schemas.microsoft.com/office/drawing/2015/06/chart">
              <c:ext xmlns:c15="http://schemas.microsoft.com/office/drawing/2012/chart" uri="{CE6537A1-D6FC-4f65-9D91-7224C49458BB}"/>
            </c:extLst>
          </c:dLbls>
          <c:cat>
            <c:strRef>
              <c:f>Hoja1!$B$3:$B$8</c:f>
              <c:strCache>
                <c:ptCount val="6"/>
                <c:pt idx="0">
                  <c:v>MHCP</c:v>
                </c:pt>
                <c:pt idx="1">
                  <c:v>ITRC</c:v>
                </c:pt>
                <c:pt idx="2">
                  <c:v>FA</c:v>
                </c:pt>
                <c:pt idx="3">
                  <c:v>DIAN</c:v>
                </c:pt>
                <c:pt idx="4">
                  <c:v>Superfinanciera</c:v>
                </c:pt>
                <c:pt idx="5">
                  <c:v>UGPP</c:v>
                </c:pt>
              </c:strCache>
            </c:strRef>
          </c:cat>
          <c:val>
            <c:numRef>
              <c:f>Hoja1!$D$3:$D$8</c:f>
              <c:numCache>
                <c:formatCode>0%</c:formatCode>
                <c:ptCount val="6"/>
                <c:pt idx="0">
                  <c:v>0.17861677457103969</c:v>
                </c:pt>
                <c:pt idx="1">
                  <c:v>9.4328495438413019E-3</c:v>
                </c:pt>
                <c:pt idx="2">
                  <c:v>5.3422396253019651E-3</c:v>
                </c:pt>
                <c:pt idx="3">
                  <c:v>0.49743304720813064</c:v>
                </c:pt>
                <c:pt idx="4">
                  <c:v>2.4156563238019561E-2</c:v>
                </c:pt>
                <c:pt idx="5">
                  <c:v>0.28501852581366677</c:v>
                </c:pt>
              </c:numCache>
            </c:numRef>
          </c:val>
          <c:extLst xmlns:c16r2="http://schemas.microsoft.com/office/drawing/2015/06/chart">
            <c:ext xmlns:c16="http://schemas.microsoft.com/office/drawing/2014/chart" uri="{C3380CC4-5D6E-409C-BE32-E72D297353CC}">
              <c16:uniqueId val="{0000000D-9505-4B91-9D81-FA9669FE3FC3}"/>
            </c:ext>
          </c:extLst>
        </c:ser>
        <c:dLbls>
          <c:dLblPos val="ctr"/>
          <c:showLegendKey val="0"/>
          <c:showVal val="0"/>
          <c:showCatName val="0"/>
          <c:showSerName val="0"/>
          <c:showPercent val="1"/>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2"/>
              </a:solidFill>
              <a:latin typeface="+mn-lt"/>
              <a:ea typeface="+mn-ea"/>
              <a:cs typeface="+mn-cs"/>
            </a:defRPr>
          </a:pPr>
          <a:endParaRPr lang="es-CO"/>
        </a:p>
      </c:txPr>
    </c:legend>
    <c:plotVisOnly val="1"/>
    <c:dispBlanksAs val="gap"/>
    <c:showDLblsOverMax val="0"/>
  </c:chart>
  <c:spPr>
    <a:solidFill>
      <a:schemeClr val="bg1"/>
    </a:solidFill>
    <a:ln w="9525" cap="flat" cmpd="sng" algn="ctr">
      <a:solidFill>
        <a:srgbClr val="002060"/>
      </a:solidFill>
      <a:round/>
    </a:ln>
    <a:effectLst/>
  </c:spPr>
  <c:txPr>
    <a:bodyPr/>
    <a:lstStyle/>
    <a:p>
      <a:pPr>
        <a:defRPr/>
      </a:pPr>
      <a:endParaRPr lang="es-CO"/>
    </a:p>
  </c:txPr>
  <c:externalData r:id="rId4">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r>
              <a:rPr lang="es-CO"/>
              <a:t>Inversión</a:t>
            </a:r>
          </a:p>
        </c:rich>
      </c:tx>
      <c:overlay val="0"/>
      <c:spPr>
        <a:noFill/>
        <a:ln>
          <a:noFill/>
        </a:ln>
        <a:effectLst/>
      </c:spPr>
      <c:txPr>
        <a:bodyPr rot="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endParaRPr lang="es-CO"/>
        </a:p>
      </c:txPr>
    </c:title>
    <c:autoTitleDeleted val="0"/>
    <c:plotArea>
      <c:layout/>
      <c:pieChart>
        <c:varyColors val="1"/>
        <c:ser>
          <c:idx val="0"/>
          <c:order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CO"/>
              </a:p>
            </c:txPr>
            <c:dLblPos val="ctr"/>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xmlns:c16r2="http://schemas.microsoft.com/office/drawing/2015/06/chart">
              <c:ext xmlns:c15="http://schemas.microsoft.com/office/drawing/2012/chart" uri="{CE6537A1-D6FC-4f65-9D91-7224C49458BB}"/>
            </c:extLst>
          </c:dLbls>
          <c:cat>
            <c:strRef>
              <c:f>Hoja1!$F$3:$F$7</c:f>
              <c:strCache>
                <c:ptCount val="5"/>
                <c:pt idx="0">
                  <c:v>MHCP</c:v>
                </c:pt>
                <c:pt idx="1">
                  <c:v>FA</c:v>
                </c:pt>
                <c:pt idx="2">
                  <c:v>DIAN</c:v>
                </c:pt>
                <c:pt idx="3">
                  <c:v>Superfinanciera</c:v>
                </c:pt>
                <c:pt idx="4">
                  <c:v>UGPP</c:v>
                </c:pt>
              </c:strCache>
            </c:strRef>
          </c:cat>
          <c:val>
            <c:numRef>
              <c:f>Hoja1!$G$3:$G$7</c:f>
            </c:numRef>
          </c:val>
          <c:extLst xmlns:c16r2="http://schemas.microsoft.com/office/drawing/2015/06/chart">
            <c:ext xmlns:c16="http://schemas.microsoft.com/office/drawing/2014/chart" uri="{C3380CC4-5D6E-409C-BE32-E72D297353CC}">
              <c16:uniqueId val="{00000000-EDFD-49E3-813C-A63FB8BE1705}"/>
            </c:ext>
          </c:extLst>
        </c:ser>
        <c:ser>
          <c:idx val="1"/>
          <c:order val="1"/>
          <c:dPt>
            <c:idx val="0"/>
            <c:bubble3D val="0"/>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xmlns:c16r2="http://schemas.microsoft.com/office/drawing/2015/06/chart">
              <c:ext xmlns:c16="http://schemas.microsoft.com/office/drawing/2014/chart" uri="{C3380CC4-5D6E-409C-BE32-E72D297353CC}">
                <c16:uniqueId val="{00000002-EDFD-49E3-813C-A63FB8BE1705}"/>
              </c:ext>
            </c:extLst>
          </c:dPt>
          <c:dPt>
            <c:idx val="1"/>
            <c:bubble3D val="0"/>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xmlns:c16r2="http://schemas.microsoft.com/office/drawing/2015/06/chart">
              <c:ext xmlns:c16="http://schemas.microsoft.com/office/drawing/2014/chart" uri="{C3380CC4-5D6E-409C-BE32-E72D297353CC}">
                <c16:uniqueId val="{00000004-EDFD-49E3-813C-A63FB8BE1705}"/>
              </c:ext>
            </c:extLst>
          </c:dPt>
          <c:dPt>
            <c:idx val="2"/>
            <c:bubble3D val="0"/>
            <c:spPr>
              <a:gradFill rotWithShape="1">
                <a:gsLst>
                  <a:gs pos="0">
                    <a:schemeClr val="accent3">
                      <a:satMod val="103000"/>
                      <a:lumMod val="102000"/>
                      <a:tint val="94000"/>
                    </a:schemeClr>
                  </a:gs>
                  <a:gs pos="50000">
                    <a:schemeClr val="accent3">
                      <a:satMod val="110000"/>
                      <a:lumMod val="100000"/>
                      <a:shade val="100000"/>
                    </a:schemeClr>
                  </a:gs>
                  <a:gs pos="100000">
                    <a:schemeClr val="accent3">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xmlns:c16r2="http://schemas.microsoft.com/office/drawing/2015/06/chart">
              <c:ext xmlns:c16="http://schemas.microsoft.com/office/drawing/2014/chart" uri="{C3380CC4-5D6E-409C-BE32-E72D297353CC}">
                <c16:uniqueId val="{00000006-EDFD-49E3-813C-A63FB8BE1705}"/>
              </c:ext>
            </c:extLst>
          </c:dPt>
          <c:dPt>
            <c:idx val="3"/>
            <c:bubble3D val="0"/>
            <c:spPr>
              <a:gradFill rotWithShape="1">
                <a:gsLst>
                  <a:gs pos="0">
                    <a:schemeClr val="accent4">
                      <a:satMod val="103000"/>
                      <a:lumMod val="102000"/>
                      <a:tint val="94000"/>
                    </a:schemeClr>
                  </a:gs>
                  <a:gs pos="50000">
                    <a:schemeClr val="accent4">
                      <a:satMod val="110000"/>
                      <a:lumMod val="100000"/>
                      <a:shade val="100000"/>
                    </a:schemeClr>
                  </a:gs>
                  <a:gs pos="100000">
                    <a:schemeClr val="accent4">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xmlns:c16r2="http://schemas.microsoft.com/office/drawing/2015/06/chart">
              <c:ext xmlns:c16="http://schemas.microsoft.com/office/drawing/2014/chart" uri="{C3380CC4-5D6E-409C-BE32-E72D297353CC}">
                <c16:uniqueId val="{00000008-EDFD-49E3-813C-A63FB8BE1705}"/>
              </c:ext>
            </c:extLst>
          </c:dPt>
          <c:dPt>
            <c:idx val="4"/>
            <c:bubble3D val="0"/>
            <c:spPr>
              <a:gradFill rotWithShape="1">
                <a:gsLst>
                  <a:gs pos="0">
                    <a:schemeClr val="accent5">
                      <a:satMod val="103000"/>
                      <a:lumMod val="102000"/>
                      <a:tint val="94000"/>
                    </a:schemeClr>
                  </a:gs>
                  <a:gs pos="50000">
                    <a:schemeClr val="accent5">
                      <a:satMod val="110000"/>
                      <a:lumMod val="100000"/>
                      <a:shade val="100000"/>
                    </a:schemeClr>
                  </a:gs>
                  <a:gs pos="100000">
                    <a:schemeClr val="accent5">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xmlns:c16r2="http://schemas.microsoft.com/office/drawing/2015/06/chart">
              <c:ext xmlns:c16="http://schemas.microsoft.com/office/drawing/2014/chart" uri="{C3380CC4-5D6E-409C-BE32-E72D297353CC}">
                <c16:uniqueId val="{0000000A-EDFD-49E3-813C-A63FB8BE1705}"/>
              </c:ext>
            </c:extLst>
          </c:dPt>
          <c:dLbls>
            <c:dLbl>
              <c:idx val="3"/>
              <c:layout>
                <c:manualLayout>
                  <c:x val="3.6797244094488084E-2"/>
                  <c:y val="0.1365412656751239"/>
                </c:manualLayout>
              </c:layout>
              <c:dLblPos val="bestFit"/>
              <c:showLegendKey val="0"/>
              <c:showVal val="0"/>
              <c:showCatName val="0"/>
              <c:showSerName val="0"/>
              <c:showPercent val="1"/>
              <c:showBubbleSize val="0"/>
              <c:extLst xmlns:c16r2="http://schemas.microsoft.com/office/drawing/2015/06/chart">
                <c:ext xmlns:c16="http://schemas.microsoft.com/office/drawing/2014/chart" uri="{C3380CC4-5D6E-409C-BE32-E72D297353CC}">
                  <c16:uniqueId val="{00000008-EDFD-49E3-813C-A63FB8BE1705}"/>
                </c:ext>
                <c:ext xmlns:c15="http://schemas.microsoft.com/office/drawing/2012/chart" uri="{CE6537A1-D6FC-4f65-9D91-7224C49458BB}"/>
              </c:extLst>
            </c:dLbl>
            <c:dLbl>
              <c:idx val="4"/>
              <c:layout>
                <c:manualLayout>
                  <c:x val="-5.464348206474191E-3"/>
                  <c:y val="7.1727909011373603E-2"/>
                </c:manualLayout>
              </c:layout>
              <c:dLblPos val="bestFit"/>
              <c:showLegendKey val="0"/>
              <c:showVal val="0"/>
              <c:showCatName val="0"/>
              <c:showSerName val="0"/>
              <c:showPercent val="1"/>
              <c:showBubbleSize val="0"/>
              <c:extLst xmlns:c16r2="http://schemas.microsoft.com/office/drawing/2015/06/chart">
                <c:ext xmlns:c16="http://schemas.microsoft.com/office/drawing/2014/chart" uri="{C3380CC4-5D6E-409C-BE32-E72D297353CC}">
                  <c16:uniqueId val="{0000000A-EDFD-49E3-813C-A63FB8BE1705}"/>
                </c:ex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CO"/>
              </a:p>
            </c:txPr>
            <c:dLblPos val="ctr"/>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xmlns:c16r2="http://schemas.microsoft.com/office/drawing/2015/06/chart">
              <c:ext xmlns:c15="http://schemas.microsoft.com/office/drawing/2012/chart" uri="{CE6537A1-D6FC-4f65-9D91-7224C49458BB}"/>
            </c:extLst>
          </c:dLbls>
          <c:cat>
            <c:strRef>
              <c:f>Hoja1!$F$3:$F$7</c:f>
              <c:strCache>
                <c:ptCount val="5"/>
                <c:pt idx="0">
                  <c:v>MHCP</c:v>
                </c:pt>
                <c:pt idx="1">
                  <c:v>FA</c:v>
                </c:pt>
                <c:pt idx="2">
                  <c:v>DIAN</c:v>
                </c:pt>
                <c:pt idx="3">
                  <c:v>Superfinanciera</c:v>
                </c:pt>
                <c:pt idx="4">
                  <c:v>UGPP</c:v>
                </c:pt>
              </c:strCache>
            </c:strRef>
          </c:cat>
          <c:val>
            <c:numRef>
              <c:f>Hoja1!$H$3:$H$7</c:f>
              <c:numCache>
                <c:formatCode>0%</c:formatCode>
                <c:ptCount val="5"/>
                <c:pt idx="0">
                  <c:v>0.79851162623868099</c:v>
                </c:pt>
                <c:pt idx="1">
                  <c:v>0.1837725088269849</c:v>
                </c:pt>
                <c:pt idx="2">
                  <c:v>1.6670936780062443E-2</c:v>
                </c:pt>
                <c:pt idx="3">
                  <c:v>8.8314926648610527E-4</c:v>
                </c:pt>
                <c:pt idx="4">
                  <c:v>1.6177888778562451E-4</c:v>
                </c:pt>
              </c:numCache>
            </c:numRef>
          </c:val>
          <c:extLst xmlns:c16r2="http://schemas.microsoft.com/office/drawing/2015/06/chart">
            <c:ext xmlns:c16="http://schemas.microsoft.com/office/drawing/2014/chart" uri="{C3380CC4-5D6E-409C-BE32-E72D297353CC}">
              <c16:uniqueId val="{0000000B-EDFD-49E3-813C-A63FB8BE1705}"/>
            </c:ext>
          </c:extLst>
        </c:ser>
        <c:dLbls>
          <c:dLblPos val="ctr"/>
          <c:showLegendKey val="0"/>
          <c:showVal val="0"/>
          <c:showCatName val="0"/>
          <c:showSerName val="0"/>
          <c:showPercent val="1"/>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CO"/>
        </a:p>
      </c:txPr>
    </c:legend>
    <c:plotVisOnly val="1"/>
    <c:dispBlanksAs val="gap"/>
    <c:showDLblsOverMax val="0"/>
  </c:chart>
  <c:spPr>
    <a:solidFill>
      <a:schemeClr val="bg1"/>
    </a:solidFill>
    <a:ln w="9525" cap="flat" cmpd="sng" algn="ctr">
      <a:solidFill>
        <a:srgbClr val="002060"/>
      </a:solidFill>
      <a:round/>
    </a:ln>
    <a:effectLst/>
  </c:spPr>
  <c:txPr>
    <a:bodyPr/>
    <a:lstStyle/>
    <a:p>
      <a:pPr>
        <a:defRPr/>
      </a:pPr>
      <a:endParaRPr lang="es-CO"/>
    </a:p>
  </c:txPr>
  <c:externalData r:id="rId4">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tx>
            <c:strRef>
              <c:f>'3.1 V.F. Gráfica'!$B$14</c:f>
              <c:strCache>
                <c:ptCount val="1"/>
                <c:pt idx="0">
                  <c:v>Solicitud MGMP</c:v>
                </c:pt>
              </c:strCache>
            </c:strRef>
          </c:tx>
          <c:spPr>
            <a:solidFill>
              <a:schemeClr val="accent1">
                <a:alpha val="70000"/>
              </a:schemeClr>
            </a:solidFill>
            <a:ln>
              <a:noFill/>
            </a:ln>
            <a:effectLst/>
          </c:spPr>
          <c:invertIfNegative val="0"/>
          <c:cat>
            <c:numRef>
              <c:f>'3.1 V.F. Gráfica'!$A$15:$A$19</c:f>
              <c:numCache>
                <c:formatCode>General</c:formatCode>
                <c:ptCount val="5"/>
                <c:pt idx="0">
                  <c:v>2020</c:v>
                </c:pt>
                <c:pt idx="1">
                  <c:v>2021</c:v>
                </c:pt>
                <c:pt idx="2">
                  <c:v>2022</c:v>
                </c:pt>
                <c:pt idx="3">
                  <c:v>2023</c:v>
                </c:pt>
                <c:pt idx="4">
                  <c:v>2024</c:v>
                </c:pt>
              </c:numCache>
            </c:numRef>
          </c:cat>
          <c:val>
            <c:numRef>
              <c:f>'3.1 V.F. Gráfica'!$B$15:$B$19</c:f>
              <c:numCache>
                <c:formatCode>_(* #,##0_);_(* \(#,##0\);_(* "-"_);_(@_)</c:formatCode>
                <c:ptCount val="5"/>
                <c:pt idx="0">
                  <c:v>36385508.768179998</c:v>
                </c:pt>
                <c:pt idx="1">
                  <c:v>14174717.327728294</c:v>
                </c:pt>
                <c:pt idx="2">
                  <c:v>14468552.427354477</c:v>
                </c:pt>
                <c:pt idx="3">
                  <c:v>14882525.493214035</c:v>
                </c:pt>
                <c:pt idx="4">
                  <c:v>15655707.557822503</c:v>
                </c:pt>
              </c:numCache>
            </c:numRef>
          </c:val>
          <c:extLst xmlns:c16r2="http://schemas.microsoft.com/office/drawing/2015/06/chart">
            <c:ext xmlns:c16="http://schemas.microsoft.com/office/drawing/2014/chart" uri="{C3380CC4-5D6E-409C-BE32-E72D297353CC}">
              <c16:uniqueId val="{00000000-7F1B-4D02-AE99-F16DFBB3AEC0}"/>
            </c:ext>
          </c:extLst>
        </c:ser>
        <c:ser>
          <c:idx val="1"/>
          <c:order val="1"/>
          <c:tx>
            <c:strRef>
              <c:f>'3.1 V.F. Gráfica'!$C$14</c:f>
              <c:strCache>
                <c:ptCount val="1"/>
                <c:pt idx="0">
                  <c:v>V.F. Autorizadas</c:v>
                </c:pt>
              </c:strCache>
            </c:strRef>
          </c:tx>
          <c:spPr>
            <a:solidFill>
              <a:schemeClr val="accent2">
                <a:alpha val="70000"/>
              </a:schemeClr>
            </a:solidFill>
            <a:ln>
              <a:noFill/>
            </a:ln>
            <a:effectLst/>
          </c:spPr>
          <c:invertIfNegative val="0"/>
          <c:cat>
            <c:numRef>
              <c:f>'3.1 V.F. Gráfica'!$A$15:$A$19</c:f>
              <c:numCache>
                <c:formatCode>General</c:formatCode>
                <c:ptCount val="5"/>
                <c:pt idx="0">
                  <c:v>2020</c:v>
                </c:pt>
                <c:pt idx="1">
                  <c:v>2021</c:v>
                </c:pt>
                <c:pt idx="2">
                  <c:v>2022</c:v>
                </c:pt>
                <c:pt idx="3">
                  <c:v>2023</c:v>
                </c:pt>
                <c:pt idx="4">
                  <c:v>2024</c:v>
                </c:pt>
              </c:numCache>
            </c:numRef>
          </c:cat>
          <c:val>
            <c:numRef>
              <c:f>'3.1 V.F. Gráfica'!$C$15:$C$19</c:f>
              <c:numCache>
                <c:formatCode>_(* #,##0_);_(* \(#,##0\);_(* "-"_);_(@_)</c:formatCode>
                <c:ptCount val="5"/>
                <c:pt idx="0">
                  <c:v>770411.24535160989</c:v>
                </c:pt>
                <c:pt idx="1">
                  <c:v>688218.07251560991</c:v>
                </c:pt>
                <c:pt idx="2">
                  <c:v>662986.4704136136</c:v>
                </c:pt>
                <c:pt idx="3">
                  <c:v>1014563.1069879999</c:v>
                </c:pt>
                <c:pt idx="4">
                  <c:v>1437602.676742</c:v>
                </c:pt>
              </c:numCache>
            </c:numRef>
          </c:val>
          <c:extLst xmlns:c16r2="http://schemas.microsoft.com/office/drawing/2015/06/chart">
            <c:ext xmlns:c16="http://schemas.microsoft.com/office/drawing/2014/chart" uri="{C3380CC4-5D6E-409C-BE32-E72D297353CC}">
              <c16:uniqueId val="{00000001-7F1B-4D02-AE99-F16DFBB3AEC0}"/>
            </c:ext>
          </c:extLst>
        </c:ser>
        <c:dLbls>
          <c:showLegendKey val="0"/>
          <c:showVal val="0"/>
          <c:showCatName val="0"/>
          <c:showSerName val="0"/>
          <c:showPercent val="0"/>
          <c:showBubbleSize val="0"/>
        </c:dLbls>
        <c:gapWidth val="80"/>
        <c:overlap val="25"/>
        <c:axId val="-943844144"/>
        <c:axId val="-943845776"/>
      </c:barChart>
      <c:catAx>
        <c:axId val="-943844144"/>
        <c:scaling>
          <c:orientation val="minMax"/>
        </c:scaling>
        <c:delete val="0"/>
        <c:axPos val="b"/>
        <c:numFmt formatCode="General" sourceLinked="1"/>
        <c:majorTickMark val="none"/>
        <c:minorTickMark val="none"/>
        <c:tickLblPos val="nextTo"/>
        <c:spPr>
          <a:noFill/>
          <a:ln w="1587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cap="none" spc="20" normalizeH="0" baseline="0">
                <a:solidFill>
                  <a:schemeClr val="tx1">
                    <a:lumMod val="65000"/>
                    <a:lumOff val="35000"/>
                  </a:schemeClr>
                </a:solidFill>
                <a:latin typeface="+mn-lt"/>
                <a:ea typeface="+mn-ea"/>
                <a:cs typeface="+mn-cs"/>
              </a:defRPr>
            </a:pPr>
            <a:endParaRPr lang="es-CO"/>
          </a:p>
        </c:txPr>
        <c:crossAx val="-943845776"/>
        <c:crosses val="autoZero"/>
        <c:auto val="1"/>
        <c:lblAlgn val="ctr"/>
        <c:lblOffset val="100"/>
        <c:noMultiLvlLbl val="0"/>
      </c:catAx>
      <c:valAx>
        <c:axId val="-943845776"/>
        <c:scaling>
          <c:orientation val="minMax"/>
        </c:scaling>
        <c:delete val="0"/>
        <c:axPos val="l"/>
        <c:majorGridlines>
          <c:spPr>
            <a:ln w="9525" cap="flat" cmpd="sng" algn="ctr">
              <a:solidFill>
                <a:schemeClr val="tx1">
                  <a:lumMod val="5000"/>
                  <a:lumOff val="95000"/>
                </a:schemeClr>
              </a:solidFill>
              <a:round/>
            </a:ln>
            <a:effectLst/>
          </c:spPr>
        </c:majorGridlines>
        <c:numFmt formatCode="_(* #,##0_);_(* \(#,##0\);_(* &quot;-&quot;_);_(@_)"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spc="20" baseline="0">
                <a:solidFill>
                  <a:schemeClr val="tx1">
                    <a:lumMod val="65000"/>
                    <a:lumOff val="35000"/>
                  </a:schemeClr>
                </a:solidFill>
                <a:latin typeface="+mn-lt"/>
                <a:ea typeface="+mn-ea"/>
                <a:cs typeface="+mn-cs"/>
              </a:defRPr>
            </a:pPr>
            <a:endParaRPr lang="es-CO"/>
          </a:p>
        </c:txPr>
        <c:crossAx val="-943844144"/>
        <c:crosses val="autoZero"/>
        <c:crossBetween val="between"/>
      </c:valAx>
      <c:dTable>
        <c:showHorzBorder val="1"/>
        <c:showVertBorder val="1"/>
        <c:showOutline val="1"/>
        <c:showKeys val="1"/>
        <c:spPr>
          <a:noFill/>
          <a:ln w="9525">
            <a:solidFill>
              <a:schemeClr val="tx1">
                <a:lumMod val="15000"/>
                <a:lumOff val="85000"/>
              </a:schemeClr>
            </a:solidFill>
          </a:ln>
          <a:effectLst/>
        </c:spPr>
        <c:txPr>
          <a:bodyPr rot="0" spcFirstLastPara="1" vertOverflow="ellipsis" vert="horz" wrap="square" anchor="ctr" anchorCtr="1"/>
          <a:lstStyle/>
          <a:p>
            <a:pPr rtl="0">
              <a:defRPr sz="900" b="0" i="0" u="none" strike="noStrike" kern="1200" baseline="0">
                <a:solidFill>
                  <a:schemeClr val="tx1">
                    <a:lumMod val="65000"/>
                    <a:lumOff val="35000"/>
                  </a:schemeClr>
                </a:solidFill>
                <a:latin typeface="+mn-lt"/>
                <a:ea typeface="+mn-ea"/>
                <a:cs typeface="+mn-cs"/>
              </a:defRPr>
            </a:pPr>
            <a:endParaRPr lang="es-CO"/>
          </a:p>
        </c:txPr>
      </c:dTable>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CO"/>
        </a:p>
      </c:txPr>
    </c:legend>
    <c:plotVisOnly val="1"/>
    <c:dispBlanksAs val="gap"/>
    <c:showDLblsOverMax val="0"/>
  </c:chart>
  <c:spPr>
    <a:noFill/>
    <a:ln>
      <a:noFill/>
    </a:ln>
    <a:effectLst/>
  </c:spPr>
  <c:txPr>
    <a:bodyPr/>
    <a:lstStyle/>
    <a:p>
      <a:pPr>
        <a:defRPr/>
      </a:pPr>
      <a:endParaRPr lang="es-CO"/>
    </a:p>
  </c:txPr>
  <c:externalData r:id="rId4">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scatterChart>
        <c:scatterStyle val="lineMarker"/>
        <c:varyColors val="0"/>
        <c:ser>
          <c:idx val="0"/>
          <c:order val="0"/>
          <c:tx>
            <c:strRef>
              <c:f>'2.2 Tendencia Ingresos'!$B$55</c:f>
              <c:strCache>
                <c:ptCount val="1"/>
                <c:pt idx="0">
                  <c:v>INGRESOS EFECTIVOS</c:v>
                </c:pt>
              </c:strCache>
            </c:strRef>
          </c:tx>
          <c:spPr>
            <a:ln w="19050" cap="rnd">
              <a:solidFill>
                <a:schemeClr val="accent1"/>
              </a:solidFill>
              <a:round/>
            </a:ln>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CO"/>
              </a:p>
            </c:txPr>
            <c:dLblPos val="t"/>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numRef>
              <c:f>'2.2 Tendencia Ingresos'!$A$56:$A$67</c:f>
              <c:numCache>
                <c:formatCode>General</c:formatCode>
                <c:ptCount val="12"/>
                <c:pt idx="0">
                  <c:v>2013</c:v>
                </c:pt>
                <c:pt idx="1">
                  <c:v>2014</c:v>
                </c:pt>
                <c:pt idx="2">
                  <c:v>2015</c:v>
                </c:pt>
                <c:pt idx="3">
                  <c:v>2016</c:v>
                </c:pt>
                <c:pt idx="4">
                  <c:v>2017</c:v>
                </c:pt>
                <c:pt idx="5">
                  <c:v>2018</c:v>
                </c:pt>
                <c:pt idx="6">
                  <c:v>2019</c:v>
                </c:pt>
                <c:pt idx="7">
                  <c:v>2020</c:v>
                </c:pt>
                <c:pt idx="8">
                  <c:v>2021</c:v>
                </c:pt>
                <c:pt idx="9">
                  <c:v>2022</c:v>
                </c:pt>
                <c:pt idx="10">
                  <c:v>2023</c:v>
                </c:pt>
                <c:pt idx="11">
                  <c:v>2024</c:v>
                </c:pt>
              </c:numCache>
            </c:numRef>
          </c:xVal>
          <c:yVal>
            <c:numRef>
              <c:f>'2.2 Tendencia Ingresos'!$B$56:$B$67</c:f>
              <c:numCache>
                <c:formatCode>_(* #,##0_);_(* \(#,##0\);_(* "-"??_);_(@_)</c:formatCode>
                <c:ptCount val="12"/>
                <c:pt idx="0">
                  <c:v>31590.451404520001</c:v>
                </c:pt>
                <c:pt idx="1">
                  <c:v>7896.1442103400004</c:v>
                </c:pt>
                <c:pt idx="2">
                  <c:v>13346.70234885</c:v>
                </c:pt>
                <c:pt idx="3">
                  <c:v>8053.0449219100001</c:v>
                </c:pt>
                <c:pt idx="4">
                  <c:v>6953.1292853199993</c:v>
                </c:pt>
                <c:pt idx="5">
                  <c:v>5268.4457358099999</c:v>
                </c:pt>
                <c:pt idx="6">
                  <c:v>3982</c:v>
                </c:pt>
              </c:numCache>
            </c:numRef>
          </c:yVal>
          <c:smooth val="0"/>
          <c:extLst xmlns:c16r2="http://schemas.microsoft.com/office/drawing/2015/06/chart">
            <c:ext xmlns:c16="http://schemas.microsoft.com/office/drawing/2014/chart" uri="{C3380CC4-5D6E-409C-BE32-E72D297353CC}">
              <c16:uniqueId val="{00000000-DB47-40EB-A661-B34C1A408E35}"/>
            </c:ext>
          </c:extLst>
        </c:ser>
        <c:ser>
          <c:idx val="1"/>
          <c:order val="1"/>
          <c:tx>
            <c:strRef>
              <c:f>'2.2 Tendencia Ingresos'!$C$55</c:f>
              <c:strCache>
                <c:ptCount val="1"/>
                <c:pt idx="0">
                  <c:v>INGRESOS PROYECTADOS</c:v>
                </c:pt>
              </c:strCache>
            </c:strRef>
          </c:tx>
          <c:spPr>
            <a:ln w="19050" cap="rnd">
              <a:solidFill>
                <a:schemeClr val="accent2"/>
              </a:solidFill>
              <a:round/>
            </a:ln>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CO"/>
              </a:p>
            </c:txPr>
            <c:dLblPos val="t"/>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numRef>
              <c:f>'2.2 Tendencia Ingresos'!$A$56:$A$67</c:f>
              <c:numCache>
                <c:formatCode>General</c:formatCode>
                <c:ptCount val="12"/>
                <c:pt idx="0">
                  <c:v>2013</c:v>
                </c:pt>
                <c:pt idx="1">
                  <c:v>2014</c:v>
                </c:pt>
                <c:pt idx="2">
                  <c:v>2015</c:v>
                </c:pt>
                <c:pt idx="3">
                  <c:v>2016</c:v>
                </c:pt>
                <c:pt idx="4">
                  <c:v>2017</c:v>
                </c:pt>
                <c:pt idx="5">
                  <c:v>2018</c:v>
                </c:pt>
                <c:pt idx="6">
                  <c:v>2019</c:v>
                </c:pt>
                <c:pt idx="7">
                  <c:v>2020</c:v>
                </c:pt>
                <c:pt idx="8">
                  <c:v>2021</c:v>
                </c:pt>
                <c:pt idx="9">
                  <c:v>2022</c:v>
                </c:pt>
                <c:pt idx="10">
                  <c:v>2023</c:v>
                </c:pt>
                <c:pt idx="11">
                  <c:v>2024</c:v>
                </c:pt>
              </c:numCache>
            </c:numRef>
          </c:xVal>
          <c:yVal>
            <c:numRef>
              <c:f>'2.2 Tendencia Ingresos'!$C$56:$C$67</c:f>
              <c:numCache>
                <c:formatCode>General</c:formatCode>
                <c:ptCount val="12"/>
                <c:pt idx="7" formatCode="_(* #,##0_);_(* \(#,##0\);_(* &quot;-&quot;??_);_(@_)">
                  <c:v>4240</c:v>
                </c:pt>
                <c:pt idx="8" formatCode="_(* #,##0_);_(* \(#,##0\);_(* &quot;-&quot;??_);_(@_)">
                  <c:v>5769.63</c:v>
                </c:pt>
                <c:pt idx="9" formatCode="_(* #,##0_);_(* \(#,##0\);_(* &quot;-&quot;??_);_(@_)">
                  <c:v>5942.7188999999998</c:v>
                </c:pt>
                <c:pt idx="10" formatCode="_(* #,##0_);_(* \(#,##0\);_(* &quot;-&quot;??_);_(@_)">
                  <c:v>6121.0004670000008</c:v>
                </c:pt>
                <c:pt idx="11" formatCode="_(* #,##0_);_(* \(#,##0\);_(* &quot;-&quot;??_);_(@_)">
                  <c:v>6304.63048101</c:v>
                </c:pt>
              </c:numCache>
            </c:numRef>
          </c:yVal>
          <c:smooth val="0"/>
          <c:extLst xmlns:c16r2="http://schemas.microsoft.com/office/drawing/2015/06/chart">
            <c:ext xmlns:c16="http://schemas.microsoft.com/office/drawing/2014/chart" uri="{C3380CC4-5D6E-409C-BE32-E72D297353CC}">
              <c16:uniqueId val="{00000001-DB47-40EB-A661-B34C1A408E35}"/>
            </c:ext>
          </c:extLst>
        </c:ser>
        <c:dLbls>
          <c:dLblPos val="t"/>
          <c:showLegendKey val="0"/>
          <c:showVal val="1"/>
          <c:showCatName val="0"/>
          <c:showSerName val="0"/>
          <c:showPercent val="0"/>
          <c:showBubbleSize val="0"/>
        </c:dLbls>
        <c:axId val="-943850672"/>
        <c:axId val="-943850128"/>
      </c:scatterChart>
      <c:valAx>
        <c:axId val="-943850672"/>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CO"/>
          </a:p>
        </c:txPr>
        <c:crossAx val="-943850128"/>
        <c:crosses val="autoZero"/>
        <c:crossBetween val="midCat"/>
      </c:valAx>
      <c:valAx>
        <c:axId val="-943850128"/>
        <c:scaling>
          <c:orientation val="minMax"/>
        </c:scaling>
        <c:delete val="0"/>
        <c:axPos val="l"/>
        <c:majorGridlines>
          <c:spPr>
            <a:ln w="9525" cap="flat" cmpd="sng" algn="ctr">
              <a:solidFill>
                <a:schemeClr val="tx1">
                  <a:lumMod val="15000"/>
                  <a:lumOff val="85000"/>
                </a:schemeClr>
              </a:solidFill>
              <a:round/>
            </a:ln>
            <a:effectLst/>
          </c:spPr>
        </c:majorGridlines>
        <c:numFmt formatCode="_(* #,##0_);_(* \(#,##0\);_(* &quot;-&quot;??_);_(@_)"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CO"/>
          </a:p>
        </c:txPr>
        <c:crossAx val="-943850672"/>
        <c:crosses val="autoZero"/>
        <c:crossBetween val="midCat"/>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CO"/>
        </a:p>
      </c:txPr>
    </c:legend>
    <c:plotVisOnly val="1"/>
    <c:dispBlanksAs val="gap"/>
    <c:showDLblsOverMax val="0"/>
  </c:chart>
  <c:spPr>
    <a:noFill/>
    <a:ln>
      <a:noFill/>
    </a:ln>
    <a:effectLst/>
  </c:spPr>
  <c:txPr>
    <a:bodyPr/>
    <a:lstStyle/>
    <a:p>
      <a:pPr>
        <a:defRPr/>
      </a:pPr>
      <a:endParaRPr lang="es-CO"/>
    </a:p>
  </c:txPr>
  <c:externalData r:id="rId4">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tx>
            <c:strRef>
              <c:f>'3.1 V.F. Gráfica'!$B$53</c:f>
              <c:strCache>
                <c:ptCount val="1"/>
                <c:pt idx="0">
                  <c:v>Solicitud MGMP</c:v>
                </c:pt>
              </c:strCache>
            </c:strRef>
          </c:tx>
          <c:spPr>
            <a:solidFill>
              <a:schemeClr val="accent1"/>
            </a:solidFill>
            <a:ln>
              <a:noFill/>
            </a:ln>
            <a:effectLst/>
          </c:spPr>
          <c:invertIfNegative val="0"/>
          <c:cat>
            <c:numRef>
              <c:f>'3.1 V.F. Gráfica'!$A$54:$A$59</c:f>
              <c:numCache>
                <c:formatCode>General</c:formatCode>
                <c:ptCount val="4"/>
                <c:pt idx="0">
                  <c:v>2021</c:v>
                </c:pt>
                <c:pt idx="1">
                  <c:v>2022</c:v>
                </c:pt>
                <c:pt idx="2">
                  <c:v>2023</c:v>
                </c:pt>
                <c:pt idx="3">
                  <c:v>2024</c:v>
                </c:pt>
              </c:numCache>
            </c:numRef>
          </c:cat>
          <c:val>
            <c:numRef>
              <c:f>'3.1 V.F. Gráfica'!$B$54:$B$59</c:f>
              <c:numCache>
                <c:formatCode>_(* #,##0_);_(* \(#,##0\);_(* "-"_);_(@_)</c:formatCode>
                <c:ptCount val="4"/>
                <c:pt idx="0">
                  <c:v>2149807.7123170001</c:v>
                </c:pt>
                <c:pt idx="1">
                  <c:v>2261591.0855509997</c:v>
                </c:pt>
                <c:pt idx="2">
                  <c:v>2101687.9231865196</c:v>
                </c:pt>
                <c:pt idx="3">
                  <c:v>2139604.6998257497</c:v>
                </c:pt>
              </c:numCache>
            </c:numRef>
          </c:val>
          <c:extLst xmlns:c16r2="http://schemas.microsoft.com/office/drawing/2015/06/chart">
            <c:ext xmlns:c16="http://schemas.microsoft.com/office/drawing/2014/chart" uri="{C3380CC4-5D6E-409C-BE32-E72D297353CC}">
              <c16:uniqueId val="{00000000-5B63-4D88-8185-87BDC9F98689}"/>
            </c:ext>
          </c:extLst>
        </c:ser>
        <c:ser>
          <c:idx val="1"/>
          <c:order val="1"/>
          <c:tx>
            <c:strRef>
              <c:f>'3.1 V.F. Gráfica'!$C$53</c:f>
              <c:strCache>
                <c:ptCount val="1"/>
                <c:pt idx="0">
                  <c:v>V.F. Autorizadas</c:v>
                </c:pt>
              </c:strCache>
            </c:strRef>
          </c:tx>
          <c:spPr>
            <a:solidFill>
              <a:schemeClr val="accent2"/>
            </a:solidFill>
            <a:ln>
              <a:noFill/>
            </a:ln>
            <a:effectLst/>
          </c:spPr>
          <c:invertIfNegative val="0"/>
          <c:cat>
            <c:numRef>
              <c:f>'3.1 V.F. Gráfica'!$A$54:$A$59</c:f>
              <c:numCache>
                <c:formatCode>General</c:formatCode>
                <c:ptCount val="4"/>
                <c:pt idx="0">
                  <c:v>2021</c:v>
                </c:pt>
                <c:pt idx="1">
                  <c:v>2022</c:v>
                </c:pt>
                <c:pt idx="2">
                  <c:v>2023</c:v>
                </c:pt>
                <c:pt idx="3">
                  <c:v>2024</c:v>
                </c:pt>
              </c:numCache>
            </c:numRef>
          </c:cat>
          <c:val>
            <c:numRef>
              <c:f>'3.1 V.F. Gráfica'!$C$54:$C$59</c:f>
              <c:numCache>
                <c:formatCode>_(* #,##0_);_(* \(#,##0\);_(* "-"_);_(@_)</c:formatCode>
                <c:ptCount val="4"/>
                <c:pt idx="0">
                  <c:v>144505.60804399999</c:v>
                </c:pt>
                <c:pt idx="1">
                  <c:v>61979.181127999997</c:v>
                </c:pt>
                <c:pt idx="2">
                  <c:v>0</c:v>
                </c:pt>
                <c:pt idx="3">
                  <c:v>0</c:v>
                </c:pt>
              </c:numCache>
            </c:numRef>
          </c:val>
          <c:extLst xmlns:c16r2="http://schemas.microsoft.com/office/drawing/2015/06/chart">
            <c:ext xmlns:c16="http://schemas.microsoft.com/office/drawing/2014/chart" uri="{C3380CC4-5D6E-409C-BE32-E72D297353CC}">
              <c16:uniqueId val="{00000001-5B63-4D88-8185-87BDC9F98689}"/>
            </c:ext>
          </c:extLst>
        </c:ser>
        <c:dLbls>
          <c:showLegendKey val="0"/>
          <c:showVal val="0"/>
          <c:showCatName val="0"/>
          <c:showSerName val="0"/>
          <c:showPercent val="0"/>
          <c:showBubbleSize val="0"/>
        </c:dLbls>
        <c:gapWidth val="219"/>
        <c:overlap val="-27"/>
        <c:axId val="-943849584"/>
        <c:axId val="-943849040"/>
      </c:barChart>
      <c:catAx>
        <c:axId val="-94384958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CO"/>
          </a:p>
        </c:txPr>
        <c:crossAx val="-943849040"/>
        <c:crosses val="autoZero"/>
        <c:auto val="1"/>
        <c:lblAlgn val="ctr"/>
        <c:lblOffset val="100"/>
        <c:noMultiLvlLbl val="0"/>
      </c:catAx>
      <c:valAx>
        <c:axId val="-943849040"/>
        <c:scaling>
          <c:orientation val="minMax"/>
        </c:scaling>
        <c:delete val="0"/>
        <c:axPos val="l"/>
        <c:majorGridlines>
          <c:spPr>
            <a:ln w="9525" cap="flat" cmpd="sng" algn="ctr">
              <a:solidFill>
                <a:schemeClr val="tx1">
                  <a:lumMod val="15000"/>
                  <a:lumOff val="85000"/>
                </a:schemeClr>
              </a:solidFill>
              <a:round/>
            </a:ln>
            <a:effectLst/>
          </c:spPr>
        </c:majorGridlines>
        <c:numFmt formatCode="_(* #,##0_);_(* \(#,##0\);_(* &quot;-&quot;_);_(@_)"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CO"/>
          </a:p>
        </c:txPr>
        <c:crossAx val="-943849584"/>
        <c:crosses val="autoZero"/>
        <c:crossBetween val="between"/>
      </c:valAx>
      <c:dTable>
        <c:showHorzBorder val="1"/>
        <c:showVertBorder val="1"/>
        <c:showOutline val="1"/>
        <c:showKeys val="1"/>
        <c:spPr>
          <a:noFill/>
          <a:ln w="9525" cap="flat" cmpd="sng" algn="ctr">
            <a:solidFill>
              <a:schemeClr val="tx1">
                <a:lumMod val="15000"/>
                <a:lumOff val="85000"/>
              </a:schemeClr>
            </a:solidFill>
            <a:round/>
          </a:ln>
          <a:effectLst/>
        </c:spPr>
        <c:txPr>
          <a:bodyPr rot="0" spcFirstLastPara="1" vertOverflow="ellipsis" vert="horz" wrap="square" anchor="ctr" anchorCtr="1"/>
          <a:lstStyle/>
          <a:p>
            <a:pPr rtl="0">
              <a:defRPr sz="900" b="0" i="0" u="none" strike="noStrike" kern="1200" baseline="0">
                <a:solidFill>
                  <a:schemeClr val="tx1">
                    <a:lumMod val="65000"/>
                    <a:lumOff val="35000"/>
                  </a:schemeClr>
                </a:solidFill>
                <a:latin typeface="+mn-lt"/>
                <a:ea typeface="+mn-ea"/>
                <a:cs typeface="+mn-cs"/>
              </a:defRPr>
            </a:pPr>
            <a:endParaRPr lang="es-CO"/>
          </a:p>
        </c:txPr>
      </c:dTable>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CO"/>
        </a:p>
      </c:txPr>
    </c:legend>
    <c:plotVisOnly val="1"/>
    <c:dispBlanksAs val="gap"/>
    <c:showDLblsOverMax val="0"/>
  </c:chart>
  <c:spPr>
    <a:noFill/>
    <a:ln>
      <a:noFill/>
    </a:ln>
    <a:effectLst/>
  </c:spPr>
  <c:txPr>
    <a:bodyPr/>
    <a:lstStyle/>
    <a:p>
      <a:pPr>
        <a:defRPr/>
      </a:pPr>
      <a:endParaRPr lang="es-CO"/>
    </a:p>
  </c:txPr>
  <c:externalData r:id="rId4">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tx>
            <c:strRef>
              <c:f>'3.1 V.F. Gráfica'!$B$63</c:f>
              <c:strCache>
                <c:ptCount val="1"/>
                <c:pt idx="0">
                  <c:v>Solicitud MGMP</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CO"/>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'3.1 V.F. Gráfica'!$A$64:$A$68</c:f>
              <c:numCache>
                <c:formatCode>General</c:formatCode>
                <c:ptCount val="5"/>
                <c:pt idx="0">
                  <c:v>2020</c:v>
                </c:pt>
                <c:pt idx="1">
                  <c:v>2021</c:v>
                </c:pt>
                <c:pt idx="2">
                  <c:v>2022</c:v>
                </c:pt>
                <c:pt idx="3">
                  <c:v>2023</c:v>
                </c:pt>
                <c:pt idx="4">
                  <c:v>2024</c:v>
                </c:pt>
              </c:numCache>
            </c:numRef>
          </c:cat>
          <c:val>
            <c:numRef>
              <c:f>'3.1 V.F. Gráfica'!$B$64:$B$68</c:f>
              <c:numCache>
                <c:formatCode>_(* #,##0_);_(* \(#,##0\);_(* "-"_);_(@_)</c:formatCode>
                <c:ptCount val="5"/>
                <c:pt idx="0">
                  <c:v>411876</c:v>
                </c:pt>
                <c:pt idx="1">
                  <c:v>684581.45960900001</c:v>
                </c:pt>
                <c:pt idx="2">
                  <c:v>300835.42641700001</c:v>
                </c:pt>
                <c:pt idx="3">
                  <c:v>35553</c:v>
                </c:pt>
                <c:pt idx="4">
                  <c:v>36620</c:v>
                </c:pt>
              </c:numCache>
            </c:numRef>
          </c:val>
          <c:extLst xmlns:c16r2="http://schemas.microsoft.com/office/drawing/2015/06/chart">
            <c:ext xmlns:c16="http://schemas.microsoft.com/office/drawing/2014/chart" uri="{C3380CC4-5D6E-409C-BE32-E72D297353CC}">
              <c16:uniqueId val="{00000000-8BEE-4698-B46C-C234F50DD431}"/>
            </c:ext>
          </c:extLst>
        </c:ser>
        <c:ser>
          <c:idx val="1"/>
          <c:order val="1"/>
          <c:tx>
            <c:strRef>
              <c:f>'3.1 V.F. Gráfica'!$C$63</c:f>
              <c:strCache>
                <c:ptCount val="1"/>
                <c:pt idx="0">
                  <c:v>V.F. Autorizadas</c:v>
                </c:pt>
              </c:strCache>
            </c:strRef>
          </c:tx>
          <c:spPr>
            <a:solidFill>
              <a:schemeClr val="accent2"/>
            </a:solidFill>
            <a:ln>
              <a:noFill/>
            </a:ln>
            <a:effectLst/>
          </c:spPr>
          <c:invertIfNegative val="0"/>
          <c:dLbls>
            <c:dLbl>
              <c:idx val="0"/>
              <c:layout>
                <c:manualLayout>
                  <c:x val="1.7373104519059081E-2"/>
                  <c:y val="-5.6252751239214422E-17"/>
                </c:manualLayout>
              </c:layout>
              <c:dLblPos val="outEnd"/>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0-32C8-40A6-A3E7-95A29C8EDB5F}"/>
                </c:ex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CO"/>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'3.1 V.F. Gráfica'!$A$64:$A$68</c:f>
              <c:numCache>
                <c:formatCode>General</c:formatCode>
                <c:ptCount val="5"/>
                <c:pt idx="0">
                  <c:v>2020</c:v>
                </c:pt>
                <c:pt idx="1">
                  <c:v>2021</c:v>
                </c:pt>
                <c:pt idx="2">
                  <c:v>2022</c:v>
                </c:pt>
                <c:pt idx="3">
                  <c:v>2023</c:v>
                </c:pt>
                <c:pt idx="4">
                  <c:v>2024</c:v>
                </c:pt>
              </c:numCache>
            </c:numRef>
          </c:cat>
          <c:val>
            <c:numRef>
              <c:f>'3.1 V.F. Gráfica'!$C$64:$C$68</c:f>
              <c:numCache>
                <c:formatCode>_(* #,##0_);_(* \(#,##0\);_(* "-"_);_(@_)</c:formatCode>
                <c:ptCount val="5"/>
                <c:pt idx="0">
                  <c:v>408230</c:v>
                </c:pt>
                <c:pt idx="1">
                  <c:v>646043.38913999998</c:v>
                </c:pt>
                <c:pt idx="2">
                  <c:v>266317.42641700001</c:v>
                </c:pt>
                <c:pt idx="3">
                  <c:v>0</c:v>
                </c:pt>
                <c:pt idx="4">
                  <c:v>0</c:v>
                </c:pt>
              </c:numCache>
            </c:numRef>
          </c:val>
          <c:extLst xmlns:c16r2="http://schemas.microsoft.com/office/drawing/2015/06/chart">
            <c:ext xmlns:c16="http://schemas.microsoft.com/office/drawing/2014/chart" uri="{C3380CC4-5D6E-409C-BE32-E72D297353CC}">
              <c16:uniqueId val="{00000001-8BEE-4698-B46C-C234F50DD431}"/>
            </c:ext>
          </c:extLst>
        </c:ser>
        <c:dLbls>
          <c:dLblPos val="outEnd"/>
          <c:showLegendKey val="0"/>
          <c:showVal val="1"/>
          <c:showCatName val="0"/>
          <c:showSerName val="0"/>
          <c:showPercent val="0"/>
          <c:showBubbleSize val="0"/>
        </c:dLbls>
        <c:gapWidth val="219"/>
        <c:overlap val="-27"/>
        <c:axId val="-943846320"/>
        <c:axId val="-943843056"/>
      </c:barChart>
      <c:catAx>
        <c:axId val="-94384632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CO"/>
          </a:p>
        </c:txPr>
        <c:crossAx val="-943843056"/>
        <c:crosses val="autoZero"/>
        <c:auto val="1"/>
        <c:lblAlgn val="ctr"/>
        <c:lblOffset val="100"/>
        <c:noMultiLvlLbl val="0"/>
      </c:catAx>
      <c:valAx>
        <c:axId val="-943843056"/>
        <c:scaling>
          <c:orientation val="minMax"/>
        </c:scaling>
        <c:delete val="0"/>
        <c:axPos val="l"/>
        <c:majorGridlines>
          <c:spPr>
            <a:ln w="9525" cap="flat" cmpd="sng" algn="ctr">
              <a:solidFill>
                <a:schemeClr val="tx1">
                  <a:lumMod val="15000"/>
                  <a:lumOff val="85000"/>
                </a:schemeClr>
              </a:solidFill>
              <a:round/>
            </a:ln>
            <a:effectLst/>
          </c:spPr>
        </c:majorGridlines>
        <c:numFmt formatCode="_(* #,##0_);_(* \(#,##0\);_(* &quot;-&quot;_);_(@_)"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CO"/>
          </a:p>
        </c:txPr>
        <c:crossAx val="-943846320"/>
        <c:crosses val="autoZero"/>
        <c:crossBetween val="between"/>
      </c:valAx>
      <c:spPr>
        <a:noFill/>
        <a:ln>
          <a:noFill/>
        </a:ln>
        <a:effectLst/>
      </c:spPr>
    </c:plotArea>
    <c:legend>
      <c:legendPos val="b"/>
      <c:layout>
        <c:manualLayout>
          <c:xMode val="edge"/>
          <c:yMode val="edge"/>
          <c:x val="0.20606321084864396"/>
          <c:y val="0.92187445319335082"/>
          <c:w val="0.30017907503442298"/>
          <c:h val="4.9219102562188748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CO"/>
        </a:p>
      </c:txPr>
    </c:legend>
    <c:plotVisOnly val="1"/>
    <c:dispBlanksAs val="gap"/>
    <c:showDLblsOverMax val="0"/>
  </c:chart>
  <c:spPr>
    <a:noFill/>
    <a:ln>
      <a:noFill/>
    </a:ln>
    <a:effectLst/>
  </c:spPr>
  <c:txPr>
    <a:bodyPr/>
    <a:lstStyle/>
    <a:p>
      <a:pPr>
        <a:defRPr/>
      </a:pPr>
      <a:endParaRPr lang="es-CO"/>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1">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ap="all" spc="1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50000"/>
        <a:lumOff val="50000"/>
      </a:schemeClr>
    </cs:fontRef>
    <cs:defRPr sz="800" b="0" i="0" u="none" strike="noStrike" kern="1200" baseline="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a:solidFill>
          <a:schemeClr val="phClr"/>
        </a:solidFill>
        <a:round/>
      </a:ln>
    </cs:spPr>
  </cs:dataPointMarker>
  <cs:dataPointMarkerLayout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15000"/>
            <a:lumOff val="8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35000"/>
            <a:lumOff val="65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cap="all" spc="120" normalizeH="0" baseline="0"/>
  </cs:title>
  <cs:trendline>
    <cs:lnRef idx="0">
      <cs:styleClr val="auto"/>
    </cs:lnRef>
    <cs:fillRef idx="0"/>
    <cs:effectRef idx="0"/>
    <cs:fontRef idx="minor">
      <a:schemeClr val="dk1"/>
    </cs:fontRef>
    <cs:spPr>
      <a:ln w="9525" cap="rnd">
        <a:solidFill>
          <a:schemeClr val="phClr"/>
        </a:solidFill>
      </a:ln>
    </cs:spPr>
  </cs:trendline>
  <cs:trendlineLabel>
    <cs:lnRef idx="0"/>
    <cs:fillRef idx="0"/>
    <cs:effectRef idx="0"/>
    <cs:fontRef idx="minor">
      <a:schemeClr val="tx1">
        <a:lumMod val="65000"/>
        <a:lumOff val="35000"/>
      </a:schemeClr>
    </cs:fontRef>
    <cs:defRPr sz="800"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spPr>
      <a:ln w="9525" cap="flat" cmpd="sng" algn="ctr">
        <a:solidFill>
          <a:schemeClr val="dk1">
            <a:lumMod val="15000"/>
            <a:lumOff val="85000"/>
          </a:schemeClr>
        </a:solidFill>
        <a:round/>
      </a:ln>
    </cs:spPr>
    <cs:defRPr sz="900" kern="1200"/>
  </cs:valueAxis>
  <cs:wall>
    <cs:lnRef idx="0"/>
    <cs:fillRef idx="0"/>
    <cs:effectRef idx="0"/>
    <cs:fontRef idx="minor">
      <a:schemeClr val="dk1"/>
    </cs:fontRef>
  </cs:wall>
</cs:chartStyle>
</file>

<file path=ppt/charts/style10.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41">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ap="all" spc="1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50000"/>
        <a:lumOff val="50000"/>
      </a:schemeClr>
    </cs:fontRef>
    <cs:defRPr sz="800" b="0" i="0" u="none" strike="noStrike" kern="1200" baseline="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a:solidFill>
          <a:schemeClr val="phClr"/>
        </a:solidFill>
        <a:round/>
      </a:ln>
    </cs:spPr>
  </cs:dataPointMarker>
  <cs:dataPointMarkerLayout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15000"/>
            <a:lumOff val="8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35000"/>
            <a:lumOff val="65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cap="all" spc="120" normalizeH="0" baseline="0"/>
  </cs:title>
  <cs:trendline>
    <cs:lnRef idx="0">
      <cs:styleClr val="auto"/>
    </cs:lnRef>
    <cs:fillRef idx="0"/>
    <cs:effectRef idx="0"/>
    <cs:fontRef idx="minor">
      <a:schemeClr val="dk1"/>
    </cs:fontRef>
    <cs:spPr>
      <a:ln w="9525" cap="rnd">
        <a:solidFill>
          <a:schemeClr val="phClr"/>
        </a:solidFill>
      </a:ln>
    </cs:spPr>
  </cs:trendline>
  <cs:trendlineLabel>
    <cs:lnRef idx="0"/>
    <cs:fillRef idx="0"/>
    <cs:effectRef idx="0"/>
    <cs:fontRef idx="minor">
      <a:schemeClr val="tx1">
        <a:lumMod val="65000"/>
        <a:lumOff val="35000"/>
      </a:schemeClr>
    </cs:fontRef>
    <cs:defRPr sz="800"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spPr>
      <a:ln w="9525" cap="flat" cmpd="sng" algn="ctr">
        <a:solidFill>
          <a:schemeClr val="dk1">
            <a:lumMod val="15000"/>
            <a:lumOff val="85000"/>
          </a:schemeClr>
        </a:solidFill>
        <a:round/>
      </a:ln>
    </cs:spPr>
    <cs:defRPr sz="900" kern="1200"/>
  </cs:valueAxis>
  <cs:wall>
    <cs:lnRef idx="0"/>
    <cs:fillRef idx="0"/>
    <cs:effectRef idx="0"/>
    <cs:fontRef idx="minor">
      <a:schemeClr val="dk1"/>
    </cs:fontRef>
  </cs:wall>
</cs:chartStyle>
</file>

<file path=ppt/charts/style1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7">
  <cs:axisTitle>
    <cs:lnRef idx="0"/>
    <cs:fillRef idx="0"/>
    <cs:effectRef idx="0"/>
    <cs:fontRef idx="minor">
      <a:schemeClr val="tx2"/>
    </cs:fontRef>
    <cs:defRPr sz="900"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900" kern="1200"/>
  </cs:chartArea>
  <cs:dataLabel>
    <cs:lnRef idx="0"/>
    <cs:fillRef idx="0"/>
    <cs:effectRef idx="0"/>
    <cs:fontRef idx="minor">
      <a:schemeClr val="tx2"/>
    </cs:fontRef>
    <cs:defRPr sz="900"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lumOff val="2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900"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900"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1600"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900"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900" kern="1200"/>
  </cs:valueAxis>
  <cs:wall>
    <cs:lnRef idx="0"/>
    <cs:fillRef idx="0"/>
    <cs:effectRef idx="0"/>
    <cs:fontRef idx="minor">
      <a:schemeClr val="tx2"/>
    </cs:fontRef>
  </cs:wall>
</cs:chartStyle>
</file>

<file path=ppt/charts/style3.xml><?xml version="1.0" encoding="utf-8"?>
<cs:chartStyle xmlns:cs="http://schemas.microsoft.com/office/drawing/2012/chartStyle" xmlns:a="http://schemas.openxmlformats.org/drawingml/2006/main" id="340">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lt1"/>
    </cs:fontRef>
  </cs:dataPoint>
  <cs:dataPoint3D>
    <cs:lnRef idx="0"/>
    <cs:fillRef idx="3">
      <cs:styleClr val="auto"/>
    </cs:fillRef>
    <cs:effectRef idx="3"/>
    <cs:fontRef idx="minor">
      <a:schemeClr val="lt1"/>
    </cs:fontRef>
  </cs:dataPoint3D>
  <cs:dataPointLine>
    <cs:lnRef idx="0">
      <cs:styleClr val="auto"/>
    </cs:lnRef>
    <cs:fillRef idx="3"/>
    <cs:effectRef idx="3"/>
    <cs:fontRef idx="minor">
      <a:schemeClr val="lt1"/>
    </cs:fontRef>
    <cs:spPr>
      <a:ln w="34925" cap="rnd">
        <a:solidFill>
          <a:schemeClr val="phClr"/>
        </a:solidFill>
        <a:round/>
      </a:ln>
    </cs:spPr>
  </cs:dataPointLine>
  <cs:dataPointMarker>
    <cs:lnRef idx="0">
      <cs:styleClr val="auto"/>
    </cs:lnRef>
    <cs:fillRef idx="3">
      <cs:styleClr val="auto"/>
    </cs:fillRef>
    <cs:effectRef idx="3"/>
    <cs:fontRef idx="minor">
      <a:schemeClr val="lt1"/>
    </cs:fontRef>
    <cs:spPr>
      <a:ln w="9525">
        <a:solidFill>
          <a:schemeClr val="phClr"/>
        </a:solidFill>
        <a:round/>
      </a:ln>
    </cs:spPr>
  </cs:dataPointMarker>
  <cs:dataPointMarkerLayout symbol="circle" size="6"/>
  <cs:dataPointWireframe>
    <cs:lnRef idx="0">
      <cs:styleClr val="auto"/>
    </cs:lnRef>
    <cs:fillRef idx="3"/>
    <cs:effectRef idx="3"/>
    <cs:fontRef idx="minor">
      <a:schemeClr val="lt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lt1"/>
    </cs:fontRef>
  </cs:wall>
</cs:chartStyle>
</file>

<file path=ppt/charts/style4.xml><?xml version="1.0" encoding="utf-8"?>
<cs:chartStyle xmlns:cs="http://schemas.microsoft.com/office/drawing/2012/chartStyle" xmlns:a="http://schemas.openxmlformats.org/drawingml/2006/main" id="255">
  <cs:axisTitle>
    <cs:lnRef idx="0"/>
    <cs:fillRef idx="0"/>
    <cs:effectRef idx="0"/>
    <cs:fontRef idx="minor">
      <a:schemeClr val="tx2"/>
    </cs:fontRef>
    <cs:defRPr sz="900"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900" kern="1200"/>
  </cs:chartArea>
  <cs:dataLabel>
    <cs:lnRef idx="0"/>
    <cs:fillRef idx="0"/>
    <cs:effectRef idx="0"/>
    <cs:fontRef idx="minor">
      <a:schemeClr val="tx2"/>
    </cs:fontRef>
    <cs:defRPr sz="900"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900"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900"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1600"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900"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900" kern="1200"/>
  </cs:valueAxis>
  <cs:wall>
    <cs:lnRef idx="0"/>
    <cs:fillRef idx="0"/>
    <cs:effectRef idx="0"/>
    <cs:fontRef idx="minor">
      <a:schemeClr val="tx2"/>
    </cs:fontRef>
  </cs:wall>
</cs:chartStyle>
</file>

<file path=ppt/charts/style5.xml><?xml version="1.0" encoding="utf-8"?>
<cs:chartStyle xmlns:cs="http://schemas.microsoft.com/office/drawing/2012/chartStyle" xmlns:a="http://schemas.openxmlformats.org/drawingml/2006/main" id="344">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lt1"/>
    </cs:fontRef>
  </cs:wall>
</cs:chartStyle>
</file>

<file path=ppt/charts/style6.xml><?xml version="1.0" encoding="utf-8"?>
<cs:chartStyle xmlns:cs="http://schemas.microsoft.com/office/drawing/2012/chartStyle" xmlns:a="http://schemas.openxmlformats.org/drawingml/2006/main" id="215">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spPr>
      <a:ln w="15875" cap="flat" cmpd="sng" algn="ctr">
        <a:solidFill>
          <a:schemeClr val="tx1">
            <a:lumMod val="25000"/>
            <a:lumOff val="75000"/>
          </a:schemeClr>
        </a:solidFill>
        <a:round/>
      </a:ln>
    </cs:spPr>
    <cs:defRPr sz="900" kern="1200" cap="none" spc="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bg1"/>
    </cs:fontRef>
    <cs:spPr>
      <a:solidFill>
        <a:schemeClr val="tx1">
          <a:lumMod val="50000"/>
          <a:lumOff val="50000"/>
        </a:schemeClr>
      </a:solidFill>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alpha val="70000"/>
        </a:schemeClr>
      </a:solidFill>
    </cs:spPr>
  </cs:dataPoint>
  <cs:dataPoint3D>
    <cs:lnRef idx="0"/>
    <cs:fillRef idx="0">
      <cs:styleClr val="auto"/>
    </cs:fillRef>
    <cs:effectRef idx="0"/>
    <cs:fontRef idx="minor">
      <a:schemeClr val="dk1"/>
    </cs:fontRef>
    <cs:spPr>
      <a:solidFill>
        <a:schemeClr val="phClr">
          <a:alpha val="70000"/>
        </a:schemeClr>
      </a:solidFill>
    </cs:spPr>
  </cs:dataPoint3D>
  <cs:dataPointLine>
    <cs:lnRef idx="0">
      <cs:styleClr val="auto"/>
    </cs:lnRef>
    <cs:fillRef idx="0"/>
    <cs:effectRef idx="0"/>
    <cs:fontRef idx="minor">
      <a:schemeClr val="dk1"/>
    </cs:fontRef>
    <cs:spPr>
      <a:ln w="28575" cap="rnd">
        <a:solidFill>
          <a:schemeClr val="phClr">
            <a:alpha val="70000"/>
          </a:schemeClr>
        </a:solidFill>
        <a:round/>
      </a:ln>
    </cs:spPr>
  </cs:dataPointLine>
  <cs:dataPointMarker>
    <cs:lnRef idx="0"/>
    <cs:fillRef idx="0">
      <cs:styleClr val="auto"/>
    </cs:fillRef>
    <cs:effectRef idx="0"/>
    <cs:fontRef idx="minor">
      <a:schemeClr val="dk1"/>
    </cs:fontRef>
    <cs:spPr>
      <a:solidFill>
        <a:schemeClr val="phClr">
          <a:alpha val="70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65000"/>
            <a:lumOff val="35000"/>
          </a:schemeClr>
        </a:solidFill>
      </a:ln>
    </cs:spPr>
  </cs:downBar>
  <cs:dropLine>
    <cs:lnRef idx="0"/>
    <cs:fillRef idx="0"/>
    <cs:effectRef idx="0"/>
    <cs:fontRef idx="minor">
      <a:schemeClr val="dk1"/>
    </cs:fontRef>
    <cs:spPr>
      <a:ln w="9525">
        <a:solidFill>
          <a:schemeClr val="tx1">
            <a:lumMod val="35000"/>
            <a:lumOff val="65000"/>
          </a:schemeClr>
        </a:solidFill>
        <a:round/>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5000"/>
            <a:lumOff val="9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35000"/>
            <a:lumOff val="65000"/>
          </a:schemeClr>
        </a:solidFill>
        <a:round/>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900" kern="1200" baseline="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1600" b="0" i="0" kern="1200" cap="none" spc="50" normalizeH="0" baseline="0"/>
  </cs:title>
  <cs:trendline>
    <cs:lnRef idx="0">
      <cs:styleClr val="auto"/>
    </cs:lnRef>
    <cs:fillRef idx="0"/>
    <cs:effectRef idx="0"/>
    <cs:fontRef idx="minor">
      <a:schemeClr val="dk1"/>
    </cs:fontRef>
    <cs:spPr>
      <a:ln w="15875"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defRPr sz="900" kern="1200" spc="20" baseline="0"/>
  </cs:valueAxis>
  <cs:wall>
    <cs:lnRef idx="0"/>
    <cs:fillRef idx="0"/>
    <cs:effectRef idx="0"/>
    <cs:fontRef idx="minor">
      <a:schemeClr val="dk1"/>
    </cs:fontRef>
  </cs:wall>
</cs:chartStyle>
</file>

<file path=ppt/charts/style7.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CO" dirty="0">
              <a:latin typeface="Montserrat" panose="00000500000000000000" pitchFamily="2" charset="0"/>
            </a:endParaRPr>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84C44C8-8A7A-402E-BE9F-F9B9498000FC}" type="datetimeFigureOut">
              <a:rPr lang="es-CO" smtClean="0">
                <a:latin typeface="Montserrat" panose="00000500000000000000" pitchFamily="2" charset="0"/>
              </a:rPr>
              <a:t>10/07/2020</a:t>
            </a:fld>
            <a:endParaRPr lang="es-CO" dirty="0">
              <a:latin typeface="Montserrat" panose="00000500000000000000" pitchFamily="2" charset="0"/>
            </a:endParaRPr>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s-CO" dirty="0">
              <a:latin typeface="Montserrat" panose="00000500000000000000" pitchFamily="2" charset="0"/>
            </a:endParaRPr>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C65F5EF-AE72-4A14-9CDB-C4CA7F29A3CC}" type="slidenum">
              <a:rPr lang="es-CO" smtClean="0">
                <a:latin typeface="Montserrat" panose="00000500000000000000" pitchFamily="2" charset="0"/>
              </a:rPr>
              <a:t>‹Nº›</a:t>
            </a:fld>
            <a:endParaRPr lang="es-CO" dirty="0">
              <a:latin typeface="Montserrat" panose="00000500000000000000" pitchFamily="2" charset="0"/>
            </a:endParaRPr>
          </a:p>
        </p:txBody>
      </p:sp>
    </p:spTree>
    <p:extLst>
      <p:ext uri="{BB962C8B-B14F-4D97-AF65-F5344CB8AC3E}">
        <p14:creationId xmlns:p14="http://schemas.microsoft.com/office/powerpoint/2010/main" val="169920752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Montserrat" panose="00000500000000000000" pitchFamily="2" charset="0"/>
              </a:defRPr>
            </a:lvl1pPr>
          </a:lstStyle>
          <a:p>
            <a:endParaRPr lang="es-CO"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Montserrat" panose="00000500000000000000" pitchFamily="2" charset="0"/>
              </a:defRPr>
            </a:lvl1pPr>
          </a:lstStyle>
          <a:p>
            <a:fld id="{98BAFF05-F43C-4CB6-AE67-6997AB6FE7FB}" type="datetimeFigureOut">
              <a:rPr lang="es-CO" smtClean="0"/>
              <a:pPr/>
              <a:t>10/07/2020</a:t>
            </a:fld>
            <a:endParaRPr lang="es-CO"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CO"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s-CO" dirty="0"/>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Montserrat" panose="00000500000000000000" pitchFamily="2" charset="0"/>
              </a:defRPr>
            </a:lvl1pPr>
          </a:lstStyle>
          <a:p>
            <a:endParaRPr lang="es-CO"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Montserrat" panose="00000500000000000000" pitchFamily="2" charset="0"/>
              </a:defRPr>
            </a:lvl1pPr>
          </a:lstStyle>
          <a:p>
            <a:fld id="{A81E9337-9457-4885-8E9F-046775B6A990}" type="slidenum">
              <a:rPr lang="es-CO" smtClean="0"/>
              <a:pPr/>
              <a:t>‹Nº›</a:t>
            </a:fld>
            <a:endParaRPr lang="es-CO" dirty="0"/>
          </a:p>
        </p:txBody>
      </p:sp>
    </p:spTree>
    <p:extLst>
      <p:ext uri="{BB962C8B-B14F-4D97-AF65-F5344CB8AC3E}">
        <p14:creationId xmlns:p14="http://schemas.microsoft.com/office/powerpoint/2010/main" val="34945581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ontserrat" panose="00000500000000000000" pitchFamily="2" charset="0"/>
        <a:ea typeface="+mn-ea"/>
        <a:cs typeface="+mn-cs"/>
      </a:defRPr>
    </a:lvl1pPr>
    <a:lvl2pPr marL="457200" algn="l" defTabSz="914400" rtl="0" eaLnBrk="1" latinLnBrk="0" hangingPunct="1">
      <a:defRPr sz="1200" kern="1200">
        <a:solidFill>
          <a:schemeClr val="tx1"/>
        </a:solidFill>
        <a:latin typeface="Montserrat" panose="00000500000000000000" pitchFamily="2" charset="0"/>
        <a:ea typeface="+mn-ea"/>
        <a:cs typeface="+mn-cs"/>
      </a:defRPr>
    </a:lvl2pPr>
    <a:lvl3pPr marL="914400" algn="l" defTabSz="914400" rtl="0" eaLnBrk="1" latinLnBrk="0" hangingPunct="1">
      <a:defRPr sz="1200" kern="1200">
        <a:solidFill>
          <a:schemeClr val="tx1"/>
        </a:solidFill>
        <a:latin typeface="Montserrat" panose="00000500000000000000" pitchFamily="2" charset="0"/>
        <a:ea typeface="+mn-ea"/>
        <a:cs typeface="+mn-cs"/>
      </a:defRPr>
    </a:lvl3pPr>
    <a:lvl4pPr marL="1371600" algn="l" defTabSz="914400" rtl="0" eaLnBrk="1" latinLnBrk="0" hangingPunct="1">
      <a:defRPr sz="1200" kern="1200">
        <a:solidFill>
          <a:schemeClr val="tx1"/>
        </a:solidFill>
        <a:latin typeface="Montserrat" panose="00000500000000000000" pitchFamily="2" charset="0"/>
        <a:ea typeface="+mn-ea"/>
        <a:cs typeface="+mn-cs"/>
      </a:defRPr>
    </a:lvl4pPr>
    <a:lvl5pPr marL="1828800" algn="l" defTabSz="914400" rtl="0" eaLnBrk="1" latinLnBrk="0" hangingPunct="1">
      <a:defRPr sz="1200" kern="1200">
        <a:solidFill>
          <a:schemeClr val="tx1"/>
        </a:solidFill>
        <a:latin typeface="Montserrat" panose="00000500000000000000" pitchFamily="2"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CO" dirty="0"/>
              <a:t>Los 927 millones se recortaron como parte del registro del anteproyecto</a:t>
            </a:r>
          </a:p>
          <a:p>
            <a:r>
              <a:rPr lang="es-CO" dirty="0"/>
              <a:t>-  Cada viñeta corresponde a productos de ,os proyectos</a:t>
            </a:r>
          </a:p>
        </p:txBody>
      </p:sp>
      <p:sp>
        <p:nvSpPr>
          <p:cNvPr id="4" name="Marcador de número de diapositiva 3"/>
          <p:cNvSpPr>
            <a:spLocks noGrp="1"/>
          </p:cNvSpPr>
          <p:nvPr>
            <p:ph type="sldNum" sz="quarter" idx="5"/>
          </p:nvPr>
        </p:nvSpPr>
        <p:spPr/>
        <p:txBody>
          <a:bodyPr/>
          <a:lstStyle/>
          <a:p>
            <a:fld id="{A81E9337-9457-4885-8E9F-046775B6A990}" type="slidenum">
              <a:rPr lang="es-CO" smtClean="0"/>
              <a:pPr/>
              <a:t>123</a:t>
            </a:fld>
            <a:endParaRPr lang="es-CO" dirty="0"/>
          </a:p>
        </p:txBody>
      </p:sp>
    </p:spTree>
    <p:extLst>
      <p:ext uri="{BB962C8B-B14F-4D97-AF65-F5344CB8AC3E}">
        <p14:creationId xmlns:p14="http://schemas.microsoft.com/office/powerpoint/2010/main" val="354378811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Portada Institucional">
    <p:bg>
      <p:bgPr>
        <a:solidFill>
          <a:schemeClr val="accent1"/>
        </a:solidFill>
        <a:effectLst/>
      </p:bgPr>
    </p:bg>
    <p:spTree>
      <p:nvGrpSpPr>
        <p:cNvPr id="1" name=""/>
        <p:cNvGrpSpPr/>
        <p:nvPr/>
      </p:nvGrpSpPr>
      <p:grpSpPr>
        <a:xfrm>
          <a:off x="0" y="0"/>
          <a:ext cx="0" cy="0"/>
          <a:chOff x="0" y="0"/>
          <a:chExt cx="0" cy="0"/>
        </a:xfrm>
      </p:grpSpPr>
      <p:sp>
        <p:nvSpPr>
          <p:cNvPr id="5" name="Shape 54"/>
          <p:cNvSpPr/>
          <p:nvPr/>
        </p:nvSpPr>
        <p:spPr>
          <a:xfrm rot="5400000">
            <a:off x="6984999" y="1651001"/>
            <a:ext cx="6858001" cy="3556000"/>
          </a:xfrm>
          <a:prstGeom prst="rect">
            <a:avLst/>
          </a:prstGeom>
          <a:solidFill>
            <a:schemeClr val="accent6"/>
          </a:solidFill>
          <a:ln>
            <a:noFill/>
          </a:ln>
        </p:spPr>
        <p:txBody>
          <a:bodyPr lIns="121900" tIns="121900" rIns="121900" bIns="121900" anchor="ctr" anchorCtr="0">
            <a:noAutofit/>
          </a:bodyPr>
          <a:lstStyle/>
          <a:p>
            <a:endParaRPr sz="2400" dirty="0">
              <a:latin typeface="Work Sans" panose="00000500000000000000" pitchFamily="2" charset="0"/>
            </a:endParaRPr>
          </a:p>
        </p:txBody>
      </p:sp>
      <p:sp>
        <p:nvSpPr>
          <p:cNvPr id="7" name="Shape 55"/>
          <p:cNvSpPr txBox="1"/>
          <p:nvPr/>
        </p:nvSpPr>
        <p:spPr>
          <a:xfrm>
            <a:off x="406400" y="6322013"/>
            <a:ext cx="7804150" cy="415458"/>
          </a:xfrm>
          <a:prstGeom prst="rect">
            <a:avLst/>
          </a:prstGeom>
          <a:noFill/>
          <a:ln>
            <a:noFill/>
          </a:ln>
        </p:spPr>
        <p:txBody>
          <a:bodyPr wrap="square" lIns="121900" tIns="121900" rIns="121900" bIns="121900" anchor="ctr" anchorCtr="0">
            <a:spAutoFit/>
          </a:bodyPr>
          <a:lstStyle/>
          <a:p>
            <a:pPr algn="ctr"/>
            <a:r>
              <a:rPr lang="es-CO" sz="1000" dirty="0">
                <a:solidFill>
                  <a:schemeClr val="bg1"/>
                </a:solidFill>
              </a:rPr>
              <a:t>Esta presentación es propiedad intelectual controlada y producida por el Departamento Nacional de Planeación</a:t>
            </a:r>
            <a:endParaRPr lang="x-none" sz="1000" dirty="0">
              <a:solidFill>
                <a:schemeClr val="bg1"/>
              </a:solidFill>
            </a:endParaRPr>
          </a:p>
        </p:txBody>
      </p:sp>
      <p:sp>
        <p:nvSpPr>
          <p:cNvPr id="6" name="Shape 54">
            <a:extLst>
              <a:ext uri="{FF2B5EF4-FFF2-40B4-BE49-F238E27FC236}">
                <a16:creationId xmlns:a16="http://schemas.microsoft.com/office/drawing/2014/main" xmlns="" id="{8230B0EB-58AA-484E-9465-69A33E1865E2}"/>
              </a:ext>
            </a:extLst>
          </p:cNvPr>
          <p:cNvSpPr/>
          <p:nvPr/>
        </p:nvSpPr>
        <p:spPr>
          <a:xfrm rot="5400000">
            <a:off x="6984999" y="1651001"/>
            <a:ext cx="6858001" cy="3556000"/>
          </a:xfrm>
          <a:prstGeom prst="rect">
            <a:avLst/>
          </a:prstGeom>
          <a:solidFill>
            <a:schemeClr val="accent6"/>
          </a:solidFill>
          <a:ln>
            <a:noFill/>
          </a:ln>
        </p:spPr>
        <p:txBody>
          <a:bodyPr lIns="121900" tIns="121900" rIns="121900" bIns="121900" anchor="ctr" anchorCtr="0">
            <a:noAutofit/>
          </a:bodyPr>
          <a:lstStyle/>
          <a:p>
            <a:endParaRPr sz="2400" dirty="0">
              <a:latin typeface="Work Sans" panose="00000500000000000000" pitchFamily="2" charset="0"/>
            </a:endParaRPr>
          </a:p>
        </p:txBody>
      </p:sp>
      <p:sp>
        <p:nvSpPr>
          <p:cNvPr id="8" name="Shape 55">
            <a:extLst>
              <a:ext uri="{FF2B5EF4-FFF2-40B4-BE49-F238E27FC236}">
                <a16:creationId xmlns:a16="http://schemas.microsoft.com/office/drawing/2014/main" xmlns="" id="{0D3D41AC-CE21-40BD-928E-00029066B3C9}"/>
              </a:ext>
            </a:extLst>
          </p:cNvPr>
          <p:cNvSpPr txBox="1"/>
          <p:nvPr/>
        </p:nvSpPr>
        <p:spPr>
          <a:xfrm>
            <a:off x="406400" y="6322013"/>
            <a:ext cx="7804150" cy="415458"/>
          </a:xfrm>
          <a:prstGeom prst="rect">
            <a:avLst/>
          </a:prstGeom>
          <a:noFill/>
          <a:ln>
            <a:noFill/>
          </a:ln>
        </p:spPr>
        <p:txBody>
          <a:bodyPr wrap="square" lIns="121900" tIns="121900" rIns="121900" bIns="121900" anchor="ctr" anchorCtr="0">
            <a:spAutoFit/>
          </a:bodyPr>
          <a:lstStyle/>
          <a:p>
            <a:pPr algn="ctr"/>
            <a:r>
              <a:rPr lang="es-CO" sz="1000" dirty="0">
                <a:solidFill>
                  <a:schemeClr val="bg1"/>
                </a:solidFill>
              </a:rPr>
              <a:t>Esta presentación es propiedad intelectual controlada y producida por el Departamento Nacional de Planeación</a:t>
            </a:r>
            <a:endParaRPr lang="x-none" sz="1000" dirty="0">
              <a:solidFill>
                <a:schemeClr val="bg1"/>
              </a:solidFill>
            </a:endParaRPr>
          </a:p>
        </p:txBody>
      </p:sp>
    </p:spTree>
    <p:extLst>
      <p:ext uri="{BB962C8B-B14F-4D97-AF65-F5344CB8AC3E}">
        <p14:creationId xmlns:p14="http://schemas.microsoft.com/office/powerpoint/2010/main" val="25207729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1000"/>
                                        <p:tgtEl>
                                          <p:spTgt spid="7"/>
                                        </p:tgtEl>
                                      </p:cBhvr>
                                    </p:animEffect>
                                  </p:childTnLst>
                                </p:cTn>
                              </p:par>
                            </p:childTnLst>
                          </p:cTn>
                        </p:par>
                        <p:par>
                          <p:cTn id="12" fill="hold">
                            <p:stCondLst>
                              <p:cond delay="2000"/>
                            </p:stCondLst>
                            <p:childTnLst>
                              <p:par>
                                <p:cTn id="13" presetID="10" presetClass="entr" presetSubtype="0"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1000"/>
                                        <p:tgtEl>
                                          <p:spTgt spid="6"/>
                                        </p:tgtEl>
                                      </p:cBhvr>
                                    </p:animEffect>
                                  </p:childTnLst>
                                </p:cTn>
                              </p:par>
                            </p:childTnLst>
                          </p:cTn>
                        </p:par>
                        <p:par>
                          <p:cTn id="16" fill="hold">
                            <p:stCondLst>
                              <p:cond delay="3000"/>
                            </p:stCondLst>
                            <p:childTnLst>
                              <p:par>
                                <p:cTn id="17" presetID="10" presetClass="entr" presetSubtype="0" fill="hold"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ntenido - Tabla">
    <p:bg>
      <p:bgPr>
        <a:solidFill>
          <a:schemeClr val="bg1"/>
        </a:solidFill>
        <a:effectLst/>
      </p:bgPr>
    </p:bg>
    <p:spTree>
      <p:nvGrpSpPr>
        <p:cNvPr id="1" name=""/>
        <p:cNvGrpSpPr/>
        <p:nvPr/>
      </p:nvGrpSpPr>
      <p:grpSpPr>
        <a:xfrm>
          <a:off x="0" y="0"/>
          <a:ext cx="0" cy="0"/>
          <a:chOff x="0" y="0"/>
          <a:chExt cx="0" cy="0"/>
        </a:xfrm>
      </p:grpSpPr>
      <p:sp>
        <p:nvSpPr>
          <p:cNvPr id="3" name="Table Placeholder 2">
            <a:extLst>
              <a:ext uri="{FF2B5EF4-FFF2-40B4-BE49-F238E27FC236}">
                <a16:creationId xmlns:a16="http://schemas.microsoft.com/office/drawing/2014/main" xmlns="" id="{573D63A0-B3C4-4AA6-881C-BAE716D379BC}"/>
              </a:ext>
            </a:extLst>
          </p:cNvPr>
          <p:cNvSpPr>
            <a:spLocks noGrp="1"/>
          </p:cNvSpPr>
          <p:nvPr>
            <p:ph type="tbl" sz="quarter" idx="13" hasCustomPrompt="1"/>
          </p:nvPr>
        </p:nvSpPr>
        <p:spPr>
          <a:xfrm>
            <a:off x="1909580" y="2301764"/>
            <a:ext cx="8372840" cy="3955709"/>
          </a:xfrm>
          <a:prstGeom prst="rect">
            <a:avLst/>
          </a:prstGeom>
        </p:spPr>
        <p:txBody>
          <a:bodyPr/>
          <a:lstStyle>
            <a:lvl1pPr marL="0" indent="0" algn="ctr">
              <a:buNone/>
              <a:defRPr>
                <a:latin typeface="Work Sans" panose="00000500000000000000" pitchFamily="2" charset="0"/>
              </a:defRPr>
            </a:lvl1pPr>
          </a:lstStyle>
          <a:p>
            <a:r>
              <a:rPr lang="es-CO" dirty="0"/>
              <a:t>CLICK EN EL ÍCONO PARA INSERTAR TABLA con celdas a 18 puntos mínimo y color negro</a:t>
            </a:r>
          </a:p>
        </p:txBody>
      </p:sp>
      <p:sp>
        <p:nvSpPr>
          <p:cNvPr id="16" name="Title 14">
            <a:extLst>
              <a:ext uri="{FF2B5EF4-FFF2-40B4-BE49-F238E27FC236}">
                <a16:creationId xmlns:a16="http://schemas.microsoft.com/office/drawing/2014/main" xmlns="" id="{D861DA6D-92BD-4E1D-97B8-E729A5EED155}"/>
              </a:ext>
            </a:extLst>
          </p:cNvPr>
          <p:cNvSpPr>
            <a:spLocks noGrp="1"/>
          </p:cNvSpPr>
          <p:nvPr>
            <p:ph type="title" hasCustomPrompt="1"/>
          </p:nvPr>
        </p:nvSpPr>
        <p:spPr>
          <a:xfrm>
            <a:off x="291865" y="715808"/>
            <a:ext cx="11613596" cy="559387"/>
          </a:xfrm>
          <a:prstGeom prst="rect">
            <a:avLst/>
          </a:prstGeom>
        </p:spPr>
        <p:txBody>
          <a:bodyPr anchor="t">
            <a:noAutofit/>
          </a:bodyPr>
          <a:lstStyle>
            <a:lvl1pPr>
              <a:lnSpc>
                <a:spcPct val="90000"/>
              </a:lnSpc>
              <a:defRPr sz="3600" b="0" spc="-150">
                <a:solidFill>
                  <a:schemeClr val="tx1"/>
                </a:solidFill>
                <a:latin typeface="Work Sans" panose="00000500000000000000" pitchFamily="2" charset="0"/>
              </a:defRPr>
            </a:lvl1pPr>
          </a:lstStyle>
          <a:p>
            <a:r>
              <a:rPr lang="es-CO" noProof="0" dirty="0"/>
              <a:t>Título de la diapositiva</a:t>
            </a:r>
          </a:p>
        </p:txBody>
      </p:sp>
      <p:sp>
        <p:nvSpPr>
          <p:cNvPr id="17" name="Text Placeholder 17">
            <a:extLst>
              <a:ext uri="{FF2B5EF4-FFF2-40B4-BE49-F238E27FC236}">
                <a16:creationId xmlns:a16="http://schemas.microsoft.com/office/drawing/2014/main" xmlns="" id="{37FDA873-0D51-495D-A585-E6B9743585B2}"/>
              </a:ext>
            </a:extLst>
          </p:cNvPr>
          <p:cNvSpPr>
            <a:spLocks noGrp="1"/>
          </p:cNvSpPr>
          <p:nvPr>
            <p:ph type="body" sz="quarter" idx="10" hasCustomPrompt="1"/>
          </p:nvPr>
        </p:nvSpPr>
        <p:spPr>
          <a:xfrm>
            <a:off x="291866" y="1369486"/>
            <a:ext cx="11614384" cy="360939"/>
          </a:xfrm>
          <a:prstGeom prst="rect">
            <a:avLst/>
          </a:prstGeom>
        </p:spPr>
        <p:txBody>
          <a:bodyPr>
            <a:noAutofit/>
          </a:bodyPr>
          <a:lstStyle>
            <a:lvl1pPr marL="0" indent="0">
              <a:buNone/>
              <a:defRPr sz="2000" b="0">
                <a:solidFill>
                  <a:schemeClr val="tx1"/>
                </a:solidFill>
                <a:latin typeface="Work Sans" panose="00000500000000000000"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s-CO" noProof="0" dirty="0"/>
              <a:t>Subtítulo de la diapositiva</a:t>
            </a:r>
          </a:p>
        </p:txBody>
      </p:sp>
      <p:sp>
        <p:nvSpPr>
          <p:cNvPr id="18" name="Text Placeholder 19">
            <a:extLst>
              <a:ext uri="{FF2B5EF4-FFF2-40B4-BE49-F238E27FC236}">
                <a16:creationId xmlns:a16="http://schemas.microsoft.com/office/drawing/2014/main" xmlns="" id="{502472C7-1D72-4660-8811-26E690F2C5F6}"/>
              </a:ext>
            </a:extLst>
          </p:cNvPr>
          <p:cNvSpPr>
            <a:spLocks noGrp="1"/>
          </p:cNvSpPr>
          <p:nvPr>
            <p:ph type="body" sz="quarter" idx="11" hasCustomPrompt="1"/>
          </p:nvPr>
        </p:nvSpPr>
        <p:spPr>
          <a:xfrm>
            <a:off x="291865" y="6308675"/>
            <a:ext cx="5809462" cy="364773"/>
          </a:xfrm>
          <a:prstGeom prst="rect">
            <a:avLst/>
          </a:prstGeom>
        </p:spPr>
        <p:txBody>
          <a:bodyPr anchor="b">
            <a:noAutofit/>
          </a:bodyPr>
          <a:lstStyle>
            <a:lvl1pPr marL="0" indent="0" algn="l">
              <a:lnSpc>
                <a:spcPct val="100000"/>
              </a:lnSpc>
              <a:spcBef>
                <a:spcPts val="0"/>
              </a:spcBef>
              <a:buNone/>
              <a:defRPr sz="900">
                <a:solidFill>
                  <a:schemeClr val="tx1"/>
                </a:solidFill>
                <a:latin typeface="Work Sans" panose="00000500000000000000" pitchFamily="2" charset="0"/>
              </a:defRPr>
            </a:lvl1pPr>
          </a:lstStyle>
          <a:p>
            <a:pPr lvl="0"/>
            <a:r>
              <a:rPr lang="es-CO" noProof="0" dirty="0"/>
              <a:t>Fuente y/o notas</a:t>
            </a:r>
          </a:p>
        </p:txBody>
      </p:sp>
      <p:sp>
        <p:nvSpPr>
          <p:cNvPr id="23" name="TextBox 22">
            <a:extLst>
              <a:ext uri="{FF2B5EF4-FFF2-40B4-BE49-F238E27FC236}">
                <a16:creationId xmlns:a16="http://schemas.microsoft.com/office/drawing/2014/main" xmlns="" id="{205656A1-8E47-48C3-ACE9-376FAF41517C}"/>
              </a:ext>
            </a:extLst>
          </p:cNvPr>
          <p:cNvSpPr txBox="1"/>
          <p:nvPr/>
        </p:nvSpPr>
        <p:spPr>
          <a:xfrm>
            <a:off x="11617325" y="266928"/>
            <a:ext cx="361950" cy="215444"/>
          </a:xfrm>
          <a:prstGeom prst="rect">
            <a:avLst/>
          </a:prstGeom>
          <a:noFill/>
        </p:spPr>
        <p:txBody>
          <a:bodyPr wrap="square" rtlCol="0" anchor="ctr">
            <a:spAutoFit/>
          </a:bodyPr>
          <a:lstStyle/>
          <a:p>
            <a:pPr algn="ctr">
              <a:spcBef>
                <a:spcPts val="600"/>
              </a:spcBef>
            </a:pPr>
            <a:fld id="{75C7898C-BA7D-4DD1-B648-10E044C0935B}" type="slidenum">
              <a:rPr lang="es-CO" sz="800" smtClean="0">
                <a:solidFill>
                  <a:schemeClr val="tx1"/>
                </a:solidFill>
              </a:rPr>
              <a:pPr algn="ctr">
                <a:spcBef>
                  <a:spcPts val="600"/>
                </a:spcBef>
              </a:pPr>
              <a:t>‹Nº›</a:t>
            </a:fld>
            <a:endParaRPr lang="es-CO" sz="800" dirty="0">
              <a:solidFill>
                <a:schemeClr val="tx1"/>
              </a:solidFill>
            </a:endParaRPr>
          </a:p>
        </p:txBody>
      </p:sp>
      <p:sp>
        <p:nvSpPr>
          <p:cNvPr id="8" name="TextBox 7">
            <a:extLst>
              <a:ext uri="{FF2B5EF4-FFF2-40B4-BE49-F238E27FC236}">
                <a16:creationId xmlns:a16="http://schemas.microsoft.com/office/drawing/2014/main" xmlns="" id="{E2A1E40D-FD64-466B-A0E0-1A28FF5F8074}"/>
              </a:ext>
            </a:extLst>
          </p:cNvPr>
          <p:cNvSpPr txBox="1"/>
          <p:nvPr/>
        </p:nvSpPr>
        <p:spPr>
          <a:xfrm>
            <a:off x="11617325" y="266928"/>
            <a:ext cx="361950" cy="215444"/>
          </a:xfrm>
          <a:prstGeom prst="rect">
            <a:avLst/>
          </a:prstGeom>
          <a:noFill/>
        </p:spPr>
        <p:txBody>
          <a:bodyPr wrap="square" rtlCol="0" anchor="ctr">
            <a:spAutoFit/>
          </a:bodyPr>
          <a:lstStyle/>
          <a:p>
            <a:pPr algn="ctr">
              <a:spcBef>
                <a:spcPts val="600"/>
              </a:spcBef>
            </a:pPr>
            <a:fld id="{75C7898C-BA7D-4DD1-B648-10E044C0935B}" type="slidenum">
              <a:rPr lang="es-CO" sz="800" smtClean="0">
                <a:solidFill>
                  <a:schemeClr val="tx1"/>
                </a:solidFill>
              </a:rPr>
              <a:pPr algn="ctr">
                <a:spcBef>
                  <a:spcPts val="600"/>
                </a:spcBef>
              </a:pPr>
              <a:t>‹Nº›</a:t>
            </a:fld>
            <a:endParaRPr lang="es-CO" sz="800" dirty="0">
              <a:solidFill>
                <a:schemeClr val="tx1"/>
              </a:solidFill>
            </a:endParaRPr>
          </a:p>
        </p:txBody>
      </p:sp>
    </p:spTree>
    <p:extLst>
      <p:ext uri="{BB962C8B-B14F-4D97-AF65-F5344CB8AC3E}">
        <p14:creationId xmlns:p14="http://schemas.microsoft.com/office/powerpoint/2010/main" val="15499964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ntenido - Texto y Gráfico">
    <p:bg>
      <p:bgPr>
        <a:solidFill>
          <a:schemeClr val="bg1"/>
        </a:solidFill>
        <a:effectLst/>
      </p:bgPr>
    </p:bg>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xmlns="" id="{629B7A07-02CF-4788-AAE6-ABB457979BBD}"/>
              </a:ext>
            </a:extLst>
          </p:cNvPr>
          <p:cNvSpPr>
            <a:spLocks noGrp="1"/>
          </p:cNvSpPr>
          <p:nvPr>
            <p:ph type="body" sz="quarter" idx="12" hasCustomPrompt="1"/>
          </p:nvPr>
        </p:nvSpPr>
        <p:spPr>
          <a:xfrm>
            <a:off x="6475846" y="2638718"/>
            <a:ext cx="4791074" cy="3124200"/>
          </a:xfrm>
          <a:prstGeom prst="rect">
            <a:avLst/>
          </a:prstGeom>
        </p:spPr>
        <p:txBody>
          <a:bodyPr anchor="ctr">
            <a:normAutofit/>
          </a:bodyPr>
          <a:lstStyle>
            <a:lvl1pPr marL="0" indent="0" algn="ctr">
              <a:lnSpc>
                <a:spcPct val="100000"/>
              </a:lnSpc>
              <a:spcBef>
                <a:spcPts val="600"/>
              </a:spcBef>
              <a:buFont typeface="Arial" panose="020B0604020202020204" pitchFamily="34" charset="0"/>
              <a:buNone/>
              <a:defRPr sz="1800">
                <a:solidFill>
                  <a:schemeClr val="tx1"/>
                </a:solidFill>
                <a:latin typeface="Work Sans" panose="00000500000000000000"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s-CO" noProof="0" dirty="0"/>
              <a:t>Texto corto en tamaño mínimo de 18 puntos negro.</a:t>
            </a:r>
          </a:p>
        </p:txBody>
      </p:sp>
      <p:sp>
        <p:nvSpPr>
          <p:cNvPr id="4" name="Chart Placeholder 3">
            <a:extLst>
              <a:ext uri="{FF2B5EF4-FFF2-40B4-BE49-F238E27FC236}">
                <a16:creationId xmlns:a16="http://schemas.microsoft.com/office/drawing/2014/main" xmlns="" id="{F80955C4-FC34-4E86-A3C3-809D890A2766}"/>
              </a:ext>
            </a:extLst>
          </p:cNvPr>
          <p:cNvSpPr>
            <a:spLocks noGrp="1"/>
          </p:cNvSpPr>
          <p:nvPr>
            <p:ph type="chart" sz="quarter" idx="13" hasCustomPrompt="1"/>
          </p:nvPr>
        </p:nvSpPr>
        <p:spPr>
          <a:xfrm>
            <a:off x="925081" y="2259444"/>
            <a:ext cx="5336020" cy="3882748"/>
          </a:xfrm>
          <a:prstGeom prst="rect">
            <a:avLst/>
          </a:prstGeom>
        </p:spPr>
        <p:txBody>
          <a:bodyPr anchor="t"/>
          <a:lstStyle>
            <a:lvl1pPr marL="0" indent="0" algn="ctr">
              <a:buNone/>
              <a:defRPr>
                <a:solidFill>
                  <a:schemeClr val="tx1"/>
                </a:solidFill>
                <a:latin typeface="Work Sans" panose="00000500000000000000" pitchFamily="2" charset="0"/>
              </a:defRPr>
            </a:lvl1pPr>
          </a:lstStyle>
          <a:p>
            <a:r>
              <a:rPr lang="es-CO" dirty="0"/>
              <a:t>CLICK EN ÍCONO PARA INSERTAR GRÁFICO con etiquetas de valores en tamaño 18 mínimo y color negro.</a:t>
            </a:r>
          </a:p>
        </p:txBody>
      </p:sp>
      <p:sp>
        <p:nvSpPr>
          <p:cNvPr id="17" name="Title 14">
            <a:extLst>
              <a:ext uri="{FF2B5EF4-FFF2-40B4-BE49-F238E27FC236}">
                <a16:creationId xmlns:a16="http://schemas.microsoft.com/office/drawing/2014/main" xmlns="" id="{EDC6F7D6-9AD8-4DB4-BE57-E217C156D5CF}"/>
              </a:ext>
            </a:extLst>
          </p:cNvPr>
          <p:cNvSpPr>
            <a:spLocks noGrp="1"/>
          </p:cNvSpPr>
          <p:nvPr>
            <p:ph type="title" hasCustomPrompt="1"/>
          </p:nvPr>
        </p:nvSpPr>
        <p:spPr>
          <a:xfrm>
            <a:off x="291865" y="715808"/>
            <a:ext cx="11613596" cy="559387"/>
          </a:xfrm>
          <a:prstGeom prst="rect">
            <a:avLst/>
          </a:prstGeom>
        </p:spPr>
        <p:txBody>
          <a:bodyPr anchor="t">
            <a:noAutofit/>
          </a:bodyPr>
          <a:lstStyle>
            <a:lvl1pPr>
              <a:lnSpc>
                <a:spcPct val="90000"/>
              </a:lnSpc>
              <a:defRPr sz="3600" b="0" spc="-150">
                <a:solidFill>
                  <a:schemeClr val="tx1"/>
                </a:solidFill>
                <a:latin typeface="Work Sans" panose="00000500000000000000" pitchFamily="2" charset="0"/>
              </a:defRPr>
            </a:lvl1pPr>
          </a:lstStyle>
          <a:p>
            <a:r>
              <a:rPr lang="es-CO" noProof="0" dirty="0"/>
              <a:t>Título de la diapositiva</a:t>
            </a:r>
          </a:p>
        </p:txBody>
      </p:sp>
      <p:sp>
        <p:nvSpPr>
          <p:cNvPr id="18" name="Text Placeholder 17">
            <a:extLst>
              <a:ext uri="{FF2B5EF4-FFF2-40B4-BE49-F238E27FC236}">
                <a16:creationId xmlns:a16="http://schemas.microsoft.com/office/drawing/2014/main" xmlns="" id="{020DD03A-4C03-4B3C-A493-9E670FAC4182}"/>
              </a:ext>
            </a:extLst>
          </p:cNvPr>
          <p:cNvSpPr>
            <a:spLocks noGrp="1"/>
          </p:cNvSpPr>
          <p:nvPr>
            <p:ph type="body" sz="quarter" idx="10" hasCustomPrompt="1"/>
          </p:nvPr>
        </p:nvSpPr>
        <p:spPr>
          <a:xfrm>
            <a:off x="291866" y="1369486"/>
            <a:ext cx="11614384" cy="360939"/>
          </a:xfrm>
          <a:prstGeom prst="rect">
            <a:avLst/>
          </a:prstGeom>
        </p:spPr>
        <p:txBody>
          <a:bodyPr>
            <a:noAutofit/>
          </a:bodyPr>
          <a:lstStyle>
            <a:lvl1pPr marL="0" indent="0">
              <a:buNone/>
              <a:defRPr sz="2000" b="0">
                <a:solidFill>
                  <a:schemeClr val="tx1"/>
                </a:solidFill>
                <a:latin typeface="Work Sans" panose="00000500000000000000"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s-CO" noProof="0" dirty="0"/>
              <a:t>Subtítulo de la diapositiva</a:t>
            </a:r>
          </a:p>
        </p:txBody>
      </p:sp>
      <p:sp>
        <p:nvSpPr>
          <p:cNvPr id="19" name="Text Placeholder 19">
            <a:extLst>
              <a:ext uri="{FF2B5EF4-FFF2-40B4-BE49-F238E27FC236}">
                <a16:creationId xmlns:a16="http://schemas.microsoft.com/office/drawing/2014/main" xmlns="" id="{B5170861-91C6-4124-AD9A-E59C2434F09C}"/>
              </a:ext>
            </a:extLst>
          </p:cNvPr>
          <p:cNvSpPr>
            <a:spLocks noGrp="1"/>
          </p:cNvSpPr>
          <p:nvPr>
            <p:ph type="body" sz="quarter" idx="11" hasCustomPrompt="1"/>
          </p:nvPr>
        </p:nvSpPr>
        <p:spPr>
          <a:xfrm>
            <a:off x="291865" y="6308675"/>
            <a:ext cx="5809462" cy="364773"/>
          </a:xfrm>
          <a:prstGeom prst="rect">
            <a:avLst/>
          </a:prstGeom>
        </p:spPr>
        <p:txBody>
          <a:bodyPr anchor="b">
            <a:noAutofit/>
          </a:bodyPr>
          <a:lstStyle>
            <a:lvl1pPr marL="0" indent="0" algn="l">
              <a:lnSpc>
                <a:spcPct val="100000"/>
              </a:lnSpc>
              <a:spcBef>
                <a:spcPts val="0"/>
              </a:spcBef>
              <a:buNone/>
              <a:defRPr sz="900">
                <a:solidFill>
                  <a:schemeClr val="tx1"/>
                </a:solidFill>
                <a:latin typeface="Work Sans" panose="00000500000000000000" pitchFamily="2" charset="0"/>
              </a:defRPr>
            </a:lvl1pPr>
          </a:lstStyle>
          <a:p>
            <a:pPr lvl="0"/>
            <a:r>
              <a:rPr lang="es-CO" noProof="0" dirty="0"/>
              <a:t>Fuente y/o notas</a:t>
            </a:r>
          </a:p>
        </p:txBody>
      </p:sp>
      <p:sp>
        <p:nvSpPr>
          <p:cNvPr id="24" name="TextBox 23">
            <a:extLst>
              <a:ext uri="{FF2B5EF4-FFF2-40B4-BE49-F238E27FC236}">
                <a16:creationId xmlns:a16="http://schemas.microsoft.com/office/drawing/2014/main" xmlns="" id="{F590A612-DFD6-44DB-8CC9-60AB60798D3B}"/>
              </a:ext>
            </a:extLst>
          </p:cNvPr>
          <p:cNvSpPr txBox="1"/>
          <p:nvPr/>
        </p:nvSpPr>
        <p:spPr>
          <a:xfrm>
            <a:off x="11617325" y="266928"/>
            <a:ext cx="361950" cy="215444"/>
          </a:xfrm>
          <a:prstGeom prst="rect">
            <a:avLst/>
          </a:prstGeom>
          <a:noFill/>
        </p:spPr>
        <p:txBody>
          <a:bodyPr wrap="square" rtlCol="0" anchor="ctr">
            <a:spAutoFit/>
          </a:bodyPr>
          <a:lstStyle/>
          <a:p>
            <a:pPr algn="ctr">
              <a:spcBef>
                <a:spcPts val="600"/>
              </a:spcBef>
            </a:pPr>
            <a:fld id="{75C7898C-BA7D-4DD1-B648-10E044C0935B}" type="slidenum">
              <a:rPr lang="es-CO" sz="800" smtClean="0">
                <a:solidFill>
                  <a:schemeClr val="tx1"/>
                </a:solidFill>
              </a:rPr>
              <a:pPr algn="ctr">
                <a:spcBef>
                  <a:spcPts val="600"/>
                </a:spcBef>
              </a:pPr>
              <a:t>‹Nº›</a:t>
            </a:fld>
            <a:endParaRPr lang="es-CO" sz="800" dirty="0">
              <a:solidFill>
                <a:schemeClr val="tx1"/>
              </a:solidFill>
            </a:endParaRPr>
          </a:p>
        </p:txBody>
      </p:sp>
      <p:sp>
        <p:nvSpPr>
          <p:cNvPr id="9" name="TextBox 8">
            <a:extLst>
              <a:ext uri="{FF2B5EF4-FFF2-40B4-BE49-F238E27FC236}">
                <a16:creationId xmlns:a16="http://schemas.microsoft.com/office/drawing/2014/main" xmlns="" id="{1A79232C-3855-4FCF-8E7F-BC4552A1F4DC}"/>
              </a:ext>
            </a:extLst>
          </p:cNvPr>
          <p:cNvSpPr txBox="1"/>
          <p:nvPr/>
        </p:nvSpPr>
        <p:spPr>
          <a:xfrm>
            <a:off x="11617325" y="266928"/>
            <a:ext cx="361950" cy="215444"/>
          </a:xfrm>
          <a:prstGeom prst="rect">
            <a:avLst/>
          </a:prstGeom>
          <a:noFill/>
        </p:spPr>
        <p:txBody>
          <a:bodyPr wrap="square" rtlCol="0" anchor="ctr">
            <a:spAutoFit/>
          </a:bodyPr>
          <a:lstStyle/>
          <a:p>
            <a:pPr algn="ctr">
              <a:spcBef>
                <a:spcPts val="600"/>
              </a:spcBef>
            </a:pPr>
            <a:fld id="{75C7898C-BA7D-4DD1-B648-10E044C0935B}" type="slidenum">
              <a:rPr lang="es-CO" sz="800" smtClean="0">
                <a:solidFill>
                  <a:schemeClr val="tx1"/>
                </a:solidFill>
              </a:rPr>
              <a:pPr algn="ctr">
                <a:spcBef>
                  <a:spcPts val="600"/>
                </a:spcBef>
              </a:pPr>
              <a:t>‹Nº›</a:t>
            </a:fld>
            <a:endParaRPr lang="es-CO" sz="800" dirty="0">
              <a:solidFill>
                <a:schemeClr val="tx1"/>
              </a:solidFill>
            </a:endParaRPr>
          </a:p>
        </p:txBody>
      </p:sp>
    </p:spTree>
    <p:extLst>
      <p:ext uri="{BB962C8B-B14F-4D97-AF65-F5344CB8AC3E}">
        <p14:creationId xmlns:p14="http://schemas.microsoft.com/office/powerpoint/2010/main" val="28715660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ntenido - Viñetas y Gráfico">
    <p:bg>
      <p:bgPr>
        <a:solidFill>
          <a:schemeClr val="bg1"/>
        </a:solidFill>
        <a:effectLst/>
      </p:bgPr>
    </p:bg>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xmlns="" id="{629B7A07-02CF-4788-AAE6-ABB457979BBD}"/>
              </a:ext>
            </a:extLst>
          </p:cNvPr>
          <p:cNvSpPr>
            <a:spLocks noGrp="1"/>
          </p:cNvSpPr>
          <p:nvPr>
            <p:ph type="body" sz="quarter" idx="12" hasCustomPrompt="1"/>
          </p:nvPr>
        </p:nvSpPr>
        <p:spPr>
          <a:xfrm>
            <a:off x="6475846" y="2638718"/>
            <a:ext cx="4791073" cy="3124200"/>
          </a:xfrm>
          <a:prstGeom prst="rect">
            <a:avLst/>
          </a:prstGeom>
        </p:spPr>
        <p:txBody>
          <a:bodyPr anchor="ctr">
            <a:normAutofit/>
          </a:bodyPr>
          <a:lstStyle>
            <a:lvl1pPr marL="285750" indent="-285750" algn="l">
              <a:lnSpc>
                <a:spcPct val="100000"/>
              </a:lnSpc>
              <a:spcBef>
                <a:spcPts val="600"/>
              </a:spcBef>
              <a:buClr>
                <a:schemeClr val="accent1"/>
              </a:buClr>
              <a:buFont typeface="Arial" panose="020B0604020202020204" pitchFamily="34" charset="0"/>
              <a:buChar char="•"/>
              <a:defRPr sz="1800">
                <a:solidFill>
                  <a:schemeClr val="tx1"/>
                </a:solidFill>
                <a:latin typeface="Work Sans" panose="00000500000000000000" pitchFamily="2" charset="0"/>
              </a:defRPr>
            </a:lvl1pPr>
            <a:lvl2pPr marL="742950" indent="-285750">
              <a:buClr>
                <a:schemeClr val="tx2"/>
              </a:buClr>
              <a:buFont typeface="Arial" panose="020B0604020202020204" pitchFamily="34" charset="0"/>
              <a:buChar char="•"/>
              <a:defRPr sz="1800"/>
            </a:lvl2pPr>
            <a:lvl3pPr marL="1200150" indent="-285750">
              <a:buClr>
                <a:schemeClr val="tx2"/>
              </a:buClr>
              <a:buFont typeface="Arial" panose="020B0604020202020204" pitchFamily="34" charset="0"/>
              <a:buChar char="•"/>
              <a:defRPr sz="1800"/>
            </a:lvl3pPr>
            <a:lvl4pPr marL="1657350" indent="-285750">
              <a:buClr>
                <a:schemeClr val="tx2"/>
              </a:buClr>
              <a:buFont typeface="Arial" panose="020B0604020202020204" pitchFamily="34" charset="0"/>
              <a:buChar char="•"/>
              <a:defRPr sz="1800"/>
            </a:lvl4pPr>
            <a:lvl5pPr marL="1828800" indent="0">
              <a:buNone/>
              <a:defRPr/>
            </a:lvl5pPr>
          </a:lstStyle>
          <a:p>
            <a:pPr lvl="0"/>
            <a:r>
              <a:rPr lang="es-CO" noProof="0" dirty="0"/>
              <a:t>Viñetas en tamaño mínimo de 18 puntos negro.</a:t>
            </a:r>
          </a:p>
          <a:p>
            <a:pPr lvl="0"/>
            <a:r>
              <a:rPr lang="es-CO" noProof="0" dirty="0"/>
              <a:t>Sed ultrices urna vitae </a:t>
            </a:r>
            <a:r>
              <a:rPr lang="es-CO" noProof="0" dirty="0" err="1"/>
              <a:t>est</a:t>
            </a:r>
            <a:r>
              <a:rPr lang="es-CO" noProof="0" dirty="0"/>
              <a:t> </a:t>
            </a:r>
            <a:r>
              <a:rPr lang="es-CO" noProof="0" dirty="0" err="1"/>
              <a:t>feugiat</a:t>
            </a:r>
            <a:r>
              <a:rPr lang="es-CO" noProof="0" dirty="0"/>
              <a:t> </a:t>
            </a:r>
            <a:r>
              <a:rPr lang="es-CO" noProof="0" dirty="0" err="1"/>
              <a:t>convallis</a:t>
            </a:r>
            <a:r>
              <a:rPr lang="es-CO" noProof="0" dirty="0"/>
              <a:t>.</a:t>
            </a:r>
          </a:p>
          <a:p>
            <a:pPr lvl="0"/>
            <a:r>
              <a:rPr lang="es-CO" noProof="0" dirty="0" err="1"/>
              <a:t>Duis</a:t>
            </a:r>
            <a:r>
              <a:rPr lang="es-CO" noProof="0" dirty="0"/>
              <a:t> </a:t>
            </a:r>
            <a:r>
              <a:rPr lang="es-CO" noProof="0" dirty="0" err="1"/>
              <a:t>mollis</a:t>
            </a:r>
            <a:r>
              <a:rPr lang="es-CO" noProof="0" dirty="0"/>
              <a:t> urna ut mi </a:t>
            </a:r>
            <a:r>
              <a:rPr lang="es-CO" noProof="0" dirty="0" err="1"/>
              <a:t>porttitor</a:t>
            </a:r>
            <a:r>
              <a:rPr lang="es-CO" noProof="0" dirty="0"/>
              <a:t> </a:t>
            </a:r>
            <a:r>
              <a:rPr lang="es-CO" noProof="0" dirty="0" err="1"/>
              <a:t>auctor</a:t>
            </a:r>
            <a:r>
              <a:rPr lang="es-CO" noProof="0" dirty="0"/>
              <a:t>.</a:t>
            </a:r>
          </a:p>
          <a:p>
            <a:pPr lvl="0"/>
            <a:r>
              <a:rPr lang="es-CO" noProof="0" dirty="0" err="1"/>
              <a:t>Quisque</a:t>
            </a:r>
            <a:r>
              <a:rPr lang="es-CO" noProof="0" dirty="0"/>
              <a:t> </a:t>
            </a:r>
            <a:r>
              <a:rPr lang="es-CO" noProof="0" dirty="0" err="1"/>
              <a:t>consectetur</a:t>
            </a:r>
            <a:r>
              <a:rPr lang="es-CO" noProof="0" dirty="0"/>
              <a:t> </a:t>
            </a:r>
            <a:r>
              <a:rPr lang="es-CO" noProof="0" dirty="0" err="1"/>
              <a:t>ligula</a:t>
            </a:r>
            <a:r>
              <a:rPr lang="es-CO" noProof="0" dirty="0"/>
              <a:t> </a:t>
            </a:r>
            <a:r>
              <a:rPr lang="es-CO" noProof="0" dirty="0" err="1"/>
              <a:t>dictum</a:t>
            </a:r>
            <a:r>
              <a:rPr lang="es-CO" noProof="0" dirty="0"/>
              <a:t> ex </a:t>
            </a:r>
            <a:r>
              <a:rPr lang="es-CO" noProof="0" dirty="0" err="1"/>
              <a:t>blandit</a:t>
            </a:r>
            <a:r>
              <a:rPr lang="es-CO" noProof="0" dirty="0"/>
              <a:t>, </a:t>
            </a:r>
            <a:r>
              <a:rPr lang="es-CO" noProof="0" dirty="0" err="1"/>
              <a:t>nec</a:t>
            </a:r>
            <a:r>
              <a:rPr lang="es-CO" noProof="0" dirty="0"/>
              <a:t> </a:t>
            </a:r>
            <a:r>
              <a:rPr lang="es-CO" noProof="0" dirty="0" err="1"/>
              <a:t>accumsan</a:t>
            </a:r>
            <a:r>
              <a:rPr lang="es-CO" noProof="0" dirty="0"/>
              <a:t> mi </a:t>
            </a:r>
            <a:r>
              <a:rPr lang="es-CO" noProof="0" dirty="0" err="1"/>
              <a:t>suscipit</a:t>
            </a:r>
            <a:r>
              <a:rPr lang="es-CO" noProof="0" dirty="0"/>
              <a:t>.</a:t>
            </a:r>
          </a:p>
        </p:txBody>
      </p:sp>
      <p:sp>
        <p:nvSpPr>
          <p:cNvPr id="17" name="Title 14">
            <a:extLst>
              <a:ext uri="{FF2B5EF4-FFF2-40B4-BE49-F238E27FC236}">
                <a16:creationId xmlns:a16="http://schemas.microsoft.com/office/drawing/2014/main" xmlns="" id="{6EC00B9A-A9A2-4304-92E7-1E3EC43D694E}"/>
              </a:ext>
            </a:extLst>
          </p:cNvPr>
          <p:cNvSpPr>
            <a:spLocks noGrp="1"/>
          </p:cNvSpPr>
          <p:nvPr>
            <p:ph type="title" hasCustomPrompt="1"/>
          </p:nvPr>
        </p:nvSpPr>
        <p:spPr>
          <a:xfrm>
            <a:off x="291865" y="715808"/>
            <a:ext cx="11613596" cy="559387"/>
          </a:xfrm>
          <a:prstGeom prst="rect">
            <a:avLst/>
          </a:prstGeom>
        </p:spPr>
        <p:txBody>
          <a:bodyPr anchor="t">
            <a:noAutofit/>
          </a:bodyPr>
          <a:lstStyle>
            <a:lvl1pPr>
              <a:lnSpc>
                <a:spcPct val="90000"/>
              </a:lnSpc>
              <a:defRPr sz="3600" b="0" spc="-150">
                <a:solidFill>
                  <a:schemeClr val="tx1"/>
                </a:solidFill>
                <a:latin typeface="Work Sans" panose="00000500000000000000" pitchFamily="2" charset="0"/>
              </a:defRPr>
            </a:lvl1pPr>
          </a:lstStyle>
          <a:p>
            <a:r>
              <a:rPr lang="es-CO" noProof="0" dirty="0"/>
              <a:t>Título de la diapositiva</a:t>
            </a:r>
          </a:p>
        </p:txBody>
      </p:sp>
      <p:sp>
        <p:nvSpPr>
          <p:cNvPr id="18" name="Text Placeholder 17">
            <a:extLst>
              <a:ext uri="{FF2B5EF4-FFF2-40B4-BE49-F238E27FC236}">
                <a16:creationId xmlns:a16="http://schemas.microsoft.com/office/drawing/2014/main" xmlns="" id="{1C3EDCD0-197B-45E6-81F8-32052C99F3C1}"/>
              </a:ext>
            </a:extLst>
          </p:cNvPr>
          <p:cNvSpPr>
            <a:spLocks noGrp="1"/>
          </p:cNvSpPr>
          <p:nvPr>
            <p:ph type="body" sz="quarter" idx="10" hasCustomPrompt="1"/>
          </p:nvPr>
        </p:nvSpPr>
        <p:spPr>
          <a:xfrm>
            <a:off x="291866" y="1369486"/>
            <a:ext cx="11614384" cy="360939"/>
          </a:xfrm>
          <a:prstGeom prst="rect">
            <a:avLst/>
          </a:prstGeom>
        </p:spPr>
        <p:txBody>
          <a:bodyPr>
            <a:noAutofit/>
          </a:bodyPr>
          <a:lstStyle>
            <a:lvl1pPr marL="0" indent="0">
              <a:buNone/>
              <a:defRPr sz="2000" b="0">
                <a:solidFill>
                  <a:schemeClr val="tx1"/>
                </a:solidFill>
                <a:latin typeface="Work Sans" panose="00000500000000000000"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s-CO" noProof="0" dirty="0"/>
              <a:t>Subtítulo de la diapositiva</a:t>
            </a:r>
          </a:p>
        </p:txBody>
      </p:sp>
      <p:sp>
        <p:nvSpPr>
          <p:cNvPr id="19" name="Text Placeholder 19">
            <a:extLst>
              <a:ext uri="{FF2B5EF4-FFF2-40B4-BE49-F238E27FC236}">
                <a16:creationId xmlns:a16="http://schemas.microsoft.com/office/drawing/2014/main" xmlns="" id="{61B17EB2-F4F8-4CB6-9C2B-11594EA6EA5F}"/>
              </a:ext>
            </a:extLst>
          </p:cNvPr>
          <p:cNvSpPr>
            <a:spLocks noGrp="1"/>
          </p:cNvSpPr>
          <p:nvPr>
            <p:ph type="body" sz="quarter" idx="11" hasCustomPrompt="1"/>
          </p:nvPr>
        </p:nvSpPr>
        <p:spPr>
          <a:xfrm>
            <a:off x="291865" y="6308675"/>
            <a:ext cx="5809462" cy="364773"/>
          </a:xfrm>
          <a:prstGeom prst="rect">
            <a:avLst/>
          </a:prstGeom>
        </p:spPr>
        <p:txBody>
          <a:bodyPr anchor="b">
            <a:noAutofit/>
          </a:bodyPr>
          <a:lstStyle>
            <a:lvl1pPr marL="0" indent="0" algn="l">
              <a:lnSpc>
                <a:spcPct val="100000"/>
              </a:lnSpc>
              <a:spcBef>
                <a:spcPts val="0"/>
              </a:spcBef>
              <a:buNone/>
              <a:defRPr sz="900">
                <a:solidFill>
                  <a:schemeClr val="tx1"/>
                </a:solidFill>
                <a:latin typeface="Work Sans" panose="00000500000000000000" pitchFamily="2" charset="0"/>
              </a:defRPr>
            </a:lvl1pPr>
          </a:lstStyle>
          <a:p>
            <a:pPr lvl="0"/>
            <a:r>
              <a:rPr lang="es-CO" noProof="0" dirty="0"/>
              <a:t>Fuente y/o notas</a:t>
            </a:r>
          </a:p>
        </p:txBody>
      </p:sp>
      <p:sp>
        <p:nvSpPr>
          <p:cNvPr id="24" name="TextBox 23">
            <a:extLst>
              <a:ext uri="{FF2B5EF4-FFF2-40B4-BE49-F238E27FC236}">
                <a16:creationId xmlns:a16="http://schemas.microsoft.com/office/drawing/2014/main" xmlns="" id="{1D4197D9-EF97-4209-AFE5-85F20288FEF0}"/>
              </a:ext>
            </a:extLst>
          </p:cNvPr>
          <p:cNvSpPr txBox="1"/>
          <p:nvPr/>
        </p:nvSpPr>
        <p:spPr>
          <a:xfrm>
            <a:off x="11617325" y="266928"/>
            <a:ext cx="361950" cy="215444"/>
          </a:xfrm>
          <a:prstGeom prst="rect">
            <a:avLst/>
          </a:prstGeom>
          <a:noFill/>
        </p:spPr>
        <p:txBody>
          <a:bodyPr wrap="square" rtlCol="0" anchor="ctr">
            <a:spAutoFit/>
          </a:bodyPr>
          <a:lstStyle/>
          <a:p>
            <a:pPr algn="ctr">
              <a:spcBef>
                <a:spcPts val="600"/>
              </a:spcBef>
            </a:pPr>
            <a:fld id="{75C7898C-BA7D-4DD1-B648-10E044C0935B}" type="slidenum">
              <a:rPr lang="es-CO" sz="800" smtClean="0">
                <a:solidFill>
                  <a:schemeClr val="tx1"/>
                </a:solidFill>
              </a:rPr>
              <a:pPr algn="ctr">
                <a:spcBef>
                  <a:spcPts val="600"/>
                </a:spcBef>
              </a:pPr>
              <a:t>‹Nº›</a:t>
            </a:fld>
            <a:endParaRPr lang="es-CO" sz="800" dirty="0">
              <a:solidFill>
                <a:schemeClr val="tx1"/>
              </a:solidFill>
            </a:endParaRPr>
          </a:p>
        </p:txBody>
      </p:sp>
      <p:sp>
        <p:nvSpPr>
          <p:cNvPr id="26" name="Chart Placeholder 3">
            <a:extLst>
              <a:ext uri="{FF2B5EF4-FFF2-40B4-BE49-F238E27FC236}">
                <a16:creationId xmlns:a16="http://schemas.microsoft.com/office/drawing/2014/main" xmlns="" id="{28F1F993-3C0C-4B3B-9921-F2A80C4981AA}"/>
              </a:ext>
            </a:extLst>
          </p:cNvPr>
          <p:cNvSpPr>
            <a:spLocks noGrp="1"/>
          </p:cNvSpPr>
          <p:nvPr>
            <p:ph type="chart" sz="quarter" idx="13" hasCustomPrompt="1"/>
          </p:nvPr>
        </p:nvSpPr>
        <p:spPr>
          <a:xfrm>
            <a:off x="925081" y="2259444"/>
            <a:ext cx="5336020" cy="3882748"/>
          </a:xfrm>
          <a:prstGeom prst="rect">
            <a:avLst/>
          </a:prstGeom>
        </p:spPr>
        <p:txBody>
          <a:bodyPr anchor="t"/>
          <a:lstStyle>
            <a:lvl1pPr marL="0" indent="0" algn="ctr">
              <a:buNone/>
              <a:defRPr>
                <a:solidFill>
                  <a:schemeClr val="tx1"/>
                </a:solidFill>
                <a:latin typeface="Work Sans" panose="00000500000000000000" pitchFamily="2" charset="0"/>
              </a:defRPr>
            </a:lvl1pPr>
          </a:lstStyle>
          <a:p>
            <a:r>
              <a:rPr lang="es-CO" dirty="0"/>
              <a:t>CLICK EN ÍCONO PARA INSERTAR GRÁFICO con etiquetas de valores en tamaño 18 mínimo y color negro.</a:t>
            </a:r>
          </a:p>
        </p:txBody>
      </p:sp>
      <p:sp>
        <p:nvSpPr>
          <p:cNvPr id="9" name="TextBox 8">
            <a:extLst>
              <a:ext uri="{FF2B5EF4-FFF2-40B4-BE49-F238E27FC236}">
                <a16:creationId xmlns:a16="http://schemas.microsoft.com/office/drawing/2014/main" xmlns="" id="{D1F523E6-BD45-4BFA-A71A-55EA7BFF763D}"/>
              </a:ext>
            </a:extLst>
          </p:cNvPr>
          <p:cNvSpPr txBox="1"/>
          <p:nvPr/>
        </p:nvSpPr>
        <p:spPr>
          <a:xfrm>
            <a:off x="11617325" y="266928"/>
            <a:ext cx="361950" cy="215444"/>
          </a:xfrm>
          <a:prstGeom prst="rect">
            <a:avLst/>
          </a:prstGeom>
          <a:noFill/>
        </p:spPr>
        <p:txBody>
          <a:bodyPr wrap="square" rtlCol="0" anchor="ctr">
            <a:spAutoFit/>
          </a:bodyPr>
          <a:lstStyle/>
          <a:p>
            <a:pPr algn="ctr">
              <a:spcBef>
                <a:spcPts val="600"/>
              </a:spcBef>
            </a:pPr>
            <a:fld id="{75C7898C-BA7D-4DD1-B648-10E044C0935B}" type="slidenum">
              <a:rPr lang="es-CO" sz="800" smtClean="0">
                <a:solidFill>
                  <a:schemeClr val="tx1"/>
                </a:solidFill>
              </a:rPr>
              <a:pPr algn="ctr">
                <a:spcBef>
                  <a:spcPts val="600"/>
                </a:spcBef>
              </a:pPr>
              <a:t>‹Nº›</a:t>
            </a:fld>
            <a:endParaRPr lang="es-CO" sz="800" dirty="0">
              <a:solidFill>
                <a:schemeClr val="tx1"/>
              </a:solidFill>
            </a:endParaRPr>
          </a:p>
        </p:txBody>
      </p:sp>
    </p:spTree>
    <p:extLst>
      <p:ext uri="{BB962C8B-B14F-4D97-AF65-F5344CB8AC3E}">
        <p14:creationId xmlns:p14="http://schemas.microsoft.com/office/powerpoint/2010/main" val="22398318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ntenido - Texto y Tabla">
    <p:bg>
      <p:bgPr>
        <a:solidFill>
          <a:schemeClr val="bg1"/>
        </a:solidFill>
        <a:effectLst/>
      </p:bgPr>
    </p:bg>
    <p:spTree>
      <p:nvGrpSpPr>
        <p:cNvPr id="1" name=""/>
        <p:cNvGrpSpPr/>
        <p:nvPr/>
      </p:nvGrpSpPr>
      <p:grpSpPr>
        <a:xfrm>
          <a:off x="0" y="0"/>
          <a:ext cx="0" cy="0"/>
          <a:chOff x="0" y="0"/>
          <a:chExt cx="0" cy="0"/>
        </a:xfrm>
      </p:grpSpPr>
      <p:sp>
        <p:nvSpPr>
          <p:cNvPr id="3" name="Table Placeholder 2">
            <a:extLst>
              <a:ext uri="{FF2B5EF4-FFF2-40B4-BE49-F238E27FC236}">
                <a16:creationId xmlns:a16="http://schemas.microsoft.com/office/drawing/2014/main" xmlns="" id="{573D63A0-B3C4-4AA6-881C-BAE716D379BC}"/>
              </a:ext>
            </a:extLst>
          </p:cNvPr>
          <p:cNvSpPr>
            <a:spLocks noGrp="1"/>
          </p:cNvSpPr>
          <p:nvPr>
            <p:ph type="tbl" sz="quarter" idx="13" hasCustomPrompt="1"/>
          </p:nvPr>
        </p:nvSpPr>
        <p:spPr>
          <a:xfrm>
            <a:off x="925080" y="2259444"/>
            <a:ext cx="5336020" cy="3882748"/>
          </a:xfrm>
          <a:prstGeom prst="rect">
            <a:avLst/>
          </a:prstGeom>
        </p:spPr>
        <p:txBody>
          <a:bodyPr/>
          <a:lstStyle>
            <a:lvl1pPr marL="0" indent="0" algn="ctr">
              <a:buNone/>
              <a:defRPr>
                <a:latin typeface="Work Sans" panose="00000500000000000000" pitchFamily="2" charset="0"/>
              </a:defRPr>
            </a:lvl1pPr>
          </a:lstStyle>
          <a:p>
            <a:r>
              <a:rPr lang="es-CO" dirty="0"/>
              <a:t>CLICK EN EL ÍCONO PARA INSERTAR TABLA con celdas a 18 puntos mínimo y color negro</a:t>
            </a:r>
          </a:p>
        </p:txBody>
      </p:sp>
      <p:sp>
        <p:nvSpPr>
          <p:cNvPr id="18" name="Title 14">
            <a:extLst>
              <a:ext uri="{FF2B5EF4-FFF2-40B4-BE49-F238E27FC236}">
                <a16:creationId xmlns:a16="http://schemas.microsoft.com/office/drawing/2014/main" xmlns="" id="{E90DFF73-E0F8-461B-AF03-5C0BB897DB3F}"/>
              </a:ext>
            </a:extLst>
          </p:cNvPr>
          <p:cNvSpPr>
            <a:spLocks noGrp="1"/>
          </p:cNvSpPr>
          <p:nvPr>
            <p:ph type="title" hasCustomPrompt="1"/>
          </p:nvPr>
        </p:nvSpPr>
        <p:spPr>
          <a:xfrm>
            <a:off x="291865" y="715808"/>
            <a:ext cx="11613596" cy="559387"/>
          </a:xfrm>
          <a:prstGeom prst="rect">
            <a:avLst/>
          </a:prstGeom>
        </p:spPr>
        <p:txBody>
          <a:bodyPr anchor="t">
            <a:noAutofit/>
          </a:bodyPr>
          <a:lstStyle>
            <a:lvl1pPr>
              <a:lnSpc>
                <a:spcPct val="90000"/>
              </a:lnSpc>
              <a:defRPr sz="3600" b="0" spc="-150">
                <a:solidFill>
                  <a:schemeClr val="tx1"/>
                </a:solidFill>
                <a:latin typeface="Work Sans" panose="00000500000000000000" pitchFamily="2" charset="0"/>
              </a:defRPr>
            </a:lvl1pPr>
          </a:lstStyle>
          <a:p>
            <a:r>
              <a:rPr lang="es-CO" noProof="0" dirty="0"/>
              <a:t>Título de la diapositiva</a:t>
            </a:r>
          </a:p>
        </p:txBody>
      </p:sp>
      <p:sp>
        <p:nvSpPr>
          <p:cNvPr id="19" name="Text Placeholder 17">
            <a:extLst>
              <a:ext uri="{FF2B5EF4-FFF2-40B4-BE49-F238E27FC236}">
                <a16:creationId xmlns:a16="http://schemas.microsoft.com/office/drawing/2014/main" xmlns="" id="{1B93B9B5-98A9-4336-9F78-E39DE7167221}"/>
              </a:ext>
            </a:extLst>
          </p:cNvPr>
          <p:cNvSpPr>
            <a:spLocks noGrp="1"/>
          </p:cNvSpPr>
          <p:nvPr>
            <p:ph type="body" sz="quarter" idx="10" hasCustomPrompt="1"/>
          </p:nvPr>
        </p:nvSpPr>
        <p:spPr>
          <a:xfrm>
            <a:off x="291866" y="1369486"/>
            <a:ext cx="11614384" cy="360939"/>
          </a:xfrm>
          <a:prstGeom prst="rect">
            <a:avLst/>
          </a:prstGeom>
        </p:spPr>
        <p:txBody>
          <a:bodyPr>
            <a:noAutofit/>
          </a:bodyPr>
          <a:lstStyle>
            <a:lvl1pPr marL="0" indent="0">
              <a:buNone/>
              <a:defRPr sz="2000" b="0">
                <a:solidFill>
                  <a:schemeClr val="tx1"/>
                </a:solidFill>
                <a:latin typeface="Work Sans" panose="00000500000000000000"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s-CO" noProof="0" dirty="0"/>
              <a:t>Subtítulo de la diapositiva</a:t>
            </a:r>
          </a:p>
        </p:txBody>
      </p:sp>
      <p:sp>
        <p:nvSpPr>
          <p:cNvPr id="22" name="Text Placeholder 19">
            <a:extLst>
              <a:ext uri="{FF2B5EF4-FFF2-40B4-BE49-F238E27FC236}">
                <a16:creationId xmlns:a16="http://schemas.microsoft.com/office/drawing/2014/main" xmlns="" id="{9ECD3C70-E2BB-4850-8D45-E4B456A9D375}"/>
              </a:ext>
            </a:extLst>
          </p:cNvPr>
          <p:cNvSpPr>
            <a:spLocks noGrp="1"/>
          </p:cNvSpPr>
          <p:nvPr>
            <p:ph type="body" sz="quarter" idx="11" hasCustomPrompt="1"/>
          </p:nvPr>
        </p:nvSpPr>
        <p:spPr>
          <a:xfrm>
            <a:off x="291865" y="6308675"/>
            <a:ext cx="5809462" cy="364773"/>
          </a:xfrm>
          <a:prstGeom prst="rect">
            <a:avLst/>
          </a:prstGeom>
        </p:spPr>
        <p:txBody>
          <a:bodyPr anchor="b">
            <a:noAutofit/>
          </a:bodyPr>
          <a:lstStyle>
            <a:lvl1pPr marL="0" indent="0" algn="l">
              <a:lnSpc>
                <a:spcPct val="100000"/>
              </a:lnSpc>
              <a:spcBef>
                <a:spcPts val="0"/>
              </a:spcBef>
              <a:buNone/>
              <a:defRPr sz="900">
                <a:solidFill>
                  <a:schemeClr val="tx1"/>
                </a:solidFill>
                <a:latin typeface="Work Sans" panose="00000500000000000000" pitchFamily="2" charset="0"/>
              </a:defRPr>
            </a:lvl1pPr>
          </a:lstStyle>
          <a:p>
            <a:pPr lvl="0"/>
            <a:r>
              <a:rPr lang="es-CO" noProof="0" dirty="0"/>
              <a:t>Fuente y/o notas</a:t>
            </a:r>
          </a:p>
        </p:txBody>
      </p:sp>
      <p:sp>
        <p:nvSpPr>
          <p:cNvPr id="24" name="TextBox 23">
            <a:extLst>
              <a:ext uri="{FF2B5EF4-FFF2-40B4-BE49-F238E27FC236}">
                <a16:creationId xmlns:a16="http://schemas.microsoft.com/office/drawing/2014/main" xmlns="" id="{EDE9633F-E346-481F-9032-F73693AC0CFB}"/>
              </a:ext>
            </a:extLst>
          </p:cNvPr>
          <p:cNvSpPr txBox="1"/>
          <p:nvPr/>
        </p:nvSpPr>
        <p:spPr>
          <a:xfrm>
            <a:off x="11617325" y="266928"/>
            <a:ext cx="361950" cy="215444"/>
          </a:xfrm>
          <a:prstGeom prst="rect">
            <a:avLst/>
          </a:prstGeom>
          <a:noFill/>
        </p:spPr>
        <p:txBody>
          <a:bodyPr wrap="square" rtlCol="0" anchor="ctr">
            <a:spAutoFit/>
          </a:bodyPr>
          <a:lstStyle/>
          <a:p>
            <a:pPr algn="ctr">
              <a:spcBef>
                <a:spcPts val="600"/>
              </a:spcBef>
            </a:pPr>
            <a:fld id="{75C7898C-BA7D-4DD1-B648-10E044C0935B}" type="slidenum">
              <a:rPr lang="es-CO" sz="800" smtClean="0">
                <a:solidFill>
                  <a:schemeClr val="tx1"/>
                </a:solidFill>
              </a:rPr>
              <a:pPr algn="ctr">
                <a:spcBef>
                  <a:spcPts val="600"/>
                </a:spcBef>
              </a:pPr>
              <a:t>‹Nº›</a:t>
            </a:fld>
            <a:endParaRPr lang="es-CO" sz="800" dirty="0">
              <a:solidFill>
                <a:schemeClr val="tx1"/>
              </a:solidFill>
            </a:endParaRPr>
          </a:p>
        </p:txBody>
      </p:sp>
      <p:sp>
        <p:nvSpPr>
          <p:cNvPr id="25" name="Text Placeholder 4">
            <a:extLst>
              <a:ext uri="{FF2B5EF4-FFF2-40B4-BE49-F238E27FC236}">
                <a16:creationId xmlns:a16="http://schemas.microsoft.com/office/drawing/2014/main" xmlns="" id="{CA56FE95-93C7-4A51-9F66-75D544CF248E}"/>
              </a:ext>
            </a:extLst>
          </p:cNvPr>
          <p:cNvSpPr>
            <a:spLocks noGrp="1"/>
          </p:cNvSpPr>
          <p:nvPr>
            <p:ph type="body" sz="quarter" idx="12" hasCustomPrompt="1"/>
          </p:nvPr>
        </p:nvSpPr>
        <p:spPr>
          <a:xfrm>
            <a:off x="6475846" y="2638718"/>
            <a:ext cx="4791074" cy="3124200"/>
          </a:xfrm>
          <a:prstGeom prst="rect">
            <a:avLst/>
          </a:prstGeom>
        </p:spPr>
        <p:txBody>
          <a:bodyPr anchor="ctr">
            <a:normAutofit/>
          </a:bodyPr>
          <a:lstStyle>
            <a:lvl1pPr marL="0" indent="0" algn="ctr">
              <a:lnSpc>
                <a:spcPct val="100000"/>
              </a:lnSpc>
              <a:spcBef>
                <a:spcPts val="600"/>
              </a:spcBef>
              <a:buFont typeface="Arial" panose="020B0604020202020204" pitchFamily="34" charset="0"/>
              <a:buNone/>
              <a:defRPr sz="1800">
                <a:solidFill>
                  <a:schemeClr val="tx1"/>
                </a:solidFill>
                <a:latin typeface="Work Sans" panose="00000500000000000000"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s-CO" noProof="0" dirty="0"/>
              <a:t>Texto corto en tamaño mínimo de 18 puntos negro.</a:t>
            </a:r>
          </a:p>
        </p:txBody>
      </p:sp>
      <p:sp>
        <p:nvSpPr>
          <p:cNvPr id="9" name="TextBox 8">
            <a:extLst>
              <a:ext uri="{FF2B5EF4-FFF2-40B4-BE49-F238E27FC236}">
                <a16:creationId xmlns:a16="http://schemas.microsoft.com/office/drawing/2014/main" xmlns="" id="{CDC57616-4479-4B60-9F6E-9BCD35FAC535}"/>
              </a:ext>
            </a:extLst>
          </p:cNvPr>
          <p:cNvSpPr txBox="1"/>
          <p:nvPr/>
        </p:nvSpPr>
        <p:spPr>
          <a:xfrm>
            <a:off x="11617325" y="266928"/>
            <a:ext cx="361950" cy="215444"/>
          </a:xfrm>
          <a:prstGeom prst="rect">
            <a:avLst/>
          </a:prstGeom>
          <a:noFill/>
        </p:spPr>
        <p:txBody>
          <a:bodyPr wrap="square" rtlCol="0" anchor="ctr">
            <a:spAutoFit/>
          </a:bodyPr>
          <a:lstStyle/>
          <a:p>
            <a:pPr algn="ctr">
              <a:spcBef>
                <a:spcPts val="600"/>
              </a:spcBef>
            </a:pPr>
            <a:fld id="{75C7898C-BA7D-4DD1-B648-10E044C0935B}" type="slidenum">
              <a:rPr lang="es-CO" sz="800" smtClean="0">
                <a:solidFill>
                  <a:schemeClr val="tx1"/>
                </a:solidFill>
              </a:rPr>
              <a:pPr algn="ctr">
                <a:spcBef>
                  <a:spcPts val="600"/>
                </a:spcBef>
              </a:pPr>
              <a:t>‹Nº›</a:t>
            </a:fld>
            <a:endParaRPr lang="es-CO" sz="800" dirty="0">
              <a:solidFill>
                <a:schemeClr val="tx1"/>
              </a:solidFill>
            </a:endParaRPr>
          </a:p>
        </p:txBody>
      </p:sp>
    </p:spTree>
    <p:extLst>
      <p:ext uri="{BB962C8B-B14F-4D97-AF65-F5344CB8AC3E}">
        <p14:creationId xmlns:p14="http://schemas.microsoft.com/office/powerpoint/2010/main" val="20715958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ntenido - Viñetas y Tabla">
    <p:bg>
      <p:bgPr>
        <a:solidFill>
          <a:schemeClr val="bg1"/>
        </a:solidFill>
        <a:effectLst/>
      </p:bgPr>
    </p:bg>
    <p:spTree>
      <p:nvGrpSpPr>
        <p:cNvPr id="1" name=""/>
        <p:cNvGrpSpPr/>
        <p:nvPr/>
      </p:nvGrpSpPr>
      <p:grpSpPr>
        <a:xfrm>
          <a:off x="0" y="0"/>
          <a:ext cx="0" cy="0"/>
          <a:chOff x="0" y="0"/>
          <a:chExt cx="0" cy="0"/>
        </a:xfrm>
      </p:grpSpPr>
      <p:sp>
        <p:nvSpPr>
          <p:cNvPr id="17" name="Table Placeholder 2">
            <a:extLst>
              <a:ext uri="{FF2B5EF4-FFF2-40B4-BE49-F238E27FC236}">
                <a16:creationId xmlns:a16="http://schemas.microsoft.com/office/drawing/2014/main" xmlns="" id="{8203DFA6-0CB8-4A3D-8CE3-265AB1EF339B}"/>
              </a:ext>
            </a:extLst>
          </p:cNvPr>
          <p:cNvSpPr>
            <a:spLocks noGrp="1"/>
          </p:cNvSpPr>
          <p:nvPr>
            <p:ph type="tbl" sz="quarter" idx="13" hasCustomPrompt="1"/>
          </p:nvPr>
        </p:nvSpPr>
        <p:spPr>
          <a:xfrm>
            <a:off x="925080" y="2259444"/>
            <a:ext cx="5336020" cy="3882748"/>
          </a:xfrm>
          <a:prstGeom prst="rect">
            <a:avLst/>
          </a:prstGeom>
        </p:spPr>
        <p:txBody>
          <a:bodyPr/>
          <a:lstStyle>
            <a:lvl1pPr marL="0" indent="0" algn="ctr">
              <a:buNone/>
              <a:defRPr>
                <a:latin typeface="Work Sans" panose="00000500000000000000" pitchFamily="2" charset="0"/>
              </a:defRPr>
            </a:lvl1pPr>
          </a:lstStyle>
          <a:p>
            <a:r>
              <a:rPr lang="es-CO" dirty="0"/>
              <a:t>CLICK EN EL ÍCONO PARA INSERTAR TABLA con celdas a 18 puntos mínimo y color negro</a:t>
            </a:r>
          </a:p>
        </p:txBody>
      </p:sp>
      <p:sp>
        <p:nvSpPr>
          <p:cNvPr id="18" name="Title 14">
            <a:extLst>
              <a:ext uri="{FF2B5EF4-FFF2-40B4-BE49-F238E27FC236}">
                <a16:creationId xmlns:a16="http://schemas.microsoft.com/office/drawing/2014/main" xmlns="" id="{5B48B724-9280-4067-958D-0F7EF2524F23}"/>
              </a:ext>
            </a:extLst>
          </p:cNvPr>
          <p:cNvSpPr>
            <a:spLocks noGrp="1"/>
          </p:cNvSpPr>
          <p:nvPr>
            <p:ph type="title" hasCustomPrompt="1"/>
          </p:nvPr>
        </p:nvSpPr>
        <p:spPr>
          <a:xfrm>
            <a:off x="291865" y="715808"/>
            <a:ext cx="11613596" cy="559387"/>
          </a:xfrm>
          <a:prstGeom prst="rect">
            <a:avLst/>
          </a:prstGeom>
        </p:spPr>
        <p:txBody>
          <a:bodyPr anchor="t">
            <a:noAutofit/>
          </a:bodyPr>
          <a:lstStyle>
            <a:lvl1pPr>
              <a:lnSpc>
                <a:spcPct val="90000"/>
              </a:lnSpc>
              <a:defRPr sz="3600" b="0" spc="-150">
                <a:solidFill>
                  <a:schemeClr val="tx1"/>
                </a:solidFill>
                <a:latin typeface="Work Sans" panose="00000500000000000000" pitchFamily="2" charset="0"/>
              </a:defRPr>
            </a:lvl1pPr>
          </a:lstStyle>
          <a:p>
            <a:r>
              <a:rPr lang="es-CO" noProof="0" dirty="0"/>
              <a:t>Título de la diapositiva</a:t>
            </a:r>
          </a:p>
        </p:txBody>
      </p:sp>
      <p:sp>
        <p:nvSpPr>
          <p:cNvPr id="19" name="Text Placeholder 17">
            <a:extLst>
              <a:ext uri="{FF2B5EF4-FFF2-40B4-BE49-F238E27FC236}">
                <a16:creationId xmlns:a16="http://schemas.microsoft.com/office/drawing/2014/main" xmlns="" id="{C4DED190-8C82-48CA-86DD-EE1BA4032617}"/>
              </a:ext>
            </a:extLst>
          </p:cNvPr>
          <p:cNvSpPr>
            <a:spLocks noGrp="1"/>
          </p:cNvSpPr>
          <p:nvPr>
            <p:ph type="body" sz="quarter" idx="10" hasCustomPrompt="1"/>
          </p:nvPr>
        </p:nvSpPr>
        <p:spPr>
          <a:xfrm>
            <a:off x="291866" y="1369486"/>
            <a:ext cx="11614384" cy="360939"/>
          </a:xfrm>
          <a:prstGeom prst="rect">
            <a:avLst/>
          </a:prstGeom>
        </p:spPr>
        <p:txBody>
          <a:bodyPr>
            <a:noAutofit/>
          </a:bodyPr>
          <a:lstStyle>
            <a:lvl1pPr marL="0" indent="0">
              <a:buNone/>
              <a:defRPr sz="2000" b="0">
                <a:solidFill>
                  <a:schemeClr val="tx1"/>
                </a:solidFill>
                <a:latin typeface="Work Sans" panose="00000500000000000000"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s-CO" noProof="0" dirty="0"/>
              <a:t>Subtítulo de la diapositiva</a:t>
            </a:r>
          </a:p>
        </p:txBody>
      </p:sp>
      <p:sp>
        <p:nvSpPr>
          <p:cNvPr id="23" name="Text Placeholder 19">
            <a:extLst>
              <a:ext uri="{FF2B5EF4-FFF2-40B4-BE49-F238E27FC236}">
                <a16:creationId xmlns:a16="http://schemas.microsoft.com/office/drawing/2014/main" xmlns="" id="{8EC853C5-D1C3-4D32-83D4-83D614F58295}"/>
              </a:ext>
            </a:extLst>
          </p:cNvPr>
          <p:cNvSpPr>
            <a:spLocks noGrp="1"/>
          </p:cNvSpPr>
          <p:nvPr>
            <p:ph type="body" sz="quarter" idx="11" hasCustomPrompt="1"/>
          </p:nvPr>
        </p:nvSpPr>
        <p:spPr>
          <a:xfrm>
            <a:off x="291865" y="6308675"/>
            <a:ext cx="5809462" cy="364773"/>
          </a:xfrm>
          <a:prstGeom prst="rect">
            <a:avLst/>
          </a:prstGeom>
        </p:spPr>
        <p:txBody>
          <a:bodyPr anchor="b">
            <a:noAutofit/>
          </a:bodyPr>
          <a:lstStyle>
            <a:lvl1pPr marL="0" indent="0" algn="l">
              <a:lnSpc>
                <a:spcPct val="100000"/>
              </a:lnSpc>
              <a:spcBef>
                <a:spcPts val="0"/>
              </a:spcBef>
              <a:buNone/>
              <a:defRPr sz="900">
                <a:solidFill>
                  <a:schemeClr val="tx1"/>
                </a:solidFill>
                <a:latin typeface="Work Sans" panose="00000500000000000000" pitchFamily="2" charset="0"/>
              </a:defRPr>
            </a:lvl1pPr>
          </a:lstStyle>
          <a:p>
            <a:pPr lvl="0"/>
            <a:r>
              <a:rPr lang="es-CO" noProof="0" dirty="0"/>
              <a:t>Fuente y/o notas</a:t>
            </a:r>
          </a:p>
        </p:txBody>
      </p:sp>
      <p:sp>
        <p:nvSpPr>
          <p:cNvPr id="25" name="TextBox 24">
            <a:extLst>
              <a:ext uri="{FF2B5EF4-FFF2-40B4-BE49-F238E27FC236}">
                <a16:creationId xmlns:a16="http://schemas.microsoft.com/office/drawing/2014/main" xmlns="" id="{3E569F77-0D22-4E38-B7A5-E55A5CCA5F38}"/>
              </a:ext>
            </a:extLst>
          </p:cNvPr>
          <p:cNvSpPr txBox="1"/>
          <p:nvPr/>
        </p:nvSpPr>
        <p:spPr>
          <a:xfrm>
            <a:off x="11617325" y="266928"/>
            <a:ext cx="361950" cy="215444"/>
          </a:xfrm>
          <a:prstGeom prst="rect">
            <a:avLst/>
          </a:prstGeom>
          <a:noFill/>
        </p:spPr>
        <p:txBody>
          <a:bodyPr wrap="square" rtlCol="0" anchor="ctr">
            <a:spAutoFit/>
          </a:bodyPr>
          <a:lstStyle/>
          <a:p>
            <a:pPr algn="ctr">
              <a:spcBef>
                <a:spcPts val="600"/>
              </a:spcBef>
            </a:pPr>
            <a:fld id="{75C7898C-BA7D-4DD1-B648-10E044C0935B}" type="slidenum">
              <a:rPr lang="es-CO" sz="800" smtClean="0">
                <a:solidFill>
                  <a:schemeClr val="tx1"/>
                </a:solidFill>
              </a:rPr>
              <a:pPr algn="ctr">
                <a:spcBef>
                  <a:spcPts val="600"/>
                </a:spcBef>
              </a:pPr>
              <a:t>‹Nº›</a:t>
            </a:fld>
            <a:endParaRPr lang="es-CO" sz="800" dirty="0">
              <a:solidFill>
                <a:schemeClr val="tx1"/>
              </a:solidFill>
            </a:endParaRPr>
          </a:p>
        </p:txBody>
      </p:sp>
      <p:sp>
        <p:nvSpPr>
          <p:cNvPr id="26" name="Text Placeholder 4">
            <a:extLst>
              <a:ext uri="{FF2B5EF4-FFF2-40B4-BE49-F238E27FC236}">
                <a16:creationId xmlns:a16="http://schemas.microsoft.com/office/drawing/2014/main" xmlns="" id="{495CC00C-A239-45D6-A9DC-0FE0D717AF85}"/>
              </a:ext>
            </a:extLst>
          </p:cNvPr>
          <p:cNvSpPr>
            <a:spLocks noGrp="1"/>
          </p:cNvSpPr>
          <p:nvPr>
            <p:ph type="body" sz="quarter" idx="12" hasCustomPrompt="1"/>
          </p:nvPr>
        </p:nvSpPr>
        <p:spPr>
          <a:xfrm>
            <a:off x="6475846" y="2638718"/>
            <a:ext cx="4791073" cy="3124200"/>
          </a:xfrm>
          <a:prstGeom prst="rect">
            <a:avLst/>
          </a:prstGeom>
        </p:spPr>
        <p:txBody>
          <a:bodyPr anchor="ctr">
            <a:normAutofit/>
          </a:bodyPr>
          <a:lstStyle>
            <a:lvl1pPr marL="285750" indent="-285750" algn="l">
              <a:lnSpc>
                <a:spcPct val="100000"/>
              </a:lnSpc>
              <a:spcBef>
                <a:spcPts val="600"/>
              </a:spcBef>
              <a:buClr>
                <a:schemeClr val="accent1"/>
              </a:buClr>
              <a:buFont typeface="Arial" panose="020B0604020202020204" pitchFamily="34" charset="0"/>
              <a:buChar char="•"/>
              <a:defRPr sz="1800">
                <a:solidFill>
                  <a:schemeClr val="tx1"/>
                </a:solidFill>
                <a:latin typeface="Work Sans" panose="00000500000000000000" pitchFamily="2" charset="0"/>
              </a:defRPr>
            </a:lvl1pPr>
            <a:lvl2pPr marL="742950" indent="-285750">
              <a:buClr>
                <a:schemeClr val="tx2"/>
              </a:buClr>
              <a:buFont typeface="Arial" panose="020B0604020202020204" pitchFamily="34" charset="0"/>
              <a:buChar char="•"/>
              <a:defRPr sz="1800"/>
            </a:lvl2pPr>
            <a:lvl3pPr marL="1200150" indent="-285750">
              <a:buClr>
                <a:schemeClr val="tx2"/>
              </a:buClr>
              <a:buFont typeface="Arial" panose="020B0604020202020204" pitchFamily="34" charset="0"/>
              <a:buChar char="•"/>
              <a:defRPr sz="1800"/>
            </a:lvl3pPr>
            <a:lvl4pPr marL="1657350" indent="-285750">
              <a:buClr>
                <a:schemeClr val="tx2"/>
              </a:buClr>
              <a:buFont typeface="Arial" panose="020B0604020202020204" pitchFamily="34" charset="0"/>
              <a:buChar char="•"/>
              <a:defRPr sz="1800"/>
            </a:lvl4pPr>
            <a:lvl5pPr marL="1828800" indent="0">
              <a:buNone/>
              <a:defRPr/>
            </a:lvl5pPr>
          </a:lstStyle>
          <a:p>
            <a:pPr lvl="0"/>
            <a:r>
              <a:rPr lang="es-CO" noProof="0" dirty="0"/>
              <a:t>Viñetas en tamaño mínimo de 18 puntos negro.</a:t>
            </a:r>
          </a:p>
          <a:p>
            <a:pPr lvl="0"/>
            <a:r>
              <a:rPr lang="es-CO" noProof="0" dirty="0"/>
              <a:t>Sed ultrices urna vitae </a:t>
            </a:r>
            <a:r>
              <a:rPr lang="es-CO" noProof="0" dirty="0" err="1"/>
              <a:t>est</a:t>
            </a:r>
            <a:r>
              <a:rPr lang="es-CO" noProof="0" dirty="0"/>
              <a:t> </a:t>
            </a:r>
            <a:r>
              <a:rPr lang="es-CO" noProof="0" dirty="0" err="1"/>
              <a:t>feugiat</a:t>
            </a:r>
            <a:r>
              <a:rPr lang="es-CO" noProof="0" dirty="0"/>
              <a:t> </a:t>
            </a:r>
            <a:r>
              <a:rPr lang="es-CO" noProof="0" dirty="0" err="1"/>
              <a:t>convallis</a:t>
            </a:r>
            <a:r>
              <a:rPr lang="es-CO" noProof="0" dirty="0"/>
              <a:t>.</a:t>
            </a:r>
          </a:p>
          <a:p>
            <a:pPr lvl="0"/>
            <a:r>
              <a:rPr lang="es-CO" noProof="0" dirty="0" err="1"/>
              <a:t>Duis</a:t>
            </a:r>
            <a:r>
              <a:rPr lang="es-CO" noProof="0" dirty="0"/>
              <a:t> </a:t>
            </a:r>
            <a:r>
              <a:rPr lang="es-CO" noProof="0" dirty="0" err="1"/>
              <a:t>mollis</a:t>
            </a:r>
            <a:r>
              <a:rPr lang="es-CO" noProof="0" dirty="0"/>
              <a:t> urna ut mi </a:t>
            </a:r>
            <a:r>
              <a:rPr lang="es-CO" noProof="0" dirty="0" err="1"/>
              <a:t>porttitor</a:t>
            </a:r>
            <a:r>
              <a:rPr lang="es-CO" noProof="0" dirty="0"/>
              <a:t> </a:t>
            </a:r>
            <a:r>
              <a:rPr lang="es-CO" noProof="0" dirty="0" err="1"/>
              <a:t>auctor</a:t>
            </a:r>
            <a:r>
              <a:rPr lang="es-CO" noProof="0" dirty="0"/>
              <a:t>.</a:t>
            </a:r>
          </a:p>
          <a:p>
            <a:pPr lvl="0"/>
            <a:r>
              <a:rPr lang="es-CO" noProof="0" dirty="0" err="1"/>
              <a:t>Quisque</a:t>
            </a:r>
            <a:r>
              <a:rPr lang="es-CO" noProof="0" dirty="0"/>
              <a:t> </a:t>
            </a:r>
            <a:r>
              <a:rPr lang="es-CO" noProof="0" dirty="0" err="1"/>
              <a:t>consectetur</a:t>
            </a:r>
            <a:r>
              <a:rPr lang="es-CO" noProof="0" dirty="0"/>
              <a:t> </a:t>
            </a:r>
            <a:r>
              <a:rPr lang="es-CO" noProof="0" dirty="0" err="1"/>
              <a:t>ligula</a:t>
            </a:r>
            <a:r>
              <a:rPr lang="es-CO" noProof="0" dirty="0"/>
              <a:t> </a:t>
            </a:r>
            <a:r>
              <a:rPr lang="es-CO" noProof="0" dirty="0" err="1"/>
              <a:t>dictum</a:t>
            </a:r>
            <a:r>
              <a:rPr lang="es-CO" noProof="0" dirty="0"/>
              <a:t> ex </a:t>
            </a:r>
            <a:r>
              <a:rPr lang="es-CO" noProof="0" dirty="0" err="1"/>
              <a:t>blandit</a:t>
            </a:r>
            <a:r>
              <a:rPr lang="es-CO" noProof="0" dirty="0"/>
              <a:t>, </a:t>
            </a:r>
            <a:r>
              <a:rPr lang="es-CO" noProof="0" dirty="0" err="1"/>
              <a:t>nec</a:t>
            </a:r>
            <a:r>
              <a:rPr lang="es-CO" noProof="0" dirty="0"/>
              <a:t> </a:t>
            </a:r>
            <a:r>
              <a:rPr lang="es-CO" noProof="0" dirty="0" err="1"/>
              <a:t>accumsan</a:t>
            </a:r>
            <a:r>
              <a:rPr lang="es-CO" noProof="0" dirty="0"/>
              <a:t> mi </a:t>
            </a:r>
            <a:r>
              <a:rPr lang="es-CO" noProof="0" dirty="0" err="1"/>
              <a:t>suscipit</a:t>
            </a:r>
            <a:r>
              <a:rPr lang="es-CO" noProof="0" dirty="0"/>
              <a:t>.</a:t>
            </a:r>
          </a:p>
        </p:txBody>
      </p:sp>
      <p:sp>
        <p:nvSpPr>
          <p:cNvPr id="9" name="TextBox 8">
            <a:extLst>
              <a:ext uri="{FF2B5EF4-FFF2-40B4-BE49-F238E27FC236}">
                <a16:creationId xmlns:a16="http://schemas.microsoft.com/office/drawing/2014/main" xmlns="" id="{56CA6ABB-068A-41A2-8B0E-3D09BE40A755}"/>
              </a:ext>
            </a:extLst>
          </p:cNvPr>
          <p:cNvSpPr txBox="1"/>
          <p:nvPr/>
        </p:nvSpPr>
        <p:spPr>
          <a:xfrm>
            <a:off x="11617325" y="266928"/>
            <a:ext cx="361950" cy="215444"/>
          </a:xfrm>
          <a:prstGeom prst="rect">
            <a:avLst/>
          </a:prstGeom>
          <a:noFill/>
        </p:spPr>
        <p:txBody>
          <a:bodyPr wrap="square" rtlCol="0" anchor="ctr">
            <a:spAutoFit/>
          </a:bodyPr>
          <a:lstStyle/>
          <a:p>
            <a:pPr algn="ctr">
              <a:spcBef>
                <a:spcPts val="600"/>
              </a:spcBef>
            </a:pPr>
            <a:fld id="{75C7898C-BA7D-4DD1-B648-10E044C0935B}" type="slidenum">
              <a:rPr lang="es-CO" sz="800" smtClean="0">
                <a:solidFill>
                  <a:schemeClr val="tx1"/>
                </a:solidFill>
              </a:rPr>
              <a:pPr algn="ctr">
                <a:spcBef>
                  <a:spcPts val="600"/>
                </a:spcBef>
              </a:pPr>
              <a:t>‹Nº›</a:t>
            </a:fld>
            <a:endParaRPr lang="es-CO" sz="800" dirty="0">
              <a:solidFill>
                <a:schemeClr val="tx1"/>
              </a:solidFill>
            </a:endParaRPr>
          </a:p>
        </p:txBody>
      </p:sp>
    </p:spTree>
    <p:extLst>
      <p:ext uri="{BB962C8B-B14F-4D97-AF65-F5344CB8AC3E}">
        <p14:creationId xmlns:p14="http://schemas.microsoft.com/office/powerpoint/2010/main" val="38794101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ntenido - Metas / Objetivos">
    <p:bg>
      <p:bgPr>
        <a:solidFill>
          <a:schemeClr val="bg1"/>
        </a:solidFill>
        <a:effectLst/>
      </p:bgPr>
    </p:bg>
    <p:spTree>
      <p:nvGrpSpPr>
        <p:cNvPr id="1" name=""/>
        <p:cNvGrpSpPr/>
        <p:nvPr/>
      </p:nvGrpSpPr>
      <p:grpSpPr>
        <a:xfrm>
          <a:off x="0" y="0"/>
          <a:ext cx="0" cy="0"/>
          <a:chOff x="0" y="0"/>
          <a:chExt cx="0" cy="0"/>
        </a:xfrm>
      </p:grpSpPr>
      <p:sp>
        <p:nvSpPr>
          <p:cNvPr id="10" name="Text Placeholder 4">
            <a:extLst>
              <a:ext uri="{FF2B5EF4-FFF2-40B4-BE49-F238E27FC236}">
                <a16:creationId xmlns:a16="http://schemas.microsoft.com/office/drawing/2014/main" xmlns="" id="{C50A1336-DDDF-45BC-9071-8C1F88754F06}"/>
              </a:ext>
            </a:extLst>
          </p:cNvPr>
          <p:cNvSpPr>
            <a:spLocks noGrp="1"/>
          </p:cNvSpPr>
          <p:nvPr>
            <p:ph type="body" sz="quarter" idx="13" hasCustomPrompt="1"/>
          </p:nvPr>
        </p:nvSpPr>
        <p:spPr>
          <a:xfrm>
            <a:off x="1032741" y="2810860"/>
            <a:ext cx="6104659" cy="2046695"/>
          </a:xfrm>
          <a:prstGeom prst="rect">
            <a:avLst/>
          </a:prstGeom>
        </p:spPr>
        <p:txBody>
          <a:bodyPr anchor="ctr">
            <a:normAutofit/>
          </a:bodyPr>
          <a:lstStyle>
            <a:lvl1pPr marL="285750" indent="-285750">
              <a:lnSpc>
                <a:spcPct val="100000"/>
              </a:lnSpc>
              <a:spcBef>
                <a:spcPts val="600"/>
              </a:spcBef>
              <a:buClr>
                <a:schemeClr val="tx2"/>
              </a:buClr>
              <a:buFont typeface="Arial" panose="020B0604020202020204" pitchFamily="34" charset="0"/>
              <a:buChar char="•"/>
              <a:defRPr sz="1800">
                <a:solidFill>
                  <a:schemeClr val="tx1"/>
                </a:solidFill>
                <a:latin typeface="Work Sans" panose="00000500000000000000" pitchFamily="2" charset="0"/>
              </a:defRPr>
            </a:lvl1pPr>
            <a:lvl2pPr marL="800100" indent="-342900">
              <a:lnSpc>
                <a:spcPct val="100000"/>
              </a:lnSpc>
              <a:spcBef>
                <a:spcPts val="600"/>
              </a:spcBef>
              <a:buClr>
                <a:schemeClr val="tx2"/>
              </a:buClr>
              <a:buFont typeface="Wingdings" panose="05000000000000000000" pitchFamily="2" charset="2"/>
              <a:buChar char="ü"/>
              <a:defRPr sz="1800"/>
            </a:lvl2pPr>
            <a:lvl3pPr marL="1257300" indent="-342900">
              <a:lnSpc>
                <a:spcPct val="100000"/>
              </a:lnSpc>
              <a:spcBef>
                <a:spcPts val="600"/>
              </a:spcBef>
              <a:buClr>
                <a:schemeClr val="tx2"/>
              </a:buClr>
              <a:buFont typeface="Courier New" panose="02070309020205020404" pitchFamily="49" charset="0"/>
              <a:buChar char="o"/>
              <a:defRPr sz="1800"/>
            </a:lvl3pPr>
            <a:lvl4pPr marL="1657350" indent="-285750">
              <a:lnSpc>
                <a:spcPct val="100000"/>
              </a:lnSpc>
              <a:spcBef>
                <a:spcPts val="600"/>
              </a:spcBef>
              <a:buClr>
                <a:schemeClr val="tx2"/>
              </a:buClr>
              <a:buFont typeface="Wingdings" panose="05000000000000000000" pitchFamily="2" charset="2"/>
              <a:buChar char="§"/>
              <a:defRPr sz="1800"/>
            </a:lvl4pPr>
            <a:lvl5pPr marL="1828800" indent="0">
              <a:buNone/>
              <a:defRPr/>
            </a:lvl5pPr>
          </a:lstStyle>
          <a:p>
            <a:pPr lvl="0"/>
            <a:r>
              <a:rPr lang="es-CO" noProof="0" dirty="0"/>
              <a:t>Viñetas en tamaño mínimo de 18 puntos negro.</a:t>
            </a:r>
          </a:p>
          <a:p>
            <a:pPr lvl="0"/>
            <a:r>
              <a:rPr lang="es-CO" noProof="0" dirty="0"/>
              <a:t>Sed ultrices urna vitae </a:t>
            </a:r>
            <a:r>
              <a:rPr lang="es-CO" noProof="0" dirty="0" err="1"/>
              <a:t>est</a:t>
            </a:r>
            <a:r>
              <a:rPr lang="es-CO" noProof="0" dirty="0"/>
              <a:t> </a:t>
            </a:r>
            <a:r>
              <a:rPr lang="es-CO" noProof="0" dirty="0" err="1"/>
              <a:t>feugiat</a:t>
            </a:r>
            <a:r>
              <a:rPr lang="es-CO" noProof="0" dirty="0"/>
              <a:t> </a:t>
            </a:r>
            <a:r>
              <a:rPr lang="es-CO" noProof="0" dirty="0" err="1"/>
              <a:t>convallis</a:t>
            </a:r>
            <a:r>
              <a:rPr lang="es-CO" noProof="0" dirty="0"/>
              <a:t>.</a:t>
            </a:r>
          </a:p>
          <a:p>
            <a:pPr lvl="0"/>
            <a:r>
              <a:rPr lang="es-CO" noProof="0" dirty="0" err="1"/>
              <a:t>Duis</a:t>
            </a:r>
            <a:r>
              <a:rPr lang="es-CO" noProof="0" dirty="0"/>
              <a:t> </a:t>
            </a:r>
            <a:r>
              <a:rPr lang="es-CO" noProof="0" dirty="0" err="1"/>
              <a:t>mollis</a:t>
            </a:r>
            <a:r>
              <a:rPr lang="es-CO" noProof="0" dirty="0"/>
              <a:t> urna ut mi </a:t>
            </a:r>
            <a:r>
              <a:rPr lang="es-CO" noProof="0" dirty="0" err="1"/>
              <a:t>porttitor</a:t>
            </a:r>
            <a:r>
              <a:rPr lang="es-CO" noProof="0" dirty="0"/>
              <a:t> </a:t>
            </a:r>
            <a:r>
              <a:rPr lang="es-CO" noProof="0" dirty="0" err="1"/>
              <a:t>auctor</a:t>
            </a:r>
            <a:r>
              <a:rPr lang="es-CO" noProof="0" dirty="0"/>
              <a:t>.</a:t>
            </a:r>
          </a:p>
          <a:p>
            <a:pPr lvl="0"/>
            <a:r>
              <a:rPr lang="es-CO" noProof="0" dirty="0" err="1"/>
              <a:t>Quisque</a:t>
            </a:r>
            <a:r>
              <a:rPr lang="es-CO" noProof="0" dirty="0"/>
              <a:t> </a:t>
            </a:r>
            <a:r>
              <a:rPr lang="es-CO" noProof="0" dirty="0" err="1"/>
              <a:t>consectetur</a:t>
            </a:r>
            <a:r>
              <a:rPr lang="es-CO" noProof="0" dirty="0"/>
              <a:t> </a:t>
            </a:r>
            <a:r>
              <a:rPr lang="es-CO" noProof="0" dirty="0" err="1"/>
              <a:t>ligula</a:t>
            </a:r>
            <a:r>
              <a:rPr lang="es-CO" noProof="0" dirty="0"/>
              <a:t> </a:t>
            </a:r>
            <a:r>
              <a:rPr lang="es-CO" noProof="0" dirty="0" err="1"/>
              <a:t>dictum</a:t>
            </a:r>
            <a:r>
              <a:rPr lang="es-CO" noProof="0" dirty="0"/>
              <a:t> ex </a:t>
            </a:r>
            <a:r>
              <a:rPr lang="es-CO" noProof="0" dirty="0" err="1"/>
              <a:t>blandit</a:t>
            </a:r>
            <a:r>
              <a:rPr lang="es-CO" noProof="0" dirty="0"/>
              <a:t>, </a:t>
            </a:r>
            <a:r>
              <a:rPr lang="es-CO" noProof="0" dirty="0" err="1"/>
              <a:t>nec</a:t>
            </a:r>
            <a:r>
              <a:rPr lang="es-CO" noProof="0" dirty="0"/>
              <a:t> </a:t>
            </a:r>
            <a:r>
              <a:rPr lang="es-CO" noProof="0" dirty="0" err="1"/>
              <a:t>accumsan</a:t>
            </a:r>
            <a:r>
              <a:rPr lang="es-CO" noProof="0" dirty="0"/>
              <a:t> mi </a:t>
            </a:r>
            <a:r>
              <a:rPr lang="es-CO" noProof="0" dirty="0" err="1"/>
              <a:t>suscipit</a:t>
            </a:r>
            <a:r>
              <a:rPr lang="es-CO" noProof="0" dirty="0"/>
              <a:t>.</a:t>
            </a:r>
          </a:p>
        </p:txBody>
      </p:sp>
      <p:sp>
        <p:nvSpPr>
          <p:cNvPr id="18" name="Title 14">
            <a:extLst>
              <a:ext uri="{FF2B5EF4-FFF2-40B4-BE49-F238E27FC236}">
                <a16:creationId xmlns:a16="http://schemas.microsoft.com/office/drawing/2014/main" xmlns="" id="{FDF2018D-E4BC-43DF-AF14-F896E755AD13}"/>
              </a:ext>
            </a:extLst>
          </p:cNvPr>
          <p:cNvSpPr>
            <a:spLocks noGrp="1"/>
          </p:cNvSpPr>
          <p:nvPr>
            <p:ph type="title" hasCustomPrompt="1"/>
          </p:nvPr>
        </p:nvSpPr>
        <p:spPr>
          <a:xfrm>
            <a:off x="291865" y="715809"/>
            <a:ext cx="8293335" cy="477992"/>
          </a:xfrm>
          <a:prstGeom prst="rect">
            <a:avLst/>
          </a:prstGeom>
        </p:spPr>
        <p:txBody>
          <a:bodyPr anchor="t">
            <a:noAutofit/>
          </a:bodyPr>
          <a:lstStyle>
            <a:lvl1pPr>
              <a:lnSpc>
                <a:spcPct val="90000"/>
              </a:lnSpc>
              <a:defRPr sz="2800" b="0" spc="-150">
                <a:solidFill>
                  <a:schemeClr val="tx1"/>
                </a:solidFill>
                <a:latin typeface="Work Sans" panose="00000500000000000000" pitchFamily="2" charset="0"/>
              </a:defRPr>
            </a:lvl1pPr>
          </a:lstStyle>
          <a:p>
            <a:r>
              <a:rPr lang="es-CO" noProof="0" dirty="0"/>
              <a:t>Título de la diapositiva</a:t>
            </a:r>
          </a:p>
        </p:txBody>
      </p:sp>
      <p:sp>
        <p:nvSpPr>
          <p:cNvPr id="19" name="Text Placeholder 17">
            <a:extLst>
              <a:ext uri="{FF2B5EF4-FFF2-40B4-BE49-F238E27FC236}">
                <a16:creationId xmlns:a16="http://schemas.microsoft.com/office/drawing/2014/main" xmlns="" id="{6E8C4D1D-4B56-410E-8E1A-DF17AAAE9D2B}"/>
              </a:ext>
            </a:extLst>
          </p:cNvPr>
          <p:cNvSpPr>
            <a:spLocks noGrp="1"/>
          </p:cNvSpPr>
          <p:nvPr>
            <p:ph type="body" sz="quarter" idx="10" hasCustomPrompt="1"/>
          </p:nvPr>
        </p:nvSpPr>
        <p:spPr>
          <a:xfrm>
            <a:off x="291867" y="1305986"/>
            <a:ext cx="8293898" cy="360939"/>
          </a:xfrm>
          <a:prstGeom prst="rect">
            <a:avLst/>
          </a:prstGeom>
        </p:spPr>
        <p:txBody>
          <a:bodyPr>
            <a:noAutofit/>
          </a:bodyPr>
          <a:lstStyle>
            <a:lvl1pPr marL="0" indent="0">
              <a:buNone/>
              <a:defRPr sz="2000" b="0">
                <a:solidFill>
                  <a:schemeClr val="tx1"/>
                </a:solidFill>
                <a:latin typeface="Work Sans" panose="00000500000000000000"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s-CO" noProof="0" dirty="0"/>
              <a:t>Subtítulo de la diapositiva</a:t>
            </a:r>
          </a:p>
        </p:txBody>
      </p:sp>
      <p:sp>
        <p:nvSpPr>
          <p:cNvPr id="20" name="Text Placeholder 19">
            <a:extLst>
              <a:ext uri="{FF2B5EF4-FFF2-40B4-BE49-F238E27FC236}">
                <a16:creationId xmlns:a16="http://schemas.microsoft.com/office/drawing/2014/main" xmlns="" id="{50FEF4AB-7FCF-4C74-85F1-18BEDF121B06}"/>
              </a:ext>
            </a:extLst>
          </p:cNvPr>
          <p:cNvSpPr>
            <a:spLocks noGrp="1"/>
          </p:cNvSpPr>
          <p:nvPr>
            <p:ph type="body" sz="quarter" idx="11" hasCustomPrompt="1"/>
          </p:nvPr>
        </p:nvSpPr>
        <p:spPr>
          <a:xfrm>
            <a:off x="291865" y="6308675"/>
            <a:ext cx="5809462" cy="364773"/>
          </a:xfrm>
          <a:prstGeom prst="rect">
            <a:avLst/>
          </a:prstGeom>
        </p:spPr>
        <p:txBody>
          <a:bodyPr anchor="b">
            <a:noAutofit/>
          </a:bodyPr>
          <a:lstStyle>
            <a:lvl1pPr marL="0" indent="0" algn="l">
              <a:lnSpc>
                <a:spcPct val="100000"/>
              </a:lnSpc>
              <a:spcBef>
                <a:spcPts val="0"/>
              </a:spcBef>
              <a:buNone/>
              <a:defRPr sz="900">
                <a:solidFill>
                  <a:schemeClr val="tx1"/>
                </a:solidFill>
                <a:latin typeface="Work Sans" panose="00000500000000000000" pitchFamily="2" charset="0"/>
              </a:defRPr>
            </a:lvl1pPr>
          </a:lstStyle>
          <a:p>
            <a:pPr lvl="0"/>
            <a:r>
              <a:rPr lang="es-CO" noProof="0" dirty="0"/>
              <a:t>Fuente y/o notas</a:t>
            </a:r>
          </a:p>
        </p:txBody>
      </p:sp>
      <p:sp>
        <p:nvSpPr>
          <p:cNvPr id="24" name="TextBox 23">
            <a:extLst>
              <a:ext uri="{FF2B5EF4-FFF2-40B4-BE49-F238E27FC236}">
                <a16:creationId xmlns:a16="http://schemas.microsoft.com/office/drawing/2014/main" xmlns="" id="{F532B37E-C401-4675-8EF2-F17727F1485E}"/>
              </a:ext>
            </a:extLst>
          </p:cNvPr>
          <p:cNvSpPr txBox="1"/>
          <p:nvPr/>
        </p:nvSpPr>
        <p:spPr>
          <a:xfrm>
            <a:off x="8223250" y="266928"/>
            <a:ext cx="361950" cy="215444"/>
          </a:xfrm>
          <a:prstGeom prst="rect">
            <a:avLst/>
          </a:prstGeom>
          <a:noFill/>
        </p:spPr>
        <p:txBody>
          <a:bodyPr wrap="square" rtlCol="0" anchor="ctr">
            <a:spAutoFit/>
          </a:bodyPr>
          <a:lstStyle/>
          <a:p>
            <a:pPr algn="ctr">
              <a:spcBef>
                <a:spcPts val="600"/>
              </a:spcBef>
            </a:pPr>
            <a:fld id="{75C7898C-BA7D-4DD1-B648-10E044C0935B}" type="slidenum">
              <a:rPr lang="es-CO" sz="800" smtClean="0">
                <a:solidFill>
                  <a:schemeClr val="tx1"/>
                </a:solidFill>
              </a:rPr>
              <a:pPr algn="ctr">
                <a:spcBef>
                  <a:spcPts val="600"/>
                </a:spcBef>
              </a:pPr>
              <a:t>‹Nº›</a:t>
            </a:fld>
            <a:endParaRPr lang="es-CO" sz="800" dirty="0">
              <a:solidFill>
                <a:schemeClr val="tx1"/>
              </a:solidFill>
            </a:endParaRPr>
          </a:p>
        </p:txBody>
      </p:sp>
      <p:sp>
        <p:nvSpPr>
          <p:cNvPr id="9" name="Shape 54">
            <a:extLst>
              <a:ext uri="{FF2B5EF4-FFF2-40B4-BE49-F238E27FC236}">
                <a16:creationId xmlns:a16="http://schemas.microsoft.com/office/drawing/2014/main" xmlns="" id="{E171B84A-FB40-4C31-A14B-B34CB078E8D9}"/>
              </a:ext>
            </a:extLst>
          </p:cNvPr>
          <p:cNvSpPr/>
          <p:nvPr/>
        </p:nvSpPr>
        <p:spPr>
          <a:xfrm rot="5400000">
            <a:off x="7064374" y="1730381"/>
            <a:ext cx="6858001" cy="3397250"/>
          </a:xfrm>
          <a:prstGeom prst="rect">
            <a:avLst/>
          </a:prstGeom>
          <a:solidFill>
            <a:schemeClr val="accent1"/>
          </a:solidFill>
          <a:ln>
            <a:noFill/>
          </a:ln>
        </p:spPr>
        <p:txBody>
          <a:bodyPr lIns="121900" tIns="121900" rIns="121900" bIns="121900" anchor="ctr" anchorCtr="0">
            <a:noAutofit/>
          </a:bodyPr>
          <a:lstStyle/>
          <a:p>
            <a:endParaRPr sz="2400" dirty="0">
              <a:latin typeface="Work Sans" panose="00000500000000000000" pitchFamily="2" charset="0"/>
            </a:endParaRPr>
          </a:p>
        </p:txBody>
      </p:sp>
      <p:sp>
        <p:nvSpPr>
          <p:cNvPr id="12" name="Text Placeholder 17">
            <a:extLst>
              <a:ext uri="{FF2B5EF4-FFF2-40B4-BE49-F238E27FC236}">
                <a16:creationId xmlns:a16="http://schemas.microsoft.com/office/drawing/2014/main" xmlns="" id="{05BD02C8-0DDF-4E9D-98B3-EA2835A46DDD}"/>
              </a:ext>
            </a:extLst>
          </p:cNvPr>
          <p:cNvSpPr>
            <a:spLocks noGrp="1"/>
          </p:cNvSpPr>
          <p:nvPr>
            <p:ph type="body" sz="quarter" idx="16" hasCustomPrompt="1"/>
          </p:nvPr>
        </p:nvSpPr>
        <p:spPr>
          <a:xfrm>
            <a:off x="8969905" y="194180"/>
            <a:ext cx="3060169" cy="360939"/>
          </a:xfrm>
          <a:prstGeom prst="rect">
            <a:avLst/>
          </a:prstGeom>
        </p:spPr>
        <p:txBody>
          <a:bodyPr>
            <a:noAutofit/>
          </a:bodyPr>
          <a:lstStyle>
            <a:lvl1pPr marL="0" indent="0" algn="ctr">
              <a:buNone/>
              <a:defRPr sz="1800" b="0">
                <a:solidFill>
                  <a:schemeClr val="bg1"/>
                </a:solidFill>
                <a:latin typeface="Work Sans" panose="00000500000000000000"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s-CO" noProof="0" dirty="0"/>
              <a:t>Conceptos paralelos</a:t>
            </a:r>
          </a:p>
        </p:txBody>
      </p:sp>
      <p:sp>
        <p:nvSpPr>
          <p:cNvPr id="13" name="Text Placeholder 4">
            <a:extLst>
              <a:ext uri="{FF2B5EF4-FFF2-40B4-BE49-F238E27FC236}">
                <a16:creationId xmlns:a16="http://schemas.microsoft.com/office/drawing/2014/main" xmlns="" id="{B07512AE-24C1-4C7B-B320-D13689B3EFBE}"/>
              </a:ext>
            </a:extLst>
          </p:cNvPr>
          <p:cNvSpPr>
            <a:spLocks noGrp="1"/>
          </p:cNvSpPr>
          <p:nvPr>
            <p:ph type="body" sz="quarter" idx="17" hasCustomPrompt="1"/>
          </p:nvPr>
        </p:nvSpPr>
        <p:spPr>
          <a:xfrm>
            <a:off x="8969905" y="703110"/>
            <a:ext cx="3060169" cy="5526240"/>
          </a:xfrm>
          <a:prstGeom prst="rect">
            <a:avLst/>
          </a:prstGeom>
        </p:spPr>
        <p:txBody>
          <a:bodyPr anchor="t">
            <a:normAutofit/>
          </a:bodyPr>
          <a:lstStyle>
            <a:lvl1pPr marL="180000" indent="-180000">
              <a:lnSpc>
                <a:spcPct val="100000"/>
              </a:lnSpc>
              <a:spcBef>
                <a:spcPts val="1200"/>
              </a:spcBef>
              <a:buClr>
                <a:schemeClr val="bg1"/>
              </a:buClr>
              <a:buFont typeface="Arial" panose="020B0604020202020204" pitchFamily="34" charset="0"/>
              <a:buChar char="•"/>
              <a:defRPr sz="1400">
                <a:solidFill>
                  <a:schemeClr val="bg1"/>
                </a:solidFill>
                <a:latin typeface="Work Sans" panose="00000500000000000000" pitchFamily="2" charset="0"/>
              </a:defRPr>
            </a:lvl1pPr>
            <a:lvl2pPr marL="800100" indent="-342900">
              <a:lnSpc>
                <a:spcPct val="100000"/>
              </a:lnSpc>
              <a:spcBef>
                <a:spcPts val="600"/>
              </a:spcBef>
              <a:buClr>
                <a:schemeClr val="tx2"/>
              </a:buClr>
              <a:buFont typeface="Wingdings" panose="05000000000000000000" pitchFamily="2" charset="2"/>
              <a:buChar char="ü"/>
              <a:defRPr sz="1800"/>
            </a:lvl2pPr>
            <a:lvl3pPr marL="1257300" indent="-342900">
              <a:lnSpc>
                <a:spcPct val="100000"/>
              </a:lnSpc>
              <a:spcBef>
                <a:spcPts val="600"/>
              </a:spcBef>
              <a:buClr>
                <a:schemeClr val="tx2"/>
              </a:buClr>
              <a:buFont typeface="Courier New" panose="02070309020205020404" pitchFamily="49" charset="0"/>
              <a:buChar char="o"/>
              <a:defRPr sz="1800"/>
            </a:lvl3pPr>
            <a:lvl4pPr marL="1657350" indent="-285750">
              <a:lnSpc>
                <a:spcPct val="100000"/>
              </a:lnSpc>
              <a:spcBef>
                <a:spcPts val="600"/>
              </a:spcBef>
              <a:buClr>
                <a:schemeClr val="tx2"/>
              </a:buClr>
              <a:buFont typeface="Wingdings" panose="05000000000000000000" pitchFamily="2" charset="2"/>
              <a:buChar char="§"/>
              <a:defRPr sz="1800"/>
            </a:lvl4pPr>
            <a:lvl5pPr marL="1828800" indent="0">
              <a:buNone/>
              <a:defRPr/>
            </a:lvl5pPr>
          </a:lstStyle>
          <a:p>
            <a:pPr lvl="0"/>
            <a:r>
              <a:rPr lang="es-CO" noProof="0" dirty="0"/>
              <a:t>Viñetas en tamaño mínimo de 14 puntos negro.</a:t>
            </a:r>
          </a:p>
          <a:p>
            <a:pPr lvl="0"/>
            <a:r>
              <a:rPr lang="es-CO" noProof="0" dirty="0"/>
              <a:t>Sed ultrices urna vitae </a:t>
            </a:r>
            <a:r>
              <a:rPr lang="es-CO" noProof="0" dirty="0" err="1"/>
              <a:t>est</a:t>
            </a:r>
            <a:r>
              <a:rPr lang="es-CO" noProof="0" dirty="0"/>
              <a:t> </a:t>
            </a:r>
            <a:r>
              <a:rPr lang="es-CO" noProof="0" dirty="0" err="1"/>
              <a:t>feugiat</a:t>
            </a:r>
            <a:r>
              <a:rPr lang="es-CO" noProof="0" dirty="0"/>
              <a:t> </a:t>
            </a:r>
            <a:r>
              <a:rPr lang="es-CO" noProof="0" dirty="0" err="1"/>
              <a:t>convallis</a:t>
            </a:r>
            <a:r>
              <a:rPr lang="es-CO" noProof="0" dirty="0"/>
              <a:t>.</a:t>
            </a:r>
          </a:p>
          <a:p>
            <a:pPr lvl="0"/>
            <a:r>
              <a:rPr lang="es-CO" noProof="0" dirty="0" err="1"/>
              <a:t>Duis</a:t>
            </a:r>
            <a:r>
              <a:rPr lang="es-CO" noProof="0" dirty="0"/>
              <a:t> </a:t>
            </a:r>
            <a:r>
              <a:rPr lang="es-CO" noProof="0" dirty="0" err="1"/>
              <a:t>mollis</a:t>
            </a:r>
            <a:r>
              <a:rPr lang="es-CO" noProof="0" dirty="0"/>
              <a:t> urna ut mi </a:t>
            </a:r>
            <a:r>
              <a:rPr lang="es-CO" noProof="0" dirty="0" err="1"/>
              <a:t>porttitor</a:t>
            </a:r>
            <a:r>
              <a:rPr lang="es-CO" noProof="0" dirty="0"/>
              <a:t> </a:t>
            </a:r>
            <a:r>
              <a:rPr lang="es-CO" noProof="0" dirty="0" err="1"/>
              <a:t>auctor</a:t>
            </a:r>
            <a:r>
              <a:rPr lang="es-CO" noProof="0" dirty="0"/>
              <a:t>.</a:t>
            </a:r>
          </a:p>
          <a:p>
            <a:pPr lvl="0"/>
            <a:r>
              <a:rPr lang="es-CO" noProof="0" dirty="0" err="1"/>
              <a:t>Quisque</a:t>
            </a:r>
            <a:r>
              <a:rPr lang="es-CO" noProof="0" dirty="0"/>
              <a:t> </a:t>
            </a:r>
            <a:r>
              <a:rPr lang="es-CO" noProof="0" dirty="0" err="1"/>
              <a:t>consectetur</a:t>
            </a:r>
            <a:r>
              <a:rPr lang="es-CO" noProof="0" dirty="0"/>
              <a:t> </a:t>
            </a:r>
            <a:r>
              <a:rPr lang="es-CO" noProof="0" dirty="0" err="1"/>
              <a:t>ligula</a:t>
            </a:r>
            <a:r>
              <a:rPr lang="es-CO" noProof="0" dirty="0"/>
              <a:t> </a:t>
            </a:r>
            <a:r>
              <a:rPr lang="es-CO" noProof="0" dirty="0" err="1"/>
              <a:t>dictum</a:t>
            </a:r>
            <a:r>
              <a:rPr lang="es-CO" noProof="0" dirty="0"/>
              <a:t> ex </a:t>
            </a:r>
            <a:r>
              <a:rPr lang="es-CO" noProof="0" dirty="0" err="1"/>
              <a:t>blandit</a:t>
            </a:r>
            <a:r>
              <a:rPr lang="es-CO" noProof="0" dirty="0"/>
              <a:t>, </a:t>
            </a:r>
            <a:r>
              <a:rPr lang="es-CO" noProof="0" dirty="0" err="1"/>
              <a:t>nec</a:t>
            </a:r>
            <a:r>
              <a:rPr lang="es-CO" noProof="0" dirty="0"/>
              <a:t> </a:t>
            </a:r>
            <a:r>
              <a:rPr lang="es-CO" noProof="0" dirty="0" err="1"/>
              <a:t>accumsan</a:t>
            </a:r>
            <a:r>
              <a:rPr lang="es-CO" noProof="0" dirty="0"/>
              <a:t> mi </a:t>
            </a:r>
            <a:r>
              <a:rPr lang="es-CO" noProof="0" dirty="0" err="1"/>
              <a:t>suscipit</a:t>
            </a:r>
            <a:r>
              <a:rPr lang="es-CO" noProof="0" dirty="0"/>
              <a:t>.</a:t>
            </a:r>
          </a:p>
        </p:txBody>
      </p:sp>
      <p:sp>
        <p:nvSpPr>
          <p:cNvPr id="11" name="TextBox 10">
            <a:extLst>
              <a:ext uri="{FF2B5EF4-FFF2-40B4-BE49-F238E27FC236}">
                <a16:creationId xmlns:a16="http://schemas.microsoft.com/office/drawing/2014/main" xmlns="" id="{D9328121-F1F4-4A67-906C-790DDBBB7EB1}"/>
              </a:ext>
            </a:extLst>
          </p:cNvPr>
          <p:cNvSpPr txBox="1"/>
          <p:nvPr/>
        </p:nvSpPr>
        <p:spPr>
          <a:xfrm>
            <a:off x="8223250" y="266928"/>
            <a:ext cx="361950" cy="215444"/>
          </a:xfrm>
          <a:prstGeom prst="rect">
            <a:avLst/>
          </a:prstGeom>
          <a:noFill/>
        </p:spPr>
        <p:txBody>
          <a:bodyPr wrap="square" rtlCol="0" anchor="ctr">
            <a:spAutoFit/>
          </a:bodyPr>
          <a:lstStyle/>
          <a:p>
            <a:pPr algn="ctr">
              <a:spcBef>
                <a:spcPts val="600"/>
              </a:spcBef>
            </a:pPr>
            <a:fld id="{75C7898C-BA7D-4DD1-B648-10E044C0935B}" type="slidenum">
              <a:rPr lang="es-CO" sz="800" smtClean="0">
                <a:solidFill>
                  <a:schemeClr val="tx1"/>
                </a:solidFill>
              </a:rPr>
              <a:pPr algn="ctr">
                <a:spcBef>
                  <a:spcPts val="600"/>
                </a:spcBef>
              </a:pPr>
              <a:t>‹Nº›</a:t>
            </a:fld>
            <a:endParaRPr lang="es-CO" sz="800" dirty="0">
              <a:solidFill>
                <a:schemeClr val="tx1"/>
              </a:solidFill>
            </a:endParaRPr>
          </a:p>
        </p:txBody>
      </p:sp>
    </p:spTree>
    <p:extLst>
      <p:ext uri="{BB962C8B-B14F-4D97-AF65-F5344CB8AC3E}">
        <p14:creationId xmlns:p14="http://schemas.microsoft.com/office/powerpoint/2010/main" val="22150821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ntenido - Comparación 1">
    <p:bg>
      <p:bgPr>
        <a:solidFill>
          <a:schemeClr val="bg1"/>
        </a:solidFill>
        <a:effectLst/>
      </p:bgPr>
    </p:bg>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xmlns="" id="{20CF9560-1BBB-4642-AE1D-30E57BC8E24E}"/>
              </a:ext>
            </a:extLst>
          </p:cNvPr>
          <p:cNvSpPr>
            <a:spLocks noGrp="1"/>
          </p:cNvSpPr>
          <p:nvPr>
            <p:ph type="body" sz="quarter" idx="12" hasCustomPrompt="1"/>
          </p:nvPr>
        </p:nvSpPr>
        <p:spPr>
          <a:xfrm>
            <a:off x="6299059" y="2206014"/>
            <a:ext cx="4827404" cy="577850"/>
          </a:xfrm>
          <a:prstGeom prst="rect">
            <a:avLst/>
          </a:prstGeom>
          <a:solidFill>
            <a:schemeClr val="accent2"/>
          </a:solidFill>
        </p:spPr>
        <p:txBody>
          <a:bodyPr anchor="ctr">
            <a:normAutofit/>
          </a:bodyPr>
          <a:lstStyle>
            <a:lvl1pPr marL="0" indent="0" algn="ctr">
              <a:lnSpc>
                <a:spcPct val="100000"/>
              </a:lnSpc>
              <a:spcBef>
                <a:spcPts val="0"/>
              </a:spcBef>
              <a:buNone/>
              <a:defRPr sz="2000" b="1">
                <a:solidFill>
                  <a:schemeClr val="bg2"/>
                </a:solidFill>
                <a:latin typeface="+mj-lt"/>
              </a:defRPr>
            </a:lvl1pPr>
          </a:lstStyle>
          <a:p>
            <a:pPr lvl="0"/>
            <a:r>
              <a:rPr lang="es-CO" noProof="0" dirty="0"/>
              <a:t>Concepto 1</a:t>
            </a:r>
          </a:p>
        </p:txBody>
      </p:sp>
      <p:sp>
        <p:nvSpPr>
          <p:cNvPr id="13" name="Text Placeholder 4">
            <a:extLst>
              <a:ext uri="{FF2B5EF4-FFF2-40B4-BE49-F238E27FC236}">
                <a16:creationId xmlns:a16="http://schemas.microsoft.com/office/drawing/2014/main" xmlns="" id="{CDFF4CF4-99B6-41F0-B15C-242E7C10BE79}"/>
              </a:ext>
            </a:extLst>
          </p:cNvPr>
          <p:cNvSpPr>
            <a:spLocks noGrp="1"/>
          </p:cNvSpPr>
          <p:nvPr>
            <p:ph type="body" sz="quarter" idx="13" hasCustomPrompt="1"/>
          </p:nvPr>
        </p:nvSpPr>
        <p:spPr>
          <a:xfrm>
            <a:off x="6299059" y="2802295"/>
            <a:ext cx="4827404" cy="3435147"/>
          </a:xfrm>
          <a:prstGeom prst="rect">
            <a:avLst/>
          </a:prstGeom>
        </p:spPr>
        <p:txBody>
          <a:bodyPr anchor="t">
            <a:normAutofit/>
          </a:bodyPr>
          <a:lstStyle>
            <a:lvl1pPr marL="285750" indent="-285750" algn="l">
              <a:lnSpc>
                <a:spcPct val="100000"/>
              </a:lnSpc>
              <a:spcBef>
                <a:spcPts val="600"/>
              </a:spcBef>
              <a:buClr>
                <a:schemeClr val="accent2"/>
              </a:buClr>
              <a:buFont typeface="Arial" panose="020B0604020202020204" pitchFamily="34" charset="0"/>
              <a:buChar char="•"/>
              <a:defRPr sz="1800">
                <a:solidFill>
                  <a:schemeClr val="tx1"/>
                </a:solidFill>
                <a:latin typeface="Work Sans" panose="00000500000000000000" pitchFamily="2" charset="0"/>
              </a:defRPr>
            </a:lvl1pPr>
            <a:lvl2pPr marL="800100" indent="-342900">
              <a:buClr>
                <a:schemeClr val="accent2"/>
              </a:buClr>
              <a:buFont typeface="Wingdings" panose="05000000000000000000" pitchFamily="2" charset="2"/>
              <a:buChar char="ü"/>
              <a:defRPr sz="1800"/>
            </a:lvl2pPr>
            <a:lvl3pPr marL="1200150" indent="-285750">
              <a:buClr>
                <a:schemeClr val="accent2"/>
              </a:buClr>
              <a:buFont typeface="Courier New" panose="02070309020205020404" pitchFamily="49" charset="0"/>
              <a:buChar char="o"/>
              <a:defRPr sz="1800"/>
            </a:lvl3pPr>
            <a:lvl4pPr marL="1657350" indent="-285750">
              <a:buClr>
                <a:schemeClr val="accent2"/>
              </a:buClr>
              <a:buFont typeface="Wingdings" panose="05000000000000000000" pitchFamily="2" charset="2"/>
              <a:buChar char="§"/>
              <a:defRPr/>
            </a:lvl4pPr>
            <a:lvl5pPr marL="1828800" indent="0">
              <a:buNone/>
              <a:defRPr/>
            </a:lvl5pPr>
          </a:lstStyle>
          <a:p>
            <a:pPr lvl="0"/>
            <a:r>
              <a:rPr lang="es-CO" noProof="0" dirty="0"/>
              <a:t>Viñetas cortas en tamaño mínimo de 18 puntos negro.</a:t>
            </a:r>
          </a:p>
          <a:p>
            <a:pPr lvl="0"/>
            <a:r>
              <a:rPr lang="es-CO" noProof="0" dirty="0"/>
              <a:t>Sed ultrices urna vitae </a:t>
            </a:r>
            <a:r>
              <a:rPr lang="es-CO" noProof="0" dirty="0" err="1"/>
              <a:t>est</a:t>
            </a:r>
            <a:r>
              <a:rPr lang="es-CO" noProof="0" dirty="0"/>
              <a:t> </a:t>
            </a:r>
            <a:r>
              <a:rPr lang="es-CO" noProof="0" dirty="0" err="1"/>
              <a:t>feugiat</a:t>
            </a:r>
            <a:r>
              <a:rPr lang="es-CO" noProof="0" dirty="0"/>
              <a:t> </a:t>
            </a:r>
            <a:r>
              <a:rPr lang="es-CO" noProof="0" dirty="0" err="1"/>
              <a:t>convallis</a:t>
            </a:r>
            <a:r>
              <a:rPr lang="es-CO" noProof="0" dirty="0"/>
              <a:t>.</a:t>
            </a:r>
          </a:p>
          <a:p>
            <a:pPr lvl="0"/>
            <a:r>
              <a:rPr lang="es-CO" noProof="0" dirty="0" err="1"/>
              <a:t>Duis</a:t>
            </a:r>
            <a:r>
              <a:rPr lang="es-CO" noProof="0" dirty="0"/>
              <a:t> </a:t>
            </a:r>
            <a:r>
              <a:rPr lang="es-CO" noProof="0" dirty="0" err="1"/>
              <a:t>mollis</a:t>
            </a:r>
            <a:r>
              <a:rPr lang="es-CO" noProof="0" dirty="0"/>
              <a:t> urna ut mi </a:t>
            </a:r>
            <a:r>
              <a:rPr lang="es-CO" noProof="0" dirty="0" err="1"/>
              <a:t>porttitor</a:t>
            </a:r>
            <a:r>
              <a:rPr lang="es-CO" noProof="0" dirty="0"/>
              <a:t> </a:t>
            </a:r>
            <a:r>
              <a:rPr lang="es-CO" noProof="0" dirty="0" err="1"/>
              <a:t>auctor</a:t>
            </a:r>
            <a:r>
              <a:rPr lang="es-CO" noProof="0" dirty="0"/>
              <a:t>.</a:t>
            </a:r>
          </a:p>
          <a:p>
            <a:pPr lvl="0"/>
            <a:r>
              <a:rPr lang="es-CO" noProof="0" dirty="0" err="1"/>
              <a:t>Quisque</a:t>
            </a:r>
            <a:r>
              <a:rPr lang="es-CO" noProof="0" dirty="0"/>
              <a:t> </a:t>
            </a:r>
            <a:r>
              <a:rPr lang="es-CO" noProof="0" dirty="0" err="1"/>
              <a:t>consectetur</a:t>
            </a:r>
            <a:r>
              <a:rPr lang="es-CO" noProof="0" dirty="0"/>
              <a:t> </a:t>
            </a:r>
            <a:r>
              <a:rPr lang="es-CO" noProof="0" dirty="0" err="1"/>
              <a:t>ligula</a:t>
            </a:r>
            <a:r>
              <a:rPr lang="es-CO" noProof="0" dirty="0"/>
              <a:t> </a:t>
            </a:r>
            <a:r>
              <a:rPr lang="es-CO" noProof="0" dirty="0" err="1"/>
              <a:t>dictum</a:t>
            </a:r>
            <a:r>
              <a:rPr lang="es-CO" noProof="0" dirty="0"/>
              <a:t> ex </a:t>
            </a:r>
            <a:r>
              <a:rPr lang="es-CO" noProof="0" dirty="0" err="1"/>
              <a:t>blandit</a:t>
            </a:r>
            <a:r>
              <a:rPr lang="es-CO" noProof="0" dirty="0"/>
              <a:t>, </a:t>
            </a:r>
            <a:r>
              <a:rPr lang="es-CO" noProof="0" dirty="0" err="1"/>
              <a:t>nec</a:t>
            </a:r>
            <a:r>
              <a:rPr lang="es-CO" noProof="0" dirty="0"/>
              <a:t> </a:t>
            </a:r>
            <a:r>
              <a:rPr lang="es-CO" noProof="0" dirty="0" err="1"/>
              <a:t>accumsan</a:t>
            </a:r>
            <a:r>
              <a:rPr lang="es-CO" noProof="0" dirty="0"/>
              <a:t> mi </a:t>
            </a:r>
            <a:r>
              <a:rPr lang="es-CO" noProof="0" dirty="0" err="1"/>
              <a:t>suscipit</a:t>
            </a:r>
            <a:r>
              <a:rPr lang="es-CO" noProof="0" dirty="0"/>
              <a:t>.</a:t>
            </a:r>
          </a:p>
        </p:txBody>
      </p:sp>
      <p:sp>
        <p:nvSpPr>
          <p:cNvPr id="20" name="Text Placeholder 5">
            <a:extLst>
              <a:ext uri="{FF2B5EF4-FFF2-40B4-BE49-F238E27FC236}">
                <a16:creationId xmlns:a16="http://schemas.microsoft.com/office/drawing/2014/main" xmlns="" id="{F525C52B-2525-43A0-BBE4-73B1536F5724}"/>
              </a:ext>
            </a:extLst>
          </p:cNvPr>
          <p:cNvSpPr>
            <a:spLocks noGrp="1"/>
          </p:cNvSpPr>
          <p:nvPr>
            <p:ph type="body" sz="quarter" idx="14" hasCustomPrompt="1"/>
          </p:nvPr>
        </p:nvSpPr>
        <p:spPr>
          <a:xfrm>
            <a:off x="1262246" y="2206014"/>
            <a:ext cx="4827404" cy="577850"/>
          </a:xfrm>
          <a:prstGeom prst="rect">
            <a:avLst/>
          </a:prstGeom>
          <a:solidFill>
            <a:schemeClr val="accent1"/>
          </a:solidFill>
        </p:spPr>
        <p:txBody>
          <a:bodyPr anchor="ctr">
            <a:normAutofit/>
          </a:bodyPr>
          <a:lstStyle>
            <a:lvl1pPr marL="0" indent="0" algn="ctr">
              <a:lnSpc>
                <a:spcPct val="100000"/>
              </a:lnSpc>
              <a:spcBef>
                <a:spcPts val="0"/>
              </a:spcBef>
              <a:buNone/>
              <a:defRPr sz="2000" b="1">
                <a:solidFill>
                  <a:schemeClr val="bg2"/>
                </a:solidFill>
                <a:latin typeface="+mj-lt"/>
              </a:defRPr>
            </a:lvl1pPr>
          </a:lstStyle>
          <a:p>
            <a:pPr lvl="0"/>
            <a:r>
              <a:rPr lang="es-CO" noProof="0" dirty="0"/>
              <a:t>Concepto 2</a:t>
            </a:r>
          </a:p>
        </p:txBody>
      </p:sp>
      <p:sp>
        <p:nvSpPr>
          <p:cNvPr id="17" name="Text Placeholder 4">
            <a:extLst>
              <a:ext uri="{FF2B5EF4-FFF2-40B4-BE49-F238E27FC236}">
                <a16:creationId xmlns:a16="http://schemas.microsoft.com/office/drawing/2014/main" xmlns="" id="{0C1C08DA-A307-4C7C-829E-88A5B3913FF6}"/>
              </a:ext>
            </a:extLst>
          </p:cNvPr>
          <p:cNvSpPr>
            <a:spLocks noGrp="1"/>
          </p:cNvSpPr>
          <p:nvPr>
            <p:ph type="body" sz="quarter" idx="15" hasCustomPrompt="1"/>
          </p:nvPr>
        </p:nvSpPr>
        <p:spPr>
          <a:xfrm>
            <a:off x="1262246" y="2802295"/>
            <a:ext cx="4827404" cy="3435147"/>
          </a:xfrm>
          <a:prstGeom prst="rect">
            <a:avLst/>
          </a:prstGeom>
        </p:spPr>
        <p:txBody>
          <a:bodyPr anchor="t">
            <a:normAutofit/>
          </a:bodyPr>
          <a:lstStyle>
            <a:lvl1pPr marL="285750" indent="-285750" algn="l">
              <a:lnSpc>
                <a:spcPct val="100000"/>
              </a:lnSpc>
              <a:spcBef>
                <a:spcPts val="600"/>
              </a:spcBef>
              <a:buClr>
                <a:schemeClr val="accent1"/>
              </a:buClr>
              <a:buFont typeface="Arial" panose="020B0604020202020204" pitchFamily="34" charset="0"/>
              <a:buChar char="•"/>
              <a:defRPr sz="1800">
                <a:solidFill>
                  <a:schemeClr val="tx1"/>
                </a:solidFill>
                <a:latin typeface="Work Sans" panose="00000500000000000000" pitchFamily="2" charset="0"/>
              </a:defRPr>
            </a:lvl1pPr>
            <a:lvl2pPr marL="800100" indent="-342900">
              <a:buClr>
                <a:schemeClr val="tx2"/>
              </a:buClr>
              <a:buFont typeface="Wingdings" panose="05000000000000000000" pitchFamily="2" charset="2"/>
              <a:buChar char="ü"/>
              <a:defRPr sz="1800"/>
            </a:lvl2pPr>
            <a:lvl3pPr marL="1200150" indent="-285750">
              <a:buClr>
                <a:schemeClr val="tx2"/>
              </a:buClr>
              <a:buFont typeface="Courier New" panose="02070309020205020404" pitchFamily="49" charset="0"/>
              <a:buChar char="o"/>
              <a:defRPr sz="1800"/>
            </a:lvl3pPr>
            <a:lvl4pPr marL="1657350" indent="-285750">
              <a:buClr>
                <a:schemeClr val="tx2"/>
              </a:buClr>
              <a:buFont typeface="Wingdings" panose="05000000000000000000" pitchFamily="2" charset="2"/>
              <a:buChar char="§"/>
              <a:defRPr/>
            </a:lvl4pPr>
            <a:lvl5pPr marL="1828800" indent="0">
              <a:buNone/>
              <a:defRPr/>
            </a:lvl5pPr>
          </a:lstStyle>
          <a:p>
            <a:pPr lvl="0"/>
            <a:r>
              <a:rPr lang="es-CO" noProof="0" dirty="0"/>
              <a:t>Viñetas cortas en tamaño mínimo de 18 puntos negro.</a:t>
            </a:r>
          </a:p>
          <a:p>
            <a:pPr lvl="0"/>
            <a:r>
              <a:rPr lang="es-CO" noProof="0" dirty="0"/>
              <a:t>Sed ultrices urna vitae </a:t>
            </a:r>
            <a:r>
              <a:rPr lang="es-CO" noProof="0" dirty="0" err="1"/>
              <a:t>est</a:t>
            </a:r>
            <a:r>
              <a:rPr lang="es-CO" noProof="0" dirty="0"/>
              <a:t> </a:t>
            </a:r>
            <a:r>
              <a:rPr lang="es-CO" noProof="0" dirty="0" err="1"/>
              <a:t>feugiat</a:t>
            </a:r>
            <a:r>
              <a:rPr lang="es-CO" noProof="0" dirty="0"/>
              <a:t> </a:t>
            </a:r>
            <a:r>
              <a:rPr lang="es-CO" noProof="0" dirty="0" err="1"/>
              <a:t>convallis</a:t>
            </a:r>
            <a:r>
              <a:rPr lang="es-CO" noProof="0" dirty="0"/>
              <a:t>.</a:t>
            </a:r>
          </a:p>
          <a:p>
            <a:pPr lvl="0"/>
            <a:r>
              <a:rPr lang="es-CO" noProof="0" dirty="0" err="1"/>
              <a:t>Duis</a:t>
            </a:r>
            <a:r>
              <a:rPr lang="es-CO" noProof="0" dirty="0"/>
              <a:t> </a:t>
            </a:r>
            <a:r>
              <a:rPr lang="es-CO" noProof="0" dirty="0" err="1"/>
              <a:t>mollis</a:t>
            </a:r>
            <a:r>
              <a:rPr lang="es-CO" noProof="0" dirty="0"/>
              <a:t> urna ut mi </a:t>
            </a:r>
            <a:r>
              <a:rPr lang="es-CO" noProof="0" dirty="0" err="1"/>
              <a:t>porttitor</a:t>
            </a:r>
            <a:r>
              <a:rPr lang="es-CO" noProof="0" dirty="0"/>
              <a:t> </a:t>
            </a:r>
            <a:r>
              <a:rPr lang="es-CO" noProof="0" dirty="0" err="1"/>
              <a:t>auctor</a:t>
            </a:r>
            <a:r>
              <a:rPr lang="es-CO" noProof="0" dirty="0"/>
              <a:t>.</a:t>
            </a:r>
          </a:p>
          <a:p>
            <a:pPr lvl="0"/>
            <a:r>
              <a:rPr lang="es-CO" noProof="0" dirty="0" err="1"/>
              <a:t>Quisque</a:t>
            </a:r>
            <a:r>
              <a:rPr lang="es-CO" noProof="0" dirty="0"/>
              <a:t> </a:t>
            </a:r>
            <a:r>
              <a:rPr lang="es-CO" noProof="0" dirty="0" err="1"/>
              <a:t>consectetur</a:t>
            </a:r>
            <a:r>
              <a:rPr lang="es-CO" noProof="0" dirty="0"/>
              <a:t> </a:t>
            </a:r>
            <a:r>
              <a:rPr lang="es-CO" noProof="0" dirty="0" err="1"/>
              <a:t>ligula</a:t>
            </a:r>
            <a:r>
              <a:rPr lang="es-CO" noProof="0" dirty="0"/>
              <a:t> </a:t>
            </a:r>
            <a:r>
              <a:rPr lang="es-CO" noProof="0" dirty="0" err="1"/>
              <a:t>dictum</a:t>
            </a:r>
            <a:r>
              <a:rPr lang="es-CO" noProof="0" dirty="0"/>
              <a:t> ex </a:t>
            </a:r>
            <a:r>
              <a:rPr lang="es-CO" noProof="0" dirty="0" err="1"/>
              <a:t>blandit</a:t>
            </a:r>
            <a:r>
              <a:rPr lang="es-CO" noProof="0" dirty="0"/>
              <a:t>, </a:t>
            </a:r>
            <a:r>
              <a:rPr lang="es-CO" noProof="0" dirty="0" err="1"/>
              <a:t>nec</a:t>
            </a:r>
            <a:r>
              <a:rPr lang="es-CO" noProof="0" dirty="0"/>
              <a:t> </a:t>
            </a:r>
            <a:r>
              <a:rPr lang="es-CO" noProof="0" dirty="0" err="1"/>
              <a:t>accumsan</a:t>
            </a:r>
            <a:r>
              <a:rPr lang="es-CO" noProof="0" dirty="0"/>
              <a:t> mi </a:t>
            </a:r>
            <a:r>
              <a:rPr lang="es-CO" noProof="0" dirty="0" err="1"/>
              <a:t>suscipit</a:t>
            </a:r>
            <a:r>
              <a:rPr lang="es-CO" noProof="0" dirty="0"/>
              <a:t>.</a:t>
            </a:r>
          </a:p>
        </p:txBody>
      </p:sp>
      <p:sp>
        <p:nvSpPr>
          <p:cNvPr id="24" name="Title 14">
            <a:extLst>
              <a:ext uri="{FF2B5EF4-FFF2-40B4-BE49-F238E27FC236}">
                <a16:creationId xmlns:a16="http://schemas.microsoft.com/office/drawing/2014/main" xmlns="" id="{35700CEB-3FCE-4505-AB0D-FF781B54C664}"/>
              </a:ext>
            </a:extLst>
          </p:cNvPr>
          <p:cNvSpPr>
            <a:spLocks noGrp="1"/>
          </p:cNvSpPr>
          <p:nvPr>
            <p:ph type="title" hasCustomPrompt="1"/>
          </p:nvPr>
        </p:nvSpPr>
        <p:spPr>
          <a:xfrm>
            <a:off x="291865" y="715808"/>
            <a:ext cx="11613596" cy="559387"/>
          </a:xfrm>
          <a:prstGeom prst="rect">
            <a:avLst/>
          </a:prstGeom>
        </p:spPr>
        <p:txBody>
          <a:bodyPr anchor="t">
            <a:noAutofit/>
          </a:bodyPr>
          <a:lstStyle>
            <a:lvl1pPr>
              <a:lnSpc>
                <a:spcPct val="90000"/>
              </a:lnSpc>
              <a:defRPr sz="3600" b="0" spc="-150">
                <a:solidFill>
                  <a:schemeClr val="tx1"/>
                </a:solidFill>
                <a:latin typeface="Work Sans" panose="00000500000000000000" pitchFamily="2" charset="0"/>
              </a:defRPr>
            </a:lvl1pPr>
          </a:lstStyle>
          <a:p>
            <a:r>
              <a:rPr lang="es-CO" noProof="0" dirty="0"/>
              <a:t>Título de la diapositiva</a:t>
            </a:r>
          </a:p>
        </p:txBody>
      </p:sp>
      <p:sp>
        <p:nvSpPr>
          <p:cNvPr id="25" name="Text Placeholder 17">
            <a:extLst>
              <a:ext uri="{FF2B5EF4-FFF2-40B4-BE49-F238E27FC236}">
                <a16:creationId xmlns:a16="http://schemas.microsoft.com/office/drawing/2014/main" xmlns="" id="{C761D3CE-2915-45E4-A1FE-8BB3B1F69902}"/>
              </a:ext>
            </a:extLst>
          </p:cNvPr>
          <p:cNvSpPr>
            <a:spLocks noGrp="1"/>
          </p:cNvSpPr>
          <p:nvPr>
            <p:ph type="body" sz="quarter" idx="10" hasCustomPrompt="1"/>
          </p:nvPr>
        </p:nvSpPr>
        <p:spPr>
          <a:xfrm>
            <a:off x="291866" y="1369486"/>
            <a:ext cx="11614384" cy="360939"/>
          </a:xfrm>
          <a:prstGeom prst="rect">
            <a:avLst/>
          </a:prstGeom>
        </p:spPr>
        <p:txBody>
          <a:bodyPr>
            <a:noAutofit/>
          </a:bodyPr>
          <a:lstStyle>
            <a:lvl1pPr marL="0" indent="0">
              <a:buNone/>
              <a:defRPr sz="2000" b="0">
                <a:solidFill>
                  <a:schemeClr val="tx1"/>
                </a:solidFill>
                <a:latin typeface="Work Sans" panose="00000500000000000000"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s-CO" noProof="0" dirty="0"/>
              <a:t>Subtítulo de la diapositiva</a:t>
            </a:r>
          </a:p>
        </p:txBody>
      </p:sp>
      <p:sp>
        <p:nvSpPr>
          <p:cNvPr id="26" name="Text Placeholder 19">
            <a:extLst>
              <a:ext uri="{FF2B5EF4-FFF2-40B4-BE49-F238E27FC236}">
                <a16:creationId xmlns:a16="http://schemas.microsoft.com/office/drawing/2014/main" xmlns="" id="{83A5392A-7E12-496C-8EBD-38419A592D37}"/>
              </a:ext>
            </a:extLst>
          </p:cNvPr>
          <p:cNvSpPr>
            <a:spLocks noGrp="1"/>
          </p:cNvSpPr>
          <p:nvPr>
            <p:ph type="body" sz="quarter" idx="11" hasCustomPrompt="1"/>
          </p:nvPr>
        </p:nvSpPr>
        <p:spPr>
          <a:xfrm>
            <a:off x="291865" y="6308675"/>
            <a:ext cx="5809462" cy="364773"/>
          </a:xfrm>
          <a:prstGeom prst="rect">
            <a:avLst/>
          </a:prstGeom>
        </p:spPr>
        <p:txBody>
          <a:bodyPr anchor="b">
            <a:noAutofit/>
          </a:bodyPr>
          <a:lstStyle>
            <a:lvl1pPr marL="0" indent="0" algn="l">
              <a:lnSpc>
                <a:spcPct val="100000"/>
              </a:lnSpc>
              <a:spcBef>
                <a:spcPts val="0"/>
              </a:spcBef>
              <a:buNone/>
              <a:defRPr sz="900">
                <a:solidFill>
                  <a:schemeClr val="tx1"/>
                </a:solidFill>
                <a:latin typeface="Work Sans" panose="00000500000000000000" pitchFamily="2" charset="0"/>
              </a:defRPr>
            </a:lvl1pPr>
          </a:lstStyle>
          <a:p>
            <a:pPr lvl="0"/>
            <a:r>
              <a:rPr lang="es-CO" noProof="0" dirty="0"/>
              <a:t>Fuente y/o notas</a:t>
            </a:r>
          </a:p>
        </p:txBody>
      </p:sp>
      <p:sp>
        <p:nvSpPr>
          <p:cNvPr id="28" name="TextBox 27">
            <a:extLst>
              <a:ext uri="{FF2B5EF4-FFF2-40B4-BE49-F238E27FC236}">
                <a16:creationId xmlns:a16="http://schemas.microsoft.com/office/drawing/2014/main" xmlns="" id="{85DCF482-EF5D-4FF4-99C8-8AECCC3BF930}"/>
              </a:ext>
            </a:extLst>
          </p:cNvPr>
          <p:cNvSpPr txBox="1"/>
          <p:nvPr/>
        </p:nvSpPr>
        <p:spPr>
          <a:xfrm>
            <a:off x="11617325" y="266928"/>
            <a:ext cx="361950" cy="215444"/>
          </a:xfrm>
          <a:prstGeom prst="rect">
            <a:avLst/>
          </a:prstGeom>
          <a:noFill/>
        </p:spPr>
        <p:txBody>
          <a:bodyPr wrap="square" rtlCol="0" anchor="ctr">
            <a:spAutoFit/>
          </a:bodyPr>
          <a:lstStyle/>
          <a:p>
            <a:pPr algn="ctr">
              <a:spcBef>
                <a:spcPts val="600"/>
              </a:spcBef>
            </a:pPr>
            <a:fld id="{75C7898C-BA7D-4DD1-B648-10E044C0935B}" type="slidenum">
              <a:rPr lang="es-CO" sz="800" smtClean="0">
                <a:solidFill>
                  <a:schemeClr val="tx1"/>
                </a:solidFill>
              </a:rPr>
              <a:pPr algn="ctr">
                <a:spcBef>
                  <a:spcPts val="600"/>
                </a:spcBef>
              </a:pPr>
              <a:t>‹Nº›</a:t>
            </a:fld>
            <a:endParaRPr lang="es-CO" sz="800" dirty="0">
              <a:solidFill>
                <a:schemeClr val="tx1"/>
              </a:solidFill>
            </a:endParaRPr>
          </a:p>
        </p:txBody>
      </p:sp>
      <p:sp>
        <p:nvSpPr>
          <p:cNvPr id="11" name="TextBox 10">
            <a:extLst>
              <a:ext uri="{FF2B5EF4-FFF2-40B4-BE49-F238E27FC236}">
                <a16:creationId xmlns:a16="http://schemas.microsoft.com/office/drawing/2014/main" xmlns="" id="{1FBA85E4-A573-4E21-ADDE-63E511184280}"/>
              </a:ext>
            </a:extLst>
          </p:cNvPr>
          <p:cNvSpPr txBox="1"/>
          <p:nvPr/>
        </p:nvSpPr>
        <p:spPr>
          <a:xfrm>
            <a:off x="11617325" y="266928"/>
            <a:ext cx="361950" cy="215444"/>
          </a:xfrm>
          <a:prstGeom prst="rect">
            <a:avLst/>
          </a:prstGeom>
          <a:noFill/>
        </p:spPr>
        <p:txBody>
          <a:bodyPr wrap="square" rtlCol="0" anchor="ctr">
            <a:spAutoFit/>
          </a:bodyPr>
          <a:lstStyle/>
          <a:p>
            <a:pPr algn="ctr">
              <a:spcBef>
                <a:spcPts val="600"/>
              </a:spcBef>
            </a:pPr>
            <a:fld id="{75C7898C-BA7D-4DD1-B648-10E044C0935B}" type="slidenum">
              <a:rPr lang="es-CO" sz="800" smtClean="0">
                <a:solidFill>
                  <a:schemeClr val="tx1"/>
                </a:solidFill>
              </a:rPr>
              <a:pPr algn="ctr">
                <a:spcBef>
                  <a:spcPts val="600"/>
                </a:spcBef>
              </a:pPr>
              <a:t>‹Nº›</a:t>
            </a:fld>
            <a:endParaRPr lang="es-CO" sz="800" dirty="0">
              <a:solidFill>
                <a:schemeClr val="tx1"/>
              </a:solidFill>
            </a:endParaRPr>
          </a:p>
        </p:txBody>
      </p:sp>
    </p:spTree>
    <p:extLst>
      <p:ext uri="{BB962C8B-B14F-4D97-AF65-F5344CB8AC3E}">
        <p14:creationId xmlns:p14="http://schemas.microsoft.com/office/powerpoint/2010/main" val="37387784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ntenido - Comparación 2">
    <p:bg>
      <p:bgPr>
        <a:solidFill>
          <a:schemeClr val="bg1"/>
        </a:solidFill>
        <a:effectLst/>
      </p:bgPr>
    </p:bg>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xmlns="" id="{20CF9560-1BBB-4642-AE1D-30E57BC8E24E}"/>
              </a:ext>
            </a:extLst>
          </p:cNvPr>
          <p:cNvSpPr>
            <a:spLocks noGrp="1"/>
          </p:cNvSpPr>
          <p:nvPr>
            <p:ph type="body" sz="quarter" idx="12" hasCustomPrompt="1"/>
          </p:nvPr>
        </p:nvSpPr>
        <p:spPr>
          <a:xfrm>
            <a:off x="4411226" y="2034312"/>
            <a:ext cx="3344147" cy="577850"/>
          </a:xfrm>
          <a:prstGeom prst="rect">
            <a:avLst/>
          </a:prstGeom>
          <a:solidFill>
            <a:schemeClr val="accent2"/>
          </a:solidFill>
        </p:spPr>
        <p:txBody>
          <a:bodyPr anchor="ctr">
            <a:normAutofit/>
          </a:bodyPr>
          <a:lstStyle>
            <a:lvl1pPr marL="0" indent="0" algn="ctr">
              <a:lnSpc>
                <a:spcPct val="100000"/>
              </a:lnSpc>
              <a:spcBef>
                <a:spcPts val="0"/>
              </a:spcBef>
              <a:buNone/>
              <a:defRPr sz="1800" b="1">
                <a:solidFill>
                  <a:schemeClr val="bg2"/>
                </a:solidFill>
                <a:latin typeface="+mj-lt"/>
              </a:defRPr>
            </a:lvl1pPr>
          </a:lstStyle>
          <a:p>
            <a:pPr lvl="0"/>
            <a:r>
              <a:rPr lang="es-CO" noProof="0" dirty="0"/>
              <a:t>Concepto 2</a:t>
            </a:r>
          </a:p>
        </p:txBody>
      </p:sp>
      <p:sp>
        <p:nvSpPr>
          <p:cNvPr id="20" name="Text Placeholder 5">
            <a:extLst>
              <a:ext uri="{FF2B5EF4-FFF2-40B4-BE49-F238E27FC236}">
                <a16:creationId xmlns:a16="http://schemas.microsoft.com/office/drawing/2014/main" xmlns="" id="{F525C52B-2525-43A0-BBE4-73B1536F5724}"/>
              </a:ext>
            </a:extLst>
          </p:cNvPr>
          <p:cNvSpPr>
            <a:spLocks noGrp="1"/>
          </p:cNvSpPr>
          <p:nvPr>
            <p:ph type="body" sz="quarter" idx="14" hasCustomPrompt="1"/>
          </p:nvPr>
        </p:nvSpPr>
        <p:spPr>
          <a:xfrm>
            <a:off x="989816" y="2034312"/>
            <a:ext cx="3344147" cy="577850"/>
          </a:xfrm>
          <a:prstGeom prst="rect">
            <a:avLst/>
          </a:prstGeom>
          <a:solidFill>
            <a:schemeClr val="accent1"/>
          </a:solidFill>
        </p:spPr>
        <p:txBody>
          <a:bodyPr anchor="ctr">
            <a:normAutofit/>
          </a:bodyPr>
          <a:lstStyle>
            <a:lvl1pPr marL="0" indent="0" algn="ctr">
              <a:lnSpc>
                <a:spcPct val="100000"/>
              </a:lnSpc>
              <a:spcBef>
                <a:spcPts val="0"/>
              </a:spcBef>
              <a:buNone/>
              <a:defRPr sz="1800" b="1">
                <a:solidFill>
                  <a:schemeClr val="bg2"/>
                </a:solidFill>
                <a:latin typeface="+mj-lt"/>
              </a:defRPr>
            </a:lvl1pPr>
          </a:lstStyle>
          <a:p>
            <a:pPr lvl="0"/>
            <a:r>
              <a:rPr lang="es-CO" noProof="0" dirty="0"/>
              <a:t>Concepto 1</a:t>
            </a:r>
          </a:p>
        </p:txBody>
      </p:sp>
      <p:sp>
        <p:nvSpPr>
          <p:cNvPr id="26" name="Text Placeholder 5">
            <a:extLst>
              <a:ext uri="{FF2B5EF4-FFF2-40B4-BE49-F238E27FC236}">
                <a16:creationId xmlns:a16="http://schemas.microsoft.com/office/drawing/2014/main" xmlns="" id="{BBE410DB-4C2F-468F-9FF4-9BFC330BBC5F}"/>
              </a:ext>
            </a:extLst>
          </p:cNvPr>
          <p:cNvSpPr>
            <a:spLocks noGrp="1"/>
          </p:cNvSpPr>
          <p:nvPr>
            <p:ph type="body" sz="quarter" idx="16" hasCustomPrompt="1"/>
          </p:nvPr>
        </p:nvSpPr>
        <p:spPr>
          <a:xfrm>
            <a:off x="7832636" y="2034312"/>
            <a:ext cx="3344147" cy="577850"/>
          </a:xfrm>
          <a:prstGeom prst="rect">
            <a:avLst/>
          </a:prstGeom>
          <a:solidFill>
            <a:schemeClr val="accent3"/>
          </a:solidFill>
        </p:spPr>
        <p:txBody>
          <a:bodyPr anchor="ctr">
            <a:normAutofit/>
          </a:bodyPr>
          <a:lstStyle>
            <a:lvl1pPr marL="0" indent="0" algn="ctr">
              <a:lnSpc>
                <a:spcPct val="100000"/>
              </a:lnSpc>
              <a:spcBef>
                <a:spcPts val="0"/>
              </a:spcBef>
              <a:buNone/>
              <a:defRPr sz="1800" b="1">
                <a:solidFill>
                  <a:schemeClr val="bg2"/>
                </a:solidFill>
                <a:latin typeface="+mj-lt"/>
              </a:defRPr>
            </a:lvl1pPr>
          </a:lstStyle>
          <a:p>
            <a:pPr lvl="0"/>
            <a:r>
              <a:rPr lang="es-CO" noProof="0" dirty="0"/>
              <a:t>Concepto 3</a:t>
            </a:r>
          </a:p>
        </p:txBody>
      </p:sp>
      <p:sp>
        <p:nvSpPr>
          <p:cNvPr id="18" name="Text Placeholder 4">
            <a:extLst>
              <a:ext uri="{FF2B5EF4-FFF2-40B4-BE49-F238E27FC236}">
                <a16:creationId xmlns:a16="http://schemas.microsoft.com/office/drawing/2014/main" xmlns="" id="{7C1143B7-7E75-4367-BD78-61AB11BF82FF}"/>
              </a:ext>
            </a:extLst>
          </p:cNvPr>
          <p:cNvSpPr>
            <a:spLocks noGrp="1"/>
          </p:cNvSpPr>
          <p:nvPr>
            <p:ph type="body" sz="quarter" idx="13" hasCustomPrompt="1"/>
          </p:nvPr>
        </p:nvSpPr>
        <p:spPr>
          <a:xfrm>
            <a:off x="4411227" y="2612162"/>
            <a:ext cx="3344147" cy="3648938"/>
          </a:xfrm>
          <a:prstGeom prst="rect">
            <a:avLst/>
          </a:prstGeom>
        </p:spPr>
        <p:txBody>
          <a:bodyPr anchor="t">
            <a:normAutofit/>
          </a:bodyPr>
          <a:lstStyle>
            <a:lvl1pPr marL="285750" indent="-285750" algn="l">
              <a:lnSpc>
                <a:spcPct val="100000"/>
              </a:lnSpc>
              <a:spcBef>
                <a:spcPts val="400"/>
              </a:spcBef>
              <a:buClr>
                <a:schemeClr val="accent2"/>
              </a:buClr>
              <a:buFont typeface="Arial" panose="020B0604020202020204" pitchFamily="34" charset="0"/>
              <a:buChar char="•"/>
              <a:defRPr sz="1800">
                <a:solidFill>
                  <a:schemeClr val="tx1"/>
                </a:solidFill>
                <a:latin typeface="Work Sans" panose="00000500000000000000" pitchFamily="2" charset="0"/>
              </a:defRPr>
            </a:lvl1pPr>
            <a:lvl2pPr marL="800100" indent="-342900">
              <a:buClr>
                <a:schemeClr val="accent2"/>
              </a:buClr>
              <a:buFont typeface="Wingdings" panose="05000000000000000000" pitchFamily="2" charset="2"/>
              <a:buChar char="ü"/>
              <a:defRPr sz="1800"/>
            </a:lvl2pPr>
            <a:lvl3pPr marL="1200150" indent="-285750">
              <a:buClr>
                <a:schemeClr val="accent2"/>
              </a:buClr>
              <a:buFont typeface="Courier New" panose="02070309020205020404" pitchFamily="49" charset="0"/>
              <a:buChar char="o"/>
              <a:defRPr sz="1800"/>
            </a:lvl3pPr>
            <a:lvl4pPr marL="1657350" indent="-285750">
              <a:buClr>
                <a:schemeClr val="accent2"/>
              </a:buClr>
              <a:buFont typeface="Wingdings" panose="05000000000000000000" pitchFamily="2" charset="2"/>
              <a:buChar char="§"/>
              <a:defRPr/>
            </a:lvl4pPr>
            <a:lvl5pPr marL="1828800" indent="0">
              <a:buNone/>
              <a:defRPr/>
            </a:lvl5pPr>
          </a:lstStyle>
          <a:p>
            <a:pPr lvl="0"/>
            <a:r>
              <a:rPr lang="es-CO" noProof="0" dirty="0"/>
              <a:t>Viñetas cortas en tamaño mínimo de 18 puntos negro.</a:t>
            </a:r>
          </a:p>
          <a:p>
            <a:pPr lvl="0"/>
            <a:r>
              <a:rPr lang="es-CO" noProof="0" dirty="0"/>
              <a:t>Sed ultrices urna vitae </a:t>
            </a:r>
            <a:r>
              <a:rPr lang="es-CO" noProof="0" dirty="0" err="1"/>
              <a:t>est</a:t>
            </a:r>
            <a:r>
              <a:rPr lang="es-CO" noProof="0" dirty="0"/>
              <a:t> </a:t>
            </a:r>
            <a:r>
              <a:rPr lang="es-CO" noProof="0" dirty="0" err="1"/>
              <a:t>feugiat</a:t>
            </a:r>
            <a:r>
              <a:rPr lang="es-CO" noProof="0" dirty="0"/>
              <a:t> </a:t>
            </a:r>
            <a:r>
              <a:rPr lang="es-CO" noProof="0" dirty="0" err="1"/>
              <a:t>convallis</a:t>
            </a:r>
            <a:r>
              <a:rPr lang="es-CO" noProof="0" dirty="0"/>
              <a:t>.</a:t>
            </a:r>
          </a:p>
          <a:p>
            <a:pPr lvl="0"/>
            <a:r>
              <a:rPr lang="es-CO" noProof="0" dirty="0" err="1"/>
              <a:t>Duis</a:t>
            </a:r>
            <a:r>
              <a:rPr lang="es-CO" noProof="0" dirty="0"/>
              <a:t> </a:t>
            </a:r>
            <a:r>
              <a:rPr lang="es-CO" noProof="0" dirty="0" err="1"/>
              <a:t>mollis</a:t>
            </a:r>
            <a:r>
              <a:rPr lang="es-CO" noProof="0" dirty="0"/>
              <a:t> urna ut mi </a:t>
            </a:r>
            <a:r>
              <a:rPr lang="es-CO" noProof="0" dirty="0" err="1"/>
              <a:t>porttitor</a:t>
            </a:r>
            <a:r>
              <a:rPr lang="es-CO" noProof="0" dirty="0"/>
              <a:t> </a:t>
            </a:r>
            <a:r>
              <a:rPr lang="es-CO" noProof="0" dirty="0" err="1"/>
              <a:t>auctor</a:t>
            </a:r>
            <a:r>
              <a:rPr lang="es-CO" noProof="0" dirty="0"/>
              <a:t>.</a:t>
            </a:r>
          </a:p>
          <a:p>
            <a:pPr lvl="0"/>
            <a:r>
              <a:rPr lang="es-CO" noProof="0" dirty="0" err="1"/>
              <a:t>Quisque</a:t>
            </a:r>
            <a:r>
              <a:rPr lang="es-CO" noProof="0" dirty="0"/>
              <a:t> </a:t>
            </a:r>
            <a:r>
              <a:rPr lang="es-CO" noProof="0" dirty="0" err="1"/>
              <a:t>consectetur</a:t>
            </a:r>
            <a:r>
              <a:rPr lang="es-CO" noProof="0" dirty="0"/>
              <a:t> </a:t>
            </a:r>
            <a:r>
              <a:rPr lang="es-CO" noProof="0" dirty="0" err="1"/>
              <a:t>ligula</a:t>
            </a:r>
            <a:r>
              <a:rPr lang="es-CO" noProof="0" dirty="0"/>
              <a:t> </a:t>
            </a:r>
            <a:r>
              <a:rPr lang="es-CO" noProof="0" dirty="0" err="1"/>
              <a:t>dictum</a:t>
            </a:r>
            <a:r>
              <a:rPr lang="es-CO" noProof="0" dirty="0"/>
              <a:t> ex </a:t>
            </a:r>
            <a:r>
              <a:rPr lang="es-CO" noProof="0" dirty="0" err="1"/>
              <a:t>blandit</a:t>
            </a:r>
            <a:r>
              <a:rPr lang="es-CO" noProof="0" dirty="0"/>
              <a:t>, </a:t>
            </a:r>
            <a:r>
              <a:rPr lang="es-CO" noProof="0" dirty="0" err="1"/>
              <a:t>nec</a:t>
            </a:r>
            <a:r>
              <a:rPr lang="es-CO" noProof="0" dirty="0"/>
              <a:t> </a:t>
            </a:r>
            <a:r>
              <a:rPr lang="es-CO" noProof="0" dirty="0" err="1"/>
              <a:t>accumsan</a:t>
            </a:r>
            <a:r>
              <a:rPr lang="es-CO" noProof="0" dirty="0"/>
              <a:t> mi </a:t>
            </a:r>
            <a:r>
              <a:rPr lang="es-CO" noProof="0" dirty="0" err="1"/>
              <a:t>suscipit</a:t>
            </a:r>
            <a:r>
              <a:rPr lang="es-CO" noProof="0" dirty="0"/>
              <a:t>.</a:t>
            </a:r>
          </a:p>
        </p:txBody>
      </p:sp>
      <p:sp>
        <p:nvSpPr>
          <p:cNvPr id="19" name="Text Placeholder 4">
            <a:extLst>
              <a:ext uri="{FF2B5EF4-FFF2-40B4-BE49-F238E27FC236}">
                <a16:creationId xmlns:a16="http://schemas.microsoft.com/office/drawing/2014/main" xmlns="" id="{88212238-A35E-4AC8-8821-606591F58EDA}"/>
              </a:ext>
            </a:extLst>
          </p:cNvPr>
          <p:cNvSpPr>
            <a:spLocks noGrp="1"/>
          </p:cNvSpPr>
          <p:nvPr>
            <p:ph type="body" sz="quarter" idx="15" hasCustomPrompt="1"/>
          </p:nvPr>
        </p:nvSpPr>
        <p:spPr>
          <a:xfrm>
            <a:off x="989817" y="2612162"/>
            <a:ext cx="3344147" cy="3648938"/>
          </a:xfrm>
          <a:prstGeom prst="rect">
            <a:avLst/>
          </a:prstGeom>
        </p:spPr>
        <p:txBody>
          <a:bodyPr anchor="t">
            <a:normAutofit/>
          </a:bodyPr>
          <a:lstStyle>
            <a:lvl1pPr marL="285750" indent="-285750" algn="l">
              <a:lnSpc>
                <a:spcPct val="100000"/>
              </a:lnSpc>
              <a:spcBef>
                <a:spcPts val="400"/>
              </a:spcBef>
              <a:buClr>
                <a:schemeClr val="accent1"/>
              </a:buClr>
              <a:buFont typeface="Arial" panose="020B0604020202020204" pitchFamily="34" charset="0"/>
              <a:buChar char="•"/>
              <a:defRPr sz="1800">
                <a:solidFill>
                  <a:schemeClr val="tx1"/>
                </a:solidFill>
                <a:latin typeface="Work Sans" panose="00000500000000000000" pitchFamily="2" charset="0"/>
              </a:defRPr>
            </a:lvl1pPr>
            <a:lvl2pPr marL="800100" indent="-342900">
              <a:buClr>
                <a:schemeClr val="tx2"/>
              </a:buClr>
              <a:buFont typeface="Wingdings" panose="05000000000000000000" pitchFamily="2" charset="2"/>
              <a:buChar char="ü"/>
              <a:defRPr sz="1800"/>
            </a:lvl2pPr>
            <a:lvl3pPr marL="1200150" indent="-285750">
              <a:buClr>
                <a:schemeClr val="tx2"/>
              </a:buClr>
              <a:buFont typeface="Courier New" panose="02070309020205020404" pitchFamily="49" charset="0"/>
              <a:buChar char="o"/>
              <a:defRPr sz="1800"/>
            </a:lvl3pPr>
            <a:lvl4pPr marL="1657350" indent="-285750">
              <a:buClr>
                <a:schemeClr val="tx2"/>
              </a:buClr>
              <a:buFont typeface="Wingdings" panose="05000000000000000000" pitchFamily="2" charset="2"/>
              <a:buChar char="§"/>
              <a:defRPr/>
            </a:lvl4pPr>
            <a:lvl5pPr marL="1828800" indent="0">
              <a:buNone/>
              <a:defRPr/>
            </a:lvl5pPr>
          </a:lstStyle>
          <a:p>
            <a:pPr lvl="0"/>
            <a:r>
              <a:rPr lang="es-CO" noProof="0" dirty="0"/>
              <a:t>Viñetas cortas en tamaño mínimo de 18 puntos negro.</a:t>
            </a:r>
          </a:p>
          <a:p>
            <a:pPr lvl="0"/>
            <a:r>
              <a:rPr lang="es-CO" noProof="0" dirty="0"/>
              <a:t>Sed ultrices urna vitae </a:t>
            </a:r>
            <a:r>
              <a:rPr lang="es-CO" noProof="0" dirty="0" err="1"/>
              <a:t>est</a:t>
            </a:r>
            <a:r>
              <a:rPr lang="es-CO" noProof="0" dirty="0"/>
              <a:t> </a:t>
            </a:r>
            <a:r>
              <a:rPr lang="es-CO" noProof="0" dirty="0" err="1"/>
              <a:t>feugiat</a:t>
            </a:r>
            <a:r>
              <a:rPr lang="es-CO" noProof="0" dirty="0"/>
              <a:t> </a:t>
            </a:r>
            <a:r>
              <a:rPr lang="es-CO" noProof="0" dirty="0" err="1"/>
              <a:t>convallis</a:t>
            </a:r>
            <a:r>
              <a:rPr lang="es-CO" noProof="0" dirty="0"/>
              <a:t>.</a:t>
            </a:r>
          </a:p>
          <a:p>
            <a:pPr lvl="0"/>
            <a:r>
              <a:rPr lang="es-CO" noProof="0" dirty="0" err="1"/>
              <a:t>Duis</a:t>
            </a:r>
            <a:r>
              <a:rPr lang="es-CO" noProof="0" dirty="0"/>
              <a:t> </a:t>
            </a:r>
            <a:r>
              <a:rPr lang="es-CO" noProof="0" dirty="0" err="1"/>
              <a:t>mollis</a:t>
            </a:r>
            <a:r>
              <a:rPr lang="es-CO" noProof="0" dirty="0"/>
              <a:t> urna ut mi </a:t>
            </a:r>
            <a:r>
              <a:rPr lang="es-CO" noProof="0" dirty="0" err="1"/>
              <a:t>porttitor</a:t>
            </a:r>
            <a:r>
              <a:rPr lang="es-CO" noProof="0" dirty="0"/>
              <a:t> </a:t>
            </a:r>
            <a:r>
              <a:rPr lang="es-CO" noProof="0" dirty="0" err="1"/>
              <a:t>auctor</a:t>
            </a:r>
            <a:r>
              <a:rPr lang="es-CO" noProof="0" dirty="0"/>
              <a:t>.</a:t>
            </a:r>
          </a:p>
          <a:p>
            <a:pPr lvl="0"/>
            <a:r>
              <a:rPr lang="es-CO" noProof="0" dirty="0" err="1"/>
              <a:t>Quisque</a:t>
            </a:r>
            <a:r>
              <a:rPr lang="es-CO" noProof="0" dirty="0"/>
              <a:t> </a:t>
            </a:r>
            <a:r>
              <a:rPr lang="es-CO" noProof="0" dirty="0" err="1"/>
              <a:t>consectetur</a:t>
            </a:r>
            <a:r>
              <a:rPr lang="es-CO" noProof="0" dirty="0"/>
              <a:t> </a:t>
            </a:r>
            <a:r>
              <a:rPr lang="es-CO" noProof="0" dirty="0" err="1"/>
              <a:t>ligula</a:t>
            </a:r>
            <a:r>
              <a:rPr lang="es-CO" noProof="0" dirty="0"/>
              <a:t> </a:t>
            </a:r>
            <a:r>
              <a:rPr lang="es-CO" noProof="0" dirty="0" err="1"/>
              <a:t>dictum</a:t>
            </a:r>
            <a:r>
              <a:rPr lang="es-CO" noProof="0" dirty="0"/>
              <a:t> ex </a:t>
            </a:r>
            <a:r>
              <a:rPr lang="es-CO" noProof="0" dirty="0" err="1"/>
              <a:t>blandit</a:t>
            </a:r>
            <a:r>
              <a:rPr lang="es-CO" noProof="0" dirty="0"/>
              <a:t>, </a:t>
            </a:r>
            <a:r>
              <a:rPr lang="es-CO" noProof="0" dirty="0" err="1"/>
              <a:t>nec</a:t>
            </a:r>
            <a:r>
              <a:rPr lang="es-CO" noProof="0" dirty="0"/>
              <a:t> </a:t>
            </a:r>
            <a:r>
              <a:rPr lang="es-CO" noProof="0" dirty="0" err="1"/>
              <a:t>accumsan</a:t>
            </a:r>
            <a:r>
              <a:rPr lang="es-CO" noProof="0" dirty="0"/>
              <a:t> mi </a:t>
            </a:r>
            <a:r>
              <a:rPr lang="es-CO" noProof="0" dirty="0" err="1"/>
              <a:t>suscipit</a:t>
            </a:r>
            <a:r>
              <a:rPr lang="es-CO" noProof="0" dirty="0"/>
              <a:t>.</a:t>
            </a:r>
          </a:p>
        </p:txBody>
      </p:sp>
      <p:sp>
        <p:nvSpPr>
          <p:cNvPr id="22" name="Text Placeholder 4">
            <a:extLst>
              <a:ext uri="{FF2B5EF4-FFF2-40B4-BE49-F238E27FC236}">
                <a16:creationId xmlns:a16="http://schemas.microsoft.com/office/drawing/2014/main" xmlns="" id="{53FDEC24-704D-40FE-BE87-622FD4A101C8}"/>
              </a:ext>
            </a:extLst>
          </p:cNvPr>
          <p:cNvSpPr>
            <a:spLocks noGrp="1"/>
          </p:cNvSpPr>
          <p:nvPr>
            <p:ph type="body" sz="quarter" idx="17" hasCustomPrompt="1"/>
          </p:nvPr>
        </p:nvSpPr>
        <p:spPr>
          <a:xfrm>
            <a:off x="7828255" y="2612162"/>
            <a:ext cx="3344147" cy="3648938"/>
          </a:xfrm>
          <a:prstGeom prst="rect">
            <a:avLst/>
          </a:prstGeom>
        </p:spPr>
        <p:txBody>
          <a:bodyPr anchor="t">
            <a:normAutofit/>
          </a:bodyPr>
          <a:lstStyle>
            <a:lvl1pPr marL="285750" indent="-285750" algn="l">
              <a:lnSpc>
                <a:spcPct val="100000"/>
              </a:lnSpc>
              <a:spcBef>
                <a:spcPts val="400"/>
              </a:spcBef>
              <a:buClr>
                <a:schemeClr val="accent3"/>
              </a:buClr>
              <a:buFont typeface="Arial" panose="020B0604020202020204" pitchFamily="34" charset="0"/>
              <a:buChar char="•"/>
              <a:defRPr sz="1800">
                <a:solidFill>
                  <a:schemeClr val="tx1"/>
                </a:solidFill>
                <a:latin typeface="Work Sans" panose="00000500000000000000" pitchFamily="2" charset="0"/>
              </a:defRPr>
            </a:lvl1pPr>
            <a:lvl2pPr marL="800100" indent="-342900">
              <a:buClr>
                <a:schemeClr val="accent3"/>
              </a:buClr>
              <a:buFont typeface="Wingdings" panose="05000000000000000000" pitchFamily="2" charset="2"/>
              <a:buChar char="ü"/>
              <a:defRPr sz="1800"/>
            </a:lvl2pPr>
            <a:lvl3pPr marL="1200150" indent="-285750">
              <a:buClr>
                <a:schemeClr val="accent3"/>
              </a:buClr>
              <a:buFont typeface="Courier New" panose="02070309020205020404" pitchFamily="49" charset="0"/>
              <a:buChar char="o"/>
              <a:defRPr sz="1800"/>
            </a:lvl3pPr>
            <a:lvl4pPr marL="1657350" indent="-285750">
              <a:buClr>
                <a:schemeClr val="accent3"/>
              </a:buClr>
              <a:buFont typeface="Wingdings" panose="05000000000000000000" pitchFamily="2" charset="2"/>
              <a:buChar char="§"/>
              <a:defRPr/>
            </a:lvl4pPr>
            <a:lvl5pPr marL="1828800" indent="0">
              <a:buNone/>
              <a:defRPr/>
            </a:lvl5pPr>
          </a:lstStyle>
          <a:p>
            <a:pPr lvl="0"/>
            <a:r>
              <a:rPr lang="es-CO" noProof="0" dirty="0"/>
              <a:t>Viñetas cortas en tamaño mínimo de 18 puntos negro.</a:t>
            </a:r>
          </a:p>
          <a:p>
            <a:pPr lvl="0"/>
            <a:r>
              <a:rPr lang="es-CO" noProof="0" dirty="0"/>
              <a:t>Sed ultrices urna vitae </a:t>
            </a:r>
            <a:r>
              <a:rPr lang="es-CO" noProof="0" dirty="0" err="1"/>
              <a:t>est</a:t>
            </a:r>
            <a:r>
              <a:rPr lang="es-CO" noProof="0" dirty="0"/>
              <a:t> </a:t>
            </a:r>
            <a:r>
              <a:rPr lang="es-CO" noProof="0" dirty="0" err="1"/>
              <a:t>feugiat</a:t>
            </a:r>
            <a:r>
              <a:rPr lang="es-CO" noProof="0" dirty="0"/>
              <a:t> </a:t>
            </a:r>
            <a:r>
              <a:rPr lang="es-CO" noProof="0" dirty="0" err="1"/>
              <a:t>convallis</a:t>
            </a:r>
            <a:r>
              <a:rPr lang="es-CO" noProof="0" dirty="0"/>
              <a:t>.</a:t>
            </a:r>
          </a:p>
          <a:p>
            <a:pPr lvl="0"/>
            <a:r>
              <a:rPr lang="es-CO" noProof="0" dirty="0" err="1"/>
              <a:t>Duis</a:t>
            </a:r>
            <a:r>
              <a:rPr lang="es-CO" noProof="0" dirty="0"/>
              <a:t> </a:t>
            </a:r>
            <a:r>
              <a:rPr lang="es-CO" noProof="0" dirty="0" err="1"/>
              <a:t>mollis</a:t>
            </a:r>
            <a:r>
              <a:rPr lang="es-CO" noProof="0" dirty="0"/>
              <a:t> urna ut mi </a:t>
            </a:r>
            <a:r>
              <a:rPr lang="es-CO" noProof="0" dirty="0" err="1"/>
              <a:t>porttitor</a:t>
            </a:r>
            <a:r>
              <a:rPr lang="es-CO" noProof="0" dirty="0"/>
              <a:t> </a:t>
            </a:r>
            <a:r>
              <a:rPr lang="es-CO" noProof="0" dirty="0" err="1"/>
              <a:t>auctor</a:t>
            </a:r>
            <a:r>
              <a:rPr lang="es-CO" noProof="0" dirty="0"/>
              <a:t>.</a:t>
            </a:r>
          </a:p>
          <a:p>
            <a:pPr lvl="0"/>
            <a:r>
              <a:rPr lang="es-CO" noProof="0" dirty="0" err="1"/>
              <a:t>Quisque</a:t>
            </a:r>
            <a:r>
              <a:rPr lang="es-CO" noProof="0" dirty="0"/>
              <a:t> </a:t>
            </a:r>
            <a:r>
              <a:rPr lang="es-CO" noProof="0" dirty="0" err="1"/>
              <a:t>consectetur</a:t>
            </a:r>
            <a:r>
              <a:rPr lang="es-CO" noProof="0" dirty="0"/>
              <a:t> </a:t>
            </a:r>
            <a:r>
              <a:rPr lang="es-CO" noProof="0" dirty="0" err="1"/>
              <a:t>ligula</a:t>
            </a:r>
            <a:r>
              <a:rPr lang="es-CO" noProof="0" dirty="0"/>
              <a:t> </a:t>
            </a:r>
            <a:r>
              <a:rPr lang="es-CO" noProof="0" dirty="0" err="1"/>
              <a:t>dictum</a:t>
            </a:r>
            <a:r>
              <a:rPr lang="es-CO" noProof="0" dirty="0"/>
              <a:t> ex </a:t>
            </a:r>
            <a:r>
              <a:rPr lang="es-CO" noProof="0" dirty="0" err="1"/>
              <a:t>blandit</a:t>
            </a:r>
            <a:r>
              <a:rPr lang="es-CO" noProof="0" dirty="0"/>
              <a:t>, </a:t>
            </a:r>
            <a:r>
              <a:rPr lang="es-CO" noProof="0" dirty="0" err="1"/>
              <a:t>nec</a:t>
            </a:r>
            <a:r>
              <a:rPr lang="es-CO" noProof="0" dirty="0"/>
              <a:t> </a:t>
            </a:r>
            <a:r>
              <a:rPr lang="es-CO" noProof="0" dirty="0" err="1"/>
              <a:t>accumsan</a:t>
            </a:r>
            <a:r>
              <a:rPr lang="es-CO" noProof="0" dirty="0"/>
              <a:t> mi </a:t>
            </a:r>
            <a:r>
              <a:rPr lang="es-CO" noProof="0" dirty="0" err="1"/>
              <a:t>suscipit</a:t>
            </a:r>
            <a:r>
              <a:rPr lang="es-CO" noProof="0" dirty="0"/>
              <a:t>.</a:t>
            </a:r>
          </a:p>
        </p:txBody>
      </p:sp>
      <p:sp>
        <p:nvSpPr>
          <p:cNvPr id="27" name="Title 14">
            <a:extLst>
              <a:ext uri="{FF2B5EF4-FFF2-40B4-BE49-F238E27FC236}">
                <a16:creationId xmlns:a16="http://schemas.microsoft.com/office/drawing/2014/main" xmlns="" id="{CCA9D6A3-9009-4F40-BCA6-8C7F32AEB4DF}"/>
              </a:ext>
            </a:extLst>
          </p:cNvPr>
          <p:cNvSpPr>
            <a:spLocks noGrp="1"/>
          </p:cNvSpPr>
          <p:nvPr>
            <p:ph type="title" hasCustomPrompt="1"/>
          </p:nvPr>
        </p:nvSpPr>
        <p:spPr>
          <a:xfrm>
            <a:off x="291865" y="715808"/>
            <a:ext cx="11613596" cy="559387"/>
          </a:xfrm>
          <a:prstGeom prst="rect">
            <a:avLst/>
          </a:prstGeom>
        </p:spPr>
        <p:txBody>
          <a:bodyPr anchor="t">
            <a:noAutofit/>
          </a:bodyPr>
          <a:lstStyle>
            <a:lvl1pPr>
              <a:lnSpc>
                <a:spcPct val="90000"/>
              </a:lnSpc>
              <a:defRPr sz="3600" b="0" spc="-150">
                <a:solidFill>
                  <a:schemeClr val="tx1"/>
                </a:solidFill>
                <a:latin typeface="Work Sans" panose="00000500000000000000" pitchFamily="2" charset="0"/>
              </a:defRPr>
            </a:lvl1pPr>
          </a:lstStyle>
          <a:p>
            <a:r>
              <a:rPr lang="es-CO" noProof="0" dirty="0"/>
              <a:t>Título de la diapositiva</a:t>
            </a:r>
          </a:p>
        </p:txBody>
      </p:sp>
      <p:sp>
        <p:nvSpPr>
          <p:cNvPr id="28" name="Text Placeholder 17">
            <a:extLst>
              <a:ext uri="{FF2B5EF4-FFF2-40B4-BE49-F238E27FC236}">
                <a16:creationId xmlns:a16="http://schemas.microsoft.com/office/drawing/2014/main" xmlns="" id="{FD4B7913-F506-428A-81C9-CF67388378BD}"/>
              </a:ext>
            </a:extLst>
          </p:cNvPr>
          <p:cNvSpPr>
            <a:spLocks noGrp="1"/>
          </p:cNvSpPr>
          <p:nvPr>
            <p:ph type="body" sz="quarter" idx="10" hasCustomPrompt="1"/>
          </p:nvPr>
        </p:nvSpPr>
        <p:spPr>
          <a:xfrm>
            <a:off x="291866" y="1369486"/>
            <a:ext cx="11614384" cy="360939"/>
          </a:xfrm>
          <a:prstGeom prst="rect">
            <a:avLst/>
          </a:prstGeom>
        </p:spPr>
        <p:txBody>
          <a:bodyPr>
            <a:noAutofit/>
          </a:bodyPr>
          <a:lstStyle>
            <a:lvl1pPr marL="0" indent="0">
              <a:buNone/>
              <a:defRPr sz="2000" b="0">
                <a:solidFill>
                  <a:schemeClr val="tx1"/>
                </a:solidFill>
                <a:latin typeface="Work Sans" panose="00000500000000000000"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s-CO" noProof="0" dirty="0"/>
              <a:t>Subtítulo de la diapositiva</a:t>
            </a:r>
          </a:p>
        </p:txBody>
      </p:sp>
      <p:sp>
        <p:nvSpPr>
          <p:cNvPr id="29" name="Text Placeholder 19">
            <a:extLst>
              <a:ext uri="{FF2B5EF4-FFF2-40B4-BE49-F238E27FC236}">
                <a16:creationId xmlns:a16="http://schemas.microsoft.com/office/drawing/2014/main" xmlns="" id="{3DDD03BF-2C7D-4E8B-AE47-710DC8CDADC5}"/>
              </a:ext>
            </a:extLst>
          </p:cNvPr>
          <p:cNvSpPr>
            <a:spLocks noGrp="1"/>
          </p:cNvSpPr>
          <p:nvPr>
            <p:ph type="body" sz="quarter" idx="11" hasCustomPrompt="1"/>
          </p:nvPr>
        </p:nvSpPr>
        <p:spPr>
          <a:xfrm>
            <a:off x="291865" y="6308675"/>
            <a:ext cx="5809462" cy="364773"/>
          </a:xfrm>
          <a:prstGeom prst="rect">
            <a:avLst/>
          </a:prstGeom>
        </p:spPr>
        <p:txBody>
          <a:bodyPr anchor="b">
            <a:noAutofit/>
          </a:bodyPr>
          <a:lstStyle>
            <a:lvl1pPr marL="0" indent="0" algn="l">
              <a:lnSpc>
                <a:spcPct val="100000"/>
              </a:lnSpc>
              <a:spcBef>
                <a:spcPts val="0"/>
              </a:spcBef>
              <a:buNone/>
              <a:defRPr sz="900">
                <a:solidFill>
                  <a:schemeClr val="tx1"/>
                </a:solidFill>
                <a:latin typeface="Work Sans" panose="00000500000000000000" pitchFamily="2" charset="0"/>
              </a:defRPr>
            </a:lvl1pPr>
          </a:lstStyle>
          <a:p>
            <a:pPr lvl="0"/>
            <a:r>
              <a:rPr lang="es-CO" noProof="0" dirty="0"/>
              <a:t>Fuente y/o notas</a:t>
            </a:r>
          </a:p>
        </p:txBody>
      </p:sp>
      <p:sp>
        <p:nvSpPr>
          <p:cNvPr id="31" name="TextBox 30">
            <a:extLst>
              <a:ext uri="{FF2B5EF4-FFF2-40B4-BE49-F238E27FC236}">
                <a16:creationId xmlns:a16="http://schemas.microsoft.com/office/drawing/2014/main" xmlns="" id="{7240F829-BC34-47AC-88FB-ADBD12627CDC}"/>
              </a:ext>
            </a:extLst>
          </p:cNvPr>
          <p:cNvSpPr txBox="1"/>
          <p:nvPr/>
        </p:nvSpPr>
        <p:spPr>
          <a:xfrm>
            <a:off x="11617325" y="266928"/>
            <a:ext cx="361950" cy="215444"/>
          </a:xfrm>
          <a:prstGeom prst="rect">
            <a:avLst/>
          </a:prstGeom>
          <a:noFill/>
        </p:spPr>
        <p:txBody>
          <a:bodyPr wrap="square" rtlCol="0" anchor="ctr">
            <a:spAutoFit/>
          </a:bodyPr>
          <a:lstStyle/>
          <a:p>
            <a:pPr algn="ctr">
              <a:spcBef>
                <a:spcPts val="600"/>
              </a:spcBef>
            </a:pPr>
            <a:fld id="{75C7898C-BA7D-4DD1-B648-10E044C0935B}" type="slidenum">
              <a:rPr lang="es-CO" sz="800" smtClean="0">
                <a:solidFill>
                  <a:schemeClr val="tx1"/>
                </a:solidFill>
              </a:rPr>
              <a:pPr algn="ctr">
                <a:spcBef>
                  <a:spcPts val="600"/>
                </a:spcBef>
              </a:pPr>
              <a:t>‹Nº›</a:t>
            </a:fld>
            <a:endParaRPr lang="es-CO" sz="800" dirty="0">
              <a:solidFill>
                <a:schemeClr val="tx1"/>
              </a:solidFill>
            </a:endParaRPr>
          </a:p>
        </p:txBody>
      </p:sp>
      <p:sp>
        <p:nvSpPr>
          <p:cNvPr id="13" name="TextBox 12">
            <a:extLst>
              <a:ext uri="{FF2B5EF4-FFF2-40B4-BE49-F238E27FC236}">
                <a16:creationId xmlns:a16="http://schemas.microsoft.com/office/drawing/2014/main" xmlns="" id="{FCE4EAEB-3759-4990-B43C-353044C5EEB7}"/>
              </a:ext>
            </a:extLst>
          </p:cNvPr>
          <p:cNvSpPr txBox="1"/>
          <p:nvPr/>
        </p:nvSpPr>
        <p:spPr>
          <a:xfrm>
            <a:off x="11617325" y="266928"/>
            <a:ext cx="361950" cy="215444"/>
          </a:xfrm>
          <a:prstGeom prst="rect">
            <a:avLst/>
          </a:prstGeom>
          <a:noFill/>
        </p:spPr>
        <p:txBody>
          <a:bodyPr wrap="square" rtlCol="0" anchor="ctr">
            <a:spAutoFit/>
          </a:bodyPr>
          <a:lstStyle/>
          <a:p>
            <a:pPr algn="ctr">
              <a:spcBef>
                <a:spcPts val="600"/>
              </a:spcBef>
            </a:pPr>
            <a:fld id="{75C7898C-BA7D-4DD1-B648-10E044C0935B}" type="slidenum">
              <a:rPr lang="es-CO" sz="800" smtClean="0">
                <a:solidFill>
                  <a:schemeClr val="tx1"/>
                </a:solidFill>
              </a:rPr>
              <a:pPr algn="ctr">
                <a:spcBef>
                  <a:spcPts val="600"/>
                </a:spcBef>
              </a:pPr>
              <a:t>‹Nº›</a:t>
            </a:fld>
            <a:endParaRPr lang="es-CO" sz="800" dirty="0">
              <a:solidFill>
                <a:schemeClr val="tx1"/>
              </a:solidFill>
            </a:endParaRPr>
          </a:p>
        </p:txBody>
      </p:sp>
    </p:spTree>
    <p:extLst>
      <p:ext uri="{BB962C8B-B14F-4D97-AF65-F5344CB8AC3E}">
        <p14:creationId xmlns:p14="http://schemas.microsoft.com/office/powerpoint/2010/main" val="32211189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ontenido - Comparación 3">
    <p:bg>
      <p:bgPr>
        <a:solidFill>
          <a:schemeClr val="bg1"/>
        </a:solidFill>
        <a:effectLst/>
      </p:bgPr>
    </p:bg>
    <p:spTree>
      <p:nvGrpSpPr>
        <p:cNvPr id="1" name=""/>
        <p:cNvGrpSpPr/>
        <p:nvPr/>
      </p:nvGrpSpPr>
      <p:grpSpPr>
        <a:xfrm>
          <a:off x="0" y="0"/>
          <a:ext cx="0" cy="0"/>
          <a:chOff x="0" y="0"/>
          <a:chExt cx="0" cy="0"/>
        </a:xfrm>
      </p:grpSpPr>
      <p:sp>
        <p:nvSpPr>
          <p:cNvPr id="23" name="Text Placeholder 5">
            <a:extLst>
              <a:ext uri="{FF2B5EF4-FFF2-40B4-BE49-F238E27FC236}">
                <a16:creationId xmlns:a16="http://schemas.microsoft.com/office/drawing/2014/main" xmlns="" id="{CF9B70C2-6D0D-4A59-9E85-C2E8676DC783}"/>
              </a:ext>
            </a:extLst>
          </p:cNvPr>
          <p:cNvSpPr>
            <a:spLocks noGrp="1"/>
          </p:cNvSpPr>
          <p:nvPr>
            <p:ph type="body" sz="quarter" idx="12" hasCustomPrompt="1"/>
          </p:nvPr>
        </p:nvSpPr>
        <p:spPr>
          <a:xfrm>
            <a:off x="6259910" y="1931419"/>
            <a:ext cx="4868059" cy="394679"/>
          </a:xfrm>
          <a:prstGeom prst="rect">
            <a:avLst/>
          </a:prstGeom>
          <a:solidFill>
            <a:schemeClr val="accent2"/>
          </a:solidFill>
        </p:spPr>
        <p:txBody>
          <a:bodyPr anchor="ctr">
            <a:normAutofit/>
          </a:bodyPr>
          <a:lstStyle>
            <a:lvl1pPr marL="0" indent="0" algn="ctr">
              <a:lnSpc>
                <a:spcPct val="100000"/>
              </a:lnSpc>
              <a:spcBef>
                <a:spcPts val="0"/>
              </a:spcBef>
              <a:buNone/>
              <a:defRPr sz="1800" b="1">
                <a:solidFill>
                  <a:schemeClr val="bg2"/>
                </a:solidFill>
                <a:latin typeface="+mj-lt"/>
              </a:defRPr>
            </a:lvl1pPr>
          </a:lstStyle>
          <a:p>
            <a:pPr lvl="0"/>
            <a:r>
              <a:rPr lang="es-CO" noProof="0" dirty="0"/>
              <a:t>Concepto 2</a:t>
            </a:r>
          </a:p>
        </p:txBody>
      </p:sp>
      <p:sp>
        <p:nvSpPr>
          <p:cNvPr id="29" name="Text Placeholder 5">
            <a:extLst>
              <a:ext uri="{FF2B5EF4-FFF2-40B4-BE49-F238E27FC236}">
                <a16:creationId xmlns:a16="http://schemas.microsoft.com/office/drawing/2014/main" xmlns="" id="{26290B4B-AEB9-4B4F-BE06-3C89F40B33AB}"/>
              </a:ext>
            </a:extLst>
          </p:cNvPr>
          <p:cNvSpPr>
            <a:spLocks noGrp="1"/>
          </p:cNvSpPr>
          <p:nvPr>
            <p:ph type="body" sz="quarter" idx="14" hasCustomPrompt="1"/>
          </p:nvPr>
        </p:nvSpPr>
        <p:spPr>
          <a:xfrm>
            <a:off x="1252041" y="1931419"/>
            <a:ext cx="4868059" cy="394679"/>
          </a:xfrm>
          <a:prstGeom prst="rect">
            <a:avLst/>
          </a:prstGeom>
          <a:solidFill>
            <a:schemeClr val="accent1"/>
          </a:solidFill>
        </p:spPr>
        <p:txBody>
          <a:bodyPr anchor="ctr">
            <a:normAutofit/>
          </a:bodyPr>
          <a:lstStyle>
            <a:lvl1pPr marL="0" indent="0" algn="ctr">
              <a:lnSpc>
                <a:spcPct val="100000"/>
              </a:lnSpc>
              <a:spcBef>
                <a:spcPts val="0"/>
              </a:spcBef>
              <a:buNone/>
              <a:defRPr sz="1800" b="1">
                <a:solidFill>
                  <a:schemeClr val="bg2"/>
                </a:solidFill>
                <a:latin typeface="+mj-lt"/>
              </a:defRPr>
            </a:lvl1pPr>
          </a:lstStyle>
          <a:p>
            <a:pPr lvl="0"/>
            <a:r>
              <a:rPr lang="es-CO" noProof="0" dirty="0"/>
              <a:t>Concepto 1</a:t>
            </a:r>
          </a:p>
        </p:txBody>
      </p:sp>
      <p:sp>
        <p:nvSpPr>
          <p:cNvPr id="32" name="Text Placeholder 5">
            <a:extLst>
              <a:ext uri="{FF2B5EF4-FFF2-40B4-BE49-F238E27FC236}">
                <a16:creationId xmlns:a16="http://schemas.microsoft.com/office/drawing/2014/main" xmlns="" id="{0FA807FA-97A7-4797-883B-30C06ABA51EC}"/>
              </a:ext>
            </a:extLst>
          </p:cNvPr>
          <p:cNvSpPr>
            <a:spLocks noGrp="1"/>
          </p:cNvSpPr>
          <p:nvPr>
            <p:ph type="body" sz="quarter" idx="16" hasCustomPrompt="1"/>
          </p:nvPr>
        </p:nvSpPr>
        <p:spPr>
          <a:xfrm>
            <a:off x="6260833" y="4126244"/>
            <a:ext cx="4868059" cy="394679"/>
          </a:xfrm>
          <a:prstGeom prst="rect">
            <a:avLst/>
          </a:prstGeom>
          <a:solidFill>
            <a:schemeClr val="accent4"/>
          </a:solidFill>
        </p:spPr>
        <p:txBody>
          <a:bodyPr anchor="ctr">
            <a:normAutofit/>
          </a:bodyPr>
          <a:lstStyle>
            <a:lvl1pPr marL="0" indent="0" algn="ctr">
              <a:lnSpc>
                <a:spcPct val="100000"/>
              </a:lnSpc>
              <a:spcBef>
                <a:spcPts val="0"/>
              </a:spcBef>
              <a:buNone/>
              <a:defRPr sz="1800" b="1">
                <a:solidFill>
                  <a:schemeClr val="bg2"/>
                </a:solidFill>
                <a:latin typeface="+mj-lt"/>
              </a:defRPr>
            </a:lvl1pPr>
          </a:lstStyle>
          <a:p>
            <a:pPr lvl="0"/>
            <a:r>
              <a:rPr lang="es-CO" noProof="0" dirty="0"/>
              <a:t>Concepto 3</a:t>
            </a:r>
          </a:p>
        </p:txBody>
      </p:sp>
      <p:sp>
        <p:nvSpPr>
          <p:cNvPr id="35" name="Text Placeholder 5">
            <a:extLst>
              <a:ext uri="{FF2B5EF4-FFF2-40B4-BE49-F238E27FC236}">
                <a16:creationId xmlns:a16="http://schemas.microsoft.com/office/drawing/2014/main" xmlns="" id="{B83951D1-FEA4-4EC0-8AC5-89992D1D460A}"/>
              </a:ext>
            </a:extLst>
          </p:cNvPr>
          <p:cNvSpPr>
            <a:spLocks noGrp="1"/>
          </p:cNvSpPr>
          <p:nvPr>
            <p:ph type="body" sz="quarter" idx="18" hasCustomPrompt="1"/>
          </p:nvPr>
        </p:nvSpPr>
        <p:spPr>
          <a:xfrm>
            <a:off x="1252041" y="4126244"/>
            <a:ext cx="4868059" cy="394679"/>
          </a:xfrm>
          <a:prstGeom prst="rect">
            <a:avLst/>
          </a:prstGeom>
          <a:solidFill>
            <a:schemeClr val="accent3"/>
          </a:solidFill>
        </p:spPr>
        <p:txBody>
          <a:bodyPr anchor="ctr">
            <a:normAutofit/>
          </a:bodyPr>
          <a:lstStyle>
            <a:lvl1pPr marL="0" indent="0" algn="ctr">
              <a:lnSpc>
                <a:spcPct val="100000"/>
              </a:lnSpc>
              <a:spcBef>
                <a:spcPts val="0"/>
              </a:spcBef>
              <a:buNone/>
              <a:defRPr sz="1800" b="1">
                <a:solidFill>
                  <a:schemeClr val="bg2"/>
                </a:solidFill>
                <a:latin typeface="+mj-lt"/>
              </a:defRPr>
            </a:lvl1pPr>
          </a:lstStyle>
          <a:p>
            <a:pPr lvl="0"/>
            <a:r>
              <a:rPr lang="es-CO" noProof="0" dirty="0"/>
              <a:t>Concepto 3</a:t>
            </a:r>
          </a:p>
        </p:txBody>
      </p:sp>
      <p:sp>
        <p:nvSpPr>
          <p:cNvPr id="21" name="Text Placeholder 4">
            <a:extLst>
              <a:ext uri="{FF2B5EF4-FFF2-40B4-BE49-F238E27FC236}">
                <a16:creationId xmlns:a16="http://schemas.microsoft.com/office/drawing/2014/main" xmlns="" id="{8D68F63B-ECF0-4D4B-87F2-EA4903CAA83E}"/>
              </a:ext>
            </a:extLst>
          </p:cNvPr>
          <p:cNvSpPr>
            <a:spLocks noGrp="1"/>
          </p:cNvSpPr>
          <p:nvPr>
            <p:ph type="body" sz="quarter" idx="13" hasCustomPrompt="1"/>
          </p:nvPr>
        </p:nvSpPr>
        <p:spPr>
          <a:xfrm>
            <a:off x="6260833" y="2326956"/>
            <a:ext cx="4868058" cy="1729953"/>
          </a:xfrm>
          <a:prstGeom prst="rect">
            <a:avLst/>
          </a:prstGeom>
        </p:spPr>
        <p:txBody>
          <a:bodyPr anchor="t">
            <a:normAutofit/>
          </a:bodyPr>
          <a:lstStyle>
            <a:lvl1pPr marL="285750" indent="-285750" algn="l">
              <a:lnSpc>
                <a:spcPct val="100000"/>
              </a:lnSpc>
              <a:spcBef>
                <a:spcPts val="0"/>
              </a:spcBef>
              <a:buClr>
                <a:schemeClr val="accent2"/>
              </a:buClr>
              <a:buFont typeface="Arial" panose="020B0604020202020204" pitchFamily="34" charset="0"/>
              <a:buChar char="•"/>
              <a:defRPr sz="1800">
                <a:solidFill>
                  <a:schemeClr val="tx1"/>
                </a:solidFill>
                <a:latin typeface="Work Sans" panose="00000500000000000000" pitchFamily="2" charset="0"/>
              </a:defRPr>
            </a:lvl1pPr>
            <a:lvl2pPr marL="800100" indent="-342900">
              <a:buClr>
                <a:schemeClr val="accent2"/>
              </a:buClr>
              <a:buFont typeface="Wingdings" panose="05000000000000000000" pitchFamily="2" charset="2"/>
              <a:buChar char="ü"/>
              <a:defRPr sz="1800"/>
            </a:lvl2pPr>
            <a:lvl3pPr marL="1200150" indent="-285750">
              <a:buClr>
                <a:schemeClr val="accent2"/>
              </a:buClr>
              <a:buFont typeface="Courier New" panose="02070309020205020404" pitchFamily="49" charset="0"/>
              <a:buChar char="o"/>
              <a:defRPr sz="1800"/>
            </a:lvl3pPr>
            <a:lvl4pPr marL="1657350" indent="-285750">
              <a:buClr>
                <a:schemeClr val="accent2"/>
              </a:buClr>
              <a:buFont typeface="Wingdings" panose="05000000000000000000" pitchFamily="2" charset="2"/>
              <a:buChar char="§"/>
              <a:defRPr/>
            </a:lvl4pPr>
            <a:lvl5pPr marL="1828800" indent="0">
              <a:buNone/>
              <a:defRPr/>
            </a:lvl5pPr>
          </a:lstStyle>
          <a:p>
            <a:pPr lvl="0"/>
            <a:r>
              <a:rPr lang="es-CO" noProof="0" dirty="0"/>
              <a:t>Viñetas cortas en tamaño mínimo de 18 puntos negro.</a:t>
            </a:r>
          </a:p>
          <a:p>
            <a:pPr lvl="0"/>
            <a:r>
              <a:rPr lang="es-CO" noProof="0" dirty="0"/>
              <a:t>Sed ultrices urna vitae </a:t>
            </a:r>
            <a:r>
              <a:rPr lang="es-CO" noProof="0" dirty="0" err="1"/>
              <a:t>est</a:t>
            </a:r>
            <a:r>
              <a:rPr lang="es-CO" noProof="0" dirty="0"/>
              <a:t> </a:t>
            </a:r>
            <a:r>
              <a:rPr lang="es-CO" noProof="0" dirty="0" err="1"/>
              <a:t>feugiat</a:t>
            </a:r>
            <a:r>
              <a:rPr lang="es-CO" noProof="0" dirty="0"/>
              <a:t> </a:t>
            </a:r>
            <a:r>
              <a:rPr lang="es-CO" noProof="0" dirty="0" err="1"/>
              <a:t>convallis</a:t>
            </a:r>
            <a:r>
              <a:rPr lang="es-CO" noProof="0" dirty="0"/>
              <a:t>.</a:t>
            </a:r>
          </a:p>
          <a:p>
            <a:pPr lvl="0"/>
            <a:r>
              <a:rPr lang="es-CO" noProof="0" dirty="0" err="1"/>
              <a:t>Duis</a:t>
            </a:r>
            <a:r>
              <a:rPr lang="es-CO" noProof="0" dirty="0"/>
              <a:t> </a:t>
            </a:r>
            <a:r>
              <a:rPr lang="es-CO" noProof="0" dirty="0" err="1"/>
              <a:t>mollis</a:t>
            </a:r>
            <a:r>
              <a:rPr lang="es-CO" noProof="0" dirty="0"/>
              <a:t> urna ut mi </a:t>
            </a:r>
            <a:r>
              <a:rPr lang="es-CO" noProof="0" dirty="0" err="1"/>
              <a:t>porttitor</a:t>
            </a:r>
            <a:r>
              <a:rPr lang="es-CO" noProof="0" dirty="0"/>
              <a:t> </a:t>
            </a:r>
            <a:r>
              <a:rPr lang="es-CO" noProof="0" dirty="0" err="1"/>
              <a:t>auctor</a:t>
            </a:r>
            <a:r>
              <a:rPr lang="es-CO" noProof="0" dirty="0"/>
              <a:t>.</a:t>
            </a:r>
          </a:p>
        </p:txBody>
      </p:sp>
      <p:sp>
        <p:nvSpPr>
          <p:cNvPr id="25" name="Text Placeholder 4">
            <a:extLst>
              <a:ext uri="{FF2B5EF4-FFF2-40B4-BE49-F238E27FC236}">
                <a16:creationId xmlns:a16="http://schemas.microsoft.com/office/drawing/2014/main" xmlns="" id="{EE89B2A8-DDB3-42A8-B8D6-9E671D6FD088}"/>
              </a:ext>
            </a:extLst>
          </p:cNvPr>
          <p:cNvSpPr>
            <a:spLocks noGrp="1"/>
          </p:cNvSpPr>
          <p:nvPr>
            <p:ph type="body" sz="quarter" idx="15" hasCustomPrompt="1"/>
          </p:nvPr>
        </p:nvSpPr>
        <p:spPr>
          <a:xfrm>
            <a:off x="1252041" y="2326956"/>
            <a:ext cx="4868058" cy="1729953"/>
          </a:xfrm>
          <a:prstGeom prst="rect">
            <a:avLst/>
          </a:prstGeom>
        </p:spPr>
        <p:txBody>
          <a:bodyPr anchor="t">
            <a:normAutofit/>
          </a:bodyPr>
          <a:lstStyle>
            <a:lvl1pPr marL="285750" indent="-285750" algn="l">
              <a:lnSpc>
                <a:spcPct val="100000"/>
              </a:lnSpc>
              <a:spcBef>
                <a:spcPts val="0"/>
              </a:spcBef>
              <a:buClr>
                <a:schemeClr val="accent1"/>
              </a:buClr>
              <a:buFont typeface="Arial" panose="020B0604020202020204" pitchFamily="34" charset="0"/>
              <a:buChar char="•"/>
              <a:defRPr sz="1800">
                <a:solidFill>
                  <a:schemeClr val="tx1"/>
                </a:solidFill>
                <a:latin typeface="Work Sans" panose="00000500000000000000" pitchFamily="2" charset="0"/>
              </a:defRPr>
            </a:lvl1pPr>
            <a:lvl2pPr marL="800100" indent="-342900">
              <a:buClr>
                <a:schemeClr val="tx2"/>
              </a:buClr>
              <a:buFont typeface="Wingdings" panose="05000000000000000000" pitchFamily="2" charset="2"/>
              <a:buChar char="ü"/>
              <a:defRPr sz="1800"/>
            </a:lvl2pPr>
            <a:lvl3pPr marL="1200150" indent="-285750">
              <a:buClr>
                <a:schemeClr val="tx2"/>
              </a:buClr>
              <a:buFont typeface="Courier New" panose="02070309020205020404" pitchFamily="49" charset="0"/>
              <a:buChar char="o"/>
              <a:defRPr sz="1800"/>
            </a:lvl3pPr>
            <a:lvl4pPr marL="1657350" indent="-285750">
              <a:buClr>
                <a:schemeClr val="tx2"/>
              </a:buClr>
              <a:buFont typeface="Wingdings" panose="05000000000000000000" pitchFamily="2" charset="2"/>
              <a:buChar char="§"/>
              <a:defRPr/>
            </a:lvl4pPr>
            <a:lvl5pPr marL="1828800" indent="0">
              <a:buNone/>
              <a:defRPr/>
            </a:lvl5pPr>
          </a:lstStyle>
          <a:p>
            <a:pPr lvl="0"/>
            <a:r>
              <a:rPr lang="es-CO" noProof="0" dirty="0"/>
              <a:t>Viñetas cortas en tamaño mínimo de 18 puntos negro.</a:t>
            </a:r>
          </a:p>
          <a:p>
            <a:pPr lvl="0"/>
            <a:r>
              <a:rPr lang="es-CO" noProof="0" dirty="0"/>
              <a:t>Sed ultrices urna vitae </a:t>
            </a:r>
            <a:r>
              <a:rPr lang="es-CO" noProof="0" dirty="0" err="1"/>
              <a:t>est</a:t>
            </a:r>
            <a:r>
              <a:rPr lang="es-CO" noProof="0" dirty="0"/>
              <a:t> </a:t>
            </a:r>
            <a:r>
              <a:rPr lang="es-CO" noProof="0" dirty="0" err="1"/>
              <a:t>feugiat</a:t>
            </a:r>
            <a:r>
              <a:rPr lang="es-CO" noProof="0" dirty="0"/>
              <a:t> </a:t>
            </a:r>
            <a:r>
              <a:rPr lang="es-CO" noProof="0" dirty="0" err="1"/>
              <a:t>convallis</a:t>
            </a:r>
            <a:r>
              <a:rPr lang="es-CO" noProof="0" dirty="0"/>
              <a:t>.</a:t>
            </a:r>
          </a:p>
          <a:p>
            <a:pPr lvl="0"/>
            <a:r>
              <a:rPr lang="es-CO" noProof="0" dirty="0" err="1"/>
              <a:t>Duis</a:t>
            </a:r>
            <a:r>
              <a:rPr lang="es-CO" noProof="0" dirty="0"/>
              <a:t> </a:t>
            </a:r>
            <a:r>
              <a:rPr lang="es-CO" noProof="0" dirty="0" err="1"/>
              <a:t>mollis</a:t>
            </a:r>
            <a:r>
              <a:rPr lang="es-CO" noProof="0" dirty="0"/>
              <a:t> urna ut mi </a:t>
            </a:r>
            <a:r>
              <a:rPr lang="es-CO" noProof="0" dirty="0" err="1"/>
              <a:t>porttitor</a:t>
            </a:r>
            <a:r>
              <a:rPr lang="es-CO" noProof="0" dirty="0"/>
              <a:t> </a:t>
            </a:r>
            <a:r>
              <a:rPr lang="es-CO" noProof="0" dirty="0" err="1"/>
              <a:t>auctor</a:t>
            </a:r>
            <a:r>
              <a:rPr lang="es-CO" noProof="0" dirty="0"/>
              <a:t>.</a:t>
            </a:r>
          </a:p>
        </p:txBody>
      </p:sp>
      <p:sp>
        <p:nvSpPr>
          <p:cNvPr id="26" name="Text Placeholder 4">
            <a:extLst>
              <a:ext uri="{FF2B5EF4-FFF2-40B4-BE49-F238E27FC236}">
                <a16:creationId xmlns:a16="http://schemas.microsoft.com/office/drawing/2014/main" xmlns="" id="{2C98834F-B6C7-4F35-B670-DC508139D150}"/>
              </a:ext>
            </a:extLst>
          </p:cNvPr>
          <p:cNvSpPr>
            <a:spLocks noGrp="1"/>
          </p:cNvSpPr>
          <p:nvPr>
            <p:ph type="body" sz="quarter" idx="17" hasCustomPrompt="1"/>
          </p:nvPr>
        </p:nvSpPr>
        <p:spPr>
          <a:xfrm>
            <a:off x="6260834" y="4520922"/>
            <a:ext cx="4868058" cy="1746527"/>
          </a:xfrm>
          <a:prstGeom prst="rect">
            <a:avLst/>
          </a:prstGeom>
        </p:spPr>
        <p:txBody>
          <a:bodyPr anchor="t">
            <a:normAutofit/>
          </a:bodyPr>
          <a:lstStyle>
            <a:lvl1pPr marL="285750" indent="-285750" algn="l">
              <a:lnSpc>
                <a:spcPct val="100000"/>
              </a:lnSpc>
              <a:spcBef>
                <a:spcPts val="0"/>
              </a:spcBef>
              <a:buClr>
                <a:schemeClr val="accent4"/>
              </a:buClr>
              <a:buFont typeface="Arial" panose="020B0604020202020204" pitchFamily="34" charset="0"/>
              <a:buChar char="•"/>
              <a:defRPr sz="1800">
                <a:solidFill>
                  <a:schemeClr val="tx1"/>
                </a:solidFill>
                <a:latin typeface="Work Sans" panose="00000500000000000000" pitchFamily="2" charset="0"/>
              </a:defRPr>
            </a:lvl1pPr>
            <a:lvl2pPr marL="800100" indent="-342900">
              <a:buClr>
                <a:schemeClr val="accent3"/>
              </a:buClr>
              <a:buFont typeface="Wingdings" panose="05000000000000000000" pitchFamily="2" charset="2"/>
              <a:buChar char="ü"/>
              <a:defRPr sz="1800"/>
            </a:lvl2pPr>
            <a:lvl3pPr marL="1200150" indent="-285750">
              <a:buClr>
                <a:schemeClr val="accent3"/>
              </a:buClr>
              <a:buFont typeface="Courier New" panose="02070309020205020404" pitchFamily="49" charset="0"/>
              <a:buChar char="o"/>
              <a:defRPr sz="1800"/>
            </a:lvl3pPr>
            <a:lvl4pPr marL="1657350" indent="-285750">
              <a:buClr>
                <a:schemeClr val="accent3"/>
              </a:buClr>
              <a:buFont typeface="Wingdings" panose="05000000000000000000" pitchFamily="2" charset="2"/>
              <a:buChar char="§"/>
              <a:defRPr/>
            </a:lvl4pPr>
            <a:lvl5pPr marL="1828800" indent="0">
              <a:buNone/>
              <a:defRPr/>
            </a:lvl5pPr>
          </a:lstStyle>
          <a:p>
            <a:pPr lvl="0"/>
            <a:r>
              <a:rPr lang="es-CO" noProof="0" dirty="0"/>
              <a:t>Viñetas cortas en tamaño mínimo de 18 puntos negro.</a:t>
            </a:r>
          </a:p>
          <a:p>
            <a:pPr lvl="0"/>
            <a:r>
              <a:rPr lang="es-CO" noProof="0" dirty="0"/>
              <a:t>Sed ultrices urna vitae </a:t>
            </a:r>
            <a:r>
              <a:rPr lang="es-CO" noProof="0" dirty="0" err="1"/>
              <a:t>est</a:t>
            </a:r>
            <a:r>
              <a:rPr lang="es-CO" noProof="0" dirty="0"/>
              <a:t> </a:t>
            </a:r>
            <a:r>
              <a:rPr lang="es-CO" noProof="0" dirty="0" err="1"/>
              <a:t>feugiat</a:t>
            </a:r>
            <a:r>
              <a:rPr lang="es-CO" noProof="0" dirty="0"/>
              <a:t> </a:t>
            </a:r>
            <a:r>
              <a:rPr lang="es-CO" noProof="0" dirty="0" err="1"/>
              <a:t>convallis</a:t>
            </a:r>
            <a:r>
              <a:rPr lang="es-CO" noProof="0" dirty="0"/>
              <a:t>.</a:t>
            </a:r>
          </a:p>
          <a:p>
            <a:pPr lvl="0"/>
            <a:r>
              <a:rPr lang="es-CO" noProof="0" dirty="0" err="1"/>
              <a:t>Duis</a:t>
            </a:r>
            <a:r>
              <a:rPr lang="es-CO" noProof="0" dirty="0"/>
              <a:t> </a:t>
            </a:r>
            <a:r>
              <a:rPr lang="es-CO" noProof="0" dirty="0" err="1"/>
              <a:t>mollis</a:t>
            </a:r>
            <a:r>
              <a:rPr lang="es-CO" noProof="0" dirty="0"/>
              <a:t> urna ut mi </a:t>
            </a:r>
            <a:r>
              <a:rPr lang="es-CO" noProof="0" dirty="0" err="1"/>
              <a:t>porttitor</a:t>
            </a:r>
            <a:r>
              <a:rPr lang="es-CO" noProof="0" dirty="0"/>
              <a:t> </a:t>
            </a:r>
            <a:r>
              <a:rPr lang="es-CO" noProof="0" dirty="0" err="1"/>
              <a:t>auctor</a:t>
            </a:r>
            <a:r>
              <a:rPr lang="es-CO" noProof="0" dirty="0"/>
              <a:t>.</a:t>
            </a:r>
          </a:p>
        </p:txBody>
      </p:sp>
      <p:sp>
        <p:nvSpPr>
          <p:cNvPr id="27" name="Text Placeholder 4">
            <a:extLst>
              <a:ext uri="{FF2B5EF4-FFF2-40B4-BE49-F238E27FC236}">
                <a16:creationId xmlns:a16="http://schemas.microsoft.com/office/drawing/2014/main" xmlns="" id="{AD286F67-6D9A-4C6F-8176-6D5B03ED4F24}"/>
              </a:ext>
            </a:extLst>
          </p:cNvPr>
          <p:cNvSpPr>
            <a:spLocks noGrp="1"/>
          </p:cNvSpPr>
          <p:nvPr>
            <p:ph type="body" sz="quarter" idx="19" hasCustomPrompt="1"/>
          </p:nvPr>
        </p:nvSpPr>
        <p:spPr>
          <a:xfrm>
            <a:off x="1252041" y="4520922"/>
            <a:ext cx="4868058" cy="1746527"/>
          </a:xfrm>
          <a:prstGeom prst="rect">
            <a:avLst/>
          </a:prstGeom>
        </p:spPr>
        <p:txBody>
          <a:bodyPr anchor="t">
            <a:normAutofit/>
          </a:bodyPr>
          <a:lstStyle>
            <a:lvl1pPr marL="285750" indent="-285750" algn="l">
              <a:lnSpc>
                <a:spcPct val="100000"/>
              </a:lnSpc>
              <a:spcBef>
                <a:spcPts val="0"/>
              </a:spcBef>
              <a:buClr>
                <a:schemeClr val="accent3"/>
              </a:buClr>
              <a:buFont typeface="Arial" panose="020B0604020202020204" pitchFamily="34" charset="0"/>
              <a:buChar char="•"/>
              <a:defRPr sz="1800">
                <a:solidFill>
                  <a:schemeClr val="tx1"/>
                </a:solidFill>
                <a:latin typeface="Work Sans" panose="00000500000000000000" pitchFamily="2" charset="0"/>
              </a:defRPr>
            </a:lvl1pPr>
            <a:lvl2pPr marL="800100" indent="-342900">
              <a:buClr>
                <a:schemeClr val="tx1">
                  <a:lumMod val="75000"/>
                  <a:lumOff val="25000"/>
                </a:schemeClr>
              </a:buClr>
              <a:buFont typeface="Wingdings" panose="05000000000000000000" pitchFamily="2" charset="2"/>
              <a:buChar char="ü"/>
              <a:defRPr sz="1800"/>
            </a:lvl2pPr>
            <a:lvl3pPr marL="1200150" indent="-285750">
              <a:buClr>
                <a:schemeClr val="tx1">
                  <a:lumMod val="75000"/>
                  <a:lumOff val="25000"/>
                </a:schemeClr>
              </a:buClr>
              <a:buFont typeface="Courier New" panose="02070309020205020404" pitchFamily="49" charset="0"/>
              <a:buChar char="o"/>
              <a:defRPr sz="1800"/>
            </a:lvl3pPr>
            <a:lvl4pPr marL="1657350" indent="-285750">
              <a:buClr>
                <a:schemeClr val="tx1">
                  <a:lumMod val="75000"/>
                  <a:lumOff val="25000"/>
                </a:schemeClr>
              </a:buClr>
              <a:buFont typeface="Wingdings" panose="05000000000000000000" pitchFamily="2" charset="2"/>
              <a:buChar char="§"/>
              <a:defRPr/>
            </a:lvl4pPr>
            <a:lvl5pPr marL="1828800" indent="0">
              <a:buNone/>
              <a:defRPr/>
            </a:lvl5pPr>
          </a:lstStyle>
          <a:p>
            <a:pPr lvl="0"/>
            <a:r>
              <a:rPr lang="es-CO" noProof="0" dirty="0"/>
              <a:t>Viñetas cortas en tamaño mínimo de 18 puntos negro.</a:t>
            </a:r>
          </a:p>
          <a:p>
            <a:pPr lvl="0"/>
            <a:r>
              <a:rPr lang="es-CO" noProof="0" dirty="0"/>
              <a:t>Sed ultrices urna vitae </a:t>
            </a:r>
            <a:r>
              <a:rPr lang="es-CO" noProof="0" dirty="0" err="1"/>
              <a:t>est</a:t>
            </a:r>
            <a:r>
              <a:rPr lang="es-CO" noProof="0" dirty="0"/>
              <a:t> </a:t>
            </a:r>
            <a:r>
              <a:rPr lang="es-CO" noProof="0" dirty="0" err="1"/>
              <a:t>feugiat</a:t>
            </a:r>
            <a:r>
              <a:rPr lang="es-CO" noProof="0" dirty="0"/>
              <a:t> </a:t>
            </a:r>
            <a:r>
              <a:rPr lang="es-CO" noProof="0" dirty="0" err="1"/>
              <a:t>convallis</a:t>
            </a:r>
            <a:r>
              <a:rPr lang="es-CO" noProof="0" dirty="0"/>
              <a:t>.</a:t>
            </a:r>
          </a:p>
          <a:p>
            <a:pPr lvl="0"/>
            <a:r>
              <a:rPr lang="es-CO" noProof="0" dirty="0" err="1"/>
              <a:t>Duis</a:t>
            </a:r>
            <a:r>
              <a:rPr lang="es-CO" noProof="0" dirty="0"/>
              <a:t> </a:t>
            </a:r>
            <a:r>
              <a:rPr lang="es-CO" noProof="0" dirty="0" err="1"/>
              <a:t>mollis</a:t>
            </a:r>
            <a:r>
              <a:rPr lang="es-CO" noProof="0" dirty="0"/>
              <a:t> urna ut mi </a:t>
            </a:r>
            <a:r>
              <a:rPr lang="es-CO" noProof="0" dirty="0" err="1"/>
              <a:t>porttitor</a:t>
            </a:r>
            <a:r>
              <a:rPr lang="es-CO" noProof="0" dirty="0"/>
              <a:t> </a:t>
            </a:r>
            <a:r>
              <a:rPr lang="es-CO" noProof="0" dirty="0" err="1"/>
              <a:t>auctor</a:t>
            </a:r>
            <a:r>
              <a:rPr lang="es-CO" noProof="0" dirty="0"/>
              <a:t>.</a:t>
            </a:r>
          </a:p>
        </p:txBody>
      </p:sp>
      <p:sp>
        <p:nvSpPr>
          <p:cNvPr id="28" name="Title 14">
            <a:extLst>
              <a:ext uri="{FF2B5EF4-FFF2-40B4-BE49-F238E27FC236}">
                <a16:creationId xmlns:a16="http://schemas.microsoft.com/office/drawing/2014/main" xmlns="" id="{7A73FC3E-974F-49A9-922E-88487D3BF541}"/>
              </a:ext>
            </a:extLst>
          </p:cNvPr>
          <p:cNvSpPr>
            <a:spLocks noGrp="1"/>
          </p:cNvSpPr>
          <p:nvPr>
            <p:ph type="title" hasCustomPrompt="1"/>
          </p:nvPr>
        </p:nvSpPr>
        <p:spPr>
          <a:xfrm>
            <a:off x="291865" y="715808"/>
            <a:ext cx="11613596" cy="559387"/>
          </a:xfrm>
          <a:prstGeom prst="rect">
            <a:avLst/>
          </a:prstGeom>
        </p:spPr>
        <p:txBody>
          <a:bodyPr anchor="t">
            <a:noAutofit/>
          </a:bodyPr>
          <a:lstStyle>
            <a:lvl1pPr>
              <a:lnSpc>
                <a:spcPct val="90000"/>
              </a:lnSpc>
              <a:defRPr sz="3600" b="0" spc="-150">
                <a:solidFill>
                  <a:schemeClr val="tx1"/>
                </a:solidFill>
                <a:latin typeface="Work Sans" panose="00000500000000000000" pitchFamily="2" charset="0"/>
              </a:defRPr>
            </a:lvl1pPr>
          </a:lstStyle>
          <a:p>
            <a:r>
              <a:rPr lang="es-CO" noProof="0" dirty="0"/>
              <a:t>Título de la diapositiva</a:t>
            </a:r>
          </a:p>
        </p:txBody>
      </p:sp>
      <p:sp>
        <p:nvSpPr>
          <p:cNvPr id="30" name="Text Placeholder 17">
            <a:extLst>
              <a:ext uri="{FF2B5EF4-FFF2-40B4-BE49-F238E27FC236}">
                <a16:creationId xmlns:a16="http://schemas.microsoft.com/office/drawing/2014/main" xmlns="" id="{C70F826E-C8E6-4863-A836-B732AB3B3B06}"/>
              </a:ext>
            </a:extLst>
          </p:cNvPr>
          <p:cNvSpPr>
            <a:spLocks noGrp="1"/>
          </p:cNvSpPr>
          <p:nvPr>
            <p:ph type="body" sz="quarter" idx="10" hasCustomPrompt="1"/>
          </p:nvPr>
        </p:nvSpPr>
        <p:spPr>
          <a:xfrm>
            <a:off x="291866" y="1369486"/>
            <a:ext cx="11614384" cy="360939"/>
          </a:xfrm>
          <a:prstGeom prst="rect">
            <a:avLst/>
          </a:prstGeom>
        </p:spPr>
        <p:txBody>
          <a:bodyPr>
            <a:noAutofit/>
          </a:bodyPr>
          <a:lstStyle>
            <a:lvl1pPr marL="0" indent="0">
              <a:buNone/>
              <a:defRPr sz="2000" b="0">
                <a:solidFill>
                  <a:schemeClr val="tx1"/>
                </a:solidFill>
                <a:latin typeface="Work Sans" panose="00000500000000000000"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s-CO" noProof="0" dirty="0"/>
              <a:t>Subtítulo de la diapositiva</a:t>
            </a:r>
          </a:p>
        </p:txBody>
      </p:sp>
      <p:sp>
        <p:nvSpPr>
          <p:cNvPr id="31" name="Text Placeholder 19">
            <a:extLst>
              <a:ext uri="{FF2B5EF4-FFF2-40B4-BE49-F238E27FC236}">
                <a16:creationId xmlns:a16="http://schemas.microsoft.com/office/drawing/2014/main" xmlns="" id="{436B6220-643B-4CE4-9E9E-772B7AEC9BDA}"/>
              </a:ext>
            </a:extLst>
          </p:cNvPr>
          <p:cNvSpPr>
            <a:spLocks noGrp="1"/>
          </p:cNvSpPr>
          <p:nvPr>
            <p:ph type="body" sz="quarter" idx="11" hasCustomPrompt="1"/>
          </p:nvPr>
        </p:nvSpPr>
        <p:spPr>
          <a:xfrm>
            <a:off x="291865" y="6308675"/>
            <a:ext cx="5809462" cy="364773"/>
          </a:xfrm>
          <a:prstGeom prst="rect">
            <a:avLst/>
          </a:prstGeom>
        </p:spPr>
        <p:txBody>
          <a:bodyPr anchor="b">
            <a:noAutofit/>
          </a:bodyPr>
          <a:lstStyle>
            <a:lvl1pPr marL="0" indent="0" algn="l">
              <a:lnSpc>
                <a:spcPct val="100000"/>
              </a:lnSpc>
              <a:spcBef>
                <a:spcPts val="0"/>
              </a:spcBef>
              <a:buNone/>
              <a:defRPr sz="900">
                <a:solidFill>
                  <a:schemeClr val="tx1"/>
                </a:solidFill>
                <a:latin typeface="Work Sans" panose="00000500000000000000" pitchFamily="2" charset="0"/>
              </a:defRPr>
            </a:lvl1pPr>
          </a:lstStyle>
          <a:p>
            <a:pPr lvl="0"/>
            <a:r>
              <a:rPr lang="es-CO" noProof="0" dirty="0"/>
              <a:t>Fuente y/o notas</a:t>
            </a:r>
          </a:p>
        </p:txBody>
      </p:sp>
      <p:sp>
        <p:nvSpPr>
          <p:cNvPr id="38" name="TextBox 37">
            <a:extLst>
              <a:ext uri="{FF2B5EF4-FFF2-40B4-BE49-F238E27FC236}">
                <a16:creationId xmlns:a16="http://schemas.microsoft.com/office/drawing/2014/main" xmlns="" id="{AE7DF72C-626D-47EC-8C70-52BD43024440}"/>
              </a:ext>
            </a:extLst>
          </p:cNvPr>
          <p:cNvSpPr txBox="1"/>
          <p:nvPr/>
        </p:nvSpPr>
        <p:spPr>
          <a:xfrm>
            <a:off x="11617325" y="266928"/>
            <a:ext cx="361950" cy="215444"/>
          </a:xfrm>
          <a:prstGeom prst="rect">
            <a:avLst/>
          </a:prstGeom>
          <a:noFill/>
        </p:spPr>
        <p:txBody>
          <a:bodyPr wrap="square" rtlCol="0" anchor="ctr">
            <a:spAutoFit/>
          </a:bodyPr>
          <a:lstStyle/>
          <a:p>
            <a:pPr algn="ctr">
              <a:spcBef>
                <a:spcPts val="600"/>
              </a:spcBef>
            </a:pPr>
            <a:fld id="{75C7898C-BA7D-4DD1-B648-10E044C0935B}" type="slidenum">
              <a:rPr lang="es-CO" sz="800" smtClean="0">
                <a:solidFill>
                  <a:schemeClr val="tx1"/>
                </a:solidFill>
              </a:rPr>
              <a:pPr algn="ctr">
                <a:spcBef>
                  <a:spcPts val="600"/>
                </a:spcBef>
              </a:pPr>
              <a:t>‹Nº›</a:t>
            </a:fld>
            <a:endParaRPr lang="es-CO" sz="800" dirty="0">
              <a:solidFill>
                <a:schemeClr val="tx1"/>
              </a:solidFill>
            </a:endParaRPr>
          </a:p>
        </p:txBody>
      </p:sp>
      <p:sp>
        <p:nvSpPr>
          <p:cNvPr id="15" name="TextBox 14">
            <a:extLst>
              <a:ext uri="{FF2B5EF4-FFF2-40B4-BE49-F238E27FC236}">
                <a16:creationId xmlns:a16="http://schemas.microsoft.com/office/drawing/2014/main" xmlns="" id="{D6A56268-9DB1-42D8-999D-41712635EB48}"/>
              </a:ext>
            </a:extLst>
          </p:cNvPr>
          <p:cNvSpPr txBox="1"/>
          <p:nvPr/>
        </p:nvSpPr>
        <p:spPr>
          <a:xfrm>
            <a:off x="11617325" y="266928"/>
            <a:ext cx="361950" cy="215444"/>
          </a:xfrm>
          <a:prstGeom prst="rect">
            <a:avLst/>
          </a:prstGeom>
          <a:noFill/>
        </p:spPr>
        <p:txBody>
          <a:bodyPr wrap="square" rtlCol="0" anchor="ctr">
            <a:spAutoFit/>
          </a:bodyPr>
          <a:lstStyle/>
          <a:p>
            <a:pPr algn="ctr">
              <a:spcBef>
                <a:spcPts val="600"/>
              </a:spcBef>
            </a:pPr>
            <a:fld id="{75C7898C-BA7D-4DD1-B648-10E044C0935B}" type="slidenum">
              <a:rPr lang="es-CO" sz="800" smtClean="0">
                <a:solidFill>
                  <a:schemeClr val="tx1"/>
                </a:solidFill>
              </a:rPr>
              <a:pPr algn="ctr">
                <a:spcBef>
                  <a:spcPts val="600"/>
                </a:spcBef>
              </a:pPr>
              <a:t>‹Nº›</a:t>
            </a:fld>
            <a:endParaRPr lang="es-CO" sz="800" dirty="0">
              <a:solidFill>
                <a:schemeClr val="tx1"/>
              </a:solidFill>
            </a:endParaRPr>
          </a:p>
        </p:txBody>
      </p:sp>
    </p:spTree>
    <p:extLst>
      <p:ext uri="{BB962C8B-B14F-4D97-AF65-F5344CB8AC3E}">
        <p14:creationId xmlns:p14="http://schemas.microsoft.com/office/powerpoint/2010/main" val="24067346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nclusiones">
    <p:bg>
      <p:bgPr>
        <a:solidFill>
          <a:schemeClr val="accent1"/>
        </a:solidFill>
        <a:effectLst/>
      </p:bgPr>
    </p:bg>
    <p:spTree>
      <p:nvGrpSpPr>
        <p:cNvPr id="1" name=""/>
        <p:cNvGrpSpPr/>
        <p:nvPr/>
      </p:nvGrpSpPr>
      <p:grpSpPr>
        <a:xfrm>
          <a:off x="0" y="0"/>
          <a:ext cx="0" cy="0"/>
          <a:chOff x="0" y="0"/>
          <a:chExt cx="0" cy="0"/>
        </a:xfrm>
      </p:grpSpPr>
      <p:sp>
        <p:nvSpPr>
          <p:cNvPr id="11" name="Rectángulo 2"/>
          <p:cNvSpPr/>
          <p:nvPr/>
        </p:nvSpPr>
        <p:spPr>
          <a:xfrm>
            <a:off x="-1" y="696449"/>
            <a:ext cx="3982065" cy="2510301"/>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lIns="360000" rtlCol="0" anchor="ctr"/>
          <a:lstStyle/>
          <a:p>
            <a:endParaRPr lang="es-ES" sz="3200" b="1" dirty="0">
              <a:latin typeface="Work Sans" panose="00000500000000000000" pitchFamily="2" charset="0"/>
            </a:endParaRPr>
          </a:p>
        </p:txBody>
      </p:sp>
      <p:sp>
        <p:nvSpPr>
          <p:cNvPr id="4" name="Marcador de texto 3"/>
          <p:cNvSpPr>
            <a:spLocks noGrp="1"/>
          </p:cNvSpPr>
          <p:nvPr>
            <p:ph type="body" sz="quarter" idx="10" hasCustomPrompt="1"/>
          </p:nvPr>
        </p:nvSpPr>
        <p:spPr>
          <a:xfrm>
            <a:off x="291864" y="820023"/>
            <a:ext cx="3480341" cy="1281828"/>
          </a:xfrm>
          <a:prstGeom prst="rect">
            <a:avLst/>
          </a:prstGeom>
        </p:spPr>
        <p:txBody>
          <a:bodyPr anchor="t">
            <a:noAutofit/>
          </a:bodyPr>
          <a:lstStyle>
            <a:lvl1pPr marL="0" indent="0" algn="l">
              <a:buNone/>
              <a:defRPr sz="2800" b="0" spc="0">
                <a:solidFill>
                  <a:schemeClr val="bg1"/>
                </a:solidFill>
                <a:latin typeface="Work Sans" panose="00000500000000000000" pitchFamily="2" charset="0"/>
              </a:defRPr>
            </a:lvl1pPr>
          </a:lstStyle>
          <a:p>
            <a:pPr lvl="0"/>
            <a:r>
              <a:rPr lang="es-CO" noProof="0" dirty="0"/>
              <a:t>Recomendaciones o conclusiones</a:t>
            </a:r>
          </a:p>
        </p:txBody>
      </p:sp>
      <p:sp>
        <p:nvSpPr>
          <p:cNvPr id="23" name="Marcador de texto 2">
            <a:extLst>
              <a:ext uri="{FF2B5EF4-FFF2-40B4-BE49-F238E27FC236}">
                <a16:creationId xmlns:a16="http://schemas.microsoft.com/office/drawing/2014/main" xmlns="" id="{576F4BAA-4B43-4CDA-BCAD-CF6ECAEB3DA3}"/>
              </a:ext>
            </a:extLst>
          </p:cNvPr>
          <p:cNvSpPr>
            <a:spLocks noGrp="1"/>
          </p:cNvSpPr>
          <p:nvPr>
            <p:ph type="body" sz="quarter" idx="12" hasCustomPrompt="1"/>
          </p:nvPr>
        </p:nvSpPr>
        <p:spPr>
          <a:xfrm>
            <a:off x="3982064" y="820022"/>
            <a:ext cx="1192445" cy="881415"/>
          </a:xfrm>
          <a:prstGeom prst="rect">
            <a:avLst/>
          </a:prstGeom>
          <a:noFill/>
        </p:spPr>
        <p:txBody>
          <a:bodyPr wrap="none" lIns="0" tIns="72000" rIns="108000" bIns="0" anchor="b">
            <a:noAutofit/>
          </a:bodyPr>
          <a:lstStyle>
            <a:lvl1pPr marL="0" indent="0" algn="r">
              <a:buNone/>
              <a:defRPr sz="4400" b="1">
                <a:solidFill>
                  <a:schemeClr val="bg1"/>
                </a:solidFill>
                <a:latin typeface="Work Sans" panose="00000500000000000000" pitchFamily="2" charset="0"/>
              </a:defRPr>
            </a:lvl1pPr>
          </a:lstStyle>
          <a:p>
            <a:pPr lvl="0"/>
            <a:r>
              <a:rPr lang="es-CO" dirty="0"/>
              <a:t>#.</a:t>
            </a:r>
            <a:endParaRPr lang="es-ES" dirty="0"/>
          </a:p>
        </p:txBody>
      </p:sp>
      <p:sp>
        <p:nvSpPr>
          <p:cNvPr id="13" name="Text Placeholder 4">
            <a:extLst>
              <a:ext uri="{FF2B5EF4-FFF2-40B4-BE49-F238E27FC236}">
                <a16:creationId xmlns:a16="http://schemas.microsoft.com/office/drawing/2014/main" xmlns="" id="{16D67533-8100-467D-8211-66F9DD406CA7}"/>
              </a:ext>
            </a:extLst>
          </p:cNvPr>
          <p:cNvSpPr>
            <a:spLocks noGrp="1"/>
          </p:cNvSpPr>
          <p:nvPr>
            <p:ph type="body" sz="quarter" idx="13" hasCustomPrompt="1"/>
          </p:nvPr>
        </p:nvSpPr>
        <p:spPr>
          <a:xfrm>
            <a:off x="5174509" y="1308100"/>
            <a:ext cx="6217391" cy="4765423"/>
          </a:xfrm>
          <a:prstGeom prst="rect">
            <a:avLst/>
          </a:prstGeom>
          <a:noFill/>
        </p:spPr>
        <p:txBody>
          <a:bodyPr anchor="t">
            <a:normAutofit/>
          </a:bodyPr>
          <a:lstStyle>
            <a:lvl1pPr marL="0" indent="0" algn="l">
              <a:lnSpc>
                <a:spcPct val="100000"/>
              </a:lnSpc>
              <a:spcBef>
                <a:spcPts val="600"/>
              </a:spcBef>
              <a:buClr>
                <a:schemeClr val="tx2"/>
              </a:buClr>
              <a:buFont typeface="Arial" panose="020B0604020202020204" pitchFamily="34" charset="0"/>
              <a:buNone/>
              <a:defRPr sz="1800">
                <a:solidFill>
                  <a:schemeClr val="bg1"/>
                </a:solidFill>
                <a:latin typeface="Work Sans" panose="00000500000000000000" pitchFamily="2" charset="0"/>
              </a:defRPr>
            </a:lvl1pPr>
            <a:lvl2pPr marL="742950" indent="-285750">
              <a:buClr>
                <a:schemeClr val="tx2"/>
              </a:buClr>
              <a:buFont typeface="Arial" panose="020B0604020202020204" pitchFamily="34" charset="0"/>
              <a:buChar char="•"/>
              <a:defRPr sz="1800"/>
            </a:lvl2pPr>
            <a:lvl3pPr marL="1200150" indent="-285750">
              <a:buClr>
                <a:schemeClr val="tx2"/>
              </a:buClr>
              <a:buFont typeface="Arial" panose="020B0604020202020204" pitchFamily="34" charset="0"/>
              <a:buChar char="•"/>
              <a:defRPr sz="1800"/>
            </a:lvl3pPr>
            <a:lvl4pPr marL="1657350" indent="-285750">
              <a:buClr>
                <a:schemeClr val="tx2"/>
              </a:buClr>
              <a:buFont typeface="Arial" panose="020B0604020202020204" pitchFamily="34" charset="0"/>
              <a:buChar char="•"/>
              <a:defRPr sz="1800"/>
            </a:lvl4pPr>
            <a:lvl5pPr marL="1828800" indent="0">
              <a:buNone/>
              <a:defRPr/>
            </a:lvl5pPr>
          </a:lstStyle>
          <a:p>
            <a:pPr lvl="0"/>
            <a:r>
              <a:rPr lang="es-CO" noProof="0" dirty="0"/>
              <a:t>Texto de párrafo o viñetas en tamaño mínimo de 18 puntos negro.</a:t>
            </a:r>
          </a:p>
        </p:txBody>
      </p:sp>
      <p:sp>
        <p:nvSpPr>
          <p:cNvPr id="25" name="Text Placeholder 19">
            <a:extLst>
              <a:ext uri="{FF2B5EF4-FFF2-40B4-BE49-F238E27FC236}">
                <a16:creationId xmlns:a16="http://schemas.microsoft.com/office/drawing/2014/main" xmlns="" id="{E043831B-7394-4709-8FBD-2A243826A5AA}"/>
              </a:ext>
            </a:extLst>
          </p:cNvPr>
          <p:cNvSpPr>
            <a:spLocks noGrp="1"/>
          </p:cNvSpPr>
          <p:nvPr>
            <p:ph type="body" sz="quarter" idx="11" hasCustomPrompt="1"/>
          </p:nvPr>
        </p:nvSpPr>
        <p:spPr>
          <a:xfrm>
            <a:off x="291865" y="6308675"/>
            <a:ext cx="5809462" cy="364773"/>
          </a:xfrm>
          <a:prstGeom prst="rect">
            <a:avLst/>
          </a:prstGeom>
        </p:spPr>
        <p:txBody>
          <a:bodyPr anchor="b">
            <a:noAutofit/>
          </a:bodyPr>
          <a:lstStyle>
            <a:lvl1pPr marL="0" indent="0" algn="l">
              <a:lnSpc>
                <a:spcPct val="100000"/>
              </a:lnSpc>
              <a:spcBef>
                <a:spcPts val="0"/>
              </a:spcBef>
              <a:buNone/>
              <a:defRPr sz="900">
                <a:solidFill>
                  <a:schemeClr val="bg1"/>
                </a:solidFill>
                <a:latin typeface="Work Sans" panose="00000500000000000000" pitchFamily="2" charset="0"/>
              </a:defRPr>
            </a:lvl1pPr>
          </a:lstStyle>
          <a:p>
            <a:pPr lvl="0"/>
            <a:r>
              <a:rPr lang="es-CO" noProof="0" dirty="0"/>
              <a:t>Fuente y/o notas</a:t>
            </a:r>
          </a:p>
        </p:txBody>
      </p:sp>
      <p:sp>
        <p:nvSpPr>
          <p:cNvPr id="27" name="TextBox 26">
            <a:extLst>
              <a:ext uri="{FF2B5EF4-FFF2-40B4-BE49-F238E27FC236}">
                <a16:creationId xmlns:a16="http://schemas.microsoft.com/office/drawing/2014/main" xmlns="" id="{46EA2EB9-5560-40AB-A722-394E0543F696}"/>
              </a:ext>
            </a:extLst>
          </p:cNvPr>
          <p:cNvSpPr txBox="1"/>
          <p:nvPr/>
        </p:nvSpPr>
        <p:spPr>
          <a:xfrm>
            <a:off x="11617325" y="266928"/>
            <a:ext cx="361950" cy="215444"/>
          </a:xfrm>
          <a:prstGeom prst="rect">
            <a:avLst/>
          </a:prstGeom>
          <a:noFill/>
        </p:spPr>
        <p:txBody>
          <a:bodyPr wrap="square" rtlCol="0" anchor="ctr">
            <a:spAutoFit/>
          </a:bodyPr>
          <a:lstStyle/>
          <a:p>
            <a:pPr algn="ctr">
              <a:spcBef>
                <a:spcPts val="600"/>
              </a:spcBef>
            </a:pPr>
            <a:fld id="{75C7898C-BA7D-4DD1-B648-10E044C0935B}" type="slidenum">
              <a:rPr lang="es-CO" sz="800" smtClean="0">
                <a:solidFill>
                  <a:schemeClr val="bg1"/>
                </a:solidFill>
              </a:rPr>
              <a:pPr algn="ctr">
                <a:spcBef>
                  <a:spcPts val="600"/>
                </a:spcBef>
              </a:pPr>
              <a:t>‹Nº›</a:t>
            </a:fld>
            <a:endParaRPr lang="es-CO" sz="800" dirty="0">
              <a:solidFill>
                <a:schemeClr val="bg1"/>
              </a:solidFill>
            </a:endParaRPr>
          </a:p>
        </p:txBody>
      </p:sp>
      <p:pic>
        <p:nvPicPr>
          <p:cNvPr id="3" name="Graphic 2">
            <a:extLst>
              <a:ext uri="{FF2B5EF4-FFF2-40B4-BE49-F238E27FC236}">
                <a16:creationId xmlns:a16="http://schemas.microsoft.com/office/drawing/2014/main" xmlns="" id="{B12D26E0-F5B6-4147-AD3D-D15390051934}"/>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1062545" y="2978160"/>
            <a:ext cx="1938976" cy="1938976"/>
          </a:xfrm>
          <a:prstGeom prst="rect">
            <a:avLst/>
          </a:prstGeom>
        </p:spPr>
      </p:pic>
      <p:sp>
        <p:nvSpPr>
          <p:cNvPr id="12" name="TextBox 11">
            <a:extLst>
              <a:ext uri="{FF2B5EF4-FFF2-40B4-BE49-F238E27FC236}">
                <a16:creationId xmlns:a16="http://schemas.microsoft.com/office/drawing/2014/main" xmlns="" id="{06F454E0-03B1-4659-BA3C-89C79899CF6E}"/>
              </a:ext>
            </a:extLst>
          </p:cNvPr>
          <p:cNvSpPr txBox="1"/>
          <p:nvPr/>
        </p:nvSpPr>
        <p:spPr>
          <a:xfrm>
            <a:off x="11617325" y="266928"/>
            <a:ext cx="361950" cy="215444"/>
          </a:xfrm>
          <a:prstGeom prst="rect">
            <a:avLst/>
          </a:prstGeom>
          <a:noFill/>
        </p:spPr>
        <p:txBody>
          <a:bodyPr wrap="square" rtlCol="0" anchor="ctr">
            <a:spAutoFit/>
          </a:bodyPr>
          <a:lstStyle/>
          <a:p>
            <a:pPr algn="ctr">
              <a:spcBef>
                <a:spcPts val="600"/>
              </a:spcBef>
            </a:pPr>
            <a:fld id="{75C7898C-BA7D-4DD1-B648-10E044C0935B}" type="slidenum">
              <a:rPr lang="es-CO" sz="800" smtClean="0">
                <a:solidFill>
                  <a:schemeClr val="bg1"/>
                </a:solidFill>
              </a:rPr>
              <a:pPr algn="ctr">
                <a:spcBef>
                  <a:spcPts val="600"/>
                </a:spcBef>
              </a:pPr>
              <a:t>‹Nº›</a:t>
            </a:fld>
            <a:endParaRPr lang="es-CO" sz="800" dirty="0">
              <a:solidFill>
                <a:schemeClr val="bg1"/>
              </a:solidFill>
            </a:endParaRPr>
          </a:p>
        </p:txBody>
      </p:sp>
      <p:pic>
        <p:nvPicPr>
          <p:cNvPr id="14" name="Graphic 13">
            <a:extLst>
              <a:ext uri="{FF2B5EF4-FFF2-40B4-BE49-F238E27FC236}">
                <a16:creationId xmlns:a16="http://schemas.microsoft.com/office/drawing/2014/main" xmlns="" id="{1447BB59-84A6-459C-9E2A-9BD7A2F6B8D9}"/>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1062545" y="2978160"/>
            <a:ext cx="1938976" cy="1938976"/>
          </a:xfrm>
          <a:prstGeom prst="rect">
            <a:avLst/>
          </a:prstGeom>
        </p:spPr>
      </p:pic>
    </p:spTree>
    <p:extLst>
      <p:ext uri="{BB962C8B-B14F-4D97-AF65-F5344CB8AC3E}">
        <p14:creationId xmlns:p14="http://schemas.microsoft.com/office/powerpoint/2010/main" val="16224675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ítulo / Standby">
    <p:bg>
      <p:bgPr>
        <a:solidFill>
          <a:schemeClr val="accent1"/>
        </a:solidFill>
        <a:effectLst/>
      </p:bgPr>
    </p:bg>
    <p:spTree>
      <p:nvGrpSpPr>
        <p:cNvPr id="1" name=""/>
        <p:cNvGrpSpPr/>
        <p:nvPr/>
      </p:nvGrpSpPr>
      <p:grpSpPr>
        <a:xfrm>
          <a:off x="0" y="0"/>
          <a:ext cx="0" cy="0"/>
          <a:chOff x="0" y="0"/>
          <a:chExt cx="0" cy="0"/>
        </a:xfrm>
      </p:grpSpPr>
      <p:sp>
        <p:nvSpPr>
          <p:cNvPr id="17" name="Text Placeholder 4">
            <a:extLst>
              <a:ext uri="{FF2B5EF4-FFF2-40B4-BE49-F238E27FC236}">
                <a16:creationId xmlns:a16="http://schemas.microsoft.com/office/drawing/2014/main" xmlns="" id="{CBB75979-F4C5-4083-91C6-735B5B1A4F8C}"/>
              </a:ext>
            </a:extLst>
          </p:cNvPr>
          <p:cNvSpPr>
            <a:spLocks noGrp="1"/>
          </p:cNvSpPr>
          <p:nvPr>
            <p:ph type="body" sz="quarter" idx="10" hasCustomPrompt="1"/>
          </p:nvPr>
        </p:nvSpPr>
        <p:spPr>
          <a:xfrm>
            <a:off x="5662081" y="1940409"/>
            <a:ext cx="5679019" cy="3126891"/>
          </a:xfrm>
          <a:prstGeom prst="rect">
            <a:avLst/>
          </a:prstGeom>
        </p:spPr>
        <p:txBody>
          <a:bodyPr anchor="ctr">
            <a:normAutofit/>
          </a:bodyPr>
          <a:lstStyle>
            <a:lvl1pPr marL="0" indent="0" algn="l">
              <a:lnSpc>
                <a:spcPct val="80000"/>
              </a:lnSpc>
              <a:spcBef>
                <a:spcPts val="0"/>
              </a:spcBef>
              <a:buNone/>
              <a:defRPr sz="4400" b="0">
                <a:solidFill>
                  <a:schemeClr val="bg1"/>
                </a:solidFill>
                <a:latin typeface="+mn-lt"/>
              </a:defRPr>
            </a:lvl1pPr>
          </a:lstStyle>
          <a:p>
            <a:pPr lvl="0"/>
            <a:r>
              <a:rPr lang="es-CO" noProof="0" dirty="0"/>
              <a:t>Título de la Presentación</a:t>
            </a:r>
          </a:p>
        </p:txBody>
      </p:sp>
      <p:sp>
        <p:nvSpPr>
          <p:cNvPr id="4" name="Text Placeholder 3">
            <a:extLst>
              <a:ext uri="{FF2B5EF4-FFF2-40B4-BE49-F238E27FC236}">
                <a16:creationId xmlns:a16="http://schemas.microsoft.com/office/drawing/2014/main" xmlns="" id="{CD4E2C63-783C-4422-A2CB-D028622986D7}"/>
              </a:ext>
            </a:extLst>
          </p:cNvPr>
          <p:cNvSpPr>
            <a:spLocks noGrp="1"/>
          </p:cNvSpPr>
          <p:nvPr>
            <p:ph type="body" sz="quarter" idx="11" hasCustomPrompt="1"/>
          </p:nvPr>
        </p:nvSpPr>
        <p:spPr>
          <a:xfrm>
            <a:off x="5662080" y="5918230"/>
            <a:ext cx="3450169" cy="273050"/>
          </a:xfrm>
          <a:prstGeom prst="rect">
            <a:avLst/>
          </a:prstGeom>
        </p:spPr>
        <p:txBody>
          <a:bodyPr/>
          <a:lstStyle>
            <a:lvl1pPr marL="0" indent="0">
              <a:lnSpc>
                <a:spcPct val="100000"/>
              </a:lnSpc>
              <a:buNone/>
              <a:defRPr lang="en-US" sz="1200" smtClean="0">
                <a:solidFill>
                  <a:schemeClr val="bg1"/>
                </a:solidFill>
                <a:latin typeface="+mn-lt"/>
              </a:defRPr>
            </a:lvl1pPr>
            <a:lvl2pPr marL="457200" indent="0">
              <a:lnSpc>
                <a:spcPct val="100000"/>
              </a:lnSpc>
              <a:buNone/>
              <a:defRPr lang="en-US" sz="1200" smtClean="0">
                <a:solidFill>
                  <a:schemeClr val="bg1"/>
                </a:solidFill>
                <a:latin typeface="+mn-lt"/>
              </a:defRPr>
            </a:lvl2pPr>
            <a:lvl3pPr marL="914400" indent="0">
              <a:lnSpc>
                <a:spcPct val="100000"/>
              </a:lnSpc>
              <a:buNone/>
              <a:defRPr lang="en-US" sz="1200" smtClean="0">
                <a:solidFill>
                  <a:schemeClr val="bg1"/>
                </a:solidFill>
                <a:latin typeface="+mn-lt"/>
              </a:defRPr>
            </a:lvl3pPr>
            <a:lvl4pPr marL="1371600" indent="0">
              <a:lnSpc>
                <a:spcPct val="100000"/>
              </a:lnSpc>
              <a:buNone/>
              <a:defRPr lang="en-US" sz="1200" smtClean="0">
                <a:solidFill>
                  <a:schemeClr val="bg1"/>
                </a:solidFill>
                <a:latin typeface="+mn-lt"/>
              </a:defRPr>
            </a:lvl4pPr>
            <a:lvl5pPr marL="1828800" indent="0">
              <a:lnSpc>
                <a:spcPct val="100000"/>
              </a:lnSpc>
              <a:buNone/>
              <a:defRPr lang="es-CO" sz="1200">
                <a:solidFill>
                  <a:schemeClr val="bg1"/>
                </a:solidFill>
                <a:latin typeface="+mn-lt"/>
              </a:defRPr>
            </a:lvl5pPr>
          </a:lstStyle>
          <a:p>
            <a:pPr lvl="0"/>
            <a:r>
              <a:rPr lang="en-US" dirty="0" err="1"/>
              <a:t>Mes</a:t>
            </a:r>
            <a:r>
              <a:rPr lang="en-US" dirty="0"/>
              <a:t>, 2018</a:t>
            </a:r>
          </a:p>
        </p:txBody>
      </p:sp>
      <p:sp>
        <p:nvSpPr>
          <p:cNvPr id="12" name="Text Placeholder 3">
            <a:extLst>
              <a:ext uri="{FF2B5EF4-FFF2-40B4-BE49-F238E27FC236}">
                <a16:creationId xmlns:a16="http://schemas.microsoft.com/office/drawing/2014/main" xmlns="" id="{64433C66-DF8B-46AC-85F3-F2E255379172}"/>
              </a:ext>
            </a:extLst>
          </p:cNvPr>
          <p:cNvSpPr>
            <a:spLocks noGrp="1"/>
          </p:cNvSpPr>
          <p:nvPr>
            <p:ph type="body" sz="quarter" idx="12" hasCustomPrompt="1"/>
          </p:nvPr>
        </p:nvSpPr>
        <p:spPr>
          <a:xfrm>
            <a:off x="5662079" y="5206395"/>
            <a:ext cx="4109602" cy="318751"/>
          </a:xfrm>
          <a:prstGeom prst="rect">
            <a:avLst/>
          </a:prstGeom>
        </p:spPr>
        <p:txBody>
          <a:bodyPr>
            <a:noAutofit/>
          </a:bodyPr>
          <a:lstStyle>
            <a:lvl1pPr marL="0" indent="0">
              <a:lnSpc>
                <a:spcPct val="100000"/>
              </a:lnSpc>
              <a:buNone/>
              <a:defRPr lang="en-US" sz="1800" smtClean="0">
                <a:solidFill>
                  <a:schemeClr val="bg1"/>
                </a:solidFill>
                <a:latin typeface="+mj-lt"/>
              </a:defRPr>
            </a:lvl1pPr>
            <a:lvl2pPr marL="457200" indent="0">
              <a:lnSpc>
                <a:spcPct val="100000"/>
              </a:lnSpc>
              <a:buNone/>
              <a:defRPr lang="en-US" sz="1200" smtClean="0">
                <a:solidFill>
                  <a:schemeClr val="bg1"/>
                </a:solidFill>
                <a:latin typeface="+mn-lt"/>
              </a:defRPr>
            </a:lvl2pPr>
            <a:lvl3pPr marL="914400" indent="0">
              <a:lnSpc>
                <a:spcPct val="100000"/>
              </a:lnSpc>
              <a:buNone/>
              <a:defRPr lang="en-US" sz="1200" smtClean="0">
                <a:solidFill>
                  <a:schemeClr val="bg1"/>
                </a:solidFill>
                <a:latin typeface="+mn-lt"/>
              </a:defRPr>
            </a:lvl3pPr>
            <a:lvl4pPr marL="1371600" indent="0">
              <a:lnSpc>
                <a:spcPct val="100000"/>
              </a:lnSpc>
              <a:buNone/>
              <a:defRPr lang="en-US" sz="1200" smtClean="0">
                <a:solidFill>
                  <a:schemeClr val="bg1"/>
                </a:solidFill>
                <a:latin typeface="+mn-lt"/>
              </a:defRPr>
            </a:lvl4pPr>
            <a:lvl5pPr marL="1828800" indent="0">
              <a:lnSpc>
                <a:spcPct val="100000"/>
              </a:lnSpc>
              <a:buNone/>
              <a:defRPr lang="es-CO" sz="1200">
                <a:solidFill>
                  <a:schemeClr val="bg1"/>
                </a:solidFill>
                <a:latin typeface="+mn-lt"/>
              </a:defRPr>
            </a:lvl5pPr>
          </a:lstStyle>
          <a:p>
            <a:pPr lvl="0"/>
            <a:r>
              <a:rPr lang="es-CO" noProof="0" dirty="0"/>
              <a:t>Nombre del expositor</a:t>
            </a:r>
          </a:p>
        </p:txBody>
      </p:sp>
      <p:sp>
        <p:nvSpPr>
          <p:cNvPr id="13" name="Text Placeholder 3">
            <a:extLst>
              <a:ext uri="{FF2B5EF4-FFF2-40B4-BE49-F238E27FC236}">
                <a16:creationId xmlns:a16="http://schemas.microsoft.com/office/drawing/2014/main" xmlns="" id="{B195FC53-4198-404E-A345-DFB3984ADC09}"/>
              </a:ext>
            </a:extLst>
          </p:cNvPr>
          <p:cNvSpPr>
            <a:spLocks noGrp="1"/>
          </p:cNvSpPr>
          <p:nvPr>
            <p:ph type="body" sz="quarter" idx="13" hasCustomPrompt="1"/>
          </p:nvPr>
        </p:nvSpPr>
        <p:spPr>
          <a:xfrm>
            <a:off x="5662079" y="5525146"/>
            <a:ext cx="4109602" cy="318751"/>
          </a:xfrm>
          <a:prstGeom prst="rect">
            <a:avLst/>
          </a:prstGeom>
        </p:spPr>
        <p:txBody>
          <a:bodyPr>
            <a:noAutofit/>
          </a:bodyPr>
          <a:lstStyle>
            <a:lvl1pPr marL="0" indent="0">
              <a:lnSpc>
                <a:spcPct val="100000"/>
              </a:lnSpc>
              <a:buNone/>
              <a:defRPr lang="en-US" sz="1600" smtClean="0">
                <a:solidFill>
                  <a:schemeClr val="bg1"/>
                </a:solidFill>
                <a:latin typeface="+mn-lt"/>
              </a:defRPr>
            </a:lvl1pPr>
            <a:lvl2pPr marL="457200" indent="0">
              <a:lnSpc>
                <a:spcPct val="100000"/>
              </a:lnSpc>
              <a:buNone/>
              <a:defRPr lang="en-US" sz="1200" smtClean="0">
                <a:solidFill>
                  <a:schemeClr val="bg1"/>
                </a:solidFill>
                <a:latin typeface="+mn-lt"/>
              </a:defRPr>
            </a:lvl2pPr>
            <a:lvl3pPr marL="914400" indent="0">
              <a:lnSpc>
                <a:spcPct val="100000"/>
              </a:lnSpc>
              <a:buNone/>
              <a:defRPr lang="en-US" sz="1200" smtClean="0">
                <a:solidFill>
                  <a:schemeClr val="bg1"/>
                </a:solidFill>
                <a:latin typeface="+mn-lt"/>
              </a:defRPr>
            </a:lvl3pPr>
            <a:lvl4pPr marL="1371600" indent="0">
              <a:lnSpc>
                <a:spcPct val="100000"/>
              </a:lnSpc>
              <a:buNone/>
              <a:defRPr lang="en-US" sz="1200" smtClean="0">
                <a:solidFill>
                  <a:schemeClr val="bg1"/>
                </a:solidFill>
                <a:latin typeface="+mn-lt"/>
              </a:defRPr>
            </a:lvl4pPr>
            <a:lvl5pPr marL="1828800" indent="0">
              <a:lnSpc>
                <a:spcPct val="100000"/>
              </a:lnSpc>
              <a:buNone/>
              <a:defRPr lang="es-CO" sz="1200">
                <a:solidFill>
                  <a:schemeClr val="bg1"/>
                </a:solidFill>
                <a:latin typeface="+mn-lt"/>
              </a:defRPr>
            </a:lvl5pPr>
          </a:lstStyle>
          <a:p>
            <a:pPr lvl="0"/>
            <a:r>
              <a:rPr lang="es-CO" noProof="0" dirty="0"/>
              <a:t>Dirección técnica</a:t>
            </a:r>
          </a:p>
        </p:txBody>
      </p:sp>
    </p:spTree>
    <p:extLst>
      <p:ext uri="{BB962C8B-B14F-4D97-AF65-F5344CB8AC3E}">
        <p14:creationId xmlns:p14="http://schemas.microsoft.com/office/powerpoint/2010/main" val="4262690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cSld name="1_Contenido - Solo Texto - Una Columna">
    <p:bg>
      <p:bgPr>
        <a:solidFill>
          <a:schemeClr val="bg1"/>
        </a:solidFill>
        <a:effectLst/>
      </p:bgPr>
    </p:bg>
    <p:spTree>
      <p:nvGrpSpPr>
        <p:cNvPr id="1" name=""/>
        <p:cNvGrpSpPr/>
        <p:nvPr/>
      </p:nvGrpSpPr>
      <p:grpSpPr>
        <a:xfrm>
          <a:off x="0" y="0"/>
          <a:ext cx="0" cy="0"/>
          <a:chOff x="0" y="0"/>
          <a:chExt cx="0" cy="0"/>
        </a:xfrm>
      </p:grpSpPr>
      <p:sp>
        <p:nvSpPr>
          <p:cNvPr id="17" name="Title 14"/>
          <p:cNvSpPr>
            <a:spLocks noGrp="1"/>
          </p:cNvSpPr>
          <p:nvPr>
            <p:ph type="title" hasCustomPrompt="1"/>
          </p:nvPr>
        </p:nvSpPr>
        <p:spPr>
          <a:xfrm>
            <a:off x="291865" y="715808"/>
            <a:ext cx="11613596" cy="559387"/>
          </a:xfrm>
          <a:prstGeom prst="rect">
            <a:avLst/>
          </a:prstGeom>
        </p:spPr>
        <p:txBody>
          <a:bodyPr anchor="t">
            <a:noAutofit/>
          </a:bodyPr>
          <a:lstStyle>
            <a:lvl1pPr>
              <a:lnSpc>
                <a:spcPct val="90000"/>
              </a:lnSpc>
              <a:defRPr sz="3600" b="0" spc="-150">
                <a:solidFill>
                  <a:schemeClr val="tx1"/>
                </a:solidFill>
                <a:latin typeface="Work Sans" panose="00000500000000000000" pitchFamily="2" charset="0"/>
              </a:defRPr>
            </a:lvl1pPr>
          </a:lstStyle>
          <a:p>
            <a:r>
              <a:rPr lang="es-CO" noProof="0" dirty="0"/>
              <a:t>Título de la diapositiva</a:t>
            </a:r>
          </a:p>
        </p:txBody>
      </p:sp>
      <p:sp>
        <p:nvSpPr>
          <p:cNvPr id="18" name="Text Placeholder 17"/>
          <p:cNvSpPr>
            <a:spLocks noGrp="1"/>
          </p:cNvSpPr>
          <p:nvPr>
            <p:ph type="body" sz="quarter" idx="10" hasCustomPrompt="1"/>
          </p:nvPr>
        </p:nvSpPr>
        <p:spPr>
          <a:xfrm>
            <a:off x="291866" y="1369486"/>
            <a:ext cx="11614384" cy="360939"/>
          </a:xfrm>
          <a:prstGeom prst="rect">
            <a:avLst/>
          </a:prstGeom>
        </p:spPr>
        <p:txBody>
          <a:bodyPr>
            <a:noAutofit/>
          </a:bodyPr>
          <a:lstStyle>
            <a:lvl1pPr marL="0" indent="0">
              <a:buNone/>
              <a:defRPr sz="2000" b="0">
                <a:solidFill>
                  <a:schemeClr val="tx1"/>
                </a:solidFill>
                <a:latin typeface="Work Sans" panose="00000500000000000000"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s-CO" noProof="0" dirty="0"/>
              <a:t>Subtítulo de la diapositiva</a:t>
            </a:r>
          </a:p>
        </p:txBody>
      </p:sp>
      <p:sp>
        <p:nvSpPr>
          <p:cNvPr id="10" name="Text Placeholder 19">
            <a:extLst>
              <a:ext uri="{FF2B5EF4-FFF2-40B4-BE49-F238E27FC236}">
                <a16:creationId xmlns:a16="http://schemas.microsoft.com/office/drawing/2014/main" xmlns="" id="{1A42CDCE-22F1-430F-8FEA-A47335056F6D}"/>
              </a:ext>
            </a:extLst>
          </p:cNvPr>
          <p:cNvSpPr>
            <a:spLocks noGrp="1"/>
          </p:cNvSpPr>
          <p:nvPr>
            <p:ph type="body" sz="quarter" idx="11" hasCustomPrompt="1"/>
          </p:nvPr>
        </p:nvSpPr>
        <p:spPr>
          <a:xfrm>
            <a:off x="291865" y="6308675"/>
            <a:ext cx="5809462" cy="364773"/>
          </a:xfrm>
          <a:prstGeom prst="rect">
            <a:avLst/>
          </a:prstGeom>
        </p:spPr>
        <p:txBody>
          <a:bodyPr anchor="b">
            <a:noAutofit/>
          </a:bodyPr>
          <a:lstStyle>
            <a:lvl1pPr marL="0" indent="0" algn="l">
              <a:lnSpc>
                <a:spcPct val="100000"/>
              </a:lnSpc>
              <a:spcBef>
                <a:spcPts val="0"/>
              </a:spcBef>
              <a:buNone/>
              <a:defRPr sz="900">
                <a:solidFill>
                  <a:schemeClr val="tx1"/>
                </a:solidFill>
                <a:latin typeface="Work Sans" panose="00000500000000000000" pitchFamily="2" charset="0"/>
              </a:defRPr>
            </a:lvl1pPr>
          </a:lstStyle>
          <a:p>
            <a:pPr lvl="0"/>
            <a:r>
              <a:rPr lang="es-CO" noProof="0" dirty="0"/>
              <a:t>Fuente y/o notas</a:t>
            </a:r>
          </a:p>
        </p:txBody>
      </p:sp>
      <p:sp>
        <p:nvSpPr>
          <p:cNvPr id="11" name="Text Placeholder 4">
            <a:extLst>
              <a:ext uri="{FF2B5EF4-FFF2-40B4-BE49-F238E27FC236}">
                <a16:creationId xmlns:a16="http://schemas.microsoft.com/office/drawing/2014/main" xmlns="" id="{D3CD0703-B726-4601-A460-3C1A4B1D8AB4}"/>
              </a:ext>
            </a:extLst>
          </p:cNvPr>
          <p:cNvSpPr>
            <a:spLocks noGrp="1"/>
          </p:cNvSpPr>
          <p:nvPr>
            <p:ph type="body" sz="quarter" idx="13" hasCustomPrompt="1"/>
          </p:nvPr>
        </p:nvSpPr>
        <p:spPr>
          <a:xfrm>
            <a:off x="2014747" y="2231975"/>
            <a:ext cx="8162507" cy="4051300"/>
          </a:xfrm>
          <a:prstGeom prst="rect">
            <a:avLst/>
          </a:prstGeom>
        </p:spPr>
        <p:txBody>
          <a:bodyPr anchor="ctr">
            <a:normAutofit/>
          </a:bodyPr>
          <a:lstStyle>
            <a:lvl1pPr marL="0" indent="0" algn="l">
              <a:lnSpc>
                <a:spcPct val="100000"/>
              </a:lnSpc>
              <a:spcBef>
                <a:spcPts val="600"/>
              </a:spcBef>
              <a:buClr>
                <a:schemeClr val="tx2"/>
              </a:buClr>
              <a:buFont typeface="Arial" panose="020B0604020202020204" pitchFamily="34" charset="0"/>
              <a:buNone/>
              <a:defRPr sz="1800">
                <a:solidFill>
                  <a:schemeClr val="tx1"/>
                </a:solidFill>
                <a:latin typeface="Work Sans" panose="00000500000000000000" pitchFamily="2" charset="0"/>
              </a:defRPr>
            </a:lvl1pPr>
            <a:lvl2pPr marL="742950" indent="-285750">
              <a:buClr>
                <a:schemeClr val="tx2"/>
              </a:buClr>
              <a:buFont typeface="Arial" panose="020B0604020202020204" pitchFamily="34" charset="0"/>
              <a:buChar char="•"/>
              <a:defRPr sz="1800"/>
            </a:lvl2pPr>
            <a:lvl3pPr marL="1200150" indent="-285750">
              <a:buClr>
                <a:schemeClr val="tx2"/>
              </a:buClr>
              <a:buFont typeface="Arial" panose="020B0604020202020204" pitchFamily="34" charset="0"/>
              <a:buChar char="•"/>
              <a:defRPr sz="1800"/>
            </a:lvl3pPr>
            <a:lvl4pPr marL="1657350" indent="-285750">
              <a:buClr>
                <a:schemeClr val="tx2"/>
              </a:buClr>
              <a:buFont typeface="Arial" panose="020B0604020202020204" pitchFamily="34" charset="0"/>
              <a:buChar char="•"/>
              <a:defRPr sz="1800"/>
            </a:lvl4pPr>
            <a:lvl5pPr marL="1828800" indent="0">
              <a:buNone/>
              <a:defRPr/>
            </a:lvl5pPr>
          </a:lstStyle>
          <a:p>
            <a:pPr lvl="0"/>
            <a:r>
              <a:rPr lang="es-CO" noProof="0" dirty="0"/>
              <a:t>Texto de párrafo o viñetas en tamaño mínimo de 18 puntos negro.</a:t>
            </a:r>
          </a:p>
        </p:txBody>
      </p:sp>
      <p:sp>
        <p:nvSpPr>
          <p:cNvPr id="14" name="Text Placeholder 10">
            <a:extLst>
              <a:ext uri="{FF2B5EF4-FFF2-40B4-BE49-F238E27FC236}">
                <a16:creationId xmlns:a16="http://schemas.microsoft.com/office/drawing/2014/main" xmlns="" id="{C5592FF0-D4BF-4ADA-9C5E-7E707CF0AD6B}"/>
              </a:ext>
            </a:extLst>
          </p:cNvPr>
          <p:cNvSpPr>
            <a:spLocks noGrp="1"/>
          </p:cNvSpPr>
          <p:nvPr>
            <p:ph type="body" sz="quarter" idx="14" hasCustomPrompt="1"/>
          </p:nvPr>
        </p:nvSpPr>
        <p:spPr>
          <a:xfrm>
            <a:off x="473075" y="234950"/>
            <a:ext cx="10709275" cy="279400"/>
          </a:xfrm>
          <a:prstGeom prst="rect">
            <a:avLst/>
          </a:prstGeom>
        </p:spPr>
        <p:txBody>
          <a:bodyPr anchor="ctr">
            <a:normAutofit/>
          </a:bodyPr>
          <a:lstStyle>
            <a:lvl1pPr marL="0" indent="0">
              <a:lnSpc>
                <a:spcPct val="100000"/>
              </a:lnSpc>
              <a:spcBef>
                <a:spcPts val="0"/>
              </a:spcBef>
              <a:buNone/>
              <a:defRPr sz="800">
                <a:solidFill>
                  <a:schemeClr val="tx1"/>
                </a:solidFill>
                <a:latin typeface="Work Sans" panose="00000500000000000000" pitchFamily="2" charset="0"/>
              </a:defRPr>
            </a:lvl1pPr>
            <a:lvl2pPr marL="0" indent="0">
              <a:lnSpc>
                <a:spcPct val="100000"/>
              </a:lnSpc>
              <a:spcBef>
                <a:spcPts val="0"/>
              </a:spcBef>
              <a:buNone/>
              <a:defRPr sz="1600">
                <a:solidFill>
                  <a:schemeClr val="bg1"/>
                </a:solidFill>
              </a:defRPr>
            </a:lvl2pPr>
            <a:lvl3pPr marL="0" indent="0">
              <a:lnSpc>
                <a:spcPct val="100000"/>
              </a:lnSpc>
              <a:spcBef>
                <a:spcPts val="0"/>
              </a:spcBef>
              <a:buNone/>
              <a:defRPr sz="1600">
                <a:solidFill>
                  <a:schemeClr val="bg1"/>
                </a:solidFill>
              </a:defRPr>
            </a:lvl3pPr>
            <a:lvl4pPr marL="0" indent="0">
              <a:lnSpc>
                <a:spcPct val="100000"/>
              </a:lnSpc>
              <a:spcBef>
                <a:spcPts val="0"/>
              </a:spcBef>
              <a:buNone/>
              <a:defRPr sz="1600">
                <a:solidFill>
                  <a:schemeClr val="bg1"/>
                </a:solidFill>
              </a:defRPr>
            </a:lvl4pPr>
            <a:lvl5pPr marL="0" indent="0">
              <a:lnSpc>
                <a:spcPct val="100000"/>
              </a:lnSpc>
              <a:spcBef>
                <a:spcPts val="0"/>
              </a:spcBef>
              <a:buNone/>
              <a:defRPr sz="1600">
                <a:solidFill>
                  <a:schemeClr val="bg1"/>
                </a:solidFill>
              </a:defRPr>
            </a:lvl5pPr>
          </a:lstStyle>
          <a:p>
            <a:pPr lvl="0"/>
            <a:r>
              <a:rPr lang="es-CO" noProof="0" dirty="0"/>
              <a:t>Nombre de la presentación		DNP - Departamento Nacional de Planeación		Tema o Sección</a:t>
            </a:r>
          </a:p>
        </p:txBody>
      </p:sp>
      <p:sp>
        <p:nvSpPr>
          <p:cNvPr id="15" name="TextBox 14">
            <a:extLst>
              <a:ext uri="{FF2B5EF4-FFF2-40B4-BE49-F238E27FC236}">
                <a16:creationId xmlns:a16="http://schemas.microsoft.com/office/drawing/2014/main" xmlns="" id="{4E3D1D45-84BF-4109-A344-194FC60A25E6}"/>
              </a:ext>
            </a:extLst>
          </p:cNvPr>
          <p:cNvSpPr txBox="1"/>
          <p:nvPr/>
        </p:nvSpPr>
        <p:spPr>
          <a:xfrm>
            <a:off x="11617325" y="266928"/>
            <a:ext cx="361950" cy="215444"/>
          </a:xfrm>
          <a:prstGeom prst="rect">
            <a:avLst/>
          </a:prstGeom>
          <a:noFill/>
        </p:spPr>
        <p:txBody>
          <a:bodyPr wrap="square" rtlCol="0" anchor="ctr">
            <a:spAutoFit/>
          </a:bodyPr>
          <a:lstStyle/>
          <a:p>
            <a:pPr algn="ctr">
              <a:spcBef>
                <a:spcPts val="600"/>
              </a:spcBef>
            </a:pPr>
            <a:fld id="{75C7898C-BA7D-4DD1-B648-10E044C0935B}" type="slidenum">
              <a:rPr lang="es-CO" sz="800" smtClean="0">
                <a:solidFill>
                  <a:schemeClr val="tx1"/>
                </a:solidFill>
              </a:rPr>
              <a:pPr algn="ctr">
                <a:spcBef>
                  <a:spcPts val="600"/>
                </a:spcBef>
              </a:pPr>
              <a:t>‹Nº›</a:t>
            </a:fld>
            <a:endParaRPr lang="es-CO" sz="800" dirty="0">
              <a:solidFill>
                <a:schemeClr val="tx1"/>
              </a:solidFill>
            </a:endParaRPr>
          </a:p>
        </p:txBody>
      </p:sp>
      <p:sp>
        <p:nvSpPr>
          <p:cNvPr id="16" name="TextBox 15">
            <a:extLst>
              <a:ext uri="{FF2B5EF4-FFF2-40B4-BE49-F238E27FC236}">
                <a16:creationId xmlns:a16="http://schemas.microsoft.com/office/drawing/2014/main" xmlns="" id="{4B4EFE42-DCDC-492C-86CB-FA9BEE632ECC}"/>
              </a:ext>
            </a:extLst>
          </p:cNvPr>
          <p:cNvSpPr txBox="1"/>
          <p:nvPr/>
        </p:nvSpPr>
        <p:spPr>
          <a:xfrm>
            <a:off x="11617325" y="266928"/>
            <a:ext cx="361950" cy="215444"/>
          </a:xfrm>
          <a:prstGeom prst="rect">
            <a:avLst/>
          </a:prstGeom>
          <a:noFill/>
        </p:spPr>
        <p:txBody>
          <a:bodyPr wrap="square" rtlCol="0" anchor="ctr">
            <a:spAutoFit/>
          </a:bodyPr>
          <a:lstStyle/>
          <a:p>
            <a:pPr algn="ctr">
              <a:spcBef>
                <a:spcPts val="600"/>
              </a:spcBef>
            </a:pPr>
            <a:fld id="{75C7898C-BA7D-4DD1-B648-10E044C0935B}" type="slidenum">
              <a:rPr lang="es-CO" sz="800" smtClean="0">
                <a:solidFill>
                  <a:schemeClr val="tx1"/>
                </a:solidFill>
              </a:rPr>
              <a:pPr algn="ctr">
                <a:spcBef>
                  <a:spcPts val="600"/>
                </a:spcBef>
              </a:pPr>
              <a:t>‹Nº›</a:t>
            </a:fld>
            <a:endParaRPr lang="es-CO" sz="800" dirty="0">
              <a:solidFill>
                <a:schemeClr val="tx1"/>
              </a:solidFill>
            </a:endParaRPr>
          </a:p>
        </p:txBody>
      </p:sp>
      <p:pic>
        <p:nvPicPr>
          <p:cNvPr id="9" name="Graphic 8">
            <a:extLst>
              <a:ext uri="{FF2B5EF4-FFF2-40B4-BE49-F238E27FC236}">
                <a16:creationId xmlns:a16="http://schemas.microsoft.com/office/drawing/2014/main" xmlns="" id="{CF1441F1-AD28-4B9E-A31E-39B2C73EE03C}"/>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10359019" y="6351560"/>
            <a:ext cx="1832981" cy="321888"/>
          </a:xfrm>
          <a:prstGeom prst="rect">
            <a:avLst/>
          </a:prstGeom>
        </p:spPr>
      </p:pic>
    </p:spTree>
    <p:extLst>
      <p:ext uri="{BB962C8B-B14F-4D97-AF65-F5344CB8AC3E}">
        <p14:creationId xmlns:p14="http://schemas.microsoft.com/office/powerpoint/2010/main" val="28477494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cSld name="1_Sección">
    <p:bg>
      <p:bgPr>
        <a:solidFill>
          <a:schemeClr val="accent1"/>
        </a:solidFill>
        <a:effectLst/>
      </p:bgPr>
    </p:bg>
    <p:spTree>
      <p:nvGrpSpPr>
        <p:cNvPr id="1" name=""/>
        <p:cNvGrpSpPr/>
        <p:nvPr/>
      </p:nvGrpSpPr>
      <p:grpSpPr>
        <a:xfrm>
          <a:off x="0" y="0"/>
          <a:ext cx="0" cy="0"/>
          <a:chOff x="0" y="0"/>
          <a:chExt cx="0" cy="0"/>
        </a:xfrm>
      </p:grpSpPr>
      <p:sp>
        <p:nvSpPr>
          <p:cNvPr id="20" name="Text Placeholder 12">
            <a:extLst>
              <a:ext uri="{FF2B5EF4-FFF2-40B4-BE49-F238E27FC236}">
                <a16:creationId xmlns:a16="http://schemas.microsoft.com/office/drawing/2014/main" xmlns="" id="{D94AF6E4-D3F3-44C5-80E6-3C6B7404B757}"/>
              </a:ext>
            </a:extLst>
          </p:cNvPr>
          <p:cNvSpPr>
            <a:spLocks noGrp="1"/>
          </p:cNvSpPr>
          <p:nvPr>
            <p:ph type="body" sz="quarter" idx="11" hasCustomPrompt="1"/>
          </p:nvPr>
        </p:nvSpPr>
        <p:spPr>
          <a:xfrm>
            <a:off x="3835400" y="2336800"/>
            <a:ext cx="6172198" cy="3556000"/>
          </a:xfrm>
          <a:prstGeom prst="rect">
            <a:avLst/>
          </a:prstGeom>
        </p:spPr>
        <p:txBody>
          <a:bodyPr anchor="t"/>
          <a:lstStyle>
            <a:lvl1pPr marL="0" indent="0">
              <a:lnSpc>
                <a:spcPct val="100000"/>
              </a:lnSpc>
              <a:spcBef>
                <a:spcPts val="5000"/>
              </a:spcBef>
              <a:buSzPct val="230000"/>
              <a:buFont typeface="+mj-lt"/>
              <a:buNone/>
              <a:defRPr sz="3600">
                <a:solidFill>
                  <a:schemeClr val="bg1"/>
                </a:solidFill>
                <a:latin typeface="+mj-lt"/>
              </a:defRPr>
            </a:lvl1pPr>
            <a:lvl2pPr marL="914400" indent="-457200">
              <a:lnSpc>
                <a:spcPct val="100000"/>
              </a:lnSpc>
              <a:spcBef>
                <a:spcPts val="1200"/>
              </a:spcBef>
              <a:buFont typeface="+mj-lt"/>
              <a:buAutoNum type="arabicPeriod"/>
              <a:defRPr>
                <a:solidFill>
                  <a:schemeClr val="bg1"/>
                </a:solidFill>
              </a:defRPr>
            </a:lvl2pPr>
            <a:lvl3pPr marL="1371600" indent="-457200">
              <a:lnSpc>
                <a:spcPct val="100000"/>
              </a:lnSpc>
              <a:spcBef>
                <a:spcPts val="1200"/>
              </a:spcBef>
              <a:buFont typeface="+mj-lt"/>
              <a:buAutoNum type="arabicPeriod"/>
              <a:defRPr>
                <a:solidFill>
                  <a:schemeClr val="bg1"/>
                </a:solidFill>
              </a:defRPr>
            </a:lvl3pPr>
            <a:lvl4pPr marL="1714500" indent="-342900">
              <a:lnSpc>
                <a:spcPct val="100000"/>
              </a:lnSpc>
              <a:spcBef>
                <a:spcPts val="1200"/>
              </a:spcBef>
              <a:buFont typeface="+mj-lt"/>
              <a:buAutoNum type="arabicPeriod"/>
              <a:defRPr>
                <a:solidFill>
                  <a:schemeClr val="bg1"/>
                </a:solidFill>
              </a:defRPr>
            </a:lvl4pPr>
            <a:lvl5pPr marL="2171700" indent="-342900">
              <a:lnSpc>
                <a:spcPct val="100000"/>
              </a:lnSpc>
              <a:spcBef>
                <a:spcPts val="1200"/>
              </a:spcBef>
              <a:buFont typeface="+mj-lt"/>
              <a:buAutoNum type="arabicPeriod"/>
              <a:defRPr>
                <a:solidFill>
                  <a:schemeClr val="bg1"/>
                </a:solidFill>
              </a:defRPr>
            </a:lvl5pPr>
          </a:lstStyle>
          <a:p>
            <a:pPr lvl="0"/>
            <a:r>
              <a:rPr lang="es-CO" noProof="0" dirty="0"/>
              <a:t>Tema o nombre de la sección a presentar</a:t>
            </a:r>
          </a:p>
        </p:txBody>
      </p:sp>
      <p:sp>
        <p:nvSpPr>
          <p:cNvPr id="21" name="TextBox 20">
            <a:extLst>
              <a:ext uri="{FF2B5EF4-FFF2-40B4-BE49-F238E27FC236}">
                <a16:creationId xmlns:a16="http://schemas.microsoft.com/office/drawing/2014/main" xmlns="" id="{8D7359E1-404C-43F8-B819-FC3283C5A6F1}"/>
              </a:ext>
            </a:extLst>
          </p:cNvPr>
          <p:cNvSpPr txBox="1"/>
          <p:nvPr/>
        </p:nvSpPr>
        <p:spPr>
          <a:xfrm>
            <a:off x="11617325" y="266928"/>
            <a:ext cx="361950" cy="215444"/>
          </a:xfrm>
          <a:prstGeom prst="rect">
            <a:avLst/>
          </a:prstGeom>
          <a:noFill/>
        </p:spPr>
        <p:txBody>
          <a:bodyPr wrap="square" rtlCol="0" anchor="ctr">
            <a:spAutoFit/>
          </a:bodyPr>
          <a:lstStyle/>
          <a:p>
            <a:pPr algn="ctr">
              <a:spcBef>
                <a:spcPts val="600"/>
              </a:spcBef>
            </a:pPr>
            <a:fld id="{75C7898C-BA7D-4DD1-B648-10E044C0935B}" type="slidenum">
              <a:rPr lang="es-CO" sz="800" smtClean="0">
                <a:solidFill>
                  <a:schemeClr val="bg1"/>
                </a:solidFill>
              </a:rPr>
              <a:pPr algn="ctr">
                <a:spcBef>
                  <a:spcPts val="600"/>
                </a:spcBef>
              </a:pPr>
              <a:t>‹Nº›</a:t>
            </a:fld>
            <a:endParaRPr lang="es-CO" sz="800" dirty="0">
              <a:solidFill>
                <a:schemeClr val="bg1"/>
              </a:solidFill>
            </a:endParaRPr>
          </a:p>
        </p:txBody>
      </p:sp>
      <p:sp>
        <p:nvSpPr>
          <p:cNvPr id="7" name="Text Placeholder 6">
            <a:extLst>
              <a:ext uri="{FF2B5EF4-FFF2-40B4-BE49-F238E27FC236}">
                <a16:creationId xmlns:a16="http://schemas.microsoft.com/office/drawing/2014/main" xmlns="" id="{5969C07E-C368-4AB8-8C6E-0D28F37C846B}"/>
              </a:ext>
            </a:extLst>
          </p:cNvPr>
          <p:cNvSpPr>
            <a:spLocks noGrp="1"/>
          </p:cNvSpPr>
          <p:nvPr>
            <p:ph type="body" sz="quarter" idx="12" hasCustomPrompt="1"/>
          </p:nvPr>
        </p:nvSpPr>
        <p:spPr>
          <a:xfrm>
            <a:off x="1517650" y="1911350"/>
            <a:ext cx="2317750" cy="1193800"/>
          </a:xfrm>
          <a:prstGeom prst="rect">
            <a:avLst/>
          </a:prstGeom>
        </p:spPr>
        <p:txBody>
          <a:bodyPr anchor="b"/>
          <a:lstStyle>
            <a:lvl1pPr marL="0" indent="0" algn="r">
              <a:buNone/>
              <a:defRPr sz="8000" b="1">
                <a:solidFill>
                  <a:schemeClr val="bg1"/>
                </a:solidFill>
                <a:latin typeface="+mn-lt"/>
              </a:defRPr>
            </a:lvl1pPr>
          </a:lstStyle>
          <a:p>
            <a:pPr lvl="0"/>
            <a:r>
              <a:rPr lang="en-US" dirty="0"/>
              <a:t>#.</a:t>
            </a:r>
            <a:endParaRPr lang="es-CO" dirty="0"/>
          </a:p>
        </p:txBody>
      </p:sp>
      <p:sp>
        <p:nvSpPr>
          <p:cNvPr id="28" name="Text Placeholder 10">
            <a:extLst>
              <a:ext uri="{FF2B5EF4-FFF2-40B4-BE49-F238E27FC236}">
                <a16:creationId xmlns:a16="http://schemas.microsoft.com/office/drawing/2014/main" xmlns="" id="{3FD376D0-BFCB-4BD5-8030-6178702AD637}"/>
              </a:ext>
            </a:extLst>
          </p:cNvPr>
          <p:cNvSpPr>
            <a:spLocks noGrp="1"/>
          </p:cNvSpPr>
          <p:nvPr>
            <p:ph type="body" sz="quarter" idx="13" hasCustomPrompt="1"/>
          </p:nvPr>
        </p:nvSpPr>
        <p:spPr>
          <a:xfrm>
            <a:off x="473075" y="234950"/>
            <a:ext cx="10709275" cy="279400"/>
          </a:xfrm>
          <a:prstGeom prst="rect">
            <a:avLst/>
          </a:prstGeom>
        </p:spPr>
        <p:txBody>
          <a:bodyPr anchor="ctr">
            <a:normAutofit/>
          </a:bodyPr>
          <a:lstStyle>
            <a:lvl1pPr marL="0" indent="0">
              <a:lnSpc>
                <a:spcPct val="100000"/>
              </a:lnSpc>
              <a:spcBef>
                <a:spcPts val="0"/>
              </a:spcBef>
              <a:buNone/>
              <a:defRPr sz="900">
                <a:solidFill>
                  <a:schemeClr val="bg1"/>
                </a:solidFill>
                <a:latin typeface="Work Sans" panose="00000500000000000000" pitchFamily="2" charset="0"/>
              </a:defRPr>
            </a:lvl1pPr>
            <a:lvl2pPr marL="0" indent="0">
              <a:lnSpc>
                <a:spcPct val="100000"/>
              </a:lnSpc>
              <a:spcBef>
                <a:spcPts val="0"/>
              </a:spcBef>
              <a:buNone/>
              <a:defRPr sz="1600">
                <a:solidFill>
                  <a:schemeClr val="bg1"/>
                </a:solidFill>
              </a:defRPr>
            </a:lvl2pPr>
            <a:lvl3pPr marL="0" indent="0">
              <a:lnSpc>
                <a:spcPct val="100000"/>
              </a:lnSpc>
              <a:spcBef>
                <a:spcPts val="0"/>
              </a:spcBef>
              <a:buNone/>
              <a:defRPr sz="1600">
                <a:solidFill>
                  <a:schemeClr val="bg1"/>
                </a:solidFill>
              </a:defRPr>
            </a:lvl3pPr>
            <a:lvl4pPr marL="0" indent="0">
              <a:lnSpc>
                <a:spcPct val="100000"/>
              </a:lnSpc>
              <a:spcBef>
                <a:spcPts val="0"/>
              </a:spcBef>
              <a:buNone/>
              <a:defRPr sz="1600">
                <a:solidFill>
                  <a:schemeClr val="bg1"/>
                </a:solidFill>
              </a:defRPr>
            </a:lvl4pPr>
            <a:lvl5pPr marL="0" indent="0">
              <a:lnSpc>
                <a:spcPct val="100000"/>
              </a:lnSpc>
              <a:spcBef>
                <a:spcPts val="0"/>
              </a:spcBef>
              <a:buNone/>
              <a:defRPr sz="1600">
                <a:solidFill>
                  <a:schemeClr val="bg1"/>
                </a:solidFill>
              </a:defRPr>
            </a:lvl5pPr>
          </a:lstStyle>
          <a:p>
            <a:pPr lvl="0"/>
            <a:r>
              <a:rPr lang="es-CO" noProof="0" dirty="0"/>
              <a:t>Nombre de la presentación		DNP - Departamento Nacional de Planeación		Tema o Sección</a:t>
            </a:r>
          </a:p>
        </p:txBody>
      </p:sp>
      <p:sp>
        <p:nvSpPr>
          <p:cNvPr id="6" name="TextBox 5">
            <a:extLst>
              <a:ext uri="{FF2B5EF4-FFF2-40B4-BE49-F238E27FC236}">
                <a16:creationId xmlns:a16="http://schemas.microsoft.com/office/drawing/2014/main" xmlns="" id="{2DB2FD8A-5177-4899-AE90-1CE838317E97}"/>
              </a:ext>
            </a:extLst>
          </p:cNvPr>
          <p:cNvSpPr txBox="1"/>
          <p:nvPr/>
        </p:nvSpPr>
        <p:spPr>
          <a:xfrm>
            <a:off x="11617325" y="266928"/>
            <a:ext cx="361950" cy="215444"/>
          </a:xfrm>
          <a:prstGeom prst="rect">
            <a:avLst/>
          </a:prstGeom>
          <a:noFill/>
        </p:spPr>
        <p:txBody>
          <a:bodyPr wrap="square" rtlCol="0" anchor="ctr">
            <a:spAutoFit/>
          </a:bodyPr>
          <a:lstStyle/>
          <a:p>
            <a:pPr algn="ctr">
              <a:spcBef>
                <a:spcPts val="600"/>
              </a:spcBef>
            </a:pPr>
            <a:fld id="{75C7898C-BA7D-4DD1-B648-10E044C0935B}" type="slidenum">
              <a:rPr lang="es-CO" sz="800" smtClean="0">
                <a:solidFill>
                  <a:schemeClr val="bg1"/>
                </a:solidFill>
              </a:rPr>
              <a:pPr algn="ctr">
                <a:spcBef>
                  <a:spcPts val="600"/>
                </a:spcBef>
              </a:pPr>
              <a:t>‹Nº›</a:t>
            </a:fld>
            <a:endParaRPr lang="es-CO" sz="800" dirty="0">
              <a:solidFill>
                <a:schemeClr val="bg1"/>
              </a:solidFill>
            </a:endParaRPr>
          </a:p>
        </p:txBody>
      </p:sp>
      <p:pic>
        <p:nvPicPr>
          <p:cNvPr id="8" name="Graphic 7">
            <a:extLst>
              <a:ext uri="{FF2B5EF4-FFF2-40B4-BE49-F238E27FC236}">
                <a16:creationId xmlns:a16="http://schemas.microsoft.com/office/drawing/2014/main" xmlns="" id="{A2F0D69F-04DE-4B6E-9890-5AFA2F6D6FDD}"/>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10359019" y="6351560"/>
            <a:ext cx="1832981" cy="321888"/>
          </a:xfrm>
          <a:prstGeom prst="rect">
            <a:avLst/>
          </a:prstGeom>
        </p:spPr>
      </p:pic>
    </p:spTree>
    <p:extLst>
      <p:ext uri="{BB962C8B-B14F-4D97-AF65-F5344CB8AC3E}">
        <p14:creationId xmlns:p14="http://schemas.microsoft.com/office/powerpoint/2010/main" val="15090703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9" name="Date Placeholder 1"/>
          <p:cNvSpPr>
            <a:spLocks noGrp="1"/>
          </p:cNvSpPr>
          <p:nvPr>
            <p:ph type="dt" sz="half" idx="10"/>
          </p:nvPr>
        </p:nvSpPr>
        <p:spPr>
          <a:xfrm>
            <a:off x="3200399" y="6452318"/>
            <a:ext cx="2733541" cy="333555"/>
          </a:xfrm>
          <a:prstGeom prst="rect">
            <a:avLst/>
          </a:prstGeom>
        </p:spPr>
        <p:txBody>
          <a:bodyPr/>
          <a:lstStyle>
            <a:lvl1pPr>
              <a:defRPr sz="1100">
                <a:solidFill>
                  <a:schemeClr val="bg1">
                    <a:lumMod val="50000"/>
                  </a:schemeClr>
                </a:solidFill>
                <a:latin typeface="Arial" panose="020B0604020202020204" pitchFamily="34" charset="0"/>
                <a:cs typeface="Arial" panose="020B0604020202020204" pitchFamily="34" charset="0"/>
              </a:defRPr>
            </a:lvl1pPr>
          </a:lstStyle>
          <a:p>
            <a:fld id="{B18711BF-8AC1-4926-9E62-3D953A1A2E37}" type="datetimeFigureOut">
              <a:rPr lang="es-CO" smtClean="0"/>
              <a:pPr/>
              <a:t>10/07/2020</a:t>
            </a:fld>
            <a:endParaRPr lang="es-CO"/>
          </a:p>
        </p:txBody>
      </p:sp>
      <p:sp>
        <p:nvSpPr>
          <p:cNvPr id="10" name="Footer Placeholder 2"/>
          <p:cNvSpPr>
            <a:spLocks noGrp="1"/>
          </p:cNvSpPr>
          <p:nvPr>
            <p:ph type="ftr" sz="quarter" idx="11"/>
          </p:nvPr>
        </p:nvSpPr>
        <p:spPr>
          <a:xfrm>
            <a:off x="3200399" y="6093991"/>
            <a:ext cx="5783688" cy="303232"/>
          </a:xfrm>
          <a:prstGeom prst="rect">
            <a:avLst/>
          </a:prstGeom>
        </p:spPr>
        <p:txBody>
          <a:bodyPr/>
          <a:lstStyle>
            <a:lvl1pPr>
              <a:defRPr sz="1100">
                <a:solidFill>
                  <a:schemeClr val="bg1">
                    <a:lumMod val="50000"/>
                  </a:schemeClr>
                </a:solidFill>
                <a:latin typeface="Arial" panose="020B0604020202020204" pitchFamily="34" charset="0"/>
                <a:cs typeface="Arial" panose="020B0604020202020204" pitchFamily="34" charset="0"/>
              </a:defRPr>
            </a:lvl1pPr>
          </a:lstStyle>
          <a:p>
            <a:endParaRPr lang="es-CO" dirty="0"/>
          </a:p>
        </p:txBody>
      </p:sp>
      <p:sp>
        <p:nvSpPr>
          <p:cNvPr id="11" name="Slide Number Placeholder 3"/>
          <p:cNvSpPr>
            <a:spLocks noGrp="1"/>
          </p:cNvSpPr>
          <p:nvPr>
            <p:ph type="sldNum" sz="quarter" idx="12"/>
          </p:nvPr>
        </p:nvSpPr>
        <p:spPr>
          <a:xfrm>
            <a:off x="6250546" y="6452318"/>
            <a:ext cx="2733541" cy="333555"/>
          </a:xfrm>
          <a:prstGeom prst="rect">
            <a:avLst/>
          </a:prstGeom>
        </p:spPr>
        <p:txBody>
          <a:bodyPr/>
          <a:lstStyle>
            <a:lvl1pPr>
              <a:defRPr sz="1100">
                <a:solidFill>
                  <a:schemeClr val="bg1">
                    <a:lumMod val="50000"/>
                  </a:schemeClr>
                </a:solidFill>
                <a:latin typeface="Arial" panose="020B0604020202020204" pitchFamily="34" charset="0"/>
                <a:cs typeface="Arial" panose="020B0604020202020204" pitchFamily="34" charset="0"/>
              </a:defRPr>
            </a:lvl1pPr>
          </a:lstStyle>
          <a:p>
            <a:fld id="{F909831E-921F-4CA1-A141-9CA1D575D701}" type="slidenum">
              <a:rPr lang="es-CO" smtClean="0"/>
              <a:pPr/>
              <a:t>‹Nº›</a:t>
            </a:fld>
            <a:endParaRPr lang="es-CO"/>
          </a:p>
        </p:txBody>
      </p:sp>
    </p:spTree>
    <p:extLst>
      <p:ext uri="{BB962C8B-B14F-4D97-AF65-F5344CB8AC3E}">
        <p14:creationId xmlns:p14="http://schemas.microsoft.com/office/powerpoint/2010/main" val="35047974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Agenda">
    <p:bg>
      <p:bgPr>
        <a:solidFill>
          <a:schemeClr val="accent1"/>
        </a:solidFill>
        <a:effectLst/>
      </p:bgPr>
    </p:bg>
    <p:spTree>
      <p:nvGrpSpPr>
        <p:cNvPr id="1" name=""/>
        <p:cNvGrpSpPr/>
        <p:nvPr/>
      </p:nvGrpSpPr>
      <p:grpSpPr>
        <a:xfrm>
          <a:off x="0" y="0"/>
          <a:ext cx="0" cy="0"/>
          <a:chOff x="0" y="0"/>
          <a:chExt cx="0" cy="0"/>
        </a:xfrm>
      </p:grpSpPr>
      <p:sp>
        <p:nvSpPr>
          <p:cNvPr id="13" name="Text Placeholder 12">
            <a:extLst>
              <a:ext uri="{FF2B5EF4-FFF2-40B4-BE49-F238E27FC236}">
                <a16:creationId xmlns:a16="http://schemas.microsoft.com/office/drawing/2014/main" xmlns="" id="{36641BE7-26C5-4FB5-BC78-E0734E1B30D1}"/>
              </a:ext>
            </a:extLst>
          </p:cNvPr>
          <p:cNvSpPr>
            <a:spLocks noGrp="1"/>
          </p:cNvSpPr>
          <p:nvPr>
            <p:ph type="body" sz="quarter" idx="11" hasCustomPrompt="1"/>
          </p:nvPr>
        </p:nvSpPr>
        <p:spPr>
          <a:xfrm>
            <a:off x="2495554" y="1308100"/>
            <a:ext cx="7200894" cy="4991100"/>
          </a:xfrm>
          <a:prstGeom prst="rect">
            <a:avLst/>
          </a:prstGeom>
        </p:spPr>
        <p:txBody>
          <a:bodyPr anchor="ctr"/>
          <a:lstStyle>
            <a:lvl1pPr marL="1080000" indent="-1080000">
              <a:lnSpc>
                <a:spcPct val="100000"/>
              </a:lnSpc>
              <a:spcBef>
                <a:spcPts val="5000"/>
              </a:spcBef>
              <a:buSzPct val="230000"/>
              <a:buFont typeface="+mj-lt"/>
              <a:buAutoNum type="arabicPeriod"/>
              <a:defRPr sz="3000">
                <a:solidFill>
                  <a:schemeClr val="bg1"/>
                </a:solidFill>
                <a:latin typeface="+mj-lt"/>
              </a:defRPr>
            </a:lvl1pPr>
            <a:lvl2pPr marL="914400" indent="-457200">
              <a:lnSpc>
                <a:spcPct val="100000"/>
              </a:lnSpc>
              <a:spcBef>
                <a:spcPts val="1200"/>
              </a:spcBef>
              <a:buFont typeface="+mj-lt"/>
              <a:buAutoNum type="arabicPeriod"/>
              <a:defRPr>
                <a:solidFill>
                  <a:schemeClr val="bg1"/>
                </a:solidFill>
              </a:defRPr>
            </a:lvl2pPr>
            <a:lvl3pPr marL="1371600" indent="-457200">
              <a:lnSpc>
                <a:spcPct val="100000"/>
              </a:lnSpc>
              <a:spcBef>
                <a:spcPts val="1200"/>
              </a:spcBef>
              <a:buFont typeface="+mj-lt"/>
              <a:buAutoNum type="arabicPeriod"/>
              <a:defRPr>
                <a:solidFill>
                  <a:schemeClr val="bg1"/>
                </a:solidFill>
              </a:defRPr>
            </a:lvl3pPr>
            <a:lvl4pPr marL="1714500" indent="-342900">
              <a:lnSpc>
                <a:spcPct val="100000"/>
              </a:lnSpc>
              <a:spcBef>
                <a:spcPts val="1200"/>
              </a:spcBef>
              <a:buFont typeface="+mj-lt"/>
              <a:buAutoNum type="arabicPeriod"/>
              <a:defRPr>
                <a:solidFill>
                  <a:schemeClr val="bg1"/>
                </a:solidFill>
              </a:defRPr>
            </a:lvl4pPr>
            <a:lvl5pPr marL="2171700" indent="-342900">
              <a:lnSpc>
                <a:spcPct val="100000"/>
              </a:lnSpc>
              <a:spcBef>
                <a:spcPts val="1200"/>
              </a:spcBef>
              <a:buFont typeface="+mj-lt"/>
              <a:buAutoNum type="arabicPeriod"/>
              <a:defRPr>
                <a:solidFill>
                  <a:schemeClr val="bg1"/>
                </a:solidFill>
              </a:defRPr>
            </a:lvl5pPr>
          </a:lstStyle>
          <a:p>
            <a:pPr lvl="0"/>
            <a:r>
              <a:rPr lang="es-CO" noProof="0" dirty="0"/>
              <a:t>Primer tema a presentar</a:t>
            </a:r>
          </a:p>
          <a:p>
            <a:pPr lvl="0"/>
            <a:r>
              <a:rPr lang="es-CO" noProof="0" dirty="0"/>
              <a:t>Segundo tema a presentar</a:t>
            </a:r>
          </a:p>
          <a:p>
            <a:pPr lvl="0"/>
            <a:r>
              <a:rPr lang="es-CO" noProof="0" dirty="0"/>
              <a:t>Tercer</a:t>
            </a:r>
            <a:r>
              <a:rPr lang="en-US" dirty="0"/>
              <a:t> </a:t>
            </a:r>
            <a:r>
              <a:rPr lang="es-CO" noProof="0" dirty="0"/>
              <a:t>tema a presentar</a:t>
            </a:r>
          </a:p>
          <a:p>
            <a:pPr lvl="0"/>
            <a:r>
              <a:rPr lang="es-CO" noProof="0" dirty="0"/>
              <a:t>Cuarto</a:t>
            </a:r>
            <a:r>
              <a:rPr lang="es-CO" dirty="0"/>
              <a:t> tema a presentar</a:t>
            </a:r>
            <a:endParaRPr lang="es-CO" noProof="0" dirty="0"/>
          </a:p>
        </p:txBody>
      </p:sp>
      <p:sp>
        <p:nvSpPr>
          <p:cNvPr id="14" name="TextBox 13">
            <a:extLst>
              <a:ext uri="{FF2B5EF4-FFF2-40B4-BE49-F238E27FC236}">
                <a16:creationId xmlns:a16="http://schemas.microsoft.com/office/drawing/2014/main" xmlns="" id="{640AD39C-813F-4272-B134-8FA1F4F99DC0}"/>
              </a:ext>
            </a:extLst>
          </p:cNvPr>
          <p:cNvSpPr txBox="1"/>
          <p:nvPr/>
        </p:nvSpPr>
        <p:spPr>
          <a:xfrm>
            <a:off x="11617325" y="266928"/>
            <a:ext cx="361950" cy="215444"/>
          </a:xfrm>
          <a:prstGeom prst="rect">
            <a:avLst/>
          </a:prstGeom>
          <a:noFill/>
        </p:spPr>
        <p:txBody>
          <a:bodyPr wrap="square" rtlCol="0" anchor="ctr">
            <a:spAutoFit/>
          </a:bodyPr>
          <a:lstStyle/>
          <a:p>
            <a:pPr algn="ctr">
              <a:spcBef>
                <a:spcPts val="600"/>
              </a:spcBef>
            </a:pPr>
            <a:fld id="{75C7898C-BA7D-4DD1-B648-10E044C0935B}" type="slidenum">
              <a:rPr lang="es-CO" sz="800" smtClean="0">
                <a:solidFill>
                  <a:schemeClr val="bg1"/>
                </a:solidFill>
              </a:rPr>
              <a:pPr algn="ctr">
                <a:spcBef>
                  <a:spcPts val="600"/>
                </a:spcBef>
              </a:pPr>
              <a:t>‹Nº›</a:t>
            </a:fld>
            <a:endParaRPr lang="es-CO" sz="800" dirty="0">
              <a:solidFill>
                <a:schemeClr val="bg1"/>
              </a:solidFill>
            </a:endParaRPr>
          </a:p>
        </p:txBody>
      </p:sp>
      <p:sp>
        <p:nvSpPr>
          <p:cNvPr id="5" name="TextBox 4">
            <a:extLst>
              <a:ext uri="{FF2B5EF4-FFF2-40B4-BE49-F238E27FC236}">
                <a16:creationId xmlns:a16="http://schemas.microsoft.com/office/drawing/2014/main" xmlns="" id="{5B173034-8183-4D4E-ABBA-3A3B38E6E9E6}"/>
              </a:ext>
            </a:extLst>
          </p:cNvPr>
          <p:cNvSpPr txBox="1"/>
          <p:nvPr/>
        </p:nvSpPr>
        <p:spPr>
          <a:xfrm>
            <a:off x="11617325" y="266928"/>
            <a:ext cx="361950" cy="215444"/>
          </a:xfrm>
          <a:prstGeom prst="rect">
            <a:avLst/>
          </a:prstGeom>
          <a:noFill/>
        </p:spPr>
        <p:txBody>
          <a:bodyPr wrap="square" rtlCol="0" anchor="ctr">
            <a:spAutoFit/>
          </a:bodyPr>
          <a:lstStyle/>
          <a:p>
            <a:pPr algn="ctr">
              <a:spcBef>
                <a:spcPts val="600"/>
              </a:spcBef>
            </a:pPr>
            <a:fld id="{75C7898C-BA7D-4DD1-B648-10E044C0935B}" type="slidenum">
              <a:rPr lang="es-CO" sz="800" smtClean="0">
                <a:solidFill>
                  <a:schemeClr val="bg1"/>
                </a:solidFill>
              </a:rPr>
              <a:pPr algn="ctr">
                <a:spcBef>
                  <a:spcPts val="600"/>
                </a:spcBef>
              </a:pPr>
              <a:t>‹Nº›</a:t>
            </a:fld>
            <a:endParaRPr lang="es-CO" sz="800" dirty="0">
              <a:solidFill>
                <a:schemeClr val="bg1"/>
              </a:solidFill>
            </a:endParaRPr>
          </a:p>
        </p:txBody>
      </p:sp>
    </p:spTree>
    <p:extLst>
      <p:ext uri="{BB962C8B-B14F-4D97-AF65-F5344CB8AC3E}">
        <p14:creationId xmlns:p14="http://schemas.microsoft.com/office/powerpoint/2010/main" val="41222290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ción">
    <p:bg>
      <p:bgPr>
        <a:solidFill>
          <a:schemeClr val="accent1"/>
        </a:solidFill>
        <a:effectLst/>
      </p:bgPr>
    </p:bg>
    <p:spTree>
      <p:nvGrpSpPr>
        <p:cNvPr id="1" name=""/>
        <p:cNvGrpSpPr/>
        <p:nvPr/>
      </p:nvGrpSpPr>
      <p:grpSpPr>
        <a:xfrm>
          <a:off x="0" y="0"/>
          <a:ext cx="0" cy="0"/>
          <a:chOff x="0" y="0"/>
          <a:chExt cx="0" cy="0"/>
        </a:xfrm>
      </p:grpSpPr>
      <p:sp>
        <p:nvSpPr>
          <p:cNvPr id="20" name="Text Placeholder 12">
            <a:extLst>
              <a:ext uri="{FF2B5EF4-FFF2-40B4-BE49-F238E27FC236}">
                <a16:creationId xmlns:a16="http://schemas.microsoft.com/office/drawing/2014/main" xmlns="" id="{D94AF6E4-D3F3-44C5-80E6-3C6B7404B757}"/>
              </a:ext>
            </a:extLst>
          </p:cNvPr>
          <p:cNvSpPr>
            <a:spLocks noGrp="1"/>
          </p:cNvSpPr>
          <p:nvPr>
            <p:ph type="body" sz="quarter" idx="11" hasCustomPrompt="1"/>
          </p:nvPr>
        </p:nvSpPr>
        <p:spPr>
          <a:xfrm>
            <a:off x="3835400" y="2336800"/>
            <a:ext cx="6172198" cy="3556000"/>
          </a:xfrm>
          <a:prstGeom prst="rect">
            <a:avLst/>
          </a:prstGeom>
        </p:spPr>
        <p:txBody>
          <a:bodyPr anchor="t"/>
          <a:lstStyle>
            <a:lvl1pPr marL="0" indent="0">
              <a:lnSpc>
                <a:spcPct val="100000"/>
              </a:lnSpc>
              <a:spcBef>
                <a:spcPts val="5000"/>
              </a:spcBef>
              <a:buSzPct val="230000"/>
              <a:buFont typeface="+mj-lt"/>
              <a:buNone/>
              <a:defRPr sz="3600">
                <a:solidFill>
                  <a:schemeClr val="bg1"/>
                </a:solidFill>
                <a:latin typeface="+mj-lt"/>
              </a:defRPr>
            </a:lvl1pPr>
            <a:lvl2pPr marL="914400" indent="-457200">
              <a:lnSpc>
                <a:spcPct val="100000"/>
              </a:lnSpc>
              <a:spcBef>
                <a:spcPts val="1200"/>
              </a:spcBef>
              <a:buFont typeface="+mj-lt"/>
              <a:buAutoNum type="arabicPeriod"/>
              <a:defRPr>
                <a:solidFill>
                  <a:schemeClr val="bg1"/>
                </a:solidFill>
              </a:defRPr>
            </a:lvl2pPr>
            <a:lvl3pPr marL="1371600" indent="-457200">
              <a:lnSpc>
                <a:spcPct val="100000"/>
              </a:lnSpc>
              <a:spcBef>
                <a:spcPts val="1200"/>
              </a:spcBef>
              <a:buFont typeface="+mj-lt"/>
              <a:buAutoNum type="arabicPeriod"/>
              <a:defRPr>
                <a:solidFill>
                  <a:schemeClr val="bg1"/>
                </a:solidFill>
              </a:defRPr>
            </a:lvl3pPr>
            <a:lvl4pPr marL="1714500" indent="-342900">
              <a:lnSpc>
                <a:spcPct val="100000"/>
              </a:lnSpc>
              <a:spcBef>
                <a:spcPts val="1200"/>
              </a:spcBef>
              <a:buFont typeface="+mj-lt"/>
              <a:buAutoNum type="arabicPeriod"/>
              <a:defRPr>
                <a:solidFill>
                  <a:schemeClr val="bg1"/>
                </a:solidFill>
              </a:defRPr>
            </a:lvl4pPr>
            <a:lvl5pPr marL="2171700" indent="-342900">
              <a:lnSpc>
                <a:spcPct val="100000"/>
              </a:lnSpc>
              <a:spcBef>
                <a:spcPts val="1200"/>
              </a:spcBef>
              <a:buFont typeface="+mj-lt"/>
              <a:buAutoNum type="arabicPeriod"/>
              <a:defRPr>
                <a:solidFill>
                  <a:schemeClr val="bg1"/>
                </a:solidFill>
              </a:defRPr>
            </a:lvl5pPr>
          </a:lstStyle>
          <a:p>
            <a:pPr lvl="0"/>
            <a:r>
              <a:rPr lang="es-CO" noProof="0" dirty="0"/>
              <a:t>Tema o nombre de la sección a presentar</a:t>
            </a:r>
          </a:p>
        </p:txBody>
      </p:sp>
      <p:sp>
        <p:nvSpPr>
          <p:cNvPr id="21" name="TextBox 20">
            <a:extLst>
              <a:ext uri="{FF2B5EF4-FFF2-40B4-BE49-F238E27FC236}">
                <a16:creationId xmlns:a16="http://schemas.microsoft.com/office/drawing/2014/main" xmlns="" id="{8D7359E1-404C-43F8-B819-FC3283C5A6F1}"/>
              </a:ext>
            </a:extLst>
          </p:cNvPr>
          <p:cNvSpPr txBox="1"/>
          <p:nvPr/>
        </p:nvSpPr>
        <p:spPr>
          <a:xfrm>
            <a:off x="11617325" y="266928"/>
            <a:ext cx="361950" cy="215444"/>
          </a:xfrm>
          <a:prstGeom prst="rect">
            <a:avLst/>
          </a:prstGeom>
          <a:noFill/>
        </p:spPr>
        <p:txBody>
          <a:bodyPr wrap="square" rtlCol="0" anchor="ctr">
            <a:spAutoFit/>
          </a:bodyPr>
          <a:lstStyle/>
          <a:p>
            <a:pPr algn="ctr">
              <a:spcBef>
                <a:spcPts val="600"/>
              </a:spcBef>
            </a:pPr>
            <a:fld id="{75C7898C-BA7D-4DD1-B648-10E044C0935B}" type="slidenum">
              <a:rPr lang="es-CO" sz="800" smtClean="0">
                <a:solidFill>
                  <a:schemeClr val="bg1"/>
                </a:solidFill>
              </a:rPr>
              <a:pPr algn="ctr">
                <a:spcBef>
                  <a:spcPts val="600"/>
                </a:spcBef>
              </a:pPr>
              <a:t>‹Nº›</a:t>
            </a:fld>
            <a:endParaRPr lang="es-CO" sz="800" dirty="0">
              <a:solidFill>
                <a:schemeClr val="bg1"/>
              </a:solidFill>
            </a:endParaRPr>
          </a:p>
        </p:txBody>
      </p:sp>
      <p:sp>
        <p:nvSpPr>
          <p:cNvPr id="7" name="Text Placeholder 6">
            <a:extLst>
              <a:ext uri="{FF2B5EF4-FFF2-40B4-BE49-F238E27FC236}">
                <a16:creationId xmlns:a16="http://schemas.microsoft.com/office/drawing/2014/main" xmlns="" id="{5969C07E-C368-4AB8-8C6E-0D28F37C846B}"/>
              </a:ext>
            </a:extLst>
          </p:cNvPr>
          <p:cNvSpPr>
            <a:spLocks noGrp="1"/>
          </p:cNvSpPr>
          <p:nvPr>
            <p:ph type="body" sz="quarter" idx="12" hasCustomPrompt="1"/>
          </p:nvPr>
        </p:nvSpPr>
        <p:spPr>
          <a:xfrm>
            <a:off x="1517650" y="1911350"/>
            <a:ext cx="2317750" cy="1193800"/>
          </a:xfrm>
          <a:prstGeom prst="rect">
            <a:avLst/>
          </a:prstGeom>
        </p:spPr>
        <p:txBody>
          <a:bodyPr anchor="b"/>
          <a:lstStyle>
            <a:lvl1pPr marL="0" indent="0" algn="r">
              <a:buNone/>
              <a:defRPr sz="8000" b="1">
                <a:solidFill>
                  <a:schemeClr val="bg1"/>
                </a:solidFill>
                <a:latin typeface="+mn-lt"/>
              </a:defRPr>
            </a:lvl1pPr>
          </a:lstStyle>
          <a:p>
            <a:pPr lvl="0"/>
            <a:r>
              <a:rPr lang="en-US" dirty="0"/>
              <a:t>#.</a:t>
            </a:r>
            <a:endParaRPr lang="es-CO" dirty="0"/>
          </a:p>
        </p:txBody>
      </p:sp>
      <p:sp>
        <p:nvSpPr>
          <p:cNvPr id="6" name="TextBox 5">
            <a:extLst>
              <a:ext uri="{FF2B5EF4-FFF2-40B4-BE49-F238E27FC236}">
                <a16:creationId xmlns:a16="http://schemas.microsoft.com/office/drawing/2014/main" xmlns="" id="{2DB2FD8A-5177-4899-AE90-1CE838317E97}"/>
              </a:ext>
            </a:extLst>
          </p:cNvPr>
          <p:cNvSpPr txBox="1"/>
          <p:nvPr/>
        </p:nvSpPr>
        <p:spPr>
          <a:xfrm>
            <a:off x="11617325" y="266928"/>
            <a:ext cx="361950" cy="215444"/>
          </a:xfrm>
          <a:prstGeom prst="rect">
            <a:avLst/>
          </a:prstGeom>
          <a:noFill/>
        </p:spPr>
        <p:txBody>
          <a:bodyPr wrap="square" rtlCol="0" anchor="ctr">
            <a:spAutoFit/>
          </a:bodyPr>
          <a:lstStyle/>
          <a:p>
            <a:pPr algn="ctr">
              <a:spcBef>
                <a:spcPts val="600"/>
              </a:spcBef>
            </a:pPr>
            <a:fld id="{75C7898C-BA7D-4DD1-B648-10E044C0935B}" type="slidenum">
              <a:rPr lang="es-CO" sz="800" smtClean="0">
                <a:solidFill>
                  <a:schemeClr val="bg1"/>
                </a:solidFill>
              </a:rPr>
              <a:pPr algn="ctr">
                <a:spcBef>
                  <a:spcPts val="600"/>
                </a:spcBef>
              </a:pPr>
              <a:t>‹Nº›</a:t>
            </a:fld>
            <a:endParaRPr lang="es-CO" sz="800" dirty="0">
              <a:solidFill>
                <a:schemeClr val="bg1"/>
              </a:solidFill>
            </a:endParaRPr>
          </a:p>
        </p:txBody>
      </p:sp>
    </p:spTree>
    <p:extLst>
      <p:ext uri="{BB962C8B-B14F-4D97-AF65-F5344CB8AC3E}">
        <p14:creationId xmlns:p14="http://schemas.microsoft.com/office/powerpoint/2010/main" val="42635293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ubsección / Concepto Importante">
    <p:bg>
      <p:bgPr>
        <a:solidFill>
          <a:schemeClr val="accent1"/>
        </a:solidFill>
        <a:effectLst/>
      </p:bgPr>
    </p:bg>
    <p:spTree>
      <p:nvGrpSpPr>
        <p:cNvPr id="1" name=""/>
        <p:cNvGrpSpPr/>
        <p:nvPr/>
      </p:nvGrpSpPr>
      <p:grpSpPr>
        <a:xfrm>
          <a:off x="0" y="0"/>
          <a:ext cx="0" cy="0"/>
          <a:chOff x="0" y="0"/>
          <a:chExt cx="0" cy="0"/>
        </a:xfrm>
      </p:grpSpPr>
      <p:sp>
        <p:nvSpPr>
          <p:cNvPr id="3" name="Marcador de texto 2"/>
          <p:cNvSpPr>
            <a:spLocks noGrp="1"/>
          </p:cNvSpPr>
          <p:nvPr>
            <p:ph type="body" sz="quarter" idx="10" hasCustomPrompt="1"/>
          </p:nvPr>
        </p:nvSpPr>
        <p:spPr>
          <a:xfrm>
            <a:off x="1461671" y="1671638"/>
            <a:ext cx="9268658" cy="4073525"/>
          </a:xfrm>
          <a:prstGeom prst="rect">
            <a:avLst/>
          </a:prstGeom>
        </p:spPr>
        <p:txBody>
          <a:bodyPr anchor="ctr">
            <a:normAutofit/>
          </a:bodyPr>
          <a:lstStyle>
            <a:lvl1pPr marL="0" indent="0" algn="ctr">
              <a:buNone/>
              <a:defRPr sz="6000" b="0">
                <a:solidFill>
                  <a:schemeClr val="bg1"/>
                </a:solidFill>
                <a:latin typeface="+mn-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s-CO" dirty="0"/>
              <a:t>Idea o concepto clave para resaltar</a:t>
            </a:r>
          </a:p>
        </p:txBody>
      </p:sp>
      <p:sp>
        <p:nvSpPr>
          <p:cNvPr id="5" name="TextBox 4">
            <a:extLst>
              <a:ext uri="{FF2B5EF4-FFF2-40B4-BE49-F238E27FC236}">
                <a16:creationId xmlns:a16="http://schemas.microsoft.com/office/drawing/2014/main" xmlns="" id="{773853B5-1E04-4C90-BFE2-960393AFD450}"/>
              </a:ext>
            </a:extLst>
          </p:cNvPr>
          <p:cNvSpPr txBox="1"/>
          <p:nvPr/>
        </p:nvSpPr>
        <p:spPr>
          <a:xfrm>
            <a:off x="11617325" y="266928"/>
            <a:ext cx="361950" cy="215444"/>
          </a:xfrm>
          <a:prstGeom prst="rect">
            <a:avLst/>
          </a:prstGeom>
          <a:noFill/>
        </p:spPr>
        <p:txBody>
          <a:bodyPr wrap="square" rtlCol="0" anchor="ctr">
            <a:spAutoFit/>
          </a:bodyPr>
          <a:lstStyle/>
          <a:p>
            <a:pPr algn="ctr">
              <a:spcBef>
                <a:spcPts val="600"/>
              </a:spcBef>
            </a:pPr>
            <a:fld id="{75C7898C-BA7D-4DD1-B648-10E044C0935B}" type="slidenum">
              <a:rPr lang="es-CO" sz="800" smtClean="0">
                <a:solidFill>
                  <a:schemeClr val="bg1"/>
                </a:solidFill>
              </a:rPr>
              <a:pPr algn="ctr">
                <a:spcBef>
                  <a:spcPts val="600"/>
                </a:spcBef>
              </a:pPr>
              <a:t>‹Nº›</a:t>
            </a:fld>
            <a:endParaRPr lang="es-CO" sz="800" dirty="0">
              <a:solidFill>
                <a:schemeClr val="bg1"/>
              </a:solidFill>
            </a:endParaRPr>
          </a:p>
        </p:txBody>
      </p:sp>
      <p:sp>
        <p:nvSpPr>
          <p:cNvPr id="6" name="TextBox 5">
            <a:extLst>
              <a:ext uri="{FF2B5EF4-FFF2-40B4-BE49-F238E27FC236}">
                <a16:creationId xmlns:a16="http://schemas.microsoft.com/office/drawing/2014/main" xmlns="" id="{ED114926-D922-4A4D-839A-27356F5000EA}"/>
              </a:ext>
            </a:extLst>
          </p:cNvPr>
          <p:cNvSpPr txBox="1"/>
          <p:nvPr/>
        </p:nvSpPr>
        <p:spPr>
          <a:xfrm>
            <a:off x="11617325" y="266928"/>
            <a:ext cx="361950" cy="215444"/>
          </a:xfrm>
          <a:prstGeom prst="rect">
            <a:avLst/>
          </a:prstGeom>
          <a:noFill/>
        </p:spPr>
        <p:txBody>
          <a:bodyPr wrap="square" rtlCol="0" anchor="ctr">
            <a:spAutoFit/>
          </a:bodyPr>
          <a:lstStyle/>
          <a:p>
            <a:pPr algn="ctr">
              <a:spcBef>
                <a:spcPts val="600"/>
              </a:spcBef>
            </a:pPr>
            <a:fld id="{75C7898C-BA7D-4DD1-B648-10E044C0935B}" type="slidenum">
              <a:rPr lang="es-CO" sz="800" smtClean="0">
                <a:solidFill>
                  <a:schemeClr val="bg1"/>
                </a:solidFill>
              </a:rPr>
              <a:pPr algn="ctr">
                <a:spcBef>
                  <a:spcPts val="600"/>
                </a:spcBef>
              </a:pPr>
              <a:t>‹Nº›</a:t>
            </a:fld>
            <a:endParaRPr lang="es-CO" sz="800" dirty="0">
              <a:solidFill>
                <a:schemeClr val="bg1"/>
              </a:solidFill>
            </a:endParaRPr>
          </a:p>
        </p:txBody>
      </p:sp>
    </p:spTree>
    <p:extLst>
      <p:ext uri="{BB962C8B-B14F-4D97-AF65-F5344CB8AC3E}">
        <p14:creationId xmlns:p14="http://schemas.microsoft.com/office/powerpoint/2010/main" val="31679825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ntenido - Solo Texto - Una Columna">
    <p:bg>
      <p:bgPr>
        <a:solidFill>
          <a:schemeClr val="bg1"/>
        </a:solidFill>
        <a:effectLst/>
      </p:bgPr>
    </p:bg>
    <p:spTree>
      <p:nvGrpSpPr>
        <p:cNvPr id="1" name=""/>
        <p:cNvGrpSpPr/>
        <p:nvPr/>
      </p:nvGrpSpPr>
      <p:grpSpPr>
        <a:xfrm>
          <a:off x="0" y="0"/>
          <a:ext cx="0" cy="0"/>
          <a:chOff x="0" y="0"/>
          <a:chExt cx="0" cy="0"/>
        </a:xfrm>
      </p:grpSpPr>
      <p:sp>
        <p:nvSpPr>
          <p:cNvPr id="17" name="Title 14"/>
          <p:cNvSpPr>
            <a:spLocks noGrp="1"/>
          </p:cNvSpPr>
          <p:nvPr>
            <p:ph type="title" hasCustomPrompt="1"/>
          </p:nvPr>
        </p:nvSpPr>
        <p:spPr>
          <a:xfrm>
            <a:off x="291865" y="715808"/>
            <a:ext cx="11613596" cy="559387"/>
          </a:xfrm>
          <a:prstGeom prst="rect">
            <a:avLst/>
          </a:prstGeom>
        </p:spPr>
        <p:txBody>
          <a:bodyPr anchor="t">
            <a:noAutofit/>
          </a:bodyPr>
          <a:lstStyle>
            <a:lvl1pPr>
              <a:lnSpc>
                <a:spcPct val="90000"/>
              </a:lnSpc>
              <a:defRPr sz="3600" b="0" spc="-150">
                <a:solidFill>
                  <a:schemeClr val="tx1"/>
                </a:solidFill>
                <a:latin typeface="Work Sans" panose="00000500000000000000" pitchFamily="2" charset="0"/>
              </a:defRPr>
            </a:lvl1pPr>
          </a:lstStyle>
          <a:p>
            <a:r>
              <a:rPr lang="es-CO" noProof="0" dirty="0"/>
              <a:t>Título de la diapositiva</a:t>
            </a:r>
          </a:p>
        </p:txBody>
      </p:sp>
      <p:sp>
        <p:nvSpPr>
          <p:cNvPr id="18" name="Text Placeholder 17"/>
          <p:cNvSpPr>
            <a:spLocks noGrp="1"/>
          </p:cNvSpPr>
          <p:nvPr>
            <p:ph type="body" sz="quarter" idx="10" hasCustomPrompt="1"/>
          </p:nvPr>
        </p:nvSpPr>
        <p:spPr>
          <a:xfrm>
            <a:off x="291866" y="1369486"/>
            <a:ext cx="11614384" cy="360939"/>
          </a:xfrm>
          <a:prstGeom prst="rect">
            <a:avLst/>
          </a:prstGeom>
        </p:spPr>
        <p:txBody>
          <a:bodyPr>
            <a:noAutofit/>
          </a:bodyPr>
          <a:lstStyle>
            <a:lvl1pPr marL="0" indent="0">
              <a:buNone/>
              <a:defRPr sz="2000" b="0">
                <a:solidFill>
                  <a:schemeClr val="tx1"/>
                </a:solidFill>
                <a:latin typeface="Work Sans" panose="00000500000000000000"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s-CO" noProof="0" dirty="0"/>
              <a:t>Subtítulo de la diapositiva</a:t>
            </a:r>
          </a:p>
        </p:txBody>
      </p:sp>
      <p:sp>
        <p:nvSpPr>
          <p:cNvPr id="10" name="Text Placeholder 19">
            <a:extLst>
              <a:ext uri="{FF2B5EF4-FFF2-40B4-BE49-F238E27FC236}">
                <a16:creationId xmlns:a16="http://schemas.microsoft.com/office/drawing/2014/main" xmlns="" id="{1A42CDCE-22F1-430F-8FEA-A47335056F6D}"/>
              </a:ext>
            </a:extLst>
          </p:cNvPr>
          <p:cNvSpPr>
            <a:spLocks noGrp="1"/>
          </p:cNvSpPr>
          <p:nvPr>
            <p:ph type="body" sz="quarter" idx="11" hasCustomPrompt="1"/>
          </p:nvPr>
        </p:nvSpPr>
        <p:spPr>
          <a:xfrm>
            <a:off x="291865" y="6308675"/>
            <a:ext cx="5809462" cy="364773"/>
          </a:xfrm>
          <a:prstGeom prst="rect">
            <a:avLst/>
          </a:prstGeom>
        </p:spPr>
        <p:txBody>
          <a:bodyPr anchor="b">
            <a:noAutofit/>
          </a:bodyPr>
          <a:lstStyle>
            <a:lvl1pPr marL="0" indent="0" algn="l">
              <a:lnSpc>
                <a:spcPct val="100000"/>
              </a:lnSpc>
              <a:spcBef>
                <a:spcPts val="0"/>
              </a:spcBef>
              <a:buNone/>
              <a:defRPr sz="900">
                <a:solidFill>
                  <a:schemeClr val="tx1"/>
                </a:solidFill>
                <a:latin typeface="Work Sans" panose="00000500000000000000" pitchFamily="2" charset="0"/>
              </a:defRPr>
            </a:lvl1pPr>
          </a:lstStyle>
          <a:p>
            <a:pPr lvl="0"/>
            <a:r>
              <a:rPr lang="es-CO" noProof="0" dirty="0"/>
              <a:t>Fuente y/o notas</a:t>
            </a:r>
          </a:p>
        </p:txBody>
      </p:sp>
      <p:sp>
        <p:nvSpPr>
          <p:cNvPr id="11" name="Text Placeholder 4">
            <a:extLst>
              <a:ext uri="{FF2B5EF4-FFF2-40B4-BE49-F238E27FC236}">
                <a16:creationId xmlns:a16="http://schemas.microsoft.com/office/drawing/2014/main" xmlns="" id="{D3CD0703-B726-4601-A460-3C1A4B1D8AB4}"/>
              </a:ext>
            </a:extLst>
          </p:cNvPr>
          <p:cNvSpPr>
            <a:spLocks noGrp="1"/>
          </p:cNvSpPr>
          <p:nvPr>
            <p:ph type="body" sz="quarter" idx="13" hasCustomPrompt="1"/>
          </p:nvPr>
        </p:nvSpPr>
        <p:spPr>
          <a:xfrm>
            <a:off x="2014747" y="2231975"/>
            <a:ext cx="8162507" cy="4051300"/>
          </a:xfrm>
          <a:prstGeom prst="rect">
            <a:avLst/>
          </a:prstGeom>
        </p:spPr>
        <p:txBody>
          <a:bodyPr anchor="ctr">
            <a:normAutofit/>
          </a:bodyPr>
          <a:lstStyle>
            <a:lvl1pPr marL="0" indent="0" algn="l">
              <a:lnSpc>
                <a:spcPct val="100000"/>
              </a:lnSpc>
              <a:spcBef>
                <a:spcPts val="600"/>
              </a:spcBef>
              <a:buClr>
                <a:schemeClr val="tx2"/>
              </a:buClr>
              <a:buFont typeface="Arial" panose="020B0604020202020204" pitchFamily="34" charset="0"/>
              <a:buNone/>
              <a:defRPr sz="1800">
                <a:solidFill>
                  <a:schemeClr val="tx1"/>
                </a:solidFill>
                <a:latin typeface="Work Sans" panose="00000500000000000000" pitchFamily="2" charset="0"/>
              </a:defRPr>
            </a:lvl1pPr>
            <a:lvl2pPr marL="742950" indent="-285750">
              <a:buClr>
                <a:schemeClr val="tx2"/>
              </a:buClr>
              <a:buFont typeface="Arial" panose="020B0604020202020204" pitchFamily="34" charset="0"/>
              <a:buChar char="•"/>
              <a:defRPr sz="1800"/>
            </a:lvl2pPr>
            <a:lvl3pPr marL="1200150" indent="-285750">
              <a:buClr>
                <a:schemeClr val="tx2"/>
              </a:buClr>
              <a:buFont typeface="Arial" panose="020B0604020202020204" pitchFamily="34" charset="0"/>
              <a:buChar char="•"/>
              <a:defRPr sz="1800"/>
            </a:lvl3pPr>
            <a:lvl4pPr marL="1657350" indent="-285750">
              <a:buClr>
                <a:schemeClr val="tx2"/>
              </a:buClr>
              <a:buFont typeface="Arial" panose="020B0604020202020204" pitchFamily="34" charset="0"/>
              <a:buChar char="•"/>
              <a:defRPr sz="1800"/>
            </a:lvl4pPr>
            <a:lvl5pPr marL="1828800" indent="0">
              <a:buNone/>
              <a:defRPr/>
            </a:lvl5pPr>
          </a:lstStyle>
          <a:p>
            <a:pPr lvl="0"/>
            <a:r>
              <a:rPr lang="es-CO" noProof="0" dirty="0"/>
              <a:t>Texto de párrafo o viñetas en tamaño mínimo de 18 puntos negro.</a:t>
            </a:r>
          </a:p>
        </p:txBody>
      </p:sp>
      <p:sp>
        <p:nvSpPr>
          <p:cNvPr id="15" name="TextBox 14">
            <a:extLst>
              <a:ext uri="{FF2B5EF4-FFF2-40B4-BE49-F238E27FC236}">
                <a16:creationId xmlns:a16="http://schemas.microsoft.com/office/drawing/2014/main" xmlns="" id="{4E3D1D45-84BF-4109-A344-194FC60A25E6}"/>
              </a:ext>
            </a:extLst>
          </p:cNvPr>
          <p:cNvSpPr txBox="1"/>
          <p:nvPr/>
        </p:nvSpPr>
        <p:spPr>
          <a:xfrm>
            <a:off x="11617325" y="266928"/>
            <a:ext cx="361950" cy="215444"/>
          </a:xfrm>
          <a:prstGeom prst="rect">
            <a:avLst/>
          </a:prstGeom>
          <a:noFill/>
        </p:spPr>
        <p:txBody>
          <a:bodyPr wrap="square" rtlCol="0" anchor="ctr">
            <a:spAutoFit/>
          </a:bodyPr>
          <a:lstStyle/>
          <a:p>
            <a:pPr algn="ctr">
              <a:spcBef>
                <a:spcPts val="600"/>
              </a:spcBef>
            </a:pPr>
            <a:fld id="{75C7898C-BA7D-4DD1-B648-10E044C0935B}" type="slidenum">
              <a:rPr lang="es-CO" sz="800" smtClean="0">
                <a:solidFill>
                  <a:schemeClr val="tx1"/>
                </a:solidFill>
              </a:rPr>
              <a:pPr algn="ctr">
                <a:spcBef>
                  <a:spcPts val="600"/>
                </a:spcBef>
              </a:pPr>
              <a:t>‹Nº›</a:t>
            </a:fld>
            <a:endParaRPr lang="es-CO" sz="800" dirty="0">
              <a:solidFill>
                <a:schemeClr val="tx1"/>
              </a:solidFill>
            </a:endParaRPr>
          </a:p>
        </p:txBody>
      </p:sp>
      <p:sp>
        <p:nvSpPr>
          <p:cNvPr id="16" name="TextBox 15">
            <a:extLst>
              <a:ext uri="{FF2B5EF4-FFF2-40B4-BE49-F238E27FC236}">
                <a16:creationId xmlns:a16="http://schemas.microsoft.com/office/drawing/2014/main" xmlns="" id="{4B4EFE42-DCDC-492C-86CB-FA9BEE632ECC}"/>
              </a:ext>
            </a:extLst>
          </p:cNvPr>
          <p:cNvSpPr txBox="1"/>
          <p:nvPr/>
        </p:nvSpPr>
        <p:spPr>
          <a:xfrm>
            <a:off x="11617325" y="266928"/>
            <a:ext cx="361950" cy="215444"/>
          </a:xfrm>
          <a:prstGeom prst="rect">
            <a:avLst/>
          </a:prstGeom>
          <a:noFill/>
        </p:spPr>
        <p:txBody>
          <a:bodyPr wrap="square" rtlCol="0" anchor="ctr">
            <a:spAutoFit/>
          </a:bodyPr>
          <a:lstStyle/>
          <a:p>
            <a:pPr algn="ctr">
              <a:spcBef>
                <a:spcPts val="600"/>
              </a:spcBef>
            </a:pPr>
            <a:fld id="{75C7898C-BA7D-4DD1-B648-10E044C0935B}" type="slidenum">
              <a:rPr lang="es-CO" sz="800" smtClean="0">
                <a:solidFill>
                  <a:schemeClr val="tx1"/>
                </a:solidFill>
              </a:rPr>
              <a:pPr algn="ctr">
                <a:spcBef>
                  <a:spcPts val="600"/>
                </a:spcBef>
              </a:pPr>
              <a:t>‹Nº›</a:t>
            </a:fld>
            <a:endParaRPr lang="es-CO" sz="800" dirty="0">
              <a:solidFill>
                <a:schemeClr val="tx1"/>
              </a:solidFill>
            </a:endParaRPr>
          </a:p>
        </p:txBody>
      </p:sp>
    </p:spTree>
    <p:extLst>
      <p:ext uri="{BB962C8B-B14F-4D97-AF65-F5344CB8AC3E}">
        <p14:creationId xmlns:p14="http://schemas.microsoft.com/office/powerpoint/2010/main" val="5986241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ido - Solo Texto - Viñetas">
    <p:bg>
      <p:bgPr>
        <a:solidFill>
          <a:schemeClr val="bg1"/>
        </a:solidFill>
        <a:effectLst/>
      </p:bgPr>
    </p:bg>
    <p:spTree>
      <p:nvGrpSpPr>
        <p:cNvPr id="1" name=""/>
        <p:cNvGrpSpPr/>
        <p:nvPr/>
      </p:nvGrpSpPr>
      <p:grpSpPr>
        <a:xfrm>
          <a:off x="0" y="0"/>
          <a:ext cx="0" cy="0"/>
          <a:chOff x="0" y="0"/>
          <a:chExt cx="0" cy="0"/>
        </a:xfrm>
      </p:grpSpPr>
      <p:sp>
        <p:nvSpPr>
          <p:cNvPr id="10" name="Text Placeholder 4">
            <a:extLst>
              <a:ext uri="{FF2B5EF4-FFF2-40B4-BE49-F238E27FC236}">
                <a16:creationId xmlns:a16="http://schemas.microsoft.com/office/drawing/2014/main" xmlns="" id="{C50A1336-DDDF-45BC-9071-8C1F88754F06}"/>
              </a:ext>
            </a:extLst>
          </p:cNvPr>
          <p:cNvSpPr>
            <a:spLocks noGrp="1"/>
          </p:cNvSpPr>
          <p:nvPr>
            <p:ph type="body" sz="quarter" idx="13" hasCustomPrompt="1"/>
          </p:nvPr>
        </p:nvSpPr>
        <p:spPr>
          <a:xfrm>
            <a:off x="1705841" y="2002428"/>
            <a:ext cx="8780318" cy="2046695"/>
          </a:xfrm>
          <a:prstGeom prst="rect">
            <a:avLst/>
          </a:prstGeom>
        </p:spPr>
        <p:txBody>
          <a:bodyPr anchor="ctr">
            <a:normAutofit/>
          </a:bodyPr>
          <a:lstStyle>
            <a:lvl1pPr marL="285750" indent="-285750">
              <a:lnSpc>
                <a:spcPct val="100000"/>
              </a:lnSpc>
              <a:spcBef>
                <a:spcPts val="600"/>
              </a:spcBef>
              <a:buClr>
                <a:schemeClr val="tx2"/>
              </a:buClr>
              <a:buFont typeface="Arial" panose="020B0604020202020204" pitchFamily="34" charset="0"/>
              <a:buChar char="•"/>
              <a:defRPr sz="1800">
                <a:solidFill>
                  <a:schemeClr val="tx1"/>
                </a:solidFill>
                <a:latin typeface="Work Sans" panose="00000500000000000000" pitchFamily="2" charset="0"/>
              </a:defRPr>
            </a:lvl1pPr>
            <a:lvl2pPr marL="800100" indent="-342900">
              <a:lnSpc>
                <a:spcPct val="100000"/>
              </a:lnSpc>
              <a:spcBef>
                <a:spcPts val="600"/>
              </a:spcBef>
              <a:buClr>
                <a:schemeClr val="tx2"/>
              </a:buClr>
              <a:buFont typeface="Wingdings" panose="05000000000000000000" pitchFamily="2" charset="2"/>
              <a:buChar char="ü"/>
              <a:defRPr sz="1800"/>
            </a:lvl2pPr>
            <a:lvl3pPr marL="1257300" indent="-342900">
              <a:lnSpc>
                <a:spcPct val="100000"/>
              </a:lnSpc>
              <a:spcBef>
                <a:spcPts val="600"/>
              </a:spcBef>
              <a:buClr>
                <a:schemeClr val="tx2"/>
              </a:buClr>
              <a:buFont typeface="Courier New" panose="02070309020205020404" pitchFamily="49" charset="0"/>
              <a:buChar char="o"/>
              <a:defRPr sz="1800"/>
            </a:lvl3pPr>
            <a:lvl4pPr marL="1657350" indent="-285750">
              <a:lnSpc>
                <a:spcPct val="100000"/>
              </a:lnSpc>
              <a:spcBef>
                <a:spcPts val="600"/>
              </a:spcBef>
              <a:buClr>
                <a:schemeClr val="tx2"/>
              </a:buClr>
              <a:buFont typeface="Wingdings" panose="05000000000000000000" pitchFamily="2" charset="2"/>
              <a:buChar char="§"/>
              <a:defRPr sz="1800"/>
            </a:lvl4pPr>
            <a:lvl5pPr marL="1828800" indent="0">
              <a:buNone/>
              <a:defRPr/>
            </a:lvl5pPr>
          </a:lstStyle>
          <a:p>
            <a:pPr lvl="0"/>
            <a:r>
              <a:rPr lang="es-CO" noProof="0" dirty="0"/>
              <a:t>Viñetas en tamaño mínimo de 18 puntos negro.</a:t>
            </a:r>
          </a:p>
          <a:p>
            <a:pPr lvl="0"/>
            <a:r>
              <a:rPr lang="es-CO" noProof="0" dirty="0"/>
              <a:t>Sed ultrices urna vitae </a:t>
            </a:r>
            <a:r>
              <a:rPr lang="es-CO" noProof="0" dirty="0" err="1"/>
              <a:t>est</a:t>
            </a:r>
            <a:r>
              <a:rPr lang="es-CO" noProof="0" dirty="0"/>
              <a:t> </a:t>
            </a:r>
            <a:r>
              <a:rPr lang="es-CO" noProof="0" dirty="0" err="1"/>
              <a:t>feugiat</a:t>
            </a:r>
            <a:r>
              <a:rPr lang="es-CO" noProof="0" dirty="0"/>
              <a:t> </a:t>
            </a:r>
            <a:r>
              <a:rPr lang="es-CO" noProof="0" dirty="0" err="1"/>
              <a:t>convallis</a:t>
            </a:r>
            <a:r>
              <a:rPr lang="es-CO" noProof="0" dirty="0"/>
              <a:t>.</a:t>
            </a:r>
          </a:p>
          <a:p>
            <a:pPr lvl="0"/>
            <a:r>
              <a:rPr lang="es-CO" noProof="0" dirty="0" err="1"/>
              <a:t>Duis</a:t>
            </a:r>
            <a:r>
              <a:rPr lang="es-CO" noProof="0" dirty="0"/>
              <a:t> </a:t>
            </a:r>
            <a:r>
              <a:rPr lang="es-CO" noProof="0" dirty="0" err="1"/>
              <a:t>mollis</a:t>
            </a:r>
            <a:r>
              <a:rPr lang="es-CO" noProof="0" dirty="0"/>
              <a:t> urna ut mi </a:t>
            </a:r>
            <a:r>
              <a:rPr lang="es-CO" noProof="0" dirty="0" err="1"/>
              <a:t>porttitor</a:t>
            </a:r>
            <a:r>
              <a:rPr lang="es-CO" noProof="0" dirty="0"/>
              <a:t> </a:t>
            </a:r>
            <a:r>
              <a:rPr lang="es-CO" noProof="0" dirty="0" err="1"/>
              <a:t>auctor</a:t>
            </a:r>
            <a:r>
              <a:rPr lang="es-CO" noProof="0" dirty="0"/>
              <a:t>.</a:t>
            </a:r>
          </a:p>
          <a:p>
            <a:pPr lvl="0"/>
            <a:r>
              <a:rPr lang="es-CO" noProof="0" dirty="0" err="1"/>
              <a:t>Quisque</a:t>
            </a:r>
            <a:r>
              <a:rPr lang="es-CO" noProof="0" dirty="0"/>
              <a:t> </a:t>
            </a:r>
            <a:r>
              <a:rPr lang="es-CO" noProof="0" dirty="0" err="1"/>
              <a:t>consectetur</a:t>
            </a:r>
            <a:r>
              <a:rPr lang="es-CO" noProof="0" dirty="0"/>
              <a:t> </a:t>
            </a:r>
            <a:r>
              <a:rPr lang="es-CO" noProof="0" dirty="0" err="1"/>
              <a:t>ligula</a:t>
            </a:r>
            <a:r>
              <a:rPr lang="es-CO" noProof="0" dirty="0"/>
              <a:t> </a:t>
            </a:r>
            <a:r>
              <a:rPr lang="es-CO" noProof="0" dirty="0" err="1"/>
              <a:t>dictum</a:t>
            </a:r>
            <a:r>
              <a:rPr lang="es-CO" noProof="0" dirty="0"/>
              <a:t> ex </a:t>
            </a:r>
            <a:r>
              <a:rPr lang="es-CO" noProof="0" dirty="0" err="1"/>
              <a:t>blandit</a:t>
            </a:r>
            <a:r>
              <a:rPr lang="es-CO" noProof="0" dirty="0"/>
              <a:t>, </a:t>
            </a:r>
            <a:r>
              <a:rPr lang="es-CO" noProof="0" dirty="0" err="1"/>
              <a:t>nec</a:t>
            </a:r>
            <a:r>
              <a:rPr lang="es-CO" noProof="0" dirty="0"/>
              <a:t> </a:t>
            </a:r>
            <a:r>
              <a:rPr lang="es-CO" noProof="0" dirty="0" err="1"/>
              <a:t>accumsan</a:t>
            </a:r>
            <a:r>
              <a:rPr lang="es-CO" noProof="0" dirty="0"/>
              <a:t> mi </a:t>
            </a:r>
            <a:r>
              <a:rPr lang="es-CO" noProof="0" dirty="0" err="1"/>
              <a:t>suscipit</a:t>
            </a:r>
            <a:r>
              <a:rPr lang="es-CO" noProof="0" dirty="0"/>
              <a:t>.</a:t>
            </a:r>
          </a:p>
        </p:txBody>
      </p:sp>
      <p:sp>
        <p:nvSpPr>
          <p:cNvPr id="11" name="Text Placeholder 4">
            <a:extLst>
              <a:ext uri="{FF2B5EF4-FFF2-40B4-BE49-F238E27FC236}">
                <a16:creationId xmlns:a16="http://schemas.microsoft.com/office/drawing/2014/main" xmlns="" id="{7EFC7B2B-B407-46C4-B4AE-2BF2121515AE}"/>
              </a:ext>
            </a:extLst>
          </p:cNvPr>
          <p:cNvSpPr>
            <a:spLocks noGrp="1"/>
          </p:cNvSpPr>
          <p:nvPr>
            <p:ph type="body" sz="quarter" idx="14" hasCustomPrompt="1"/>
          </p:nvPr>
        </p:nvSpPr>
        <p:spPr>
          <a:xfrm>
            <a:off x="1705841" y="4144659"/>
            <a:ext cx="8780318" cy="2046695"/>
          </a:xfrm>
          <a:prstGeom prst="rect">
            <a:avLst/>
          </a:prstGeom>
        </p:spPr>
        <p:txBody>
          <a:bodyPr anchor="ctr">
            <a:normAutofit/>
          </a:bodyPr>
          <a:lstStyle>
            <a:lvl1pPr marL="342900" indent="-342900">
              <a:lnSpc>
                <a:spcPct val="100000"/>
              </a:lnSpc>
              <a:spcBef>
                <a:spcPts val="600"/>
              </a:spcBef>
              <a:buClr>
                <a:schemeClr val="tx2"/>
              </a:buClr>
              <a:buFont typeface="+mj-lt"/>
              <a:buAutoNum type="arabicPeriod"/>
              <a:defRPr sz="1800">
                <a:solidFill>
                  <a:schemeClr val="tx1"/>
                </a:solidFill>
                <a:latin typeface="Work Sans" panose="00000500000000000000" pitchFamily="2" charset="0"/>
              </a:defRPr>
            </a:lvl1pPr>
            <a:lvl2pPr marL="800100" indent="-342900">
              <a:lnSpc>
                <a:spcPct val="100000"/>
              </a:lnSpc>
              <a:spcBef>
                <a:spcPts val="600"/>
              </a:spcBef>
              <a:buClr>
                <a:schemeClr val="tx2"/>
              </a:buClr>
              <a:buFont typeface="+mj-lt"/>
              <a:buAutoNum type="alphaUcPeriod"/>
              <a:defRPr sz="1800"/>
            </a:lvl2pPr>
            <a:lvl3pPr marL="1257300" indent="-342900">
              <a:lnSpc>
                <a:spcPct val="100000"/>
              </a:lnSpc>
              <a:spcBef>
                <a:spcPts val="600"/>
              </a:spcBef>
              <a:buClr>
                <a:schemeClr val="tx2"/>
              </a:buClr>
              <a:buFont typeface="+mj-lt"/>
              <a:buAutoNum type="romanUcPeriod"/>
              <a:defRPr sz="1800"/>
            </a:lvl3pPr>
            <a:lvl4pPr marL="1714500" indent="-342900">
              <a:lnSpc>
                <a:spcPct val="100000"/>
              </a:lnSpc>
              <a:spcBef>
                <a:spcPts val="600"/>
              </a:spcBef>
              <a:buClr>
                <a:schemeClr val="accent1"/>
              </a:buClr>
              <a:buFont typeface="+mj-lt"/>
              <a:buAutoNum type="romanLcPeriod"/>
              <a:defRPr/>
            </a:lvl4pPr>
            <a:lvl5pPr marL="1828800" indent="0">
              <a:buNone/>
              <a:defRPr/>
            </a:lvl5pPr>
          </a:lstStyle>
          <a:p>
            <a:pPr lvl="0"/>
            <a:r>
              <a:rPr lang="es-CO" noProof="0" dirty="0"/>
              <a:t>Viñetas en tamaño mínimo de 18 puntos negro.</a:t>
            </a:r>
          </a:p>
          <a:p>
            <a:pPr lvl="0"/>
            <a:r>
              <a:rPr lang="es-CO" noProof="0" dirty="0" err="1"/>
              <a:t>Suspendisse</a:t>
            </a:r>
            <a:r>
              <a:rPr lang="es-CO" noProof="0" dirty="0"/>
              <a:t> </a:t>
            </a:r>
            <a:r>
              <a:rPr lang="es-CO" noProof="0" dirty="0" err="1"/>
              <a:t>laoreet</a:t>
            </a:r>
            <a:r>
              <a:rPr lang="es-CO" noProof="0" dirty="0"/>
              <a:t> </a:t>
            </a:r>
            <a:r>
              <a:rPr lang="es-CO" noProof="0" dirty="0" err="1"/>
              <a:t>est</a:t>
            </a:r>
            <a:r>
              <a:rPr lang="es-CO" noProof="0" dirty="0"/>
              <a:t> </a:t>
            </a:r>
            <a:r>
              <a:rPr lang="es-CO" noProof="0" dirty="0" err="1"/>
              <a:t>vel</a:t>
            </a:r>
            <a:r>
              <a:rPr lang="es-CO" noProof="0" dirty="0"/>
              <a:t> </a:t>
            </a:r>
            <a:r>
              <a:rPr lang="es-CO" noProof="0" dirty="0" err="1"/>
              <a:t>felis</a:t>
            </a:r>
            <a:r>
              <a:rPr lang="es-CO" noProof="0" dirty="0"/>
              <a:t> </a:t>
            </a:r>
            <a:r>
              <a:rPr lang="es-CO" noProof="0" dirty="0" err="1"/>
              <a:t>lobortis</a:t>
            </a:r>
            <a:r>
              <a:rPr lang="es-CO" noProof="0" dirty="0"/>
              <a:t> </a:t>
            </a:r>
            <a:r>
              <a:rPr lang="es-CO" noProof="0" dirty="0" err="1"/>
              <a:t>posuere</a:t>
            </a:r>
            <a:r>
              <a:rPr lang="es-CO" noProof="0" dirty="0"/>
              <a:t>.</a:t>
            </a:r>
          </a:p>
          <a:p>
            <a:pPr lvl="0"/>
            <a:r>
              <a:rPr lang="es-CO" noProof="0" dirty="0" err="1"/>
              <a:t>Donec</a:t>
            </a:r>
            <a:r>
              <a:rPr lang="es-CO" noProof="0" dirty="0"/>
              <a:t> in </a:t>
            </a:r>
            <a:r>
              <a:rPr lang="es-CO" noProof="0" dirty="0" err="1"/>
              <a:t>enim</a:t>
            </a:r>
            <a:r>
              <a:rPr lang="es-CO" noProof="0" dirty="0"/>
              <a:t> </a:t>
            </a:r>
            <a:r>
              <a:rPr lang="es-CO" noProof="0" dirty="0" err="1"/>
              <a:t>varius</a:t>
            </a:r>
            <a:r>
              <a:rPr lang="es-CO" noProof="0" dirty="0"/>
              <a:t> </a:t>
            </a:r>
            <a:r>
              <a:rPr lang="es-CO" noProof="0" dirty="0" err="1"/>
              <a:t>purus</a:t>
            </a:r>
            <a:r>
              <a:rPr lang="es-CO" noProof="0" dirty="0"/>
              <a:t> </a:t>
            </a:r>
            <a:r>
              <a:rPr lang="es-CO" noProof="0" dirty="0" err="1"/>
              <a:t>aliquet</a:t>
            </a:r>
            <a:r>
              <a:rPr lang="es-CO" noProof="0" dirty="0"/>
              <a:t> </a:t>
            </a:r>
            <a:r>
              <a:rPr lang="es-CO" noProof="0" dirty="0" err="1"/>
              <a:t>mollis</a:t>
            </a:r>
            <a:r>
              <a:rPr lang="es-CO" noProof="0" dirty="0"/>
              <a:t> non ac </a:t>
            </a:r>
            <a:r>
              <a:rPr lang="es-CO" noProof="0" dirty="0" err="1"/>
              <a:t>nulla</a:t>
            </a:r>
            <a:r>
              <a:rPr lang="es-CO" noProof="0" dirty="0"/>
              <a:t>.</a:t>
            </a:r>
          </a:p>
          <a:p>
            <a:pPr lvl="0"/>
            <a:r>
              <a:rPr lang="es-CO" noProof="0" dirty="0" err="1"/>
              <a:t>Mauris</a:t>
            </a:r>
            <a:r>
              <a:rPr lang="es-CO" noProof="0" dirty="0"/>
              <a:t> id </a:t>
            </a:r>
            <a:r>
              <a:rPr lang="es-CO" noProof="0" dirty="0" err="1"/>
              <a:t>ipsum</a:t>
            </a:r>
            <a:r>
              <a:rPr lang="es-CO" noProof="0" dirty="0"/>
              <a:t> sed </a:t>
            </a:r>
            <a:r>
              <a:rPr lang="es-CO" noProof="0" dirty="0" err="1"/>
              <a:t>erat</a:t>
            </a:r>
            <a:r>
              <a:rPr lang="es-CO" noProof="0" dirty="0"/>
              <a:t> </a:t>
            </a:r>
            <a:r>
              <a:rPr lang="es-CO" noProof="0" dirty="0" err="1"/>
              <a:t>scelerisque</a:t>
            </a:r>
            <a:r>
              <a:rPr lang="es-CO" noProof="0" dirty="0"/>
              <a:t> </a:t>
            </a:r>
            <a:r>
              <a:rPr lang="es-CO" noProof="0" dirty="0" err="1"/>
              <a:t>gravida</a:t>
            </a:r>
            <a:r>
              <a:rPr lang="es-CO" noProof="0" dirty="0"/>
              <a:t>.</a:t>
            </a:r>
          </a:p>
        </p:txBody>
      </p:sp>
      <p:sp>
        <p:nvSpPr>
          <p:cNvPr id="18" name="Title 14">
            <a:extLst>
              <a:ext uri="{FF2B5EF4-FFF2-40B4-BE49-F238E27FC236}">
                <a16:creationId xmlns:a16="http://schemas.microsoft.com/office/drawing/2014/main" xmlns="" id="{FDF2018D-E4BC-43DF-AF14-F896E755AD13}"/>
              </a:ext>
            </a:extLst>
          </p:cNvPr>
          <p:cNvSpPr>
            <a:spLocks noGrp="1"/>
          </p:cNvSpPr>
          <p:nvPr>
            <p:ph type="title" hasCustomPrompt="1"/>
          </p:nvPr>
        </p:nvSpPr>
        <p:spPr>
          <a:xfrm>
            <a:off x="291865" y="715808"/>
            <a:ext cx="11613596" cy="559387"/>
          </a:xfrm>
          <a:prstGeom prst="rect">
            <a:avLst/>
          </a:prstGeom>
        </p:spPr>
        <p:txBody>
          <a:bodyPr anchor="t">
            <a:noAutofit/>
          </a:bodyPr>
          <a:lstStyle>
            <a:lvl1pPr>
              <a:lnSpc>
                <a:spcPct val="90000"/>
              </a:lnSpc>
              <a:defRPr sz="3600" b="0" spc="-150">
                <a:solidFill>
                  <a:schemeClr val="tx1"/>
                </a:solidFill>
                <a:latin typeface="Work Sans" panose="00000500000000000000" pitchFamily="2" charset="0"/>
              </a:defRPr>
            </a:lvl1pPr>
          </a:lstStyle>
          <a:p>
            <a:r>
              <a:rPr lang="es-CO" noProof="0" dirty="0"/>
              <a:t>Título de la diapositiva</a:t>
            </a:r>
          </a:p>
        </p:txBody>
      </p:sp>
      <p:sp>
        <p:nvSpPr>
          <p:cNvPr id="19" name="Text Placeholder 17">
            <a:extLst>
              <a:ext uri="{FF2B5EF4-FFF2-40B4-BE49-F238E27FC236}">
                <a16:creationId xmlns:a16="http://schemas.microsoft.com/office/drawing/2014/main" xmlns="" id="{6E8C4D1D-4B56-410E-8E1A-DF17AAAE9D2B}"/>
              </a:ext>
            </a:extLst>
          </p:cNvPr>
          <p:cNvSpPr>
            <a:spLocks noGrp="1"/>
          </p:cNvSpPr>
          <p:nvPr>
            <p:ph type="body" sz="quarter" idx="10" hasCustomPrompt="1"/>
          </p:nvPr>
        </p:nvSpPr>
        <p:spPr>
          <a:xfrm>
            <a:off x="291866" y="1369486"/>
            <a:ext cx="11614384" cy="360939"/>
          </a:xfrm>
          <a:prstGeom prst="rect">
            <a:avLst/>
          </a:prstGeom>
        </p:spPr>
        <p:txBody>
          <a:bodyPr>
            <a:noAutofit/>
          </a:bodyPr>
          <a:lstStyle>
            <a:lvl1pPr marL="0" indent="0">
              <a:buNone/>
              <a:defRPr sz="2000" b="0">
                <a:solidFill>
                  <a:schemeClr val="tx1"/>
                </a:solidFill>
                <a:latin typeface="Work Sans" panose="00000500000000000000"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s-CO" noProof="0" dirty="0"/>
              <a:t>Subtítulo de la diapositiva</a:t>
            </a:r>
          </a:p>
        </p:txBody>
      </p:sp>
      <p:sp>
        <p:nvSpPr>
          <p:cNvPr id="20" name="Text Placeholder 19">
            <a:extLst>
              <a:ext uri="{FF2B5EF4-FFF2-40B4-BE49-F238E27FC236}">
                <a16:creationId xmlns:a16="http://schemas.microsoft.com/office/drawing/2014/main" xmlns="" id="{50FEF4AB-7FCF-4C74-85F1-18BEDF121B06}"/>
              </a:ext>
            </a:extLst>
          </p:cNvPr>
          <p:cNvSpPr>
            <a:spLocks noGrp="1"/>
          </p:cNvSpPr>
          <p:nvPr>
            <p:ph type="body" sz="quarter" idx="11" hasCustomPrompt="1"/>
          </p:nvPr>
        </p:nvSpPr>
        <p:spPr>
          <a:xfrm>
            <a:off x="291865" y="6308675"/>
            <a:ext cx="5809462" cy="364773"/>
          </a:xfrm>
          <a:prstGeom prst="rect">
            <a:avLst/>
          </a:prstGeom>
        </p:spPr>
        <p:txBody>
          <a:bodyPr anchor="b">
            <a:noAutofit/>
          </a:bodyPr>
          <a:lstStyle>
            <a:lvl1pPr marL="0" indent="0" algn="l">
              <a:lnSpc>
                <a:spcPct val="100000"/>
              </a:lnSpc>
              <a:spcBef>
                <a:spcPts val="0"/>
              </a:spcBef>
              <a:buNone/>
              <a:defRPr sz="900">
                <a:solidFill>
                  <a:schemeClr val="tx1"/>
                </a:solidFill>
                <a:latin typeface="Work Sans" panose="00000500000000000000" pitchFamily="2" charset="0"/>
              </a:defRPr>
            </a:lvl1pPr>
          </a:lstStyle>
          <a:p>
            <a:pPr lvl="0"/>
            <a:r>
              <a:rPr lang="es-CO" noProof="0" dirty="0"/>
              <a:t>Fuente y/o notas</a:t>
            </a:r>
          </a:p>
        </p:txBody>
      </p:sp>
      <p:sp>
        <p:nvSpPr>
          <p:cNvPr id="24" name="TextBox 23">
            <a:extLst>
              <a:ext uri="{FF2B5EF4-FFF2-40B4-BE49-F238E27FC236}">
                <a16:creationId xmlns:a16="http://schemas.microsoft.com/office/drawing/2014/main" xmlns="" id="{F532B37E-C401-4675-8EF2-F17727F1485E}"/>
              </a:ext>
            </a:extLst>
          </p:cNvPr>
          <p:cNvSpPr txBox="1"/>
          <p:nvPr/>
        </p:nvSpPr>
        <p:spPr>
          <a:xfrm>
            <a:off x="11617325" y="266928"/>
            <a:ext cx="361950" cy="215444"/>
          </a:xfrm>
          <a:prstGeom prst="rect">
            <a:avLst/>
          </a:prstGeom>
          <a:noFill/>
        </p:spPr>
        <p:txBody>
          <a:bodyPr wrap="square" rtlCol="0" anchor="ctr">
            <a:spAutoFit/>
          </a:bodyPr>
          <a:lstStyle/>
          <a:p>
            <a:pPr algn="ctr">
              <a:spcBef>
                <a:spcPts val="600"/>
              </a:spcBef>
            </a:pPr>
            <a:fld id="{75C7898C-BA7D-4DD1-B648-10E044C0935B}" type="slidenum">
              <a:rPr lang="es-CO" sz="800" smtClean="0">
                <a:solidFill>
                  <a:schemeClr val="tx1"/>
                </a:solidFill>
              </a:rPr>
              <a:pPr algn="ctr">
                <a:spcBef>
                  <a:spcPts val="600"/>
                </a:spcBef>
              </a:pPr>
              <a:t>‹Nº›</a:t>
            </a:fld>
            <a:endParaRPr lang="es-CO" sz="800" dirty="0">
              <a:solidFill>
                <a:schemeClr val="tx1"/>
              </a:solidFill>
            </a:endParaRPr>
          </a:p>
        </p:txBody>
      </p:sp>
      <p:sp>
        <p:nvSpPr>
          <p:cNvPr id="9" name="TextBox 8">
            <a:extLst>
              <a:ext uri="{FF2B5EF4-FFF2-40B4-BE49-F238E27FC236}">
                <a16:creationId xmlns:a16="http://schemas.microsoft.com/office/drawing/2014/main" xmlns="" id="{B5D25389-4E3D-4A87-B466-53583C7CF713}"/>
              </a:ext>
            </a:extLst>
          </p:cNvPr>
          <p:cNvSpPr txBox="1"/>
          <p:nvPr/>
        </p:nvSpPr>
        <p:spPr>
          <a:xfrm>
            <a:off x="11617325" y="266928"/>
            <a:ext cx="361950" cy="215444"/>
          </a:xfrm>
          <a:prstGeom prst="rect">
            <a:avLst/>
          </a:prstGeom>
          <a:noFill/>
        </p:spPr>
        <p:txBody>
          <a:bodyPr wrap="square" rtlCol="0" anchor="ctr">
            <a:spAutoFit/>
          </a:bodyPr>
          <a:lstStyle/>
          <a:p>
            <a:pPr algn="ctr">
              <a:spcBef>
                <a:spcPts val="600"/>
              </a:spcBef>
            </a:pPr>
            <a:fld id="{75C7898C-BA7D-4DD1-B648-10E044C0935B}" type="slidenum">
              <a:rPr lang="es-CO" sz="800" smtClean="0">
                <a:solidFill>
                  <a:schemeClr val="tx1"/>
                </a:solidFill>
              </a:rPr>
              <a:pPr algn="ctr">
                <a:spcBef>
                  <a:spcPts val="600"/>
                </a:spcBef>
              </a:pPr>
              <a:t>‹Nº›</a:t>
            </a:fld>
            <a:endParaRPr lang="es-CO" sz="800" dirty="0">
              <a:solidFill>
                <a:schemeClr val="tx1"/>
              </a:solidFill>
            </a:endParaRPr>
          </a:p>
        </p:txBody>
      </p:sp>
    </p:spTree>
    <p:extLst>
      <p:ext uri="{BB962C8B-B14F-4D97-AF65-F5344CB8AC3E}">
        <p14:creationId xmlns:p14="http://schemas.microsoft.com/office/powerpoint/2010/main" val="14606155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ido - Cifras">
    <p:bg>
      <p:bgPr>
        <a:solidFill>
          <a:schemeClr val="bg1"/>
        </a:solidFill>
        <a:effectLst/>
      </p:bgPr>
    </p:bg>
    <p:spTree>
      <p:nvGrpSpPr>
        <p:cNvPr id="1" name=""/>
        <p:cNvGrpSpPr/>
        <p:nvPr/>
      </p:nvGrpSpPr>
      <p:grpSpPr>
        <a:xfrm>
          <a:off x="0" y="0"/>
          <a:ext cx="0" cy="0"/>
          <a:chOff x="0" y="0"/>
          <a:chExt cx="0" cy="0"/>
        </a:xfrm>
      </p:grpSpPr>
      <p:sp>
        <p:nvSpPr>
          <p:cNvPr id="18" name="Title 14">
            <a:extLst>
              <a:ext uri="{FF2B5EF4-FFF2-40B4-BE49-F238E27FC236}">
                <a16:creationId xmlns:a16="http://schemas.microsoft.com/office/drawing/2014/main" xmlns="" id="{FDF2018D-E4BC-43DF-AF14-F896E755AD13}"/>
              </a:ext>
            </a:extLst>
          </p:cNvPr>
          <p:cNvSpPr>
            <a:spLocks noGrp="1"/>
          </p:cNvSpPr>
          <p:nvPr>
            <p:ph type="title" hasCustomPrompt="1"/>
          </p:nvPr>
        </p:nvSpPr>
        <p:spPr>
          <a:xfrm>
            <a:off x="291865" y="715808"/>
            <a:ext cx="11613596" cy="559387"/>
          </a:xfrm>
          <a:prstGeom prst="rect">
            <a:avLst/>
          </a:prstGeom>
        </p:spPr>
        <p:txBody>
          <a:bodyPr anchor="t">
            <a:noAutofit/>
          </a:bodyPr>
          <a:lstStyle>
            <a:lvl1pPr>
              <a:lnSpc>
                <a:spcPct val="90000"/>
              </a:lnSpc>
              <a:defRPr sz="3600" b="0" spc="-150">
                <a:solidFill>
                  <a:schemeClr val="tx1"/>
                </a:solidFill>
                <a:latin typeface="Work Sans" panose="00000500000000000000" pitchFamily="2" charset="0"/>
              </a:defRPr>
            </a:lvl1pPr>
          </a:lstStyle>
          <a:p>
            <a:r>
              <a:rPr lang="es-CO" noProof="0" dirty="0"/>
              <a:t>Título de la diapositiva</a:t>
            </a:r>
          </a:p>
        </p:txBody>
      </p:sp>
      <p:sp>
        <p:nvSpPr>
          <p:cNvPr id="19" name="Text Placeholder 17">
            <a:extLst>
              <a:ext uri="{FF2B5EF4-FFF2-40B4-BE49-F238E27FC236}">
                <a16:creationId xmlns:a16="http://schemas.microsoft.com/office/drawing/2014/main" xmlns="" id="{6E8C4D1D-4B56-410E-8E1A-DF17AAAE9D2B}"/>
              </a:ext>
            </a:extLst>
          </p:cNvPr>
          <p:cNvSpPr>
            <a:spLocks noGrp="1"/>
          </p:cNvSpPr>
          <p:nvPr>
            <p:ph type="body" sz="quarter" idx="10" hasCustomPrompt="1"/>
          </p:nvPr>
        </p:nvSpPr>
        <p:spPr>
          <a:xfrm>
            <a:off x="291866" y="1369486"/>
            <a:ext cx="11614384" cy="360939"/>
          </a:xfrm>
          <a:prstGeom prst="rect">
            <a:avLst/>
          </a:prstGeom>
        </p:spPr>
        <p:txBody>
          <a:bodyPr>
            <a:noAutofit/>
          </a:bodyPr>
          <a:lstStyle>
            <a:lvl1pPr marL="0" indent="0">
              <a:buNone/>
              <a:defRPr sz="2000" b="0">
                <a:solidFill>
                  <a:schemeClr val="tx1"/>
                </a:solidFill>
                <a:latin typeface="Work Sans" panose="00000500000000000000"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s-CO" noProof="0" dirty="0"/>
              <a:t>Subtítulo de la diapositiva</a:t>
            </a:r>
          </a:p>
        </p:txBody>
      </p:sp>
      <p:sp>
        <p:nvSpPr>
          <p:cNvPr id="20" name="Text Placeholder 19">
            <a:extLst>
              <a:ext uri="{FF2B5EF4-FFF2-40B4-BE49-F238E27FC236}">
                <a16:creationId xmlns:a16="http://schemas.microsoft.com/office/drawing/2014/main" xmlns="" id="{50FEF4AB-7FCF-4C74-85F1-18BEDF121B06}"/>
              </a:ext>
            </a:extLst>
          </p:cNvPr>
          <p:cNvSpPr>
            <a:spLocks noGrp="1"/>
          </p:cNvSpPr>
          <p:nvPr>
            <p:ph type="body" sz="quarter" idx="11" hasCustomPrompt="1"/>
          </p:nvPr>
        </p:nvSpPr>
        <p:spPr>
          <a:xfrm>
            <a:off x="291865" y="6308675"/>
            <a:ext cx="5809462" cy="364773"/>
          </a:xfrm>
          <a:prstGeom prst="rect">
            <a:avLst/>
          </a:prstGeom>
        </p:spPr>
        <p:txBody>
          <a:bodyPr anchor="b">
            <a:noAutofit/>
          </a:bodyPr>
          <a:lstStyle>
            <a:lvl1pPr marL="0" indent="0" algn="l">
              <a:lnSpc>
                <a:spcPct val="100000"/>
              </a:lnSpc>
              <a:spcBef>
                <a:spcPts val="0"/>
              </a:spcBef>
              <a:buNone/>
              <a:defRPr sz="900">
                <a:solidFill>
                  <a:schemeClr val="tx1"/>
                </a:solidFill>
                <a:latin typeface="Work Sans" panose="00000500000000000000" pitchFamily="2" charset="0"/>
              </a:defRPr>
            </a:lvl1pPr>
          </a:lstStyle>
          <a:p>
            <a:pPr lvl="0"/>
            <a:r>
              <a:rPr lang="es-CO" noProof="0" dirty="0"/>
              <a:t>Fuente y/o notas</a:t>
            </a:r>
          </a:p>
        </p:txBody>
      </p:sp>
      <p:sp>
        <p:nvSpPr>
          <p:cNvPr id="24" name="TextBox 23">
            <a:extLst>
              <a:ext uri="{FF2B5EF4-FFF2-40B4-BE49-F238E27FC236}">
                <a16:creationId xmlns:a16="http://schemas.microsoft.com/office/drawing/2014/main" xmlns="" id="{F532B37E-C401-4675-8EF2-F17727F1485E}"/>
              </a:ext>
            </a:extLst>
          </p:cNvPr>
          <p:cNvSpPr txBox="1"/>
          <p:nvPr/>
        </p:nvSpPr>
        <p:spPr>
          <a:xfrm>
            <a:off x="11617325" y="266928"/>
            <a:ext cx="361950" cy="215444"/>
          </a:xfrm>
          <a:prstGeom prst="rect">
            <a:avLst/>
          </a:prstGeom>
          <a:noFill/>
        </p:spPr>
        <p:txBody>
          <a:bodyPr wrap="square" rtlCol="0" anchor="ctr">
            <a:spAutoFit/>
          </a:bodyPr>
          <a:lstStyle/>
          <a:p>
            <a:pPr algn="ctr">
              <a:spcBef>
                <a:spcPts val="600"/>
              </a:spcBef>
            </a:pPr>
            <a:fld id="{75C7898C-BA7D-4DD1-B648-10E044C0935B}" type="slidenum">
              <a:rPr lang="es-CO" sz="800" smtClean="0">
                <a:solidFill>
                  <a:schemeClr val="tx1"/>
                </a:solidFill>
              </a:rPr>
              <a:pPr algn="ctr">
                <a:spcBef>
                  <a:spcPts val="600"/>
                </a:spcBef>
              </a:pPr>
              <a:t>‹Nº›</a:t>
            </a:fld>
            <a:endParaRPr lang="es-CO" sz="800" dirty="0">
              <a:solidFill>
                <a:schemeClr val="tx1"/>
              </a:solidFill>
            </a:endParaRPr>
          </a:p>
        </p:txBody>
      </p:sp>
      <p:sp>
        <p:nvSpPr>
          <p:cNvPr id="3" name="Text Placeholder 2">
            <a:extLst>
              <a:ext uri="{FF2B5EF4-FFF2-40B4-BE49-F238E27FC236}">
                <a16:creationId xmlns:a16="http://schemas.microsoft.com/office/drawing/2014/main" xmlns="" id="{47769010-55E4-477F-A005-7EFB5D5D8EA2}"/>
              </a:ext>
            </a:extLst>
          </p:cNvPr>
          <p:cNvSpPr>
            <a:spLocks noGrp="1"/>
          </p:cNvSpPr>
          <p:nvPr>
            <p:ph type="body" sz="quarter" idx="16" hasCustomPrompt="1"/>
          </p:nvPr>
        </p:nvSpPr>
        <p:spPr>
          <a:xfrm>
            <a:off x="909955" y="2909639"/>
            <a:ext cx="3414395" cy="1167061"/>
          </a:xfrm>
          <a:prstGeom prst="rect">
            <a:avLst/>
          </a:prstGeom>
        </p:spPr>
        <p:txBody>
          <a:bodyPr anchor="b"/>
          <a:lstStyle>
            <a:lvl1pPr marL="0" indent="0" algn="ctr">
              <a:lnSpc>
                <a:spcPct val="100000"/>
              </a:lnSpc>
              <a:buNone/>
              <a:defRPr sz="7200" spc="-300">
                <a:latin typeface="+mn-lt"/>
              </a:defRPr>
            </a:lvl1pPr>
            <a:lvl2pPr marL="457200" indent="0" algn="ctr">
              <a:lnSpc>
                <a:spcPct val="100000"/>
              </a:lnSpc>
              <a:buNone/>
              <a:defRPr sz="1800">
                <a:latin typeface="+mn-lt"/>
              </a:defRPr>
            </a:lvl2pPr>
            <a:lvl3pPr marL="914400" indent="0" algn="ctr">
              <a:lnSpc>
                <a:spcPct val="100000"/>
              </a:lnSpc>
              <a:buNone/>
              <a:defRPr sz="1800">
                <a:latin typeface="+mn-lt"/>
              </a:defRPr>
            </a:lvl3pPr>
            <a:lvl4pPr marL="1371600" indent="0" algn="ctr">
              <a:lnSpc>
                <a:spcPct val="100000"/>
              </a:lnSpc>
              <a:buNone/>
              <a:defRPr sz="1800">
                <a:latin typeface="+mn-lt"/>
              </a:defRPr>
            </a:lvl4pPr>
            <a:lvl5pPr marL="1828800" indent="0" algn="ctr">
              <a:lnSpc>
                <a:spcPct val="100000"/>
              </a:lnSpc>
              <a:buNone/>
              <a:defRPr sz="1800">
                <a:latin typeface="+mn-lt"/>
              </a:defRPr>
            </a:lvl5pPr>
          </a:lstStyle>
          <a:p>
            <a:pPr lvl="0"/>
            <a:r>
              <a:rPr lang="es-CO" dirty="0"/>
              <a:t>25%</a:t>
            </a:r>
          </a:p>
        </p:txBody>
      </p:sp>
      <p:sp>
        <p:nvSpPr>
          <p:cNvPr id="13" name="Text Placeholder 4">
            <a:extLst>
              <a:ext uri="{FF2B5EF4-FFF2-40B4-BE49-F238E27FC236}">
                <a16:creationId xmlns:a16="http://schemas.microsoft.com/office/drawing/2014/main" xmlns="" id="{413931EF-E2C3-4293-BC1E-2623B8EF9B18}"/>
              </a:ext>
            </a:extLst>
          </p:cNvPr>
          <p:cNvSpPr>
            <a:spLocks noGrp="1"/>
          </p:cNvSpPr>
          <p:nvPr>
            <p:ph type="body" sz="quarter" idx="13" hasCustomPrompt="1"/>
          </p:nvPr>
        </p:nvSpPr>
        <p:spPr>
          <a:xfrm>
            <a:off x="909955" y="4076700"/>
            <a:ext cx="3414395" cy="1219201"/>
          </a:xfrm>
          <a:prstGeom prst="rect">
            <a:avLst/>
          </a:prstGeom>
        </p:spPr>
        <p:txBody>
          <a:bodyPr anchor="t">
            <a:normAutofit/>
          </a:bodyPr>
          <a:lstStyle>
            <a:lvl1pPr marL="0" indent="0" algn="ctr">
              <a:lnSpc>
                <a:spcPct val="100000"/>
              </a:lnSpc>
              <a:spcBef>
                <a:spcPts val="600"/>
              </a:spcBef>
              <a:buClr>
                <a:schemeClr val="tx2"/>
              </a:buClr>
              <a:buFont typeface="Arial" panose="020B0604020202020204" pitchFamily="34" charset="0"/>
              <a:buNone/>
              <a:defRPr sz="1800">
                <a:solidFill>
                  <a:schemeClr val="tx1"/>
                </a:solidFill>
                <a:latin typeface="Work Sans" panose="00000500000000000000" pitchFamily="2" charset="0"/>
              </a:defRPr>
            </a:lvl1pPr>
            <a:lvl2pPr marL="742950" indent="-285750">
              <a:buClr>
                <a:schemeClr val="tx2"/>
              </a:buClr>
              <a:buFont typeface="Arial" panose="020B0604020202020204" pitchFamily="34" charset="0"/>
              <a:buChar char="•"/>
              <a:defRPr sz="1800"/>
            </a:lvl2pPr>
            <a:lvl3pPr marL="1200150" indent="-285750">
              <a:buClr>
                <a:schemeClr val="tx2"/>
              </a:buClr>
              <a:buFont typeface="Arial" panose="020B0604020202020204" pitchFamily="34" charset="0"/>
              <a:buChar char="•"/>
              <a:defRPr sz="1800"/>
            </a:lvl3pPr>
            <a:lvl4pPr marL="1657350" indent="-285750">
              <a:buClr>
                <a:schemeClr val="tx2"/>
              </a:buClr>
              <a:buFont typeface="Arial" panose="020B0604020202020204" pitchFamily="34" charset="0"/>
              <a:buChar char="•"/>
              <a:defRPr sz="1800"/>
            </a:lvl4pPr>
            <a:lvl5pPr marL="1828800" indent="0">
              <a:buNone/>
              <a:defRPr/>
            </a:lvl5pPr>
          </a:lstStyle>
          <a:p>
            <a:pPr lvl="0"/>
            <a:r>
              <a:rPr lang="es-CO" noProof="0" dirty="0"/>
              <a:t>Texto de párrafo en tamaño mínimo de 18 puntos negro.</a:t>
            </a:r>
          </a:p>
        </p:txBody>
      </p:sp>
      <p:sp>
        <p:nvSpPr>
          <p:cNvPr id="14" name="Text Placeholder 2">
            <a:extLst>
              <a:ext uri="{FF2B5EF4-FFF2-40B4-BE49-F238E27FC236}">
                <a16:creationId xmlns:a16="http://schemas.microsoft.com/office/drawing/2014/main" xmlns="" id="{119F76B5-91FD-4A96-936E-E596C4C3702B}"/>
              </a:ext>
            </a:extLst>
          </p:cNvPr>
          <p:cNvSpPr>
            <a:spLocks noGrp="1"/>
          </p:cNvSpPr>
          <p:nvPr>
            <p:ph type="body" sz="quarter" idx="17" hasCustomPrompt="1"/>
          </p:nvPr>
        </p:nvSpPr>
        <p:spPr>
          <a:xfrm>
            <a:off x="4453257" y="2909639"/>
            <a:ext cx="3414395" cy="1167061"/>
          </a:xfrm>
          <a:prstGeom prst="rect">
            <a:avLst/>
          </a:prstGeom>
        </p:spPr>
        <p:txBody>
          <a:bodyPr anchor="b"/>
          <a:lstStyle>
            <a:lvl1pPr marL="0" indent="0" algn="ctr">
              <a:lnSpc>
                <a:spcPct val="100000"/>
              </a:lnSpc>
              <a:buNone/>
              <a:defRPr sz="7200" spc="-300">
                <a:latin typeface="+mn-lt"/>
              </a:defRPr>
            </a:lvl1pPr>
            <a:lvl2pPr marL="457200" indent="0" algn="ctr">
              <a:lnSpc>
                <a:spcPct val="100000"/>
              </a:lnSpc>
              <a:buNone/>
              <a:defRPr sz="1800">
                <a:latin typeface="+mn-lt"/>
              </a:defRPr>
            </a:lvl2pPr>
            <a:lvl3pPr marL="914400" indent="0" algn="ctr">
              <a:lnSpc>
                <a:spcPct val="100000"/>
              </a:lnSpc>
              <a:buNone/>
              <a:defRPr sz="1800">
                <a:latin typeface="+mn-lt"/>
              </a:defRPr>
            </a:lvl3pPr>
            <a:lvl4pPr marL="1371600" indent="0" algn="ctr">
              <a:lnSpc>
                <a:spcPct val="100000"/>
              </a:lnSpc>
              <a:buNone/>
              <a:defRPr sz="1800">
                <a:latin typeface="+mn-lt"/>
              </a:defRPr>
            </a:lvl4pPr>
            <a:lvl5pPr marL="1828800" indent="0" algn="ctr">
              <a:lnSpc>
                <a:spcPct val="100000"/>
              </a:lnSpc>
              <a:buNone/>
              <a:defRPr sz="1800">
                <a:latin typeface="+mn-lt"/>
              </a:defRPr>
            </a:lvl5pPr>
          </a:lstStyle>
          <a:p>
            <a:pPr lvl="0"/>
            <a:r>
              <a:rPr lang="es-CO" dirty="0"/>
              <a:t>80%</a:t>
            </a:r>
          </a:p>
        </p:txBody>
      </p:sp>
      <p:sp>
        <p:nvSpPr>
          <p:cNvPr id="15" name="Text Placeholder 4">
            <a:extLst>
              <a:ext uri="{FF2B5EF4-FFF2-40B4-BE49-F238E27FC236}">
                <a16:creationId xmlns:a16="http://schemas.microsoft.com/office/drawing/2014/main" xmlns="" id="{07EC16C1-06BA-415E-8CFF-DA1F7B9A0238}"/>
              </a:ext>
            </a:extLst>
          </p:cNvPr>
          <p:cNvSpPr>
            <a:spLocks noGrp="1"/>
          </p:cNvSpPr>
          <p:nvPr>
            <p:ph type="body" sz="quarter" idx="18" hasCustomPrompt="1"/>
          </p:nvPr>
        </p:nvSpPr>
        <p:spPr>
          <a:xfrm>
            <a:off x="4453257" y="4076700"/>
            <a:ext cx="3414395" cy="1219201"/>
          </a:xfrm>
          <a:prstGeom prst="rect">
            <a:avLst/>
          </a:prstGeom>
        </p:spPr>
        <p:txBody>
          <a:bodyPr anchor="t">
            <a:normAutofit/>
          </a:bodyPr>
          <a:lstStyle>
            <a:lvl1pPr marL="0" indent="0" algn="ctr">
              <a:lnSpc>
                <a:spcPct val="100000"/>
              </a:lnSpc>
              <a:spcBef>
                <a:spcPts val="600"/>
              </a:spcBef>
              <a:buClr>
                <a:schemeClr val="tx2"/>
              </a:buClr>
              <a:buFont typeface="Arial" panose="020B0604020202020204" pitchFamily="34" charset="0"/>
              <a:buNone/>
              <a:defRPr sz="1800">
                <a:solidFill>
                  <a:schemeClr val="tx1"/>
                </a:solidFill>
                <a:latin typeface="Work Sans" panose="00000500000000000000" pitchFamily="2" charset="0"/>
              </a:defRPr>
            </a:lvl1pPr>
            <a:lvl2pPr marL="742950" indent="-285750">
              <a:buClr>
                <a:schemeClr val="tx2"/>
              </a:buClr>
              <a:buFont typeface="Arial" panose="020B0604020202020204" pitchFamily="34" charset="0"/>
              <a:buChar char="•"/>
              <a:defRPr sz="1800"/>
            </a:lvl2pPr>
            <a:lvl3pPr marL="1200150" indent="-285750">
              <a:buClr>
                <a:schemeClr val="tx2"/>
              </a:buClr>
              <a:buFont typeface="Arial" panose="020B0604020202020204" pitchFamily="34" charset="0"/>
              <a:buChar char="•"/>
              <a:defRPr sz="1800"/>
            </a:lvl3pPr>
            <a:lvl4pPr marL="1657350" indent="-285750">
              <a:buClr>
                <a:schemeClr val="tx2"/>
              </a:buClr>
              <a:buFont typeface="Arial" panose="020B0604020202020204" pitchFamily="34" charset="0"/>
              <a:buChar char="•"/>
              <a:defRPr sz="1800"/>
            </a:lvl4pPr>
            <a:lvl5pPr marL="1828800" indent="0">
              <a:buNone/>
              <a:defRPr/>
            </a:lvl5pPr>
          </a:lstStyle>
          <a:p>
            <a:pPr lvl="0"/>
            <a:r>
              <a:rPr lang="es-CO" noProof="0" dirty="0"/>
              <a:t>Texto de párrafo en tamaño mínimo de 18 puntos negro.</a:t>
            </a:r>
          </a:p>
        </p:txBody>
      </p:sp>
      <p:sp>
        <p:nvSpPr>
          <p:cNvPr id="16" name="Text Placeholder 2">
            <a:extLst>
              <a:ext uri="{FF2B5EF4-FFF2-40B4-BE49-F238E27FC236}">
                <a16:creationId xmlns:a16="http://schemas.microsoft.com/office/drawing/2014/main" xmlns="" id="{B0F486D0-21D1-4D5D-A5DA-74BDABCEE361}"/>
              </a:ext>
            </a:extLst>
          </p:cNvPr>
          <p:cNvSpPr>
            <a:spLocks noGrp="1"/>
          </p:cNvSpPr>
          <p:nvPr>
            <p:ph type="body" sz="quarter" idx="19" hasCustomPrompt="1"/>
          </p:nvPr>
        </p:nvSpPr>
        <p:spPr>
          <a:xfrm>
            <a:off x="7996559" y="2909639"/>
            <a:ext cx="3414395" cy="1167061"/>
          </a:xfrm>
          <a:prstGeom prst="rect">
            <a:avLst/>
          </a:prstGeom>
        </p:spPr>
        <p:txBody>
          <a:bodyPr anchor="b"/>
          <a:lstStyle>
            <a:lvl1pPr marL="0" indent="0" algn="ctr">
              <a:lnSpc>
                <a:spcPct val="100000"/>
              </a:lnSpc>
              <a:buNone/>
              <a:defRPr sz="7200" spc="-300">
                <a:latin typeface="+mn-lt"/>
              </a:defRPr>
            </a:lvl1pPr>
            <a:lvl2pPr marL="457200" indent="0" algn="ctr">
              <a:lnSpc>
                <a:spcPct val="100000"/>
              </a:lnSpc>
              <a:buNone/>
              <a:defRPr sz="1800">
                <a:latin typeface="+mn-lt"/>
              </a:defRPr>
            </a:lvl2pPr>
            <a:lvl3pPr marL="914400" indent="0" algn="ctr">
              <a:lnSpc>
                <a:spcPct val="100000"/>
              </a:lnSpc>
              <a:buNone/>
              <a:defRPr sz="1800">
                <a:latin typeface="+mn-lt"/>
              </a:defRPr>
            </a:lvl3pPr>
            <a:lvl4pPr marL="1371600" indent="0" algn="ctr">
              <a:lnSpc>
                <a:spcPct val="100000"/>
              </a:lnSpc>
              <a:buNone/>
              <a:defRPr sz="1800">
                <a:latin typeface="+mn-lt"/>
              </a:defRPr>
            </a:lvl4pPr>
            <a:lvl5pPr marL="1828800" indent="0" algn="ctr">
              <a:lnSpc>
                <a:spcPct val="100000"/>
              </a:lnSpc>
              <a:buNone/>
              <a:defRPr sz="1800">
                <a:latin typeface="+mn-lt"/>
              </a:defRPr>
            </a:lvl5pPr>
          </a:lstStyle>
          <a:p>
            <a:pPr lvl="0"/>
            <a:r>
              <a:rPr lang="es-CO" dirty="0"/>
              <a:t>100%</a:t>
            </a:r>
          </a:p>
        </p:txBody>
      </p:sp>
      <p:sp>
        <p:nvSpPr>
          <p:cNvPr id="17" name="Text Placeholder 4">
            <a:extLst>
              <a:ext uri="{FF2B5EF4-FFF2-40B4-BE49-F238E27FC236}">
                <a16:creationId xmlns:a16="http://schemas.microsoft.com/office/drawing/2014/main" xmlns="" id="{DC51A729-02BF-40B4-9523-96D4A357A444}"/>
              </a:ext>
            </a:extLst>
          </p:cNvPr>
          <p:cNvSpPr>
            <a:spLocks noGrp="1"/>
          </p:cNvSpPr>
          <p:nvPr>
            <p:ph type="body" sz="quarter" idx="20" hasCustomPrompt="1"/>
          </p:nvPr>
        </p:nvSpPr>
        <p:spPr>
          <a:xfrm>
            <a:off x="7996559" y="4076700"/>
            <a:ext cx="3414395" cy="1219201"/>
          </a:xfrm>
          <a:prstGeom prst="rect">
            <a:avLst/>
          </a:prstGeom>
        </p:spPr>
        <p:txBody>
          <a:bodyPr anchor="t">
            <a:normAutofit/>
          </a:bodyPr>
          <a:lstStyle>
            <a:lvl1pPr marL="0" indent="0" algn="ctr">
              <a:lnSpc>
                <a:spcPct val="100000"/>
              </a:lnSpc>
              <a:spcBef>
                <a:spcPts val="600"/>
              </a:spcBef>
              <a:buClr>
                <a:schemeClr val="tx2"/>
              </a:buClr>
              <a:buFont typeface="Arial" panose="020B0604020202020204" pitchFamily="34" charset="0"/>
              <a:buNone/>
              <a:defRPr sz="1800">
                <a:solidFill>
                  <a:schemeClr val="tx1"/>
                </a:solidFill>
                <a:latin typeface="Work Sans" panose="00000500000000000000" pitchFamily="2" charset="0"/>
              </a:defRPr>
            </a:lvl1pPr>
            <a:lvl2pPr marL="742950" indent="-285750">
              <a:buClr>
                <a:schemeClr val="tx2"/>
              </a:buClr>
              <a:buFont typeface="Arial" panose="020B0604020202020204" pitchFamily="34" charset="0"/>
              <a:buChar char="•"/>
              <a:defRPr sz="1800"/>
            </a:lvl2pPr>
            <a:lvl3pPr marL="1200150" indent="-285750">
              <a:buClr>
                <a:schemeClr val="tx2"/>
              </a:buClr>
              <a:buFont typeface="Arial" panose="020B0604020202020204" pitchFamily="34" charset="0"/>
              <a:buChar char="•"/>
              <a:defRPr sz="1800"/>
            </a:lvl3pPr>
            <a:lvl4pPr marL="1657350" indent="-285750">
              <a:buClr>
                <a:schemeClr val="tx2"/>
              </a:buClr>
              <a:buFont typeface="Arial" panose="020B0604020202020204" pitchFamily="34" charset="0"/>
              <a:buChar char="•"/>
              <a:defRPr sz="1800"/>
            </a:lvl4pPr>
            <a:lvl5pPr marL="1828800" indent="0">
              <a:buNone/>
              <a:defRPr/>
            </a:lvl5pPr>
          </a:lstStyle>
          <a:p>
            <a:pPr lvl="0"/>
            <a:r>
              <a:rPr lang="es-CO" noProof="0" dirty="0"/>
              <a:t>Texto de párrafo en tamaño mínimo de 18 puntos negro.</a:t>
            </a:r>
          </a:p>
        </p:txBody>
      </p:sp>
      <p:sp>
        <p:nvSpPr>
          <p:cNvPr id="22" name="TextBox 21">
            <a:extLst>
              <a:ext uri="{FF2B5EF4-FFF2-40B4-BE49-F238E27FC236}">
                <a16:creationId xmlns:a16="http://schemas.microsoft.com/office/drawing/2014/main" xmlns="" id="{68EDB1FF-75F3-480B-92EC-1C89BF1874CF}"/>
              </a:ext>
            </a:extLst>
          </p:cNvPr>
          <p:cNvSpPr txBox="1"/>
          <p:nvPr/>
        </p:nvSpPr>
        <p:spPr>
          <a:xfrm>
            <a:off x="11617325" y="266928"/>
            <a:ext cx="361950" cy="215444"/>
          </a:xfrm>
          <a:prstGeom prst="rect">
            <a:avLst/>
          </a:prstGeom>
          <a:noFill/>
        </p:spPr>
        <p:txBody>
          <a:bodyPr wrap="square" rtlCol="0" anchor="ctr">
            <a:spAutoFit/>
          </a:bodyPr>
          <a:lstStyle/>
          <a:p>
            <a:pPr algn="ctr">
              <a:spcBef>
                <a:spcPts val="600"/>
              </a:spcBef>
            </a:pPr>
            <a:fld id="{75C7898C-BA7D-4DD1-B648-10E044C0935B}" type="slidenum">
              <a:rPr lang="es-CO" sz="800" smtClean="0">
                <a:solidFill>
                  <a:schemeClr val="tx1"/>
                </a:solidFill>
              </a:rPr>
              <a:pPr algn="ctr">
                <a:spcBef>
                  <a:spcPts val="600"/>
                </a:spcBef>
              </a:pPr>
              <a:t>‹Nº›</a:t>
            </a:fld>
            <a:endParaRPr lang="es-CO" sz="800" dirty="0">
              <a:solidFill>
                <a:schemeClr val="tx1"/>
              </a:solidFill>
            </a:endParaRPr>
          </a:p>
        </p:txBody>
      </p:sp>
    </p:spTree>
    <p:extLst>
      <p:ext uri="{BB962C8B-B14F-4D97-AF65-F5344CB8AC3E}">
        <p14:creationId xmlns:p14="http://schemas.microsoft.com/office/powerpoint/2010/main" val="34160377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tenido - Gráfico">
    <p:bg>
      <p:bgPr>
        <a:solidFill>
          <a:schemeClr val="bg1"/>
        </a:solidFill>
        <a:effectLst/>
      </p:bgPr>
    </p:bg>
    <p:spTree>
      <p:nvGrpSpPr>
        <p:cNvPr id="1" name=""/>
        <p:cNvGrpSpPr/>
        <p:nvPr/>
      </p:nvGrpSpPr>
      <p:grpSpPr>
        <a:xfrm>
          <a:off x="0" y="0"/>
          <a:ext cx="0" cy="0"/>
          <a:chOff x="0" y="0"/>
          <a:chExt cx="0" cy="0"/>
        </a:xfrm>
      </p:grpSpPr>
      <p:sp>
        <p:nvSpPr>
          <p:cNvPr id="4" name="Chart Placeholder 3">
            <a:extLst>
              <a:ext uri="{FF2B5EF4-FFF2-40B4-BE49-F238E27FC236}">
                <a16:creationId xmlns:a16="http://schemas.microsoft.com/office/drawing/2014/main" xmlns="" id="{F80955C4-FC34-4E86-A3C3-809D890A2766}"/>
              </a:ext>
            </a:extLst>
          </p:cNvPr>
          <p:cNvSpPr>
            <a:spLocks noGrp="1"/>
          </p:cNvSpPr>
          <p:nvPr>
            <p:ph type="chart" sz="quarter" idx="13" hasCustomPrompt="1"/>
          </p:nvPr>
        </p:nvSpPr>
        <p:spPr>
          <a:xfrm>
            <a:off x="2029484" y="2277609"/>
            <a:ext cx="8133033" cy="3986214"/>
          </a:xfrm>
          <a:prstGeom prst="rect">
            <a:avLst/>
          </a:prstGeom>
        </p:spPr>
        <p:txBody>
          <a:bodyPr anchor="t"/>
          <a:lstStyle>
            <a:lvl1pPr marL="0" indent="0" algn="ctr">
              <a:buNone/>
              <a:defRPr>
                <a:solidFill>
                  <a:schemeClr val="tx1"/>
                </a:solidFill>
                <a:latin typeface="Work Sans" panose="00000500000000000000" pitchFamily="2" charset="0"/>
              </a:defRPr>
            </a:lvl1pPr>
          </a:lstStyle>
          <a:p>
            <a:r>
              <a:rPr lang="es-CO" dirty="0"/>
              <a:t>CLICK EN ÍCONO PARA INSERTAR GRÁFICO con etiquetas de valores en tamaño 18 mínimo y color negro.</a:t>
            </a:r>
          </a:p>
        </p:txBody>
      </p:sp>
      <p:sp>
        <p:nvSpPr>
          <p:cNvPr id="16" name="Title 14">
            <a:extLst>
              <a:ext uri="{FF2B5EF4-FFF2-40B4-BE49-F238E27FC236}">
                <a16:creationId xmlns:a16="http://schemas.microsoft.com/office/drawing/2014/main" xmlns="" id="{EF5DBFE0-B179-4B40-B5D2-740D2A414594}"/>
              </a:ext>
            </a:extLst>
          </p:cNvPr>
          <p:cNvSpPr>
            <a:spLocks noGrp="1"/>
          </p:cNvSpPr>
          <p:nvPr>
            <p:ph type="title" hasCustomPrompt="1"/>
          </p:nvPr>
        </p:nvSpPr>
        <p:spPr>
          <a:xfrm>
            <a:off x="291865" y="715808"/>
            <a:ext cx="11613596" cy="559387"/>
          </a:xfrm>
          <a:prstGeom prst="rect">
            <a:avLst/>
          </a:prstGeom>
        </p:spPr>
        <p:txBody>
          <a:bodyPr anchor="t">
            <a:noAutofit/>
          </a:bodyPr>
          <a:lstStyle>
            <a:lvl1pPr>
              <a:lnSpc>
                <a:spcPct val="90000"/>
              </a:lnSpc>
              <a:defRPr sz="3600" b="0" spc="-150">
                <a:solidFill>
                  <a:schemeClr val="tx1"/>
                </a:solidFill>
                <a:latin typeface="Work Sans" panose="00000500000000000000" pitchFamily="2" charset="0"/>
              </a:defRPr>
            </a:lvl1pPr>
          </a:lstStyle>
          <a:p>
            <a:r>
              <a:rPr lang="es-CO" noProof="0" dirty="0"/>
              <a:t>Título de la diapositiva</a:t>
            </a:r>
          </a:p>
        </p:txBody>
      </p:sp>
      <p:sp>
        <p:nvSpPr>
          <p:cNvPr id="17" name="Text Placeholder 17">
            <a:extLst>
              <a:ext uri="{FF2B5EF4-FFF2-40B4-BE49-F238E27FC236}">
                <a16:creationId xmlns:a16="http://schemas.microsoft.com/office/drawing/2014/main" xmlns="" id="{07522621-807A-4467-A076-4360B50690AB}"/>
              </a:ext>
            </a:extLst>
          </p:cNvPr>
          <p:cNvSpPr>
            <a:spLocks noGrp="1"/>
          </p:cNvSpPr>
          <p:nvPr>
            <p:ph type="body" sz="quarter" idx="10" hasCustomPrompt="1"/>
          </p:nvPr>
        </p:nvSpPr>
        <p:spPr>
          <a:xfrm>
            <a:off x="291866" y="1369486"/>
            <a:ext cx="11614384" cy="360939"/>
          </a:xfrm>
          <a:prstGeom prst="rect">
            <a:avLst/>
          </a:prstGeom>
        </p:spPr>
        <p:txBody>
          <a:bodyPr>
            <a:noAutofit/>
          </a:bodyPr>
          <a:lstStyle>
            <a:lvl1pPr marL="0" indent="0">
              <a:buNone/>
              <a:defRPr sz="2000" b="0">
                <a:solidFill>
                  <a:schemeClr val="tx1"/>
                </a:solidFill>
                <a:latin typeface="Work Sans" panose="00000500000000000000"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s-CO" noProof="0" dirty="0"/>
              <a:t>Subtítulo de la diapositiva</a:t>
            </a:r>
          </a:p>
        </p:txBody>
      </p:sp>
      <p:sp>
        <p:nvSpPr>
          <p:cNvPr id="18" name="Text Placeholder 19">
            <a:extLst>
              <a:ext uri="{FF2B5EF4-FFF2-40B4-BE49-F238E27FC236}">
                <a16:creationId xmlns:a16="http://schemas.microsoft.com/office/drawing/2014/main" xmlns="" id="{5782629A-BA4D-4C8B-9749-76A795A16311}"/>
              </a:ext>
            </a:extLst>
          </p:cNvPr>
          <p:cNvSpPr>
            <a:spLocks noGrp="1"/>
          </p:cNvSpPr>
          <p:nvPr>
            <p:ph type="body" sz="quarter" idx="11" hasCustomPrompt="1"/>
          </p:nvPr>
        </p:nvSpPr>
        <p:spPr>
          <a:xfrm>
            <a:off x="291865" y="6308675"/>
            <a:ext cx="5809462" cy="364773"/>
          </a:xfrm>
          <a:prstGeom prst="rect">
            <a:avLst/>
          </a:prstGeom>
        </p:spPr>
        <p:txBody>
          <a:bodyPr anchor="b">
            <a:noAutofit/>
          </a:bodyPr>
          <a:lstStyle>
            <a:lvl1pPr marL="0" indent="0" algn="l">
              <a:lnSpc>
                <a:spcPct val="100000"/>
              </a:lnSpc>
              <a:spcBef>
                <a:spcPts val="0"/>
              </a:spcBef>
              <a:buNone/>
              <a:defRPr sz="900">
                <a:solidFill>
                  <a:schemeClr val="tx1"/>
                </a:solidFill>
                <a:latin typeface="Work Sans" panose="00000500000000000000" pitchFamily="2" charset="0"/>
              </a:defRPr>
            </a:lvl1pPr>
          </a:lstStyle>
          <a:p>
            <a:pPr lvl="0"/>
            <a:r>
              <a:rPr lang="es-CO" noProof="0" dirty="0"/>
              <a:t>Fuente y/o notas</a:t>
            </a:r>
          </a:p>
        </p:txBody>
      </p:sp>
      <p:sp>
        <p:nvSpPr>
          <p:cNvPr id="23" name="TextBox 22">
            <a:extLst>
              <a:ext uri="{FF2B5EF4-FFF2-40B4-BE49-F238E27FC236}">
                <a16:creationId xmlns:a16="http://schemas.microsoft.com/office/drawing/2014/main" xmlns="" id="{DDB9B5B0-16E4-49C4-BC8E-FB719FC8393D}"/>
              </a:ext>
            </a:extLst>
          </p:cNvPr>
          <p:cNvSpPr txBox="1"/>
          <p:nvPr/>
        </p:nvSpPr>
        <p:spPr>
          <a:xfrm>
            <a:off x="11617325" y="266928"/>
            <a:ext cx="361950" cy="215444"/>
          </a:xfrm>
          <a:prstGeom prst="rect">
            <a:avLst/>
          </a:prstGeom>
          <a:noFill/>
        </p:spPr>
        <p:txBody>
          <a:bodyPr wrap="square" rtlCol="0" anchor="ctr">
            <a:spAutoFit/>
          </a:bodyPr>
          <a:lstStyle/>
          <a:p>
            <a:pPr algn="ctr">
              <a:spcBef>
                <a:spcPts val="600"/>
              </a:spcBef>
            </a:pPr>
            <a:fld id="{75C7898C-BA7D-4DD1-B648-10E044C0935B}" type="slidenum">
              <a:rPr lang="es-CO" sz="800" smtClean="0">
                <a:solidFill>
                  <a:schemeClr val="tx1"/>
                </a:solidFill>
              </a:rPr>
              <a:pPr algn="ctr">
                <a:spcBef>
                  <a:spcPts val="600"/>
                </a:spcBef>
              </a:pPr>
              <a:t>‹Nº›</a:t>
            </a:fld>
            <a:endParaRPr lang="es-CO" sz="800" dirty="0">
              <a:solidFill>
                <a:schemeClr val="tx1"/>
              </a:solidFill>
            </a:endParaRPr>
          </a:p>
        </p:txBody>
      </p:sp>
      <p:sp>
        <p:nvSpPr>
          <p:cNvPr id="8" name="TextBox 7">
            <a:extLst>
              <a:ext uri="{FF2B5EF4-FFF2-40B4-BE49-F238E27FC236}">
                <a16:creationId xmlns:a16="http://schemas.microsoft.com/office/drawing/2014/main" xmlns="" id="{BFEAF4BB-ADD4-48B7-AA65-A22195C76CDC}"/>
              </a:ext>
            </a:extLst>
          </p:cNvPr>
          <p:cNvSpPr txBox="1"/>
          <p:nvPr/>
        </p:nvSpPr>
        <p:spPr>
          <a:xfrm>
            <a:off x="11617325" y="266928"/>
            <a:ext cx="361950" cy="215444"/>
          </a:xfrm>
          <a:prstGeom prst="rect">
            <a:avLst/>
          </a:prstGeom>
          <a:noFill/>
        </p:spPr>
        <p:txBody>
          <a:bodyPr wrap="square" rtlCol="0" anchor="ctr">
            <a:spAutoFit/>
          </a:bodyPr>
          <a:lstStyle/>
          <a:p>
            <a:pPr algn="ctr">
              <a:spcBef>
                <a:spcPts val="600"/>
              </a:spcBef>
            </a:pPr>
            <a:fld id="{75C7898C-BA7D-4DD1-B648-10E044C0935B}" type="slidenum">
              <a:rPr lang="es-CO" sz="800" smtClean="0">
                <a:solidFill>
                  <a:schemeClr val="tx1"/>
                </a:solidFill>
              </a:rPr>
              <a:pPr algn="ctr">
                <a:spcBef>
                  <a:spcPts val="600"/>
                </a:spcBef>
              </a:pPr>
              <a:t>‹Nº›</a:t>
            </a:fld>
            <a:endParaRPr lang="es-CO" sz="800" dirty="0">
              <a:solidFill>
                <a:schemeClr val="tx1"/>
              </a:solidFill>
            </a:endParaRPr>
          </a:p>
        </p:txBody>
      </p:sp>
    </p:spTree>
    <p:extLst>
      <p:ext uri="{BB962C8B-B14F-4D97-AF65-F5344CB8AC3E}">
        <p14:creationId xmlns:p14="http://schemas.microsoft.com/office/powerpoint/2010/main" val="30658172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A5BB9300-272B-4A1B-897C-84226EF37A4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CO" noProof="0" dirty="0"/>
              <a:t>NO EDITAR LA PLANTILLA MAESTRA</a:t>
            </a:r>
          </a:p>
        </p:txBody>
      </p:sp>
      <p:sp>
        <p:nvSpPr>
          <p:cNvPr id="3" name="Text Placeholder 2">
            <a:extLst>
              <a:ext uri="{FF2B5EF4-FFF2-40B4-BE49-F238E27FC236}">
                <a16:creationId xmlns:a16="http://schemas.microsoft.com/office/drawing/2014/main" xmlns="" id="{4B7DC275-8304-4ECB-ABA5-C6B4B20EAED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s-CO" dirty="0"/>
          </a:p>
        </p:txBody>
      </p:sp>
      <p:sp>
        <p:nvSpPr>
          <p:cNvPr id="4" name="Date Placeholder 3">
            <a:extLst>
              <a:ext uri="{FF2B5EF4-FFF2-40B4-BE49-F238E27FC236}">
                <a16:creationId xmlns:a16="http://schemas.microsoft.com/office/drawing/2014/main" xmlns="" id="{5D0E3FCD-06E2-4183-9196-4D58C623A33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3F61C21-EA5C-4542-B0FF-93A6F57B09DF}" type="datetimeFigureOut">
              <a:rPr lang="es-CO" smtClean="0"/>
              <a:t>10/07/2020</a:t>
            </a:fld>
            <a:endParaRPr lang="es-CO"/>
          </a:p>
        </p:txBody>
      </p:sp>
      <p:sp>
        <p:nvSpPr>
          <p:cNvPr id="5" name="Footer Placeholder 4">
            <a:extLst>
              <a:ext uri="{FF2B5EF4-FFF2-40B4-BE49-F238E27FC236}">
                <a16:creationId xmlns:a16="http://schemas.microsoft.com/office/drawing/2014/main" xmlns="" id="{B936C343-93C7-4B14-AF15-8D3F1D31723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CO"/>
          </a:p>
        </p:txBody>
      </p:sp>
      <p:sp>
        <p:nvSpPr>
          <p:cNvPr id="6" name="Slide Number Placeholder 5">
            <a:extLst>
              <a:ext uri="{FF2B5EF4-FFF2-40B4-BE49-F238E27FC236}">
                <a16:creationId xmlns:a16="http://schemas.microsoft.com/office/drawing/2014/main" xmlns="" id="{AFB7D4B0-C5CA-42B6-BDC5-02170DE4399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DED1BC1-4E7A-49AC-9932-5FB93800EC84}" type="slidenum">
              <a:rPr lang="es-CO" smtClean="0"/>
              <a:t>‹Nº›</a:t>
            </a:fld>
            <a:endParaRPr lang="es-CO"/>
          </a:p>
        </p:txBody>
      </p:sp>
    </p:spTree>
    <p:extLst>
      <p:ext uri="{BB962C8B-B14F-4D97-AF65-F5344CB8AC3E}">
        <p14:creationId xmlns:p14="http://schemas.microsoft.com/office/powerpoint/2010/main" val="1027913919"/>
      </p:ext>
    </p:extLst>
  </p:cSld>
  <p:clrMap bg1="lt1" tx1="dk1" bg2="lt2" tx2="dk2" accent1="accent1" accent2="accent2" accent3="accent3" accent4="accent4" accent5="accent5" accent6="accent6" hlink="hlink" folHlink="folHlink"/>
  <p:sldLayoutIdLst>
    <p:sldLayoutId id="2147483753" r:id="rId1"/>
    <p:sldLayoutId id="2147483754" r:id="rId2"/>
    <p:sldLayoutId id="2147483755" r:id="rId3"/>
    <p:sldLayoutId id="2147483756" r:id="rId4"/>
    <p:sldLayoutId id="2147483757" r:id="rId5"/>
    <p:sldLayoutId id="2147483758" r:id="rId6"/>
    <p:sldLayoutId id="2147483759" r:id="rId7"/>
    <p:sldLayoutId id="2147483760" r:id="rId8"/>
    <p:sldLayoutId id="2147483761" r:id="rId9"/>
    <p:sldLayoutId id="2147483762" r:id="rId10"/>
    <p:sldLayoutId id="2147483763" r:id="rId11"/>
    <p:sldLayoutId id="2147483764" r:id="rId12"/>
    <p:sldLayoutId id="2147483765" r:id="rId13"/>
    <p:sldLayoutId id="2147483766" r:id="rId14"/>
    <p:sldLayoutId id="2147483767" r:id="rId15"/>
    <p:sldLayoutId id="2147483768" r:id="rId16"/>
    <p:sldLayoutId id="2147483769" r:id="rId17"/>
    <p:sldLayoutId id="2147483770" r:id="rId18"/>
    <p:sldLayoutId id="2147483771" r:id="rId19"/>
    <p:sldLayoutId id="2147483772" r:id="rId20"/>
    <p:sldLayoutId id="2147483773" r:id="rId21"/>
    <p:sldLayoutId id="2147483774" r:id="rId22"/>
  </p:sldLayoutIdLst>
  <p:txStyles>
    <p:titleStyle>
      <a:lvl1pPr algn="l" defTabSz="914400" rtl="0" eaLnBrk="1" latinLnBrk="0" hangingPunct="1">
        <a:lnSpc>
          <a:spcPct val="90000"/>
        </a:lnSpc>
        <a:spcBef>
          <a:spcPct val="0"/>
        </a:spcBef>
        <a:buNone/>
        <a:defRPr lang="es-CO" sz="4400" b="0" kern="1200" smtClean="0">
          <a:solidFill>
            <a:schemeClr val="tx1"/>
          </a:solidFill>
          <a:latin typeface="+mn-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02.xml.rels><?xml version="1.0" encoding="UTF-8" standalone="yes"?>
<Relationships xmlns="http://schemas.openxmlformats.org/package/2006/relationships"><Relationship Id="rId2" Type="http://schemas.openxmlformats.org/officeDocument/2006/relationships/slide" Target="slide20.xml"/><Relationship Id="rId1" Type="http://schemas.openxmlformats.org/officeDocument/2006/relationships/slideLayout" Target="../slideLayouts/slideLayout20.xml"/></Relationships>
</file>

<file path=ppt/slides/_rels/slide103.xml.rels><?xml version="1.0" encoding="UTF-8" standalone="yes"?>
<Relationships xmlns="http://schemas.openxmlformats.org/package/2006/relationships"><Relationship Id="rId3" Type="http://schemas.openxmlformats.org/officeDocument/2006/relationships/slide" Target="slide20.xml"/><Relationship Id="rId2" Type="http://schemas.openxmlformats.org/officeDocument/2006/relationships/image" Target="../media/image18.png"/><Relationship Id="rId1" Type="http://schemas.openxmlformats.org/officeDocument/2006/relationships/slideLayout" Target="../slideLayouts/slideLayout4.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6.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9.xml.rels><?xml version="1.0" encoding="UTF-8" standalone="yes"?>
<Relationships xmlns="http://schemas.openxmlformats.org/package/2006/relationships"><Relationship Id="rId2" Type="http://schemas.openxmlformats.org/officeDocument/2006/relationships/slide" Target="slide20.xml"/><Relationship Id="rId1" Type="http://schemas.openxmlformats.org/officeDocument/2006/relationships/slideLayout" Target="../slideLayouts/slideLayout2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0.xml.rels><?xml version="1.0" encoding="UTF-8" standalone="yes"?>
<Relationships xmlns="http://schemas.openxmlformats.org/package/2006/relationships"><Relationship Id="rId3" Type="http://schemas.openxmlformats.org/officeDocument/2006/relationships/slide" Target="slide20.xml"/><Relationship Id="rId2" Type="http://schemas.openxmlformats.org/officeDocument/2006/relationships/image" Target="../media/image18.png"/><Relationship Id="rId1" Type="http://schemas.openxmlformats.org/officeDocument/2006/relationships/slideLayout" Target="../slideLayouts/slideLayout4.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6.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6.xml.rels><?xml version="1.0" encoding="UTF-8" standalone="yes"?>
<Relationships xmlns="http://schemas.openxmlformats.org/package/2006/relationships"><Relationship Id="rId2" Type="http://schemas.openxmlformats.org/officeDocument/2006/relationships/slide" Target="slide20.xml"/><Relationship Id="rId1" Type="http://schemas.openxmlformats.org/officeDocument/2006/relationships/slideLayout" Target="../slideLayouts/slideLayout6.xml"/></Relationships>
</file>

<file path=ppt/slides/_rels/slide117.xml.rels><?xml version="1.0" encoding="UTF-8" standalone="yes"?>
<Relationships xmlns="http://schemas.openxmlformats.org/package/2006/relationships"><Relationship Id="rId3" Type="http://schemas.openxmlformats.org/officeDocument/2006/relationships/slide" Target="slide20.xml"/><Relationship Id="rId2" Type="http://schemas.openxmlformats.org/officeDocument/2006/relationships/image" Target="../media/image18.png"/><Relationship Id="rId1" Type="http://schemas.openxmlformats.org/officeDocument/2006/relationships/slideLayout" Target="../slideLayouts/slideLayout4.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6.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3.xml.rels><?xml version="1.0" encoding="UTF-8" standalone="yes"?>
<Relationships xmlns="http://schemas.openxmlformats.org/package/2006/relationships"><Relationship Id="rId3" Type="http://schemas.openxmlformats.org/officeDocument/2006/relationships/slide" Target="slide20.xml"/><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124.xml.rels><?xml version="1.0" encoding="UTF-8" standalone="yes"?>
<Relationships xmlns="http://schemas.openxmlformats.org/package/2006/relationships"><Relationship Id="rId3" Type="http://schemas.openxmlformats.org/officeDocument/2006/relationships/slide" Target="slide20.xml"/><Relationship Id="rId2" Type="http://schemas.openxmlformats.org/officeDocument/2006/relationships/image" Target="../media/image18.png"/><Relationship Id="rId1" Type="http://schemas.openxmlformats.org/officeDocument/2006/relationships/slideLayout" Target="../slideLayouts/slideLayout4.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8.xml.rels><?xml version="1.0" encoding="UTF-8" standalone="yes"?>
<Relationships xmlns="http://schemas.openxmlformats.org/package/2006/relationships"><Relationship Id="rId3" Type="http://schemas.openxmlformats.org/officeDocument/2006/relationships/chart" Target="../charts/chart12.xml"/><Relationship Id="rId2" Type="http://schemas.openxmlformats.org/officeDocument/2006/relationships/image" Target="../media/image28.emf"/><Relationship Id="rId1" Type="http://schemas.openxmlformats.org/officeDocument/2006/relationships/slideLayout" Target="../slideLayouts/slideLayout6.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20.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1.xml.rels><?xml version="1.0" encoding="UTF-8" standalone="yes"?>
<Relationships xmlns="http://schemas.openxmlformats.org/package/2006/relationships"><Relationship Id="rId3" Type="http://schemas.openxmlformats.org/officeDocument/2006/relationships/chart" Target="../charts/chart13.xml"/><Relationship Id="rId2" Type="http://schemas.openxmlformats.org/officeDocument/2006/relationships/image" Target="../media/image29.emf"/><Relationship Id="rId1" Type="http://schemas.openxmlformats.org/officeDocument/2006/relationships/slideLayout" Target="../slideLayouts/slideLayout6.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8.xml.rels><?xml version="1.0" encoding="UTF-8" standalone="yes"?>
<Relationships xmlns="http://schemas.openxmlformats.org/package/2006/relationships"><Relationship Id="rId2" Type="http://schemas.openxmlformats.org/officeDocument/2006/relationships/slide" Target="slide20.xml"/><Relationship Id="rId1" Type="http://schemas.openxmlformats.org/officeDocument/2006/relationships/slideLayout" Target="../slideLayouts/slideLayout6.xml"/></Relationships>
</file>

<file path=ppt/slides/_rels/slide139.xml.rels><?xml version="1.0" encoding="UTF-8" standalone="yes"?>
<Relationships xmlns="http://schemas.openxmlformats.org/package/2006/relationships"><Relationship Id="rId3" Type="http://schemas.openxmlformats.org/officeDocument/2006/relationships/slide" Target="slide20.xml"/><Relationship Id="rId2" Type="http://schemas.openxmlformats.org/officeDocument/2006/relationships/image" Target="../media/image18.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chart" Target="../charts/chart4.xml"/><Relationship Id="rId1" Type="http://schemas.openxmlformats.org/officeDocument/2006/relationships/slideLayout" Target="../slideLayouts/slideLayout20.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42.xml.rels><?xml version="1.0" encoding="UTF-8" standalone="yes"?>
<Relationships xmlns="http://schemas.openxmlformats.org/package/2006/relationships"><Relationship Id="rId2" Type="http://schemas.openxmlformats.org/officeDocument/2006/relationships/chart" Target="../charts/chart14.xml"/><Relationship Id="rId1" Type="http://schemas.openxmlformats.org/officeDocument/2006/relationships/slideLayout" Target="../slideLayouts/slideLayout20.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49.xml.rels><?xml version="1.0" encoding="UTF-8" standalone="yes"?>
<Relationships xmlns="http://schemas.openxmlformats.org/package/2006/relationships"><Relationship Id="rId2" Type="http://schemas.openxmlformats.org/officeDocument/2006/relationships/slide" Target="slide20.xml"/><Relationship Id="rId1" Type="http://schemas.openxmlformats.org/officeDocument/2006/relationships/slideLayout" Target="../slideLayouts/slideLayout20.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8" Type="http://schemas.openxmlformats.org/officeDocument/2006/relationships/slide" Target="slide80.xml"/><Relationship Id="rId13" Type="http://schemas.openxmlformats.org/officeDocument/2006/relationships/image" Target="../media/image12.png"/><Relationship Id="rId18" Type="http://schemas.openxmlformats.org/officeDocument/2006/relationships/slide" Target="slide139.xml"/><Relationship Id="rId3" Type="http://schemas.openxmlformats.org/officeDocument/2006/relationships/image" Target="../media/image7.png"/><Relationship Id="rId21" Type="http://schemas.openxmlformats.org/officeDocument/2006/relationships/image" Target="../media/image16.png"/><Relationship Id="rId7" Type="http://schemas.openxmlformats.org/officeDocument/2006/relationships/image" Target="../media/image9.jpeg"/><Relationship Id="rId12" Type="http://schemas.openxmlformats.org/officeDocument/2006/relationships/slide" Target="slide39.xml"/><Relationship Id="rId17" Type="http://schemas.openxmlformats.org/officeDocument/2006/relationships/image" Target="../media/image14.png"/><Relationship Id="rId2" Type="http://schemas.openxmlformats.org/officeDocument/2006/relationships/slide" Target="slide92.xml"/><Relationship Id="rId16" Type="http://schemas.openxmlformats.org/officeDocument/2006/relationships/slide" Target="slide69.xml"/><Relationship Id="rId20" Type="http://schemas.openxmlformats.org/officeDocument/2006/relationships/slide" Target="slide58.xml"/><Relationship Id="rId1" Type="http://schemas.openxmlformats.org/officeDocument/2006/relationships/slideLayout" Target="../slideLayouts/slideLayout20.xml"/><Relationship Id="rId6" Type="http://schemas.openxmlformats.org/officeDocument/2006/relationships/slide" Target="slide110.xml"/><Relationship Id="rId11" Type="http://schemas.openxmlformats.org/officeDocument/2006/relationships/image" Target="../media/image11.jpeg"/><Relationship Id="rId5" Type="http://schemas.openxmlformats.org/officeDocument/2006/relationships/image" Target="../media/image8.jpeg"/><Relationship Id="rId15" Type="http://schemas.openxmlformats.org/officeDocument/2006/relationships/image" Target="../media/image13.png"/><Relationship Id="rId23" Type="http://schemas.openxmlformats.org/officeDocument/2006/relationships/image" Target="../media/image17.png"/><Relationship Id="rId10" Type="http://schemas.openxmlformats.org/officeDocument/2006/relationships/slide" Target="slide117.xml"/><Relationship Id="rId19" Type="http://schemas.openxmlformats.org/officeDocument/2006/relationships/image" Target="../media/image15.png"/><Relationship Id="rId4" Type="http://schemas.openxmlformats.org/officeDocument/2006/relationships/slide" Target="slide21.xml"/><Relationship Id="rId9" Type="http://schemas.openxmlformats.org/officeDocument/2006/relationships/image" Target="../media/image10.png"/><Relationship Id="rId14" Type="http://schemas.openxmlformats.org/officeDocument/2006/relationships/slide" Target="slide124.xml"/><Relationship Id="rId22" Type="http://schemas.openxmlformats.org/officeDocument/2006/relationships/slide" Target="slide103.xml"/></Relationships>
</file>

<file path=ppt/slides/_rels/slide21.xml.rels><?xml version="1.0" encoding="UTF-8" standalone="yes"?>
<Relationships xmlns="http://schemas.openxmlformats.org/package/2006/relationships"><Relationship Id="rId3" Type="http://schemas.openxmlformats.org/officeDocument/2006/relationships/slide" Target="slide20.xml"/><Relationship Id="rId2" Type="http://schemas.openxmlformats.org/officeDocument/2006/relationships/image" Target="../media/image18.pn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chart" Target="../charts/chart6.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Layout" Target="../slideLayouts/slideLayout2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2" Type="http://schemas.openxmlformats.org/officeDocument/2006/relationships/slide" Target="slide20.xml"/><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slide" Target="slide20.xml"/><Relationship Id="rId2" Type="http://schemas.openxmlformats.org/officeDocument/2006/relationships/image" Target="../media/image18.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image" Target="../media/image4.png"/><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image" Target="../media/image4.png"/><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image" Target="../media/image21.emf"/><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0.xml"/></Relationships>
</file>

<file path=ppt/slides/_rels/slide50.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image" Target="../media/image22.emf"/><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2" Type="http://schemas.openxmlformats.org/officeDocument/2006/relationships/slide" Target="slide20.xml"/><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3" Type="http://schemas.openxmlformats.org/officeDocument/2006/relationships/slide" Target="slide20.xml"/><Relationship Id="rId2" Type="http://schemas.openxmlformats.org/officeDocument/2006/relationships/image" Target="../media/image18.png"/><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chart" Target="../charts/chart9.xml"/><Relationship Id="rId1" Type="http://schemas.openxmlformats.org/officeDocument/2006/relationships/slideLayout" Target="../slideLayouts/slideLayout20.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8.xml.rels><?xml version="1.0" encoding="UTF-8" standalone="yes"?>
<Relationships xmlns="http://schemas.openxmlformats.org/package/2006/relationships"><Relationship Id="rId3" Type="http://schemas.openxmlformats.org/officeDocument/2006/relationships/slide" Target="slide20.xml"/><Relationship Id="rId2" Type="http://schemas.openxmlformats.org/officeDocument/2006/relationships/image" Target="../media/image24.jpeg"/><Relationship Id="rId1" Type="http://schemas.openxmlformats.org/officeDocument/2006/relationships/slideLayout" Target="../slideLayouts/slideLayout6.xml"/></Relationships>
</file>

<file path=ppt/slides/_rels/slide69.xml.rels><?xml version="1.0" encoding="UTF-8" standalone="yes"?>
<Relationships xmlns="http://schemas.openxmlformats.org/package/2006/relationships"><Relationship Id="rId3" Type="http://schemas.openxmlformats.org/officeDocument/2006/relationships/slide" Target="slide20.xml"/><Relationship Id="rId2" Type="http://schemas.openxmlformats.org/officeDocument/2006/relationships/image" Target="../media/image18.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6.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9.xml.rels><?xml version="1.0" encoding="UTF-8" standalone="yes"?>
<Relationships xmlns="http://schemas.openxmlformats.org/package/2006/relationships"><Relationship Id="rId2" Type="http://schemas.openxmlformats.org/officeDocument/2006/relationships/slide" Target="slide20.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6.xml"/></Relationships>
</file>

<file path=ppt/slides/_rels/slide80.xml.rels><?xml version="1.0" encoding="UTF-8" standalone="yes"?>
<Relationships xmlns="http://schemas.openxmlformats.org/package/2006/relationships"><Relationship Id="rId3" Type="http://schemas.openxmlformats.org/officeDocument/2006/relationships/slide" Target="slide20.xml"/><Relationship Id="rId2" Type="http://schemas.openxmlformats.org/officeDocument/2006/relationships/image" Target="../media/image18.png"/><Relationship Id="rId1" Type="http://schemas.openxmlformats.org/officeDocument/2006/relationships/slideLayout" Target="../slideLayouts/slideLayout4.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3.xml.rels><?xml version="1.0" encoding="UTF-8" standalone="yes"?>
<Relationships xmlns="http://schemas.openxmlformats.org/package/2006/relationships"><Relationship Id="rId2" Type="http://schemas.openxmlformats.org/officeDocument/2006/relationships/image" Target="../media/image25.emf"/><Relationship Id="rId1" Type="http://schemas.openxmlformats.org/officeDocument/2006/relationships/slideLayout" Target="../slideLayouts/slideLayout6.xml"/></Relationships>
</file>

<file path=ppt/slides/_rels/slide84.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image" Target="../media/image26.emf"/><Relationship Id="rId1" Type="http://schemas.openxmlformats.org/officeDocument/2006/relationships/slideLayout" Target="../slideLayouts/slideLayout6.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6.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1.xml.rels><?xml version="1.0" encoding="UTF-8" standalone="yes"?>
<Relationships xmlns="http://schemas.openxmlformats.org/package/2006/relationships"><Relationship Id="rId2" Type="http://schemas.openxmlformats.org/officeDocument/2006/relationships/slide" Target="slide20.xml"/><Relationship Id="rId1" Type="http://schemas.openxmlformats.org/officeDocument/2006/relationships/slideLayout" Target="../slideLayouts/slideLayout6.xml"/></Relationships>
</file>

<file path=ppt/slides/_rels/slide92.xml.rels><?xml version="1.0" encoding="UTF-8" standalone="yes"?>
<Relationships xmlns="http://schemas.openxmlformats.org/package/2006/relationships"><Relationship Id="rId3" Type="http://schemas.openxmlformats.org/officeDocument/2006/relationships/slide" Target="slide20.xml"/><Relationship Id="rId2" Type="http://schemas.openxmlformats.org/officeDocument/2006/relationships/image" Target="../media/image18.png"/><Relationship Id="rId1" Type="http://schemas.openxmlformats.org/officeDocument/2006/relationships/slideLayout" Target="../slideLayouts/slideLayout4.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95.xml.rels><?xml version="1.0" encoding="UTF-8" standalone="yes"?>
<Relationships xmlns="http://schemas.openxmlformats.org/package/2006/relationships"><Relationship Id="rId2" Type="http://schemas.openxmlformats.org/officeDocument/2006/relationships/chart" Target="../charts/chart11.xml"/><Relationship Id="rId1" Type="http://schemas.openxmlformats.org/officeDocument/2006/relationships/slideLayout" Target="../slideLayouts/slideLayout20.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xmlns="" id="{6F583571-147D-49E9-83F7-FE818899B71A}"/>
              </a:ext>
            </a:extLst>
          </p:cNvPr>
          <p:cNvSpPr>
            <a:spLocks noGrp="1"/>
          </p:cNvSpPr>
          <p:nvPr>
            <p:ph type="body" sz="quarter" idx="10"/>
          </p:nvPr>
        </p:nvSpPr>
        <p:spPr>
          <a:xfrm>
            <a:off x="5675729" y="2092824"/>
            <a:ext cx="5679019" cy="3126891"/>
          </a:xfrm>
        </p:spPr>
        <p:txBody>
          <a:bodyPr>
            <a:normAutofit/>
          </a:bodyPr>
          <a:lstStyle/>
          <a:p>
            <a:r>
              <a:rPr lang="es-CO" sz="5800" spc="-300" dirty="0" smtClean="0"/>
              <a:t>Comités Técnicos</a:t>
            </a:r>
            <a:r>
              <a:rPr lang="es-CO" sz="5800" spc="-300" dirty="0"/>
              <a:t/>
            </a:r>
            <a:br>
              <a:rPr lang="es-CO" sz="5800" spc="-300" dirty="0"/>
            </a:br>
            <a:r>
              <a:rPr lang="es-CO" sz="5800" spc="-300" dirty="0" smtClean="0"/>
              <a:t>Sectoriales</a:t>
            </a:r>
            <a:endParaRPr lang="es-CO" sz="2400" dirty="0"/>
          </a:p>
        </p:txBody>
      </p:sp>
      <p:sp>
        <p:nvSpPr>
          <p:cNvPr id="3" name="Text Placeholder 2">
            <a:extLst>
              <a:ext uri="{FF2B5EF4-FFF2-40B4-BE49-F238E27FC236}">
                <a16:creationId xmlns:a16="http://schemas.microsoft.com/office/drawing/2014/main" xmlns="" id="{6DD9F307-ECB5-4B31-A969-007A373DD918}"/>
              </a:ext>
            </a:extLst>
          </p:cNvPr>
          <p:cNvSpPr>
            <a:spLocks noGrp="1"/>
          </p:cNvSpPr>
          <p:nvPr>
            <p:ph type="body" sz="quarter" idx="11"/>
          </p:nvPr>
        </p:nvSpPr>
        <p:spPr>
          <a:xfrm>
            <a:off x="5772248" y="5492765"/>
            <a:ext cx="3450169" cy="273050"/>
          </a:xfrm>
        </p:spPr>
        <p:txBody>
          <a:bodyPr>
            <a:normAutofit lnSpcReduction="10000"/>
          </a:bodyPr>
          <a:lstStyle/>
          <a:p>
            <a:r>
              <a:rPr lang="es-CO" dirty="0"/>
              <a:t>Mayo, 2020</a:t>
            </a:r>
          </a:p>
        </p:txBody>
      </p:sp>
      <p:sp>
        <p:nvSpPr>
          <p:cNvPr id="8" name="Text Placeholder 7">
            <a:extLst>
              <a:ext uri="{FF2B5EF4-FFF2-40B4-BE49-F238E27FC236}">
                <a16:creationId xmlns:a16="http://schemas.microsoft.com/office/drawing/2014/main" xmlns="" id="{C78AA65E-2359-4F5D-8387-0EF7624A6BB7}"/>
              </a:ext>
            </a:extLst>
          </p:cNvPr>
          <p:cNvSpPr>
            <a:spLocks noGrp="1"/>
          </p:cNvSpPr>
          <p:nvPr>
            <p:ph type="body" sz="quarter" idx="12"/>
          </p:nvPr>
        </p:nvSpPr>
        <p:spPr>
          <a:xfrm>
            <a:off x="5772248" y="4671821"/>
            <a:ext cx="4109602" cy="820944"/>
          </a:xfrm>
        </p:spPr>
        <p:txBody>
          <a:bodyPr/>
          <a:lstStyle/>
          <a:p>
            <a:r>
              <a:rPr lang="es-CO" dirty="0"/>
              <a:t>MGMP 2021-2024</a:t>
            </a:r>
          </a:p>
          <a:p>
            <a:r>
              <a:rPr lang="es-CO" dirty="0" smtClean="0"/>
              <a:t>Sector Hacienda</a:t>
            </a:r>
            <a:endParaRPr lang="es-CO" dirty="0"/>
          </a:p>
        </p:txBody>
      </p:sp>
      <p:pic>
        <p:nvPicPr>
          <p:cNvPr id="2052" name="Picture 4" descr="Minhacienda expide Decreto 1997 de 2019 – Confecoo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6490" y="641151"/>
            <a:ext cx="3875284" cy="5465859"/>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Mintrane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01467" y="1514944"/>
            <a:ext cx="4778754" cy="9386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9549857"/>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5">
            <a:extLst>
              <a:ext uri="{FF2B5EF4-FFF2-40B4-BE49-F238E27FC236}">
                <a16:creationId xmlns:a16="http://schemas.microsoft.com/office/drawing/2014/main" xmlns="" id="{147A00F9-85D5-482F-8929-515BA65B6DAA}"/>
              </a:ext>
            </a:extLst>
          </p:cNvPr>
          <p:cNvSpPr>
            <a:spLocks noGrp="1"/>
          </p:cNvSpPr>
          <p:nvPr>
            <p:ph type="title"/>
          </p:nvPr>
        </p:nvSpPr>
        <p:spPr>
          <a:xfrm>
            <a:off x="289202" y="269091"/>
            <a:ext cx="11613596" cy="559387"/>
          </a:xfrm>
        </p:spPr>
        <p:txBody>
          <a:bodyPr/>
          <a:lstStyle/>
          <a:p>
            <a:r>
              <a:rPr lang="es-CO" dirty="0"/>
              <a:t>3. Solicitud Sector MGMP 2021 - 2024</a:t>
            </a:r>
          </a:p>
        </p:txBody>
      </p:sp>
      <p:sp>
        <p:nvSpPr>
          <p:cNvPr id="17" name="Text Placeholder 16">
            <a:extLst>
              <a:ext uri="{FF2B5EF4-FFF2-40B4-BE49-F238E27FC236}">
                <a16:creationId xmlns:a16="http://schemas.microsoft.com/office/drawing/2014/main" xmlns="" id="{CC7E4799-0F53-4A92-81A5-D4162B3A1AAE}"/>
              </a:ext>
            </a:extLst>
          </p:cNvPr>
          <p:cNvSpPr>
            <a:spLocks noGrp="1"/>
          </p:cNvSpPr>
          <p:nvPr>
            <p:ph type="body" sz="quarter" idx="10"/>
          </p:nvPr>
        </p:nvSpPr>
        <p:spPr>
          <a:xfrm>
            <a:off x="372634" y="1242388"/>
            <a:ext cx="11535096" cy="360939"/>
          </a:xfrm>
        </p:spPr>
        <p:txBody>
          <a:bodyPr/>
          <a:lstStyle/>
          <a:p>
            <a:r>
              <a:rPr lang="es-CO" b="1" dirty="0" smtClean="0"/>
              <a:t>Proyecciones – Escenario </a:t>
            </a:r>
            <a:r>
              <a:rPr lang="es-CO" b="1" dirty="0"/>
              <a:t>s</a:t>
            </a:r>
            <a:r>
              <a:rPr lang="es-CO" b="1" dirty="0" smtClean="0"/>
              <a:t>in FOME, FNG y ajuste FOFI</a:t>
            </a:r>
            <a:endParaRPr lang="es-CO" b="1" dirty="0"/>
          </a:p>
          <a:p>
            <a:endParaRPr lang="es-CO" dirty="0"/>
          </a:p>
        </p:txBody>
      </p:sp>
      <p:sp>
        <p:nvSpPr>
          <p:cNvPr id="10" name="Title 15">
            <a:extLst>
              <a:ext uri="{FF2B5EF4-FFF2-40B4-BE49-F238E27FC236}">
                <a16:creationId xmlns:a16="http://schemas.microsoft.com/office/drawing/2014/main" xmlns="" id="{C9AB2B61-6CBE-4542-8134-0C2060E593A7}"/>
              </a:ext>
            </a:extLst>
          </p:cNvPr>
          <p:cNvSpPr txBox="1">
            <a:spLocks/>
          </p:cNvSpPr>
          <p:nvPr/>
        </p:nvSpPr>
        <p:spPr>
          <a:xfrm>
            <a:off x="8989114" y="683001"/>
            <a:ext cx="3202886" cy="559387"/>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lang="es-CO" sz="3600" b="0" kern="1200" spc="-150">
                <a:solidFill>
                  <a:schemeClr val="tx1"/>
                </a:solidFill>
                <a:latin typeface="Work Sans" panose="00000500000000000000" pitchFamily="2" charset="0"/>
                <a:ea typeface="+mj-ea"/>
                <a:cs typeface="+mj-cs"/>
              </a:defRPr>
            </a:lvl1pPr>
          </a:lstStyle>
          <a:p>
            <a:r>
              <a:rPr lang="es-CO" sz="2800" dirty="0"/>
              <a:t>Sector </a:t>
            </a:r>
            <a:r>
              <a:rPr lang="es-CO" sz="2800" dirty="0" smtClean="0"/>
              <a:t>Hacienda</a:t>
            </a:r>
            <a:endParaRPr lang="es-CO" sz="2800" dirty="0"/>
          </a:p>
        </p:txBody>
      </p:sp>
      <p:graphicFrame>
        <p:nvGraphicFramePr>
          <p:cNvPr id="5" name="Tabla 4"/>
          <p:cNvGraphicFramePr>
            <a:graphicFrameLocks noGrp="1"/>
          </p:cNvGraphicFramePr>
          <p:nvPr>
            <p:extLst>
              <p:ext uri="{D42A27DB-BD31-4B8C-83A1-F6EECF244321}">
                <p14:modId xmlns:p14="http://schemas.microsoft.com/office/powerpoint/2010/main" val="2213346293"/>
              </p:ext>
            </p:extLst>
          </p:nvPr>
        </p:nvGraphicFramePr>
        <p:xfrm>
          <a:off x="456063" y="4678633"/>
          <a:ext cx="11613594" cy="1219200"/>
        </p:xfrm>
        <a:graphic>
          <a:graphicData uri="http://schemas.openxmlformats.org/drawingml/2006/table">
            <a:tbl>
              <a:tblPr/>
              <a:tblGrid>
                <a:gridCol w="11613594">
                  <a:extLst>
                    <a:ext uri="{9D8B030D-6E8A-4147-A177-3AD203B41FA5}">
                      <a16:colId xmlns:a16="http://schemas.microsoft.com/office/drawing/2014/main" xmlns="" val="1324395848"/>
                    </a:ext>
                  </a:extLst>
                </a:gridCol>
              </a:tblGrid>
              <a:tr h="142922">
                <a:tc>
                  <a:txBody>
                    <a:bodyPr/>
                    <a:lstStyle/>
                    <a:p>
                      <a:pPr algn="l" fontAlgn="ctr"/>
                      <a:r>
                        <a:rPr lang="es-ES" sz="1000" b="0" i="0" u="none" strike="noStrike" dirty="0">
                          <a:solidFill>
                            <a:srgbClr val="203764"/>
                          </a:solidFill>
                          <a:effectLst/>
                          <a:latin typeface="Calibri" panose="020F0502020204030204" pitchFamily="34" charset="0"/>
                        </a:rPr>
                        <a:t>* Apropiación vigente a 30 de abril de 2020, SIN </a:t>
                      </a:r>
                      <a:r>
                        <a:rPr lang="es-ES" sz="1000" b="0" i="0" u="none" strike="noStrike" dirty="0" smtClean="0">
                          <a:solidFill>
                            <a:srgbClr val="203764"/>
                          </a:solidFill>
                          <a:effectLst/>
                          <a:latin typeface="Calibri" panose="020F0502020204030204" pitchFamily="34" charset="0"/>
                        </a:rPr>
                        <a:t>descontar</a:t>
                      </a:r>
                      <a:r>
                        <a:rPr lang="es-ES" sz="1000" b="0" i="0" u="none" strike="noStrike" baseline="0" dirty="0" smtClean="0">
                          <a:solidFill>
                            <a:srgbClr val="203764"/>
                          </a:solidFill>
                          <a:effectLst/>
                          <a:latin typeface="Calibri" panose="020F0502020204030204" pitchFamily="34" charset="0"/>
                        </a:rPr>
                        <a:t> </a:t>
                      </a:r>
                      <a:r>
                        <a:rPr lang="es-ES" sz="1000" b="0" i="0" u="none" strike="noStrike" dirty="0" smtClean="0">
                          <a:solidFill>
                            <a:srgbClr val="203764"/>
                          </a:solidFill>
                          <a:effectLst/>
                          <a:latin typeface="Calibri" panose="020F0502020204030204" pitchFamily="34" charset="0"/>
                        </a:rPr>
                        <a:t>partidas </a:t>
                      </a:r>
                      <a:r>
                        <a:rPr lang="es-ES" sz="1000" b="0" i="0" u="none" strike="noStrike" dirty="0">
                          <a:solidFill>
                            <a:srgbClr val="203764"/>
                          </a:solidFill>
                          <a:effectLst/>
                          <a:latin typeface="Calibri" panose="020F0502020204030204" pitchFamily="34" charset="0"/>
                        </a:rPr>
                        <a:t>suspendidas</a:t>
                      </a:r>
                    </a:p>
                  </a:txBody>
                  <a:tcPr marL="0" marR="0" marT="0" marB="0" anchor="ctr">
                    <a:lnL>
                      <a:noFill/>
                    </a:lnL>
                    <a:lnR>
                      <a:noFill/>
                    </a:lnR>
                    <a:lnT>
                      <a:noFill/>
                    </a:lnT>
                    <a:lnB>
                      <a:noFill/>
                    </a:lnB>
                  </a:tcPr>
                </a:tc>
                <a:extLst>
                  <a:ext uri="{0D108BD9-81ED-4DB2-BD59-A6C34878D82A}">
                    <a16:rowId xmlns:a16="http://schemas.microsoft.com/office/drawing/2014/main" xmlns="" val="881284600"/>
                  </a:ext>
                </a:extLst>
              </a:tr>
              <a:tr h="129929">
                <a:tc>
                  <a:txBody>
                    <a:bodyPr/>
                    <a:lstStyle/>
                    <a:p>
                      <a:pPr algn="l" fontAlgn="ctr"/>
                      <a:r>
                        <a:rPr lang="es-CO" sz="1000" b="0" i="0" u="none" strike="noStrike" dirty="0">
                          <a:solidFill>
                            <a:srgbClr val="203764"/>
                          </a:solidFill>
                          <a:effectLst/>
                          <a:latin typeface="Calibri" panose="020F0502020204030204" pitchFamily="34" charset="0"/>
                        </a:rPr>
                        <a:t>** Apropiación vigente a 30 de abril de 2020, descontando partidas suspendidas</a:t>
                      </a:r>
                    </a:p>
                  </a:txBody>
                  <a:tcPr marL="0" marR="0" marT="0" marB="0" anchor="ctr">
                    <a:lnL>
                      <a:noFill/>
                    </a:lnL>
                    <a:lnR>
                      <a:noFill/>
                    </a:lnR>
                    <a:lnT>
                      <a:noFill/>
                    </a:lnT>
                    <a:lnB>
                      <a:noFill/>
                    </a:lnB>
                  </a:tcPr>
                </a:tc>
                <a:extLst>
                  <a:ext uri="{0D108BD9-81ED-4DB2-BD59-A6C34878D82A}">
                    <a16:rowId xmlns:a16="http://schemas.microsoft.com/office/drawing/2014/main" xmlns="" val="1707648352"/>
                  </a:ext>
                </a:extLst>
              </a:tr>
              <a:tr h="129929">
                <a:tc>
                  <a:txBody>
                    <a:bodyPr/>
                    <a:lstStyle/>
                    <a:p>
                      <a:pPr algn="l" fontAlgn="ctr"/>
                      <a:r>
                        <a:rPr lang="es-ES" sz="1000" b="0" i="0" u="none" strike="noStrike" dirty="0">
                          <a:solidFill>
                            <a:srgbClr val="203764"/>
                          </a:solidFill>
                          <a:effectLst/>
                          <a:latin typeface="Calibri" panose="020F0502020204030204" pitchFamily="34" charset="0"/>
                        </a:rPr>
                        <a:t>*** Los Gastos de Funcionamiento no incluyen información del rubro de Minhacienda "OTROS GASTOS PERSONALES - DISTRIBUCION PREVIO CONCEPTO </a:t>
                      </a:r>
                      <a:r>
                        <a:rPr lang="es-ES" sz="1000" b="0" i="0" u="none" strike="noStrike" dirty="0" smtClean="0">
                          <a:solidFill>
                            <a:srgbClr val="203764"/>
                          </a:solidFill>
                          <a:effectLst/>
                          <a:latin typeface="Calibri" panose="020F0502020204030204" pitchFamily="34" charset="0"/>
                        </a:rPr>
                        <a:t>DGPPN“. Así mismo, dentro de las</a:t>
                      </a:r>
                      <a:r>
                        <a:rPr lang="es-ES" sz="1000" b="0" i="0" u="none" strike="noStrike" baseline="0" dirty="0" smtClean="0">
                          <a:solidFill>
                            <a:srgbClr val="203764"/>
                          </a:solidFill>
                          <a:effectLst/>
                          <a:latin typeface="Calibri" panose="020F0502020204030204" pitchFamily="34" charset="0"/>
                        </a:rPr>
                        <a:t> Transferencias de Capital no se contempla proyección de recursos del rubro “CAPITALIZACIÓN DEL FONDO NACIONAL DE GARANTÍAS (FNG)” considerando la Dirección de Crédito Público se encuentra en proceso de elaboración; en la vigencia 2020 se cuenta con recursos que ascienden a $3.2 Billones. </a:t>
                      </a:r>
                      <a:endParaRPr lang="es-ES" sz="1000" b="0" i="0" u="none" strike="noStrike" dirty="0">
                        <a:solidFill>
                          <a:srgbClr val="203764"/>
                        </a:solidFill>
                        <a:effectLst/>
                        <a:latin typeface="Calibri" panose="020F0502020204030204" pitchFamily="34" charset="0"/>
                      </a:endParaRPr>
                    </a:p>
                  </a:txBody>
                  <a:tcPr marL="0" marR="0" marT="0" marB="0" anchor="ctr">
                    <a:lnL>
                      <a:noFill/>
                    </a:lnL>
                    <a:lnR>
                      <a:noFill/>
                    </a:lnR>
                    <a:lnT>
                      <a:noFill/>
                    </a:lnT>
                    <a:lnB>
                      <a:noFill/>
                    </a:lnB>
                  </a:tcPr>
                </a:tc>
                <a:extLst>
                  <a:ext uri="{0D108BD9-81ED-4DB2-BD59-A6C34878D82A}">
                    <a16:rowId xmlns:a16="http://schemas.microsoft.com/office/drawing/2014/main" xmlns="" val="2664529929"/>
                  </a:ext>
                </a:extLst>
              </a:tr>
              <a:tr h="129929">
                <a:tc>
                  <a:txBody>
                    <a:bodyPr/>
                    <a:lstStyle/>
                    <a:p>
                      <a:pPr algn="l" fontAlgn="ctr"/>
                      <a:r>
                        <a:rPr lang="es-ES" sz="1000" b="0" i="0" u="none" strike="noStrike" dirty="0">
                          <a:solidFill>
                            <a:srgbClr val="203764"/>
                          </a:solidFill>
                          <a:effectLst/>
                          <a:latin typeface="Calibri" panose="020F0502020204030204" pitchFamily="34" charset="0"/>
                        </a:rPr>
                        <a:t>**** Los Gastos de Inversión no incluyen información del proyecto de Minhacienda "Apoyo a Proyectos de Inversión a Nivel Nacional - Distribución previo Concepto DNP"</a:t>
                      </a:r>
                    </a:p>
                  </a:txBody>
                  <a:tcPr marL="0" marR="0" marT="0" marB="0" anchor="ctr">
                    <a:lnL>
                      <a:noFill/>
                    </a:lnL>
                    <a:lnR>
                      <a:noFill/>
                    </a:lnR>
                    <a:lnT>
                      <a:noFill/>
                    </a:lnT>
                    <a:lnB>
                      <a:noFill/>
                    </a:lnB>
                  </a:tcPr>
                </a:tc>
                <a:extLst>
                  <a:ext uri="{0D108BD9-81ED-4DB2-BD59-A6C34878D82A}">
                    <a16:rowId xmlns:a16="http://schemas.microsoft.com/office/drawing/2014/main" xmlns="" val="3134720326"/>
                  </a:ext>
                </a:extLst>
              </a:tr>
              <a:tr h="129929">
                <a:tc>
                  <a:txBody>
                    <a:bodyPr/>
                    <a:lstStyle/>
                    <a:p>
                      <a:pPr algn="l" fontAlgn="ctr"/>
                      <a:r>
                        <a:rPr lang="es-ES" sz="1000" b="0" i="0" u="none" strike="noStrike" dirty="0">
                          <a:solidFill>
                            <a:srgbClr val="203764"/>
                          </a:solidFill>
                          <a:effectLst/>
                          <a:latin typeface="Calibri" panose="020F0502020204030204" pitchFamily="34" charset="0"/>
                        </a:rPr>
                        <a:t>***** Para establecer los valores de la fila MGMP 2021-2024 , se toma como referencia los topes totales establecidos para el Sector Hacienda en el documento CONPES 3965 de 2019, en cuanto al tope de la vigencia 2024 se incremento de acuerdo a la variación porcentual anual.</a:t>
                      </a:r>
                    </a:p>
                  </a:txBody>
                  <a:tcPr marL="0" marR="0" marT="0" marB="0" anchor="ctr">
                    <a:lnL>
                      <a:noFill/>
                    </a:lnL>
                    <a:lnR>
                      <a:noFill/>
                    </a:lnR>
                    <a:lnT>
                      <a:noFill/>
                    </a:lnT>
                    <a:lnB>
                      <a:noFill/>
                    </a:lnB>
                  </a:tcPr>
                </a:tc>
                <a:extLst>
                  <a:ext uri="{0D108BD9-81ED-4DB2-BD59-A6C34878D82A}">
                    <a16:rowId xmlns:a16="http://schemas.microsoft.com/office/drawing/2014/main" xmlns="" val="44303003"/>
                  </a:ext>
                </a:extLst>
              </a:tr>
            </a:tbl>
          </a:graphicData>
        </a:graphic>
      </p:graphicFrame>
      <p:graphicFrame>
        <p:nvGraphicFramePr>
          <p:cNvPr id="3" name="Tabla 2"/>
          <p:cNvGraphicFramePr>
            <a:graphicFrameLocks noGrp="1"/>
          </p:cNvGraphicFramePr>
          <p:nvPr>
            <p:extLst>
              <p:ext uri="{D42A27DB-BD31-4B8C-83A1-F6EECF244321}">
                <p14:modId xmlns:p14="http://schemas.microsoft.com/office/powerpoint/2010/main" val="3461590869"/>
              </p:ext>
            </p:extLst>
          </p:nvPr>
        </p:nvGraphicFramePr>
        <p:xfrm>
          <a:off x="372634" y="1794071"/>
          <a:ext cx="11446732" cy="2766493"/>
        </p:xfrm>
        <a:graphic>
          <a:graphicData uri="http://schemas.openxmlformats.org/drawingml/2006/table">
            <a:tbl>
              <a:tblPr/>
              <a:tblGrid>
                <a:gridCol w="2042713">
                  <a:extLst>
                    <a:ext uri="{9D8B030D-6E8A-4147-A177-3AD203B41FA5}">
                      <a16:colId xmlns:a16="http://schemas.microsoft.com/office/drawing/2014/main" xmlns="" val="3484898521"/>
                    </a:ext>
                  </a:extLst>
                </a:gridCol>
                <a:gridCol w="2045615">
                  <a:extLst>
                    <a:ext uri="{9D8B030D-6E8A-4147-A177-3AD203B41FA5}">
                      <a16:colId xmlns:a16="http://schemas.microsoft.com/office/drawing/2014/main" xmlns="" val="806156333"/>
                    </a:ext>
                  </a:extLst>
                </a:gridCol>
                <a:gridCol w="800836">
                  <a:extLst>
                    <a:ext uri="{9D8B030D-6E8A-4147-A177-3AD203B41FA5}">
                      <a16:colId xmlns:a16="http://schemas.microsoft.com/office/drawing/2014/main" xmlns="" val="3717568562"/>
                    </a:ext>
                  </a:extLst>
                </a:gridCol>
                <a:gridCol w="812442">
                  <a:extLst>
                    <a:ext uri="{9D8B030D-6E8A-4147-A177-3AD203B41FA5}">
                      <a16:colId xmlns:a16="http://schemas.microsoft.com/office/drawing/2014/main" xmlns="" val="1194307446"/>
                    </a:ext>
                  </a:extLst>
                </a:gridCol>
                <a:gridCol w="812442">
                  <a:extLst>
                    <a:ext uri="{9D8B030D-6E8A-4147-A177-3AD203B41FA5}">
                      <a16:colId xmlns:a16="http://schemas.microsoft.com/office/drawing/2014/main" xmlns="" val="3122940647"/>
                    </a:ext>
                  </a:extLst>
                </a:gridCol>
                <a:gridCol w="824049">
                  <a:extLst>
                    <a:ext uri="{9D8B030D-6E8A-4147-A177-3AD203B41FA5}">
                      <a16:colId xmlns:a16="http://schemas.microsoft.com/office/drawing/2014/main" xmlns="" val="849113189"/>
                    </a:ext>
                  </a:extLst>
                </a:gridCol>
                <a:gridCol w="826950">
                  <a:extLst>
                    <a:ext uri="{9D8B030D-6E8A-4147-A177-3AD203B41FA5}">
                      <a16:colId xmlns:a16="http://schemas.microsoft.com/office/drawing/2014/main" xmlns="" val="3979737276"/>
                    </a:ext>
                  </a:extLst>
                </a:gridCol>
                <a:gridCol w="812442">
                  <a:extLst>
                    <a:ext uri="{9D8B030D-6E8A-4147-A177-3AD203B41FA5}">
                      <a16:colId xmlns:a16="http://schemas.microsoft.com/office/drawing/2014/main" xmlns="" val="91550327"/>
                    </a:ext>
                  </a:extLst>
                </a:gridCol>
                <a:gridCol w="615135">
                  <a:extLst>
                    <a:ext uri="{9D8B030D-6E8A-4147-A177-3AD203B41FA5}">
                      <a16:colId xmlns:a16="http://schemas.microsoft.com/office/drawing/2014/main" xmlns="" val="2161693466"/>
                    </a:ext>
                  </a:extLst>
                </a:gridCol>
                <a:gridCol w="618036">
                  <a:extLst>
                    <a:ext uri="{9D8B030D-6E8A-4147-A177-3AD203B41FA5}">
                      <a16:colId xmlns:a16="http://schemas.microsoft.com/office/drawing/2014/main" xmlns="" val="2211020362"/>
                    </a:ext>
                  </a:extLst>
                </a:gridCol>
                <a:gridCol w="618036">
                  <a:extLst>
                    <a:ext uri="{9D8B030D-6E8A-4147-A177-3AD203B41FA5}">
                      <a16:colId xmlns:a16="http://schemas.microsoft.com/office/drawing/2014/main" xmlns="" val="2872578007"/>
                    </a:ext>
                  </a:extLst>
                </a:gridCol>
                <a:gridCol w="618036">
                  <a:extLst>
                    <a:ext uri="{9D8B030D-6E8A-4147-A177-3AD203B41FA5}">
                      <a16:colId xmlns:a16="http://schemas.microsoft.com/office/drawing/2014/main" xmlns="" val="2241228205"/>
                    </a:ext>
                  </a:extLst>
                </a:gridCol>
              </a:tblGrid>
              <a:tr h="298073">
                <a:tc gridSpan="2">
                  <a:txBody>
                    <a:bodyPr/>
                    <a:lstStyle/>
                    <a:p>
                      <a:pPr algn="l" rtl="0" fontAlgn="b"/>
                      <a:r>
                        <a:rPr lang="es-CO" sz="1100" b="1" i="0" u="none" strike="noStrike">
                          <a:solidFill>
                            <a:srgbClr val="203764"/>
                          </a:solidFill>
                          <a:effectLst/>
                          <a:latin typeface="Calibri" panose="020F0502020204030204" pitchFamily="34" charset="0"/>
                        </a:rPr>
                        <a:t>Millones de pesos</a:t>
                      </a:r>
                    </a:p>
                  </a:txBody>
                  <a:tcPr marL="0" marR="0" marT="0" marB="0" anchor="b">
                    <a:lnL>
                      <a:noFill/>
                    </a:lnL>
                    <a:lnR>
                      <a:noFill/>
                    </a:lnR>
                    <a:lnT>
                      <a:noFill/>
                    </a:lnT>
                    <a:lnB w="6350" cap="flat" cmpd="sng" algn="ctr">
                      <a:solidFill>
                        <a:srgbClr val="000000"/>
                      </a:solidFill>
                      <a:prstDash val="solid"/>
                      <a:round/>
                      <a:headEnd type="none" w="med" len="med"/>
                      <a:tailEnd type="none" w="med" len="med"/>
                    </a:lnB>
                  </a:tcPr>
                </a:tc>
                <a:tc hMerge="1">
                  <a:txBody>
                    <a:bodyPr/>
                    <a:lstStyle/>
                    <a:p>
                      <a:endParaRPr lang="es-CO"/>
                    </a:p>
                  </a:txBody>
                  <a:tcPr/>
                </a:tc>
                <a:tc>
                  <a:txBody>
                    <a:bodyPr/>
                    <a:lstStyle/>
                    <a:p>
                      <a:pPr algn="l" fontAlgn="b"/>
                      <a:endParaRPr lang="es-CO" sz="1600" b="0" i="0" u="none" strike="noStrike">
                        <a:solidFill>
                          <a:srgbClr val="000000"/>
                        </a:solidFill>
                        <a:effectLst/>
                        <a:latin typeface="Arial" panose="020B0604020202020204" pitchFamily="34" charset="0"/>
                      </a:endParaRPr>
                    </a:p>
                  </a:txBody>
                  <a:tcPr marL="0" marR="0" marT="0"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rtl="0" fontAlgn="b"/>
                      <a:endParaRPr lang="es-CO" sz="1200" b="0" i="0" u="none" strike="noStrike">
                        <a:solidFill>
                          <a:srgbClr val="000000"/>
                        </a:solidFill>
                        <a:effectLst/>
                        <a:latin typeface="Calibri" panose="020F0502020204030204" pitchFamily="34" charset="0"/>
                      </a:endParaRPr>
                    </a:p>
                  </a:txBody>
                  <a:tcPr marL="0" marR="0" marT="0" marB="0" anchor="b">
                    <a:lnL>
                      <a:noFill/>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gridSpan="8">
                  <a:txBody>
                    <a:bodyPr/>
                    <a:lstStyle/>
                    <a:p>
                      <a:pPr algn="ctr" rtl="0" fontAlgn="ctr"/>
                      <a:r>
                        <a:rPr lang="es-CO" sz="1200" b="1" i="0" u="none" strike="noStrike">
                          <a:solidFill>
                            <a:srgbClr val="FFFFFF"/>
                          </a:solidFill>
                          <a:effectLst/>
                          <a:latin typeface="Calibri" panose="020F0502020204030204" pitchFamily="34" charset="0"/>
                        </a:rPr>
                        <a:t>Solicitud MGMP 2021 - 2024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03764"/>
                    </a:solidFill>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extLst>
                  <a:ext uri="{0D108BD9-81ED-4DB2-BD59-A6C34878D82A}">
                    <a16:rowId xmlns:a16="http://schemas.microsoft.com/office/drawing/2014/main" xmlns="" val="841107824"/>
                  </a:ext>
                </a:extLst>
              </a:tr>
              <a:tr h="186295">
                <a:tc rowSpan="2" gridSpan="2">
                  <a:txBody>
                    <a:bodyPr/>
                    <a:lstStyle/>
                    <a:p>
                      <a:pPr algn="ctr" rtl="0" fontAlgn="ctr"/>
                      <a:r>
                        <a:rPr lang="es-CO" sz="1200" b="1" i="0" u="none" strike="noStrike">
                          <a:solidFill>
                            <a:srgbClr val="FFFFFF"/>
                          </a:solidFill>
                          <a:effectLst/>
                          <a:latin typeface="Calibri" panose="020F0502020204030204" pitchFamily="34" charset="0"/>
                        </a:rPr>
                        <a:t>Gasto</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03764"/>
                    </a:solidFill>
                  </a:tcPr>
                </a:tc>
                <a:tc rowSpan="2" hMerge="1">
                  <a:txBody>
                    <a:bodyPr/>
                    <a:lstStyle/>
                    <a:p>
                      <a:endParaRPr lang="es-CO"/>
                    </a:p>
                  </a:txBody>
                  <a:tcPr/>
                </a:tc>
                <a:tc rowSpan="2">
                  <a:txBody>
                    <a:bodyPr/>
                    <a:lstStyle/>
                    <a:p>
                      <a:pPr algn="ctr" rtl="0" fontAlgn="ctr"/>
                      <a:r>
                        <a:rPr lang="es-CO" sz="1200" b="1" i="0" u="none" strike="noStrike">
                          <a:solidFill>
                            <a:srgbClr val="FFFFFF"/>
                          </a:solidFill>
                          <a:effectLst/>
                          <a:latin typeface="Calibri" panose="020F0502020204030204" pitchFamily="34" charset="0"/>
                        </a:rPr>
                        <a:t>2020*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03764"/>
                    </a:solidFill>
                  </a:tcPr>
                </a:tc>
                <a:tc rowSpan="2">
                  <a:txBody>
                    <a:bodyPr/>
                    <a:lstStyle/>
                    <a:p>
                      <a:pPr algn="ctr" rtl="0" fontAlgn="ctr"/>
                      <a:r>
                        <a:rPr lang="es-CO" sz="1200" b="1" i="0" u="none" strike="noStrike">
                          <a:solidFill>
                            <a:srgbClr val="FFFFFF"/>
                          </a:solidFill>
                          <a:effectLst/>
                          <a:latin typeface="Calibri" panose="020F0502020204030204" pitchFamily="34" charset="0"/>
                        </a:rPr>
                        <a:t>2020**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03764"/>
                    </a:solidFill>
                  </a:tcPr>
                </a:tc>
                <a:tc rowSpan="2">
                  <a:txBody>
                    <a:bodyPr/>
                    <a:lstStyle/>
                    <a:p>
                      <a:pPr algn="ctr" rtl="0" fontAlgn="ctr"/>
                      <a:r>
                        <a:rPr lang="es-CO" sz="1200" b="1" i="0" u="none" strike="noStrike">
                          <a:solidFill>
                            <a:srgbClr val="FFFFFF"/>
                          </a:solidFill>
                          <a:effectLst/>
                          <a:latin typeface="Calibri" panose="020F0502020204030204" pitchFamily="34" charset="0"/>
                        </a:rPr>
                        <a:t>2021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03764"/>
                    </a:solidFill>
                  </a:tcPr>
                </a:tc>
                <a:tc rowSpan="2">
                  <a:txBody>
                    <a:bodyPr/>
                    <a:lstStyle/>
                    <a:p>
                      <a:pPr algn="ctr" rtl="0" fontAlgn="ctr"/>
                      <a:r>
                        <a:rPr lang="es-CO" sz="1200" b="1" i="0" u="none" strike="noStrike">
                          <a:solidFill>
                            <a:srgbClr val="FFFFFF"/>
                          </a:solidFill>
                          <a:effectLst/>
                          <a:latin typeface="Calibri" panose="020F0502020204030204" pitchFamily="34" charset="0"/>
                        </a:rPr>
                        <a:t>2022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03764"/>
                    </a:solidFill>
                  </a:tcPr>
                </a:tc>
                <a:tc rowSpan="2">
                  <a:txBody>
                    <a:bodyPr/>
                    <a:lstStyle/>
                    <a:p>
                      <a:pPr algn="ctr" rtl="0" fontAlgn="ctr"/>
                      <a:r>
                        <a:rPr lang="es-CO" sz="1200" b="1" i="0" u="none" strike="noStrike">
                          <a:solidFill>
                            <a:srgbClr val="FFFFFF"/>
                          </a:solidFill>
                          <a:effectLst/>
                          <a:latin typeface="Calibri" panose="020F0502020204030204" pitchFamily="34" charset="0"/>
                        </a:rPr>
                        <a:t>2023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03764"/>
                    </a:solidFill>
                  </a:tcPr>
                </a:tc>
                <a:tc rowSpan="2">
                  <a:txBody>
                    <a:bodyPr/>
                    <a:lstStyle/>
                    <a:p>
                      <a:pPr algn="ctr" rtl="0" fontAlgn="ctr"/>
                      <a:r>
                        <a:rPr lang="es-CO" sz="1200" b="1" i="0" u="none" strike="noStrike">
                          <a:solidFill>
                            <a:srgbClr val="FFFFFF"/>
                          </a:solidFill>
                          <a:effectLst/>
                          <a:latin typeface="Calibri" panose="020F0502020204030204" pitchFamily="34" charset="0"/>
                        </a:rPr>
                        <a:t>2024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03764"/>
                    </a:solidFill>
                  </a:tcPr>
                </a:tc>
                <a:tc>
                  <a:txBody>
                    <a:bodyPr/>
                    <a:lstStyle/>
                    <a:p>
                      <a:pPr algn="ctr" rtl="0" fontAlgn="ctr"/>
                      <a:r>
                        <a:rPr lang="es-CO" sz="1000" b="1" i="0" u="none" strike="noStrike">
                          <a:solidFill>
                            <a:srgbClr val="FFFFFF"/>
                          </a:solidFill>
                          <a:effectLst/>
                          <a:latin typeface="Calibri" panose="020F0502020204030204" pitchFamily="34" charset="0"/>
                        </a:rPr>
                        <a:t>Var%</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03764"/>
                    </a:solidFill>
                  </a:tcPr>
                </a:tc>
                <a:tc>
                  <a:txBody>
                    <a:bodyPr/>
                    <a:lstStyle/>
                    <a:p>
                      <a:pPr algn="ctr" rtl="0" fontAlgn="ctr"/>
                      <a:r>
                        <a:rPr lang="es-CO" sz="1000" b="1" i="0" u="none" strike="noStrike">
                          <a:solidFill>
                            <a:srgbClr val="FFFFFF"/>
                          </a:solidFill>
                          <a:effectLst/>
                          <a:latin typeface="Calibri" panose="020F0502020204030204" pitchFamily="34" charset="0"/>
                        </a:rPr>
                        <a:t>Var%</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03764"/>
                    </a:solidFill>
                  </a:tcPr>
                </a:tc>
                <a:tc>
                  <a:txBody>
                    <a:bodyPr/>
                    <a:lstStyle/>
                    <a:p>
                      <a:pPr algn="ctr" rtl="0" fontAlgn="ctr"/>
                      <a:r>
                        <a:rPr lang="es-CO" sz="1000" b="1" i="0" u="none" strike="noStrike">
                          <a:solidFill>
                            <a:srgbClr val="FFFFFF"/>
                          </a:solidFill>
                          <a:effectLst/>
                          <a:latin typeface="Calibri" panose="020F0502020204030204" pitchFamily="34" charset="0"/>
                        </a:rPr>
                        <a:t>Var%</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03764"/>
                    </a:solidFill>
                  </a:tcPr>
                </a:tc>
                <a:tc>
                  <a:txBody>
                    <a:bodyPr/>
                    <a:lstStyle/>
                    <a:p>
                      <a:pPr algn="ctr" rtl="0" fontAlgn="ctr"/>
                      <a:r>
                        <a:rPr lang="es-CO" sz="1000" b="1" i="0" u="none" strike="noStrike">
                          <a:solidFill>
                            <a:srgbClr val="FFFFFF"/>
                          </a:solidFill>
                          <a:effectLst/>
                          <a:latin typeface="Calibri" panose="020F0502020204030204" pitchFamily="34" charset="0"/>
                        </a:rPr>
                        <a:t>Var%</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03764"/>
                    </a:solidFill>
                  </a:tcPr>
                </a:tc>
                <a:extLst>
                  <a:ext uri="{0D108BD9-81ED-4DB2-BD59-A6C34878D82A}">
                    <a16:rowId xmlns:a16="http://schemas.microsoft.com/office/drawing/2014/main" xmlns="" val="3130049278"/>
                  </a:ext>
                </a:extLst>
              </a:tr>
              <a:tr h="186295">
                <a:tc gridSpan="2" vMerge="1">
                  <a:txBody>
                    <a:bodyPr/>
                    <a:lstStyle/>
                    <a:p>
                      <a:endParaRPr lang="es-CO"/>
                    </a:p>
                  </a:txBody>
                  <a:tcPr/>
                </a:tc>
                <a:tc hMerge="1" vMerge="1">
                  <a:txBody>
                    <a:bodyPr/>
                    <a:lstStyle/>
                    <a:p>
                      <a:endParaRPr lang="es-CO"/>
                    </a:p>
                  </a:txBody>
                  <a:tcPr/>
                </a:tc>
                <a:tc vMerge="1">
                  <a:txBody>
                    <a:bodyPr/>
                    <a:lstStyle/>
                    <a:p>
                      <a:endParaRPr lang="es-CO"/>
                    </a:p>
                  </a:txBody>
                  <a:tcPr/>
                </a:tc>
                <a:tc vMerge="1">
                  <a:txBody>
                    <a:bodyPr/>
                    <a:lstStyle/>
                    <a:p>
                      <a:endParaRPr lang="es-CO"/>
                    </a:p>
                  </a:txBody>
                  <a:tcPr/>
                </a:tc>
                <a:tc vMerge="1">
                  <a:txBody>
                    <a:bodyPr/>
                    <a:lstStyle/>
                    <a:p>
                      <a:endParaRPr lang="es-CO"/>
                    </a:p>
                  </a:txBody>
                  <a:tcPr/>
                </a:tc>
                <a:tc vMerge="1">
                  <a:txBody>
                    <a:bodyPr/>
                    <a:lstStyle/>
                    <a:p>
                      <a:endParaRPr lang="es-CO"/>
                    </a:p>
                  </a:txBody>
                  <a:tcPr/>
                </a:tc>
                <a:tc vMerge="1">
                  <a:txBody>
                    <a:bodyPr/>
                    <a:lstStyle/>
                    <a:p>
                      <a:endParaRPr lang="es-CO"/>
                    </a:p>
                  </a:txBody>
                  <a:tcPr/>
                </a:tc>
                <a:tc vMerge="1">
                  <a:txBody>
                    <a:bodyPr/>
                    <a:lstStyle/>
                    <a:p>
                      <a:endParaRPr lang="es-CO"/>
                    </a:p>
                  </a:txBody>
                  <a:tcPr/>
                </a:tc>
                <a:tc>
                  <a:txBody>
                    <a:bodyPr/>
                    <a:lstStyle/>
                    <a:p>
                      <a:pPr algn="ctr" rtl="0" fontAlgn="ctr"/>
                      <a:r>
                        <a:rPr lang="es-CO" sz="1000" b="1" i="0" u="none" strike="noStrike">
                          <a:solidFill>
                            <a:srgbClr val="FFFFFF"/>
                          </a:solidFill>
                          <a:effectLst/>
                          <a:latin typeface="Calibri" panose="020F0502020204030204" pitchFamily="34" charset="0"/>
                        </a:rPr>
                        <a:t>21/20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03764"/>
                    </a:solidFill>
                  </a:tcPr>
                </a:tc>
                <a:tc>
                  <a:txBody>
                    <a:bodyPr/>
                    <a:lstStyle/>
                    <a:p>
                      <a:pPr algn="ctr" rtl="0" fontAlgn="ctr"/>
                      <a:r>
                        <a:rPr lang="es-CO" sz="1000" b="1" i="0" u="none" strike="noStrike">
                          <a:solidFill>
                            <a:srgbClr val="FFFFFF"/>
                          </a:solidFill>
                          <a:effectLst/>
                          <a:latin typeface="Calibri" panose="020F0502020204030204" pitchFamily="34" charset="0"/>
                        </a:rPr>
                        <a:t>22/21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03764"/>
                    </a:solidFill>
                  </a:tcPr>
                </a:tc>
                <a:tc>
                  <a:txBody>
                    <a:bodyPr/>
                    <a:lstStyle/>
                    <a:p>
                      <a:pPr algn="ctr" rtl="0" fontAlgn="ctr"/>
                      <a:r>
                        <a:rPr lang="es-CO" sz="1000" b="1" i="0" u="none" strike="noStrike">
                          <a:solidFill>
                            <a:srgbClr val="FFFFFF"/>
                          </a:solidFill>
                          <a:effectLst/>
                          <a:latin typeface="Calibri" panose="020F0502020204030204" pitchFamily="34" charset="0"/>
                        </a:rPr>
                        <a:t>23/22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03764"/>
                    </a:solidFill>
                  </a:tcPr>
                </a:tc>
                <a:tc>
                  <a:txBody>
                    <a:bodyPr/>
                    <a:lstStyle/>
                    <a:p>
                      <a:pPr algn="ctr" rtl="0" fontAlgn="ctr"/>
                      <a:r>
                        <a:rPr lang="es-CO" sz="1000" b="1" i="0" u="none" strike="noStrike">
                          <a:solidFill>
                            <a:srgbClr val="FFFFFF"/>
                          </a:solidFill>
                          <a:effectLst/>
                          <a:latin typeface="Calibri" panose="020F0502020204030204" pitchFamily="34" charset="0"/>
                        </a:rPr>
                        <a:t>24/23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03764"/>
                    </a:solidFill>
                  </a:tcPr>
                </a:tc>
                <a:extLst>
                  <a:ext uri="{0D108BD9-81ED-4DB2-BD59-A6C34878D82A}">
                    <a16:rowId xmlns:a16="http://schemas.microsoft.com/office/drawing/2014/main" xmlns="" val="3622219091"/>
                  </a:ext>
                </a:extLst>
              </a:tr>
              <a:tr h="419166">
                <a:tc rowSpan="5">
                  <a:txBody>
                    <a:bodyPr/>
                    <a:lstStyle/>
                    <a:p>
                      <a:pPr algn="ctr" rtl="0" fontAlgn="ctr"/>
                      <a:r>
                        <a:rPr lang="es-CO" sz="1200" b="1" i="0" u="none" strike="noStrike">
                          <a:solidFill>
                            <a:srgbClr val="203764"/>
                          </a:solidFill>
                          <a:effectLst/>
                          <a:latin typeface="Calibri" panose="020F0502020204030204" pitchFamily="34" charset="0"/>
                        </a:rPr>
                        <a:t>Solicitud</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ctr"/>
                      <a:r>
                        <a:rPr lang="es-CO" sz="1200" b="1" i="0" u="none" strike="noStrike" dirty="0" smtClean="0">
                          <a:solidFill>
                            <a:srgbClr val="203764"/>
                          </a:solidFill>
                          <a:effectLst/>
                          <a:latin typeface="Calibri" panose="020F0502020204030204" pitchFamily="34" charset="0"/>
                        </a:rPr>
                        <a:t>Funcionamiento***</a:t>
                      </a:r>
                      <a:endParaRPr lang="es-CO" sz="1200" b="1" i="0" u="none" strike="noStrike" dirty="0">
                        <a:solidFill>
                          <a:srgbClr val="203764"/>
                        </a:solidFill>
                        <a:effectLst/>
                        <a:latin typeface="Calibri" panose="020F0502020204030204" pitchFamily="34" charset="0"/>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s-CO" sz="1050" b="0" i="0" u="none" strike="noStrike" dirty="0">
                          <a:solidFill>
                            <a:srgbClr val="203764"/>
                          </a:solidFill>
                          <a:effectLst/>
                          <a:latin typeface="Calibri" panose="020F0502020204030204" pitchFamily="34" charset="0"/>
                          <a:cs typeface="Calibri" panose="020F0502020204030204" pitchFamily="34" charset="0"/>
                        </a:rPr>
                        <a:t>  37,644,502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s-CO" sz="1050" b="0" i="0" u="none" strike="noStrike" dirty="0">
                          <a:solidFill>
                            <a:srgbClr val="203764"/>
                          </a:solidFill>
                          <a:effectLst/>
                          <a:latin typeface="Calibri" panose="020F0502020204030204" pitchFamily="34" charset="0"/>
                          <a:cs typeface="Calibri" panose="020F0502020204030204" pitchFamily="34" charset="0"/>
                        </a:rPr>
                        <a:t>  37,533,210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s-CO" sz="1050" b="0" i="0" u="none" strike="noStrike">
                          <a:solidFill>
                            <a:srgbClr val="203764"/>
                          </a:solidFill>
                          <a:effectLst/>
                          <a:latin typeface="Calibri" panose="020F0502020204030204" pitchFamily="34" charset="0"/>
                          <a:cs typeface="Calibri" panose="020F0502020204030204" pitchFamily="34" charset="0"/>
                        </a:rPr>
                        <a:t>   15,852,871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s-CO" sz="1050" b="0" i="0" u="none" strike="noStrike">
                          <a:solidFill>
                            <a:srgbClr val="203764"/>
                          </a:solidFill>
                          <a:effectLst/>
                          <a:latin typeface="Calibri" panose="020F0502020204030204" pitchFamily="34" charset="0"/>
                          <a:cs typeface="Calibri" panose="020F0502020204030204" pitchFamily="34" charset="0"/>
                        </a:rPr>
                        <a:t>   15,975,879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s-CO" sz="1050" b="0" i="0" u="none" strike="noStrike" dirty="0">
                          <a:solidFill>
                            <a:srgbClr val="203764"/>
                          </a:solidFill>
                          <a:effectLst/>
                          <a:latin typeface="Calibri" panose="020F0502020204030204" pitchFamily="34" charset="0"/>
                          <a:cs typeface="Calibri" panose="020F0502020204030204" pitchFamily="34" charset="0"/>
                        </a:rPr>
                        <a:t>   16,376,817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s-CO" sz="1050" b="0" i="0" u="none" strike="noStrike">
                          <a:solidFill>
                            <a:srgbClr val="203764"/>
                          </a:solidFill>
                          <a:effectLst/>
                          <a:latin typeface="Calibri" panose="020F0502020204030204" pitchFamily="34" charset="0"/>
                          <a:cs typeface="Calibri" panose="020F0502020204030204" pitchFamily="34" charset="0"/>
                        </a:rPr>
                        <a:t>   16,878,641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es-CO" sz="1050" b="0" i="0" u="none" strike="noStrike">
                          <a:solidFill>
                            <a:srgbClr val="203764"/>
                          </a:solidFill>
                          <a:effectLst/>
                          <a:latin typeface="Calibri" panose="020F0502020204030204" pitchFamily="34" charset="0"/>
                          <a:cs typeface="Calibri" panose="020F0502020204030204" pitchFamily="34" charset="0"/>
                        </a:rPr>
                        <a:t>-58%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es-CO" sz="1050" b="0" i="0" u="none" strike="noStrike">
                          <a:solidFill>
                            <a:srgbClr val="203764"/>
                          </a:solidFill>
                          <a:effectLst/>
                          <a:latin typeface="Calibri" panose="020F0502020204030204" pitchFamily="34" charset="0"/>
                          <a:cs typeface="Calibri" panose="020F0502020204030204" pitchFamily="34" charset="0"/>
                        </a:rPr>
                        <a:t>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es-CO" sz="1050" b="0" i="0" u="none" strike="noStrike">
                          <a:solidFill>
                            <a:srgbClr val="203764"/>
                          </a:solidFill>
                          <a:effectLst/>
                          <a:latin typeface="Calibri" panose="020F0502020204030204" pitchFamily="34" charset="0"/>
                          <a:cs typeface="Calibri" panose="020F0502020204030204" pitchFamily="34" charset="0"/>
                        </a:rPr>
                        <a:t>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es-CO" sz="1050" b="0" i="0" u="none" strike="noStrike">
                          <a:solidFill>
                            <a:srgbClr val="203764"/>
                          </a:solidFill>
                          <a:effectLst/>
                          <a:latin typeface="Calibri" panose="020F0502020204030204" pitchFamily="34" charset="0"/>
                          <a:cs typeface="Calibri" panose="020F0502020204030204" pitchFamily="34" charset="0"/>
                        </a:rPr>
                        <a:t>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3141883749"/>
                  </a:ext>
                </a:extLst>
              </a:tr>
              <a:tr h="419166">
                <a:tc vMerge="1">
                  <a:txBody>
                    <a:bodyPr/>
                    <a:lstStyle/>
                    <a:p>
                      <a:endParaRPr lang="es-CO"/>
                    </a:p>
                  </a:txBody>
                  <a:tcPr/>
                </a:tc>
                <a:tc>
                  <a:txBody>
                    <a:bodyPr/>
                    <a:lstStyle/>
                    <a:p>
                      <a:pPr algn="l" rtl="0" fontAlgn="ctr"/>
                      <a:r>
                        <a:rPr lang="es-CO" sz="1200" b="1" i="0" u="none" strike="noStrike" dirty="0">
                          <a:solidFill>
                            <a:srgbClr val="203764"/>
                          </a:solidFill>
                          <a:effectLst/>
                          <a:latin typeface="Calibri" panose="020F0502020204030204" pitchFamily="34" charset="0"/>
                        </a:rPr>
                        <a:t>Inversión </a:t>
                      </a:r>
                      <a:r>
                        <a:rPr lang="es-CO" sz="1200" b="1" i="0" u="none" strike="noStrike" dirty="0" smtClean="0">
                          <a:solidFill>
                            <a:srgbClr val="203764"/>
                          </a:solidFill>
                          <a:effectLst/>
                          <a:latin typeface="Calibri" panose="020F0502020204030204" pitchFamily="34" charset="0"/>
                        </a:rPr>
                        <a:t>****</a:t>
                      </a:r>
                      <a:endParaRPr lang="es-CO" sz="1200" b="1" i="0" u="none" strike="noStrike" dirty="0">
                        <a:solidFill>
                          <a:srgbClr val="203764"/>
                        </a:solidFill>
                        <a:effectLst/>
                        <a:latin typeface="Calibri" panose="020F0502020204030204" pitchFamily="34" charset="0"/>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s-CO" sz="1050" b="0" i="0" u="none" strike="noStrike">
                          <a:solidFill>
                            <a:srgbClr val="203764"/>
                          </a:solidFill>
                          <a:effectLst/>
                          <a:latin typeface="Calibri" panose="020F0502020204030204" pitchFamily="34" charset="0"/>
                          <a:cs typeface="Calibri" panose="020F0502020204030204" pitchFamily="34" charset="0"/>
                        </a:rPr>
                        <a:t>    1,454,245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es-CO" sz="1050" b="0" i="0" u="none" strike="noStrike" dirty="0">
                          <a:solidFill>
                            <a:srgbClr val="203764"/>
                          </a:solidFill>
                          <a:effectLst/>
                          <a:latin typeface="Calibri" panose="020F0502020204030204" pitchFamily="34" charset="0"/>
                          <a:cs typeface="Calibri" panose="020F0502020204030204" pitchFamily="34" charset="0"/>
                        </a:rPr>
                        <a:t>        </a:t>
                      </a:r>
                      <a:r>
                        <a:rPr lang="es-CO" sz="1050" b="0" i="0" u="none" strike="noStrike" dirty="0" smtClean="0">
                          <a:solidFill>
                            <a:srgbClr val="203764"/>
                          </a:solidFill>
                          <a:effectLst/>
                          <a:latin typeface="Calibri" panose="020F0502020204030204" pitchFamily="34" charset="0"/>
                          <a:cs typeface="Calibri" panose="020F0502020204030204" pitchFamily="34" charset="0"/>
                        </a:rPr>
                        <a:t>1,341,710 </a:t>
                      </a:r>
                      <a:endParaRPr lang="es-CO" sz="1050" b="0" i="0" u="none" strike="noStrike" dirty="0">
                        <a:solidFill>
                          <a:srgbClr val="203764"/>
                        </a:solidFill>
                        <a:effectLst/>
                        <a:latin typeface="Calibri" panose="020F0502020204030204" pitchFamily="34" charset="0"/>
                        <a:cs typeface="Calibri" panose="020F0502020204030204" pitchFamily="34" charset="0"/>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es-CO" sz="1050" b="0" i="0" u="none" strike="noStrike" dirty="0">
                          <a:solidFill>
                            <a:srgbClr val="203764"/>
                          </a:solidFill>
                          <a:effectLst/>
                          <a:latin typeface="Calibri" panose="020F0502020204030204" pitchFamily="34" charset="0"/>
                          <a:cs typeface="Calibri" panose="020F0502020204030204" pitchFamily="34" charset="0"/>
                        </a:rPr>
                        <a:t>        </a:t>
                      </a:r>
                      <a:r>
                        <a:rPr lang="es-CO" sz="1050" b="0" i="0" u="none" strike="noStrike" dirty="0" smtClean="0">
                          <a:solidFill>
                            <a:srgbClr val="203764"/>
                          </a:solidFill>
                          <a:effectLst/>
                          <a:latin typeface="Calibri" panose="020F0502020204030204" pitchFamily="34" charset="0"/>
                          <a:cs typeface="Calibri" panose="020F0502020204030204" pitchFamily="34" charset="0"/>
                        </a:rPr>
                        <a:t>1,815,767 </a:t>
                      </a:r>
                      <a:endParaRPr lang="es-CO" sz="1050" b="0" i="0" u="none" strike="noStrike" dirty="0">
                        <a:solidFill>
                          <a:srgbClr val="203764"/>
                        </a:solidFill>
                        <a:effectLst/>
                        <a:latin typeface="Calibri" panose="020F0502020204030204" pitchFamily="34" charset="0"/>
                        <a:cs typeface="Calibri" panose="020F0502020204030204" pitchFamily="34" charset="0"/>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es-CO" sz="1050" b="0" i="0" u="none" strike="noStrike">
                          <a:solidFill>
                            <a:srgbClr val="203764"/>
                          </a:solidFill>
                          <a:effectLst/>
                          <a:latin typeface="Calibri" panose="020F0502020204030204" pitchFamily="34" charset="0"/>
                          <a:cs typeface="Calibri" panose="020F0502020204030204" pitchFamily="34" charset="0"/>
                        </a:rPr>
                        <a:t>         1,692,554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es-CO" sz="1050" b="0" i="0" u="none" strike="noStrike" dirty="0">
                          <a:solidFill>
                            <a:srgbClr val="203764"/>
                          </a:solidFill>
                          <a:effectLst/>
                          <a:latin typeface="Calibri" panose="020F0502020204030204" pitchFamily="34" charset="0"/>
                          <a:cs typeface="Calibri" panose="020F0502020204030204" pitchFamily="34" charset="0"/>
                        </a:rPr>
                        <a:t>         </a:t>
                      </a:r>
                      <a:r>
                        <a:rPr lang="es-CO" sz="1050" b="0" i="0" u="none" strike="noStrike" dirty="0" smtClean="0">
                          <a:solidFill>
                            <a:srgbClr val="203764"/>
                          </a:solidFill>
                          <a:effectLst/>
                          <a:latin typeface="Calibri" panose="020F0502020204030204" pitchFamily="34" charset="0"/>
                          <a:cs typeface="Calibri" panose="020F0502020204030204" pitchFamily="34" charset="0"/>
                        </a:rPr>
                        <a:t>1,242,747 </a:t>
                      </a:r>
                      <a:endParaRPr lang="es-CO" sz="1050" b="0" i="0" u="none" strike="noStrike" dirty="0">
                        <a:solidFill>
                          <a:srgbClr val="203764"/>
                        </a:solidFill>
                        <a:effectLst/>
                        <a:latin typeface="Calibri" panose="020F0502020204030204" pitchFamily="34" charset="0"/>
                        <a:cs typeface="Calibri" panose="020F0502020204030204" pitchFamily="34" charset="0"/>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es-CO" sz="1050" b="0" i="0" u="none" strike="noStrike" dirty="0">
                          <a:solidFill>
                            <a:srgbClr val="203764"/>
                          </a:solidFill>
                          <a:effectLst/>
                          <a:latin typeface="Calibri" panose="020F0502020204030204" pitchFamily="34" charset="0"/>
                          <a:cs typeface="Calibri" panose="020F0502020204030204" pitchFamily="34" charset="0"/>
                        </a:rPr>
                        <a:t>        </a:t>
                      </a:r>
                      <a:r>
                        <a:rPr lang="es-CO" sz="1050" b="0" i="0" u="none" strike="noStrike" dirty="0" smtClean="0">
                          <a:solidFill>
                            <a:srgbClr val="203764"/>
                          </a:solidFill>
                          <a:effectLst/>
                          <a:latin typeface="Calibri" panose="020F0502020204030204" pitchFamily="34" charset="0"/>
                          <a:cs typeface="Calibri" panose="020F0502020204030204" pitchFamily="34" charset="0"/>
                        </a:rPr>
                        <a:t>1,527,660 </a:t>
                      </a:r>
                      <a:endParaRPr lang="es-CO" sz="1050" b="0" i="0" u="none" strike="noStrike" dirty="0">
                        <a:solidFill>
                          <a:srgbClr val="203764"/>
                        </a:solidFill>
                        <a:effectLst/>
                        <a:latin typeface="Calibri" panose="020F0502020204030204" pitchFamily="34" charset="0"/>
                        <a:cs typeface="Calibri" panose="020F0502020204030204" pitchFamily="34" charset="0"/>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es-CO" sz="1050" b="0" i="0" u="none" strike="noStrike" dirty="0">
                          <a:solidFill>
                            <a:srgbClr val="203764"/>
                          </a:solidFill>
                          <a:effectLst/>
                          <a:latin typeface="Calibri" panose="020F0502020204030204" pitchFamily="34" charset="0"/>
                          <a:cs typeface="Calibri" panose="020F0502020204030204" pitchFamily="34" charset="0"/>
                        </a:rPr>
                        <a:t>35%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es-CO" sz="1050" b="0" i="0" u="none" strike="noStrike" dirty="0">
                          <a:solidFill>
                            <a:srgbClr val="203764"/>
                          </a:solidFill>
                          <a:effectLst/>
                          <a:latin typeface="Calibri" panose="020F0502020204030204" pitchFamily="34" charset="0"/>
                          <a:cs typeface="Calibri" panose="020F0502020204030204" pitchFamily="34" charset="0"/>
                        </a:rPr>
                        <a:t>-7%</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es-CO" sz="1050" b="0" i="0" u="none" strike="noStrike">
                          <a:solidFill>
                            <a:srgbClr val="203764"/>
                          </a:solidFill>
                          <a:effectLst/>
                          <a:latin typeface="Calibri" panose="020F0502020204030204" pitchFamily="34" charset="0"/>
                          <a:cs typeface="Calibri" panose="020F0502020204030204" pitchFamily="34" charset="0"/>
                        </a:rPr>
                        <a:t>-27%</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es-CO" sz="1050" b="0" i="0" u="none" strike="noStrike">
                          <a:solidFill>
                            <a:srgbClr val="203764"/>
                          </a:solidFill>
                          <a:effectLst/>
                          <a:latin typeface="Calibri" panose="020F0502020204030204" pitchFamily="34" charset="0"/>
                          <a:cs typeface="Calibri" panose="020F0502020204030204" pitchFamily="34" charset="0"/>
                        </a:rPr>
                        <a:t>23%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3637665383"/>
                  </a:ext>
                </a:extLst>
              </a:tr>
              <a:tr h="419166">
                <a:tc vMerge="1">
                  <a:txBody>
                    <a:bodyPr/>
                    <a:lstStyle/>
                    <a:p>
                      <a:endParaRPr lang="es-CO"/>
                    </a:p>
                  </a:txBody>
                  <a:tcPr/>
                </a:tc>
                <a:tc>
                  <a:txBody>
                    <a:bodyPr/>
                    <a:lstStyle/>
                    <a:p>
                      <a:pPr algn="l" rtl="0" fontAlgn="ctr"/>
                      <a:r>
                        <a:rPr lang="es-CO" sz="1100" b="1" i="0" u="none" strike="noStrike">
                          <a:solidFill>
                            <a:srgbClr val="203764"/>
                          </a:solidFill>
                          <a:effectLst/>
                          <a:latin typeface="Calibri" panose="020F0502020204030204" pitchFamily="34" charset="0"/>
                        </a:rPr>
                        <a:t>Total Solicitud MGMP 2021 - 2024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s-CO" sz="1050" b="0" i="0" u="none" strike="noStrike">
                          <a:solidFill>
                            <a:srgbClr val="203764"/>
                          </a:solidFill>
                          <a:effectLst/>
                          <a:latin typeface="Calibri" panose="020F0502020204030204" pitchFamily="34" charset="0"/>
                          <a:cs typeface="Calibri" panose="020F0502020204030204" pitchFamily="34" charset="0"/>
                        </a:rPr>
                        <a:t>  39,098,746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s-CO" sz="1050" b="0" i="0" u="none" strike="noStrike">
                          <a:solidFill>
                            <a:srgbClr val="203764"/>
                          </a:solidFill>
                          <a:effectLst/>
                          <a:latin typeface="Calibri" panose="020F0502020204030204" pitchFamily="34" charset="0"/>
                          <a:cs typeface="Calibri" panose="020F0502020204030204" pitchFamily="34" charset="0"/>
                        </a:rPr>
                        <a:t>  38,874,919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s-CO" sz="1050" b="0" i="0" u="none" strike="noStrike">
                          <a:solidFill>
                            <a:srgbClr val="203764"/>
                          </a:solidFill>
                          <a:effectLst/>
                          <a:latin typeface="Calibri" panose="020F0502020204030204" pitchFamily="34" charset="0"/>
                          <a:cs typeface="Calibri" panose="020F0502020204030204" pitchFamily="34" charset="0"/>
                        </a:rPr>
                        <a:t>   17,668,638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s-CO" sz="1050" b="0" i="0" u="none" strike="noStrike">
                          <a:solidFill>
                            <a:srgbClr val="203764"/>
                          </a:solidFill>
                          <a:effectLst/>
                          <a:latin typeface="Calibri" panose="020F0502020204030204" pitchFamily="34" charset="0"/>
                          <a:cs typeface="Calibri" panose="020F0502020204030204" pitchFamily="34" charset="0"/>
                        </a:rPr>
                        <a:t>   17,668,433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s-CO" sz="1050" b="0" i="0" u="none" strike="noStrike">
                          <a:solidFill>
                            <a:srgbClr val="203764"/>
                          </a:solidFill>
                          <a:effectLst/>
                          <a:latin typeface="Calibri" panose="020F0502020204030204" pitchFamily="34" charset="0"/>
                          <a:cs typeface="Calibri" panose="020F0502020204030204" pitchFamily="34" charset="0"/>
                        </a:rPr>
                        <a:t>   17,619,564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s-CO" sz="1050" b="0" i="0" u="none" strike="noStrike">
                          <a:solidFill>
                            <a:srgbClr val="203764"/>
                          </a:solidFill>
                          <a:effectLst/>
                          <a:latin typeface="Calibri" panose="020F0502020204030204" pitchFamily="34" charset="0"/>
                          <a:cs typeface="Calibri" panose="020F0502020204030204" pitchFamily="34" charset="0"/>
                        </a:rPr>
                        <a:t>   18,406,301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es-CO" sz="1050" b="0" i="0" u="none" strike="noStrike">
                          <a:solidFill>
                            <a:srgbClr val="203764"/>
                          </a:solidFill>
                          <a:effectLst/>
                          <a:latin typeface="Calibri" panose="020F0502020204030204" pitchFamily="34" charset="0"/>
                          <a:cs typeface="Calibri" panose="020F0502020204030204" pitchFamily="34" charset="0"/>
                        </a:rPr>
                        <a:t>-55%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es-CO" sz="1050" b="0" i="0" u="none" strike="noStrike">
                          <a:solidFill>
                            <a:srgbClr val="203764"/>
                          </a:solidFill>
                          <a:effectLst/>
                          <a:latin typeface="Calibri" panose="020F0502020204030204" pitchFamily="34" charset="0"/>
                          <a:cs typeface="Calibri" panose="020F0502020204030204" pitchFamily="34" charset="0"/>
                        </a:rPr>
                        <a:t>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es-CO" sz="1050" b="0" i="0" u="none" strike="noStrike" dirty="0">
                          <a:solidFill>
                            <a:srgbClr val="203764"/>
                          </a:solidFill>
                          <a:effectLst/>
                          <a:latin typeface="Calibri" panose="020F0502020204030204" pitchFamily="34" charset="0"/>
                          <a:cs typeface="Calibri" panose="020F0502020204030204" pitchFamily="34" charset="0"/>
                        </a:rPr>
                        <a:t>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es-CO" sz="1050" b="0" i="0" u="none" strike="noStrike" dirty="0">
                          <a:solidFill>
                            <a:srgbClr val="203764"/>
                          </a:solidFill>
                          <a:effectLst/>
                          <a:latin typeface="Calibri" panose="020F0502020204030204" pitchFamily="34" charset="0"/>
                          <a:cs typeface="Calibri" panose="020F0502020204030204" pitchFamily="34" charset="0"/>
                        </a:rPr>
                        <a:t>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133418230"/>
                  </a:ext>
                </a:extLst>
              </a:tr>
              <a:tr h="419166">
                <a:tc vMerge="1">
                  <a:txBody>
                    <a:bodyPr/>
                    <a:lstStyle/>
                    <a:p>
                      <a:endParaRPr lang="es-CO"/>
                    </a:p>
                  </a:txBody>
                  <a:tcPr/>
                </a:tc>
                <a:tc>
                  <a:txBody>
                    <a:bodyPr/>
                    <a:lstStyle/>
                    <a:p>
                      <a:pPr algn="l" rtl="0" fontAlgn="ctr"/>
                      <a:r>
                        <a:rPr lang="es-CO" sz="1200" b="1" i="0" u="none" strike="noStrike" dirty="0">
                          <a:solidFill>
                            <a:srgbClr val="203764"/>
                          </a:solidFill>
                          <a:effectLst/>
                          <a:latin typeface="Calibri" panose="020F0502020204030204" pitchFamily="34" charset="0"/>
                        </a:rPr>
                        <a:t>MGMP 2021 </a:t>
                      </a:r>
                      <a:r>
                        <a:rPr lang="es-CO" sz="1200" b="1" i="0" u="none" strike="noStrike" dirty="0" smtClean="0">
                          <a:solidFill>
                            <a:srgbClr val="203764"/>
                          </a:solidFill>
                          <a:effectLst/>
                          <a:latin typeface="Calibri" panose="020F0502020204030204" pitchFamily="34" charset="0"/>
                        </a:rPr>
                        <a:t>– 2024*****</a:t>
                      </a:r>
                      <a:endParaRPr lang="es-CO" sz="1200" b="1" i="0" u="none" strike="noStrike" dirty="0">
                        <a:solidFill>
                          <a:srgbClr val="203764"/>
                        </a:solidFill>
                        <a:effectLst/>
                        <a:latin typeface="Calibri" panose="020F0502020204030204" pitchFamily="34" charset="0"/>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s-CO" sz="1050" b="0" i="0" u="none" strike="noStrike">
                          <a:solidFill>
                            <a:srgbClr val="203764"/>
                          </a:solidFill>
                          <a:effectLst/>
                          <a:latin typeface="Calibri" panose="020F0502020204030204" pitchFamily="34" charset="0"/>
                          <a:cs typeface="Calibri" panose="020F0502020204030204" pitchFamily="34"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es-CO" sz="1050" b="0" i="0" u="none" strike="noStrike" dirty="0">
                          <a:solidFill>
                            <a:srgbClr val="203764"/>
                          </a:solidFill>
                          <a:effectLst/>
                          <a:latin typeface="Calibri" panose="020F0502020204030204" pitchFamily="34" charset="0"/>
                          <a:cs typeface="Calibri" panose="020F0502020204030204" pitchFamily="34"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es-CO" sz="1050" b="0" i="0" u="none" strike="noStrike" dirty="0">
                          <a:solidFill>
                            <a:srgbClr val="203764"/>
                          </a:solidFill>
                          <a:effectLst/>
                          <a:latin typeface="Calibri" panose="020F0502020204030204" pitchFamily="34" charset="0"/>
                          <a:cs typeface="Calibri" panose="020F0502020204030204" pitchFamily="34" charset="0"/>
                        </a:rPr>
                        <a:t>      </a:t>
                      </a:r>
                      <a:r>
                        <a:rPr lang="es-CO" sz="1050" b="0" i="0" u="none" strike="noStrike" dirty="0" smtClean="0">
                          <a:solidFill>
                            <a:srgbClr val="203764"/>
                          </a:solidFill>
                          <a:effectLst/>
                          <a:latin typeface="Calibri" panose="020F0502020204030204" pitchFamily="34" charset="0"/>
                          <a:cs typeface="Calibri" panose="020F0502020204030204" pitchFamily="34" charset="0"/>
                        </a:rPr>
                        <a:t>13,112,000 </a:t>
                      </a:r>
                      <a:endParaRPr lang="es-CO" sz="1050" b="0" i="0" u="none" strike="noStrike" dirty="0">
                        <a:solidFill>
                          <a:srgbClr val="203764"/>
                        </a:solidFill>
                        <a:effectLst/>
                        <a:latin typeface="Calibri" panose="020F0502020204030204" pitchFamily="34" charset="0"/>
                        <a:cs typeface="Calibri" panose="020F0502020204030204" pitchFamily="34" charset="0"/>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es-CO" sz="1050" b="0" i="0" u="none" strike="noStrike">
                          <a:solidFill>
                            <a:srgbClr val="203764"/>
                          </a:solidFill>
                          <a:effectLst/>
                          <a:latin typeface="Calibri" panose="020F0502020204030204" pitchFamily="34" charset="0"/>
                          <a:cs typeface="Calibri" panose="020F0502020204030204" pitchFamily="34" charset="0"/>
                        </a:rPr>
                        <a:t>       13,855,000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es-CO" sz="1050" b="0" i="0" u="none" strike="noStrike">
                          <a:solidFill>
                            <a:srgbClr val="203764"/>
                          </a:solidFill>
                          <a:effectLst/>
                          <a:latin typeface="Calibri" panose="020F0502020204030204" pitchFamily="34" charset="0"/>
                          <a:cs typeface="Calibri" panose="020F0502020204030204" pitchFamily="34" charset="0"/>
                        </a:rPr>
                        <a:t>       14,803,000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es-CO" sz="1050" b="0" i="0" u="none" strike="noStrike" dirty="0">
                          <a:solidFill>
                            <a:srgbClr val="203764"/>
                          </a:solidFill>
                          <a:effectLst/>
                          <a:latin typeface="Calibri" panose="020F0502020204030204" pitchFamily="34" charset="0"/>
                          <a:cs typeface="Calibri" panose="020F0502020204030204" pitchFamily="34" charset="0"/>
                        </a:rPr>
                        <a:t>      </a:t>
                      </a:r>
                      <a:r>
                        <a:rPr lang="es-CO" sz="1050" b="0" i="0" u="none" strike="noStrike" dirty="0" smtClean="0">
                          <a:solidFill>
                            <a:srgbClr val="203764"/>
                          </a:solidFill>
                          <a:effectLst/>
                          <a:latin typeface="Calibri" panose="020F0502020204030204" pitchFamily="34" charset="0"/>
                          <a:cs typeface="Calibri" panose="020F0502020204030204" pitchFamily="34" charset="0"/>
                        </a:rPr>
                        <a:t>15,839,210 </a:t>
                      </a:r>
                      <a:endParaRPr lang="es-CO" sz="1050" b="0" i="0" u="none" strike="noStrike" dirty="0">
                        <a:solidFill>
                          <a:srgbClr val="203764"/>
                        </a:solidFill>
                        <a:effectLst/>
                        <a:latin typeface="Calibri" panose="020F0502020204030204" pitchFamily="34" charset="0"/>
                        <a:cs typeface="Calibri" panose="020F0502020204030204" pitchFamily="34" charset="0"/>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es-CO" sz="1050" b="0" i="0" u="none" strike="noStrike">
                          <a:solidFill>
                            <a:srgbClr val="203764"/>
                          </a:solidFill>
                          <a:effectLst/>
                          <a:latin typeface="Calibri" panose="020F0502020204030204" pitchFamily="34" charset="0"/>
                          <a:cs typeface="Calibri" panose="020F0502020204030204" pitchFamily="34" charset="0"/>
                        </a:rPr>
                        <a:t>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es-CO" sz="1050" b="0" i="0" u="none" strike="noStrike">
                          <a:solidFill>
                            <a:srgbClr val="203764"/>
                          </a:solidFill>
                          <a:effectLst/>
                          <a:latin typeface="Calibri" panose="020F0502020204030204" pitchFamily="34" charset="0"/>
                          <a:cs typeface="Calibri" panose="020F0502020204030204" pitchFamily="34" charset="0"/>
                        </a:rPr>
                        <a:t>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es-CO" sz="1050" b="0" i="0" u="none" strike="noStrike">
                          <a:solidFill>
                            <a:srgbClr val="203764"/>
                          </a:solidFill>
                          <a:effectLst/>
                          <a:latin typeface="Calibri" panose="020F0502020204030204" pitchFamily="34" charset="0"/>
                          <a:cs typeface="Calibri" panose="020F0502020204030204" pitchFamily="34" charset="0"/>
                        </a:rPr>
                        <a:t>7%</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es-CO" sz="1050" b="0" i="0" u="none" strike="noStrike" dirty="0">
                          <a:solidFill>
                            <a:srgbClr val="203764"/>
                          </a:solidFill>
                          <a:effectLst/>
                          <a:latin typeface="Calibri" panose="020F0502020204030204" pitchFamily="34" charset="0"/>
                          <a:cs typeface="Calibri" panose="020F0502020204030204" pitchFamily="34" charset="0"/>
                        </a:rPr>
                        <a:t>7%</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2843846920"/>
                  </a:ext>
                </a:extLst>
              </a:tr>
              <a:tr h="419166">
                <a:tc vMerge="1">
                  <a:txBody>
                    <a:bodyPr/>
                    <a:lstStyle/>
                    <a:p>
                      <a:endParaRPr lang="es-CO"/>
                    </a:p>
                  </a:txBody>
                  <a:tcPr/>
                </a:tc>
                <a:tc>
                  <a:txBody>
                    <a:bodyPr/>
                    <a:lstStyle/>
                    <a:p>
                      <a:pPr algn="l" rtl="0" fontAlgn="ctr"/>
                      <a:r>
                        <a:rPr lang="es-CO" sz="1200" b="1" i="0" u="none" strike="noStrike">
                          <a:solidFill>
                            <a:srgbClr val="203764"/>
                          </a:solidFill>
                          <a:effectLst/>
                          <a:latin typeface="Calibri" panose="020F0502020204030204" pitchFamily="34" charset="0"/>
                        </a:rPr>
                        <a:t>Diferencia</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s-CO" sz="1050" b="0" i="0" u="none" strike="noStrike">
                          <a:solidFill>
                            <a:srgbClr val="203764"/>
                          </a:solidFill>
                          <a:effectLst/>
                          <a:latin typeface="Calibri" panose="020F0502020204030204" pitchFamily="34" charset="0"/>
                          <a:cs typeface="Calibri" panose="020F0502020204030204" pitchFamily="34"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s-CO" sz="1050" b="0" i="0" u="none" strike="noStrike">
                          <a:solidFill>
                            <a:srgbClr val="203764"/>
                          </a:solidFill>
                          <a:effectLst/>
                          <a:latin typeface="Calibri" panose="020F0502020204030204" pitchFamily="34" charset="0"/>
                          <a:cs typeface="Calibri" panose="020F0502020204030204" pitchFamily="34"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s-CO" sz="1050" b="0" i="0" u="none" strike="noStrike">
                          <a:solidFill>
                            <a:srgbClr val="203764"/>
                          </a:solidFill>
                          <a:effectLst/>
                          <a:latin typeface="Calibri" panose="020F0502020204030204" pitchFamily="34" charset="0"/>
                          <a:cs typeface="Calibri" panose="020F0502020204030204" pitchFamily="34" charset="0"/>
                        </a:rPr>
                        <a:t>   (4,556,638)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s-CO" sz="1050" b="0" i="0" u="none" strike="noStrike">
                          <a:solidFill>
                            <a:srgbClr val="203764"/>
                          </a:solidFill>
                          <a:effectLst/>
                          <a:latin typeface="Calibri" panose="020F0502020204030204" pitchFamily="34" charset="0"/>
                          <a:cs typeface="Calibri" panose="020F0502020204030204" pitchFamily="34" charset="0"/>
                        </a:rPr>
                        <a:t>   (3,813,433)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s-CO" sz="1050" b="0" i="0" u="none" strike="noStrike">
                          <a:solidFill>
                            <a:srgbClr val="203764"/>
                          </a:solidFill>
                          <a:effectLst/>
                          <a:latin typeface="Calibri" panose="020F0502020204030204" pitchFamily="34" charset="0"/>
                          <a:cs typeface="Calibri" panose="020F0502020204030204" pitchFamily="34" charset="0"/>
                        </a:rPr>
                        <a:t>    (2,816,564)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s-CO" sz="1050" b="0" i="0" u="none" strike="noStrike">
                          <a:solidFill>
                            <a:srgbClr val="203764"/>
                          </a:solidFill>
                          <a:effectLst/>
                          <a:latin typeface="Calibri" panose="020F0502020204030204" pitchFamily="34" charset="0"/>
                          <a:cs typeface="Calibri" panose="020F0502020204030204" pitchFamily="34" charset="0"/>
                        </a:rPr>
                        <a:t>   (2,567,091)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es-CO" sz="1050" b="0" i="0" u="none" strike="noStrike">
                          <a:solidFill>
                            <a:srgbClr val="203764"/>
                          </a:solidFill>
                          <a:effectLst/>
                          <a:latin typeface="Calibri" panose="020F0502020204030204" pitchFamily="34" charset="0"/>
                          <a:cs typeface="Calibri" panose="020F0502020204030204" pitchFamily="34" charset="0"/>
                        </a:rPr>
                        <a:t>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es-CO" sz="1050" b="0" i="0" u="none" strike="noStrike">
                          <a:solidFill>
                            <a:srgbClr val="203764"/>
                          </a:solidFill>
                          <a:effectLst/>
                          <a:latin typeface="Calibri" panose="020F0502020204030204" pitchFamily="34" charset="0"/>
                          <a:cs typeface="Calibri" panose="020F0502020204030204" pitchFamily="34" charset="0"/>
                        </a:rPr>
                        <a:t>-16%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es-CO" sz="1050" b="0" i="0" u="none" strike="noStrike">
                          <a:solidFill>
                            <a:srgbClr val="203764"/>
                          </a:solidFill>
                          <a:effectLst/>
                          <a:latin typeface="Calibri" panose="020F0502020204030204" pitchFamily="34" charset="0"/>
                          <a:cs typeface="Calibri" panose="020F0502020204030204" pitchFamily="34" charset="0"/>
                        </a:rPr>
                        <a:t>-26%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es-CO" sz="1050" b="0" i="0" u="none" strike="noStrike" dirty="0">
                          <a:solidFill>
                            <a:srgbClr val="203764"/>
                          </a:solidFill>
                          <a:effectLst/>
                          <a:latin typeface="Calibri" panose="020F0502020204030204" pitchFamily="34" charset="0"/>
                          <a:cs typeface="Calibri" panose="020F0502020204030204" pitchFamily="34" charset="0"/>
                        </a:rPr>
                        <a:t>-9%</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4078581481"/>
                  </a:ext>
                </a:extLst>
              </a:tr>
            </a:tbl>
          </a:graphicData>
        </a:graphic>
      </p:graphicFrame>
    </p:spTree>
    <p:extLst>
      <p:ext uri="{BB962C8B-B14F-4D97-AF65-F5344CB8AC3E}">
        <p14:creationId xmlns:p14="http://schemas.microsoft.com/office/powerpoint/2010/main" val="41437810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5">
            <a:extLst>
              <a:ext uri="{FF2B5EF4-FFF2-40B4-BE49-F238E27FC236}">
                <a16:creationId xmlns:a16="http://schemas.microsoft.com/office/drawing/2014/main" xmlns="" id="{147A00F9-85D5-482F-8929-515BA65B6DAA}"/>
              </a:ext>
            </a:extLst>
          </p:cNvPr>
          <p:cNvSpPr>
            <a:spLocks noGrp="1"/>
          </p:cNvSpPr>
          <p:nvPr>
            <p:ph type="title"/>
          </p:nvPr>
        </p:nvSpPr>
        <p:spPr>
          <a:xfrm>
            <a:off x="292653" y="673874"/>
            <a:ext cx="11613596" cy="559387"/>
          </a:xfrm>
        </p:spPr>
        <p:txBody>
          <a:bodyPr/>
          <a:lstStyle/>
          <a:p>
            <a:r>
              <a:rPr lang="es-CO" dirty="0" smtClean="0"/>
              <a:t>3. </a:t>
            </a:r>
            <a:r>
              <a:rPr lang="es-CO" dirty="0"/>
              <a:t>Solicitud MGMP Inversión</a:t>
            </a:r>
          </a:p>
        </p:txBody>
      </p:sp>
      <p:sp>
        <p:nvSpPr>
          <p:cNvPr id="17" name="Text Placeholder 16">
            <a:extLst>
              <a:ext uri="{FF2B5EF4-FFF2-40B4-BE49-F238E27FC236}">
                <a16:creationId xmlns:a16="http://schemas.microsoft.com/office/drawing/2014/main" xmlns="" id="{CC7E4799-0F53-4A92-81A5-D4162B3A1AAE}"/>
              </a:ext>
            </a:extLst>
          </p:cNvPr>
          <p:cNvSpPr>
            <a:spLocks noGrp="1"/>
          </p:cNvSpPr>
          <p:nvPr>
            <p:ph type="body" sz="quarter" idx="10"/>
          </p:nvPr>
        </p:nvSpPr>
        <p:spPr>
          <a:xfrm>
            <a:off x="292653" y="1356693"/>
            <a:ext cx="11614384" cy="360939"/>
          </a:xfrm>
        </p:spPr>
        <p:txBody>
          <a:bodyPr/>
          <a:lstStyle/>
          <a:p>
            <a:r>
              <a:rPr lang="es-CO" dirty="0"/>
              <a:t>Proyecciones</a:t>
            </a:r>
          </a:p>
          <a:p>
            <a:endParaRPr lang="es-CO" dirty="0"/>
          </a:p>
        </p:txBody>
      </p:sp>
      <p:sp>
        <p:nvSpPr>
          <p:cNvPr id="9" name="Text Placeholder 20">
            <a:extLst>
              <a:ext uri="{FF2B5EF4-FFF2-40B4-BE49-F238E27FC236}">
                <a16:creationId xmlns:a16="http://schemas.microsoft.com/office/drawing/2014/main" xmlns="" id="{7D0D38D6-F0D4-4F24-87C2-FAA50E442061}"/>
              </a:ext>
            </a:extLst>
          </p:cNvPr>
          <p:cNvSpPr txBox="1">
            <a:spLocks/>
          </p:cNvSpPr>
          <p:nvPr/>
        </p:nvSpPr>
        <p:spPr>
          <a:xfrm>
            <a:off x="473075" y="234950"/>
            <a:ext cx="10709275" cy="279400"/>
          </a:xfrm>
          <a:prstGeom prst="rect">
            <a:avLst/>
          </a:prstGeom>
        </p:spPr>
        <p:txBody>
          <a:bodyPr vert="horz" lIns="91440" tIns="45720" rIns="91440" bIns="45720" rtlCol="0" anchor="ctr">
            <a:normAutofit/>
          </a:bodyPr>
          <a:lstStyle>
            <a:lvl1pPr marL="0" indent="0" algn="l" defTabSz="914400" rtl="0" eaLnBrk="1" latinLnBrk="0" hangingPunct="1">
              <a:lnSpc>
                <a:spcPct val="100000"/>
              </a:lnSpc>
              <a:spcBef>
                <a:spcPts val="0"/>
              </a:spcBef>
              <a:buFont typeface="Arial" panose="020B0604020202020204" pitchFamily="34" charset="0"/>
              <a:buNone/>
              <a:defRPr sz="800" kern="1200">
                <a:solidFill>
                  <a:schemeClr val="tx1"/>
                </a:solidFill>
                <a:latin typeface="Work Sans" panose="00000500000000000000" pitchFamily="2" charset="0"/>
                <a:ea typeface="+mn-ea"/>
                <a:cs typeface="+mn-cs"/>
              </a:defRPr>
            </a:lvl1pPr>
            <a:lvl2pPr marL="0" indent="0" algn="l" defTabSz="914400" rtl="0" eaLnBrk="1" latinLnBrk="0" hangingPunct="1">
              <a:lnSpc>
                <a:spcPct val="100000"/>
              </a:lnSpc>
              <a:spcBef>
                <a:spcPts val="0"/>
              </a:spcBef>
              <a:buFont typeface="Arial" panose="020B0604020202020204" pitchFamily="34" charset="0"/>
              <a:buNone/>
              <a:defRPr sz="1600" kern="1200">
                <a:solidFill>
                  <a:schemeClr val="bg1"/>
                </a:solidFill>
                <a:latin typeface="+mn-lt"/>
                <a:ea typeface="+mn-ea"/>
                <a:cs typeface="+mn-cs"/>
              </a:defRPr>
            </a:lvl2pPr>
            <a:lvl3pPr marL="0" indent="0" algn="l" defTabSz="914400" rtl="0" eaLnBrk="1" latinLnBrk="0" hangingPunct="1">
              <a:lnSpc>
                <a:spcPct val="100000"/>
              </a:lnSpc>
              <a:spcBef>
                <a:spcPts val="0"/>
              </a:spcBef>
              <a:buFont typeface="Arial" panose="020B0604020202020204" pitchFamily="34" charset="0"/>
              <a:buNone/>
              <a:defRPr sz="1600" kern="1200">
                <a:solidFill>
                  <a:schemeClr val="bg1"/>
                </a:solidFill>
                <a:latin typeface="+mn-lt"/>
                <a:ea typeface="+mn-ea"/>
                <a:cs typeface="+mn-cs"/>
              </a:defRPr>
            </a:lvl3pPr>
            <a:lvl4pPr marL="0" indent="0" algn="l" defTabSz="914400" rtl="0" eaLnBrk="1" latinLnBrk="0" hangingPunct="1">
              <a:lnSpc>
                <a:spcPct val="100000"/>
              </a:lnSpc>
              <a:spcBef>
                <a:spcPts val="0"/>
              </a:spcBef>
              <a:buFont typeface="Arial" panose="020B0604020202020204" pitchFamily="34" charset="0"/>
              <a:buNone/>
              <a:defRPr sz="1600" kern="1200">
                <a:solidFill>
                  <a:schemeClr val="bg1"/>
                </a:solidFill>
                <a:latin typeface="+mn-lt"/>
                <a:ea typeface="+mn-ea"/>
                <a:cs typeface="+mn-cs"/>
              </a:defRPr>
            </a:lvl4pPr>
            <a:lvl5pPr marL="0" indent="0" algn="l" defTabSz="914400" rtl="0" eaLnBrk="1" latinLnBrk="0" hangingPunct="1">
              <a:lnSpc>
                <a:spcPct val="100000"/>
              </a:lnSpc>
              <a:spcBef>
                <a:spcPts val="0"/>
              </a:spcBef>
              <a:buFont typeface="Arial" panose="020B0604020202020204" pitchFamily="34" charset="0"/>
              <a:buNone/>
              <a:defRPr sz="16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CO" dirty="0"/>
              <a:t>Departamento Nacional de Planeación – DNP 		Ministerio de Hacienda y Crédito Público		Agenda</a:t>
            </a:r>
          </a:p>
        </p:txBody>
      </p:sp>
      <p:graphicFrame>
        <p:nvGraphicFramePr>
          <p:cNvPr id="3" name="Tabla 2"/>
          <p:cNvGraphicFramePr>
            <a:graphicFrameLocks noGrp="1"/>
          </p:cNvGraphicFramePr>
          <p:nvPr>
            <p:extLst>
              <p:ext uri="{D42A27DB-BD31-4B8C-83A1-F6EECF244321}">
                <p14:modId xmlns:p14="http://schemas.microsoft.com/office/powerpoint/2010/main" val="3897258587"/>
              </p:ext>
            </p:extLst>
          </p:nvPr>
        </p:nvGraphicFramePr>
        <p:xfrm>
          <a:off x="506713" y="2037138"/>
          <a:ext cx="10877267" cy="1874766"/>
        </p:xfrm>
        <a:graphic>
          <a:graphicData uri="http://schemas.openxmlformats.org/drawingml/2006/table">
            <a:tbl>
              <a:tblPr/>
              <a:tblGrid>
                <a:gridCol w="2485469">
                  <a:extLst>
                    <a:ext uri="{9D8B030D-6E8A-4147-A177-3AD203B41FA5}">
                      <a16:colId xmlns:a16="http://schemas.microsoft.com/office/drawing/2014/main" xmlns="" val="186485482"/>
                    </a:ext>
                  </a:extLst>
                </a:gridCol>
                <a:gridCol w="1256097">
                  <a:extLst>
                    <a:ext uri="{9D8B030D-6E8A-4147-A177-3AD203B41FA5}">
                      <a16:colId xmlns:a16="http://schemas.microsoft.com/office/drawing/2014/main" xmlns="" val="4175638614"/>
                    </a:ext>
                  </a:extLst>
                </a:gridCol>
                <a:gridCol w="1683705">
                  <a:extLst>
                    <a:ext uri="{9D8B030D-6E8A-4147-A177-3AD203B41FA5}">
                      <a16:colId xmlns:a16="http://schemas.microsoft.com/office/drawing/2014/main" xmlns="" val="1416896267"/>
                    </a:ext>
                  </a:extLst>
                </a:gridCol>
                <a:gridCol w="1683705">
                  <a:extLst>
                    <a:ext uri="{9D8B030D-6E8A-4147-A177-3AD203B41FA5}">
                      <a16:colId xmlns:a16="http://schemas.microsoft.com/office/drawing/2014/main" xmlns="" val="1313344815"/>
                    </a:ext>
                  </a:extLst>
                </a:gridCol>
                <a:gridCol w="1256097">
                  <a:extLst>
                    <a:ext uri="{9D8B030D-6E8A-4147-A177-3AD203B41FA5}">
                      <a16:colId xmlns:a16="http://schemas.microsoft.com/office/drawing/2014/main" xmlns="" val="3041971680"/>
                    </a:ext>
                  </a:extLst>
                </a:gridCol>
                <a:gridCol w="1256097">
                  <a:extLst>
                    <a:ext uri="{9D8B030D-6E8A-4147-A177-3AD203B41FA5}">
                      <a16:colId xmlns:a16="http://schemas.microsoft.com/office/drawing/2014/main" xmlns="" val="1715003392"/>
                    </a:ext>
                  </a:extLst>
                </a:gridCol>
                <a:gridCol w="1256097">
                  <a:extLst>
                    <a:ext uri="{9D8B030D-6E8A-4147-A177-3AD203B41FA5}">
                      <a16:colId xmlns:a16="http://schemas.microsoft.com/office/drawing/2014/main" xmlns="" val="343796885"/>
                    </a:ext>
                  </a:extLst>
                </a:gridCol>
              </a:tblGrid>
              <a:tr h="320412">
                <a:tc>
                  <a:txBody>
                    <a:bodyPr/>
                    <a:lstStyle/>
                    <a:p>
                      <a:pPr algn="r" rtl="0" fontAlgn="ctr"/>
                      <a:r>
                        <a:rPr lang="es-CO" sz="1100" b="1" i="0" u="none" strike="noStrike">
                          <a:solidFill>
                            <a:srgbClr val="203764"/>
                          </a:solidFill>
                          <a:effectLst/>
                          <a:latin typeface="Calibri" panose="020F0502020204030204" pitchFamily="34" charset="0"/>
                          <a:cs typeface="Calibri" panose="020F0502020204030204" pitchFamily="34" charset="0"/>
                        </a:rPr>
                        <a:t>Millones de pesos</a:t>
                      </a:r>
                    </a:p>
                  </a:txBody>
                  <a:tcPr marL="0" marR="0" marT="0" marB="0" anchor="ctr">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ctr"/>
                      <a:endParaRPr lang="es-CO" sz="1800" b="0" i="0" u="none" strike="noStrike">
                        <a:solidFill>
                          <a:srgbClr val="000000"/>
                        </a:solidFill>
                        <a:effectLst/>
                        <a:latin typeface="Calibri" panose="020F0502020204030204" pitchFamily="34" charset="0"/>
                        <a:cs typeface="Calibri" panose="020F0502020204030204" pitchFamily="34" charset="0"/>
                      </a:endParaRPr>
                    </a:p>
                  </a:txBody>
                  <a:tcPr marL="0" marR="0" marT="0" marB="0" anchor="ctr">
                    <a:lnL>
                      <a:noFill/>
                    </a:lnL>
                    <a:lnR>
                      <a:noFill/>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ctr"/>
                      <a:endParaRPr lang="es-CO" sz="1000" b="0" i="0" u="none" strike="noStrike">
                        <a:solidFill>
                          <a:srgbClr val="000000"/>
                        </a:solidFill>
                        <a:effectLst/>
                        <a:latin typeface="Calibri" panose="020F0502020204030204" pitchFamily="34" charset="0"/>
                        <a:cs typeface="Calibri" panose="020F0502020204030204" pitchFamily="34" charset="0"/>
                      </a:endParaRPr>
                    </a:p>
                  </a:txBody>
                  <a:tcPr marL="0" marR="0" marT="0" marB="0" anchor="ctr">
                    <a:lnL>
                      <a:noFill/>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4">
                  <a:txBody>
                    <a:bodyPr/>
                    <a:lstStyle/>
                    <a:p>
                      <a:pPr algn="ctr" rtl="0" fontAlgn="ctr"/>
                      <a:r>
                        <a:rPr lang="es-CO" sz="1600" b="1" i="0" u="none" strike="noStrike" dirty="0">
                          <a:solidFill>
                            <a:srgbClr val="FFFFFF"/>
                          </a:solidFill>
                          <a:effectLst/>
                          <a:latin typeface="Calibri" panose="020F0502020204030204" pitchFamily="34" charset="0"/>
                          <a:cs typeface="Calibri" panose="020F0502020204030204" pitchFamily="34" charset="0"/>
                        </a:rPr>
                        <a:t>MGMP 2021 - 2024</a:t>
                      </a:r>
                    </a:p>
                  </a:txBody>
                  <a:tcPr marL="0" marR="0" marT="0" marB="0"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203764"/>
                    </a:solidFill>
                  </a:tcPr>
                </a:tc>
                <a:tc hMerge="1">
                  <a:txBody>
                    <a:bodyPr/>
                    <a:lstStyle/>
                    <a:p>
                      <a:endParaRPr lang="es-CO"/>
                    </a:p>
                  </a:txBody>
                  <a:tcPr/>
                </a:tc>
                <a:tc hMerge="1">
                  <a:txBody>
                    <a:bodyPr/>
                    <a:lstStyle/>
                    <a:p>
                      <a:endParaRPr lang="es-CO"/>
                    </a:p>
                  </a:txBody>
                  <a:tcPr/>
                </a:tc>
                <a:tc hMerge="1">
                  <a:txBody>
                    <a:bodyPr/>
                    <a:lstStyle/>
                    <a:p>
                      <a:endParaRPr lang="es-CO"/>
                    </a:p>
                  </a:txBody>
                  <a:tcPr/>
                </a:tc>
                <a:extLst>
                  <a:ext uri="{0D108BD9-81ED-4DB2-BD59-A6C34878D82A}">
                    <a16:rowId xmlns:a16="http://schemas.microsoft.com/office/drawing/2014/main" xmlns="" val="614340122"/>
                  </a:ext>
                </a:extLst>
              </a:tr>
              <a:tr h="258397">
                <a:tc rowSpan="2">
                  <a:txBody>
                    <a:bodyPr/>
                    <a:lstStyle/>
                    <a:p>
                      <a:pPr algn="l" rtl="0" fontAlgn="ctr"/>
                      <a:r>
                        <a:rPr lang="es-CO" sz="1400" b="1" i="0" u="none" strike="noStrike" dirty="0">
                          <a:solidFill>
                            <a:srgbClr val="FFFFFF"/>
                          </a:solidFill>
                          <a:effectLst/>
                          <a:latin typeface="Calibri" panose="020F0502020204030204" pitchFamily="34" charset="0"/>
                          <a:cs typeface="Calibri" panose="020F0502020204030204" pitchFamily="34" charset="0"/>
                        </a:rPr>
                        <a:t>TOTAL***</a:t>
                      </a:r>
                    </a:p>
                  </a:txBody>
                  <a:tcPr marL="0" marR="0" marT="0" marB="0" anchor="ctr">
                    <a:lnL w="12700" cap="flat" cmpd="sng" algn="ctr">
                      <a:solidFill>
                        <a:schemeClr val="tx1"/>
                      </a:solidFill>
                      <a:prstDash val="solid"/>
                      <a:round/>
                      <a:headEnd type="none" w="med" len="med"/>
                      <a:tailEnd type="none" w="med" len="med"/>
                    </a:lnL>
                    <a:lnR w="6350" cap="flat" cmpd="sng" algn="ctr">
                      <a:solidFill>
                        <a:srgbClr val="B8CCE4"/>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203764"/>
                    </a:solidFill>
                  </a:tcPr>
                </a:tc>
                <a:tc>
                  <a:txBody>
                    <a:bodyPr/>
                    <a:lstStyle/>
                    <a:p>
                      <a:pPr algn="r" rtl="0" fontAlgn="ctr"/>
                      <a:r>
                        <a:rPr lang="es-CO" sz="1400" b="1" i="0" u="none" strike="noStrike">
                          <a:solidFill>
                            <a:srgbClr val="FFFFFF"/>
                          </a:solidFill>
                          <a:effectLst/>
                          <a:latin typeface="Calibri" panose="020F0502020204030204" pitchFamily="34" charset="0"/>
                          <a:cs typeface="Calibri" panose="020F0502020204030204" pitchFamily="34" charset="0"/>
                        </a:rPr>
                        <a:t>2020*</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203764"/>
                    </a:solidFill>
                  </a:tcPr>
                </a:tc>
                <a:tc>
                  <a:txBody>
                    <a:bodyPr/>
                    <a:lstStyle/>
                    <a:p>
                      <a:pPr algn="r" rtl="0" fontAlgn="ctr"/>
                      <a:r>
                        <a:rPr lang="es-CO" sz="1400" b="1" i="0" u="none" strike="noStrike">
                          <a:solidFill>
                            <a:srgbClr val="FFFFFF"/>
                          </a:solidFill>
                          <a:effectLst/>
                          <a:latin typeface="Calibri" panose="020F0502020204030204" pitchFamily="34" charset="0"/>
                          <a:cs typeface="Calibri" panose="020F0502020204030204" pitchFamily="34" charset="0"/>
                        </a:rPr>
                        <a:t>2020**</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203764"/>
                    </a:solidFill>
                  </a:tcPr>
                </a:tc>
                <a:tc>
                  <a:txBody>
                    <a:bodyPr/>
                    <a:lstStyle/>
                    <a:p>
                      <a:pPr algn="r" rtl="0" fontAlgn="ctr"/>
                      <a:r>
                        <a:rPr lang="es-CO" sz="1400" b="1" i="0" u="none" strike="noStrike">
                          <a:solidFill>
                            <a:srgbClr val="FFFFFF"/>
                          </a:solidFill>
                          <a:effectLst/>
                          <a:latin typeface="Calibri" panose="020F0502020204030204" pitchFamily="34" charset="0"/>
                          <a:cs typeface="Calibri" panose="020F0502020204030204" pitchFamily="34" charset="0"/>
                        </a:rPr>
                        <a:t>2021</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203764"/>
                    </a:solidFill>
                  </a:tcPr>
                </a:tc>
                <a:tc>
                  <a:txBody>
                    <a:bodyPr/>
                    <a:lstStyle/>
                    <a:p>
                      <a:pPr algn="r" rtl="0" fontAlgn="ctr"/>
                      <a:r>
                        <a:rPr lang="es-CO" sz="1400" b="1" i="0" u="none" strike="noStrike">
                          <a:solidFill>
                            <a:srgbClr val="FFFFFF"/>
                          </a:solidFill>
                          <a:effectLst/>
                          <a:latin typeface="Calibri" panose="020F0502020204030204" pitchFamily="34" charset="0"/>
                          <a:cs typeface="Calibri" panose="020F0502020204030204" pitchFamily="34" charset="0"/>
                        </a:rPr>
                        <a:t>2022</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203764"/>
                    </a:solidFill>
                  </a:tcPr>
                </a:tc>
                <a:tc>
                  <a:txBody>
                    <a:bodyPr/>
                    <a:lstStyle/>
                    <a:p>
                      <a:pPr algn="r" rtl="0" fontAlgn="ctr"/>
                      <a:r>
                        <a:rPr lang="es-CO" sz="1400" b="1" i="0" u="none" strike="noStrike">
                          <a:solidFill>
                            <a:srgbClr val="FFFFFF"/>
                          </a:solidFill>
                          <a:effectLst/>
                          <a:latin typeface="Calibri" panose="020F0502020204030204" pitchFamily="34" charset="0"/>
                          <a:cs typeface="Calibri" panose="020F0502020204030204" pitchFamily="34" charset="0"/>
                        </a:rPr>
                        <a:t>2023</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203764"/>
                    </a:solidFill>
                  </a:tcPr>
                </a:tc>
                <a:tc>
                  <a:txBody>
                    <a:bodyPr/>
                    <a:lstStyle/>
                    <a:p>
                      <a:pPr algn="r" rtl="0" fontAlgn="ctr"/>
                      <a:r>
                        <a:rPr lang="es-CO" sz="1400" b="1" i="0" u="none" strike="noStrike">
                          <a:solidFill>
                            <a:srgbClr val="FFFFFF"/>
                          </a:solidFill>
                          <a:effectLst/>
                          <a:latin typeface="Calibri" panose="020F0502020204030204" pitchFamily="34" charset="0"/>
                          <a:cs typeface="Calibri" panose="020F0502020204030204" pitchFamily="34" charset="0"/>
                        </a:rPr>
                        <a:t>2024</a:t>
                      </a:r>
                    </a:p>
                  </a:txBody>
                  <a:tcPr marL="0" marR="0" marT="0" marB="0" anchor="ctr">
                    <a:lnL w="6350" cap="flat" cmpd="sng" algn="ctr">
                      <a:solidFill>
                        <a:srgbClr val="B8CCE4"/>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203764"/>
                    </a:solidFill>
                  </a:tcPr>
                </a:tc>
                <a:extLst>
                  <a:ext uri="{0D108BD9-81ED-4DB2-BD59-A6C34878D82A}">
                    <a16:rowId xmlns:a16="http://schemas.microsoft.com/office/drawing/2014/main" xmlns="" val="3501947002"/>
                  </a:ext>
                </a:extLst>
              </a:tr>
              <a:tr h="268732">
                <a:tc vMerge="1">
                  <a:txBody>
                    <a:bodyPr/>
                    <a:lstStyle/>
                    <a:p>
                      <a:endParaRPr lang="es-CO"/>
                    </a:p>
                  </a:txBody>
                  <a:tcPr/>
                </a:tc>
                <a:tc>
                  <a:txBody>
                    <a:bodyPr/>
                    <a:lstStyle/>
                    <a:p>
                      <a:pPr algn="r" rtl="0" fontAlgn="ctr"/>
                      <a:r>
                        <a:rPr lang="es-CO" sz="1400" b="1" i="0" u="none" strike="noStrike">
                          <a:solidFill>
                            <a:srgbClr val="FFFFFF"/>
                          </a:solidFill>
                          <a:effectLst/>
                          <a:latin typeface="Calibri" panose="020F0502020204030204" pitchFamily="34" charset="0"/>
                          <a:cs typeface="Calibri" panose="020F0502020204030204" pitchFamily="34" charset="0"/>
                        </a:rPr>
                        <a:t>Nación</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03764"/>
                    </a:solidFill>
                  </a:tcPr>
                </a:tc>
                <a:tc>
                  <a:txBody>
                    <a:bodyPr/>
                    <a:lstStyle/>
                    <a:p>
                      <a:pPr algn="r" rtl="0" fontAlgn="ctr"/>
                      <a:r>
                        <a:rPr lang="es-CO" sz="1400" b="1" i="0" u="none" strike="noStrike">
                          <a:solidFill>
                            <a:srgbClr val="FFFFFF"/>
                          </a:solidFill>
                          <a:effectLst/>
                          <a:latin typeface="Calibri" panose="020F0502020204030204" pitchFamily="34" charset="0"/>
                          <a:cs typeface="Calibri" panose="020F0502020204030204" pitchFamily="34" charset="0"/>
                        </a:rPr>
                        <a:t>Nación</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03764"/>
                    </a:solidFill>
                  </a:tcPr>
                </a:tc>
                <a:tc>
                  <a:txBody>
                    <a:bodyPr/>
                    <a:lstStyle/>
                    <a:p>
                      <a:pPr algn="r" rtl="0" fontAlgn="ctr"/>
                      <a:r>
                        <a:rPr lang="es-CO" sz="1400" b="1" i="0" u="none" strike="noStrike">
                          <a:solidFill>
                            <a:srgbClr val="FFFFFF"/>
                          </a:solidFill>
                          <a:effectLst/>
                          <a:latin typeface="Calibri" panose="020F0502020204030204" pitchFamily="34" charset="0"/>
                          <a:cs typeface="Calibri" panose="020F0502020204030204" pitchFamily="34" charset="0"/>
                        </a:rPr>
                        <a:t>Nación</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03764"/>
                    </a:solidFill>
                  </a:tcPr>
                </a:tc>
                <a:tc>
                  <a:txBody>
                    <a:bodyPr/>
                    <a:lstStyle/>
                    <a:p>
                      <a:pPr algn="r" rtl="0" fontAlgn="ctr"/>
                      <a:r>
                        <a:rPr lang="es-CO" sz="1400" b="1" i="0" u="none" strike="noStrike">
                          <a:solidFill>
                            <a:srgbClr val="FFFFFF"/>
                          </a:solidFill>
                          <a:effectLst/>
                          <a:latin typeface="Calibri" panose="020F0502020204030204" pitchFamily="34" charset="0"/>
                          <a:cs typeface="Calibri" panose="020F0502020204030204" pitchFamily="34" charset="0"/>
                        </a:rPr>
                        <a:t>Nación</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03764"/>
                    </a:solidFill>
                  </a:tcPr>
                </a:tc>
                <a:tc>
                  <a:txBody>
                    <a:bodyPr/>
                    <a:lstStyle/>
                    <a:p>
                      <a:pPr algn="r" rtl="0" fontAlgn="ctr"/>
                      <a:r>
                        <a:rPr lang="es-CO" sz="1400" b="1" i="0" u="none" strike="noStrike">
                          <a:solidFill>
                            <a:srgbClr val="FFFFFF"/>
                          </a:solidFill>
                          <a:effectLst/>
                          <a:latin typeface="Calibri" panose="020F0502020204030204" pitchFamily="34" charset="0"/>
                          <a:cs typeface="Calibri" panose="020F0502020204030204" pitchFamily="34" charset="0"/>
                        </a:rPr>
                        <a:t>Nación</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03764"/>
                    </a:solidFill>
                  </a:tcPr>
                </a:tc>
                <a:tc>
                  <a:txBody>
                    <a:bodyPr/>
                    <a:lstStyle/>
                    <a:p>
                      <a:pPr algn="r" rtl="0" fontAlgn="ctr"/>
                      <a:r>
                        <a:rPr lang="es-CO" sz="1400" b="1" i="0" u="none" strike="noStrike">
                          <a:solidFill>
                            <a:srgbClr val="FFFFFF"/>
                          </a:solidFill>
                          <a:effectLst/>
                          <a:latin typeface="Calibri" panose="020F0502020204030204" pitchFamily="34" charset="0"/>
                          <a:cs typeface="Calibri" panose="020F0502020204030204" pitchFamily="34" charset="0"/>
                        </a:rPr>
                        <a:t>Nación</a:t>
                      </a:r>
                    </a:p>
                  </a:txBody>
                  <a:tcPr marL="0" marR="0" marT="0" marB="0" anchor="ctr">
                    <a:lnL w="6350" cap="flat" cmpd="sng" algn="ctr">
                      <a:solidFill>
                        <a:srgbClr val="B8CCE4"/>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03764"/>
                    </a:solidFill>
                  </a:tcPr>
                </a:tc>
                <a:extLst>
                  <a:ext uri="{0D108BD9-81ED-4DB2-BD59-A6C34878D82A}">
                    <a16:rowId xmlns:a16="http://schemas.microsoft.com/office/drawing/2014/main" xmlns="" val="235319796"/>
                  </a:ext>
                </a:extLst>
              </a:tr>
              <a:tr h="289405">
                <a:tc>
                  <a:txBody>
                    <a:bodyPr/>
                    <a:lstStyle/>
                    <a:p>
                      <a:pPr algn="l" rtl="0" fontAlgn="ctr"/>
                      <a:r>
                        <a:rPr lang="es-CO" sz="1600" b="1" i="0" u="none" strike="noStrike" dirty="0">
                          <a:solidFill>
                            <a:srgbClr val="203764"/>
                          </a:solidFill>
                          <a:effectLst/>
                          <a:latin typeface="Calibri" panose="020F0502020204030204" pitchFamily="34" charset="0"/>
                          <a:cs typeface="Calibri" panose="020F0502020204030204" pitchFamily="34" charset="0"/>
                        </a:rPr>
                        <a:t>ITRC</a:t>
                      </a:r>
                    </a:p>
                  </a:txBody>
                  <a:tcPr marL="0" marR="0" marT="0" marB="0" anchor="ctr">
                    <a:lnL w="12700" cap="flat" cmpd="sng" algn="ctr">
                      <a:solidFill>
                        <a:schemeClr val="tx1"/>
                      </a:solidFill>
                      <a:prstDash val="solid"/>
                      <a:round/>
                      <a:headEnd type="none" w="med" len="med"/>
                      <a:tailEnd type="none" w="med" len="med"/>
                    </a:lnL>
                    <a:lnR w="6350" cap="flat" cmpd="sng" algn="ctr">
                      <a:solidFill>
                        <a:srgbClr val="8EA9DB"/>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8EA9DB"/>
                      </a:solidFill>
                      <a:prstDash val="solid"/>
                      <a:round/>
                      <a:headEnd type="none" w="med" len="med"/>
                      <a:tailEnd type="none" w="med" len="med"/>
                    </a:lnB>
                    <a:solidFill>
                      <a:srgbClr val="F2F2F2"/>
                    </a:solidFill>
                  </a:tcPr>
                </a:tc>
                <a:tc>
                  <a:txBody>
                    <a:bodyPr/>
                    <a:lstStyle/>
                    <a:p>
                      <a:pPr algn="r" fontAlgn="ctr"/>
                      <a:r>
                        <a:rPr lang="es-CO" sz="1400" b="0" i="0" u="none" strike="noStrike">
                          <a:solidFill>
                            <a:srgbClr val="203764"/>
                          </a:solidFill>
                          <a:effectLst/>
                          <a:latin typeface="Calibri" panose="020F0502020204030204" pitchFamily="34" charset="0"/>
                          <a:cs typeface="Calibri" panose="020F0502020204030204" pitchFamily="34" charset="0"/>
                        </a:rPr>
                        <a:t> </a:t>
                      </a:r>
                    </a:p>
                  </a:txBody>
                  <a:tcPr marL="0" marR="0" marT="0" marB="0" anchor="ctr">
                    <a:lnL w="6350" cap="flat" cmpd="sng" algn="ctr">
                      <a:solidFill>
                        <a:srgbClr val="8EA9DB"/>
                      </a:solidFill>
                      <a:prstDash val="solid"/>
                      <a:round/>
                      <a:headEnd type="none" w="med" len="med"/>
                      <a:tailEnd type="none" w="med" len="med"/>
                    </a:lnL>
                    <a:lnR w="6350" cap="flat" cmpd="sng" algn="ctr">
                      <a:solidFill>
                        <a:srgbClr val="8EA9DB"/>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8EA9DB"/>
                      </a:solidFill>
                      <a:prstDash val="solid"/>
                      <a:round/>
                      <a:headEnd type="none" w="med" len="med"/>
                      <a:tailEnd type="none" w="med" len="med"/>
                    </a:lnB>
                    <a:solidFill>
                      <a:srgbClr val="F2F2F2"/>
                    </a:solidFill>
                  </a:tcPr>
                </a:tc>
                <a:tc>
                  <a:txBody>
                    <a:bodyPr/>
                    <a:lstStyle/>
                    <a:p>
                      <a:pPr algn="r" rtl="0" fontAlgn="ctr"/>
                      <a:r>
                        <a:rPr lang="es-CO" sz="1400" b="0" i="0" u="none" strike="noStrike">
                          <a:solidFill>
                            <a:srgbClr val="203764"/>
                          </a:solidFill>
                          <a:effectLst/>
                          <a:latin typeface="Calibri" panose="020F0502020204030204" pitchFamily="34" charset="0"/>
                          <a:cs typeface="Calibri" panose="020F0502020204030204" pitchFamily="34" charset="0"/>
                        </a:rPr>
                        <a:t> </a:t>
                      </a:r>
                    </a:p>
                  </a:txBody>
                  <a:tcPr marL="0" marR="0" marT="0" marB="0" anchor="ctr">
                    <a:lnL w="6350" cap="flat" cmpd="sng" algn="ctr">
                      <a:solidFill>
                        <a:srgbClr val="8EA9DB"/>
                      </a:solidFill>
                      <a:prstDash val="solid"/>
                      <a:round/>
                      <a:headEnd type="none" w="med" len="med"/>
                      <a:tailEnd type="none" w="med" len="med"/>
                    </a:lnL>
                    <a:lnR w="6350" cap="flat" cmpd="sng" algn="ctr">
                      <a:solidFill>
                        <a:srgbClr val="8EA9DB"/>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8EA9DB"/>
                      </a:solidFill>
                      <a:prstDash val="solid"/>
                      <a:round/>
                      <a:headEnd type="none" w="med" len="med"/>
                      <a:tailEnd type="none" w="med" len="med"/>
                    </a:lnB>
                    <a:solidFill>
                      <a:srgbClr val="F2F2F2"/>
                    </a:solidFill>
                  </a:tcPr>
                </a:tc>
                <a:tc>
                  <a:txBody>
                    <a:bodyPr/>
                    <a:lstStyle/>
                    <a:p>
                      <a:pPr algn="r" rtl="0" fontAlgn="ctr"/>
                      <a:r>
                        <a:rPr lang="es-CO" sz="1400" b="0" i="0" u="none" strike="noStrike">
                          <a:solidFill>
                            <a:srgbClr val="203764"/>
                          </a:solidFill>
                          <a:effectLst/>
                          <a:latin typeface="Calibri" panose="020F0502020204030204" pitchFamily="34" charset="0"/>
                          <a:cs typeface="Calibri" panose="020F0502020204030204" pitchFamily="34" charset="0"/>
                        </a:rPr>
                        <a:t> </a:t>
                      </a:r>
                    </a:p>
                  </a:txBody>
                  <a:tcPr marL="0" marR="0" marT="0" marB="0" anchor="ctr">
                    <a:lnL w="6350" cap="flat" cmpd="sng" algn="ctr">
                      <a:solidFill>
                        <a:srgbClr val="8EA9DB"/>
                      </a:solidFill>
                      <a:prstDash val="solid"/>
                      <a:round/>
                      <a:headEnd type="none" w="med" len="med"/>
                      <a:tailEnd type="none" w="med" len="med"/>
                    </a:lnL>
                    <a:lnR w="6350" cap="flat" cmpd="sng" algn="ctr">
                      <a:solidFill>
                        <a:srgbClr val="8EA9DB"/>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8EA9DB"/>
                      </a:solidFill>
                      <a:prstDash val="solid"/>
                      <a:round/>
                      <a:headEnd type="none" w="med" len="med"/>
                      <a:tailEnd type="none" w="med" len="med"/>
                    </a:lnB>
                    <a:solidFill>
                      <a:srgbClr val="F2F2F2"/>
                    </a:solidFill>
                  </a:tcPr>
                </a:tc>
                <a:tc>
                  <a:txBody>
                    <a:bodyPr/>
                    <a:lstStyle/>
                    <a:p>
                      <a:pPr algn="r" rtl="0" fontAlgn="ctr"/>
                      <a:r>
                        <a:rPr lang="es-CO" sz="1400" b="0" i="0" u="none" strike="noStrike">
                          <a:solidFill>
                            <a:srgbClr val="203764"/>
                          </a:solidFill>
                          <a:effectLst/>
                          <a:latin typeface="Calibri" panose="020F0502020204030204" pitchFamily="34" charset="0"/>
                          <a:cs typeface="Calibri" panose="020F0502020204030204" pitchFamily="34" charset="0"/>
                        </a:rPr>
                        <a:t> </a:t>
                      </a:r>
                    </a:p>
                  </a:txBody>
                  <a:tcPr marL="0" marR="0" marT="0" marB="0" anchor="ctr">
                    <a:lnL w="6350" cap="flat" cmpd="sng" algn="ctr">
                      <a:solidFill>
                        <a:srgbClr val="8EA9DB"/>
                      </a:solidFill>
                      <a:prstDash val="solid"/>
                      <a:round/>
                      <a:headEnd type="none" w="med" len="med"/>
                      <a:tailEnd type="none" w="med" len="med"/>
                    </a:lnL>
                    <a:lnR w="6350" cap="flat" cmpd="sng" algn="ctr">
                      <a:solidFill>
                        <a:srgbClr val="8EA9DB"/>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8EA9DB"/>
                      </a:solidFill>
                      <a:prstDash val="solid"/>
                      <a:round/>
                      <a:headEnd type="none" w="med" len="med"/>
                      <a:tailEnd type="none" w="med" len="med"/>
                    </a:lnB>
                    <a:solidFill>
                      <a:srgbClr val="F2F2F2"/>
                    </a:solidFill>
                  </a:tcPr>
                </a:tc>
                <a:tc>
                  <a:txBody>
                    <a:bodyPr/>
                    <a:lstStyle/>
                    <a:p>
                      <a:pPr algn="r" rtl="0" fontAlgn="ctr"/>
                      <a:r>
                        <a:rPr lang="es-CO" sz="1400" b="0" i="0" u="none" strike="noStrike">
                          <a:solidFill>
                            <a:srgbClr val="203764"/>
                          </a:solidFill>
                          <a:effectLst/>
                          <a:latin typeface="Calibri" panose="020F0502020204030204" pitchFamily="34" charset="0"/>
                          <a:cs typeface="Calibri" panose="020F0502020204030204" pitchFamily="34" charset="0"/>
                        </a:rPr>
                        <a:t> </a:t>
                      </a:r>
                    </a:p>
                  </a:txBody>
                  <a:tcPr marL="0" marR="0" marT="0" marB="0" anchor="ctr">
                    <a:lnL w="6350" cap="flat" cmpd="sng" algn="ctr">
                      <a:solidFill>
                        <a:srgbClr val="8EA9DB"/>
                      </a:solidFill>
                      <a:prstDash val="solid"/>
                      <a:round/>
                      <a:headEnd type="none" w="med" len="med"/>
                      <a:tailEnd type="none" w="med" len="med"/>
                    </a:lnL>
                    <a:lnR w="6350" cap="flat" cmpd="sng" algn="ctr">
                      <a:solidFill>
                        <a:srgbClr val="8EA9DB"/>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8EA9DB"/>
                      </a:solidFill>
                      <a:prstDash val="solid"/>
                      <a:round/>
                      <a:headEnd type="none" w="med" len="med"/>
                      <a:tailEnd type="none" w="med" len="med"/>
                    </a:lnB>
                    <a:solidFill>
                      <a:srgbClr val="F2F2F2"/>
                    </a:solidFill>
                  </a:tcPr>
                </a:tc>
                <a:tc>
                  <a:txBody>
                    <a:bodyPr/>
                    <a:lstStyle/>
                    <a:p>
                      <a:pPr algn="r" rtl="0" fontAlgn="ctr"/>
                      <a:r>
                        <a:rPr lang="es-CO" sz="1400" b="0" i="0" u="none" strike="noStrike">
                          <a:solidFill>
                            <a:srgbClr val="203764"/>
                          </a:solidFill>
                          <a:effectLst/>
                          <a:latin typeface="Calibri" panose="020F0502020204030204" pitchFamily="34" charset="0"/>
                          <a:cs typeface="Calibri" panose="020F0502020204030204" pitchFamily="34" charset="0"/>
                        </a:rPr>
                        <a:t> </a:t>
                      </a:r>
                    </a:p>
                  </a:txBody>
                  <a:tcPr marL="0" marR="0" marT="0" marB="0" anchor="ctr">
                    <a:lnL w="6350" cap="flat" cmpd="sng" algn="ctr">
                      <a:solidFill>
                        <a:srgbClr val="8EA9DB"/>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8EA9DB"/>
                      </a:solidFill>
                      <a:prstDash val="solid"/>
                      <a:round/>
                      <a:headEnd type="none" w="med" len="med"/>
                      <a:tailEnd type="none" w="med" len="med"/>
                    </a:lnB>
                    <a:solidFill>
                      <a:srgbClr val="F2F2F2"/>
                    </a:solidFill>
                  </a:tcPr>
                </a:tc>
                <a:extLst>
                  <a:ext uri="{0D108BD9-81ED-4DB2-BD59-A6C34878D82A}">
                    <a16:rowId xmlns:a16="http://schemas.microsoft.com/office/drawing/2014/main" xmlns="" val="1698913802"/>
                  </a:ext>
                </a:extLst>
              </a:tr>
              <a:tr h="258397">
                <a:tc>
                  <a:txBody>
                    <a:bodyPr/>
                    <a:lstStyle/>
                    <a:p>
                      <a:pPr algn="l" rtl="0" fontAlgn="ctr"/>
                      <a:r>
                        <a:rPr lang="es-CO" sz="1200" b="0" i="0" u="none" strike="noStrike" dirty="0">
                          <a:solidFill>
                            <a:srgbClr val="203764"/>
                          </a:solidFill>
                          <a:effectLst/>
                          <a:latin typeface="Calibri" panose="020F0502020204030204" pitchFamily="34" charset="0"/>
                          <a:cs typeface="Calibri" panose="020F0502020204030204" pitchFamily="34" charset="0"/>
                        </a:rPr>
                        <a:t>SOLICITADO INVERSION</a:t>
                      </a:r>
                    </a:p>
                  </a:txBody>
                  <a:tcPr marL="0" marR="0" marT="0" marB="0" anchor="ctr">
                    <a:lnL w="12700" cap="flat" cmpd="sng" algn="ctr">
                      <a:solidFill>
                        <a:schemeClr val="tx1"/>
                      </a:solidFill>
                      <a:prstDash val="solid"/>
                      <a:round/>
                      <a:headEnd type="none" w="med" len="med"/>
                      <a:tailEnd type="none" w="med" len="med"/>
                    </a:lnL>
                    <a:lnR w="6350" cap="flat" cmpd="sng" algn="ctr">
                      <a:solidFill>
                        <a:srgbClr val="8EA9DB"/>
                      </a:solidFill>
                      <a:prstDash val="solid"/>
                      <a:round/>
                      <a:headEnd type="none" w="med" len="med"/>
                      <a:tailEnd type="none" w="med" len="med"/>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tcPr>
                </a:tc>
                <a:tc>
                  <a:txBody>
                    <a:bodyPr/>
                    <a:lstStyle/>
                    <a:p>
                      <a:pPr algn="r" fontAlgn="ctr"/>
                      <a:r>
                        <a:rPr lang="es-CO" sz="1400" b="0" i="0" u="none" strike="noStrike">
                          <a:solidFill>
                            <a:srgbClr val="203764"/>
                          </a:solidFill>
                          <a:effectLst/>
                          <a:latin typeface="Calibri" panose="020F0502020204030204" pitchFamily="34" charset="0"/>
                          <a:cs typeface="Calibri" panose="020F0502020204030204" pitchFamily="34" charset="0"/>
                        </a:rPr>
                        <a:t>            2,628 </a:t>
                      </a:r>
                    </a:p>
                  </a:txBody>
                  <a:tcPr marL="0" marR="0" marT="0" marB="0" anchor="ctr">
                    <a:lnL w="6350" cap="flat" cmpd="sng" algn="ctr">
                      <a:solidFill>
                        <a:srgbClr val="8EA9DB"/>
                      </a:solidFill>
                      <a:prstDash val="solid"/>
                      <a:round/>
                      <a:headEnd type="none" w="med" len="med"/>
                      <a:tailEnd type="none" w="med" len="med"/>
                    </a:lnL>
                    <a:lnR w="6350" cap="flat" cmpd="sng" algn="ctr">
                      <a:solidFill>
                        <a:srgbClr val="8EA9DB"/>
                      </a:solidFill>
                      <a:prstDash val="solid"/>
                      <a:round/>
                      <a:headEnd type="none" w="med" len="med"/>
                      <a:tailEnd type="none" w="med" len="med"/>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tcPr>
                </a:tc>
                <a:tc>
                  <a:txBody>
                    <a:bodyPr/>
                    <a:lstStyle/>
                    <a:p>
                      <a:pPr algn="r" fontAlgn="ctr"/>
                      <a:r>
                        <a:rPr lang="es-CO" sz="1400" b="0" i="0" u="none" strike="noStrike">
                          <a:solidFill>
                            <a:srgbClr val="203764"/>
                          </a:solidFill>
                          <a:effectLst/>
                          <a:latin typeface="Calibri" panose="020F0502020204030204" pitchFamily="34" charset="0"/>
                          <a:cs typeface="Calibri" panose="020F0502020204030204" pitchFamily="34" charset="0"/>
                        </a:rPr>
                        <a:t>            1,480 </a:t>
                      </a:r>
                    </a:p>
                  </a:txBody>
                  <a:tcPr marL="0" marR="0" marT="0" marB="0" anchor="ctr">
                    <a:lnL w="6350" cap="flat" cmpd="sng" algn="ctr">
                      <a:solidFill>
                        <a:srgbClr val="8EA9DB"/>
                      </a:solidFill>
                      <a:prstDash val="solid"/>
                      <a:round/>
                      <a:headEnd type="none" w="med" len="med"/>
                      <a:tailEnd type="none" w="med" len="med"/>
                    </a:lnL>
                    <a:lnR w="6350" cap="flat" cmpd="sng" algn="ctr">
                      <a:solidFill>
                        <a:srgbClr val="8EA9DB"/>
                      </a:solidFill>
                      <a:prstDash val="solid"/>
                      <a:round/>
                      <a:headEnd type="none" w="med" len="med"/>
                      <a:tailEnd type="none" w="med" len="med"/>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tcPr>
                </a:tc>
                <a:tc>
                  <a:txBody>
                    <a:bodyPr/>
                    <a:lstStyle/>
                    <a:p>
                      <a:pPr algn="r" fontAlgn="ctr"/>
                      <a:r>
                        <a:rPr lang="es-CO" sz="1400" b="0" i="0" u="none" strike="noStrike">
                          <a:solidFill>
                            <a:srgbClr val="203764"/>
                          </a:solidFill>
                          <a:effectLst/>
                          <a:latin typeface="Calibri" panose="020F0502020204030204" pitchFamily="34" charset="0"/>
                          <a:cs typeface="Calibri" panose="020F0502020204030204" pitchFamily="34" charset="0"/>
                        </a:rPr>
                        <a:t>                     4,417 </a:t>
                      </a:r>
                    </a:p>
                  </a:txBody>
                  <a:tcPr marL="0" marR="0" marT="0" marB="0" anchor="ctr">
                    <a:lnL w="6350" cap="flat" cmpd="sng" algn="ctr">
                      <a:solidFill>
                        <a:srgbClr val="8EA9DB"/>
                      </a:solidFill>
                      <a:prstDash val="solid"/>
                      <a:round/>
                      <a:headEnd type="none" w="med" len="med"/>
                      <a:tailEnd type="none" w="med" len="med"/>
                    </a:lnL>
                    <a:lnR w="6350" cap="flat" cmpd="sng" algn="ctr">
                      <a:solidFill>
                        <a:srgbClr val="8EA9DB"/>
                      </a:solidFill>
                      <a:prstDash val="solid"/>
                      <a:round/>
                      <a:headEnd type="none" w="med" len="med"/>
                      <a:tailEnd type="none" w="med" len="med"/>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tcPr>
                </a:tc>
                <a:tc>
                  <a:txBody>
                    <a:bodyPr/>
                    <a:lstStyle/>
                    <a:p>
                      <a:pPr algn="r" fontAlgn="ctr"/>
                      <a:r>
                        <a:rPr lang="es-CO" sz="1400" b="0" i="0" u="none" strike="noStrike">
                          <a:solidFill>
                            <a:srgbClr val="203764"/>
                          </a:solidFill>
                          <a:effectLst/>
                          <a:latin typeface="Calibri" panose="020F0502020204030204" pitchFamily="34" charset="0"/>
                          <a:cs typeface="Calibri" panose="020F0502020204030204" pitchFamily="34" charset="0"/>
                        </a:rPr>
                        <a:t>            3,698 </a:t>
                      </a:r>
                    </a:p>
                  </a:txBody>
                  <a:tcPr marL="0" marR="0" marT="0" marB="0" anchor="ctr">
                    <a:lnL w="6350" cap="flat" cmpd="sng" algn="ctr">
                      <a:solidFill>
                        <a:srgbClr val="8EA9DB"/>
                      </a:solidFill>
                      <a:prstDash val="solid"/>
                      <a:round/>
                      <a:headEnd type="none" w="med" len="med"/>
                      <a:tailEnd type="none" w="med" len="med"/>
                    </a:lnL>
                    <a:lnR w="6350" cap="flat" cmpd="sng" algn="ctr">
                      <a:solidFill>
                        <a:srgbClr val="8EA9DB"/>
                      </a:solidFill>
                      <a:prstDash val="solid"/>
                      <a:round/>
                      <a:headEnd type="none" w="med" len="med"/>
                      <a:tailEnd type="none" w="med" len="med"/>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tcPr>
                </a:tc>
                <a:tc>
                  <a:txBody>
                    <a:bodyPr/>
                    <a:lstStyle/>
                    <a:p>
                      <a:pPr algn="r" fontAlgn="ctr"/>
                      <a:r>
                        <a:rPr lang="es-CO" sz="1400" b="0" i="0" u="none" strike="noStrike">
                          <a:solidFill>
                            <a:srgbClr val="203764"/>
                          </a:solidFill>
                          <a:effectLst/>
                          <a:latin typeface="Calibri" panose="020F0502020204030204" pitchFamily="34" charset="0"/>
                          <a:cs typeface="Calibri" panose="020F0502020204030204" pitchFamily="34" charset="0"/>
                        </a:rPr>
                        <a:t>            3,480 </a:t>
                      </a:r>
                    </a:p>
                  </a:txBody>
                  <a:tcPr marL="0" marR="0" marT="0" marB="0" anchor="ctr">
                    <a:lnL w="6350" cap="flat" cmpd="sng" algn="ctr">
                      <a:solidFill>
                        <a:srgbClr val="8EA9DB"/>
                      </a:solidFill>
                      <a:prstDash val="solid"/>
                      <a:round/>
                      <a:headEnd type="none" w="med" len="med"/>
                      <a:tailEnd type="none" w="med" len="med"/>
                    </a:lnL>
                    <a:lnR w="6350" cap="flat" cmpd="sng" algn="ctr">
                      <a:solidFill>
                        <a:srgbClr val="8EA9DB"/>
                      </a:solidFill>
                      <a:prstDash val="solid"/>
                      <a:round/>
                      <a:headEnd type="none" w="med" len="med"/>
                      <a:tailEnd type="none" w="med" len="med"/>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tcPr>
                </a:tc>
                <a:tc>
                  <a:txBody>
                    <a:bodyPr/>
                    <a:lstStyle/>
                    <a:p>
                      <a:pPr algn="r" fontAlgn="ctr"/>
                      <a:r>
                        <a:rPr lang="es-CO" sz="1400" b="0" i="0" u="none" strike="noStrike">
                          <a:solidFill>
                            <a:srgbClr val="203764"/>
                          </a:solidFill>
                          <a:effectLst/>
                          <a:latin typeface="Calibri" panose="020F0502020204030204" pitchFamily="34" charset="0"/>
                          <a:cs typeface="Calibri" panose="020F0502020204030204" pitchFamily="34" charset="0"/>
                        </a:rPr>
                        <a:t>            3,030 </a:t>
                      </a:r>
                    </a:p>
                  </a:txBody>
                  <a:tcPr marL="0" marR="0" marT="0" marB="0" anchor="ctr">
                    <a:lnL w="6350" cap="flat" cmpd="sng" algn="ctr">
                      <a:solidFill>
                        <a:srgbClr val="8EA9DB"/>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tcPr>
                </a:tc>
                <a:extLst>
                  <a:ext uri="{0D108BD9-81ED-4DB2-BD59-A6C34878D82A}">
                    <a16:rowId xmlns:a16="http://schemas.microsoft.com/office/drawing/2014/main" xmlns="" val="494568341"/>
                  </a:ext>
                </a:extLst>
              </a:tr>
              <a:tr h="266063">
                <a:tc>
                  <a:txBody>
                    <a:bodyPr/>
                    <a:lstStyle/>
                    <a:p>
                      <a:pPr algn="l" rtl="0" fontAlgn="ctr"/>
                      <a:r>
                        <a:rPr lang="es-CO" sz="1200" b="0" i="0" u="none" strike="noStrike" dirty="0">
                          <a:solidFill>
                            <a:srgbClr val="203764"/>
                          </a:solidFill>
                          <a:effectLst/>
                          <a:latin typeface="Calibri" panose="020F0502020204030204" pitchFamily="34" charset="0"/>
                          <a:cs typeface="Calibri" panose="020F0502020204030204" pitchFamily="34" charset="0"/>
                        </a:rPr>
                        <a:t>MGMP </a:t>
                      </a:r>
                      <a:r>
                        <a:rPr lang="es-CO" sz="1200" b="0" i="0" u="none" strike="noStrike" dirty="0" smtClean="0">
                          <a:solidFill>
                            <a:srgbClr val="203764"/>
                          </a:solidFill>
                          <a:effectLst/>
                          <a:latin typeface="Calibri" panose="020F0502020204030204" pitchFamily="34" charset="0"/>
                          <a:cs typeface="Calibri" panose="020F0502020204030204" pitchFamily="34" charset="0"/>
                        </a:rPr>
                        <a:t>2021-2024****</a:t>
                      </a:r>
                      <a:endParaRPr lang="es-CO" sz="1200" b="0" i="0" u="none" strike="noStrike" dirty="0">
                        <a:solidFill>
                          <a:srgbClr val="203764"/>
                        </a:solidFill>
                        <a:effectLst/>
                        <a:latin typeface="Calibri" panose="020F0502020204030204" pitchFamily="34" charset="0"/>
                        <a:cs typeface="Calibri" panose="020F0502020204030204" pitchFamily="34" charset="0"/>
                      </a:endParaRPr>
                    </a:p>
                  </a:txBody>
                  <a:tcPr marL="0" marR="0" marT="0" marB="0" anchor="ctr">
                    <a:lnL w="12700" cap="flat" cmpd="sng" algn="ctr">
                      <a:solidFill>
                        <a:schemeClr val="tx1"/>
                      </a:solidFill>
                      <a:prstDash val="solid"/>
                      <a:round/>
                      <a:headEnd type="none" w="med" len="med"/>
                      <a:tailEnd type="none" w="med" len="med"/>
                    </a:lnL>
                    <a:lnR w="6350" cap="flat" cmpd="sng" algn="ctr">
                      <a:solidFill>
                        <a:srgbClr val="8EA9DB"/>
                      </a:solidFill>
                      <a:prstDash val="solid"/>
                      <a:round/>
                      <a:headEnd type="none" w="med" len="med"/>
                      <a:tailEnd type="none" w="med" len="med"/>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solidFill>
                      <a:srgbClr val="FFFFFF"/>
                    </a:solidFill>
                  </a:tcPr>
                </a:tc>
                <a:tc>
                  <a:txBody>
                    <a:bodyPr/>
                    <a:lstStyle/>
                    <a:p>
                      <a:pPr algn="r" fontAlgn="ctr"/>
                      <a:r>
                        <a:rPr lang="es-CO" sz="1400" b="0" i="0" u="none" strike="noStrike">
                          <a:solidFill>
                            <a:srgbClr val="203764"/>
                          </a:solidFill>
                          <a:effectLst/>
                          <a:latin typeface="Calibri" panose="020F0502020204030204" pitchFamily="34" charset="0"/>
                          <a:cs typeface="Calibri" panose="020F0502020204030204" pitchFamily="34" charset="0"/>
                        </a:rPr>
                        <a:t> </a:t>
                      </a:r>
                    </a:p>
                  </a:txBody>
                  <a:tcPr marL="0" marR="0" marT="0" marB="0" anchor="ctr">
                    <a:lnL w="6350" cap="flat" cmpd="sng" algn="ctr">
                      <a:solidFill>
                        <a:srgbClr val="8EA9DB"/>
                      </a:solidFill>
                      <a:prstDash val="solid"/>
                      <a:round/>
                      <a:headEnd type="none" w="med" len="med"/>
                      <a:tailEnd type="none" w="med" len="med"/>
                    </a:lnL>
                    <a:lnR w="6350" cap="flat" cmpd="sng" algn="ctr">
                      <a:solidFill>
                        <a:srgbClr val="8EA9DB"/>
                      </a:solidFill>
                      <a:prstDash val="solid"/>
                      <a:round/>
                      <a:headEnd type="none" w="med" len="med"/>
                      <a:tailEnd type="none" w="med" len="med"/>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tcPr>
                </a:tc>
                <a:tc>
                  <a:txBody>
                    <a:bodyPr/>
                    <a:lstStyle/>
                    <a:p>
                      <a:pPr algn="r" rtl="0" fontAlgn="ctr"/>
                      <a:r>
                        <a:rPr lang="es-CO" sz="1400" b="0" i="0" u="none" strike="noStrike">
                          <a:solidFill>
                            <a:srgbClr val="203764"/>
                          </a:solidFill>
                          <a:effectLst/>
                          <a:latin typeface="Calibri" panose="020F0502020204030204" pitchFamily="34" charset="0"/>
                          <a:cs typeface="Calibri" panose="020F0502020204030204" pitchFamily="34" charset="0"/>
                        </a:rPr>
                        <a:t> </a:t>
                      </a:r>
                    </a:p>
                  </a:txBody>
                  <a:tcPr marL="0" marR="0" marT="0" marB="0" anchor="ctr">
                    <a:lnL w="6350" cap="flat" cmpd="sng" algn="ctr">
                      <a:solidFill>
                        <a:srgbClr val="8EA9DB"/>
                      </a:solidFill>
                      <a:prstDash val="solid"/>
                      <a:round/>
                      <a:headEnd type="none" w="med" len="med"/>
                      <a:tailEnd type="none" w="med" len="med"/>
                    </a:lnL>
                    <a:lnR w="6350" cap="flat" cmpd="sng" algn="ctr">
                      <a:solidFill>
                        <a:srgbClr val="8EA9DB"/>
                      </a:solidFill>
                      <a:prstDash val="solid"/>
                      <a:round/>
                      <a:headEnd type="none" w="med" len="med"/>
                      <a:tailEnd type="none" w="med" len="med"/>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tcPr>
                </a:tc>
                <a:tc>
                  <a:txBody>
                    <a:bodyPr/>
                    <a:lstStyle/>
                    <a:p>
                      <a:pPr algn="r" fontAlgn="ctr"/>
                      <a:r>
                        <a:rPr lang="es-CO" sz="1400" b="0" i="0" u="none" strike="noStrike" dirty="0">
                          <a:solidFill>
                            <a:srgbClr val="203764"/>
                          </a:solidFill>
                          <a:effectLst/>
                          <a:latin typeface="Calibri" panose="020F0502020204030204" pitchFamily="34" charset="0"/>
                          <a:cs typeface="Calibri" panose="020F0502020204030204" pitchFamily="34" charset="0"/>
                        </a:rPr>
                        <a:t>                        885 </a:t>
                      </a:r>
                    </a:p>
                  </a:txBody>
                  <a:tcPr marL="0" marR="0" marT="0" marB="0" anchor="ctr">
                    <a:lnL w="6350" cap="flat" cmpd="sng" algn="ctr">
                      <a:solidFill>
                        <a:srgbClr val="8EA9DB"/>
                      </a:solidFill>
                      <a:prstDash val="solid"/>
                      <a:round/>
                      <a:headEnd type="none" w="med" len="med"/>
                      <a:tailEnd type="none" w="med" len="med"/>
                    </a:lnL>
                    <a:lnR w="6350" cap="flat" cmpd="sng" algn="ctr">
                      <a:solidFill>
                        <a:srgbClr val="8EA9DB"/>
                      </a:solidFill>
                      <a:prstDash val="solid"/>
                      <a:round/>
                      <a:headEnd type="none" w="med" len="med"/>
                      <a:tailEnd type="none" w="med" len="med"/>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tcPr>
                </a:tc>
                <a:tc>
                  <a:txBody>
                    <a:bodyPr/>
                    <a:lstStyle/>
                    <a:p>
                      <a:pPr algn="r" fontAlgn="ctr"/>
                      <a:r>
                        <a:rPr lang="es-CO" sz="1400" b="0" i="0" u="none" strike="noStrike">
                          <a:solidFill>
                            <a:srgbClr val="203764"/>
                          </a:solidFill>
                          <a:effectLst/>
                          <a:latin typeface="Calibri" panose="020F0502020204030204" pitchFamily="34" charset="0"/>
                          <a:cs typeface="Calibri" panose="020F0502020204030204" pitchFamily="34" charset="0"/>
                        </a:rPr>
                        <a:t>            1,354 </a:t>
                      </a:r>
                    </a:p>
                  </a:txBody>
                  <a:tcPr marL="0" marR="0" marT="0" marB="0" anchor="ctr">
                    <a:lnL w="6350" cap="flat" cmpd="sng" algn="ctr">
                      <a:solidFill>
                        <a:srgbClr val="8EA9DB"/>
                      </a:solidFill>
                      <a:prstDash val="solid"/>
                      <a:round/>
                      <a:headEnd type="none" w="med" len="med"/>
                      <a:tailEnd type="none" w="med" len="med"/>
                    </a:lnL>
                    <a:lnR w="6350" cap="flat" cmpd="sng" algn="ctr">
                      <a:solidFill>
                        <a:srgbClr val="8EA9DB"/>
                      </a:solidFill>
                      <a:prstDash val="solid"/>
                      <a:round/>
                      <a:headEnd type="none" w="med" len="med"/>
                      <a:tailEnd type="none" w="med" len="med"/>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tcPr>
                </a:tc>
                <a:tc>
                  <a:txBody>
                    <a:bodyPr/>
                    <a:lstStyle/>
                    <a:p>
                      <a:pPr algn="r" fontAlgn="ctr"/>
                      <a:r>
                        <a:rPr lang="es-CO" sz="1400" b="0" i="0" u="none" strike="noStrike">
                          <a:solidFill>
                            <a:srgbClr val="203764"/>
                          </a:solidFill>
                          <a:effectLst/>
                          <a:latin typeface="Calibri" panose="020F0502020204030204" pitchFamily="34" charset="0"/>
                          <a:cs typeface="Calibri" panose="020F0502020204030204" pitchFamily="34" charset="0"/>
                        </a:rPr>
                        <a:t>            1,740 </a:t>
                      </a:r>
                    </a:p>
                  </a:txBody>
                  <a:tcPr marL="0" marR="0" marT="0" marB="0" anchor="ctr">
                    <a:lnL w="6350" cap="flat" cmpd="sng" algn="ctr">
                      <a:solidFill>
                        <a:srgbClr val="8EA9DB"/>
                      </a:solidFill>
                      <a:prstDash val="solid"/>
                      <a:round/>
                      <a:headEnd type="none" w="med" len="med"/>
                      <a:tailEnd type="none" w="med" len="med"/>
                    </a:lnL>
                    <a:lnR w="6350" cap="flat" cmpd="sng" algn="ctr">
                      <a:solidFill>
                        <a:srgbClr val="8EA9DB"/>
                      </a:solidFill>
                      <a:prstDash val="solid"/>
                      <a:round/>
                      <a:headEnd type="none" w="med" len="med"/>
                      <a:tailEnd type="none" w="med" len="med"/>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tcPr>
                </a:tc>
                <a:tc>
                  <a:txBody>
                    <a:bodyPr/>
                    <a:lstStyle/>
                    <a:p>
                      <a:pPr algn="r" fontAlgn="ctr"/>
                      <a:r>
                        <a:rPr lang="es-CO" sz="1400" b="0" i="0" u="none" strike="noStrike">
                          <a:solidFill>
                            <a:srgbClr val="203764"/>
                          </a:solidFill>
                          <a:effectLst/>
                          <a:latin typeface="Calibri" panose="020F0502020204030204" pitchFamily="34" charset="0"/>
                          <a:cs typeface="Calibri" panose="020F0502020204030204" pitchFamily="34" charset="0"/>
                        </a:rPr>
                        <a:t>            1,792 </a:t>
                      </a:r>
                    </a:p>
                  </a:txBody>
                  <a:tcPr marL="0" marR="0" marT="0" marB="0" anchor="ctr">
                    <a:lnL w="6350" cap="flat" cmpd="sng" algn="ctr">
                      <a:solidFill>
                        <a:srgbClr val="8EA9DB"/>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tcPr>
                </a:tc>
                <a:extLst>
                  <a:ext uri="{0D108BD9-81ED-4DB2-BD59-A6C34878D82A}">
                    <a16:rowId xmlns:a16="http://schemas.microsoft.com/office/drawing/2014/main" xmlns="" val="270478141"/>
                  </a:ext>
                </a:extLst>
              </a:tr>
              <a:tr h="204717">
                <a:tc>
                  <a:txBody>
                    <a:bodyPr/>
                    <a:lstStyle/>
                    <a:p>
                      <a:pPr algn="l" rtl="0" fontAlgn="ctr"/>
                      <a:r>
                        <a:rPr lang="es-CO" sz="1200" b="0" i="0" u="none" strike="noStrike" dirty="0">
                          <a:solidFill>
                            <a:srgbClr val="203764"/>
                          </a:solidFill>
                          <a:effectLst/>
                          <a:latin typeface="Calibri" panose="020F0502020204030204" pitchFamily="34" charset="0"/>
                          <a:cs typeface="Calibri" panose="020F0502020204030204" pitchFamily="34" charset="0"/>
                        </a:rPr>
                        <a:t>DIFERENCIA</a:t>
                      </a:r>
                    </a:p>
                  </a:txBody>
                  <a:tcPr marL="0" marR="0" marT="0" marB="0" anchor="ctr">
                    <a:lnL w="12700" cap="flat" cmpd="sng" algn="ctr">
                      <a:solidFill>
                        <a:schemeClr val="tx1"/>
                      </a:solidFill>
                      <a:prstDash val="solid"/>
                      <a:round/>
                      <a:headEnd type="none" w="med" len="med"/>
                      <a:tailEnd type="none" w="med" len="med"/>
                    </a:lnL>
                    <a:lnR w="6350" cap="flat" cmpd="sng" algn="ctr">
                      <a:solidFill>
                        <a:srgbClr val="8EA9DB"/>
                      </a:solidFill>
                      <a:prstDash val="solid"/>
                      <a:round/>
                      <a:headEnd type="none" w="med" len="med"/>
                      <a:tailEnd type="none" w="med" len="med"/>
                    </a:lnR>
                    <a:lnT w="6350" cap="flat" cmpd="sng" algn="ctr">
                      <a:solidFill>
                        <a:srgbClr val="8EA9DB"/>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ctr"/>
                      <a:r>
                        <a:rPr lang="es-CO" sz="1400" b="0" i="0" u="none" strike="noStrike">
                          <a:solidFill>
                            <a:srgbClr val="203764"/>
                          </a:solidFill>
                          <a:effectLst/>
                          <a:latin typeface="Calibri" panose="020F0502020204030204" pitchFamily="34" charset="0"/>
                          <a:cs typeface="Calibri" panose="020F0502020204030204" pitchFamily="34" charset="0"/>
                        </a:rPr>
                        <a:t> </a:t>
                      </a:r>
                    </a:p>
                  </a:txBody>
                  <a:tcPr marL="0" marR="0" marT="0" marB="0" anchor="ctr">
                    <a:lnL w="6350" cap="flat" cmpd="sng" algn="ctr">
                      <a:solidFill>
                        <a:srgbClr val="8EA9DB"/>
                      </a:solidFill>
                      <a:prstDash val="solid"/>
                      <a:round/>
                      <a:headEnd type="none" w="med" len="med"/>
                      <a:tailEnd type="none" w="med" len="med"/>
                    </a:lnL>
                    <a:lnR w="6350" cap="flat" cmpd="sng" algn="ctr">
                      <a:solidFill>
                        <a:srgbClr val="8EA9DB"/>
                      </a:solidFill>
                      <a:prstDash val="solid"/>
                      <a:round/>
                      <a:headEnd type="none" w="med" len="med"/>
                      <a:tailEnd type="none" w="med" len="med"/>
                    </a:lnR>
                    <a:lnT w="6350" cap="flat" cmpd="sng" algn="ctr">
                      <a:solidFill>
                        <a:srgbClr val="8EA9DB"/>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ctr"/>
                      <a:r>
                        <a:rPr lang="es-CO" sz="1400" b="0" i="0" u="none" strike="noStrike">
                          <a:solidFill>
                            <a:srgbClr val="203764"/>
                          </a:solidFill>
                          <a:effectLst/>
                          <a:latin typeface="Calibri" panose="020F0502020204030204" pitchFamily="34" charset="0"/>
                          <a:cs typeface="Calibri" panose="020F0502020204030204" pitchFamily="34" charset="0"/>
                        </a:rPr>
                        <a:t> </a:t>
                      </a:r>
                    </a:p>
                  </a:txBody>
                  <a:tcPr marL="0" marR="0" marT="0" marB="0" anchor="ctr">
                    <a:lnL w="6350" cap="flat" cmpd="sng" algn="ctr">
                      <a:solidFill>
                        <a:srgbClr val="8EA9DB"/>
                      </a:solidFill>
                      <a:prstDash val="solid"/>
                      <a:round/>
                      <a:headEnd type="none" w="med" len="med"/>
                      <a:tailEnd type="none" w="med" len="med"/>
                    </a:lnL>
                    <a:lnR w="6350" cap="flat" cmpd="sng" algn="ctr">
                      <a:solidFill>
                        <a:srgbClr val="8EA9DB"/>
                      </a:solidFill>
                      <a:prstDash val="solid"/>
                      <a:round/>
                      <a:headEnd type="none" w="med" len="med"/>
                      <a:tailEnd type="none" w="med" len="med"/>
                    </a:lnR>
                    <a:lnT w="6350" cap="flat" cmpd="sng" algn="ctr">
                      <a:solidFill>
                        <a:srgbClr val="8EA9DB"/>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ctr"/>
                      <a:r>
                        <a:rPr lang="es-CO" sz="1400" b="0" i="0" u="none" strike="noStrike" dirty="0">
                          <a:solidFill>
                            <a:srgbClr val="203764"/>
                          </a:solidFill>
                          <a:effectLst/>
                          <a:latin typeface="Calibri" panose="020F0502020204030204" pitchFamily="34" charset="0"/>
                          <a:cs typeface="Calibri" panose="020F0502020204030204" pitchFamily="34" charset="0"/>
                        </a:rPr>
                        <a:t>                    (3,532)</a:t>
                      </a:r>
                    </a:p>
                  </a:txBody>
                  <a:tcPr marL="0" marR="0" marT="0" marB="0" anchor="ctr">
                    <a:lnL w="6350" cap="flat" cmpd="sng" algn="ctr">
                      <a:solidFill>
                        <a:srgbClr val="8EA9DB"/>
                      </a:solidFill>
                      <a:prstDash val="solid"/>
                      <a:round/>
                      <a:headEnd type="none" w="med" len="med"/>
                      <a:tailEnd type="none" w="med" len="med"/>
                    </a:lnL>
                    <a:lnR w="6350" cap="flat" cmpd="sng" algn="ctr">
                      <a:solidFill>
                        <a:srgbClr val="8EA9DB"/>
                      </a:solidFill>
                      <a:prstDash val="solid"/>
                      <a:round/>
                      <a:headEnd type="none" w="med" len="med"/>
                      <a:tailEnd type="none" w="med" len="med"/>
                    </a:lnR>
                    <a:lnT w="6350" cap="flat" cmpd="sng" algn="ctr">
                      <a:solidFill>
                        <a:srgbClr val="8EA9DB"/>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ctr"/>
                      <a:r>
                        <a:rPr lang="es-CO" sz="1400" b="0" i="0" u="none" strike="noStrike">
                          <a:solidFill>
                            <a:srgbClr val="203764"/>
                          </a:solidFill>
                          <a:effectLst/>
                          <a:latin typeface="Calibri" panose="020F0502020204030204" pitchFamily="34" charset="0"/>
                          <a:cs typeface="Calibri" panose="020F0502020204030204" pitchFamily="34" charset="0"/>
                        </a:rPr>
                        <a:t>           (2,344)</a:t>
                      </a:r>
                    </a:p>
                  </a:txBody>
                  <a:tcPr marL="0" marR="0" marT="0" marB="0" anchor="ctr">
                    <a:lnL w="6350" cap="flat" cmpd="sng" algn="ctr">
                      <a:solidFill>
                        <a:srgbClr val="8EA9DB"/>
                      </a:solidFill>
                      <a:prstDash val="solid"/>
                      <a:round/>
                      <a:headEnd type="none" w="med" len="med"/>
                      <a:tailEnd type="none" w="med" len="med"/>
                    </a:lnL>
                    <a:lnR w="6350" cap="flat" cmpd="sng" algn="ctr">
                      <a:solidFill>
                        <a:srgbClr val="8EA9DB"/>
                      </a:solidFill>
                      <a:prstDash val="solid"/>
                      <a:round/>
                      <a:headEnd type="none" w="med" len="med"/>
                      <a:tailEnd type="none" w="med" len="med"/>
                    </a:lnR>
                    <a:lnT w="6350" cap="flat" cmpd="sng" algn="ctr">
                      <a:solidFill>
                        <a:srgbClr val="8EA9DB"/>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ctr"/>
                      <a:r>
                        <a:rPr lang="es-CO" sz="1400" b="0" i="0" u="none" strike="noStrike">
                          <a:solidFill>
                            <a:srgbClr val="203764"/>
                          </a:solidFill>
                          <a:effectLst/>
                          <a:latin typeface="Calibri" panose="020F0502020204030204" pitchFamily="34" charset="0"/>
                          <a:cs typeface="Calibri" panose="020F0502020204030204" pitchFamily="34" charset="0"/>
                        </a:rPr>
                        <a:t>           (1,740)</a:t>
                      </a:r>
                    </a:p>
                  </a:txBody>
                  <a:tcPr marL="0" marR="0" marT="0" marB="0" anchor="ctr">
                    <a:lnL w="6350" cap="flat" cmpd="sng" algn="ctr">
                      <a:solidFill>
                        <a:srgbClr val="8EA9DB"/>
                      </a:solidFill>
                      <a:prstDash val="solid"/>
                      <a:round/>
                      <a:headEnd type="none" w="med" len="med"/>
                      <a:tailEnd type="none" w="med" len="med"/>
                    </a:lnL>
                    <a:lnR w="6350" cap="flat" cmpd="sng" algn="ctr">
                      <a:solidFill>
                        <a:srgbClr val="8EA9DB"/>
                      </a:solidFill>
                      <a:prstDash val="solid"/>
                      <a:round/>
                      <a:headEnd type="none" w="med" len="med"/>
                      <a:tailEnd type="none" w="med" len="med"/>
                    </a:lnR>
                    <a:lnT w="6350" cap="flat" cmpd="sng" algn="ctr">
                      <a:solidFill>
                        <a:srgbClr val="8EA9DB"/>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ctr"/>
                      <a:r>
                        <a:rPr lang="es-CO" sz="1400" b="0" i="0" u="none" strike="noStrike" dirty="0">
                          <a:solidFill>
                            <a:srgbClr val="203764"/>
                          </a:solidFill>
                          <a:effectLst/>
                          <a:latin typeface="Calibri" panose="020F0502020204030204" pitchFamily="34" charset="0"/>
                          <a:cs typeface="Calibri" panose="020F0502020204030204" pitchFamily="34" charset="0"/>
                        </a:rPr>
                        <a:t>           (1,238)</a:t>
                      </a:r>
                    </a:p>
                  </a:txBody>
                  <a:tcPr marL="0" marR="0" marT="0" marB="0" anchor="ctr">
                    <a:lnL w="6350" cap="flat" cmpd="sng" algn="ctr">
                      <a:solidFill>
                        <a:srgbClr val="8EA9DB"/>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8EA9DB"/>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696574139"/>
                  </a:ext>
                </a:extLst>
              </a:tr>
            </a:tbl>
          </a:graphicData>
        </a:graphic>
      </p:graphicFrame>
      <p:graphicFrame>
        <p:nvGraphicFramePr>
          <p:cNvPr id="8" name="Tabla 7"/>
          <p:cNvGraphicFramePr>
            <a:graphicFrameLocks noGrp="1"/>
          </p:cNvGraphicFramePr>
          <p:nvPr>
            <p:extLst>
              <p:ext uri="{D42A27DB-BD31-4B8C-83A1-F6EECF244321}">
                <p14:modId xmlns:p14="http://schemas.microsoft.com/office/powerpoint/2010/main" val="1512975418"/>
              </p:ext>
            </p:extLst>
          </p:nvPr>
        </p:nvGraphicFramePr>
        <p:xfrm>
          <a:off x="506713" y="4014928"/>
          <a:ext cx="11185476" cy="1494218"/>
        </p:xfrm>
        <a:graphic>
          <a:graphicData uri="http://schemas.openxmlformats.org/drawingml/2006/table">
            <a:tbl>
              <a:tblPr>
                <a:tableStyleId>{2D5ABB26-0587-4C30-8999-92F81FD0307C}</a:tableStyleId>
              </a:tblPr>
              <a:tblGrid>
                <a:gridCol w="6494190">
                  <a:extLst>
                    <a:ext uri="{9D8B030D-6E8A-4147-A177-3AD203B41FA5}">
                      <a16:colId xmlns:a16="http://schemas.microsoft.com/office/drawing/2014/main" xmlns="" val="2061757269"/>
                    </a:ext>
                  </a:extLst>
                </a:gridCol>
                <a:gridCol w="781881">
                  <a:extLst>
                    <a:ext uri="{9D8B030D-6E8A-4147-A177-3AD203B41FA5}">
                      <a16:colId xmlns:a16="http://schemas.microsoft.com/office/drawing/2014/main" xmlns="" val="147164746"/>
                    </a:ext>
                  </a:extLst>
                </a:gridCol>
                <a:gridCol w="781881">
                  <a:extLst>
                    <a:ext uri="{9D8B030D-6E8A-4147-A177-3AD203B41FA5}">
                      <a16:colId xmlns:a16="http://schemas.microsoft.com/office/drawing/2014/main" xmlns="" val="1997888101"/>
                    </a:ext>
                  </a:extLst>
                </a:gridCol>
                <a:gridCol w="781881">
                  <a:extLst>
                    <a:ext uri="{9D8B030D-6E8A-4147-A177-3AD203B41FA5}">
                      <a16:colId xmlns:a16="http://schemas.microsoft.com/office/drawing/2014/main" xmlns="" val="2557710950"/>
                    </a:ext>
                  </a:extLst>
                </a:gridCol>
                <a:gridCol w="781881">
                  <a:extLst>
                    <a:ext uri="{9D8B030D-6E8A-4147-A177-3AD203B41FA5}">
                      <a16:colId xmlns:a16="http://schemas.microsoft.com/office/drawing/2014/main" xmlns="" val="2883732559"/>
                    </a:ext>
                  </a:extLst>
                </a:gridCol>
                <a:gridCol w="781881">
                  <a:extLst>
                    <a:ext uri="{9D8B030D-6E8A-4147-A177-3AD203B41FA5}">
                      <a16:colId xmlns:a16="http://schemas.microsoft.com/office/drawing/2014/main" xmlns="" val="3646050447"/>
                    </a:ext>
                  </a:extLst>
                </a:gridCol>
                <a:gridCol w="781881">
                  <a:extLst>
                    <a:ext uri="{9D8B030D-6E8A-4147-A177-3AD203B41FA5}">
                      <a16:colId xmlns:a16="http://schemas.microsoft.com/office/drawing/2014/main" xmlns="" val="3961382284"/>
                    </a:ext>
                  </a:extLst>
                </a:gridCol>
              </a:tblGrid>
              <a:tr h="270469">
                <a:tc>
                  <a:txBody>
                    <a:bodyPr/>
                    <a:lstStyle/>
                    <a:p>
                      <a:pPr algn="just" rtl="0" fontAlgn="ctr"/>
                      <a:r>
                        <a:rPr lang="es-ES" sz="1000" u="none" strike="noStrike" dirty="0">
                          <a:solidFill>
                            <a:srgbClr val="002060"/>
                          </a:solidFill>
                          <a:effectLst/>
                        </a:rPr>
                        <a:t>* Apropiación vigente a 30 de abril de 2020, SIN descontar partidas suspendidas</a:t>
                      </a:r>
                      <a:endParaRPr lang="es-ES" sz="1000" b="0" i="0" u="none" strike="noStrike" dirty="0">
                        <a:solidFill>
                          <a:srgbClr val="002060"/>
                        </a:solidFill>
                        <a:effectLst/>
                        <a:latin typeface="Calibri" panose="020F0502020204030204" pitchFamily="34" charset="0"/>
                      </a:endParaRPr>
                    </a:p>
                  </a:txBody>
                  <a:tcPr marL="0" marR="0" marT="0" marB="0" anchor="ctr"/>
                </a:tc>
                <a:tc>
                  <a:txBody>
                    <a:bodyPr/>
                    <a:lstStyle/>
                    <a:p>
                      <a:pPr algn="just" rtl="0" fontAlgn="ctr"/>
                      <a:endParaRPr lang="es-CO" sz="1000" b="0" i="0" u="none" strike="noStrike">
                        <a:solidFill>
                          <a:srgbClr val="002060"/>
                        </a:solidFill>
                        <a:effectLst/>
                        <a:latin typeface="Calibri" panose="020F0502020204030204" pitchFamily="34" charset="0"/>
                      </a:endParaRPr>
                    </a:p>
                  </a:txBody>
                  <a:tcPr marL="0" marR="0" marT="0" marB="0" anchor="ctr"/>
                </a:tc>
                <a:tc>
                  <a:txBody>
                    <a:bodyPr/>
                    <a:lstStyle/>
                    <a:p>
                      <a:pPr algn="just" rtl="0" fontAlgn="ctr"/>
                      <a:endParaRPr lang="es-CO" sz="1000" b="0" i="0" u="none" strike="noStrike">
                        <a:solidFill>
                          <a:srgbClr val="002060"/>
                        </a:solidFill>
                        <a:effectLst/>
                        <a:latin typeface="Calibri" panose="020F0502020204030204" pitchFamily="34" charset="0"/>
                      </a:endParaRPr>
                    </a:p>
                  </a:txBody>
                  <a:tcPr marL="0" marR="0" marT="0" marB="0" anchor="ctr"/>
                </a:tc>
                <a:tc>
                  <a:txBody>
                    <a:bodyPr/>
                    <a:lstStyle/>
                    <a:p>
                      <a:pPr algn="just" rtl="0" fontAlgn="ctr"/>
                      <a:endParaRPr lang="es-CO" sz="1000" b="0" i="0" u="none" strike="noStrike">
                        <a:solidFill>
                          <a:srgbClr val="002060"/>
                        </a:solidFill>
                        <a:effectLst/>
                        <a:latin typeface="Calibri" panose="020F0502020204030204" pitchFamily="34" charset="0"/>
                      </a:endParaRPr>
                    </a:p>
                  </a:txBody>
                  <a:tcPr marL="0" marR="0" marT="0" marB="0" anchor="ctr"/>
                </a:tc>
                <a:tc>
                  <a:txBody>
                    <a:bodyPr/>
                    <a:lstStyle/>
                    <a:p>
                      <a:pPr algn="just" rtl="0" fontAlgn="ctr"/>
                      <a:endParaRPr lang="es-CO" sz="1000" b="0" i="0" u="none" strike="noStrike">
                        <a:solidFill>
                          <a:srgbClr val="002060"/>
                        </a:solidFill>
                        <a:effectLst/>
                        <a:latin typeface="Calibri" panose="020F0502020204030204" pitchFamily="34" charset="0"/>
                      </a:endParaRPr>
                    </a:p>
                  </a:txBody>
                  <a:tcPr marL="0" marR="0" marT="0" marB="0" anchor="ctr"/>
                </a:tc>
                <a:tc>
                  <a:txBody>
                    <a:bodyPr/>
                    <a:lstStyle/>
                    <a:p>
                      <a:pPr algn="just" rtl="0" fontAlgn="ctr"/>
                      <a:endParaRPr lang="es-CO" sz="1000" b="0" i="0" u="none" strike="noStrike">
                        <a:solidFill>
                          <a:srgbClr val="002060"/>
                        </a:solidFill>
                        <a:effectLst/>
                        <a:latin typeface="Calibri" panose="020F0502020204030204" pitchFamily="34" charset="0"/>
                      </a:endParaRPr>
                    </a:p>
                  </a:txBody>
                  <a:tcPr marL="0" marR="0" marT="0" marB="0" anchor="ctr"/>
                </a:tc>
                <a:tc>
                  <a:txBody>
                    <a:bodyPr/>
                    <a:lstStyle/>
                    <a:p>
                      <a:pPr algn="just" rtl="0" fontAlgn="ctr"/>
                      <a:endParaRPr lang="es-CO" sz="1000" b="0" i="0" u="none" strike="noStrike">
                        <a:solidFill>
                          <a:srgbClr val="002060"/>
                        </a:solidFill>
                        <a:effectLst/>
                        <a:latin typeface="Calibri" panose="020F0502020204030204" pitchFamily="34" charset="0"/>
                      </a:endParaRPr>
                    </a:p>
                  </a:txBody>
                  <a:tcPr marL="0" marR="0" marT="0" marB="0" anchor="ctr"/>
                </a:tc>
                <a:extLst>
                  <a:ext uri="{0D108BD9-81ED-4DB2-BD59-A6C34878D82A}">
                    <a16:rowId xmlns:a16="http://schemas.microsoft.com/office/drawing/2014/main" xmlns="" val="1716328669"/>
                  </a:ext>
                </a:extLst>
              </a:tr>
              <a:tr h="286603">
                <a:tc>
                  <a:txBody>
                    <a:bodyPr/>
                    <a:lstStyle/>
                    <a:p>
                      <a:pPr algn="just" rtl="0" fontAlgn="ctr"/>
                      <a:r>
                        <a:rPr lang="es-CO" sz="1000" u="none" strike="noStrike">
                          <a:solidFill>
                            <a:srgbClr val="002060"/>
                          </a:solidFill>
                          <a:effectLst/>
                        </a:rPr>
                        <a:t>** Apropiación vigente a 30 de abril de 2020, descontando partidas suspendidas</a:t>
                      </a:r>
                      <a:endParaRPr lang="es-CO" sz="1000" b="0" i="0" u="none" strike="noStrike">
                        <a:solidFill>
                          <a:srgbClr val="002060"/>
                        </a:solidFill>
                        <a:effectLst/>
                        <a:latin typeface="Calibri" panose="020F0502020204030204" pitchFamily="34" charset="0"/>
                      </a:endParaRPr>
                    </a:p>
                  </a:txBody>
                  <a:tcPr marL="0" marR="0" marT="0" marB="0" anchor="ctr"/>
                </a:tc>
                <a:tc>
                  <a:txBody>
                    <a:bodyPr/>
                    <a:lstStyle/>
                    <a:p>
                      <a:pPr algn="just" rtl="0" fontAlgn="ctr"/>
                      <a:endParaRPr lang="es-CO" sz="1000" b="0" i="0" u="none" strike="noStrike">
                        <a:solidFill>
                          <a:srgbClr val="002060"/>
                        </a:solidFill>
                        <a:effectLst/>
                        <a:latin typeface="Calibri" panose="020F0502020204030204" pitchFamily="34" charset="0"/>
                      </a:endParaRPr>
                    </a:p>
                  </a:txBody>
                  <a:tcPr marL="0" marR="0" marT="0" marB="0" anchor="ctr"/>
                </a:tc>
                <a:tc>
                  <a:txBody>
                    <a:bodyPr/>
                    <a:lstStyle/>
                    <a:p>
                      <a:pPr algn="just" rtl="0" fontAlgn="ctr"/>
                      <a:endParaRPr lang="es-CO" sz="1000" b="0" i="0" u="none" strike="noStrike">
                        <a:solidFill>
                          <a:srgbClr val="002060"/>
                        </a:solidFill>
                        <a:effectLst/>
                        <a:latin typeface="Calibri" panose="020F0502020204030204" pitchFamily="34" charset="0"/>
                      </a:endParaRPr>
                    </a:p>
                  </a:txBody>
                  <a:tcPr marL="0" marR="0" marT="0" marB="0" anchor="ctr"/>
                </a:tc>
                <a:tc>
                  <a:txBody>
                    <a:bodyPr/>
                    <a:lstStyle/>
                    <a:p>
                      <a:pPr algn="just" rtl="0" fontAlgn="ctr"/>
                      <a:endParaRPr lang="es-CO" sz="1000" b="0" i="0" u="none" strike="noStrike">
                        <a:solidFill>
                          <a:srgbClr val="002060"/>
                        </a:solidFill>
                        <a:effectLst/>
                        <a:latin typeface="Calibri" panose="020F0502020204030204" pitchFamily="34" charset="0"/>
                      </a:endParaRPr>
                    </a:p>
                  </a:txBody>
                  <a:tcPr marL="0" marR="0" marT="0" marB="0" anchor="ctr"/>
                </a:tc>
                <a:tc>
                  <a:txBody>
                    <a:bodyPr/>
                    <a:lstStyle/>
                    <a:p>
                      <a:pPr algn="just" rtl="0" fontAlgn="ctr"/>
                      <a:endParaRPr lang="es-CO" sz="1000" b="0" i="0" u="none" strike="noStrike">
                        <a:solidFill>
                          <a:srgbClr val="002060"/>
                        </a:solidFill>
                        <a:effectLst/>
                        <a:latin typeface="Calibri" panose="020F0502020204030204" pitchFamily="34" charset="0"/>
                      </a:endParaRPr>
                    </a:p>
                  </a:txBody>
                  <a:tcPr marL="0" marR="0" marT="0" marB="0" anchor="ctr"/>
                </a:tc>
                <a:tc>
                  <a:txBody>
                    <a:bodyPr/>
                    <a:lstStyle/>
                    <a:p>
                      <a:pPr algn="just" rtl="0" fontAlgn="ctr"/>
                      <a:endParaRPr lang="es-CO" sz="1000" b="0" i="0" u="none" strike="noStrike">
                        <a:solidFill>
                          <a:srgbClr val="002060"/>
                        </a:solidFill>
                        <a:effectLst/>
                        <a:latin typeface="Calibri" panose="020F0502020204030204" pitchFamily="34" charset="0"/>
                      </a:endParaRPr>
                    </a:p>
                  </a:txBody>
                  <a:tcPr marL="0" marR="0" marT="0" marB="0" anchor="ctr"/>
                </a:tc>
                <a:tc>
                  <a:txBody>
                    <a:bodyPr/>
                    <a:lstStyle/>
                    <a:p>
                      <a:pPr algn="just" rtl="0" fontAlgn="ctr"/>
                      <a:endParaRPr lang="es-CO" sz="1000" b="0" i="0" u="none" strike="noStrike">
                        <a:solidFill>
                          <a:srgbClr val="002060"/>
                        </a:solidFill>
                        <a:effectLst/>
                        <a:latin typeface="Calibri" panose="020F0502020204030204" pitchFamily="34" charset="0"/>
                      </a:endParaRPr>
                    </a:p>
                  </a:txBody>
                  <a:tcPr marL="0" marR="0" marT="0" marB="0" anchor="ctr"/>
                </a:tc>
                <a:extLst>
                  <a:ext uri="{0D108BD9-81ED-4DB2-BD59-A6C34878D82A}">
                    <a16:rowId xmlns:a16="http://schemas.microsoft.com/office/drawing/2014/main" xmlns="" val="2156703707"/>
                  </a:ext>
                </a:extLst>
              </a:tr>
              <a:tr h="327546">
                <a:tc gridSpan="7">
                  <a:txBody>
                    <a:bodyPr/>
                    <a:lstStyle/>
                    <a:p>
                      <a:pPr algn="just" rtl="0" fontAlgn="ctr"/>
                      <a:r>
                        <a:rPr lang="es-ES" sz="1000" u="none" strike="noStrike" dirty="0">
                          <a:solidFill>
                            <a:srgbClr val="002060"/>
                          </a:solidFill>
                          <a:effectLst/>
                        </a:rPr>
                        <a:t>*** La información de los proyectos de inversión 2021 - 2024 del Sector Hacienda guardan total coherencia con la información del aplicativo SUIFP a la fecha.</a:t>
                      </a:r>
                      <a:endParaRPr lang="es-ES" sz="1000" b="0" i="0" u="none" strike="noStrike" dirty="0">
                        <a:solidFill>
                          <a:srgbClr val="002060"/>
                        </a:solidFill>
                        <a:effectLst/>
                        <a:latin typeface="Calibri" panose="020F0502020204030204" pitchFamily="34" charset="0"/>
                      </a:endParaRPr>
                    </a:p>
                  </a:txBody>
                  <a:tcPr marL="0" marR="0" marT="0" marB="0" anchor="ct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pPr algn="l" rtl="0" fontAlgn="ctr"/>
                      <a:endParaRPr lang="es-CO" sz="900" b="0" i="0" u="none" strike="noStrike" dirty="0">
                        <a:solidFill>
                          <a:srgbClr val="203764"/>
                        </a:solidFill>
                        <a:effectLst/>
                        <a:latin typeface="Calibri" panose="020F0502020204030204" pitchFamily="34" charset="0"/>
                      </a:endParaRPr>
                    </a:p>
                  </a:txBody>
                  <a:tcPr marL="0" marR="0" marT="0" marB="0" anchor="ctr"/>
                </a:tc>
                <a:tc hMerge="1">
                  <a:txBody>
                    <a:bodyPr/>
                    <a:lstStyle/>
                    <a:p>
                      <a:pPr algn="l" rtl="0" fontAlgn="ctr"/>
                      <a:endParaRPr lang="es-CO" sz="900" b="0" i="0" u="none" strike="noStrike" dirty="0">
                        <a:solidFill>
                          <a:srgbClr val="203764"/>
                        </a:solidFill>
                        <a:effectLst/>
                        <a:latin typeface="Calibri" panose="020F0502020204030204" pitchFamily="34" charset="0"/>
                      </a:endParaRPr>
                    </a:p>
                  </a:txBody>
                  <a:tcPr marL="0" marR="0" marT="0" marB="0" anchor="ctr"/>
                </a:tc>
                <a:tc hMerge="1">
                  <a:txBody>
                    <a:bodyPr/>
                    <a:lstStyle/>
                    <a:p>
                      <a:pPr algn="l" rtl="0" fontAlgn="ctr"/>
                      <a:endParaRPr lang="es-CO" sz="900" b="0" i="0" u="none" strike="noStrike" dirty="0">
                        <a:solidFill>
                          <a:srgbClr val="203764"/>
                        </a:solidFill>
                        <a:effectLst/>
                        <a:latin typeface="Calibri" panose="020F0502020204030204" pitchFamily="34" charset="0"/>
                      </a:endParaRPr>
                    </a:p>
                  </a:txBody>
                  <a:tcPr marL="0" marR="0" marT="0" marB="0" anchor="ctr"/>
                </a:tc>
                <a:extLst>
                  <a:ext uri="{0D108BD9-81ED-4DB2-BD59-A6C34878D82A}">
                    <a16:rowId xmlns:a16="http://schemas.microsoft.com/office/drawing/2014/main" xmlns="" val="1581373752"/>
                  </a:ext>
                </a:extLst>
              </a:tr>
              <a:tr h="133467">
                <a:tc gridSpan="7">
                  <a:txBody>
                    <a:bodyPr/>
                    <a:lstStyle/>
                    <a:p>
                      <a:pPr algn="just" rtl="0" fontAlgn="ctr"/>
                      <a:r>
                        <a:rPr lang="es-ES" sz="1000" u="none" strike="noStrike" dirty="0">
                          <a:solidFill>
                            <a:srgbClr val="002060"/>
                          </a:solidFill>
                          <a:effectLst/>
                        </a:rPr>
                        <a:t>**** Para el calculo de los valores por Entidad del MGMP 2021- 2023 ; se </a:t>
                      </a:r>
                      <a:r>
                        <a:rPr lang="es-ES" sz="1000" u="none" strike="noStrike" dirty="0" smtClean="0">
                          <a:solidFill>
                            <a:srgbClr val="002060"/>
                          </a:solidFill>
                          <a:effectLst/>
                        </a:rPr>
                        <a:t>estableció </a:t>
                      </a:r>
                      <a:r>
                        <a:rPr lang="es-ES" sz="1000" u="none" strike="noStrike" dirty="0">
                          <a:solidFill>
                            <a:srgbClr val="002060"/>
                          </a:solidFill>
                          <a:effectLst/>
                        </a:rPr>
                        <a:t>en  la vigencia 2021 conforme al tope presupuestal de inversión asignado en el Anteproyecto de Presupuesto,  y en las vigencias 2022 -2023, se realizó el incremento de acuerdo a los topes de inversión indicados  en correo </a:t>
                      </a:r>
                      <a:r>
                        <a:rPr lang="es-ES" sz="1000" u="none" strike="noStrike" dirty="0" smtClean="0">
                          <a:solidFill>
                            <a:srgbClr val="002060"/>
                          </a:solidFill>
                          <a:effectLst/>
                        </a:rPr>
                        <a:t>electrónico </a:t>
                      </a:r>
                      <a:r>
                        <a:rPr lang="es-ES" sz="1000" u="none" strike="noStrike" dirty="0">
                          <a:solidFill>
                            <a:srgbClr val="002060"/>
                          </a:solidFill>
                          <a:effectLst/>
                        </a:rPr>
                        <a:t>por parte del Departamento Nacional de Planeación para el Sector Hacienda, estableciendo las variaciones porcentuales conforme a la variación anual del tope global y la vigencia 2024 con un incremento por entidad del 3% conforme a los supuestos </a:t>
                      </a:r>
                      <a:r>
                        <a:rPr lang="es-ES" sz="1000" u="none" strike="noStrike" dirty="0" smtClean="0">
                          <a:solidFill>
                            <a:srgbClr val="002060"/>
                          </a:solidFill>
                          <a:effectLst/>
                        </a:rPr>
                        <a:t>macroeconómicos.</a:t>
                      </a:r>
                      <a:endParaRPr lang="es-ES" sz="1000" b="0" i="0" u="none" strike="noStrike" dirty="0">
                        <a:solidFill>
                          <a:srgbClr val="002060"/>
                        </a:solidFill>
                        <a:effectLst/>
                        <a:latin typeface="Calibri" panose="020F0502020204030204" pitchFamily="34" charset="0"/>
                      </a:endParaRPr>
                    </a:p>
                  </a:txBody>
                  <a:tcPr marL="0" marR="0" marT="0" marB="0" anchor="ctr"/>
                </a:tc>
                <a:tc hMerge="1">
                  <a:txBody>
                    <a:bodyPr/>
                    <a:lstStyle/>
                    <a:p>
                      <a:endParaRPr lang="es-CO"/>
                    </a:p>
                  </a:txBody>
                  <a:tcPr/>
                </a:tc>
                <a:tc hMerge="1">
                  <a:txBody>
                    <a:bodyPr/>
                    <a:lstStyle/>
                    <a:p>
                      <a:endParaRPr lang="es-CO"/>
                    </a:p>
                  </a:txBody>
                  <a:tcPr/>
                </a:tc>
                <a:tc hMerge="1">
                  <a:txBody>
                    <a:bodyPr/>
                    <a:lstStyle/>
                    <a:p>
                      <a:endParaRPr lang="es-CO" sz="1500"/>
                    </a:p>
                  </a:txBody>
                  <a:tcPr marL="78054" marR="78054" marT="39027" marB="39027"/>
                </a:tc>
                <a:tc hMerge="1">
                  <a:txBody>
                    <a:bodyPr/>
                    <a:lstStyle/>
                    <a:p>
                      <a:endParaRPr lang="es-CO" sz="1500"/>
                    </a:p>
                  </a:txBody>
                  <a:tcPr marL="78054" marR="78054" marT="39027" marB="39027"/>
                </a:tc>
                <a:tc hMerge="1">
                  <a:txBody>
                    <a:bodyPr/>
                    <a:lstStyle/>
                    <a:p>
                      <a:endParaRPr lang="es-CO" sz="1500"/>
                    </a:p>
                  </a:txBody>
                  <a:tcPr marL="78054" marR="78054" marT="39027" marB="39027"/>
                </a:tc>
                <a:tc hMerge="1">
                  <a:txBody>
                    <a:bodyPr/>
                    <a:lstStyle/>
                    <a:p>
                      <a:endParaRPr lang="es-CO" sz="1500" dirty="0"/>
                    </a:p>
                  </a:txBody>
                  <a:tcPr marL="78054" marR="78054" marT="39027" marB="39027"/>
                </a:tc>
                <a:extLst>
                  <a:ext uri="{0D108BD9-81ED-4DB2-BD59-A6C34878D82A}">
                    <a16:rowId xmlns:a16="http://schemas.microsoft.com/office/drawing/2014/main" xmlns="" val="75577306"/>
                  </a:ext>
                </a:extLst>
              </a:tr>
            </a:tbl>
          </a:graphicData>
        </a:graphic>
      </p:graphicFrame>
    </p:spTree>
    <p:extLst>
      <p:ext uri="{BB962C8B-B14F-4D97-AF65-F5344CB8AC3E}">
        <p14:creationId xmlns:p14="http://schemas.microsoft.com/office/powerpoint/2010/main" val="234610009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5">
            <a:extLst>
              <a:ext uri="{FF2B5EF4-FFF2-40B4-BE49-F238E27FC236}">
                <a16:creationId xmlns:a16="http://schemas.microsoft.com/office/drawing/2014/main" xmlns="" id="{147A00F9-85D5-482F-8929-515BA65B6DAA}"/>
              </a:ext>
            </a:extLst>
          </p:cNvPr>
          <p:cNvSpPr>
            <a:spLocks noGrp="1"/>
          </p:cNvSpPr>
          <p:nvPr>
            <p:ph type="title"/>
          </p:nvPr>
        </p:nvSpPr>
        <p:spPr>
          <a:xfrm>
            <a:off x="292653" y="514350"/>
            <a:ext cx="11613596" cy="559387"/>
          </a:xfrm>
        </p:spPr>
        <p:txBody>
          <a:bodyPr/>
          <a:lstStyle/>
          <a:p>
            <a:r>
              <a:rPr lang="es-CO" dirty="0"/>
              <a:t>3</a:t>
            </a:r>
            <a:r>
              <a:rPr lang="es-CO" dirty="0" smtClean="0"/>
              <a:t>.1 </a:t>
            </a:r>
            <a:r>
              <a:rPr lang="es-CO" dirty="0"/>
              <a:t>Solicitud MGMP Inversión</a:t>
            </a:r>
          </a:p>
        </p:txBody>
      </p:sp>
      <p:sp>
        <p:nvSpPr>
          <p:cNvPr id="17" name="Text Placeholder 16">
            <a:extLst>
              <a:ext uri="{FF2B5EF4-FFF2-40B4-BE49-F238E27FC236}">
                <a16:creationId xmlns:a16="http://schemas.microsoft.com/office/drawing/2014/main" xmlns="" id="{CC7E4799-0F53-4A92-81A5-D4162B3A1AAE}"/>
              </a:ext>
            </a:extLst>
          </p:cNvPr>
          <p:cNvSpPr>
            <a:spLocks noGrp="1"/>
          </p:cNvSpPr>
          <p:nvPr>
            <p:ph type="body" sz="quarter" idx="10"/>
          </p:nvPr>
        </p:nvSpPr>
        <p:spPr>
          <a:xfrm>
            <a:off x="292653" y="992198"/>
            <a:ext cx="11614384" cy="360939"/>
          </a:xfrm>
        </p:spPr>
        <p:txBody>
          <a:bodyPr/>
          <a:lstStyle/>
          <a:p>
            <a:r>
              <a:rPr lang="es-CO" dirty="0"/>
              <a:t>Proyecciones</a:t>
            </a:r>
          </a:p>
          <a:p>
            <a:endParaRPr lang="es-CO" dirty="0"/>
          </a:p>
        </p:txBody>
      </p:sp>
      <p:sp>
        <p:nvSpPr>
          <p:cNvPr id="9" name="Text Placeholder 20">
            <a:extLst>
              <a:ext uri="{FF2B5EF4-FFF2-40B4-BE49-F238E27FC236}">
                <a16:creationId xmlns:a16="http://schemas.microsoft.com/office/drawing/2014/main" xmlns="" id="{7D0D38D6-F0D4-4F24-87C2-FAA50E442061}"/>
              </a:ext>
            </a:extLst>
          </p:cNvPr>
          <p:cNvSpPr txBox="1">
            <a:spLocks/>
          </p:cNvSpPr>
          <p:nvPr/>
        </p:nvSpPr>
        <p:spPr>
          <a:xfrm>
            <a:off x="473075" y="234950"/>
            <a:ext cx="10709275" cy="279400"/>
          </a:xfrm>
          <a:prstGeom prst="rect">
            <a:avLst/>
          </a:prstGeom>
        </p:spPr>
        <p:txBody>
          <a:bodyPr vert="horz" lIns="91440" tIns="45720" rIns="91440" bIns="45720" rtlCol="0" anchor="ctr">
            <a:normAutofit/>
          </a:bodyPr>
          <a:lstStyle>
            <a:lvl1pPr marL="0" indent="0" algn="l" defTabSz="914400" rtl="0" eaLnBrk="1" latinLnBrk="0" hangingPunct="1">
              <a:lnSpc>
                <a:spcPct val="100000"/>
              </a:lnSpc>
              <a:spcBef>
                <a:spcPts val="0"/>
              </a:spcBef>
              <a:buFont typeface="Arial" panose="020B0604020202020204" pitchFamily="34" charset="0"/>
              <a:buNone/>
              <a:defRPr sz="800" kern="1200">
                <a:solidFill>
                  <a:schemeClr val="tx1"/>
                </a:solidFill>
                <a:latin typeface="Work Sans" panose="00000500000000000000" pitchFamily="2" charset="0"/>
                <a:ea typeface="+mn-ea"/>
                <a:cs typeface="+mn-cs"/>
              </a:defRPr>
            </a:lvl1pPr>
            <a:lvl2pPr marL="0" indent="0" algn="l" defTabSz="914400" rtl="0" eaLnBrk="1" latinLnBrk="0" hangingPunct="1">
              <a:lnSpc>
                <a:spcPct val="100000"/>
              </a:lnSpc>
              <a:spcBef>
                <a:spcPts val="0"/>
              </a:spcBef>
              <a:buFont typeface="Arial" panose="020B0604020202020204" pitchFamily="34" charset="0"/>
              <a:buNone/>
              <a:defRPr sz="1600" kern="1200">
                <a:solidFill>
                  <a:schemeClr val="bg1"/>
                </a:solidFill>
                <a:latin typeface="+mn-lt"/>
                <a:ea typeface="+mn-ea"/>
                <a:cs typeface="+mn-cs"/>
              </a:defRPr>
            </a:lvl2pPr>
            <a:lvl3pPr marL="0" indent="0" algn="l" defTabSz="914400" rtl="0" eaLnBrk="1" latinLnBrk="0" hangingPunct="1">
              <a:lnSpc>
                <a:spcPct val="100000"/>
              </a:lnSpc>
              <a:spcBef>
                <a:spcPts val="0"/>
              </a:spcBef>
              <a:buFont typeface="Arial" panose="020B0604020202020204" pitchFamily="34" charset="0"/>
              <a:buNone/>
              <a:defRPr sz="1600" kern="1200">
                <a:solidFill>
                  <a:schemeClr val="bg1"/>
                </a:solidFill>
                <a:latin typeface="+mn-lt"/>
                <a:ea typeface="+mn-ea"/>
                <a:cs typeface="+mn-cs"/>
              </a:defRPr>
            </a:lvl3pPr>
            <a:lvl4pPr marL="0" indent="0" algn="l" defTabSz="914400" rtl="0" eaLnBrk="1" latinLnBrk="0" hangingPunct="1">
              <a:lnSpc>
                <a:spcPct val="100000"/>
              </a:lnSpc>
              <a:spcBef>
                <a:spcPts val="0"/>
              </a:spcBef>
              <a:buFont typeface="Arial" panose="020B0604020202020204" pitchFamily="34" charset="0"/>
              <a:buNone/>
              <a:defRPr sz="1600" kern="1200">
                <a:solidFill>
                  <a:schemeClr val="bg1"/>
                </a:solidFill>
                <a:latin typeface="+mn-lt"/>
                <a:ea typeface="+mn-ea"/>
                <a:cs typeface="+mn-cs"/>
              </a:defRPr>
            </a:lvl4pPr>
            <a:lvl5pPr marL="0" indent="0" algn="l" defTabSz="914400" rtl="0" eaLnBrk="1" latinLnBrk="0" hangingPunct="1">
              <a:lnSpc>
                <a:spcPct val="100000"/>
              </a:lnSpc>
              <a:spcBef>
                <a:spcPts val="0"/>
              </a:spcBef>
              <a:buFont typeface="Arial" panose="020B0604020202020204" pitchFamily="34" charset="0"/>
              <a:buNone/>
              <a:defRPr sz="16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CO" dirty="0"/>
              <a:t>Departamento Nacional de Planeación – DNP 		Ministerio de Hacienda y Crédito Público		Agenda</a:t>
            </a:r>
          </a:p>
        </p:txBody>
      </p:sp>
      <p:graphicFrame>
        <p:nvGraphicFramePr>
          <p:cNvPr id="5" name="Tabla 4"/>
          <p:cNvGraphicFramePr>
            <a:graphicFrameLocks noGrp="1"/>
          </p:cNvGraphicFramePr>
          <p:nvPr>
            <p:extLst>
              <p:ext uri="{D42A27DB-BD31-4B8C-83A1-F6EECF244321}">
                <p14:modId xmlns:p14="http://schemas.microsoft.com/office/powerpoint/2010/main" val="2074331691"/>
              </p:ext>
            </p:extLst>
          </p:nvPr>
        </p:nvGraphicFramePr>
        <p:xfrm>
          <a:off x="817768" y="1507448"/>
          <a:ext cx="10563366" cy="4314265"/>
        </p:xfrm>
        <a:graphic>
          <a:graphicData uri="http://schemas.openxmlformats.org/drawingml/2006/table">
            <a:tbl>
              <a:tblPr/>
              <a:tblGrid>
                <a:gridCol w="2756130">
                  <a:extLst>
                    <a:ext uri="{9D8B030D-6E8A-4147-A177-3AD203B41FA5}">
                      <a16:colId xmlns:a16="http://schemas.microsoft.com/office/drawing/2014/main" xmlns="" val="2580614343"/>
                    </a:ext>
                  </a:extLst>
                </a:gridCol>
                <a:gridCol w="922313">
                  <a:extLst>
                    <a:ext uri="{9D8B030D-6E8A-4147-A177-3AD203B41FA5}">
                      <a16:colId xmlns:a16="http://schemas.microsoft.com/office/drawing/2014/main" xmlns="" val="2394624845"/>
                    </a:ext>
                  </a:extLst>
                </a:gridCol>
                <a:gridCol w="922313">
                  <a:extLst>
                    <a:ext uri="{9D8B030D-6E8A-4147-A177-3AD203B41FA5}">
                      <a16:colId xmlns:a16="http://schemas.microsoft.com/office/drawing/2014/main" xmlns="" val="2610638682"/>
                    </a:ext>
                  </a:extLst>
                </a:gridCol>
                <a:gridCol w="922313">
                  <a:extLst>
                    <a:ext uri="{9D8B030D-6E8A-4147-A177-3AD203B41FA5}">
                      <a16:colId xmlns:a16="http://schemas.microsoft.com/office/drawing/2014/main" xmlns="" val="2612445161"/>
                    </a:ext>
                  </a:extLst>
                </a:gridCol>
                <a:gridCol w="922313">
                  <a:extLst>
                    <a:ext uri="{9D8B030D-6E8A-4147-A177-3AD203B41FA5}">
                      <a16:colId xmlns:a16="http://schemas.microsoft.com/office/drawing/2014/main" xmlns="" val="351380016"/>
                    </a:ext>
                  </a:extLst>
                </a:gridCol>
                <a:gridCol w="922313">
                  <a:extLst>
                    <a:ext uri="{9D8B030D-6E8A-4147-A177-3AD203B41FA5}">
                      <a16:colId xmlns:a16="http://schemas.microsoft.com/office/drawing/2014/main" xmlns="" val="3792061957"/>
                    </a:ext>
                  </a:extLst>
                </a:gridCol>
                <a:gridCol w="907903">
                  <a:extLst>
                    <a:ext uri="{9D8B030D-6E8A-4147-A177-3AD203B41FA5}">
                      <a16:colId xmlns:a16="http://schemas.microsoft.com/office/drawing/2014/main" xmlns="" val="4240828358"/>
                    </a:ext>
                  </a:extLst>
                </a:gridCol>
                <a:gridCol w="590857">
                  <a:extLst>
                    <a:ext uri="{9D8B030D-6E8A-4147-A177-3AD203B41FA5}">
                      <a16:colId xmlns:a16="http://schemas.microsoft.com/office/drawing/2014/main" xmlns="" val="2144566417"/>
                    </a:ext>
                  </a:extLst>
                </a:gridCol>
                <a:gridCol w="594459">
                  <a:extLst>
                    <a:ext uri="{9D8B030D-6E8A-4147-A177-3AD203B41FA5}">
                      <a16:colId xmlns:a16="http://schemas.microsoft.com/office/drawing/2014/main" xmlns="" val="4096190782"/>
                    </a:ext>
                  </a:extLst>
                </a:gridCol>
                <a:gridCol w="551226">
                  <a:extLst>
                    <a:ext uri="{9D8B030D-6E8A-4147-A177-3AD203B41FA5}">
                      <a16:colId xmlns:a16="http://schemas.microsoft.com/office/drawing/2014/main" xmlns="" val="2209120191"/>
                    </a:ext>
                  </a:extLst>
                </a:gridCol>
                <a:gridCol w="551226">
                  <a:extLst>
                    <a:ext uri="{9D8B030D-6E8A-4147-A177-3AD203B41FA5}">
                      <a16:colId xmlns:a16="http://schemas.microsoft.com/office/drawing/2014/main" xmlns="" val="2341615502"/>
                    </a:ext>
                  </a:extLst>
                </a:gridCol>
              </a:tblGrid>
              <a:tr h="264949">
                <a:tc>
                  <a:txBody>
                    <a:bodyPr/>
                    <a:lstStyle/>
                    <a:p>
                      <a:pPr algn="l" rtl="0" fontAlgn="ctr"/>
                      <a:r>
                        <a:rPr lang="es-CO" sz="1000" b="1" i="0" u="none" strike="noStrike" dirty="0">
                          <a:solidFill>
                            <a:srgbClr val="203764"/>
                          </a:solidFill>
                          <a:effectLst/>
                          <a:latin typeface="Calibri" panose="020F0502020204030204" pitchFamily="34" charset="0"/>
                          <a:cs typeface="Calibri" panose="020F0502020204030204" pitchFamily="34" charset="0"/>
                        </a:rPr>
                        <a:t>Millones de pesos</a:t>
                      </a:r>
                    </a:p>
                  </a:txBody>
                  <a:tcPr marL="0" marR="0" marT="0"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ctr"/>
                      <a:endParaRPr lang="es-CO" sz="1800" b="0" i="0" u="none" strike="noStrike">
                        <a:solidFill>
                          <a:srgbClr val="000000"/>
                        </a:solidFill>
                        <a:effectLst/>
                        <a:latin typeface="Calibri" panose="020F0502020204030204" pitchFamily="34" charset="0"/>
                        <a:cs typeface="Calibri" panose="020F0502020204030204" pitchFamily="34" charset="0"/>
                      </a:endParaRPr>
                    </a:p>
                  </a:txBody>
                  <a:tcPr marL="0" marR="0" marT="0"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l" rtl="0" fontAlgn="ctr"/>
                      <a:endParaRPr lang="es-CO" sz="1000" b="0" i="0" u="none" strike="noStrike">
                        <a:solidFill>
                          <a:srgbClr val="000000"/>
                        </a:solidFill>
                        <a:effectLst/>
                        <a:latin typeface="Calibri" panose="020F0502020204030204" pitchFamily="34" charset="0"/>
                        <a:cs typeface="Calibri" panose="020F0502020204030204" pitchFamily="34" charset="0"/>
                      </a:endParaRPr>
                    </a:p>
                  </a:txBody>
                  <a:tcPr marL="0" marR="0" marT="0" marB="0" anchor="ctr">
                    <a:lnL>
                      <a:noFill/>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gridSpan="8">
                  <a:txBody>
                    <a:bodyPr/>
                    <a:lstStyle/>
                    <a:p>
                      <a:pPr algn="ctr" rtl="0" fontAlgn="ctr"/>
                      <a:r>
                        <a:rPr lang="es-CO" sz="1400" b="1" i="0" u="none" strike="noStrike">
                          <a:solidFill>
                            <a:srgbClr val="FFFFFF"/>
                          </a:solidFill>
                          <a:effectLst/>
                          <a:latin typeface="Calibri" panose="020F0502020204030204" pitchFamily="34" charset="0"/>
                          <a:cs typeface="Calibri" panose="020F0502020204030204" pitchFamily="34" charset="0"/>
                        </a:rPr>
                        <a:t>MGMP 2020 - 2023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03764"/>
                    </a:solidFill>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extLst>
                  <a:ext uri="{0D108BD9-81ED-4DB2-BD59-A6C34878D82A}">
                    <a16:rowId xmlns:a16="http://schemas.microsoft.com/office/drawing/2014/main" xmlns="" val="4088354261"/>
                  </a:ext>
                </a:extLst>
              </a:tr>
              <a:tr h="176633">
                <a:tc rowSpan="2">
                  <a:txBody>
                    <a:bodyPr/>
                    <a:lstStyle/>
                    <a:p>
                      <a:pPr algn="ctr" rtl="0" fontAlgn="ctr"/>
                      <a:r>
                        <a:rPr lang="es-CO" sz="1400" b="1" i="0" u="none" strike="noStrike">
                          <a:solidFill>
                            <a:srgbClr val="FFFFFF"/>
                          </a:solidFill>
                          <a:effectLst/>
                          <a:latin typeface="Calibri" panose="020F0502020204030204" pitchFamily="34" charset="0"/>
                          <a:cs typeface="Calibri" panose="020F0502020204030204" pitchFamily="34" charset="0"/>
                        </a:rPr>
                        <a:t>Inversión/Entidad</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203764"/>
                    </a:solidFill>
                  </a:tcPr>
                </a:tc>
                <a:tc rowSpan="2">
                  <a:txBody>
                    <a:bodyPr/>
                    <a:lstStyle/>
                    <a:p>
                      <a:pPr algn="ctr" rtl="0" fontAlgn="ctr"/>
                      <a:r>
                        <a:rPr lang="es-CO" sz="1200" b="1" i="0" u="none" strike="noStrike">
                          <a:solidFill>
                            <a:srgbClr val="FFFFFF"/>
                          </a:solidFill>
                          <a:effectLst/>
                          <a:latin typeface="Calibri" panose="020F0502020204030204" pitchFamily="34" charset="0"/>
                          <a:cs typeface="Calibri" panose="020F0502020204030204" pitchFamily="34" charset="0"/>
                        </a:rPr>
                        <a:t>2020*</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203764"/>
                    </a:solidFill>
                  </a:tcPr>
                </a:tc>
                <a:tc rowSpan="2">
                  <a:txBody>
                    <a:bodyPr/>
                    <a:lstStyle/>
                    <a:p>
                      <a:pPr algn="ctr" rtl="0" fontAlgn="ctr"/>
                      <a:r>
                        <a:rPr lang="es-CO" sz="1200" b="1" i="0" u="none" strike="noStrike">
                          <a:solidFill>
                            <a:srgbClr val="FFFFFF"/>
                          </a:solidFill>
                          <a:effectLst/>
                          <a:latin typeface="Calibri" panose="020F0502020204030204" pitchFamily="34" charset="0"/>
                          <a:cs typeface="Calibri" panose="020F0502020204030204" pitchFamily="34" charset="0"/>
                        </a:rPr>
                        <a:t>2020**</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203764"/>
                    </a:solidFill>
                  </a:tcPr>
                </a:tc>
                <a:tc rowSpan="2">
                  <a:txBody>
                    <a:bodyPr/>
                    <a:lstStyle/>
                    <a:p>
                      <a:pPr algn="ctr" rtl="0" fontAlgn="ctr"/>
                      <a:r>
                        <a:rPr lang="es-CO" sz="1200" b="1" i="0" u="none" strike="noStrike">
                          <a:solidFill>
                            <a:srgbClr val="FFFFFF"/>
                          </a:solidFill>
                          <a:effectLst/>
                          <a:latin typeface="Calibri" panose="020F0502020204030204" pitchFamily="34" charset="0"/>
                          <a:cs typeface="Calibri" panose="020F0502020204030204" pitchFamily="34" charset="0"/>
                        </a:rPr>
                        <a:t>2021</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203764"/>
                    </a:solidFill>
                  </a:tcPr>
                </a:tc>
                <a:tc rowSpan="2">
                  <a:txBody>
                    <a:bodyPr/>
                    <a:lstStyle/>
                    <a:p>
                      <a:pPr algn="ctr" rtl="0" fontAlgn="ctr"/>
                      <a:r>
                        <a:rPr lang="es-CO" sz="1200" b="1" i="0" u="none" strike="noStrike">
                          <a:solidFill>
                            <a:srgbClr val="FFFFFF"/>
                          </a:solidFill>
                          <a:effectLst/>
                          <a:latin typeface="Calibri" panose="020F0502020204030204" pitchFamily="34" charset="0"/>
                          <a:cs typeface="Calibri" panose="020F0502020204030204" pitchFamily="34" charset="0"/>
                        </a:rPr>
                        <a:t>2022</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203764"/>
                    </a:solidFill>
                  </a:tcPr>
                </a:tc>
                <a:tc rowSpan="2">
                  <a:txBody>
                    <a:bodyPr/>
                    <a:lstStyle/>
                    <a:p>
                      <a:pPr algn="ctr" rtl="0" fontAlgn="ctr"/>
                      <a:r>
                        <a:rPr lang="es-CO" sz="1200" b="1" i="0" u="none" strike="noStrike">
                          <a:solidFill>
                            <a:srgbClr val="FFFFFF"/>
                          </a:solidFill>
                          <a:effectLst/>
                          <a:latin typeface="Calibri" panose="020F0502020204030204" pitchFamily="34" charset="0"/>
                          <a:cs typeface="Calibri" panose="020F0502020204030204" pitchFamily="34" charset="0"/>
                        </a:rPr>
                        <a:t>2023</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203764"/>
                    </a:solidFill>
                  </a:tcPr>
                </a:tc>
                <a:tc rowSpan="2">
                  <a:txBody>
                    <a:bodyPr/>
                    <a:lstStyle/>
                    <a:p>
                      <a:pPr algn="ctr" rtl="0" fontAlgn="ctr"/>
                      <a:r>
                        <a:rPr lang="es-CO" sz="1200" b="1" i="0" u="none" strike="noStrike">
                          <a:solidFill>
                            <a:srgbClr val="FFFFFF"/>
                          </a:solidFill>
                          <a:effectLst/>
                          <a:latin typeface="Calibri" panose="020F0502020204030204" pitchFamily="34" charset="0"/>
                          <a:cs typeface="Calibri" panose="020F0502020204030204" pitchFamily="34" charset="0"/>
                        </a:rPr>
                        <a:t>2024</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203764"/>
                    </a:solidFill>
                  </a:tcPr>
                </a:tc>
                <a:tc>
                  <a:txBody>
                    <a:bodyPr/>
                    <a:lstStyle/>
                    <a:p>
                      <a:pPr algn="ctr" rtl="0" fontAlgn="ctr"/>
                      <a:r>
                        <a:rPr lang="es-CO" sz="1200" b="1" i="0" u="none" strike="noStrike">
                          <a:solidFill>
                            <a:srgbClr val="FFFFFF"/>
                          </a:solidFill>
                          <a:effectLst/>
                          <a:latin typeface="Calibri" panose="020F0502020204030204" pitchFamily="34" charset="0"/>
                          <a:cs typeface="Calibri" panose="020F0502020204030204" pitchFamily="34" charset="0"/>
                        </a:rPr>
                        <a:t>Var%</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203764"/>
                    </a:solidFill>
                  </a:tcPr>
                </a:tc>
                <a:tc>
                  <a:txBody>
                    <a:bodyPr/>
                    <a:lstStyle/>
                    <a:p>
                      <a:pPr algn="ctr" rtl="0" fontAlgn="ctr"/>
                      <a:r>
                        <a:rPr lang="es-CO" sz="1200" b="1" i="0" u="none" strike="noStrike">
                          <a:solidFill>
                            <a:srgbClr val="FFFFFF"/>
                          </a:solidFill>
                          <a:effectLst/>
                          <a:latin typeface="Calibri" panose="020F0502020204030204" pitchFamily="34" charset="0"/>
                          <a:cs typeface="Calibri" panose="020F0502020204030204" pitchFamily="34" charset="0"/>
                        </a:rPr>
                        <a:t>Var%</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203764"/>
                    </a:solidFill>
                  </a:tcPr>
                </a:tc>
                <a:tc>
                  <a:txBody>
                    <a:bodyPr/>
                    <a:lstStyle/>
                    <a:p>
                      <a:pPr algn="ctr" rtl="0" fontAlgn="ctr"/>
                      <a:r>
                        <a:rPr lang="es-CO" sz="1200" b="1" i="0" u="none" strike="noStrike">
                          <a:solidFill>
                            <a:srgbClr val="FFFFFF"/>
                          </a:solidFill>
                          <a:effectLst/>
                          <a:latin typeface="Calibri" panose="020F0502020204030204" pitchFamily="34" charset="0"/>
                          <a:cs typeface="Calibri" panose="020F0502020204030204" pitchFamily="34" charset="0"/>
                        </a:rPr>
                        <a:t>Var%</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203764"/>
                    </a:solidFill>
                  </a:tcPr>
                </a:tc>
                <a:tc>
                  <a:txBody>
                    <a:bodyPr/>
                    <a:lstStyle/>
                    <a:p>
                      <a:pPr algn="ctr" rtl="0" fontAlgn="ctr"/>
                      <a:r>
                        <a:rPr lang="es-CO" sz="1200" b="1" i="0" u="none" strike="noStrike">
                          <a:solidFill>
                            <a:srgbClr val="FFFFFF"/>
                          </a:solidFill>
                          <a:effectLst/>
                          <a:latin typeface="Calibri" panose="020F0502020204030204" pitchFamily="34" charset="0"/>
                          <a:cs typeface="Calibri" panose="020F0502020204030204" pitchFamily="34" charset="0"/>
                        </a:rPr>
                        <a:t>Var%</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203764"/>
                    </a:solidFill>
                  </a:tcPr>
                </a:tc>
                <a:extLst>
                  <a:ext uri="{0D108BD9-81ED-4DB2-BD59-A6C34878D82A}">
                    <a16:rowId xmlns:a16="http://schemas.microsoft.com/office/drawing/2014/main" xmlns="" val="362328480"/>
                  </a:ext>
                </a:extLst>
              </a:tr>
              <a:tr h="176633">
                <a:tc vMerge="1">
                  <a:txBody>
                    <a:bodyPr/>
                    <a:lstStyle/>
                    <a:p>
                      <a:endParaRPr lang="es-CO"/>
                    </a:p>
                  </a:txBody>
                  <a:tcPr/>
                </a:tc>
                <a:tc vMerge="1">
                  <a:txBody>
                    <a:bodyPr/>
                    <a:lstStyle/>
                    <a:p>
                      <a:endParaRPr lang="es-CO"/>
                    </a:p>
                  </a:txBody>
                  <a:tcPr/>
                </a:tc>
                <a:tc vMerge="1">
                  <a:txBody>
                    <a:bodyPr/>
                    <a:lstStyle/>
                    <a:p>
                      <a:endParaRPr lang="es-CO"/>
                    </a:p>
                  </a:txBody>
                  <a:tcPr/>
                </a:tc>
                <a:tc vMerge="1">
                  <a:txBody>
                    <a:bodyPr/>
                    <a:lstStyle/>
                    <a:p>
                      <a:endParaRPr lang="es-CO"/>
                    </a:p>
                  </a:txBody>
                  <a:tcPr/>
                </a:tc>
                <a:tc vMerge="1">
                  <a:txBody>
                    <a:bodyPr/>
                    <a:lstStyle/>
                    <a:p>
                      <a:endParaRPr lang="es-CO"/>
                    </a:p>
                  </a:txBody>
                  <a:tcPr/>
                </a:tc>
                <a:tc vMerge="1">
                  <a:txBody>
                    <a:bodyPr/>
                    <a:lstStyle/>
                    <a:p>
                      <a:endParaRPr lang="es-CO"/>
                    </a:p>
                  </a:txBody>
                  <a:tcPr/>
                </a:tc>
                <a:tc vMerge="1">
                  <a:txBody>
                    <a:bodyPr/>
                    <a:lstStyle/>
                    <a:p>
                      <a:endParaRPr lang="es-CO"/>
                    </a:p>
                  </a:txBody>
                  <a:tcPr/>
                </a:tc>
                <a:tc>
                  <a:txBody>
                    <a:bodyPr/>
                    <a:lstStyle/>
                    <a:p>
                      <a:pPr algn="ctr" rtl="0" fontAlgn="ctr"/>
                      <a:r>
                        <a:rPr lang="es-CO" sz="1200" b="1" i="0" u="none" strike="noStrike">
                          <a:solidFill>
                            <a:srgbClr val="FFFFFF"/>
                          </a:solidFill>
                          <a:effectLst/>
                          <a:latin typeface="Calibri" panose="020F0502020204030204" pitchFamily="34" charset="0"/>
                          <a:cs typeface="Calibri" panose="020F0502020204030204" pitchFamily="34" charset="0"/>
                        </a:rPr>
                        <a:t>21/20</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203764"/>
                    </a:solidFill>
                  </a:tcPr>
                </a:tc>
                <a:tc>
                  <a:txBody>
                    <a:bodyPr/>
                    <a:lstStyle/>
                    <a:p>
                      <a:pPr algn="ctr" rtl="0" fontAlgn="ctr"/>
                      <a:r>
                        <a:rPr lang="es-CO" sz="1200" b="1" i="0" u="none" strike="noStrike">
                          <a:solidFill>
                            <a:srgbClr val="FFFFFF"/>
                          </a:solidFill>
                          <a:effectLst/>
                          <a:latin typeface="Calibri" panose="020F0502020204030204" pitchFamily="34" charset="0"/>
                          <a:cs typeface="Calibri" panose="020F0502020204030204" pitchFamily="34" charset="0"/>
                        </a:rPr>
                        <a:t>22/21</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203764"/>
                    </a:solidFill>
                  </a:tcPr>
                </a:tc>
                <a:tc>
                  <a:txBody>
                    <a:bodyPr/>
                    <a:lstStyle/>
                    <a:p>
                      <a:pPr algn="ctr" rtl="0" fontAlgn="ctr"/>
                      <a:r>
                        <a:rPr lang="es-CO" sz="1200" b="1" i="0" u="none" strike="noStrike">
                          <a:solidFill>
                            <a:srgbClr val="FFFFFF"/>
                          </a:solidFill>
                          <a:effectLst/>
                          <a:latin typeface="Calibri" panose="020F0502020204030204" pitchFamily="34" charset="0"/>
                          <a:cs typeface="Calibri" panose="020F0502020204030204" pitchFamily="34" charset="0"/>
                        </a:rPr>
                        <a:t>23/22</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203764"/>
                    </a:solidFill>
                  </a:tcPr>
                </a:tc>
                <a:tc>
                  <a:txBody>
                    <a:bodyPr/>
                    <a:lstStyle/>
                    <a:p>
                      <a:pPr algn="ctr" rtl="0" fontAlgn="ctr"/>
                      <a:r>
                        <a:rPr lang="es-CO" sz="1200" b="1" i="0" u="none" strike="noStrike">
                          <a:solidFill>
                            <a:srgbClr val="FFFFFF"/>
                          </a:solidFill>
                          <a:effectLst/>
                          <a:latin typeface="Calibri" panose="020F0502020204030204" pitchFamily="34" charset="0"/>
                          <a:cs typeface="Calibri" panose="020F0502020204030204" pitchFamily="34" charset="0"/>
                        </a:rPr>
                        <a:t>24/23</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203764"/>
                    </a:solidFill>
                  </a:tcPr>
                </a:tc>
                <a:extLst>
                  <a:ext uri="{0D108BD9-81ED-4DB2-BD59-A6C34878D82A}">
                    <a16:rowId xmlns:a16="http://schemas.microsoft.com/office/drawing/2014/main" xmlns="" val="3987339120"/>
                  </a:ext>
                </a:extLst>
              </a:tr>
              <a:tr h="206072">
                <a:tc>
                  <a:txBody>
                    <a:bodyPr/>
                    <a:lstStyle/>
                    <a:p>
                      <a:pPr algn="r" rtl="0" fontAlgn="ctr"/>
                      <a:r>
                        <a:rPr lang="es-CO" sz="1400" b="1" i="0" u="none" strike="noStrike">
                          <a:solidFill>
                            <a:srgbClr val="44546A"/>
                          </a:solidFill>
                          <a:effectLst/>
                          <a:latin typeface="Calibri" panose="020F0502020204030204" pitchFamily="34" charset="0"/>
                          <a:cs typeface="Calibri" panose="020F0502020204030204" pitchFamily="34" charset="0"/>
                        </a:rPr>
                        <a:t>ITRC</a:t>
                      </a:r>
                    </a:p>
                  </a:txBody>
                  <a:tcPr marL="0" marR="0"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l" rtl="0" fontAlgn="ctr"/>
                      <a:r>
                        <a:rPr lang="es-CO" sz="1400" b="1" i="0" u="none" strike="noStrike">
                          <a:solidFill>
                            <a:srgbClr val="44546A"/>
                          </a:solidFill>
                          <a:effectLst/>
                          <a:latin typeface="Calibri" panose="020F0502020204030204" pitchFamily="34" charset="0"/>
                          <a:cs typeface="Calibri" panose="020F0502020204030204" pitchFamily="34" charset="0"/>
                        </a:rPr>
                        <a:t>       2,628 </a:t>
                      </a:r>
                    </a:p>
                  </a:txBody>
                  <a:tcPr marL="0" marR="0" marT="0" marB="0" anchor="ctr">
                    <a:lnL>
                      <a:noFill/>
                    </a:lnL>
                    <a:lnR>
                      <a:noFill/>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l" rtl="0" fontAlgn="ctr"/>
                      <a:r>
                        <a:rPr lang="es-CO" sz="1400" b="1" i="0" u="none" strike="noStrike">
                          <a:solidFill>
                            <a:srgbClr val="44546A"/>
                          </a:solidFill>
                          <a:effectLst/>
                          <a:latin typeface="Calibri" panose="020F0502020204030204" pitchFamily="34" charset="0"/>
                          <a:cs typeface="Calibri" panose="020F0502020204030204" pitchFamily="34" charset="0"/>
                        </a:rPr>
                        <a:t>       1,480 </a:t>
                      </a:r>
                    </a:p>
                  </a:txBody>
                  <a:tcPr marL="0" marR="0" marT="0" marB="0" anchor="ctr">
                    <a:lnL>
                      <a:noFill/>
                    </a:lnL>
                    <a:lnR>
                      <a:noFill/>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l" rtl="0" fontAlgn="ctr"/>
                      <a:r>
                        <a:rPr lang="es-CO" sz="1400" b="1" i="0" u="none" strike="noStrike">
                          <a:solidFill>
                            <a:srgbClr val="44546A"/>
                          </a:solidFill>
                          <a:effectLst/>
                          <a:latin typeface="Calibri" panose="020F0502020204030204" pitchFamily="34" charset="0"/>
                          <a:cs typeface="Calibri" panose="020F0502020204030204" pitchFamily="34" charset="0"/>
                        </a:rPr>
                        <a:t>       4,417 </a:t>
                      </a:r>
                    </a:p>
                  </a:txBody>
                  <a:tcPr marL="0" marR="0" marT="0" marB="0" anchor="ctr">
                    <a:lnL>
                      <a:noFill/>
                    </a:lnL>
                    <a:lnR>
                      <a:noFill/>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l" rtl="0" fontAlgn="ctr"/>
                      <a:r>
                        <a:rPr lang="es-CO" sz="1400" b="1" i="0" u="none" strike="noStrike">
                          <a:solidFill>
                            <a:srgbClr val="44546A"/>
                          </a:solidFill>
                          <a:effectLst/>
                          <a:latin typeface="Calibri" panose="020F0502020204030204" pitchFamily="34" charset="0"/>
                          <a:cs typeface="Calibri" panose="020F0502020204030204" pitchFamily="34" charset="0"/>
                        </a:rPr>
                        <a:t>       3,698 </a:t>
                      </a:r>
                    </a:p>
                  </a:txBody>
                  <a:tcPr marL="0" marR="0" marT="0" marB="0" anchor="ctr">
                    <a:lnL>
                      <a:noFill/>
                    </a:lnL>
                    <a:lnR>
                      <a:noFill/>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l" rtl="0" fontAlgn="ctr"/>
                      <a:r>
                        <a:rPr lang="es-CO" sz="1400" b="1" i="0" u="none" strike="noStrike">
                          <a:solidFill>
                            <a:srgbClr val="44546A"/>
                          </a:solidFill>
                          <a:effectLst/>
                          <a:latin typeface="Calibri" panose="020F0502020204030204" pitchFamily="34" charset="0"/>
                          <a:cs typeface="Calibri" panose="020F0502020204030204" pitchFamily="34" charset="0"/>
                        </a:rPr>
                        <a:t>       3,480 </a:t>
                      </a:r>
                    </a:p>
                  </a:txBody>
                  <a:tcPr marL="0" marR="0" marT="0" marB="0" anchor="ctr">
                    <a:lnL>
                      <a:noFill/>
                    </a:lnL>
                    <a:lnR>
                      <a:noFill/>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l" rtl="0" fontAlgn="ctr"/>
                      <a:r>
                        <a:rPr lang="es-CO" sz="1400" b="1" i="0" u="none" strike="noStrike">
                          <a:solidFill>
                            <a:srgbClr val="44546A"/>
                          </a:solidFill>
                          <a:effectLst/>
                          <a:latin typeface="Calibri" panose="020F0502020204030204" pitchFamily="34" charset="0"/>
                          <a:cs typeface="Calibri" panose="020F0502020204030204" pitchFamily="34" charset="0"/>
                        </a:rPr>
                        <a:t>       3,030 </a:t>
                      </a:r>
                    </a:p>
                  </a:txBody>
                  <a:tcPr marL="0" marR="0" marT="0" marB="0" anchor="ctr">
                    <a:lnL>
                      <a:noFill/>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r" rtl="0" fontAlgn="ctr"/>
                      <a:r>
                        <a:rPr lang="es-CO" sz="1200" b="0" i="0" u="none" strike="noStrike">
                          <a:solidFill>
                            <a:srgbClr val="44546A"/>
                          </a:solidFill>
                          <a:effectLst/>
                          <a:latin typeface="Calibri" panose="020F0502020204030204" pitchFamily="34" charset="0"/>
                          <a:cs typeface="Calibri" panose="020F0502020204030204" pitchFamily="34" charset="0"/>
                        </a:rPr>
                        <a:t>198%</a:t>
                      </a:r>
                    </a:p>
                  </a:txBody>
                  <a:tcPr marL="0" marR="0" marT="0" marB="0" anchor="ctr">
                    <a:lnL w="635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r" rtl="0" fontAlgn="ctr"/>
                      <a:r>
                        <a:rPr lang="es-CO" sz="1200" b="0" i="0" u="none" strike="noStrike">
                          <a:solidFill>
                            <a:srgbClr val="44546A"/>
                          </a:solidFill>
                          <a:effectLst/>
                          <a:latin typeface="Calibri" panose="020F0502020204030204" pitchFamily="34" charset="0"/>
                          <a:cs typeface="Calibri" panose="020F0502020204030204" pitchFamily="34" charset="0"/>
                        </a:rPr>
                        <a:t>-16%</a:t>
                      </a:r>
                    </a:p>
                  </a:txBody>
                  <a:tcPr marL="0" marR="0" marT="0" marB="0" anchor="ctr">
                    <a:lnL>
                      <a:noFill/>
                    </a:lnL>
                    <a:lnR>
                      <a:noFill/>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r" rtl="0" fontAlgn="ctr"/>
                      <a:r>
                        <a:rPr lang="es-CO" sz="1200" b="0" i="0" u="none" strike="noStrike">
                          <a:solidFill>
                            <a:srgbClr val="44546A"/>
                          </a:solidFill>
                          <a:effectLst/>
                          <a:latin typeface="Calibri" panose="020F0502020204030204" pitchFamily="34" charset="0"/>
                          <a:cs typeface="Calibri" panose="020F0502020204030204" pitchFamily="34" charset="0"/>
                        </a:rPr>
                        <a:t>-6%</a:t>
                      </a:r>
                    </a:p>
                  </a:txBody>
                  <a:tcPr marL="0" marR="0" marT="0" marB="0" anchor="ctr">
                    <a:lnL>
                      <a:noFill/>
                    </a:lnL>
                    <a:lnR>
                      <a:noFill/>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r" rtl="0" fontAlgn="ctr"/>
                      <a:r>
                        <a:rPr lang="es-CO" sz="1200" b="0" i="0" u="none" strike="noStrike">
                          <a:solidFill>
                            <a:srgbClr val="44546A"/>
                          </a:solidFill>
                          <a:effectLst/>
                          <a:latin typeface="Calibri" panose="020F0502020204030204" pitchFamily="34" charset="0"/>
                          <a:cs typeface="Calibri" panose="020F0502020204030204" pitchFamily="34" charset="0"/>
                        </a:rPr>
                        <a:t>-13%</a:t>
                      </a:r>
                    </a:p>
                  </a:txBody>
                  <a:tcPr marL="0" marR="0"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extLst>
                  <a:ext uri="{0D108BD9-81ED-4DB2-BD59-A6C34878D82A}">
                    <a16:rowId xmlns:a16="http://schemas.microsoft.com/office/drawing/2014/main" xmlns="" val="2601481957"/>
                  </a:ext>
                </a:extLst>
              </a:tr>
              <a:tr h="529898">
                <a:tc>
                  <a:txBody>
                    <a:bodyPr/>
                    <a:lstStyle/>
                    <a:p>
                      <a:pPr algn="r" rtl="0" fontAlgn="ctr"/>
                      <a:r>
                        <a:rPr lang="es-ES" sz="1200" b="1" i="0" u="none" strike="noStrike">
                          <a:solidFill>
                            <a:srgbClr val="44546A"/>
                          </a:solidFill>
                          <a:effectLst/>
                          <a:latin typeface="Calibri" panose="020F0502020204030204" pitchFamily="34" charset="0"/>
                          <a:cs typeface="Calibri" panose="020F0502020204030204" pitchFamily="34" charset="0"/>
                        </a:rPr>
                        <a:t>Inspección, control y vigilancia financiera, solidaria y de recursos públicos</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2F2F2"/>
                    </a:solidFill>
                  </a:tcPr>
                </a:tc>
                <a:tc>
                  <a:txBody>
                    <a:bodyPr/>
                    <a:lstStyle/>
                    <a:p>
                      <a:pPr algn="l" fontAlgn="ctr"/>
                      <a:r>
                        <a:rPr lang="es-CO" sz="1200" b="0" i="0" u="none" strike="noStrike">
                          <a:solidFill>
                            <a:srgbClr val="44546A"/>
                          </a:solidFill>
                          <a:effectLst/>
                          <a:latin typeface="Calibri" panose="020F0502020204030204" pitchFamily="34" charset="0"/>
                          <a:cs typeface="Calibri" panose="020F0502020204030204" pitchFamily="34" charset="0"/>
                        </a:rPr>
                        <a:t>          2,628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2F2F2"/>
                    </a:solidFill>
                  </a:tcPr>
                </a:tc>
                <a:tc>
                  <a:txBody>
                    <a:bodyPr/>
                    <a:lstStyle/>
                    <a:p>
                      <a:pPr algn="l" fontAlgn="ctr"/>
                      <a:r>
                        <a:rPr lang="es-CO" sz="1200" b="0" i="0" u="none" strike="noStrike">
                          <a:solidFill>
                            <a:srgbClr val="44546A"/>
                          </a:solidFill>
                          <a:effectLst/>
                          <a:latin typeface="Calibri" panose="020F0502020204030204" pitchFamily="34" charset="0"/>
                          <a:cs typeface="Calibri" panose="020F0502020204030204" pitchFamily="34" charset="0"/>
                        </a:rPr>
                        <a:t>          1,480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2F2F2"/>
                    </a:solidFill>
                  </a:tcPr>
                </a:tc>
                <a:tc>
                  <a:txBody>
                    <a:bodyPr/>
                    <a:lstStyle/>
                    <a:p>
                      <a:pPr algn="l" fontAlgn="ctr"/>
                      <a:r>
                        <a:rPr lang="es-CO" sz="1200" b="0" i="0" u="none" strike="noStrike">
                          <a:solidFill>
                            <a:srgbClr val="44546A"/>
                          </a:solidFill>
                          <a:effectLst/>
                          <a:latin typeface="Calibri" panose="020F0502020204030204" pitchFamily="34" charset="0"/>
                          <a:cs typeface="Calibri" panose="020F0502020204030204" pitchFamily="34" charset="0"/>
                        </a:rPr>
                        <a:t>          3,149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2F2F2"/>
                    </a:solidFill>
                  </a:tcPr>
                </a:tc>
                <a:tc>
                  <a:txBody>
                    <a:bodyPr/>
                    <a:lstStyle/>
                    <a:p>
                      <a:pPr algn="l" fontAlgn="ctr"/>
                      <a:r>
                        <a:rPr lang="es-CO" sz="1200" b="0" i="0" u="none" strike="noStrike">
                          <a:solidFill>
                            <a:srgbClr val="44546A"/>
                          </a:solidFill>
                          <a:effectLst/>
                          <a:latin typeface="Calibri" panose="020F0502020204030204" pitchFamily="34" charset="0"/>
                          <a:cs typeface="Calibri" panose="020F0502020204030204" pitchFamily="34" charset="0"/>
                        </a:rPr>
                        <a:t>          2,964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2F2F2"/>
                    </a:solidFill>
                  </a:tcPr>
                </a:tc>
                <a:tc>
                  <a:txBody>
                    <a:bodyPr/>
                    <a:lstStyle/>
                    <a:p>
                      <a:pPr algn="l" fontAlgn="ctr"/>
                      <a:r>
                        <a:rPr lang="es-CO" sz="1200" b="0" i="0" u="none" strike="noStrike">
                          <a:solidFill>
                            <a:srgbClr val="44546A"/>
                          </a:solidFill>
                          <a:effectLst/>
                          <a:latin typeface="Calibri" panose="020F0502020204030204" pitchFamily="34" charset="0"/>
                          <a:cs typeface="Calibri" panose="020F0502020204030204" pitchFamily="34" charset="0"/>
                        </a:rPr>
                        <a:t>          2,917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2F2F2"/>
                    </a:solidFill>
                  </a:tcPr>
                </a:tc>
                <a:tc>
                  <a:txBody>
                    <a:bodyPr/>
                    <a:lstStyle/>
                    <a:p>
                      <a:pPr algn="l" fontAlgn="ctr"/>
                      <a:r>
                        <a:rPr lang="es-CO" sz="1200" b="0" i="0" u="none" strike="noStrike">
                          <a:solidFill>
                            <a:srgbClr val="44546A"/>
                          </a:solidFill>
                          <a:effectLst/>
                          <a:latin typeface="Calibri" panose="020F0502020204030204" pitchFamily="34" charset="0"/>
                          <a:cs typeface="Calibri" panose="020F0502020204030204" pitchFamily="34" charset="0"/>
                        </a:rPr>
                        <a:t>         2,610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2F2F2"/>
                    </a:solidFill>
                  </a:tcPr>
                </a:tc>
                <a:tc>
                  <a:txBody>
                    <a:bodyPr/>
                    <a:lstStyle/>
                    <a:p>
                      <a:pPr algn="r" rtl="0" fontAlgn="ctr"/>
                      <a:r>
                        <a:rPr lang="es-CO" sz="1200" b="0" i="0" u="none" strike="noStrike">
                          <a:solidFill>
                            <a:srgbClr val="44546A"/>
                          </a:solidFill>
                          <a:effectLst/>
                          <a:latin typeface="Calibri" panose="020F0502020204030204" pitchFamily="34" charset="0"/>
                          <a:cs typeface="Calibri" panose="020F0502020204030204" pitchFamily="34" charset="0"/>
                        </a:rPr>
                        <a:t>113%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2F2F2"/>
                    </a:solidFill>
                  </a:tcPr>
                </a:tc>
                <a:tc>
                  <a:txBody>
                    <a:bodyPr/>
                    <a:lstStyle/>
                    <a:p>
                      <a:pPr algn="r" rtl="0" fontAlgn="ctr"/>
                      <a:r>
                        <a:rPr lang="es-CO" sz="1200" b="0" i="0" u="none" strike="noStrike">
                          <a:solidFill>
                            <a:srgbClr val="44546A"/>
                          </a:solidFill>
                          <a:effectLst/>
                          <a:latin typeface="Calibri" panose="020F0502020204030204" pitchFamily="34" charset="0"/>
                          <a:cs typeface="Calibri" panose="020F0502020204030204" pitchFamily="34" charset="0"/>
                        </a:rPr>
                        <a:t>-6%</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2F2F2"/>
                    </a:solidFill>
                  </a:tcPr>
                </a:tc>
                <a:tc>
                  <a:txBody>
                    <a:bodyPr/>
                    <a:lstStyle/>
                    <a:p>
                      <a:pPr algn="r" rtl="0" fontAlgn="ctr"/>
                      <a:r>
                        <a:rPr lang="es-CO" sz="1200" b="0" i="0" u="none" strike="noStrike">
                          <a:solidFill>
                            <a:srgbClr val="44546A"/>
                          </a:solidFill>
                          <a:effectLst/>
                          <a:latin typeface="Calibri" panose="020F0502020204030204" pitchFamily="34" charset="0"/>
                          <a:cs typeface="Calibri" panose="020F0502020204030204" pitchFamily="34" charset="0"/>
                        </a:rPr>
                        <a:t>-2%</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2F2F2"/>
                    </a:solidFill>
                  </a:tcPr>
                </a:tc>
                <a:tc>
                  <a:txBody>
                    <a:bodyPr/>
                    <a:lstStyle/>
                    <a:p>
                      <a:pPr algn="r" rtl="0" fontAlgn="ctr"/>
                      <a:r>
                        <a:rPr lang="es-CO" sz="1200" b="0" i="0" u="none" strike="noStrike">
                          <a:solidFill>
                            <a:srgbClr val="44546A"/>
                          </a:solidFill>
                          <a:effectLst/>
                          <a:latin typeface="Calibri" panose="020F0502020204030204" pitchFamily="34" charset="0"/>
                          <a:cs typeface="Calibri" panose="020F0502020204030204" pitchFamily="34" charset="0"/>
                        </a:rPr>
                        <a:t>-11%</a:t>
                      </a:r>
                    </a:p>
                  </a:txBody>
                  <a:tcPr marL="0" marR="0" marT="0" marB="0" anchor="ctr">
                    <a:lnL w="6350" cap="flat" cmpd="sng" algn="ctr">
                      <a:solidFill>
                        <a:srgbClr val="B8CCE4"/>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2F2F2"/>
                    </a:solidFill>
                  </a:tcPr>
                </a:tc>
                <a:extLst>
                  <a:ext uri="{0D108BD9-81ED-4DB2-BD59-A6C34878D82A}">
                    <a16:rowId xmlns:a16="http://schemas.microsoft.com/office/drawing/2014/main" xmlns="" val="3158588315"/>
                  </a:ext>
                </a:extLst>
              </a:tr>
              <a:tr h="706531">
                <a:tc>
                  <a:txBody>
                    <a:bodyPr/>
                    <a:lstStyle/>
                    <a:p>
                      <a:pPr algn="r" rtl="0" fontAlgn="ctr"/>
                      <a:r>
                        <a:rPr lang="es-ES" sz="1200" b="0" i="0" u="none" strike="noStrike">
                          <a:solidFill>
                            <a:srgbClr val="44546A"/>
                          </a:solidFill>
                          <a:effectLst/>
                          <a:latin typeface="Calibri" panose="020F0502020204030204" pitchFamily="34" charset="0"/>
                          <a:cs typeface="Calibri" panose="020F0502020204030204" pitchFamily="34" charset="0"/>
                        </a:rPr>
                        <a:t>Implementación sistema integral de información para la prevención del fraude y la corrupción en las entidades vigiladas nacional</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l" fontAlgn="ctr"/>
                      <a:r>
                        <a:rPr lang="es-CO" sz="1200" b="0" i="0" u="none" strike="noStrike">
                          <a:solidFill>
                            <a:srgbClr val="44546A"/>
                          </a:solidFill>
                          <a:effectLst/>
                          <a:latin typeface="Calibri" panose="020F0502020204030204" pitchFamily="34" charset="0"/>
                          <a:cs typeface="Calibri" panose="020F0502020204030204" pitchFamily="34" charset="0"/>
                        </a:rPr>
                        <a:t>          2,628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l" fontAlgn="ctr"/>
                      <a:r>
                        <a:rPr lang="es-CO" sz="1200" b="0" i="0" u="none" strike="noStrike">
                          <a:solidFill>
                            <a:srgbClr val="44546A"/>
                          </a:solidFill>
                          <a:effectLst/>
                          <a:latin typeface="Calibri" panose="020F0502020204030204" pitchFamily="34" charset="0"/>
                          <a:cs typeface="Calibri" panose="020F0502020204030204" pitchFamily="34" charset="0"/>
                        </a:rPr>
                        <a:t>          1,480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l" rtl="0" fontAlgn="ctr"/>
                      <a:r>
                        <a:rPr lang="es-CO" sz="1200" b="0" i="0" u="none" strike="noStrike">
                          <a:solidFill>
                            <a:srgbClr val="44546A"/>
                          </a:solidFill>
                          <a:effectLst/>
                          <a:latin typeface="Calibri" panose="020F0502020204030204" pitchFamily="34" charset="0"/>
                          <a:cs typeface="Calibri" panose="020F0502020204030204" pitchFamily="34" charset="0"/>
                        </a:rPr>
                        <a:t>          2,734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l" rtl="0" fontAlgn="ctr"/>
                      <a:r>
                        <a:rPr lang="es-CO" sz="1200" b="0" i="0" u="none" strike="noStrike">
                          <a:solidFill>
                            <a:srgbClr val="44546A"/>
                          </a:solidFill>
                          <a:effectLst/>
                          <a:latin typeface="Calibri" panose="020F0502020204030204" pitchFamily="34" charset="0"/>
                          <a:cs typeface="Calibri" panose="020F0502020204030204" pitchFamily="34" charset="0"/>
                        </a:rPr>
                        <a:t>          2,583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l" rtl="0" fontAlgn="ctr"/>
                      <a:r>
                        <a:rPr lang="es-CO" sz="1200" b="0" i="0" u="none" strike="noStrike">
                          <a:solidFill>
                            <a:srgbClr val="44546A"/>
                          </a:solidFill>
                          <a:effectLst/>
                          <a:latin typeface="Calibri" panose="020F0502020204030204" pitchFamily="34" charset="0"/>
                          <a:cs typeface="Calibri" panose="020F0502020204030204" pitchFamily="34" charset="0"/>
                        </a:rPr>
                        <a:t>          2,917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l" rtl="0" fontAlgn="ctr"/>
                      <a:r>
                        <a:rPr lang="es-CO" sz="1200" b="0" i="0" u="none" strike="noStrike">
                          <a:solidFill>
                            <a:srgbClr val="44546A"/>
                          </a:solidFill>
                          <a:effectLst/>
                          <a:latin typeface="Calibri" panose="020F0502020204030204" pitchFamily="34" charset="0"/>
                          <a:cs typeface="Calibri" panose="020F0502020204030204" pitchFamily="34" charset="0"/>
                        </a:rPr>
                        <a:t>         2,610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200" b="0" i="0" u="none" strike="noStrike">
                          <a:solidFill>
                            <a:srgbClr val="44546A"/>
                          </a:solidFill>
                          <a:effectLst/>
                          <a:latin typeface="Calibri" panose="020F0502020204030204" pitchFamily="34" charset="0"/>
                          <a:cs typeface="Calibri" panose="020F0502020204030204" pitchFamily="34" charset="0"/>
                        </a:rPr>
                        <a:t>85%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FFFFF"/>
                    </a:solidFill>
                  </a:tcPr>
                </a:tc>
                <a:tc>
                  <a:txBody>
                    <a:bodyPr/>
                    <a:lstStyle/>
                    <a:p>
                      <a:pPr algn="r" rtl="0" fontAlgn="ctr"/>
                      <a:r>
                        <a:rPr lang="es-CO" sz="1200" b="0" i="0" u="none" strike="noStrike">
                          <a:solidFill>
                            <a:srgbClr val="44546A"/>
                          </a:solidFill>
                          <a:effectLst/>
                          <a:latin typeface="Calibri" panose="020F0502020204030204" pitchFamily="34" charset="0"/>
                          <a:cs typeface="Calibri" panose="020F0502020204030204" pitchFamily="34" charset="0"/>
                        </a:rPr>
                        <a:t>-6%</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FFFFF"/>
                    </a:solidFill>
                  </a:tcPr>
                </a:tc>
                <a:tc>
                  <a:txBody>
                    <a:bodyPr/>
                    <a:lstStyle/>
                    <a:p>
                      <a:pPr algn="r" rtl="0" fontAlgn="ctr"/>
                      <a:r>
                        <a:rPr lang="es-CO" sz="1200" b="0" i="0" u="none" strike="noStrike">
                          <a:solidFill>
                            <a:srgbClr val="44546A"/>
                          </a:solidFill>
                          <a:effectLst/>
                          <a:latin typeface="Calibri" panose="020F0502020204030204" pitchFamily="34" charset="0"/>
                          <a:cs typeface="Calibri" panose="020F0502020204030204" pitchFamily="34" charset="0"/>
                        </a:rPr>
                        <a:t>13%</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FFFFF"/>
                    </a:solidFill>
                  </a:tcPr>
                </a:tc>
                <a:tc>
                  <a:txBody>
                    <a:bodyPr/>
                    <a:lstStyle/>
                    <a:p>
                      <a:pPr algn="r" rtl="0" fontAlgn="ctr"/>
                      <a:r>
                        <a:rPr lang="es-CO" sz="1200" b="0" i="0" u="none" strike="noStrike">
                          <a:solidFill>
                            <a:srgbClr val="44546A"/>
                          </a:solidFill>
                          <a:effectLst/>
                          <a:latin typeface="Calibri" panose="020F0502020204030204" pitchFamily="34" charset="0"/>
                          <a:cs typeface="Calibri" panose="020F0502020204030204" pitchFamily="34" charset="0"/>
                        </a:rPr>
                        <a:t>-11%</a:t>
                      </a:r>
                    </a:p>
                  </a:txBody>
                  <a:tcPr marL="0" marR="0" marT="0" marB="0" anchor="ctr">
                    <a:lnL w="6350" cap="flat" cmpd="sng" algn="ctr">
                      <a:solidFill>
                        <a:srgbClr val="B8CCE4"/>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FFFFF"/>
                    </a:solidFill>
                  </a:tcPr>
                </a:tc>
                <a:extLst>
                  <a:ext uri="{0D108BD9-81ED-4DB2-BD59-A6C34878D82A}">
                    <a16:rowId xmlns:a16="http://schemas.microsoft.com/office/drawing/2014/main" xmlns="" val="4162842087"/>
                  </a:ext>
                </a:extLst>
              </a:tr>
              <a:tr h="1327328">
                <a:tc>
                  <a:txBody>
                    <a:bodyPr/>
                    <a:lstStyle/>
                    <a:p>
                      <a:pPr algn="r" rtl="0" fontAlgn="ctr"/>
                      <a:r>
                        <a:rPr lang="es-ES" sz="1200" b="0" i="0" u="none" strike="noStrike">
                          <a:solidFill>
                            <a:srgbClr val="44546A"/>
                          </a:solidFill>
                          <a:effectLst/>
                          <a:latin typeface="Calibri" panose="020F0502020204030204" pitchFamily="34" charset="0"/>
                          <a:cs typeface="Calibri" panose="020F0502020204030204" pitchFamily="34" charset="0"/>
                        </a:rPr>
                        <a:t>Fortalecimiento de herramientas institucionales para la investigación, medición, formación e interacción con la ciudadanía frente a la lucha contra el fraude y la corrupción en la administración de tributos, rentas y contribuciones parafiscales. Nacional</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l" fontAlgn="ctr"/>
                      <a:r>
                        <a:rPr lang="es-CO" sz="1200" b="0" i="0" u="none" strike="noStrike">
                          <a:solidFill>
                            <a:srgbClr val="44546A"/>
                          </a:solidFill>
                          <a:effectLst/>
                          <a:latin typeface="Calibri" panose="020F0502020204030204" pitchFamily="34" charset="0"/>
                          <a:cs typeface="Calibri" panose="020F0502020204030204" pitchFamily="34" charset="0"/>
                        </a:rPr>
                        <a:t>               -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l" fontAlgn="ctr"/>
                      <a:r>
                        <a:rPr lang="es-CO" sz="1200" b="0" i="0" u="none" strike="noStrike">
                          <a:solidFill>
                            <a:srgbClr val="44546A"/>
                          </a:solidFill>
                          <a:effectLst/>
                          <a:latin typeface="Calibri" panose="020F0502020204030204" pitchFamily="34" charset="0"/>
                          <a:cs typeface="Calibri" panose="020F0502020204030204" pitchFamily="34" charset="0"/>
                        </a:rPr>
                        <a:t>               -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l" fontAlgn="ctr"/>
                      <a:r>
                        <a:rPr lang="es-CO" sz="1200" b="0" i="0" u="none" strike="noStrike">
                          <a:solidFill>
                            <a:srgbClr val="44546A"/>
                          </a:solidFill>
                          <a:effectLst/>
                          <a:latin typeface="Calibri" panose="020F0502020204030204" pitchFamily="34" charset="0"/>
                          <a:cs typeface="Calibri" panose="020F0502020204030204" pitchFamily="34" charset="0"/>
                        </a:rPr>
                        <a:t>             415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l" fontAlgn="ctr"/>
                      <a:r>
                        <a:rPr lang="es-CO" sz="1200" b="0" i="0" u="none" strike="noStrike">
                          <a:solidFill>
                            <a:srgbClr val="44546A"/>
                          </a:solidFill>
                          <a:effectLst/>
                          <a:latin typeface="Calibri" panose="020F0502020204030204" pitchFamily="34" charset="0"/>
                          <a:cs typeface="Calibri" panose="020F0502020204030204" pitchFamily="34" charset="0"/>
                        </a:rPr>
                        <a:t>             381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l" fontAlgn="ctr"/>
                      <a:r>
                        <a:rPr lang="es-CO" sz="1200" b="0" i="0" u="none" strike="noStrike">
                          <a:solidFill>
                            <a:srgbClr val="44546A"/>
                          </a:solidFill>
                          <a:effectLst/>
                          <a:latin typeface="Calibri" panose="020F0502020204030204" pitchFamily="34" charset="0"/>
                          <a:cs typeface="Calibri" panose="020F0502020204030204" pitchFamily="34" charset="0"/>
                        </a:rPr>
                        <a:t>               -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l" fontAlgn="ctr"/>
                      <a:r>
                        <a:rPr lang="es-CO" sz="1200" b="0" i="0" u="none" strike="noStrike">
                          <a:solidFill>
                            <a:srgbClr val="44546A"/>
                          </a:solidFill>
                          <a:effectLst/>
                          <a:latin typeface="Calibri" panose="020F0502020204030204" pitchFamily="34" charset="0"/>
                          <a:cs typeface="Calibri" panose="020F0502020204030204" pitchFamily="34" charset="0"/>
                        </a:rPr>
                        <a:t>               -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200" b="0" i="0" u="none" strike="noStrike">
                          <a:solidFill>
                            <a:srgbClr val="44546A"/>
                          </a:solidFill>
                          <a:effectLst/>
                          <a:latin typeface="Calibri" panose="020F0502020204030204" pitchFamily="34" charset="0"/>
                          <a:cs typeface="Calibri" panose="020F0502020204030204" pitchFamily="34" charset="0"/>
                        </a:rPr>
                        <a:t>100%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FFFFF"/>
                    </a:solidFill>
                  </a:tcPr>
                </a:tc>
                <a:tc>
                  <a:txBody>
                    <a:bodyPr/>
                    <a:lstStyle/>
                    <a:p>
                      <a:pPr algn="r" rtl="0" fontAlgn="ctr"/>
                      <a:r>
                        <a:rPr lang="es-CO" sz="1200" b="0" i="0" u="none" strike="noStrike">
                          <a:solidFill>
                            <a:srgbClr val="44546A"/>
                          </a:solidFill>
                          <a:effectLst/>
                          <a:latin typeface="Calibri" panose="020F0502020204030204" pitchFamily="34" charset="0"/>
                          <a:cs typeface="Calibri" panose="020F0502020204030204" pitchFamily="34" charset="0"/>
                        </a:rPr>
                        <a:t>-8%</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FFFFF"/>
                    </a:solidFill>
                  </a:tcPr>
                </a:tc>
                <a:tc>
                  <a:txBody>
                    <a:bodyPr/>
                    <a:lstStyle/>
                    <a:p>
                      <a:pPr algn="r" rtl="0" fontAlgn="ctr"/>
                      <a:r>
                        <a:rPr lang="es-CO" sz="1200" b="0" i="0" u="none" strike="noStrike">
                          <a:solidFill>
                            <a:srgbClr val="44546A"/>
                          </a:solidFill>
                          <a:effectLst/>
                          <a:latin typeface="Calibri" panose="020F0502020204030204" pitchFamily="34" charset="0"/>
                          <a:cs typeface="Calibri" panose="020F0502020204030204" pitchFamily="34" charset="0"/>
                        </a:rPr>
                        <a:t>-100%</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FFFFF"/>
                    </a:solidFill>
                  </a:tcPr>
                </a:tc>
                <a:tc>
                  <a:txBody>
                    <a:bodyPr/>
                    <a:lstStyle/>
                    <a:p>
                      <a:pPr algn="r" rtl="0" fontAlgn="ctr"/>
                      <a:r>
                        <a:rPr lang="es-CO" sz="1200" b="0" i="0" u="none" strike="noStrike">
                          <a:solidFill>
                            <a:srgbClr val="44546A"/>
                          </a:solidFill>
                          <a:effectLst/>
                          <a:latin typeface="Calibri" panose="020F0502020204030204" pitchFamily="34" charset="0"/>
                          <a:cs typeface="Calibri" panose="020F0502020204030204" pitchFamily="34" charset="0"/>
                        </a:rPr>
                        <a:t>0%</a:t>
                      </a:r>
                    </a:p>
                  </a:txBody>
                  <a:tcPr marL="0" marR="0" marT="0" marB="0" anchor="ctr">
                    <a:lnL w="6350" cap="flat" cmpd="sng" algn="ctr">
                      <a:solidFill>
                        <a:srgbClr val="B8CCE4"/>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FFFFF"/>
                    </a:solidFill>
                  </a:tcPr>
                </a:tc>
                <a:extLst>
                  <a:ext uri="{0D108BD9-81ED-4DB2-BD59-A6C34878D82A}">
                    <a16:rowId xmlns:a16="http://schemas.microsoft.com/office/drawing/2014/main" xmlns="" val="1279191047"/>
                  </a:ext>
                </a:extLst>
              </a:tr>
              <a:tr h="353265">
                <a:tc>
                  <a:txBody>
                    <a:bodyPr/>
                    <a:lstStyle/>
                    <a:p>
                      <a:pPr algn="r" rtl="0" fontAlgn="ctr"/>
                      <a:r>
                        <a:rPr lang="es-ES" sz="1200" b="1" i="0" u="none" strike="noStrike">
                          <a:solidFill>
                            <a:srgbClr val="44546A"/>
                          </a:solidFill>
                          <a:effectLst/>
                          <a:latin typeface="Calibri" panose="020F0502020204030204" pitchFamily="34" charset="0"/>
                          <a:cs typeface="Calibri" panose="020F0502020204030204" pitchFamily="34" charset="0"/>
                        </a:rPr>
                        <a:t>Fortalecimiento de la Gestión y Dirección del Sector Hacienda</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2F2F2"/>
                    </a:solidFill>
                  </a:tcPr>
                </a:tc>
                <a:tc>
                  <a:txBody>
                    <a:bodyPr/>
                    <a:lstStyle/>
                    <a:p>
                      <a:pPr algn="l" fontAlgn="ctr"/>
                      <a:r>
                        <a:rPr lang="es-CO" sz="1200" b="0" i="0" u="none" strike="noStrike">
                          <a:solidFill>
                            <a:srgbClr val="44546A"/>
                          </a:solidFill>
                          <a:effectLst/>
                          <a:latin typeface="Calibri" panose="020F0502020204030204" pitchFamily="34" charset="0"/>
                          <a:cs typeface="Calibri" panose="020F0502020204030204" pitchFamily="34" charset="0"/>
                        </a:rPr>
                        <a:t>               -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2F2F2"/>
                    </a:solidFill>
                  </a:tcPr>
                </a:tc>
                <a:tc>
                  <a:txBody>
                    <a:bodyPr/>
                    <a:lstStyle/>
                    <a:p>
                      <a:pPr algn="l" fontAlgn="ctr"/>
                      <a:r>
                        <a:rPr lang="es-CO" sz="1200" b="0" i="0" u="none" strike="noStrike">
                          <a:solidFill>
                            <a:srgbClr val="44546A"/>
                          </a:solidFill>
                          <a:effectLst/>
                          <a:latin typeface="Calibri" panose="020F0502020204030204" pitchFamily="34" charset="0"/>
                          <a:cs typeface="Calibri" panose="020F0502020204030204" pitchFamily="34" charset="0"/>
                        </a:rPr>
                        <a:t>               -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2F2F2"/>
                    </a:solidFill>
                  </a:tcPr>
                </a:tc>
                <a:tc>
                  <a:txBody>
                    <a:bodyPr/>
                    <a:lstStyle/>
                    <a:p>
                      <a:pPr algn="l" fontAlgn="ctr"/>
                      <a:r>
                        <a:rPr lang="es-CO" sz="1200" b="0" i="0" u="none" strike="noStrike">
                          <a:solidFill>
                            <a:srgbClr val="44546A"/>
                          </a:solidFill>
                          <a:effectLst/>
                          <a:latin typeface="Calibri" panose="020F0502020204030204" pitchFamily="34" charset="0"/>
                          <a:cs typeface="Calibri" panose="020F0502020204030204" pitchFamily="34" charset="0"/>
                        </a:rPr>
                        <a:t>          1,268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2F2F2"/>
                    </a:solidFill>
                  </a:tcPr>
                </a:tc>
                <a:tc>
                  <a:txBody>
                    <a:bodyPr/>
                    <a:lstStyle/>
                    <a:p>
                      <a:pPr algn="l" fontAlgn="ctr"/>
                      <a:r>
                        <a:rPr lang="es-CO" sz="1200" b="0" i="0" u="none" strike="noStrike">
                          <a:solidFill>
                            <a:srgbClr val="44546A"/>
                          </a:solidFill>
                          <a:effectLst/>
                          <a:latin typeface="Calibri" panose="020F0502020204030204" pitchFamily="34" charset="0"/>
                          <a:cs typeface="Calibri" panose="020F0502020204030204" pitchFamily="34" charset="0"/>
                        </a:rPr>
                        <a:t>             734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2F2F2"/>
                    </a:solidFill>
                  </a:tcPr>
                </a:tc>
                <a:tc>
                  <a:txBody>
                    <a:bodyPr/>
                    <a:lstStyle/>
                    <a:p>
                      <a:pPr algn="l" fontAlgn="ctr"/>
                      <a:r>
                        <a:rPr lang="es-CO" sz="1200" b="0" i="0" u="none" strike="noStrike">
                          <a:solidFill>
                            <a:srgbClr val="44546A"/>
                          </a:solidFill>
                          <a:effectLst/>
                          <a:latin typeface="Calibri" panose="020F0502020204030204" pitchFamily="34" charset="0"/>
                          <a:cs typeface="Calibri" panose="020F0502020204030204" pitchFamily="34" charset="0"/>
                        </a:rPr>
                        <a:t>             563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2F2F2"/>
                    </a:solidFill>
                  </a:tcPr>
                </a:tc>
                <a:tc>
                  <a:txBody>
                    <a:bodyPr/>
                    <a:lstStyle/>
                    <a:p>
                      <a:pPr algn="l" fontAlgn="ctr"/>
                      <a:r>
                        <a:rPr lang="es-CO" sz="1200" b="0" i="0" u="none" strike="noStrike">
                          <a:solidFill>
                            <a:srgbClr val="44546A"/>
                          </a:solidFill>
                          <a:effectLst/>
                          <a:latin typeface="Calibri" panose="020F0502020204030204" pitchFamily="34" charset="0"/>
                          <a:cs typeface="Calibri" panose="020F0502020204030204" pitchFamily="34" charset="0"/>
                        </a:rPr>
                        <a:t>            420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2F2F2"/>
                    </a:solidFill>
                  </a:tcPr>
                </a:tc>
                <a:tc>
                  <a:txBody>
                    <a:bodyPr/>
                    <a:lstStyle/>
                    <a:p>
                      <a:pPr algn="r" rtl="0" fontAlgn="ctr"/>
                      <a:r>
                        <a:rPr lang="es-CO" sz="1200" b="0" i="0" u="none" strike="noStrike">
                          <a:solidFill>
                            <a:srgbClr val="44546A"/>
                          </a:solidFill>
                          <a:effectLst/>
                          <a:latin typeface="Calibri" panose="020F0502020204030204" pitchFamily="34" charset="0"/>
                          <a:cs typeface="Calibri" panose="020F0502020204030204" pitchFamily="34" charset="0"/>
                        </a:rPr>
                        <a:t>100%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2F2F2"/>
                    </a:solidFill>
                  </a:tcPr>
                </a:tc>
                <a:tc>
                  <a:txBody>
                    <a:bodyPr/>
                    <a:lstStyle/>
                    <a:p>
                      <a:pPr algn="r" rtl="0" fontAlgn="ctr"/>
                      <a:r>
                        <a:rPr lang="es-CO" sz="1200" b="0" i="0" u="none" strike="noStrike">
                          <a:solidFill>
                            <a:srgbClr val="44546A"/>
                          </a:solidFill>
                          <a:effectLst/>
                          <a:latin typeface="Calibri" panose="020F0502020204030204" pitchFamily="34" charset="0"/>
                          <a:cs typeface="Calibri" panose="020F0502020204030204" pitchFamily="34" charset="0"/>
                        </a:rPr>
                        <a:t>-42%</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2F2F2"/>
                    </a:solidFill>
                  </a:tcPr>
                </a:tc>
                <a:tc>
                  <a:txBody>
                    <a:bodyPr/>
                    <a:lstStyle/>
                    <a:p>
                      <a:pPr algn="r" rtl="0" fontAlgn="ctr"/>
                      <a:r>
                        <a:rPr lang="es-CO" sz="1200" b="0" i="0" u="none" strike="noStrike">
                          <a:solidFill>
                            <a:srgbClr val="44546A"/>
                          </a:solidFill>
                          <a:effectLst/>
                          <a:latin typeface="Calibri" panose="020F0502020204030204" pitchFamily="34" charset="0"/>
                          <a:cs typeface="Calibri" panose="020F0502020204030204" pitchFamily="34" charset="0"/>
                        </a:rPr>
                        <a:t>-23%</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2F2F2"/>
                    </a:solidFill>
                  </a:tcPr>
                </a:tc>
                <a:tc>
                  <a:txBody>
                    <a:bodyPr/>
                    <a:lstStyle/>
                    <a:p>
                      <a:pPr algn="r" rtl="0" fontAlgn="ctr"/>
                      <a:r>
                        <a:rPr lang="es-CO" sz="1200" b="0" i="0" u="none" strike="noStrike">
                          <a:solidFill>
                            <a:srgbClr val="44546A"/>
                          </a:solidFill>
                          <a:effectLst/>
                          <a:latin typeface="Calibri" panose="020F0502020204030204" pitchFamily="34" charset="0"/>
                          <a:cs typeface="Calibri" panose="020F0502020204030204" pitchFamily="34" charset="0"/>
                        </a:rPr>
                        <a:t>-25%</a:t>
                      </a:r>
                    </a:p>
                  </a:txBody>
                  <a:tcPr marL="0" marR="0" marT="0" marB="0" anchor="ctr">
                    <a:lnL w="6350" cap="flat" cmpd="sng" algn="ctr">
                      <a:solidFill>
                        <a:srgbClr val="B8CCE4"/>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2F2F2"/>
                    </a:solidFill>
                  </a:tcPr>
                </a:tc>
                <a:extLst>
                  <a:ext uri="{0D108BD9-81ED-4DB2-BD59-A6C34878D82A}">
                    <a16:rowId xmlns:a16="http://schemas.microsoft.com/office/drawing/2014/main" xmlns="" val="2449470817"/>
                  </a:ext>
                </a:extLst>
              </a:tr>
              <a:tr h="506319">
                <a:tc>
                  <a:txBody>
                    <a:bodyPr/>
                    <a:lstStyle/>
                    <a:p>
                      <a:pPr algn="r" rtl="0" fontAlgn="ctr"/>
                      <a:r>
                        <a:rPr lang="es-ES" sz="1200" b="0" i="0" u="none" strike="noStrike">
                          <a:solidFill>
                            <a:srgbClr val="44546A"/>
                          </a:solidFill>
                          <a:effectLst/>
                          <a:latin typeface="Calibri" panose="020F0502020204030204" pitchFamily="34" charset="0"/>
                          <a:cs typeface="Calibri" panose="020F0502020204030204" pitchFamily="34" charset="0"/>
                        </a:rPr>
                        <a:t>Fortalecimiento de la gestión documental en la Agencia ITRC. Bogotá</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ctr"/>
                      <a:r>
                        <a:rPr lang="es-CO" sz="1200" b="0" i="0" u="none" strike="noStrike" dirty="0">
                          <a:solidFill>
                            <a:srgbClr val="44546A"/>
                          </a:solidFill>
                          <a:effectLst/>
                          <a:latin typeface="Calibri" panose="020F0502020204030204" pitchFamily="34" charset="0"/>
                          <a:cs typeface="Calibri" panose="020F0502020204030204" pitchFamily="34" charset="0"/>
                        </a:rPr>
                        <a:t>               -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ctr"/>
                      <a:r>
                        <a:rPr lang="es-CO" sz="1200" b="0" i="0" u="none" strike="noStrike">
                          <a:solidFill>
                            <a:srgbClr val="44546A"/>
                          </a:solidFill>
                          <a:effectLst/>
                          <a:latin typeface="Calibri" panose="020F0502020204030204" pitchFamily="34" charset="0"/>
                          <a:cs typeface="Calibri" panose="020F0502020204030204" pitchFamily="34" charset="0"/>
                        </a:rPr>
                        <a:t>               -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ctr"/>
                      <a:r>
                        <a:rPr lang="es-CO" sz="1200" b="0" i="0" u="none" strike="noStrike">
                          <a:solidFill>
                            <a:srgbClr val="44546A"/>
                          </a:solidFill>
                          <a:effectLst/>
                          <a:latin typeface="Calibri" panose="020F0502020204030204" pitchFamily="34" charset="0"/>
                          <a:cs typeface="Calibri" panose="020F0502020204030204" pitchFamily="34" charset="0"/>
                        </a:rPr>
                        <a:t>          1,268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ctr"/>
                      <a:r>
                        <a:rPr lang="es-CO" sz="1200" b="0" i="0" u="none" strike="noStrike">
                          <a:solidFill>
                            <a:srgbClr val="44546A"/>
                          </a:solidFill>
                          <a:effectLst/>
                          <a:latin typeface="Calibri" panose="020F0502020204030204" pitchFamily="34" charset="0"/>
                          <a:cs typeface="Calibri" panose="020F0502020204030204" pitchFamily="34" charset="0"/>
                        </a:rPr>
                        <a:t>             734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ctr"/>
                      <a:r>
                        <a:rPr lang="es-CO" sz="1200" b="0" i="0" u="none" strike="noStrike">
                          <a:solidFill>
                            <a:srgbClr val="44546A"/>
                          </a:solidFill>
                          <a:effectLst/>
                          <a:latin typeface="Calibri" panose="020F0502020204030204" pitchFamily="34" charset="0"/>
                          <a:cs typeface="Calibri" panose="020F0502020204030204" pitchFamily="34" charset="0"/>
                        </a:rPr>
                        <a:t>             563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ctr"/>
                      <a:r>
                        <a:rPr lang="es-CO" sz="1200" b="0" i="0" u="none" strike="noStrike">
                          <a:solidFill>
                            <a:srgbClr val="44546A"/>
                          </a:solidFill>
                          <a:effectLst/>
                          <a:latin typeface="Calibri" panose="020F0502020204030204" pitchFamily="34" charset="0"/>
                          <a:cs typeface="Calibri" panose="020F0502020204030204" pitchFamily="34" charset="0"/>
                        </a:rPr>
                        <a:t>            420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B8CCE4"/>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ctr"/>
                      <a:r>
                        <a:rPr lang="es-CO" sz="1200" b="0" i="0" u="none" strike="noStrike">
                          <a:solidFill>
                            <a:srgbClr val="44546A"/>
                          </a:solidFill>
                          <a:effectLst/>
                          <a:latin typeface="Calibri" panose="020F0502020204030204" pitchFamily="34" charset="0"/>
                          <a:cs typeface="Calibri" panose="020F0502020204030204" pitchFamily="34" charset="0"/>
                        </a:rPr>
                        <a:t>100%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r" rtl="0" fontAlgn="ctr"/>
                      <a:r>
                        <a:rPr lang="es-CO" sz="1200" b="0" i="0" u="none" strike="noStrike">
                          <a:solidFill>
                            <a:srgbClr val="44546A"/>
                          </a:solidFill>
                          <a:effectLst/>
                          <a:latin typeface="Calibri" panose="020F0502020204030204" pitchFamily="34" charset="0"/>
                          <a:cs typeface="Calibri" panose="020F0502020204030204" pitchFamily="34" charset="0"/>
                        </a:rPr>
                        <a:t>-42%</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r" rtl="0" fontAlgn="ctr"/>
                      <a:r>
                        <a:rPr lang="es-CO" sz="1200" b="0" i="0" u="none" strike="noStrike">
                          <a:solidFill>
                            <a:srgbClr val="44546A"/>
                          </a:solidFill>
                          <a:effectLst/>
                          <a:latin typeface="Calibri" panose="020F0502020204030204" pitchFamily="34" charset="0"/>
                          <a:cs typeface="Calibri" panose="020F0502020204030204" pitchFamily="34" charset="0"/>
                        </a:rPr>
                        <a:t>-23%</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r" rtl="0" fontAlgn="ctr"/>
                      <a:r>
                        <a:rPr lang="es-CO" sz="1200" b="0" i="0" u="none" strike="noStrike" dirty="0">
                          <a:solidFill>
                            <a:srgbClr val="44546A"/>
                          </a:solidFill>
                          <a:effectLst/>
                          <a:latin typeface="Calibri" panose="020F0502020204030204" pitchFamily="34" charset="0"/>
                          <a:cs typeface="Calibri" panose="020F0502020204030204" pitchFamily="34" charset="0"/>
                        </a:rPr>
                        <a:t>-25%</a:t>
                      </a:r>
                    </a:p>
                  </a:txBody>
                  <a:tcPr marL="0" marR="0" marT="0" marB="0" anchor="ctr">
                    <a:lnL w="6350" cap="flat" cmpd="sng" algn="ctr">
                      <a:solidFill>
                        <a:srgbClr val="B8CCE4"/>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B8CCE4"/>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xmlns="" val="1340195366"/>
                  </a:ext>
                </a:extLst>
              </a:tr>
            </a:tbl>
          </a:graphicData>
        </a:graphic>
      </p:graphicFrame>
      <p:graphicFrame>
        <p:nvGraphicFramePr>
          <p:cNvPr id="7" name="Tabla 6"/>
          <p:cNvGraphicFramePr>
            <a:graphicFrameLocks noGrp="1"/>
          </p:cNvGraphicFramePr>
          <p:nvPr>
            <p:extLst>
              <p:ext uri="{D42A27DB-BD31-4B8C-83A1-F6EECF244321}">
                <p14:modId xmlns:p14="http://schemas.microsoft.com/office/powerpoint/2010/main" val="445412840"/>
              </p:ext>
            </p:extLst>
          </p:nvPr>
        </p:nvGraphicFramePr>
        <p:xfrm>
          <a:off x="817768" y="5907784"/>
          <a:ext cx="6105267" cy="393283"/>
        </p:xfrm>
        <a:graphic>
          <a:graphicData uri="http://schemas.openxmlformats.org/drawingml/2006/table">
            <a:tbl>
              <a:tblPr>
                <a:tableStyleId>{2D5ABB26-0587-4C30-8999-92F81FD0307C}</a:tableStyleId>
              </a:tblPr>
              <a:tblGrid>
                <a:gridCol w="6105267">
                  <a:extLst>
                    <a:ext uri="{9D8B030D-6E8A-4147-A177-3AD203B41FA5}">
                      <a16:colId xmlns:a16="http://schemas.microsoft.com/office/drawing/2014/main" xmlns="" val="1202380372"/>
                    </a:ext>
                  </a:extLst>
                </a:gridCol>
              </a:tblGrid>
              <a:tr h="78197">
                <a:tc>
                  <a:txBody>
                    <a:bodyPr/>
                    <a:lstStyle/>
                    <a:p>
                      <a:pPr algn="just" rtl="0" fontAlgn="ctr"/>
                      <a:r>
                        <a:rPr lang="es-ES" sz="700" u="none" strike="noStrike" dirty="0" smtClean="0">
                          <a:solidFill>
                            <a:srgbClr val="002060"/>
                          </a:solidFill>
                          <a:effectLst/>
                        </a:rPr>
                        <a:t>* Apropiación vigente a 30 de abril de 2020, SIN descontar partidas suspendidas</a:t>
                      </a:r>
                      <a:endParaRPr lang="es-ES" sz="700" b="0" i="0" u="none" strike="noStrike" dirty="0">
                        <a:solidFill>
                          <a:srgbClr val="002060"/>
                        </a:solidFill>
                        <a:effectLst/>
                        <a:latin typeface="Calibri" panose="020F0502020204030204" pitchFamily="34" charset="0"/>
                      </a:endParaRPr>
                    </a:p>
                  </a:txBody>
                  <a:tcPr marL="0" marR="0" marT="0" marB="0" anchor="ctr"/>
                </a:tc>
                <a:extLst>
                  <a:ext uri="{0D108BD9-81ED-4DB2-BD59-A6C34878D82A}">
                    <a16:rowId xmlns:a16="http://schemas.microsoft.com/office/drawing/2014/main" xmlns="" val="347556302"/>
                  </a:ext>
                </a:extLst>
              </a:tr>
              <a:tr h="286603">
                <a:tc>
                  <a:txBody>
                    <a:bodyPr/>
                    <a:lstStyle/>
                    <a:p>
                      <a:pPr algn="just" rtl="0" fontAlgn="ctr"/>
                      <a:r>
                        <a:rPr lang="es-CO" sz="700" u="none" strike="noStrike" dirty="0">
                          <a:solidFill>
                            <a:srgbClr val="002060"/>
                          </a:solidFill>
                          <a:effectLst/>
                        </a:rPr>
                        <a:t>** Apropiación vigente a 30 de abril de 2020, descontando partidas </a:t>
                      </a:r>
                      <a:r>
                        <a:rPr lang="es-CO" sz="700" u="none" strike="noStrike" dirty="0" smtClean="0">
                          <a:solidFill>
                            <a:srgbClr val="002060"/>
                          </a:solidFill>
                          <a:effectLst/>
                        </a:rPr>
                        <a:t>suspendidas</a:t>
                      </a:r>
                      <a:r>
                        <a:rPr lang="es-CO" sz="700" b="0" i="0" u="none" strike="noStrike" baseline="0" dirty="0" smtClean="0">
                          <a:solidFill>
                            <a:srgbClr val="002060"/>
                          </a:solidFill>
                          <a:effectLst/>
                          <a:latin typeface="Calibri" panose="020F0502020204030204" pitchFamily="34" charset="0"/>
                        </a:rPr>
                        <a:t>. </a:t>
                      </a:r>
                      <a:endParaRPr lang="es-CO" sz="700" b="0" i="0" u="none" strike="noStrike" dirty="0">
                        <a:solidFill>
                          <a:srgbClr val="002060"/>
                        </a:solidFill>
                        <a:effectLst/>
                        <a:latin typeface="Calibri" panose="020F0502020204030204" pitchFamily="34" charset="0"/>
                      </a:endParaRPr>
                    </a:p>
                  </a:txBody>
                  <a:tcPr marL="0" marR="0" marT="0" marB="0" anchor="ctr"/>
                </a:tc>
                <a:extLst>
                  <a:ext uri="{0D108BD9-81ED-4DB2-BD59-A6C34878D82A}">
                    <a16:rowId xmlns:a16="http://schemas.microsoft.com/office/drawing/2014/main" xmlns="" val="2571866931"/>
                  </a:ext>
                </a:extLst>
              </a:tr>
            </a:tbl>
          </a:graphicData>
        </a:graphic>
      </p:graphicFrame>
    </p:spTree>
    <p:extLst>
      <p:ext uri="{BB962C8B-B14F-4D97-AF65-F5344CB8AC3E}">
        <p14:creationId xmlns:p14="http://schemas.microsoft.com/office/powerpoint/2010/main" val="8076625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5">
            <a:extLst>
              <a:ext uri="{FF2B5EF4-FFF2-40B4-BE49-F238E27FC236}">
                <a16:creationId xmlns:a16="http://schemas.microsoft.com/office/drawing/2014/main" xmlns="" id="{147A00F9-85D5-482F-8929-515BA65B6DAA}"/>
              </a:ext>
            </a:extLst>
          </p:cNvPr>
          <p:cNvSpPr>
            <a:spLocks noGrp="1"/>
          </p:cNvSpPr>
          <p:nvPr>
            <p:ph type="title"/>
          </p:nvPr>
        </p:nvSpPr>
        <p:spPr>
          <a:xfrm>
            <a:off x="292653" y="673874"/>
            <a:ext cx="11613596" cy="559387"/>
          </a:xfrm>
        </p:spPr>
        <p:txBody>
          <a:bodyPr/>
          <a:lstStyle/>
          <a:p>
            <a:r>
              <a:rPr lang="es-CO" dirty="0"/>
              <a:t>3</a:t>
            </a:r>
            <a:r>
              <a:rPr lang="es-CO" dirty="0" smtClean="0"/>
              <a:t>.2 </a:t>
            </a:r>
            <a:r>
              <a:rPr lang="es-CO" dirty="0"/>
              <a:t>Solicitud MGMP Inversión</a:t>
            </a:r>
          </a:p>
        </p:txBody>
      </p:sp>
      <p:sp>
        <p:nvSpPr>
          <p:cNvPr id="17" name="Text Placeholder 16">
            <a:extLst>
              <a:ext uri="{FF2B5EF4-FFF2-40B4-BE49-F238E27FC236}">
                <a16:creationId xmlns:a16="http://schemas.microsoft.com/office/drawing/2014/main" xmlns="" id="{CC7E4799-0F53-4A92-81A5-D4162B3A1AAE}"/>
              </a:ext>
            </a:extLst>
          </p:cNvPr>
          <p:cNvSpPr>
            <a:spLocks noGrp="1"/>
          </p:cNvSpPr>
          <p:nvPr>
            <p:ph type="body" sz="quarter" idx="10"/>
          </p:nvPr>
        </p:nvSpPr>
        <p:spPr>
          <a:xfrm>
            <a:off x="291865" y="1347457"/>
            <a:ext cx="11614384" cy="360939"/>
          </a:xfrm>
        </p:spPr>
        <p:txBody>
          <a:bodyPr/>
          <a:lstStyle/>
          <a:p>
            <a:r>
              <a:rPr lang="es-CO" dirty="0"/>
              <a:t>Resumen de Requerimientos Adicionales en Inversión (con respecto a </a:t>
            </a:r>
            <a:r>
              <a:rPr lang="es-CO" dirty="0" smtClean="0"/>
              <a:t>2020)</a:t>
            </a:r>
            <a:endParaRPr lang="es-CO" dirty="0"/>
          </a:p>
        </p:txBody>
      </p:sp>
      <p:sp>
        <p:nvSpPr>
          <p:cNvPr id="9" name="Text Placeholder 20">
            <a:extLst>
              <a:ext uri="{FF2B5EF4-FFF2-40B4-BE49-F238E27FC236}">
                <a16:creationId xmlns:a16="http://schemas.microsoft.com/office/drawing/2014/main" xmlns="" id="{7D0D38D6-F0D4-4F24-87C2-FAA50E442061}"/>
              </a:ext>
            </a:extLst>
          </p:cNvPr>
          <p:cNvSpPr txBox="1">
            <a:spLocks/>
          </p:cNvSpPr>
          <p:nvPr/>
        </p:nvSpPr>
        <p:spPr>
          <a:xfrm>
            <a:off x="473075" y="234950"/>
            <a:ext cx="10709275" cy="279400"/>
          </a:xfrm>
          <a:prstGeom prst="rect">
            <a:avLst/>
          </a:prstGeom>
        </p:spPr>
        <p:txBody>
          <a:bodyPr vert="horz" lIns="91440" tIns="45720" rIns="91440" bIns="45720" rtlCol="0" anchor="ctr">
            <a:normAutofit/>
          </a:bodyPr>
          <a:lstStyle>
            <a:lvl1pPr marL="0" indent="0" algn="l" defTabSz="914400" rtl="0" eaLnBrk="1" latinLnBrk="0" hangingPunct="1">
              <a:lnSpc>
                <a:spcPct val="100000"/>
              </a:lnSpc>
              <a:spcBef>
                <a:spcPts val="0"/>
              </a:spcBef>
              <a:buFont typeface="Arial" panose="020B0604020202020204" pitchFamily="34" charset="0"/>
              <a:buNone/>
              <a:defRPr sz="800" kern="1200">
                <a:solidFill>
                  <a:schemeClr val="tx1"/>
                </a:solidFill>
                <a:latin typeface="Work Sans" panose="00000500000000000000" pitchFamily="2" charset="0"/>
                <a:ea typeface="+mn-ea"/>
                <a:cs typeface="+mn-cs"/>
              </a:defRPr>
            </a:lvl1pPr>
            <a:lvl2pPr marL="0" indent="0" algn="l" defTabSz="914400" rtl="0" eaLnBrk="1" latinLnBrk="0" hangingPunct="1">
              <a:lnSpc>
                <a:spcPct val="100000"/>
              </a:lnSpc>
              <a:spcBef>
                <a:spcPts val="0"/>
              </a:spcBef>
              <a:buFont typeface="Arial" panose="020B0604020202020204" pitchFamily="34" charset="0"/>
              <a:buNone/>
              <a:defRPr sz="1600" kern="1200">
                <a:solidFill>
                  <a:schemeClr val="bg1"/>
                </a:solidFill>
                <a:latin typeface="+mn-lt"/>
                <a:ea typeface="+mn-ea"/>
                <a:cs typeface="+mn-cs"/>
              </a:defRPr>
            </a:lvl2pPr>
            <a:lvl3pPr marL="0" indent="0" algn="l" defTabSz="914400" rtl="0" eaLnBrk="1" latinLnBrk="0" hangingPunct="1">
              <a:lnSpc>
                <a:spcPct val="100000"/>
              </a:lnSpc>
              <a:spcBef>
                <a:spcPts val="0"/>
              </a:spcBef>
              <a:buFont typeface="Arial" panose="020B0604020202020204" pitchFamily="34" charset="0"/>
              <a:buNone/>
              <a:defRPr sz="1600" kern="1200">
                <a:solidFill>
                  <a:schemeClr val="bg1"/>
                </a:solidFill>
                <a:latin typeface="+mn-lt"/>
                <a:ea typeface="+mn-ea"/>
                <a:cs typeface="+mn-cs"/>
              </a:defRPr>
            </a:lvl3pPr>
            <a:lvl4pPr marL="0" indent="0" algn="l" defTabSz="914400" rtl="0" eaLnBrk="1" latinLnBrk="0" hangingPunct="1">
              <a:lnSpc>
                <a:spcPct val="100000"/>
              </a:lnSpc>
              <a:spcBef>
                <a:spcPts val="0"/>
              </a:spcBef>
              <a:buFont typeface="Arial" panose="020B0604020202020204" pitchFamily="34" charset="0"/>
              <a:buNone/>
              <a:defRPr sz="1600" kern="1200">
                <a:solidFill>
                  <a:schemeClr val="bg1"/>
                </a:solidFill>
                <a:latin typeface="+mn-lt"/>
                <a:ea typeface="+mn-ea"/>
                <a:cs typeface="+mn-cs"/>
              </a:defRPr>
            </a:lvl4pPr>
            <a:lvl5pPr marL="0" indent="0" algn="l" defTabSz="914400" rtl="0" eaLnBrk="1" latinLnBrk="0" hangingPunct="1">
              <a:lnSpc>
                <a:spcPct val="100000"/>
              </a:lnSpc>
              <a:spcBef>
                <a:spcPts val="0"/>
              </a:spcBef>
              <a:buFont typeface="Arial" panose="020B0604020202020204" pitchFamily="34" charset="0"/>
              <a:buNone/>
              <a:defRPr sz="16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CO" dirty="0"/>
              <a:t>Departamento Nacional de Planeación – DNP 		Ministerio de Hacienda y Crédito Público		Agenda</a:t>
            </a:r>
          </a:p>
        </p:txBody>
      </p:sp>
      <p:sp>
        <p:nvSpPr>
          <p:cNvPr id="2" name="Rectángulo 1"/>
          <p:cNvSpPr/>
          <p:nvPr/>
        </p:nvSpPr>
        <p:spPr>
          <a:xfrm>
            <a:off x="291865" y="1984059"/>
            <a:ext cx="11608983" cy="3970318"/>
          </a:xfrm>
          <a:prstGeom prst="rect">
            <a:avLst/>
          </a:prstGeom>
        </p:spPr>
        <p:txBody>
          <a:bodyPr wrap="square">
            <a:spAutoFit/>
          </a:bodyPr>
          <a:lstStyle/>
          <a:p>
            <a:r>
              <a:rPr lang="es-CO" sz="1400" dirty="0"/>
              <a:t>Nuevo Proyecto: “Fortalecimiento de las herramientas institucionales para la lucha contra el fraude y la corrupción en la administración de tributos, rentas y Contribuciones parafiscales.” BPIN:2020011000033</a:t>
            </a:r>
          </a:p>
          <a:p>
            <a:endParaRPr lang="es-CO" sz="1400" dirty="0"/>
          </a:p>
          <a:p>
            <a:pPr marL="285750" indent="-285750">
              <a:buFont typeface="Wingdings" panose="05000000000000000000" pitchFamily="2" charset="2"/>
              <a:buChar char="Ø"/>
            </a:pPr>
            <a:r>
              <a:rPr lang="es-CO" sz="1400" dirty="0" smtClean="0"/>
              <a:t>Integrar </a:t>
            </a:r>
            <a:r>
              <a:rPr lang="es-CO" sz="1400" dirty="0"/>
              <a:t>mecanismos de medición de los fenómenos de fraude y corrupción.</a:t>
            </a:r>
          </a:p>
          <a:p>
            <a:pPr marL="285750" indent="-285750">
              <a:buFont typeface="Wingdings" panose="05000000000000000000" pitchFamily="2" charset="2"/>
              <a:buChar char="Ø"/>
            </a:pPr>
            <a:r>
              <a:rPr lang="es-CO" sz="1400" dirty="0" smtClean="0"/>
              <a:t>Analizar </a:t>
            </a:r>
            <a:r>
              <a:rPr lang="es-CO" sz="1400" dirty="0"/>
              <a:t>y preparar los datos  cualitativos y heterogéneos de forma integral y sintetizada.</a:t>
            </a:r>
          </a:p>
          <a:p>
            <a:pPr marL="285750" indent="-285750">
              <a:buFont typeface="Wingdings" panose="05000000000000000000" pitchFamily="2" charset="2"/>
              <a:buChar char="Ø"/>
            </a:pPr>
            <a:r>
              <a:rPr lang="es-CO" sz="1400" dirty="0" smtClean="0"/>
              <a:t>Analizar </a:t>
            </a:r>
            <a:r>
              <a:rPr lang="es-CO" sz="1400" dirty="0"/>
              <a:t>y procesar los datos cuantitativos acerca de hechos de fraude y corrupción.</a:t>
            </a:r>
          </a:p>
          <a:p>
            <a:pPr marL="285750" indent="-285750">
              <a:buFont typeface="Wingdings" panose="05000000000000000000" pitchFamily="2" charset="2"/>
              <a:buChar char="Ø"/>
            </a:pPr>
            <a:r>
              <a:rPr lang="es-CO" sz="1400" dirty="0" smtClean="0"/>
              <a:t>Facilitar </a:t>
            </a:r>
            <a:r>
              <a:rPr lang="es-CO" sz="1400" dirty="0"/>
              <a:t>la identificación de los hechos de fraude y corrupción investigables y sancionables por parte de la Agencia ITRC. </a:t>
            </a:r>
          </a:p>
          <a:p>
            <a:pPr marL="285750" indent="-285750">
              <a:buFont typeface="Wingdings" panose="05000000000000000000" pitchFamily="2" charset="2"/>
              <a:buChar char="Ø"/>
            </a:pPr>
            <a:r>
              <a:rPr lang="es-CO" sz="1400" dirty="0" smtClean="0"/>
              <a:t>Implementar </a:t>
            </a:r>
            <a:r>
              <a:rPr lang="es-CO" sz="1400" dirty="0"/>
              <a:t>espacio de formación sobre los fenómenos de fraude y corrupción, funciones y competencias de la Agencia ITRC en la lucha contra el fraude y la corrupción.</a:t>
            </a:r>
          </a:p>
          <a:p>
            <a:pPr marL="285750" indent="-285750">
              <a:buFont typeface="Wingdings" panose="05000000000000000000" pitchFamily="2" charset="2"/>
              <a:buChar char="Ø"/>
            </a:pPr>
            <a:r>
              <a:rPr lang="es-CO" sz="1400" dirty="0" smtClean="0"/>
              <a:t>Dar </a:t>
            </a:r>
            <a:r>
              <a:rPr lang="es-CO" sz="1400" dirty="0"/>
              <a:t>a conocer las acciones sobre los fenómenos de fraude y corrupción que realiza la Agencia ITRC en la lucha contra el fraude y la corrupción.</a:t>
            </a:r>
          </a:p>
          <a:p>
            <a:endParaRPr lang="es-CO" sz="1400" dirty="0"/>
          </a:p>
          <a:p>
            <a:r>
              <a:rPr lang="es-CO" sz="1400" dirty="0"/>
              <a:t>Nuevo Proyecto: “Fortalecimiento de la Gestión documental en la Agencia ITRC” </a:t>
            </a:r>
            <a:r>
              <a:rPr lang="es-CO" sz="1400" dirty="0" smtClean="0"/>
              <a:t>BPIN:2020011000032 </a:t>
            </a:r>
            <a:endParaRPr lang="es-CO" sz="1400" dirty="0"/>
          </a:p>
          <a:p>
            <a:endParaRPr lang="es-CO" sz="1400" dirty="0"/>
          </a:p>
          <a:p>
            <a:pPr marL="285750" indent="-285750">
              <a:buFont typeface="Wingdings" panose="05000000000000000000" pitchFamily="2" charset="2"/>
              <a:buChar char="Ø"/>
            </a:pPr>
            <a:r>
              <a:rPr lang="es-CO" sz="1400" dirty="0" smtClean="0"/>
              <a:t>Tiene </a:t>
            </a:r>
            <a:r>
              <a:rPr lang="es-CO" sz="1400" dirty="0"/>
              <a:t>como principal objetivo fortalecer la gestión documental y la administración de archivos de la Agencia.</a:t>
            </a:r>
          </a:p>
          <a:p>
            <a:pPr marL="285750" indent="-285750">
              <a:buFont typeface="Wingdings" panose="05000000000000000000" pitchFamily="2" charset="2"/>
              <a:buChar char="Ø"/>
            </a:pPr>
            <a:r>
              <a:rPr lang="es-CO" sz="1400" dirty="0" smtClean="0"/>
              <a:t>Disponer </a:t>
            </a:r>
            <a:r>
              <a:rPr lang="es-CO" sz="1400" dirty="0"/>
              <a:t>de espacios físicos adecuados para organización y conservación de documentos</a:t>
            </a:r>
          </a:p>
          <a:p>
            <a:pPr marL="285750" indent="-285750">
              <a:buFont typeface="Wingdings" panose="05000000000000000000" pitchFamily="2" charset="2"/>
              <a:buChar char="Ø"/>
            </a:pPr>
            <a:r>
              <a:rPr lang="es-CO" sz="1400" dirty="0" smtClean="0"/>
              <a:t>Implementar </a:t>
            </a:r>
            <a:r>
              <a:rPr lang="es-CO" sz="1400" dirty="0"/>
              <a:t>instrumentos archivísticos de Gestión Documental y Archivo</a:t>
            </a:r>
          </a:p>
          <a:p>
            <a:pPr marL="285750" indent="-285750">
              <a:buFont typeface="Wingdings" panose="05000000000000000000" pitchFamily="2" charset="2"/>
              <a:buChar char="Ø"/>
            </a:pPr>
            <a:r>
              <a:rPr lang="es-CO" sz="1400" dirty="0" smtClean="0"/>
              <a:t>Fortalecer </a:t>
            </a:r>
            <a:r>
              <a:rPr lang="es-CO" sz="1400" dirty="0"/>
              <a:t>la infraestructura tecnológica para la gestión documental de la entidad</a:t>
            </a:r>
          </a:p>
        </p:txBody>
      </p:sp>
      <p:sp>
        <p:nvSpPr>
          <p:cNvPr id="6" name="Flecha izquierda 5">
            <a:hlinkClick r:id="rId2" action="ppaction://hlinksldjump"/>
          </p:cNvPr>
          <p:cNvSpPr/>
          <p:nvPr/>
        </p:nvSpPr>
        <p:spPr>
          <a:xfrm>
            <a:off x="11141406" y="5935462"/>
            <a:ext cx="846162" cy="327546"/>
          </a:xfrm>
          <a:prstGeom prst="leftArrow">
            <a:avLst/>
          </a:pr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s-CO" dirty="0" err="1" smtClean="0"/>
          </a:p>
        </p:txBody>
      </p:sp>
      <p:sp>
        <p:nvSpPr>
          <p:cNvPr id="7" name="CuadroTexto 6">
            <a:hlinkClick r:id="rId2" action="ppaction://hlinksldjump"/>
          </p:cNvPr>
          <p:cNvSpPr txBox="1"/>
          <p:nvPr/>
        </p:nvSpPr>
        <p:spPr>
          <a:xfrm>
            <a:off x="11259403" y="5968430"/>
            <a:ext cx="1282890" cy="261610"/>
          </a:xfrm>
          <a:prstGeom prst="rect">
            <a:avLst/>
          </a:prstGeom>
          <a:noFill/>
        </p:spPr>
        <p:txBody>
          <a:bodyPr wrap="square" rtlCol="0" anchor="ctr">
            <a:spAutoFit/>
          </a:bodyPr>
          <a:lstStyle/>
          <a:p>
            <a:pPr algn="l">
              <a:spcBef>
                <a:spcPts val="600"/>
              </a:spcBef>
            </a:pPr>
            <a:r>
              <a:rPr lang="es-CO" sz="1100" dirty="0" smtClean="0"/>
              <a:t>volver</a:t>
            </a:r>
          </a:p>
        </p:txBody>
      </p:sp>
    </p:spTree>
    <p:extLst>
      <p:ext uri="{BB962C8B-B14F-4D97-AF65-F5344CB8AC3E}">
        <p14:creationId xmlns:p14="http://schemas.microsoft.com/office/powerpoint/2010/main" val="411320613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xmlns="" id="{BCA35AD4-8888-4306-94F2-DE7FCFEBF58A}"/>
              </a:ext>
            </a:extLst>
          </p:cNvPr>
          <p:cNvSpPr>
            <a:spLocks noGrp="1"/>
          </p:cNvSpPr>
          <p:nvPr>
            <p:ph type="body" sz="quarter" idx="12"/>
          </p:nvPr>
        </p:nvSpPr>
        <p:spPr>
          <a:xfrm>
            <a:off x="8587049" y="3807229"/>
            <a:ext cx="3133897" cy="1737360"/>
          </a:xfrm>
        </p:spPr>
        <p:txBody>
          <a:bodyPr>
            <a:normAutofit/>
          </a:bodyPr>
          <a:lstStyle/>
          <a:p>
            <a:pPr algn="just"/>
            <a:r>
              <a:rPr lang="es-ES" dirty="0" smtClean="0"/>
              <a:t>URF</a:t>
            </a:r>
            <a:endParaRPr lang="es-CO" dirty="0"/>
          </a:p>
        </p:txBody>
      </p:sp>
      <p:pic>
        <p:nvPicPr>
          <p:cNvPr id="8194" name="Picture 2" descr="Ministerio de Hacienda y CrÃ©dito PÃºblic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5328" y="273570"/>
            <a:ext cx="4381500" cy="933450"/>
          </a:xfrm>
          <a:prstGeom prst="rect">
            <a:avLst/>
          </a:prstGeom>
          <a:noFill/>
          <a:extLst>
            <a:ext uri="{909E8E84-426E-40DD-AFC4-6F175D3DCCD1}">
              <a14:hiddenFill xmlns:a14="http://schemas.microsoft.com/office/drawing/2010/main">
                <a:solidFill>
                  <a:srgbClr val="FFFFFF"/>
                </a:solidFill>
              </a14:hiddenFill>
            </a:ext>
          </a:extLst>
        </p:spPr>
      </p:pic>
      <p:sp>
        <p:nvSpPr>
          <p:cNvPr id="4" name="Flecha izquierda 3">
            <a:hlinkClick r:id="rId3" action="ppaction://hlinksldjump"/>
          </p:cNvPr>
          <p:cNvSpPr/>
          <p:nvPr/>
        </p:nvSpPr>
        <p:spPr>
          <a:xfrm>
            <a:off x="11136573" y="6387153"/>
            <a:ext cx="846162" cy="327546"/>
          </a:xfrm>
          <a:prstGeom prst="leftArrow">
            <a:avLst/>
          </a:prstGeom>
          <a:solidFill>
            <a:schemeClr val="bg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s-CO" dirty="0" err="1" smtClean="0"/>
          </a:p>
        </p:txBody>
      </p:sp>
      <p:sp>
        <p:nvSpPr>
          <p:cNvPr id="5" name="CuadroTexto 4">
            <a:hlinkClick r:id="rId3" action="ppaction://hlinksldjump"/>
          </p:cNvPr>
          <p:cNvSpPr txBox="1"/>
          <p:nvPr/>
        </p:nvSpPr>
        <p:spPr>
          <a:xfrm>
            <a:off x="11341290" y="6420121"/>
            <a:ext cx="1282890" cy="261610"/>
          </a:xfrm>
          <a:prstGeom prst="rect">
            <a:avLst/>
          </a:prstGeom>
          <a:noFill/>
        </p:spPr>
        <p:txBody>
          <a:bodyPr wrap="square" rtlCol="0" anchor="ctr">
            <a:spAutoFit/>
          </a:bodyPr>
          <a:lstStyle/>
          <a:p>
            <a:pPr algn="l">
              <a:spcBef>
                <a:spcPts val="600"/>
              </a:spcBef>
            </a:pPr>
            <a:r>
              <a:rPr lang="es-CO" sz="1100" dirty="0" smtClean="0"/>
              <a:t>volver</a:t>
            </a:r>
          </a:p>
        </p:txBody>
      </p:sp>
    </p:spTree>
    <p:extLst>
      <p:ext uri="{BB962C8B-B14F-4D97-AF65-F5344CB8AC3E}">
        <p14:creationId xmlns:p14="http://schemas.microsoft.com/office/powerpoint/2010/main" val="2134606383"/>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xmlns="" id="{FEA945E6-9FFB-42B6-AE42-D09A7466FC44}"/>
              </a:ext>
            </a:extLst>
          </p:cNvPr>
          <p:cNvSpPr>
            <a:spLocks noGrp="1"/>
          </p:cNvSpPr>
          <p:nvPr>
            <p:ph type="body" sz="quarter" idx="11"/>
          </p:nvPr>
        </p:nvSpPr>
        <p:spPr/>
        <p:txBody>
          <a:bodyPr/>
          <a:lstStyle/>
          <a:p>
            <a:r>
              <a:rPr lang="es-CO" dirty="0"/>
              <a:t>Principales metas</a:t>
            </a:r>
          </a:p>
        </p:txBody>
      </p:sp>
      <p:sp>
        <p:nvSpPr>
          <p:cNvPr id="3" name="Text Placeholder 2">
            <a:extLst>
              <a:ext uri="{FF2B5EF4-FFF2-40B4-BE49-F238E27FC236}">
                <a16:creationId xmlns:a16="http://schemas.microsoft.com/office/drawing/2014/main" xmlns="" id="{BCA35AD4-8888-4306-94F2-DE7FCFEBF58A}"/>
              </a:ext>
            </a:extLst>
          </p:cNvPr>
          <p:cNvSpPr>
            <a:spLocks noGrp="1"/>
          </p:cNvSpPr>
          <p:nvPr>
            <p:ph type="body" sz="quarter" idx="12"/>
          </p:nvPr>
        </p:nvSpPr>
        <p:spPr/>
        <p:txBody>
          <a:bodyPr>
            <a:normAutofit/>
          </a:bodyPr>
          <a:lstStyle/>
          <a:p>
            <a:r>
              <a:rPr lang="es-CO" dirty="0"/>
              <a:t>1.</a:t>
            </a:r>
          </a:p>
        </p:txBody>
      </p:sp>
    </p:spTree>
    <p:extLst>
      <p:ext uri="{BB962C8B-B14F-4D97-AF65-F5344CB8AC3E}">
        <p14:creationId xmlns:p14="http://schemas.microsoft.com/office/powerpoint/2010/main" val="19516323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5">
            <a:extLst>
              <a:ext uri="{FF2B5EF4-FFF2-40B4-BE49-F238E27FC236}">
                <a16:creationId xmlns:a16="http://schemas.microsoft.com/office/drawing/2014/main" xmlns="" id="{147A00F9-85D5-482F-8929-515BA65B6DAA}"/>
              </a:ext>
            </a:extLst>
          </p:cNvPr>
          <p:cNvSpPr>
            <a:spLocks noGrp="1"/>
          </p:cNvSpPr>
          <p:nvPr>
            <p:ph type="title"/>
          </p:nvPr>
        </p:nvSpPr>
        <p:spPr>
          <a:xfrm>
            <a:off x="292653" y="332680"/>
            <a:ext cx="11613596" cy="559387"/>
          </a:xfrm>
        </p:spPr>
        <p:txBody>
          <a:bodyPr/>
          <a:lstStyle/>
          <a:p>
            <a:r>
              <a:rPr lang="es-CO" dirty="0" smtClean="0"/>
              <a:t>1. PRINCIPALES METAS</a:t>
            </a:r>
            <a:endParaRPr lang="es-CO" dirty="0"/>
          </a:p>
        </p:txBody>
      </p:sp>
      <p:sp>
        <p:nvSpPr>
          <p:cNvPr id="17" name="Text Placeholder 16">
            <a:extLst>
              <a:ext uri="{FF2B5EF4-FFF2-40B4-BE49-F238E27FC236}">
                <a16:creationId xmlns:a16="http://schemas.microsoft.com/office/drawing/2014/main" xmlns="" id="{CC7E4799-0F53-4A92-81A5-D4162B3A1AAE}"/>
              </a:ext>
            </a:extLst>
          </p:cNvPr>
          <p:cNvSpPr>
            <a:spLocks noGrp="1"/>
          </p:cNvSpPr>
          <p:nvPr>
            <p:ph type="body" sz="quarter" idx="10"/>
          </p:nvPr>
        </p:nvSpPr>
        <p:spPr>
          <a:xfrm>
            <a:off x="292653" y="992615"/>
            <a:ext cx="11614384" cy="360939"/>
          </a:xfrm>
        </p:spPr>
        <p:txBody>
          <a:bodyPr/>
          <a:lstStyle/>
          <a:p>
            <a:r>
              <a:rPr lang="es-CO" dirty="0"/>
              <a:t>Proyecciones</a:t>
            </a:r>
          </a:p>
          <a:p>
            <a:endParaRPr lang="es-CO" dirty="0"/>
          </a:p>
        </p:txBody>
      </p:sp>
      <p:graphicFrame>
        <p:nvGraphicFramePr>
          <p:cNvPr id="2" name="Tabla 1"/>
          <p:cNvGraphicFramePr>
            <a:graphicFrameLocks noGrp="1"/>
          </p:cNvGraphicFramePr>
          <p:nvPr>
            <p:extLst>
              <p:ext uri="{D42A27DB-BD31-4B8C-83A1-F6EECF244321}">
                <p14:modId xmlns:p14="http://schemas.microsoft.com/office/powerpoint/2010/main" val="151989951"/>
              </p:ext>
            </p:extLst>
          </p:nvPr>
        </p:nvGraphicFramePr>
        <p:xfrm>
          <a:off x="1050880" y="1639420"/>
          <a:ext cx="10085695" cy="4529370"/>
        </p:xfrm>
        <a:graphic>
          <a:graphicData uri="http://schemas.openxmlformats.org/drawingml/2006/table">
            <a:tbl>
              <a:tblPr/>
              <a:tblGrid>
                <a:gridCol w="2534009">
                  <a:extLst>
                    <a:ext uri="{9D8B030D-6E8A-4147-A177-3AD203B41FA5}">
                      <a16:colId xmlns:a16="http://schemas.microsoft.com/office/drawing/2014/main" xmlns="" val="698594394"/>
                    </a:ext>
                  </a:extLst>
                </a:gridCol>
                <a:gridCol w="1745277">
                  <a:extLst>
                    <a:ext uri="{9D8B030D-6E8A-4147-A177-3AD203B41FA5}">
                      <a16:colId xmlns:a16="http://schemas.microsoft.com/office/drawing/2014/main" xmlns="" val="2535953318"/>
                    </a:ext>
                  </a:extLst>
                </a:gridCol>
                <a:gridCol w="1510337">
                  <a:extLst>
                    <a:ext uri="{9D8B030D-6E8A-4147-A177-3AD203B41FA5}">
                      <a16:colId xmlns:a16="http://schemas.microsoft.com/office/drawing/2014/main" xmlns="" val="458437018"/>
                    </a:ext>
                  </a:extLst>
                </a:gridCol>
                <a:gridCol w="1074018">
                  <a:extLst>
                    <a:ext uri="{9D8B030D-6E8A-4147-A177-3AD203B41FA5}">
                      <a16:colId xmlns:a16="http://schemas.microsoft.com/office/drawing/2014/main" xmlns="" val="3898555925"/>
                    </a:ext>
                  </a:extLst>
                </a:gridCol>
                <a:gridCol w="1074018">
                  <a:extLst>
                    <a:ext uri="{9D8B030D-6E8A-4147-A177-3AD203B41FA5}">
                      <a16:colId xmlns:a16="http://schemas.microsoft.com/office/drawing/2014/main" xmlns="" val="4070957397"/>
                    </a:ext>
                  </a:extLst>
                </a:gridCol>
                <a:gridCol w="1074018">
                  <a:extLst>
                    <a:ext uri="{9D8B030D-6E8A-4147-A177-3AD203B41FA5}">
                      <a16:colId xmlns:a16="http://schemas.microsoft.com/office/drawing/2014/main" xmlns="" val="155197436"/>
                    </a:ext>
                  </a:extLst>
                </a:gridCol>
                <a:gridCol w="1074018">
                  <a:extLst>
                    <a:ext uri="{9D8B030D-6E8A-4147-A177-3AD203B41FA5}">
                      <a16:colId xmlns:a16="http://schemas.microsoft.com/office/drawing/2014/main" xmlns="" val="2397985676"/>
                    </a:ext>
                  </a:extLst>
                </a:gridCol>
              </a:tblGrid>
              <a:tr h="227445">
                <a:tc gridSpan="7">
                  <a:txBody>
                    <a:bodyPr/>
                    <a:lstStyle/>
                    <a:p>
                      <a:pPr algn="ctr" fontAlgn="b"/>
                      <a:r>
                        <a:rPr lang="es-ES" sz="1400" b="1" i="0" u="none" strike="noStrike">
                          <a:solidFill>
                            <a:srgbClr val="203764"/>
                          </a:solidFill>
                          <a:effectLst/>
                          <a:latin typeface="Calibri" panose="020F0502020204030204" pitchFamily="34" charset="0"/>
                        </a:rPr>
                        <a:t>Unidad de Proyección Normativa y Estudios de Regulación Financiera</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extLst>
                  <a:ext uri="{0D108BD9-81ED-4DB2-BD59-A6C34878D82A}">
                    <a16:rowId xmlns:a16="http://schemas.microsoft.com/office/drawing/2014/main" xmlns="" val="2948549217"/>
                  </a:ext>
                </a:extLst>
              </a:tr>
              <a:tr h="227445">
                <a:tc gridSpan="2">
                  <a:txBody>
                    <a:bodyPr/>
                    <a:lstStyle/>
                    <a:p>
                      <a:pPr algn="l" rtl="0" fontAlgn="b"/>
                      <a:r>
                        <a:rPr lang="es-CO" sz="1050" b="1" i="0" u="none" strike="noStrike">
                          <a:solidFill>
                            <a:srgbClr val="203764"/>
                          </a:solidFill>
                          <a:effectLst/>
                          <a:latin typeface="Calibri" panose="020F0502020204030204" pitchFamily="34" charset="0"/>
                        </a:rPr>
                        <a:t>Millones de pesos</a:t>
                      </a:r>
                    </a:p>
                  </a:txBody>
                  <a:tcPr marL="0" marR="0" marT="0" marB="0" anchor="b">
                    <a:lnL w="12700" cap="flat" cmpd="sng" algn="ctr">
                      <a:solidFill>
                        <a:schemeClr val="tx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CO"/>
                    </a:p>
                  </a:txBody>
                  <a:tcPr/>
                </a:tc>
                <a:tc gridSpan="5">
                  <a:txBody>
                    <a:bodyPr/>
                    <a:lstStyle/>
                    <a:p>
                      <a:pPr algn="ctr" rtl="0" fontAlgn="ctr"/>
                      <a:r>
                        <a:rPr lang="es-CO" sz="1400" b="1" i="0" u="none" strike="noStrike">
                          <a:solidFill>
                            <a:srgbClr val="FFFFFF"/>
                          </a:solidFill>
                          <a:effectLst/>
                          <a:latin typeface="Calibri" panose="020F0502020204030204" pitchFamily="34" charset="0"/>
                        </a:rPr>
                        <a:t>PND 2019-2022</a:t>
                      </a:r>
                    </a:p>
                  </a:txBody>
                  <a:tcPr marL="0" marR="0" marT="0" marB="0" anchor="ctr">
                    <a:lnL w="12700" cap="flat" cmpd="sng" algn="ctr">
                      <a:solidFill>
                        <a:srgbClr val="FFFFFF"/>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203764"/>
                    </a:solidFill>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extLst>
                  <a:ext uri="{0D108BD9-81ED-4DB2-BD59-A6C34878D82A}">
                    <a16:rowId xmlns:a16="http://schemas.microsoft.com/office/drawing/2014/main" xmlns="" val="791790439"/>
                  </a:ext>
                </a:extLst>
              </a:tr>
              <a:tr h="282091">
                <a:tc gridSpan="2">
                  <a:txBody>
                    <a:bodyPr/>
                    <a:lstStyle/>
                    <a:p>
                      <a:pPr algn="ctr" rtl="0" fontAlgn="ctr"/>
                      <a:r>
                        <a:rPr lang="es-ES" sz="1400" b="1" i="0" u="none" strike="noStrike">
                          <a:solidFill>
                            <a:srgbClr val="FFFFFF"/>
                          </a:solidFill>
                          <a:effectLst/>
                          <a:latin typeface="Calibri" panose="020F0502020204030204" pitchFamily="34" charset="0"/>
                        </a:rPr>
                        <a:t>Metas Plan Nacional de Desarrollo</a:t>
                      </a:r>
                    </a:p>
                  </a:txBody>
                  <a:tcPr marL="0" marR="0" marT="0" marB="0" anchor="ctr">
                    <a:lnL w="12700" cap="flat" cmpd="sng" algn="ctr">
                      <a:solidFill>
                        <a:schemeClr val="tx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03764"/>
                    </a:solidFill>
                  </a:tcPr>
                </a:tc>
                <a:tc hMerge="1">
                  <a:txBody>
                    <a:bodyPr/>
                    <a:lstStyle/>
                    <a:p>
                      <a:endParaRPr lang="es-CO"/>
                    </a:p>
                  </a:txBody>
                  <a:tcPr/>
                </a:tc>
                <a:tc>
                  <a:txBody>
                    <a:bodyPr/>
                    <a:lstStyle/>
                    <a:p>
                      <a:pPr algn="ctr" rtl="0" fontAlgn="ctr"/>
                      <a:r>
                        <a:rPr lang="es-CO" sz="1400" b="1" i="0" u="none" strike="noStrike">
                          <a:solidFill>
                            <a:srgbClr val="FFFFFF"/>
                          </a:solidFill>
                          <a:effectLst/>
                          <a:latin typeface="Calibri" panose="020F0502020204030204" pitchFamily="34" charset="0"/>
                        </a:rPr>
                        <a:t>Total  2019-2022</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03764"/>
                    </a:solidFill>
                  </a:tcPr>
                </a:tc>
                <a:tc>
                  <a:txBody>
                    <a:bodyPr/>
                    <a:lstStyle/>
                    <a:p>
                      <a:pPr algn="ctr" rtl="0" fontAlgn="ctr"/>
                      <a:r>
                        <a:rPr lang="es-CO" sz="1400" b="1" i="0" u="none" strike="noStrike" dirty="0" smtClean="0">
                          <a:solidFill>
                            <a:srgbClr val="FFFFFF"/>
                          </a:solidFill>
                          <a:effectLst/>
                          <a:latin typeface="Calibri" panose="020F0502020204030204" pitchFamily="34" charset="0"/>
                        </a:rPr>
                        <a:t>2019</a:t>
                      </a:r>
                      <a:endParaRPr lang="es-CO" sz="1400" b="1" i="0" u="none" strike="noStrike" dirty="0">
                        <a:solidFill>
                          <a:srgbClr val="FFFFFF"/>
                        </a:solidFill>
                        <a:effectLst/>
                        <a:latin typeface="Calibri" panose="020F0502020204030204" pitchFamily="34" charset="0"/>
                      </a:endParaRP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03764"/>
                    </a:solidFill>
                  </a:tcPr>
                </a:tc>
                <a:tc>
                  <a:txBody>
                    <a:bodyPr/>
                    <a:lstStyle/>
                    <a:p>
                      <a:pPr algn="ctr" rtl="0" fontAlgn="ctr"/>
                      <a:r>
                        <a:rPr lang="es-CO" sz="1400" b="1" i="0" u="none" strike="noStrike" dirty="0" smtClean="0">
                          <a:solidFill>
                            <a:srgbClr val="FFFFFF"/>
                          </a:solidFill>
                          <a:effectLst/>
                          <a:latin typeface="Calibri" panose="020F0502020204030204" pitchFamily="34" charset="0"/>
                        </a:rPr>
                        <a:t>2020</a:t>
                      </a:r>
                      <a:endParaRPr lang="es-CO" sz="1400" b="1" i="0" u="none" strike="noStrike" dirty="0">
                        <a:solidFill>
                          <a:srgbClr val="FFFFFF"/>
                        </a:solidFill>
                        <a:effectLst/>
                        <a:latin typeface="Calibri" panose="020F0502020204030204" pitchFamily="34" charset="0"/>
                      </a:endParaRP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03764"/>
                    </a:solidFill>
                  </a:tcPr>
                </a:tc>
                <a:tc>
                  <a:txBody>
                    <a:bodyPr/>
                    <a:lstStyle/>
                    <a:p>
                      <a:pPr algn="ctr" rtl="0" fontAlgn="ctr"/>
                      <a:r>
                        <a:rPr lang="es-CO" sz="1400" b="1" i="0" u="none" strike="noStrike" dirty="0" smtClean="0">
                          <a:solidFill>
                            <a:srgbClr val="FFFFFF"/>
                          </a:solidFill>
                          <a:effectLst/>
                          <a:latin typeface="Calibri" panose="020F0502020204030204" pitchFamily="34" charset="0"/>
                        </a:rPr>
                        <a:t>2021</a:t>
                      </a:r>
                      <a:endParaRPr lang="es-CO" sz="1400" b="1" i="0" u="none" strike="noStrike" dirty="0">
                        <a:solidFill>
                          <a:srgbClr val="FFFFFF"/>
                        </a:solidFill>
                        <a:effectLst/>
                        <a:latin typeface="Calibri" panose="020F0502020204030204" pitchFamily="34" charset="0"/>
                      </a:endParaRP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03764"/>
                    </a:solidFill>
                  </a:tcPr>
                </a:tc>
                <a:tc>
                  <a:txBody>
                    <a:bodyPr/>
                    <a:lstStyle/>
                    <a:p>
                      <a:pPr algn="ctr" rtl="0" fontAlgn="ctr"/>
                      <a:r>
                        <a:rPr lang="es-CO" sz="1400" b="1" i="0" u="none" strike="noStrike" dirty="0" smtClean="0">
                          <a:solidFill>
                            <a:srgbClr val="FFFFFF"/>
                          </a:solidFill>
                          <a:effectLst/>
                          <a:latin typeface="Calibri" panose="020F0502020204030204" pitchFamily="34" charset="0"/>
                        </a:rPr>
                        <a:t>2022</a:t>
                      </a:r>
                      <a:endParaRPr lang="es-CO" sz="1400" b="1" i="0" u="none" strike="noStrike" dirty="0">
                        <a:solidFill>
                          <a:srgbClr val="FFFFFF"/>
                        </a:solidFill>
                        <a:effectLst/>
                        <a:latin typeface="Calibri" panose="020F0502020204030204" pitchFamily="34" charset="0"/>
                      </a:endParaRPr>
                    </a:p>
                  </a:txBody>
                  <a:tcPr marL="0" marR="0" marT="0" marB="0" anchor="ctr">
                    <a:lnL w="12700" cap="flat" cmpd="sng" algn="ctr">
                      <a:solidFill>
                        <a:srgbClr val="FFFFFF"/>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FFFFFF"/>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03764"/>
                    </a:solidFill>
                  </a:tcPr>
                </a:tc>
                <a:extLst>
                  <a:ext uri="{0D108BD9-81ED-4DB2-BD59-A6C34878D82A}">
                    <a16:rowId xmlns:a16="http://schemas.microsoft.com/office/drawing/2014/main" xmlns="" val="3882850377"/>
                  </a:ext>
                </a:extLst>
              </a:tr>
              <a:tr h="225673">
                <a:tc rowSpan="4">
                  <a:txBody>
                    <a:bodyPr/>
                    <a:lstStyle/>
                    <a:p>
                      <a:pPr algn="ctr" rtl="0" fontAlgn="ctr"/>
                      <a:r>
                        <a:rPr lang="es-ES" sz="1100" b="0" i="0" u="none" strike="noStrike" dirty="0">
                          <a:solidFill>
                            <a:srgbClr val="203764"/>
                          </a:solidFill>
                          <a:effectLst/>
                          <a:latin typeface="Calibri" panose="020F0502020204030204" pitchFamily="34" charset="0"/>
                          <a:cs typeface="Calibri" panose="020F0502020204030204" pitchFamily="34" charset="0"/>
                        </a:rPr>
                        <a:t>Porcentaje de población adulta que cuenta con algún tipo de producto financiero</a:t>
                      </a:r>
                    </a:p>
                  </a:txBody>
                  <a:tcPr marL="0" marR="0" marT="0" marB="0" anchor="ctr">
                    <a:lnL w="12700" cap="flat" cmpd="sng" algn="ctr">
                      <a:solidFill>
                        <a:schemeClr val="tx1"/>
                      </a:solidFill>
                      <a:prstDash val="solid"/>
                      <a:round/>
                      <a:headEnd type="none" w="med" len="med"/>
                      <a:tailEnd type="none" w="med" len="med"/>
                    </a:lnL>
                    <a:lnR w="6350" cap="flat" cmpd="sng" algn="ctr">
                      <a:solidFill>
                        <a:srgbClr val="203764"/>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es-CO" sz="1100" b="0" i="0" u="none" strike="noStrike" dirty="0">
                          <a:solidFill>
                            <a:srgbClr val="203764"/>
                          </a:solidFill>
                          <a:effectLst/>
                          <a:latin typeface="Arial" panose="020B0604020202020204" pitchFamily="34" charset="0"/>
                        </a:rPr>
                        <a:t>Meta</a:t>
                      </a:r>
                    </a:p>
                  </a:txBody>
                  <a:tcPr marL="0" marR="0" marT="0" marB="0" anchor="ctr">
                    <a:lnL w="6350" cap="flat" cmpd="sng" algn="ctr">
                      <a:solidFill>
                        <a:srgbClr val="203764"/>
                      </a:solidFill>
                      <a:prstDash val="dot"/>
                      <a:round/>
                      <a:headEnd type="none" w="med" len="med"/>
                      <a:tailEnd type="none" w="med" len="med"/>
                    </a:lnL>
                    <a:lnR w="6350" cap="flat" cmpd="sng" algn="ctr">
                      <a:solidFill>
                        <a:srgbClr val="203764"/>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203764"/>
                      </a:solidFill>
                      <a:prstDash val="dot"/>
                      <a:round/>
                      <a:headEnd type="none" w="med" len="med"/>
                      <a:tailEnd type="none" w="med" len="med"/>
                    </a:lnB>
                  </a:tcPr>
                </a:tc>
                <a:tc>
                  <a:txBody>
                    <a:bodyPr/>
                    <a:lstStyle/>
                    <a:p>
                      <a:pPr algn="r" rtl="0" fontAlgn="b"/>
                      <a:r>
                        <a:rPr lang="es-CO" sz="1100" b="0" i="0" u="none" strike="noStrike">
                          <a:solidFill>
                            <a:srgbClr val="1F4E78"/>
                          </a:solidFill>
                          <a:effectLst/>
                          <a:latin typeface="Calibri" panose="020F0502020204030204" pitchFamily="34" charset="0"/>
                        </a:rPr>
                        <a:t>                                   1 </a:t>
                      </a:r>
                    </a:p>
                  </a:txBody>
                  <a:tcPr marL="0" marR="0" marT="0" marB="0" anchor="b">
                    <a:lnL w="6350" cap="flat" cmpd="sng" algn="ctr">
                      <a:solidFill>
                        <a:srgbClr val="203764"/>
                      </a:solidFill>
                      <a:prstDash val="dot"/>
                      <a:round/>
                      <a:headEnd type="none" w="med" len="med"/>
                      <a:tailEnd type="none" w="med" len="med"/>
                    </a:lnL>
                    <a:lnR w="6350" cap="flat" cmpd="sng" algn="ctr">
                      <a:solidFill>
                        <a:srgbClr val="203764"/>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203764"/>
                      </a:solidFill>
                      <a:prstDash val="dot"/>
                      <a:round/>
                      <a:headEnd type="none" w="med" len="med"/>
                      <a:tailEnd type="none" w="med" len="med"/>
                    </a:lnB>
                  </a:tcPr>
                </a:tc>
                <a:tc>
                  <a:txBody>
                    <a:bodyPr/>
                    <a:lstStyle/>
                    <a:p>
                      <a:pPr algn="r" rtl="0" fontAlgn="b"/>
                      <a:r>
                        <a:rPr lang="es-CO" sz="1100" b="0" i="0" u="none" strike="noStrike">
                          <a:solidFill>
                            <a:srgbClr val="1F4E78"/>
                          </a:solidFill>
                          <a:effectLst/>
                          <a:latin typeface="Calibri" panose="020F0502020204030204" pitchFamily="34" charset="0"/>
                        </a:rPr>
                        <a:t>                       1 </a:t>
                      </a:r>
                    </a:p>
                  </a:txBody>
                  <a:tcPr marL="0" marR="0" marT="0" marB="0" anchor="b">
                    <a:lnL w="6350" cap="flat" cmpd="sng" algn="ctr">
                      <a:solidFill>
                        <a:srgbClr val="203764"/>
                      </a:solidFill>
                      <a:prstDash val="dot"/>
                      <a:round/>
                      <a:headEnd type="none" w="med" len="med"/>
                      <a:tailEnd type="none" w="med" len="med"/>
                    </a:lnL>
                    <a:lnR w="6350" cap="flat" cmpd="sng" algn="ctr">
                      <a:solidFill>
                        <a:srgbClr val="203764"/>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203764"/>
                      </a:solidFill>
                      <a:prstDash val="dot"/>
                      <a:round/>
                      <a:headEnd type="none" w="med" len="med"/>
                      <a:tailEnd type="none" w="med" len="med"/>
                    </a:lnB>
                  </a:tcPr>
                </a:tc>
                <a:tc>
                  <a:txBody>
                    <a:bodyPr/>
                    <a:lstStyle/>
                    <a:p>
                      <a:pPr algn="r" rtl="0" fontAlgn="b"/>
                      <a:r>
                        <a:rPr lang="es-CO" sz="1100" b="0" i="0" u="none" strike="noStrike">
                          <a:solidFill>
                            <a:srgbClr val="1F4E78"/>
                          </a:solidFill>
                          <a:effectLst/>
                          <a:latin typeface="Arial" panose="020B0604020202020204" pitchFamily="34" charset="0"/>
                        </a:rPr>
                        <a:t>                 1 </a:t>
                      </a:r>
                    </a:p>
                  </a:txBody>
                  <a:tcPr marL="0" marR="0" marT="0" marB="0" anchor="b">
                    <a:lnL w="6350" cap="flat" cmpd="sng" algn="ctr">
                      <a:solidFill>
                        <a:srgbClr val="203764"/>
                      </a:solidFill>
                      <a:prstDash val="dot"/>
                      <a:round/>
                      <a:headEnd type="none" w="med" len="med"/>
                      <a:tailEnd type="none" w="med" len="med"/>
                    </a:lnL>
                    <a:lnR w="6350" cap="flat" cmpd="sng" algn="ctr">
                      <a:solidFill>
                        <a:srgbClr val="203764"/>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203764"/>
                      </a:solidFill>
                      <a:prstDash val="dot"/>
                      <a:round/>
                      <a:headEnd type="none" w="med" len="med"/>
                      <a:tailEnd type="none" w="med" len="med"/>
                    </a:lnB>
                  </a:tcPr>
                </a:tc>
                <a:tc>
                  <a:txBody>
                    <a:bodyPr/>
                    <a:lstStyle/>
                    <a:p>
                      <a:pPr algn="r" rtl="0" fontAlgn="b"/>
                      <a:r>
                        <a:rPr lang="es-CO" sz="1100" b="0" i="0" u="none" strike="noStrike">
                          <a:solidFill>
                            <a:srgbClr val="1F4E78"/>
                          </a:solidFill>
                          <a:effectLst/>
                          <a:latin typeface="Arial" panose="020B0604020202020204" pitchFamily="34" charset="0"/>
                        </a:rPr>
                        <a:t>                 1 </a:t>
                      </a:r>
                    </a:p>
                  </a:txBody>
                  <a:tcPr marL="0" marR="0" marT="0" marB="0" anchor="b">
                    <a:lnL w="6350" cap="flat" cmpd="sng" algn="ctr">
                      <a:solidFill>
                        <a:srgbClr val="203764"/>
                      </a:solidFill>
                      <a:prstDash val="dot"/>
                      <a:round/>
                      <a:headEnd type="none" w="med" len="med"/>
                      <a:tailEnd type="none" w="med" len="med"/>
                    </a:lnL>
                    <a:lnR w="6350" cap="flat" cmpd="sng" algn="ctr">
                      <a:solidFill>
                        <a:srgbClr val="203764"/>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203764"/>
                      </a:solidFill>
                      <a:prstDash val="dot"/>
                      <a:round/>
                      <a:headEnd type="none" w="med" len="med"/>
                      <a:tailEnd type="none" w="med" len="med"/>
                    </a:lnB>
                  </a:tcPr>
                </a:tc>
                <a:tc>
                  <a:txBody>
                    <a:bodyPr/>
                    <a:lstStyle/>
                    <a:p>
                      <a:pPr algn="r" rtl="0" fontAlgn="b"/>
                      <a:r>
                        <a:rPr lang="es-CO" sz="1100" b="0" i="0" u="none" strike="noStrike">
                          <a:solidFill>
                            <a:srgbClr val="1F4E78"/>
                          </a:solidFill>
                          <a:effectLst/>
                          <a:latin typeface="Calibri" panose="020F0502020204030204" pitchFamily="34" charset="0"/>
                        </a:rPr>
                        <a:t> </a:t>
                      </a:r>
                    </a:p>
                  </a:txBody>
                  <a:tcPr marL="0" marR="0" marT="0" marB="0" anchor="b">
                    <a:lnL w="6350" cap="flat" cmpd="sng" algn="ctr">
                      <a:solidFill>
                        <a:srgbClr val="203764"/>
                      </a:solidFill>
                      <a:prstDash val="dot"/>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203764"/>
                      </a:solidFill>
                      <a:prstDash val="dot"/>
                      <a:round/>
                      <a:headEnd type="none" w="med" len="med"/>
                      <a:tailEnd type="none" w="med" len="med"/>
                    </a:lnB>
                  </a:tcPr>
                </a:tc>
                <a:extLst>
                  <a:ext uri="{0D108BD9-81ED-4DB2-BD59-A6C34878D82A}">
                    <a16:rowId xmlns:a16="http://schemas.microsoft.com/office/drawing/2014/main" xmlns="" val="788638544"/>
                  </a:ext>
                </a:extLst>
              </a:tr>
              <a:tr h="178707">
                <a:tc vMerge="1">
                  <a:txBody>
                    <a:bodyPr/>
                    <a:lstStyle/>
                    <a:p>
                      <a:endParaRPr lang="es-CO"/>
                    </a:p>
                  </a:txBody>
                  <a:tcPr/>
                </a:tc>
                <a:tc>
                  <a:txBody>
                    <a:bodyPr/>
                    <a:lstStyle/>
                    <a:p>
                      <a:pPr algn="r" rtl="0" fontAlgn="ctr"/>
                      <a:r>
                        <a:rPr lang="es-CO" sz="1100" b="0" i="0" u="none" strike="noStrike" dirty="0">
                          <a:solidFill>
                            <a:srgbClr val="203764"/>
                          </a:solidFill>
                          <a:effectLst/>
                          <a:latin typeface="Calibri" panose="020F0502020204030204" pitchFamily="34" charset="0"/>
                          <a:cs typeface="Calibri" panose="020F0502020204030204" pitchFamily="34" charset="0"/>
                        </a:rPr>
                        <a:t>Unidad de Medida</a:t>
                      </a:r>
                    </a:p>
                  </a:txBody>
                  <a:tcPr marL="0" marR="0" marT="0" marB="0" anchor="ctr">
                    <a:lnL w="6350" cap="flat" cmpd="sng" algn="ctr">
                      <a:solidFill>
                        <a:srgbClr val="203764"/>
                      </a:solidFill>
                      <a:prstDash val="dot"/>
                      <a:round/>
                      <a:headEnd type="none" w="med" len="med"/>
                      <a:tailEnd type="none" w="med" len="med"/>
                    </a:lnL>
                    <a:lnR w="6350" cap="flat" cmpd="sng" algn="ctr">
                      <a:solidFill>
                        <a:srgbClr val="203764"/>
                      </a:solidFill>
                      <a:prstDash val="dot"/>
                      <a:round/>
                      <a:headEnd type="none" w="med" len="med"/>
                      <a:tailEnd type="none" w="med" len="med"/>
                    </a:lnR>
                    <a:lnT w="6350" cap="flat" cmpd="sng" algn="ctr">
                      <a:solidFill>
                        <a:srgbClr val="203764"/>
                      </a:solidFill>
                      <a:prstDash val="dot"/>
                      <a:round/>
                      <a:headEnd type="none" w="med" len="med"/>
                      <a:tailEnd type="none" w="med" len="med"/>
                    </a:lnT>
                    <a:lnB w="6350" cap="flat" cmpd="sng" algn="ctr">
                      <a:solidFill>
                        <a:srgbClr val="203764"/>
                      </a:solidFill>
                      <a:prstDash val="dot"/>
                      <a:round/>
                      <a:headEnd type="none" w="med" len="med"/>
                      <a:tailEnd type="none" w="med" len="med"/>
                    </a:lnB>
                  </a:tcPr>
                </a:tc>
                <a:tc>
                  <a:txBody>
                    <a:bodyPr/>
                    <a:lstStyle/>
                    <a:p>
                      <a:pPr algn="r" rtl="0" fontAlgn="b"/>
                      <a:r>
                        <a:rPr lang="es-CO" sz="1100" b="0" i="0" u="none" strike="noStrike" dirty="0">
                          <a:solidFill>
                            <a:srgbClr val="1F4E78"/>
                          </a:solidFill>
                          <a:effectLst/>
                          <a:latin typeface="Calibri" panose="020F0502020204030204" pitchFamily="34" charset="0"/>
                          <a:cs typeface="Calibri" panose="020F0502020204030204" pitchFamily="34" charset="0"/>
                        </a:rPr>
                        <a:t> Porcentaje </a:t>
                      </a:r>
                    </a:p>
                  </a:txBody>
                  <a:tcPr marL="0" marR="0" marT="0" marB="0" anchor="b">
                    <a:lnL w="6350" cap="flat" cmpd="sng" algn="ctr">
                      <a:solidFill>
                        <a:srgbClr val="203764"/>
                      </a:solidFill>
                      <a:prstDash val="dot"/>
                      <a:round/>
                      <a:headEnd type="none" w="med" len="med"/>
                      <a:tailEnd type="none" w="med" len="med"/>
                    </a:lnL>
                    <a:lnR w="6350" cap="flat" cmpd="sng" algn="ctr">
                      <a:solidFill>
                        <a:srgbClr val="203764"/>
                      </a:solidFill>
                      <a:prstDash val="dot"/>
                      <a:round/>
                      <a:headEnd type="none" w="med" len="med"/>
                      <a:tailEnd type="none" w="med" len="med"/>
                    </a:lnR>
                    <a:lnT w="6350" cap="flat" cmpd="sng" algn="ctr">
                      <a:solidFill>
                        <a:srgbClr val="203764"/>
                      </a:solidFill>
                      <a:prstDash val="dot"/>
                      <a:round/>
                      <a:headEnd type="none" w="med" len="med"/>
                      <a:tailEnd type="none" w="med" len="med"/>
                    </a:lnT>
                    <a:lnB w="6350" cap="flat" cmpd="sng" algn="ctr">
                      <a:solidFill>
                        <a:srgbClr val="203764"/>
                      </a:solidFill>
                      <a:prstDash val="dot"/>
                      <a:round/>
                      <a:headEnd type="none" w="med" len="med"/>
                      <a:tailEnd type="none" w="med" len="med"/>
                    </a:lnB>
                  </a:tcPr>
                </a:tc>
                <a:tc>
                  <a:txBody>
                    <a:bodyPr/>
                    <a:lstStyle/>
                    <a:p>
                      <a:pPr algn="r" rtl="0" fontAlgn="b"/>
                      <a:r>
                        <a:rPr lang="es-CO" sz="1100" b="0" i="0" u="none" strike="noStrike">
                          <a:solidFill>
                            <a:srgbClr val="1F4E78"/>
                          </a:solidFill>
                          <a:effectLst/>
                          <a:latin typeface="Calibri" panose="020F0502020204030204" pitchFamily="34" charset="0"/>
                          <a:cs typeface="Calibri" panose="020F0502020204030204" pitchFamily="34" charset="0"/>
                        </a:rPr>
                        <a:t> Porcentaje </a:t>
                      </a:r>
                    </a:p>
                  </a:txBody>
                  <a:tcPr marL="0" marR="0" marT="0" marB="0" anchor="b">
                    <a:lnL w="6350" cap="flat" cmpd="sng" algn="ctr">
                      <a:solidFill>
                        <a:srgbClr val="203764"/>
                      </a:solidFill>
                      <a:prstDash val="dot"/>
                      <a:round/>
                      <a:headEnd type="none" w="med" len="med"/>
                      <a:tailEnd type="none" w="med" len="med"/>
                    </a:lnL>
                    <a:lnR w="6350" cap="flat" cmpd="sng" algn="ctr">
                      <a:solidFill>
                        <a:srgbClr val="203764"/>
                      </a:solidFill>
                      <a:prstDash val="dot"/>
                      <a:round/>
                      <a:headEnd type="none" w="med" len="med"/>
                      <a:tailEnd type="none" w="med" len="med"/>
                    </a:lnR>
                    <a:lnT w="6350" cap="flat" cmpd="sng" algn="ctr">
                      <a:solidFill>
                        <a:srgbClr val="203764"/>
                      </a:solidFill>
                      <a:prstDash val="dot"/>
                      <a:round/>
                      <a:headEnd type="none" w="med" len="med"/>
                      <a:tailEnd type="none" w="med" len="med"/>
                    </a:lnT>
                    <a:lnB w="6350" cap="flat" cmpd="sng" algn="ctr">
                      <a:solidFill>
                        <a:srgbClr val="203764"/>
                      </a:solidFill>
                      <a:prstDash val="dot"/>
                      <a:round/>
                      <a:headEnd type="none" w="med" len="med"/>
                      <a:tailEnd type="none" w="med" len="med"/>
                    </a:lnB>
                  </a:tcPr>
                </a:tc>
                <a:tc>
                  <a:txBody>
                    <a:bodyPr/>
                    <a:lstStyle/>
                    <a:p>
                      <a:pPr algn="r" rtl="0" fontAlgn="b"/>
                      <a:r>
                        <a:rPr lang="es-CO" sz="1100" b="0" i="0" u="none" strike="noStrike">
                          <a:solidFill>
                            <a:srgbClr val="1F4E78"/>
                          </a:solidFill>
                          <a:effectLst/>
                          <a:latin typeface="Calibri" panose="020F0502020204030204" pitchFamily="34" charset="0"/>
                          <a:cs typeface="Calibri" panose="020F0502020204030204" pitchFamily="34" charset="0"/>
                        </a:rPr>
                        <a:t> Porcentaje </a:t>
                      </a:r>
                    </a:p>
                  </a:txBody>
                  <a:tcPr marL="0" marR="0" marT="0" marB="0" anchor="b">
                    <a:lnL w="6350" cap="flat" cmpd="sng" algn="ctr">
                      <a:solidFill>
                        <a:srgbClr val="203764"/>
                      </a:solidFill>
                      <a:prstDash val="dot"/>
                      <a:round/>
                      <a:headEnd type="none" w="med" len="med"/>
                      <a:tailEnd type="none" w="med" len="med"/>
                    </a:lnL>
                    <a:lnR w="6350" cap="flat" cmpd="sng" algn="ctr">
                      <a:solidFill>
                        <a:srgbClr val="203764"/>
                      </a:solidFill>
                      <a:prstDash val="dot"/>
                      <a:round/>
                      <a:headEnd type="none" w="med" len="med"/>
                      <a:tailEnd type="none" w="med" len="med"/>
                    </a:lnR>
                    <a:lnT w="6350" cap="flat" cmpd="sng" algn="ctr">
                      <a:solidFill>
                        <a:srgbClr val="203764"/>
                      </a:solidFill>
                      <a:prstDash val="dot"/>
                      <a:round/>
                      <a:headEnd type="none" w="med" len="med"/>
                      <a:tailEnd type="none" w="med" len="med"/>
                    </a:lnT>
                    <a:lnB w="6350" cap="flat" cmpd="sng" algn="ctr">
                      <a:solidFill>
                        <a:srgbClr val="203764"/>
                      </a:solidFill>
                      <a:prstDash val="dot"/>
                      <a:round/>
                      <a:headEnd type="none" w="med" len="med"/>
                      <a:tailEnd type="none" w="med" len="med"/>
                    </a:lnB>
                  </a:tcPr>
                </a:tc>
                <a:tc>
                  <a:txBody>
                    <a:bodyPr/>
                    <a:lstStyle/>
                    <a:p>
                      <a:pPr algn="r" rtl="0" fontAlgn="b"/>
                      <a:r>
                        <a:rPr lang="es-CO" sz="1100" b="0" i="0" u="none" strike="noStrike">
                          <a:solidFill>
                            <a:srgbClr val="1F4E78"/>
                          </a:solidFill>
                          <a:effectLst/>
                          <a:latin typeface="Calibri" panose="020F0502020204030204" pitchFamily="34" charset="0"/>
                          <a:cs typeface="Calibri" panose="020F0502020204030204" pitchFamily="34" charset="0"/>
                        </a:rPr>
                        <a:t> Porcentaje </a:t>
                      </a:r>
                    </a:p>
                  </a:txBody>
                  <a:tcPr marL="0" marR="0" marT="0" marB="0" anchor="b">
                    <a:lnL w="6350" cap="flat" cmpd="sng" algn="ctr">
                      <a:solidFill>
                        <a:srgbClr val="203764"/>
                      </a:solidFill>
                      <a:prstDash val="dot"/>
                      <a:round/>
                      <a:headEnd type="none" w="med" len="med"/>
                      <a:tailEnd type="none" w="med" len="med"/>
                    </a:lnL>
                    <a:lnR w="6350" cap="flat" cmpd="sng" algn="ctr">
                      <a:solidFill>
                        <a:srgbClr val="203764"/>
                      </a:solidFill>
                      <a:prstDash val="dot"/>
                      <a:round/>
                      <a:headEnd type="none" w="med" len="med"/>
                      <a:tailEnd type="none" w="med" len="med"/>
                    </a:lnR>
                    <a:lnT w="6350" cap="flat" cmpd="sng" algn="ctr">
                      <a:solidFill>
                        <a:srgbClr val="203764"/>
                      </a:solidFill>
                      <a:prstDash val="dot"/>
                      <a:round/>
                      <a:headEnd type="none" w="med" len="med"/>
                      <a:tailEnd type="none" w="med" len="med"/>
                    </a:lnT>
                    <a:lnB w="6350" cap="flat" cmpd="sng" algn="ctr">
                      <a:solidFill>
                        <a:srgbClr val="203764"/>
                      </a:solidFill>
                      <a:prstDash val="dot"/>
                      <a:round/>
                      <a:headEnd type="none" w="med" len="med"/>
                      <a:tailEnd type="none" w="med" len="med"/>
                    </a:lnB>
                  </a:tcPr>
                </a:tc>
                <a:tc>
                  <a:txBody>
                    <a:bodyPr/>
                    <a:lstStyle/>
                    <a:p>
                      <a:pPr algn="r" rtl="0" fontAlgn="b"/>
                      <a:r>
                        <a:rPr lang="es-CO" sz="1100" b="0" i="0" u="none" strike="noStrike">
                          <a:solidFill>
                            <a:srgbClr val="1F4E78"/>
                          </a:solidFill>
                          <a:effectLst/>
                          <a:latin typeface="Calibri" panose="020F0502020204030204" pitchFamily="34" charset="0"/>
                          <a:cs typeface="Calibri" panose="020F0502020204030204" pitchFamily="34" charset="0"/>
                        </a:rPr>
                        <a:t> </a:t>
                      </a:r>
                    </a:p>
                  </a:txBody>
                  <a:tcPr marL="0" marR="0" marT="0" marB="0" anchor="b">
                    <a:lnL w="6350" cap="flat" cmpd="sng" algn="ctr">
                      <a:solidFill>
                        <a:srgbClr val="203764"/>
                      </a:solidFill>
                      <a:prstDash val="dot"/>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203764"/>
                      </a:solidFill>
                      <a:prstDash val="dot"/>
                      <a:round/>
                      <a:headEnd type="none" w="med" len="med"/>
                      <a:tailEnd type="none" w="med" len="med"/>
                    </a:lnT>
                    <a:lnB w="6350" cap="flat" cmpd="sng" algn="ctr">
                      <a:solidFill>
                        <a:srgbClr val="203764"/>
                      </a:solidFill>
                      <a:prstDash val="dot"/>
                      <a:round/>
                      <a:headEnd type="none" w="med" len="med"/>
                      <a:tailEnd type="none" w="med" len="med"/>
                    </a:lnB>
                  </a:tcPr>
                </a:tc>
                <a:extLst>
                  <a:ext uri="{0D108BD9-81ED-4DB2-BD59-A6C34878D82A}">
                    <a16:rowId xmlns:a16="http://schemas.microsoft.com/office/drawing/2014/main" xmlns="" val="1257658050"/>
                  </a:ext>
                </a:extLst>
              </a:tr>
              <a:tr h="626889">
                <a:tc vMerge="1">
                  <a:txBody>
                    <a:bodyPr/>
                    <a:lstStyle/>
                    <a:p>
                      <a:endParaRPr lang="es-CO"/>
                    </a:p>
                  </a:txBody>
                  <a:tcPr/>
                </a:tc>
                <a:tc>
                  <a:txBody>
                    <a:bodyPr/>
                    <a:lstStyle/>
                    <a:p>
                      <a:pPr algn="r" rtl="0" fontAlgn="ctr"/>
                      <a:r>
                        <a:rPr lang="es-CO" sz="1100" b="0" i="0" u="none" strike="noStrike">
                          <a:solidFill>
                            <a:srgbClr val="203764"/>
                          </a:solidFill>
                          <a:effectLst/>
                          <a:latin typeface="Calibri" panose="020F0502020204030204" pitchFamily="34" charset="0"/>
                          <a:cs typeface="Calibri" panose="020F0502020204030204" pitchFamily="34" charset="0"/>
                        </a:rPr>
                        <a:t>Avance</a:t>
                      </a:r>
                    </a:p>
                  </a:txBody>
                  <a:tcPr marL="0" marR="0" marT="0" marB="0" anchor="ctr">
                    <a:lnL w="6350" cap="flat" cmpd="sng" algn="ctr">
                      <a:solidFill>
                        <a:srgbClr val="203764"/>
                      </a:solidFill>
                      <a:prstDash val="dot"/>
                      <a:round/>
                      <a:headEnd type="none" w="med" len="med"/>
                      <a:tailEnd type="none" w="med" len="med"/>
                    </a:lnL>
                    <a:lnR w="6350" cap="flat" cmpd="sng" algn="ctr">
                      <a:solidFill>
                        <a:srgbClr val="203764"/>
                      </a:solidFill>
                      <a:prstDash val="dot"/>
                      <a:round/>
                      <a:headEnd type="none" w="med" len="med"/>
                      <a:tailEnd type="none" w="med" len="med"/>
                    </a:lnR>
                    <a:lnT w="6350" cap="flat" cmpd="sng" algn="ctr">
                      <a:solidFill>
                        <a:srgbClr val="203764"/>
                      </a:solidFill>
                      <a:prstDash val="dot"/>
                      <a:round/>
                      <a:headEnd type="none" w="med" len="med"/>
                      <a:tailEnd type="none" w="med" len="med"/>
                    </a:lnT>
                    <a:lnB w="6350" cap="flat" cmpd="sng" algn="ctr">
                      <a:solidFill>
                        <a:srgbClr val="203764"/>
                      </a:solidFill>
                      <a:prstDash val="dot"/>
                      <a:round/>
                      <a:headEnd type="none" w="med" len="med"/>
                      <a:tailEnd type="none" w="med" len="med"/>
                    </a:lnB>
                  </a:tcPr>
                </a:tc>
                <a:tc>
                  <a:txBody>
                    <a:bodyPr/>
                    <a:lstStyle/>
                    <a:p>
                      <a:pPr algn="r" fontAlgn="ctr"/>
                      <a:r>
                        <a:rPr lang="es-CO" sz="1100" b="0" i="0" u="none" strike="noStrike" dirty="0">
                          <a:solidFill>
                            <a:srgbClr val="002060"/>
                          </a:solidFill>
                          <a:effectLst/>
                          <a:latin typeface="Calibri" panose="020F0502020204030204" pitchFamily="34" charset="0"/>
                          <a:cs typeface="Calibri" panose="020F0502020204030204" pitchFamily="34" charset="0"/>
                        </a:rPr>
                        <a:t>83,30</a:t>
                      </a:r>
                    </a:p>
                  </a:txBody>
                  <a:tcPr marL="0" marR="0" marT="0" marB="0" anchor="ctr">
                    <a:lnL w="6350" cap="flat" cmpd="sng" algn="ctr">
                      <a:solidFill>
                        <a:srgbClr val="203764"/>
                      </a:solidFill>
                      <a:prstDash val="dot"/>
                      <a:round/>
                      <a:headEnd type="none" w="med" len="med"/>
                      <a:tailEnd type="none" w="med" len="med"/>
                    </a:lnL>
                    <a:lnR w="6350" cap="flat" cmpd="sng" algn="ctr">
                      <a:solidFill>
                        <a:srgbClr val="203764"/>
                      </a:solidFill>
                      <a:prstDash val="dot"/>
                      <a:round/>
                      <a:headEnd type="none" w="med" len="med"/>
                      <a:tailEnd type="none" w="med" len="med"/>
                    </a:lnR>
                    <a:lnT w="6350" cap="flat" cmpd="sng" algn="ctr">
                      <a:solidFill>
                        <a:srgbClr val="203764"/>
                      </a:solidFill>
                      <a:prstDash val="dot"/>
                      <a:round/>
                      <a:headEnd type="none" w="med" len="med"/>
                      <a:tailEnd type="none" w="med" len="med"/>
                    </a:lnT>
                    <a:lnB w="6350" cap="flat" cmpd="sng" algn="ctr">
                      <a:solidFill>
                        <a:srgbClr val="203764"/>
                      </a:solidFill>
                      <a:prstDash val="dot"/>
                      <a:round/>
                      <a:headEnd type="none" w="med" len="med"/>
                      <a:tailEnd type="none" w="med" len="med"/>
                    </a:lnB>
                  </a:tcPr>
                </a:tc>
                <a:tc>
                  <a:txBody>
                    <a:bodyPr/>
                    <a:lstStyle/>
                    <a:p>
                      <a:pPr algn="r" rtl="0" fontAlgn="b"/>
                      <a:r>
                        <a:rPr lang="es-ES" sz="1100" b="0" i="0" u="none" strike="noStrike" dirty="0">
                          <a:solidFill>
                            <a:srgbClr val="002060"/>
                          </a:solidFill>
                          <a:effectLst/>
                          <a:latin typeface="Calibri" panose="020F0502020204030204" pitchFamily="34" charset="0"/>
                          <a:cs typeface="Calibri" panose="020F0502020204030204" pitchFamily="34" charset="0"/>
                        </a:rPr>
                        <a:t> En tiempo de rezago para los datos de 2020 </a:t>
                      </a:r>
                    </a:p>
                  </a:txBody>
                  <a:tcPr marL="0" marR="0" marT="0" marB="0" anchor="b">
                    <a:lnL w="6350" cap="flat" cmpd="sng" algn="ctr">
                      <a:solidFill>
                        <a:srgbClr val="203764"/>
                      </a:solidFill>
                      <a:prstDash val="dot"/>
                      <a:round/>
                      <a:headEnd type="none" w="med" len="med"/>
                      <a:tailEnd type="none" w="med" len="med"/>
                    </a:lnL>
                    <a:lnR w="6350" cap="flat" cmpd="sng" algn="ctr">
                      <a:solidFill>
                        <a:srgbClr val="203764"/>
                      </a:solidFill>
                      <a:prstDash val="dot"/>
                      <a:round/>
                      <a:headEnd type="none" w="med" len="med"/>
                      <a:tailEnd type="none" w="med" len="med"/>
                    </a:lnR>
                    <a:lnT w="6350" cap="flat" cmpd="sng" algn="ctr">
                      <a:solidFill>
                        <a:srgbClr val="203764"/>
                      </a:solidFill>
                      <a:prstDash val="dot"/>
                      <a:round/>
                      <a:headEnd type="none" w="med" len="med"/>
                      <a:tailEnd type="none" w="med" len="med"/>
                    </a:lnT>
                    <a:lnB w="6350" cap="flat" cmpd="sng" algn="ctr">
                      <a:solidFill>
                        <a:srgbClr val="203764"/>
                      </a:solidFill>
                      <a:prstDash val="dot"/>
                      <a:round/>
                      <a:headEnd type="none" w="med" len="med"/>
                      <a:tailEnd type="none" w="med" len="med"/>
                    </a:lnB>
                  </a:tcPr>
                </a:tc>
                <a:tc>
                  <a:txBody>
                    <a:bodyPr/>
                    <a:lstStyle/>
                    <a:p>
                      <a:pPr algn="r" rtl="0" fontAlgn="b"/>
                      <a:r>
                        <a:rPr lang="es-CO" sz="1100" b="0" i="0" u="none" strike="noStrike">
                          <a:solidFill>
                            <a:srgbClr val="002060"/>
                          </a:solidFill>
                          <a:effectLst/>
                          <a:latin typeface="Calibri" panose="020F0502020204030204" pitchFamily="34" charset="0"/>
                          <a:cs typeface="Calibri" panose="020F0502020204030204" pitchFamily="34" charset="0"/>
                        </a:rPr>
                        <a:t> </a:t>
                      </a:r>
                    </a:p>
                  </a:txBody>
                  <a:tcPr marL="0" marR="0" marT="0" marB="0" anchor="b">
                    <a:lnL w="6350" cap="flat" cmpd="sng" algn="ctr">
                      <a:solidFill>
                        <a:srgbClr val="203764"/>
                      </a:solidFill>
                      <a:prstDash val="dot"/>
                      <a:round/>
                      <a:headEnd type="none" w="med" len="med"/>
                      <a:tailEnd type="none" w="med" len="med"/>
                    </a:lnL>
                    <a:lnR w="6350" cap="flat" cmpd="sng" algn="ctr">
                      <a:solidFill>
                        <a:srgbClr val="203764"/>
                      </a:solidFill>
                      <a:prstDash val="dot"/>
                      <a:round/>
                      <a:headEnd type="none" w="med" len="med"/>
                      <a:tailEnd type="none" w="med" len="med"/>
                    </a:lnR>
                    <a:lnT w="6350" cap="flat" cmpd="sng" algn="ctr">
                      <a:solidFill>
                        <a:srgbClr val="203764"/>
                      </a:solidFill>
                      <a:prstDash val="dot"/>
                      <a:round/>
                      <a:headEnd type="none" w="med" len="med"/>
                      <a:tailEnd type="none" w="med" len="med"/>
                    </a:lnT>
                    <a:lnB w="6350" cap="flat" cmpd="sng" algn="ctr">
                      <a:solidFill>
                        <a:srgbClr val="203764"/>
                      </a:solidFill>
                      <a:prstDash val="dot"/>
                      <a:round/>
                      <a:headEnd type="none" w="med" len="med"/>
                      <a:tailEnd type="none" w="med" len="med"/>
                    </a:lnB>
                  </a:tcPr>
                </a:tc>
                <a:tc>
                  <a:txBody>
                    <a:bodyPr/>
                    <a:lstStyle/>
                    <a:p>
                      <a:pPr algn="r" rtl="0" fontAlgn="b"/>
                      <a:r>
                        <a:rPr lang="es-CO" sz="1100" b="0" i="0" u="none" strike="noStrike">
                          <a:solidFill>
                            <a:srgbClr val="002060"/>
                          </a:solidFill>
                          <a:effectLst/>
                          <a:latin typeface="Calibri" panose="020F0502020204030204" pitchFamily="34" charset="0"/>
                          <a:cs typeface="Calibri" panose="020F0502020204030204" pitchFamily="34" charset="0"/>
                        </a:rPr>
                        <a:t> </a:t>
                      </a:r>
                    </a:p>
                  </a:txBody>
                  <a:tcPr marL="0" marR="0" marT="0" marB="0" anchor="b">
                    <a:lnL w="6350" cap="flat" cmpd="sng" algn="ctr">
                      <a:solidFill>
                        <a:srgbClr val="203764"/>
                      </a:solidFill>
                      <a:prstDash val="dot"/>
                      <a:round/>
                      <a:headEnd type="none" w="med" len="med"/>
                      <a:tailEnd type="none" w="med" len="med"/>
                    </a:lnL>
                    <a:lnR w="6350" cap="flat" cmpd="sng" algn="ctr">
                      <a:solidFill>
                        <a:srgbClr val="203764"/>
                      </a:solidFill>
                      <a:prstDash val="dot"/>
                      <a:round/>
                      <a:headEnd type="none" w="med" len="med"/>
                      <a:tailEnd type="none" w="med" len="med"/>
                    </a:lnR>
                    <a:lnT w="6350" cap="flat" cmpd="sng" algn="ctr">
                      <a:solidFill>
                        <a:srgbClr val="203764"/>
                      </a:solidFill>
                      <a:prstDash val="dot"/>
                      <a:round/>
                      <a:headEnd type="none" w="med" len="med"/>
                      <a:tailEnd type="none" w="med" len="med"/>
                    </a:lnT>
                    <a:lnB w="6350" cap="flat" cmpd="sng" algn="ctr">
                      <a:solidFill>
                        <a:srgbClr val="203764"/>
                      </a:solidFill>
                      <a:prstDash val="dot"/>
                      <a:round/>
                      <a:headEnd type="none" w="med" len="med"/>
                      <a:tailEnd type="none" w="med" len="med"/>
                    </a:lnB>
                  </a:tcPr>
                </a:tc>
                <a:tc>
                  <a:txBody>
                    <a:bodyPr/>
                    <a:lstStyle/>
                    <a:p>
                      <a:pPr algn="r" rtl="0" fontAlgn="b"/>
                      <a:r>
                        <a:rPr lang="es-CO" sz="1100" b="0" i="0" u="none" strike="noStrike">
                          <a:solidFill>
                            <a:srgbClr val="002060"/>
                          </a:solidFill>
                          <a:effectLst/>
                          <a:latin typeface="Calibri" panose="020F0502020204030204" pitchFamily="34" charset="0"/>
                          <a:cs typeface="Calibri" panose="020F0502020204030204" pitchFamily="34" charset="0"/>
                        </a:rPr>
                        <a:t> </a:t>
                      </a:r>
                    </a:p>
                  </a:txBody>
                  <a:tcPr marL="0" marR="0" marT="0" marB="0" anchor="b">
                    <a:lnL w="6350" cap="flat" cmpd="sng" algn="ctr">
                      <a:solidFill>
                        <a:srgbClr val="203764"/>
                      </a:solidFill>
                      <a:prstDash val="dot"/>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203764"/>
                      </a:solidFill>
                      <a:prstDash val="dot"/>
                      <a:round/>
                      <a:headEnd type="none" w="med" len="med"/>
                      <a:tailEnd type="none" w="med" len="med"/>
                    </a:lnT>
                    <a:lnB w="6350" cap="flat" cmpd="sng" algn="ctr">
                      <a:solidFill>
                        <a:srgbClr val="203764"/>
                      </a:solidFill>
                      <a:prstDash val="dot"/>
                      <a:round/>
                      <a:headEnd type="none" w="med" len="med"/>
                      <a:tailEnd type="none" w="med" len="med"/>
                    </a:lnB>
                  </a:tcPr>
                </a:tc>
                <a:extLst>
                  <a:ext uri="{0D108BD9-81ED-4DB2-BD59-A6C34878D82A}">
                    <a16:rowId xmlns:a16="http://schemas.microsoft.com/office/drawing/2014/main" xmlns="" val="2626625277"/>
                  </a:ext>
                </a:extLst>
              </a:tr>
              <a:tr h="178707">
                <a:tc vMerge="1">
                  <a:txBody>
                    <a:bodyPr/>
                    <a:lstStyle/>
                    <a:p>
                      <a:endParaRPr lang="es-CO"/>
                    </a:p>
                  </a:txBody>
                  <a:tcPr/>
                </a:tc>
                <a:tc>
                  <a:txBody>
                    <a:bodyPr/>
                    <a:lstStyle/>
                    <a:p>
                      <a:pPr algn="r" rtl="0" fontAlgn="ctr"/>
                      <a:r>
                        <a:rPr lang="es-CO" sz="1100" b="0" i="0" u="none" strike="noStrike">
                          <a:solidFill>
                            <a:srgbClr val="203764"/>
                          </a:solidFill>
                          <a:effectLst/>
                          <a:latin typeface="Calibri" panose="020F0502020204030204" pitchFamily="34" charset="0"/>
                          <a:cs typeface="Calibri" panose="020F0502020204030204" pitchFamily="34" charset="0"/>
                        </a:rPr>
                        <a:t>Recursos</a:t>
                      </a:r>
                    </a:p>
                  </a:txBody>
                  <a:tcPr marL="0" marR="0" marT="0" marB="0" anchor="ctr">
                    <a:lnL w="6350" cap="flat" cmpd="sng" algn="ctr">
                      <a:solidFill>
                        <a:srgbClr val="203764"/>
                      </a:solidFill>
                      <a:prstDash val="dot"/>
                      <a:round/>
                      <a:headEnd type="none" w="med" len="med"/>
                      <a:tailEnd type="none" w="med" len="med"/>
                    </a:lnL>
                    <a:lnR w="6350" cap="flat" cmpd="sng" algn="ctr">
                      <a:solidFill>
                        <a:srgbClr val="203764"/>
                      </a:solidFill>
                      <a:prstDash val="dot"/>
                      <a:round/>
                      <a:headEnd type="none" w="med" len="med"/>
                      <a:tailEnd type="none" w="med" len="med"/>
                    </a:lnR>
                    <a:lnT w="6350" cap="flat" cmpd="sng" algn="ctr">
                      <a:solidFill>
                        <a:srgbClr val="203764"/>
                      </a:solidFill>
                      <a:prstDash val="dot"/>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b"/>
                      <a:r>
                        <a:rPr lang="es-CO" sz="1100" b="0" i="0" u="none" strike="noStrike">
                          <a:solidFill>
                            <a:srgbClr val="002060"/>
                          </a:solidFill>
                          <a:effectLst/>
                          <a:latin typeface="Calibri" panose="020F0502020204030204" pitchFamily="34" charset="0"/>
                          <a:cs typeface="Calibri" panose="020F0502020204030204" pitchFamily="34" charset="0"/>
                        </a:rPr>
                        <a:t> _ </a:t>
                      </a:r>
                    </a:p>
                  </a:txBody>
                  <a:tcPr marL="0" marR="0" marT="0" marB="0" anchor="b">
                    <a:lnL w="6350" cap="flat" cmpd="sng" algn="ctr">
                      <a:solidFill>
                        <a:srgbClr val="203764"/>
                      </a:solidFill>
                      <a:prstDash val="dot"/>
                      <a:round/>
                      <a:headEnd type="none" w="med" len="med"/>
                      <a:tailEnd type="none" w="med" len="med"/>
                    </a:lnL>
                    <a:lnR w="6350" cap="flat" cmpd="sng" algn="ctr">
                      <a:solidFill>
                        <a:srgbClr val="203764"/>
                      </a:solidFill>
                      <a:prstDash val="dot"/>
                      <a:round/>
                      <a:headEnd type="none" w="med" len="med"/>
                      <a:tailEnd type="none" w="med" len="med"/>
                    </a:lnR>
                    <a:lnT w="6350" cap="flat" cmpd="sng" algn="ctr">
                      <a:solidFill>
                        <a:srgbClr val="203764"/>
                      </a:solidFill>
                      <a:prstDash val="dot"/>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b"/>
                      <a:r>
                        <a:rPr lang="es-CO" sz="1100" b="0" i="0" u="none" strike="noStrike" dirty="0">
                          <a:solidFill>
                            <a:srgbClr val="002060"/>
                          </a:solidFill>
                          <a:effectLst/>
                          <a:latin typeface="Calibri" panose="020F0502020204030204" pitchFamily="34" charset="0"/>
                          <a:cs typeface="Calibri" panose="020F0502020204030204" pitchFamily="34" charset="0"/>
                        </a:rPr>
                        <a:t> _ </a:t>
                      </a:r>
                    </a:p>
                  </a:txBody>
                  <a:tcPr marL="0" marR="0" marT="0" marB="0" anchor="b">
                    <a:lnL w="6350" cap="flat" cmpd="sng" algn="ctr">
                      <a:solidFill>
                        <a:srgbClr val="203764"/>
                      </a:solidFill>
                      <a:prstDash val="dot"/>
                      <a:round/>
                      <a:headEnd type="none" w="med" len="med"/>
                      <a:tailEnd type="none" w="med" len="med"/>
                    </a:lnL>
                    <a:lnR w="6350" cap="flat" cmpd="sng" algn="ctr">
                      <a:solidFill>
                        <a:srgbClr val="203764"/>
                      </a:solidFill>
                      <a:prstDash val="dot"/>
                      <a:round/>
                      <a:headEnd type="none" w="med" len="med"/>
                      <a:tailEnd type="none" w="med" len="med"/>
                    </a:lnR>
                    <a:lnT w="6350" cap="flat" cmpd="sng" algn="ctr">
                      <a:solidFill>
                        <a:srgbClr val="203764"/>
                      </a:solidFill>
                      <a:prstDash val="dot"/>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b"/>
                      <a:r>
                        <a:rPr lang="es-CO" sz="1100" b="0" i="0" u="none" strike="noStrike">
                          <a:solidFill>
                            <a:srgbClr val="002060"/>
                          </a:solidFill>
                          <a:effectLst/>
                          <a:latin typeface="Calibri" panose="020F0502020204030204" pitchFamily="34" charset="0"/>
                          <a:cs typeface="Calibri" panose="020F0502020204030204" pitchFamily="34" charset="0"/>
                        </a:rPr>
                        <a:t> _ </a:t>
                      </a:r>
                    </a:p>
                  </a:txBody>
                  <a:tcPr marL="0" marR="0" marT="0" marB="0" anchor="b">
                    <a:lnL w="6350" cap="flat" cmpd="sng" algn="ctr">
                      <a:solidFill>
                        <a:srgbClr val="203764"/>
                      </a:solidFill>
                      <a:prstDash val="dot"/>
                      <a:round/>
                      <a:headEnd type="none" w="med" len="med"/>
                      <a:tailEnd type="none" w="med" len="med"/>
                    </a:lnL>
                    <a:lnR w="6350" cap="flat" cmpd="sng" algn="ctr">
                      <a:solidFill>
                        <a:srgbClr val="203764"/>
                      </a:solidFill>
                      <a:prstDash val="dot"/>
                      <a:round/>
                      <a:headEnd type="none" w="med" len="med"/>
                      <a:tailEnd type="none" w="med" len="med"/>
                    </a:lnR>
                    <a:lnT w="6350" cap="flat" cmpd="sng" algn="ctr">
                      <a:solidFill>
                        <a:srgbClr val="203764"/>
                      </a:solidFill>
                      <a:prstDash val="dot"/>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b"/>
                      <a:r>
                        <a:rPr lang="es-CO" sz="1100" b="0" i="0" u="none" strike="noStrike">
                          <a:solidFill>
                            <a:srgbClr val="002060"/>
                          </a:solidFill>
                          <a:effectLst/>
                          <a:latin typeface="Calibri" panose="020F0502020204030204" pitchFamily="34" charset="0"/>
                          <a:cs typeface="Calibri" panose="020F0502020204030204" pitchFamily="34" charset="0"/>
                        </a:rPr>
                        <a:t> _ </a:t>
                      </a:r>
                    </a:p>
                  </a:txBody>
                  <a:tcPr marL="0" marR="0" marT="0" marB="0" anchor="b">
                    <a:lnL w="6350" cap="flat" cmpd="sng" algn="ctr">
                      <a:solidFill>
                        <a:srgbClr val="203764"/>
                      </a:solidFill>
                      <a:prstDash val="dot"/>
                      <a:round/>
                      <a:headEnd type="none" w="med" len="med"/>
                      <a:tailEnd type="none" w="med" len="med"/>
                    </a:lnL>
                    <a:lnR w="6350" cap="flat" cmpd="sng" algn="ctr">
                      <a:solidFill>
                        <a:srgbClr val="203764"/>
                      </a:solidFill>
                      <a:prstDash val="dot"/>
                      <a:round/>
                      <a:headEnd type="none" w="med" len="med"/>
                      <a:tailEnd type="none" w="med" len="med"/>
                    </a:lnR>
                    <a:lnT w="6350" cap="flat" cmpd="sng" algn="ctr">
                      <a:solidFill>
                        <a:srgbClr val="203764"/>
                      </a:solidFill>
                      <a:prstDash val="dot"/>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b"/>
                      <a:r>
                        <a:rPr lang="es-CO" sz="1100" b="0" i="0" u="none" strike="noStrike">
                          <a:solidFill>
                            <a:srgbClr val="002060"/>
                          </a:solidFill>
                          <a:effectLst/>
                          <a:latin typeface="Calibri" panose="020F0502020204030204" pitchFamily="34" charset="0"/>
                          <a:cs typeface="Calibri" panose="020F0502020204030204" pitchFamily="34" charset="0"/>
                        </a:rPr>
                        <a:t> </a:t>
                      </a:r>
                    </a:p>
                  </a:txBody>
                  <a:tcPr marL="0" marR="0" marT="0" marB="0" anchor="b">
                    <a:lnL w="6350" cap="flat" cmpd="sng" algn="ctr">
                      <a:solidFill>
                        <a:srgbClr val="203764"/>
                      </a:solidFill>
                      <a:prstDash val="dot"/>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203764"/>
                      </a:solidFill>
                      <a:prstDash val="dot"/>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801855036"/>
                  </a:ext>
                </a:extLst>
              </a:tr>
              <a:tr h="225673">
                <a:tc rowSpan="4">
                  <a:txBody>
                    <a:bodyPr/>
                    <a:lstStyle/>
                    <a:p>
                      <a:pPr algn="ctr" rtl="0" fontAlgn="ctr"/>
                      <a:r>
                        <a:rPr lang="es-ES" sz="1100" b="0" i="0" u="none" strike="noStrike">
                          <a:solidFill>
                            <a:srgbClr val="203764"/>
                          </a:solidFill>
                          <a:effectLst/>
                          <a:latin typeface="Calibri" panose="020F0502020204030204" pitchFamily="34" charset="0"/>
                          <a:cs typeface="Calibri" panose="020F0502020204030204" pitchFamily="34" charset="0"/>
                        </a:rPr>
                        <a:t>Porcentaje de adultos que tienen un producto financiero activo o vigente</a:t>
                      </a:r>
                    </a:p>
                  </a:txBody>
                  <a:tcPr marL="0" marR="0" marT="0" marB="0" anchor="ctr">
                    <a:lnL w="12700" cap="flat" cmpd="sng" algn="ctr">
                      <a:solidFill>
                        <a:schemeClr val="tx1"/>
                      </a:solidFill>
                      <a:prstDash val="solid"/>
                      <a:round/>
                      <a:headEnd type="none" w="med" len="med"/>
                      <a:tailEnd type="none" w="med" len="med"/>
                    </a:lnL>
                    <a:lnR w="6350" cap="flat" cmpd="sng" algn="ctr">
                      <a:solidFill>
                        <a:srgbClr val="203764"/>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es-CO" sz="1100" b="0" i="0" u="none" strike="noStrike">
                          <a:solidFill>
                            <a:srgbClr val="203764"/>
                          </a:solidFill>
                          <a:effectLst/>
                          <a:latin typeface="Calibri" panose="020F0502020204030204" pitchFamily="34" charset="0"/>
                          <a:cs typeface="Calibri" panose="020F0502020204030204" pitchFamily="34" charset="0"/>
                        </a:rPr>
                        <a:t>Meta</a:t>
                      </a:r>
                    </a:p>
                  </a:txBody>
                  <a:tcPr marL="0" marR="0" marT="0" marB="0" anchor="ctr">
                    <a:lnL w="6350" cap="flat" cmpd="sng" algn="ctr">
                      <a:solidFill>
                        <a:srgbClr val="203764"/>
                      </a:solidFill>
                      <a:prstDash val="dot"/>
                      <a:round/>
                      <a:headEnd type="none" w="med" len="med"/>
                      <a:tailEnd type="none" w="med" len="med"/>
                    </a:lnL>
                    <a:lnR w="6350" cap="flat" cmpd="sng" algn="ctr">
                      <a:solidFill>
                        <a:srgbClr val="203764"/>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203764"/>
                      </a:solidFill>
                      <a:prstDash val="dot"/>
                      <a:round/>
                      <a:headEnd type="none" w="med" len="med"/>
                      <a:tailEnd type="none" w="med" len="med"/>
                    </a:lnB>
                  </a:tcPr>
                </a:tc>
                <a:tc>
                  <a:txBody>
                    <a:bodyPr/>
                    <a:lstStyle/>
                    <a:p>
                      <a:pPr algn="r" rtl="0" fontAlgn="b"/>
                      <a:r>
                        <a:rPr lang="es-CO" sz="1100" b="0" i="0" u="none" strike="noStrike">
                          <a:solidFill>
                            <a:srgbClr val="002060"/>
                          </a:solidFill>
                          <a:effectLst/>
                          <a:latin typeface="Calibri" panose="020F0502020204030204" pitchFamily="34" charset="0"/>
                          <a:cs typeface="Calibri" panose="020F0502020204030204" pitchFamily="34" charset="0"/>
                        </a:rPr>
                        <a:t>                                   1 </a:t>
                      </a:r>
                    </a:p>
                  </a:txBody>
                  <a:tcPr marL="0" marR="0" marT="0" marB="0" anchor="b">
                    <a:lnL w="6350" cap="flat" cmpd="sng" algn="ctr">
                      <a:solidFill>
                        <a:srgbClr val="203764"/>
                      </a:solidFill>
                      <a:prstDash val="dot"/>
                      <a:round/>
                      <a:headEnd type="none" w="med" len="med"/>
                      <a:tailEnd type="none" w="med" len="med"/>
                    </a:lnL>
                    <a:lnR w="6350" cap="flat" cmpd="sng" algn="ctr">
                      <a:solidFill>
                        <a:srgbClr val="203764"/>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203764"/>
                      </a:solidFill>
                      <a:prstDash val="dot"/>
                      <a:round/>
                      <a:headEnd type="none" w="med" len="med"/>
                      <a:tailEnd type="none" w="med" len="med"/>
                    </a:lnB>
                  </a:tcPr>
                </a:tc>
                <a:tc>
                  <a:txBody>
                    <a:bodyPr/>
                    <a:lstStyle/>
                    <a:p>
                      <a:pPr algn="r" rtl="0" fontAlgn="b"/>
                      <a:r>
                        <a:rPr lang="es-CO" sz="1100" b="0" i="0" u="none" strike="noStrike" dirty="0">
                          <a:solidFill>
                            <a:srgbClr val="002060"/>
                          </a:solidFill>
                          <a:effectLst/>
                          <a:latin typeface="Calibri" panose="020F0502020204030204" pitchFamily="34" charset="0"/>
                          <a:cs typeface="Calibri" panose="020F0502020204030204" pitchFamily="34" charset="0"/>
                        </a:rPr>
                        <a:t>                       1 </a:t>
                      </a:r>
                    </a:p>
                  </a:txBody>
                  <a:tcPr marL="0" marR="0" marT="0" marB="0" anchor="b">
                    <a:lnL w="6350" cap="flat" cmpd="sng" algn="ctr">
                      <a:solidFill>
                        <a:srgbClr val="203764"/>
                      </a:solidFill>
                      <a:prstDash val="dot"/>
                      <a:round/>
                      <a:headEnd type="none" w="med" len="med"/>
                      <a:tailEnd type="none" w="med" len="med"/>
                    </a:lnL>
                    <a:lnR w="6350" cap="flat" cmpd="sng" algn="ctr">
                      <a:solidFill>
                        <a:srgbClr val="203764"/>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203764"/>
                      </a:solidFill>
                      <a:prstDash val="dot"/>
                      <a:round/>
                      <a:headEnd type="none" w="med" len="med"/>
                      <a:tailEnd type="none" w="med" len="med"/>
                    </a:lnB>
                  </a:tcPr>
                </a:tc>
                <a:tc>
                  <a:txBody>
                    <a:bodyPr/>
                    <a:lstStyle/>
                    <a:p>
                      <a:pPr algn="r" rtl="0" fontAlgn="b"/>
                      <a:r>
                        <a:rPr lang="es-CO" sz="1100" b="0" i="0" u="none" strike="noStrike">
                          <a:solidFill>
                            <a:srgbClr val="002060"/>
                          </a:solidFill>
                          <a:effectLst/>
                          <a:latin typeface="Calibri" panose="020F0502020204030204" pitchFamily="34" charset="0"/>
                          <a:cs typeface="Calibri" panose="020F0502020204030204" pitchFamily="34" charset="0"/>
                        </a:rPr>
                        <a:t>                 1 </a:t>
                      </a:r>
                    </a:p>
                  </a:txBody>
                  <a:tcPr marL="0" marR="0" marT="0" marB="0" anchor="b">
                    <a:lnL w="6350" cap="flat" cmpd="sng" algn="ctr">
                      <a:solidFill>
                        <a:srgbClr val="203764"/>
                      </a:solidFill>
                      <a:prstDash val="dot"/>
                      <a:round/>
                      <a:headEnd type="none" w="med" len="med"/>
                      <a:tailEnd type="none" w="med" len="med"/>
                    </a:lnL>
                    <a:lnR w="6350" cap="flat" cmpd="sng" algn="ctr">
                      <a:solidFill>
                        <a:srgbClr val="203764"/>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203764"/>
                      </a:solidFill>
                      <a:prstDash val="dot"/>
                      <a:round/>
                      <a:headEnd type="none" w="med" len="med"/>
                      <a:tailEnd type="none" w="med" len="med"/>
                    </a:lnB>
                  </a:tcPr>
                </a:tc>
                <a:tc>
                  <a:txBody>
                    <a:bodyPr/>
                    <a:lstStyle/>
                    <a:p>
                      <a:pPr algn="r" rtl="0" fontAlgn="b"/>
                      <a:r>
                        <a:rPr lang="es-CO" sz="1100" b="0" i="0" u="none" strike="noStrike">
                          <a:solidFill>
                            <a:srgbClr val="002060"/>
                          </a:solidFill>
                          <a:effectLst/>
                          <a:latin typeface="Calibri" panose="020F0502020204030204" pitchFamily="34" charset="0"/>
                          <a:cs typeface="Calibri" panose="020F0502020204030204" pitchFamily="34" charset="0"/>
                        </a:rPr>
                        <a:t>                 1 </a:t>
                      </a:r>
                    </a:p>
                  </a:txBody>
                  <a:tcPr marL="0" marR="0" marT="0" marB="0" anchor="b">
                    <a:lnL w="6350" cap="flat" cmpd="sng" algn="ctr">
                      <a:solidFill>
                        <a:srgbClr val="203764"/>
                      </a:solidFill>
                      <a:prstDash val="dot"/>
                      <a:round/>
                      <a:headEnd type="none" w="med" len="med"/>
                      <a:tailEnd type="none" w="med" len="med"/>
                    </a:lnL>
                    <a:lnR w="6350" cap="flat" cmpd="sng" algn="ctr">
                      <a:solidFill>
                        <a:srgbClr val="203764"/>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203764"/>
                      </a:solidFill>
                      <a:prstDash val="dot"/>
                      <a:round/>
                      <a:headEnd type="none" w="med" len="med"/>
                      <a:tailEnd type="none" w="med" len="med"/>
                    </a:lnB>
                  </a:tcPr>
                </a:tc>
                <a:tc>
                  <a:txBody>
                    <a:bodyPr/>
                    <a:lstStyle/>
                    <a:p>
                      <a:pPr algn="r" rtl="0" fontAlgn="b"/>
                      <a:r>
                        <a:rPr lang="es-CO" sz="1100" b="0" i="0" u="none" strike="noStrike">
                          <a:solidFill>
                            <a:srgbClr val="002060"/>
                          </a:solidFill>
                          <a:effectLst/>
                          <a:latin typeface="Calibri" panose="020F0502020204030204" pitchFamily="34" charset="0"/>
                          <a:cs typeface="Calibri" panose="020F0502020204030204" pitchFamily="34" charset="0"/>
                        </a:rPr>
                        <a:t> </a:t>
                      </a:r>
                    </a:p>
                  </a:txBody>
                  <a:tcPr marL="0" marR="0" marT="0" marB="0" anchor="b">
                    <a:lnL w="6350" cap="flat" cmpd="sng" algn="ctr">
                      <a:solidFill>
                        <a:srgbClr val="203764"/>
                      </a:solidFill>
                      <a:prstDash val="dot"/>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203764"/>
                      </a:solidFill>
                      <a:prstDash val="dot"/>
                      <a:round/>
                      <a:headEnd type="none" w="med" len="med"/>
                      <a:tailEnd type="none" w="med" len="med"/>
                    </a:lnB>
                  </a:tcPr>
                </a:tc>
                <a:extLst>
                  <a:ext uri="{0D108BD9-81ED-4DB2-BD59-A6C34878D82A}">
                    <a16:rowId xmlns:a16="http://schemas.microsoft.com/office/drawing/2014/main" xmlns="" val="911992811"/>
                  </a:ext>
                </a:extLst>
              </a:tr>
              <a:tr h="178707">
                <a:tc vMerge="1">
                  <a:txBody>
                    <a:bodyPr/>
                    <a:lstStyle/>
                    <a:p>
                      <a:endParaRPr lang="es-CO"/>
                    </a:p>
                  </a:txBody>
                  <a:tcPr/>
                </a:tc>
                <a:tc>
                  <a:txBody>
                    <a:bodyPr/>
                    <a:lstStyle/>
                    <a:p>
                      <a:pPr algn="r" rtl="0" fontAlgn="ctr"/>
                      <a:r>
                        <a:rPr lang="es-CO" sz="1100" b="0" i="0" u="none" strike="noStrike">
                          <a:solidFill>
                            <a:srgbClr val="203764"/>
                          </a:solidFill>
                          <a:effectLst/>
                          <a:latin typeface="Calibri" panose="020F0502020204030204" pitchFamily="34" charset="0"/>
                          <a:cs typeface="Calibri" panose="020F0502020204030204" pitchFamily="34" charset="0"/>
                        </a:rPr>
                        <a:t>Unidad de Medida</a:t>
                      </a:r>
                    </a:p>
                  </a:txBody>
                  <a:tcPr marL="0" marR="0" marT="0" marB="0" anchor="ctr">
                    <a:lnL w="6350" cap="flat" cmpd="sng" algn="ctr">
                      <a:solidFill>
                        <a:srgbClr val="203764"/>
                      </a:solidFill>
                      <a:prstDash val="dot"/>
                      <a:round/>
                      <a:headEnd type="none" w="med" len="med"/>
                      <a:tailEnd type="none" w="med" len="med"/>
                    </a:lnL>
                    <a:lnR w="6350" cap="flat" cmpd="sng" algn="ctr">
                      <a:solidFill>
                        <a:srgbClr val="203764"/>
                      </a:solidFill>
                      <a:prstDash val="dot"/>
                      <a:round/>
                      <a:headEnd type="none" w="med" len="med"/>
                      <a:tailEnd type="none" w="med" len="med"/>
                    </a:lnR>
                    <a:lnT w="6350" cap="flat" cmpd="sng" algn="ctr">
                      <a:solidFill>
                        <a:srgbClr val="203764"/>
                      </a:solidFill>
                      <a:prstDash val="dot"/>
                      <a:round/>
                      <a:headEnd type="none" w="med" len="med"/>
                      <a:tailEnd type="none" w="med" len="med"/>
                    </a:lnT>
                    <a:lnB w="6350" cap="flat" cmpd="sng" algn="ctr">
                      <a:solidFill>
                        <a:srgbClr val="203764"/>
                      </a:solidFill>
                      <a:prstDash val="dot"/>
                      <a:round/>
                      <a:headEnd type="none" w="med" len="med"/>
                      <a:tailEnd type="none" w="med" len="med"/>
                    </a:lnB>
                  </a:tcPr>
                </a:tc>
                <a:tc>
                  <a:txBody>
                    <a:bodyPr/>
                    <a:lstStyle/>
                    <a:p>
                      <a:pPr algn="r" rtl="0" fontAlgn="b"/>
                      <a:r>
                        <a:rPr lang="es-CO" sz="1100" b="0" i="0" u="none" strike="noStrike">
                          <a:solidFill>
                            <a:srgbClr val="002060"/>
                          </a:solidFill>
                          <a:effectLst/>
                          <a:latin typeface="Calibri" panose="020F0502020204030204" pitchFamily="34" charset="0"/>
                          <a:cs typeface="Calibri" panose="020F0502020204030204" pitchFamily="34" charset="0"/>
                        </a:rPr>
                        <a:t> Porcentaje </a:t>
                      </a:r>
                    </a:p>
                  </a:txBody>
                  <a:tcPr marL="0" marR="0" marT="0" marB="0" anchor="b">
                    <a:lnL w="6350" cap="flat" cmpd="sng" algn="ctr">
                      <a:solidFill>
                        <a:srgbClr val="203764"/>
                      </a:solidFill>
                      <a:prstDash val="dot"/>
                      <a:round/>
                      <a:headEnd type="none" w="med" len="med"/>
                      <a:tailEnd type="none" w="med" len="med"/>
                    </a:lnL>
                    <a:lnR w="6350" cap="flat" cmpd="sng" algn="ctr">
                      <a:solidFill>
                        <a:srgbClr val="203764"/>
                      </a:solidFill>
                      <a:prstDash val="dot"/>
                      <a:round/>
                      <a:headEnd type="none" w="med" len="med"/>
                      <a:tailEnd type="none" w="med" len="med"/>
                    </a:lnR>
                    <a:lnT w="6350" cap="flat" cmpd="sng" algn="ctr">
                      <a:solidFill>
                        <a:srgbClr val="203764"/>
                      </a:solidFill>
                      <a:prstDash val="dot"/>
                      <a:round/>
                      <a:headEnd type="none" w="med" len="med"/>
                      <a:tailEnd type="none" w="med" len="med"/>
                    </a:lnT>
                    <a:lnB w="6350" cap="flat" cmpd="sng" algn="ctr">
                      <a:solidFill>
                        <a:srgbClr val="203764"/>
                      </a:solidFill>
                      <a:prstDash val="dot"/>
                      <a:round/>
                      <a:headEnd type="none" w="med" len="med"/>
                      <a:tailEnd type="none" w="med" len="med"/>
                    </a:lnB>
                  </a:tcPr>
                </a:tc>
                <a:tc>
                  <a:txBody>
                    <a:bodyPr/>
                    <a:lstStyle/>
                    <a:p>
                      <a:pPr algn="r" rtl="0" fontAlgn="b"/>
                      <a:r>
                        <a:rPr lang="es-CO" sz="1100" b="0" i="0" u="none" strike="noStrike" dirty="0">
                          <a:solidFill>
                            <a:srgbClr val="002060"/>
                          </a:solidFill>
                          <a:effectLst/>
                          <a:latin typeface="Calibri" panose="020F0502020204030204" pitchFamily="34" charset="0"/>
                          <a:cs typeface="Calibri" panose="020F0502020204030204" pitchFamily="34" charset="0"/>
                        </a:rPr>
                        <a:t> Porcentaje </a:t>
                      </a:r>
                    </a:p>
                  </a:txBody>
                  <a:tcPr marL="0" marR="0" marT="0" marB="0" anchor="b">
                    <a:lnL w="6350" cap="flat" cmpd="sng" algn="ctr">
                      <a:solidFill>
                        <a:srgbClr val="203764"/>
                      </a:solidFill>
                      <a:prstDash val="dot"/>
                      <a:round/>
                      <a:headEnd type="none" w="med" len="med"/>
                      <a:tailEnd type="none" w="med" len="med"/>
                    </a:lnL>
                    <a:lnR w="6350" cap="flat" cmpd="sng" algn="ctr">
                      <a:solidFill>
                        <a:srgbClr val="203764"/>
                      </a:solidFill>
                      <a:prstDash val="dot"/>
                      <a:round/>
                      <a:headEnd type="none" w="med" len="med"/>
                      <a:tailEnd type="none" w="med" len="med"/>
                    </a:lnR>
                    <a:lnT w="6350" cap="flat" cmpd="sng" algn="ctr">
                      <a:solidFill>
                        <a:srgbClr val="203764"/>
                      </a:solidFill>
                      <a:prstDash val="dot"/>
                      <a:round/>
                      <a:headEnd type="none" w="med" len="med"/>
                      <a:tailEnd type="none" w="med" len="med"/>
                    </a:lnT>
                    <a:lnB w="6350" cap="flat" cmpd="sng" algn="ctr">
                      <a:solidFill>
                        <a:srgbClr val="203764"/>
                      </a:solidFill>
                      <a:prstDash val="dot"/>
                      <a:round/>
                      <a:headEnd type="none" w="med" len="med"/>
                      <a:tailEnd type="none" w="med" len="med"/>
                    </a:lnB>
                  </a:tcPr>
                </a:tc>
                <a:tc>
                  <a:txBody>
                    <a:bodyPr/>
                    <a:lstStyle/>
                    <a:p>
                      <a:pPr algn="r" rtl="0" fontAlgn="b"/>
                      <a:r>
                        <a:rPr lang="es-CO" sz="1100" b="0" i="0" u="none" strike="noStrike" dirty="0">
                          <a:solidFill>
                            <a:srgbClr val="002060"/>
                          </a:solidFill>
                          <a:effectLst/>
                          <a:latin typeface="Calibri" panose="020F0502020204030204" pitchFamily="34" charset="0"/>
                          <a:cs typeface="Calibri" panose="020F0502020204030204" pitchFamily="34" charset="0"/>
                        </a:rPr>
                        <a:t> Porcentaje </a:t>
                      </a:r>
                    </a:p>
                  </a:txBody>
                  <a:tcPr marL="0" marR="0" marT="0" marB="0" anchor="b">
                    <a:lnL w="6350" cap="flat" cmpd="sng" algn="ctr">
                      <a:solidFill>
                        <a:srgbClr val="203764"/>
                      </a:solidFill>
                      <a:prstDash val="dot"/>
                      <a:round/>
                      <a:headEnd type="none" w="med" len="med"/>
                      <a:tailEnd type="none" w="med" len="med"/>
                    </a:lnL>
                    <a:lnR w="6350" cap="flat" cmpd="sng" algn="ctr">
                      <a:solidFill>
                        <a:srgbClr val="203764"/>
                      </a:solidFill>
                      <a:prstDash val="dot"/>
                      <a:round/>
                      <a:headEnd type="none" w="med" len="med"/>
                      <a:tailEnd type="none" w="med" len="med"/>
                    </a:lnR>
                    <a:lnT w="6350" cap="flat" cmpd="sng" algn="ctr">
                      <a:solidFill>
                        <a:srgbClr val="203764"/>
                      </a:solidFill>
                      <a:prstDash val="dot"/>
                      <a:round/>
                      <a:headEnd type="none" w="med" len="med"/>
                      <a:tailEnd type="none" w="med" len="med"/>
                    </a:lnT>
                    <a:lnB w="6350" cap="flat" cmpd="sng" algn="ctr">
                      <a:solidFill>
                        <a:srgbClr val="203764"/>
                      </a:solidFill>
                      <a:prstDash val="dot"/>
                      <a:round/>
                      <a:headEnd type="none" w="med" len="med"/>
                      <a:tailEnd type="none" w="med" len="med"/>
                    </a:lnB>
                  </a:tcPr>
                </a:tc>
                <a:tc>
                  <a:txBody>
                    <a:bodyPr/>
                    <a:lstStyle/>
                    <a:p>
                      <a:pPr algn="r" rtl="0" fontAlgn="b"/>
                      <a:r>
                        <a:rPr lang="es-CO" sz="1100" b="0" i="0" u="none" strike="noStrike">
                          <a:solidFill>
                            <a:srgbClr val="002060"/>
                          </a:solidFill>
                          <a:effectLst/>
                          <a:latin typeface="Calibri" panose="020F0502020204030204" pitchFamily="34" charset="0"/>
                          <a:cs typeface="Calibri" panose="020F0502020204030204" pitchFamily="34" charset="0"/>
                        </a:rPr>
                        <a:t> Porcentaje </a:t>
                      </a:r>
                    </a:p>
                  </a:txBody>
                  <a:tcPr marL="0" marR="0" marT="0" marB="0" anchor="b">
                    <a:lnL w="6350" cap="flat" cmpd="sng" algn="ctr">
                      <a:solidFill>
                        <a:srgbClr val="203764"/>
                      </a:solidFill>
                      <a:prstDash val="dot"/>
                      <a:round/>
                      <a:headEnd type="none" w="med" len="med"/>
                      <a:tailEnd type="none" w="med" len="med"/>
                    </a:lnL>
                    <a:lnR w="6350" cap="flat" cmpd="sng" algn="ctr">
                      <a:solidFill>
                        <a:srgbClr val="203764"/>
                      </a:solidFill>
                      <a:prstDash val="dot"/>
                      <a:round/>
                      <a:headEnd type="none" w="med" len="med"/>
                      <a:tailEnd type="none" w="med" len="med"/>
                    </a:lnR>
                    <a:lnT w="6350" cap="flat" cmpd="sng" algn="ctr">
                      <a:solidFill>
                        <a:srgbClr val="203764"/>
                      </a:solidFill>
                      <a:prstDash val="dot"/>
                      <a:round/>
                      <a:headEnd type="none" w="med" len="med"/>
                      <a:tailEnd type="none" w="med" len="med"/>
                    </a:lnT>
                    <a:lnB w="6350" cap="flat" cmpd="sng" algn="ctr">
                      <a:solidFill>
                        <a:srgbClr val="203764"/>
                      </a:solidFill>
                      <a:prstDash val="dot"/>
                      <a:round/>
                      <a:headEnd type="none" w="med" len="med"/>
                      <a:tailEnd type="none" w="med" len="med"/>
                    </a:lnB>
                  </a:tcPr>
                </a:tc>
                <a:tc>
                  <a:txBody>
                    <a:bodyPr/>
                    <a:lstStyle/>
                    <a:p>
                      <a:pPr algn="r" rtl="0" fontAlgn="b"/>
                      <a:r>
                        <a:rPr lang="es-CO" sz="1100" b="0" i="0" u="none" strike="noStrike">
                          <a:solidFill>
                            <a:srgbClr val="002060"/>
                          </a:solidFill>
                          <a:effectLst/>
                          <a:latin typeface="Calibri" panose="020F0502020204030204" pitchFamily="34" charset="0"/>
                          <a:cs typeface="Calibri" panose="020F0502020204030204" pitchFamily="34" charset="0"/>
                        </a:rPr>
                        <a:t> </a:t>
                      </a:r>
                    </a:p>
                  </a:txBody>
                  <a:tcPr marL="0" marR="0" marT="0" marB="0" anchor="b">
                    <a:lnL w="6350" cap="flat" cmpd="sng" algn="ctr">
                      <a:solidFill>
                        <a:srgbClr val="203764"/>
                      </a:solidFill>
                      <a:prstDash val="dot"/>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203764"/>
                      </a:solidFill>
                      <a:prstDash val="dot"/>
                      <a:round/>
                      <a:headEnd type="none" w="med" len="med"/>
                      <a:tailEnd type="none" w="med" len="med"/>
                    </a:lnT>
                    <a:lnB w="6350" cap="flat" cmpd="sng" algn="ctr">
                      <a:solidFill>
                        <a:srgbClr val="203764"/>
                      </a:solidFill>
                      <a:prstDash val="dot"/>
                      <a:round/>
                      <a:headEnd type="none" w="med" len="med"/>
                      <a:tailEnd type="none" w="med" len="med"/>
                    </a:lnB>
                  </a:tcPr>
                </a:tc>
                <a:extLst>
                  <a:ext uri="{0D108BD9-81ED-4DB2-BD59-A6C34878D82A}">
                    <a16:rowId xmlns:a16="http://schemas.microsoft.com/office/drawing/2014/main" xmlns="" val="612194853"/>
                  </a:ext>
                </a:extLst>
              </a:tr>
              <a:tr h="626889">
                <a:tc vMerge="1">
                  <a:txBody>
                    <a:bodyPr/>
                    <a:lstStyle/>
                    <a:p>
                      <a:endParaRPr lang="es-CO"/>
                    </a:p>
                  </a:txBody>
                  <a:tcPr/>
                </a:tc>
                <a:tc>
                  <a:txBody>
                    <a:bodyPr/>
                    <a:lstStyle/>
                    <a:p>
                      <a:pPr algn="r" rtl="0" fontAlgn="ctr"/>
                      <a:r>
                        <a:rPr lang="es-CO" sz="1100" b="0" i="0" u="none" strike="noStrike">
                          <a:solidFill>
                            <a:srgbClr val="203764"/>
                          </a:solidFill>
                          <a:effectLst/>
                          <a:latin typeface="Calibri" panose="020F0502020204030204" pitchFamily="34" charset="0"/>
                          <a:cs typeface="Calibri" panose="020F0502020204030204" pitchFamily="34" charset="0"/>
                        </a:rPr>
                        <a:t>Avance</a:t>
                      </a:r>
                    </a:p>
                  </a:txBody>
                  <a:tcPr marL="0" marR="0" marT="0" marB="0" anchor="ctr">
                    <a:lnL w="6350" cap="flat" cmpd="sng" algn="ctr">
                      <a:solidFill>
                        <a:srgbClr val="203764"/>
                      </a:solidFill>
                      <a:prstDash val="dot"/>
                      <a:round/>
                      <a:headEnd type="none" w="med" len="med"/>
                      <a:tailEnd type="none" w="med" len="med"/>
                    </a:lnL>
                    <a:lnR w="6350" cap="flat" cmpd="sng" algn="ctr">
                      <a:solidFill>
                        <a:srgbClr val="203764"/>
                      </a:solidFill>
                      <a:prstDash val="dot"/>
                      <a:round/>
                      <a:headEnd type="none" w="med" len="med"/>
                      <a:tailEnd type="none" w="med" len="med"/>
                    </a:lnR>
                    <a:lnT w="6350" cap="flat" cmpd="sng" algn="ctr">
                      <a:solidFill>
                        <a:srgbClr val="203764"/>
                      </a:solidFill>
                      <a:prstDash val="dot"/>
                      <a:round/>
                      <a:headEnd type="none" w="med" len="med"/>
                      <a:tailEnd type="none" w="med" len="med"/>
                    </a:lnT>
                    <a:lnB w="6350" cap="flat" cmpd="sng" algn="ctr">
                      <a:solidFill>
                        <a:srgbClr val="203764"/>
                      </a:solidFill>
                      <a:prstDash val="dot"/>
                      <a:round/>
                      <a:headEnd type="none" w="med" len="med"/>
                      <a:tailEnd type="none" w="med" len="med"/>
                    </a:lnB>
                  </a:tcPr>
                </a:tc>
                <a:tc>
                  <a:txBody>
                    <a:bodyPr/>
                    <a:lstStyle/>
                    <a:p>
                      <a:pPr algn="r" fontAlgn="ctr"/>
                      <a:r>
                        <a:rPr lang="es-CO" sz="1100" b="0" i="0" u="none" strike="noStrike">
                          <a:solidFill>
                            <a:srgbClr val="002060"/>
                          </a:solidFill>
                          <a:effectLst/>
                          <a:latin typeface="Calibri" panose="020F0502020204030204" pitchFamily="34" charset="0"/>
                          <a:cs typeface="Calibri" panose="020F0502020204030204" pitchFamily="34" charset="0"/>
                        </a:rPr>
                        <a:t>70,40</a:t>
                      </a:r>
                    </a:p>
                  </a:txBody>
                  <a:tcPr marL="0" marR="0" marT="0" marB="0" anchor="ctr">
                    <a:lnL w="6350" cap="flat" cmpd="sng" algn="ctr">
                      <a:solidFill>
                        <a:srgbClr val="203764"/>
                      </a:solidFill>
                      <a:prstDash val="dot"/>
                      <a:round/>
                      <a:headEnd type="none" w="med" len="med"/>
                      <a:tailEnd type="none" w="med" len="med"/>
                    </a:lnL>
                    <a:lnR w="6350" cap="flat" cmpd="sng" algn="ctr">
                      <a:solidFill>
                        <a:srgbClr val="203764"/>
                      </a:solidFill>
                      <a:prstDash val="dot"/>
                      <a:round/>
                      <a:headEnd type="none" w="med" len="med"/>
                      <a:tailEnd type="none" w="med" len="med"/>
                    </a:lnR>
                    <a:lnT w="6350" cap="flat" cmpd="sng" algn="ctr">
                      <a:solidFill>
                        <a:srgbClr val="203764"/>
                      </a:solidFill>
                      <a:prstDash val="dot"/>
                      <a:round/>
                      <a:headEnd type="none" w="med" len="med"/>
                      <a:tailEnd type="none" w="med" len="med"/>
                    </a:lnT>
                    <a:lnB w="6350" cap="flat" cmpd="sng" algn="ctr">
                      <a:solidFill>
                        <a:srgbClr val="203764"/>
                      </a:solidFill>
                      <a:prstDash val="dot"/>
                      <a:round/>
                      <a:headEnd type="none" w="med" len="med"/>
                      <a:tailEnd type="none" w="med" len="med"/>
                    </a:lnB>
                  </a:tcPr>
                </a:tc>
                <a:tc>
                  <a:txBody>
                    <a:bodyPr/>
                    <a:lstStyle/>
                    <a:p>
                      <a:pPr algn="r" rtl="0" fontAlgn="b"/>
                      <a:r>
                        <a:rPr lang="es-ES" sz="1100" b="0" i="0" u="none" strike="noStrike" dirty="0">
                          <a:solidFill>
                            <a:srgbClr val="002060"/>
                          </a:solidFill>
                          <a:effectLst/>
                          <a:latin typeface="Calibri" panose="020F0502020204030204" pitchFamily="34" charset="0"/>
                          <a:cs typeface="Calibri" panose="020F0502020204030204" pitchFamily="34" charset="0"/>
                        </a:rPr>
                        <a:t> En tiempo de rezago para los datos de 2020 </a:t>
                      </a:r>
                    </a:p>
                  </a:txBody>
                  <a:tcPr marL="0" marR="0" marT="0" marB="0" anchor="b">
                    <a:lnL w="6350" cap="flat" cmpd="sng" algn="ctr">
                      <a:solidFill>
                        <a:srgbClr val="203764"/>
                      </a:solidFill>
                      <a:prstDash val="dot"/>
                      <a:round/>
                      <a:headEnd type="none" w="med" len="med"/>
                      <a:tailEnd type="none" w="med" len="med"/>
                    </a:lnL>
                    <a:lnR w="6350" cap="flat" cmpd="sng" algn="ctr">
                      <a:solidFill>
                        <a:srgbClr val="203764"/>
                      </a:solidFill>
                      <a:prstDash val="dot"/>
                      <a:round/>
                      <a:headEnd type="none" w="med" len="med"/>
                      <a:tailEnd type="none" w="med" len="med"/>
                    </a:lnR>
                    <a:lnT w="6350" cap="flat" cmpd="sng" algn="ctr">
                      <a:solidFill>
                        <a:srgbClr val="203764"/>
                      </a:solidFill>
                      <a:prstDash val="dot"/>
                      <a:round/>
                      <a:headEnd type="none" w="med" len="med"/>
                      <a:tailEnd type="none" w="med" len="med"/>
                    </a:lnT>
                    <a:lnB w="6350" cap="flat" cmpd="sng" algn="ctr">
                      <a:solidFill>
                        <a:srgbClr val="203764"/>
                      </a:solidFill>
                      <a:prstDash val="dot"/>
                      <a:round/>
                      <a:headEnd type="none" w="med" len="med"/>
                      <a:tailEnd type="none" w="med" len="med"/>
                    </a:lnB>
                  </a:tcPr>
                </a:tc>
                <a:tc>
                  <a:txBody>
                    <a:bodyPr/>
                    <a:lstStyle/>
                    <a:p>
                      <a:pPr algn="r" rtl="0" fontAlgn="b"/>
                      <a:r>
                        <a:rPr lang="es-CO" sz="1100" b="0" i="0" u="none" strike="noStrike" dirty="0">
                          <a:solidFill>
                            <a:srgbClr val="002060"/>
                          </a:solidFill>
                          <a:effectLst/>
                          <a:latin typeface="Calibri" panose="020F0502020204030204" pitchFamily="34" charset="0"/>
                          <a:cs typeface="Calibri" panose="020F0502020204030204" pitchFamily="34" charset="0"/>
                        </a:rPr>
                        <a:t> </a:t>
                      </a:r>
                    </a:p>
                  </a:txBody>
                  <a:tcPr marL="0" marR="0" marT="0" marB="0" anchor="b">
                    <a:lnL w="6350" cap="flat" cmpd="sng" algn="ctr">
                      <a:solidFill>
                        <a:srgbClr val="203764"/>
                      </a:solidFill>
                      <a:prstDash val="dot"/>
                      <a:round/>
                      <a:headEnd type="none" w="med" len="med"/>
                      <a:tailEnd type="none" w="med" len="med"/>
                    </a:lnL>
                    <a:lnR w="6350" cap="flat" cmpd="sng" algn="ctr">
                      <a:solidFill>
                        <a:srgbClr val="203764"/>
                      </a:solidFill>
                      <a:prstDash val="dot"/>
                      <a:round/>
                      <a:headEnd type="none" w="med" len="med"/>
                      <a:tailEnd type="none" w="med" len="med"/>
                    </a:lnR>
                    <a:lnT w="6350" cap="flat" cmpd="sng" algn="ctr">
                      <a:solidFill>
                        <a:srgbClr val="203764"/>
                      </a:solidFill>
                      <a:prstDash val="dot"/>
                      <a:round/>
                      <a:headEnd type="none" w="med" len="med"/>
                      <a:tailEnd type="none" w="med" len="med"/>
                    </a:lnT>
                    <a:lnB w="6350" cap="flat" cmpd="sng" algn="ctr">
                      <a:solidFill>
                        <a:srgbClr val="203764"/>
                      </a:solidFill>
                      <a:prstDash val="dot"/>
                      <a:round/>
                      <a:headEnd type="none" w="med" len="med"/>
                      <a:tailEnd type="none" w="med" len="med"/>
                    </a:lnB>
                  </a:tcPr>
                </a:tc>
                <a:tc>
                  <a:txBody>
                    <a:bodyPr/>
                    <a:lstStyle/>
                    <a:p>
                      <a:pPr algn="r" rtl="0" fontAlgn="b"/>
                      <a:r>
                        <a:rPr lang="es-CO" sz="1100" b="0" i="0" u="none" strike="noStrike">
                          <a:solidFill>
                            <a:srgbClr val="002060"/>
                          </a:solidFill>
                          <a:effectLst/>
                          <a:latin typeface="Calibri" panose="020F0502020204030204" pitchFamily="34" charset="0"/>
                          <a:cs typeface="Calibri" panose="020F0502020204030204" pitchFamily="34" charset="0"/>
                        </a:rPr>
                        <a:t> </a:t>
                      </a:r>
                    </a:p>
                  </a:txBody>
                  <a:tcPr marL="0" marR="0" marT="0" marB="0" anchor="b">
                    <a:lnL w="6350" cap="flat" cmpd="sng" algn="ctr">
                      <a:solidFill>
                        <a:srgbClr val="203764"/>
                      </a:solidFill>
                      <a:prstDash val="dot"/>
                      <a:round/>
                      <a:headEnd type="none" w="med" len="med"/>
                      <a:tailEnd type="none" w="med" len="med"/>
                    </a:lnL>
                    <a:lnR w="6350" cap="flat" cmpd="sng" algn="ctr">
                      <a:solidFill>
                        <a:srgbClr val="203764"/>
                      </a:solidFill>
                      <a:prstDash val="dot"/>
                      <a:round/>
                      <a:headEnd type="none" w="med" len="med"/>
                      <a:tailEnd type="none" w="med" len="med"/>
                    </a:lnR>
                    <a:lnT w="6350" cap="flat" cmpd="sng" algn="ctr">
                      <a:solidFill>
                        <a:srgbClr val="203764"/>
                      </a:solidFill>
                      <a:prstDash val="dot"/>
                      <a:round/>
                      <a:headEnd type="none" w="med" len="med"/>
                      <a:tailEnd type="none" w="med" len="med"/>
                    </a:lnT>
                    <a:lnB w="6350" cap="flat" cmpd="sng" algn="ctr">
                      <a:solidFill>
                        <a:srgbClr val="203764"/>
                      </a:solidFill>
                      <a:prstDash val="dot"/>
                      <a:round/>
                      <a:headEnd type="none" w="med" len="med"/>
                      <a:tailEnd type="none" w="med" len="med"/>
                    </a:lnB>
                  </a:tcPr>
                </a:tc>
                <a:tc>
                  <a:txBody>
                    <a:bodyPr/>
                    <a:lstStyle/>
                    <a:p>
                      <a:pPr algn="r" rtl="0" fontAlgn="b"/>
                      <a:r>
                        <a:rPr lang="es-CO" sz="1100" b="0" i="0" u="none" strike="noStrike">
                          <a:solidFill>
                            <a:srgbClr val="002060"/>
                          </a:solidFill>
                          <a:effectLst/>
                          <a:latin typeface="Calibri" panose="020F0502020204030204" pitchFamily="34" charset="0"/>
                          <a:cs typeface="Calibri" panose="020F0502020204030204" pitchFamily="34" charset="0"/>
                        </a:rPr>
                        <a:t> </a:t>
                      </a:r>
                    </a:p>
                  </a:txBody>
                  <a:tcPr marL="0" marR="0" marT="0" marB="0" anchor="b">
                    <a:lnL w="6350" cap="flat" cmpd="sng" algn="ctr">
                      <a:solidFill>
                        <a:srgbClr val="203764"/>
                      </a:solidFill>
                      <a:prstDash val="dot"/>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203764"/>
                      </a:solidFill>
                      <a:prstDash val="dot"/>
                      <a:round/>
                      <a:headEnd type="none" w="med" len="med"/>
                      <a:tailEnd type="none" w="med" len="med"/>
                    </a:lnT>
                    <a:lnB w="6350" cap="flat" cmpd="sng" algn="ctr">
                      <a:solidFill>
                        <a:srgbClr val="203764"/>
                      </a:solidFill>
                      <a:prstDash val="dot"/>
                      <a:round/>
                      <a:headEnd type="none" w="med" len="med"/>
                      <a:tailEnd type="none" w="med" len="med"/>
                    </a:lnB>
                  </a:tcPr>
                </a:tc>
                <a:extLst>
                  <a:ext uri="{0D108BD9-81ED-4DB2-BD59-A6C34878D82A}">
                    <a16:rowId xmlns:a16="http://schemas.microsoft.com/office/drawing/2014/main" xmlns="" val="2945528306"/>
                  </a:ext>
                </a:extLst>
              </a:tr>
              <a:tr h="178707">
                <a:tc vMerge="1">
                  <a:txBody>
                    <a:bodyPr/>
                    <a:lstStyle/>
                    <a:p>
                      <a:endParaRPr lang="es-CO"/>
                    </a:p>
                  </a:txBody>
                  <a:tcPr/>
                </a:tc>
                <a:tc>
                  <a:txBody>
                    <a:bodyPr/>
                    <a:lstStyle/>
                    <a:p>
                      <a:pPr algn="r" rtl="0" fontAlgn="ctr"/>
                      <a:r>
                        <a:rPr lang="es-CO" sz="1100" b="0" i="0" u="none" strike="noStrike">
                          <a:solidFill>
                            <a:srgbClr val="203764"/>
                          </a:solidFill>
                          <a:effectLst/>
                          <a:latin typeface="Calibri" panose="020F0502020204030204" pitchFamily="34" charset="0"/>
                          <a:cs typeface="Calibri" panose="020F0502020204030204" pitchFamily="34" charset="0"/>
                        </a:rPr>
                        <a:t>Recursos</a:t>
                      </a:r>
                    </a:p>
                  </a:txBody>
                  <a:tcPr marL="0" marR="0" marT="0" marB="0" anchor="ctr">
                    <a:lnL w="6350" cap="flat" cmpd="sng" algn="ctr">
                      <a:solidFill>
                        <a:srgbClr val="203764"/>
                      </a:solidFill>
                      <a:prstDash val="dot"/>
                      <a:round/>
                      <a:headEnd type="none" w="med" len="med"/>
                      <a:tailEnd type="none" w="med" len="med"/>
                    </a:lnL>
                    <a:lnR w="6350" cap="flat" cmpd="sng" algn="ctr">
                      <a:solidFill>
                        <a:srgbClr val="203764"/>
                      </a:solidFill>
                      <a:prstDash val="dot"/>
                      <a:round/>
                      <a:headEnd type="none" w="med" len="med"/>
                      <a:tailEnd type="none" w="med" len="med"/>
                    </a:lnR>
                    <a:lnT w="6350" cap="flat" cmpd="sng" algn="ctr">
                      <a:solidFill>
                        <a:srgbClr val="203764"/>
                      </a:solidFill>
                      <a:prstDash val="dot"/>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b"/>
                      <a:r>
                        <a:rPr lang="es-CO" sz="1100" b="0" i="0" u="none" strike="noStrike">
                          <a:solidFill>
                            <a:srgbClr val="002060"/>
                          </a:solidFill>
                          <a:effectLst/>
                          <a:latin typeface="Calibri" panose="020F0502020204030204" pitchFamily="34" charset="0"/>
                          <a:cs typeface="Calibri" panose="020F0502020204030204" pitchFamily="34" charset="0"/>
                        </a:rPr>
                        <a:t> _ </a:t>
                      </a:r>
                    </a:p>
                  </a:txBody>
                  <a:tcPr marL="0" marR="0" marT="0" marB="0" anchor="b">
                    <a:lnL w="6350" cap="flat" cmpd="sng" algn="ctr">
                      <a:solidFill>
                        <a:srgbClr val="203764"/>
                      </a:solidFill>
                      <a:prstDash val="dot"/>
                      <a:round/>
                      <a:headEnd type="none" w="med" len="med"/>
                      <a:tailEnd type="none" w="med" len="med"/>
                    </a:lnL>
                    <a:lnR w="6350" cap="flat" cmpd="sng" algn="ctr">
                      <a:solidFill>
                        <a:srgbClr val="203764"/>
                      </a:solidFill>
                      <a:prstDash val="dot"/>
                      <a:round/>
                      <a:headEnd type="none" w="med" len="med"/>
                      <a:tailEnd type="none" w="med" len="med"/>
                    </a:lnR>
                    <a:lnT w="6350" cap="flat" cmpd="sng" algn="ctr">
                      <a:solidFill>
                        <a:srgbClr val="203764"/>
                      </a:solidFill>
                      <a:prstDash val="dot"/>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b"/>
                      <a:r>
                        <a:rPr lang="es-CO" sz="1100" b="0" i="0" u="none" strike="noStrike">
                          <a:solidFill>
                            <a:srgbClr val="002060"/>
                          </a:solidFill>
                          <a:effectLst/>
                          <a:latin typeface="Calibri" panose="020F0502020204030204" pitchFamily="34" charset="0"/>
                          <a:cs typeface="Calibri" panose="020F0502020204030204" pitchFamily="34" charset="0"/>
                        </a:rPr>
                        <a:t> _ </a:t>
                      </a:r>
                    </a:p>
                  </a:txBody>
                  <a:tcPr marL="0" marR="0" marT="0" marB="0" anchor="b">
                    <a:lnL w="6350" cap="flat" cmpd="sng" algn="ctr">
                      <a:solidFill>
                        <a:srgbClr val="203764"/>
                      </a:solidFill>
                      <a:prstDash val="dot"/>
                      <a:round/>
                      <a:headEnd type="none" w="med" len="med"/>
                      <a:tailEnd type="none" w="med" len="med"/>
                    </a:lnL>
                    <a:lnR w="6350" cap="flat" cmpd="sng" algn="ctr">
                      <a:solidFill>
                        <a:srgbClr val="203764"/>
                      </a:solidFill>
                      <a:prstDash val="dot"/>
                      <a:round/>
                      <a:headEnd type="none" w="med" len="med"/>
                      <a:tailEnd type="none" w="med" len="med"/>
                    </a:lnR>
                    <a:lnT w="6350" cap="flat" cmpd="sng" algn="ctr">
                      <a:solidFill>
                        <a:srgbClr val="203764"/>
                      </a:solidFill>
                      <a:prstDash val="dot"/>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b"/>
                      <a:r>
                        <a:rPr lang="es-CO" sz="1100" b="0" i="0" u="none" strike="noStrike" dirty="0">
                          <a:solidFill>
                            <a:srgbClr val="002060"/>
                          </a:solidFill>
                          <a:effectLst/>
                          <a:latin typeface="Calibri" panose="020F0502020204030204" pitchFamily="34" charset="0"/>
                          <a:cs typeface="Calibri" panose="020F0502020204030204" pitchFamily="34" charset="0"/>
                        </a:rPr>
                        <a:t> _ </a:t>
                      </a:r>
                    </a:p>
                  </a:txBody>
                  <a:tcPr marL="0" marR="0" marT="0" marB="0" anchor="b">
                    <a:lnL w="6350" cap="flat" cmpd="sng" algn="ctr">
                      <a:solidFill>
                        <a:srgbClr val="203764"/>
                      </a:solidFill>
                      <a:prstDash val="dot"/>
                      <a:round/>
                      <a:headEnd type="none" w="med" len="med"/>
                      <a:tailEnd type="none" w="med" len="med"/>
                    </a:lnL>
                    <a:lnR w="6350" cap="flat" cmpd="sng" algn="ctr">
                      <a:solidFill>
                        <a:srgbClr val="203764"/>
                      </a:solidFill>
                      <a:prstDash val="dot"/>
                      <a:round/>
                      <a:headEnd type="none" w="med" len="med"/>
                      <a:tailEnd type="none" w="med" len="med"/>
                    </a:lnR>
                    <a:lnT w="6350" cap="flat" cmpd="sng" algn="ctr">
                      <a:solidFill>
                        <a:srgbClr val="203764"/>
                      </a:solidFill>
                      <a:prstDash val="dot"/>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b"/>
                      <a:r>
                        <a:rPr lang="es-CO" sz="1100" b="0" i="0" u="none" strike="noStrike">
                          <a:solidFill>
                            <a:srgbClr val="002060"/>
                          </a:solidFill>
                          <a:effectLst/>
                          <a:latin typeface="Calibri" panose="020F0502020204030204" pitchFamily="34" charset="0"/>
                          <a:cs typeface="Calibri" panose="020F0502020204030204" pitchFamily="34" charset="0"/>
                        </a:rPr>
                        <a:t> _ </a:t>
                      </a:r>
                    </a:p>
                  </a:txBody>
                  <a:tcPr marL="0" marR="0" marT="0" marB="0" anchor="b">
                    <a:lnL w="6350" cap="flat" cmpd="sng" algn="ctr">
                      <a:solidFill>
                        <a:srgbClr val="203764"/>
                      </a:solidFill>
                      <a:prstDash val="dot"/>
                      <a:round/>
                      <a:headEnd type="none" w="med" len="med"/>
                      <a:tailEnd type="none" w="med" len="med"/>
                    </a:lnL>
                    <a:lnR w="6350" cap="flat" cmpd="sng" algn="ctr">
                      <a:solidFill>
                        <a:srgbClr val="203764"/>
                      </a:solidFill>
                      <a:prstDash val="dot"/>
                      <a:round/>
                      <a:headEnd type="none" w="med" len="med"/>
                      <a:tailEnd type="none" w="med" len="med"/>
                    </a:lnR>
                    <a:lnT w="6350" cap="flat" cmpd="sng" algn="ctr">
                      <a:solidFill>
                        <a:srgbClr val="203764"/>
                      </a:solidFill>
                      <a:prstDash val="dot"/>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b"/>
                      <a:r>
                        <a:rPr lang="es-CO" sz="1100" b="0" i="0" u="none" strike="noStrike">
                          <a:solidFill>
                            <a:srgbClr val="002060"/>
                          </a:solidFill>
                          <a:effectLst/>
                          <a:latin typeface="Calibri" panose="020F0502020204030204" pitchFamily="34" charset="0"/>
                          <a:cs typeface="Calibri" panose="020F0502020204030204" pitchFamily="34" charset="0"/>
                        </a:rPr>
                        <a:t> </a:t>
                      </a:r>
                    </a:p>
                  </a:txBody>
                  <a:tcPr marL="0" marR="0" marT="0" marB="0" anchor="b">
                    <a:lnL w="6350" cap="flat" cmpd="sng" algn="ctr">
                      <a:solidFill>
                        <a:srgbClr val="203764"/>
                      </a:solidFill>
                      <a:prstDash val="dot"/>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203764"/>
                      </a:solidFill>
                      <a:prstDash val="dot"/>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3424118154"/>
                  </a:ext>
                </a:extLst>
              </a:tr>
              <a:tr h="225673">
                <a:tc rowSpan="4">
                  <a:txBody>
                    <a:bodyPr/>
                    <a:lstStyle/>
                    <a:p>
                      <a:pPr algn="ctr" rtl="0" fontAlgn="ctr"/>
                      <a:r>
                        <a:rPr lang="es-ES" sz="1100" b="0" i="0" u="none" strike="noStrike">
                          <a:solidFill>
                            <a:srgbClr val="203764"/>
                          </a:solidFill>
                          <a:effectLst/>
                          <a:latin typeface="Calibri" panose="020F0502020204030204" pitchFamily="34" charset="0"/>
                          <a:cs typeface="Calibri" panose="020F0502020204030204" pitchFamily="34" charset="0"/>
                        </a:rPr>
                        <a:t>Porcentaje de población adulta en el Sector rural y rural disperso que cuenta con algún tipo de producto financiero</a:t>
                      </a:r>
                    </a:p>
                  </a:txBody>
                  <a:tcPr marL="0" marR="0" marT="0" marB="0" anchor="ctr">
                    <a:lnL w="12700" cap="flat" cmpd="sng" algn="ctr">
                      <a:solidFill>
                        <a:schemeClr val="tx1"/>
                      </a:solidFill>
                      <a:prstDash val="solid"/>
                      <a:round/>
                      <a:headEnd type="none" w="med" len="med"/>
                      <a:tailEnd type="none" w="med" len="med"/>
                    </a:lnL>
                    <a:lnR w="6350" cap="flat" cmpd="sng" algn="ctr">
                      <a:solidFill>
                        <a:srgbClr val="203764"/>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es-CO" sz="1100" b="0" i="0" u="none" strike="noStrike">
                          <a:solidFill>
                            <a:srgbClr val="203764"/>
                          </a:solidFill>
                          <a:effectLst/>
                          <a:latin typeface="Calibri" panose="020F0502020204030204" pitchFamily="34" charset="0"/>
                          <a:cs typeface="Calibri" panose="020F0502020204030204" pitchFamily="34" charset="0"/>
                        </a:rPr>
                        <a:t>Meta</a:t>
                      </a:r>
                    </a:p>
                  </a:txBody>
                  <a:tcPr marL="0" marR="0" marT="0" marB="0" anchor="ctr">
                    <a:lnL w="6350" cap="flat" cmpd="sng" algn="ctr">
                      <a:solidFill>
                        <a:srgbClr val="203764"/>
                      </a:solidFill>
                      <a:prstDash val="dot"/>
                      <a:round/>
                      <a:headEnd type="none" w="med" len="med"/>
                      <a:tailEnd type="none" w="med" len="med"/>
                    </a:lnL>
                    <a:lnR w="6350" cap="flat" cmpd="sng" algn="ctr">
                      <a:solidFill>
                        <a:srgbClr val="203764"/>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203764"/>
                      </a:solidFill>
                      <a:prstDash val="dot"/>
                      <a:round/>
                      <a:headEnd type="none" w="med" len="med"/>
                      <a:tailEnd type="none" w="med" len="med"/>
                    </a:lnB>
                  </a:tcPr>
                </a:tc>
                <a:tc>
                  <a:txBody>
                    <a:bodyPr/>
                    <a:lstStyle/>
                    <a:p>
                      <a:pPr algn="r" rtl="0" fontAlgn="b"/>
                      <a:r>
                        <a:rPr lang="es-CO" sz="1100" b="0" i="0" u="none" strike="noStrike">
                          <a:solidFill>
                            <a:srgbClr val="002060"/>
                          </a:solidFill>
                          <a:effectLst/>
                          <a:latin typeface="Calibri" panose="020F0502020204030204" pitchFamily="34" charset="0"/>
                          <a:cs typeface="Calibri" panose="020F0502020204030204" pitchFamily="34" charset="0"/>
                        </a:rPr>
                        <a:t>                                   1 </a:t>
                      </a:r>
                    </a:p>
                  </a:txBody>
                  <a:tcPr marL="0" marR="0" marT="0" marB="0" anchor="b">
                    <a:lnL w="6350" cap="flat" cmpd="sng" algn="ctr">
                      <a:solidFill>
                        <a:srgbClr val="203764"/>
                      </a:solidFill>
                      <a:prstDash val="dot"/>
                      <a:round/>
                      <a:headEnd type="none" w="med" len="med"/>
                      <a:tailEnd type="none" w="med" len="med"/>
                    </a:lnL>
                    <a:lnR w="6350" cap="flat" cmpd="sng" algn="ctr">
                      <a:solidFill>
                        <a:srgbClr val="203764"/>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203764"/>
                      </a:solidFill>
                      <a:prstDash val="dot"/>
                      <a:round/>
                      <a:headEnd type="none" w="med" len="med"/>
                      <a:tailEnd type="none" w="med" len="med"/>
                    </a:lnB>
                  </a:tcPr>
                </a:tc>
                <a:tc>
                  <a:txBody>
                    <a:bodyPr/>
                    <a:lstStyle/>
                    <a:p>
                      <a:pPr algn="r" rtl="0" fontAlgn="b"/>
                      <a:r>
                        <a:rPr lang="es-CO" sz="1100" b="0" i="0" u="none" strike="noStrike">
                          <a:solidFill>
                            <a:srgbClr val="002060"/>
                          </a:solidFill>
                          <a:effectLst/>
                          <a:latin typeface="Calibri" panose="020F0502020204030204" pitchFamily="34" charset="0"/>
                          <a:cs typeface="Calibri" panose="020F0502020204030204" pitchFamily="34" charset="0"/>
                        </a:rPr>
                        <a:t>                       1 </a:t>
                      </a:r>
                    </a:p>
                  </a:txBody>
                  <a:tcPr marL="0" marR="0" marT="0" marB="0" anchor="b">
                    <a:lnL w="6350" cap="flat" cmpd="sng" algn="ctr">
                      <a:solidFill>
                        <a:srgbClr val="203764"/>
                      </a:solidFill>
                      <a:prstDash val="dot"/>
                      <a:round/>
                      <a:headEnd type="none" w="med" len="med"/>
                      <a:tailEnd type="none" w="med" len="med"/>
                    </a:lnL>
                    <a:lnR w="6350" cap="flat" cmpd="sng" algn="ctr">
                      <a:solidFill>
                        <a:srgbClr val="203764"/>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203764"/>
                      </a:solidFill>
                      <a:prstDash val="dot"/>
                      <a:round/>
                      <a:headEnd type="none" w="med" len="med"/>
                      <a:tailEnd type="none" w="med" len="med"/>
                    </a:lnB>
                  </a:tcPr>
                </a:tc>
                <a:tc>
                  <a:txBody>
                    <a:bodyPr/>
                    <a:lstStyle/>
                    <a:p>
                      <a:pPr algn="r" rtl="0" fontAlgn="b"/>
                      <a:r>
                        <a:rPr lang="es-CO" sz="1100" b="0" i="0" u="none" strike="noStrike" dirty="0">
                          <a:solidFill>
                            <a:srgbClr val="002060"/>
                          </a:solidFill>
                          <a:effectLst/>
                          <a:latin typeface="Calibri" panose="020F0502020204030204" pitchFamily="34" charset="0"/>
                          <a:cs typeface="Calibri" panose="020F0502020204030204" pitchFamily="34" charset="0"/>
                        </a:rPr>
                        <a:t>                 1 </a:t>
                      </a:r>
                    </a:p>
                  </a:txBody>
                  <a:tcPr marL="0" marR="0" marT="0" marB="0" anchor="b">
                    <a:lnL w="6350" cap="flat" cmpd="sng" algn="ctr">
                      <a:solidFill>
                        <a:srgbClr val="203764"/>
                      </a:solidFill>
                      <a:prstDash val="dot"/>
                      <a:round/>
                      <a:headEnd type="none" w="med" len="med"/>
                      <a:tailEnd type="none" w="med" len="med"/>
                    </a:lnL>
                    <a:lnR w="6350" cap="flat" cmpd="sng" algn="ctr">
                      <a:solidFill>
                        <a:srgbClr val="203764"/>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203764"/>
                      </a:solidFill>
                      <a:prstDash val="dot"/>
                      <a:round/>
                      <a:headEnd type="none" w="med" len="med"/>
                      <a:tailEnd type="none" w="med" len="med"/>
                    </a:lnB>
                  </a:tcPr>
                </a:tc>
                <a:tc>
                  <a:txBody>
                    <a:bodyPr/>
                    <a:lstStyle/>
                    <a:p>
                      <a:pPr algn="r" rtl="0" fontAlgn="b"/>
                      <a:r>
                        <a:rPr lang="es-CO" sz="1100" b="0" i="0" u="none" strike="noStrike">
                          <a:solidFill>
                            <a:srgbClr val="002060"/>
                          </a:solidFill>
                          <a:effectLst/>
                          <a:latin typeface="Calibri" panose="020F0502020204030204" pitchFamily="34" charset="0"/>
                          <a:cs typeface="Calibri" panose="020F0502020204030204" pitchFamily="34" charset="0"/>
                        </a:rPr>
                        <a:t>                 1 </a:t>
                      </a:r>
                    </a:p>
                  </a:txBody>
                  <a:tcPr marL="0" marR="0" marT="0" marB="0" anchor="b">
                    <a:lnL w="6350" cap="flat" cmpd="sng" algn="ctr">
                      <a:solidFill>
                        <a:srgbClr val="203764"/>
                      </a:solidFill>
                      <a:prstDash val="dot"/>
                      <a:round/>
                      <a:headEnd type="none" w="med" len="med"/>
                      <a:tailEnd type="none" w="med" len="med"/>
                    </a:lnL>
                    <a:lnR w="6350" cap="flat" cmpd="sng" algn="ctr">
                      <a:solidFill>
                        <a:srgbClr val="203764"/>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203764"/>
                      </a:solidFill>
                      <a:prstDash val="dot"/>
                      <a:round/>
                      <a:headEnd type="none" w="med" len="med"/>
                      <a:tailEnd type="none" w="med" len="med"/>
                    </a:lnB>
                  </a:tcPr>
                </a:tc>
                <a:tc>
                  <a:txBody>
                    <a:bodyPr/>
                    <a:lstStyle/>
                    <a:p>
                      <a:pPr algn="r" rtl="0" fontAlgn="b"/>
                      <a:r>
                        <a:rPr lang="es-CO" sz="1100" b="0" i="0" u="none" strike="noStrike">
                          <a:solidFill>
                            <a:srgbClr val="002060"/>
                          </a:solidFill>
                          <a:effectLst/>
                          <a:latin typeface="Calibri" panose="020F0502020204030204" pitchFamily="34" charset="0"/>
                          <a:cs typeface="Calibri" panose="020F0502020204030204" pitchFamily="34" charset="0"/>
                        </a:rPr>
                        <a:t> </a:t>
                      </a:r>
                    </a:p>
                  </a:txBody>
                  <a:tcPr marL="0" marR="0" marT="0" marB="0" anchor="b">
                    <a:lnL w="6350" cap="flat" cmpd="sng" algn="ctr">
                      <a:solidFill>
                        <a:srgbClr val="203764"/>
                      </a:solidFill>
                      <a:prstDash val="dot"/>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203764"/>
                      </a:solidFill>
                      <a:prstDash val="dot"/>
                      <a:round/>
                      <a:headEnd type="none" w="med" len="med"/>
                      <a:tailEnd type="none" w="med" len="med"/>
                    </a:lnB>
                  </a:tcPr>
                </a:tc>
                <a:extLst>
                  <a:ext uri="{0D108BD9-81ED-4DB2-BD59-A6C34878D82A}">
                    <a16:rowId xmlns:a16="http://schemas.microsoft.com/office/drawing/2014/main" xmlns="" val="2698451068"/>
                  </a:ext>
                </a:extLst>
              </a:tr>
              <a:tr h="178707">
                <a:tc vMerge="1">
                  <a:txBody>
                    <a:bodyPr/>
                    <a:lstStyle/>
                    <a:p>
                      <a:endParaRPr lang="es-CO"/>
                    </a:p>
                  </a:txBody>
                  <a:tcPr/>
                </a:tc>
                <a:tc>
                  <a:txBody>
                    <a:bodyPr/>
                    <a:lstStyle/>
                    <a:p>
                      <a:pPr algn="r" rtl="0" fontAlgn="ctr"/>
                      <a:r>
                        <a:rPr lang="es-CO" sz="1100" b="0" i="0" u="none" strike="noStrike">
                          <a:solidFill>
                            <a:srgbClr val="203764"/>
                          </a:solidFill>
                          <a:effectLst/>
                          <a:latin typeface="Calibri" panose="020F0502020204030204" pitchFamily="34" charset="0"/>
                          <a:cs typeface="Calibri" panose="020F0502020204030204" pitchFamily="34" charset="0"/>
                        </a:rPr>
                        <a:t>Unidad de Medida</a:t>
                      </a:r>
                    </a:p>
                  </a:txBody>
                  <a:tcPr marL="0" marR="0" marT="0" marB="0" anchor="ctr">
                    <a:lnL w="6350" cap="flat" cmpd="sng" algn="ctr">
                      <a:solidFill>
                        <a:srgbClr val="203764"/>
                      </a:solidFill>
                      <a:prstDash val="dot"/>
                      <a:round/>
                      <a:headEnd type="none" w="med" len="med"/>
                      <a:tailEnd type="none" w="med" len="med"/>
                    </a:lnL>
                    <a:lnR w="6350" cap="flat" cmpd="sng" algn="ctr">
                      <a:solidFill>
                        <a:srgbClr val="203764"/>
                      </a:solidFill>
                      <a:prstDash val="dot"/>
                      <a:round/>
                      <a:headEnd type="none" w="med" len="med"/>
                      <a:tailEnd type="none" w="med" len="med"/>
                    </a:lnR>
                    <a:lnT w="6350" cap="flat" cmpd="sng" algn="ctr">
                      <a:solidFill>
                        <a:srgbClr val="203764"/>
                      </a:solidFill>
                      <a:prstDash val="dot"/>
                      <a:round/>
                      <a:headEnd type="none" w="med" len="med"/>
                      <a:tailEnd type="none" w="med" len="med"/>
                    </a:lnT>
                    <a:lnB w="6350" cap="flat" cmpd="sng" algn="ctr">
                      <a:solidFill>
                        <a:srgbClr val="203764"/>
                      </a:solidFill>
                      <a:prstDash val="dot"/>
                      <a:round/>
                      <a:headEnd type="none" w="med" len="med"/>
                      <a:tailEnd type="none" w="med" len="med"/>
                    </a:lnB>
                  </a:tcPr>
                </a:tc>
                <a:tc>
                  <a:txBody>
                    <a:bodyPr/>
                    <a:lstStyle/>
                    <a:p>
                      <a:pPr algn="r" rtl="0" fontAlgn="b"/>
                      <a:r>
                        <a:rPr lang="es-CO" sz="1100" b="0" i="0" u="none" strike="noStrike">
                          <a:solidFill>
                            <a:srgbClr val="002060"/>
                          </a:solidFill>
                          <a:effectLst/>
                          <a:latin typeface="Calibri" panose="020F0502020204030204" pitchFamily="34" charset="0"/>
                          <a:cs typeface="Calibri" panose="020F0502020204030204" pitchFamily="34" charset="0"/>
                        </a:rPr>
                        <a:t> Porcentaje </a:t>
                      </a:r>
                    </a:p>
                  </a:txBody>
                  <a:tcPr marL="0" marR="0" marT="0" marB="0" anchor="b">
                    <a:lnL w="6350" cap="flat" cmpd="sng" algn="ctr">
                      <a:solidFill>
                        <a:srgbClr val="203764"/>
                      </a:solidFill>
                      <a:prstDash val="dot"/>
                      <a:round/>
                      <a:headEnd type="none" w="med" len="med"/>
                      <a:tailEnd type="none" w="med" len="med"/>
                    </a:lnL>
                    <a:lnR w="6350" cap="flat" cmpd="sng" algn="ctr">
                      <a:solidFill>
                        <a:srgbClr val="203764"/>
                      </a:solidFill>
                      <a:prstDash val="dot"/>
                      <a:round/>
                      <a:headEnd type="none" w="med" len="med"/>
                      <a:tailEnd type="none" w="med" len="med"/>
                    </a:lnR>
                    <a:lnT w="6350" cap="flat" cmpd="sng" algn="ctr">
                      <a:solidFill>
                        <a:srgbClr val="203764"/>
                      </a:solidFill>
                      <a:prstDash val="dot"/>
                      <a:round/>
                      <a:headEnd type="none" w="med" len="med"/>
                      <a:tailEnd type="none" w="med" len="med"/>
                    </a:lnT>
                    <a:lnB w="6350" cap="flat" cmpd="sng" algn="ctr">
                      <a:solidFill>
                        <a:srgbClr val="203764"/>
                      </a:solidFill>
                      <a:prstDash val="dot"/>
                      <a:round/>
                      <a:headEnd type="none" w="med" len="med"/>
                      <a:tailEnd type="none" w="med" len="med"/>
                    </a:lnB>
                  </a:tcPr>
                </a:tc>
                <a:tc>
                  <a:txBody>
                    <a:bodyPr/>
                    <a:lstStyle/>
                    <a:p>
                      <a:pPr algn="r" rtl="0" fontAlgn="b"/>
                      <a:r>
                        <a:rPr lang="es-CO" sz="1100" b="0" i="0" u="none" strike="noStrike">
                          <a:solidFill>
                            <a:srgbClr val="002060"/>
                          </a:solidFill>
                          <a:effectLst/>
                          <a:latin typeface="Calibri" panose="020F0502020204030204" pitchFamily="34" charset="0"/>
                          <a:cs typeface="Calibri" panose="020F0502020204030204" pitchFamily="34" charset="0"/>
                        </a:rPr>
                        <a:t> Porcentaje </a:t>
                      </a:r>
                    </a:p>
                  </a:txBody>
                  <a:tcPr marL="0" marR="0" marT="0" marB="0" anchor="b">
                    <a:lnL w="6350" cap="flat" cmpd="sng" algn="ctr">
                      <a:solidFill>
                        <a:srgbClr val="203764"/>
                      </a:solidFill>
                      <a:prstDash val="dot"/>
                      <a:round/>
                      <a:headEnd type="none" w="med" len="med"/>
                      <a:tailEnd type="none" w="med" len="med"/>
                    </a:lnL>
                    <a:lnR w="6350" cap="flat" cmpd="sng" algn="ctr">
                      <a:solidFill>
                        <a:srgbClr val="203764"/>
                      </a:solidFill>
                      <a:prstDash val="dot"/>
                      <a:round/>
                      <a:headEnd type="none" w="med" len="med"/>
                      <a:tailEnd type="none" w="med" len="med"/>
                    </a:lnR>
                    <a:lnT w="6350" cap="flat" cmpd="sng" algn="ctr">
                      <a:solidFill>
                        <a:srgbClr val="203764"/>
                      </a:solidFill>
                      <a:prstDash val="dot"/>
                      <a:round/>
                      <a:headEnd type="none" w="med" len="med"/>
                      <a:tailEnd type="none" w="med" len="med"/>
                    </a:lnT>
                    <a:lnB w="6350" cap="flat" cmpd="sng" algn="ctr">
                      <a:solidFill>
                        <a:srgbClr val="203764"/>
                      </a:solidFill>
                      <a:prstDash val="dot"/>
                      <a:round/>
                      <a:headEnd type="none" w="med" len="med"/>
                      <a:tailEnd type="none" w="med" len="med"/>
                    </a:lnB>
                  </a:tcPr>
                </a:tc>
                <a:tc>
                  <a:txBody>
                    <a:bodyPr/>
                    <a:lstStyle/>
                    <a:p>
                      <a:pPr algn="r" rtl="0" fontAlgn="b"/>
                      <a:r>
                        <a:rPr lang="es-CO" sz="1100" b="0" i="0" u="none" strike="noStrike" dirty="0">
                          <a:solidFill>
                            <a:srgbClr val="002060"/>
                          </a:solidFill>
                          <a:effectLst/>
                          <a:latin typeface="Calibri" panose="020F0502020204030204" pitchFamily="34" charset="0"/>
                          <a:cs typeface="Calibri" panose="020F0502020204030204" pitchFamily="34" charset="0"/>
                        </a:rPr>
                        <a:t> Porcentaje </a:t>
                      </a:r>
                    </a:p>
                  </a:txBody>
                  <a:tcPr marL="0" marR="0" marT="0" marB="0" anchor="b">
                    <a:lnL w="6350" cap="flat" cmpd="sng" algn="ctr">
                      <a:solidFill>
                        <a:srgbClr val="203764"/>
                      </a:solidFill>
                      <a:prstDash val="dot"/>
                      <a:round/>
                      <a:headEnd type="none" w="med" len="med"/>
                      <a:tailEnd type="none" w="med" len="med"/>
                    </a:lnL>
                    <a:lnR w="6350" cap="flat" cmpd="sng" algn="ctr">
                      <a:solidFill>
                        <a:srgbClr val="203764"/>
                      </a:solidFill>
                      <a:prstDash val="dot"/>
                      <a:round/>
                      <a:headEnd type="none" w="med" len="med"/>
                      <a:tailEnd type="none" w="med" len="med"/>
                    </a:lnR>
                    <a:lnT w="6350" cap="flat" cmpd="sng" algn="ctr">
                      <a:solidFill>
                        <a:srgbClr val="203764"/>
                      </a:solidFill>
                      <a:prstDash val="dot"/>
                      <a:round/>
                      <a:headEnd type="none" w="med" len="med"/>
                      <a:tailEnd type="none" w="med" len="med"/>
                    </a:lnT>
                    <a:lnB w="6350" cap="flat" cmpd="sng" algn="ctr">
                      <a:solidFill>
                        <a:srgbClr val="203764"/>
                      </a:solidFill>
                      <a:prstDash val="dot"/>
                      <a:round/>
                      <a:headEnd type="none" w="med" len="med"/>
                      <a:tailEnd type="none" w="med" len="med"/>
                    </a:lnB>
                  </a:tcPr>
                </a:tc>
                <a:tc>
                  <a:txBody>
                    <a:bodyPr/>
                    <a:lstStyle/>
                    <a:p>
                      <a:pPr algn="r" rtl="0" fontAlgn="b"/>
                      <a:r>
                        <a:rPr lang="es-CO" sz="1100" b="0" i="0" u="none" strike="noStrike">
                          <a:solidFill>
                            <a:srgbClr val="002060"/>
                          </a:solidFill>
                          <a:effectLst/>
                          <a:latin typeface="Calibri" panose="020F0502020204030204" pitchFamily="34" charset="0"/>
                          <a:cs typeface="Calibri" panose="020F0502020204030204" pitchFamily="34" charset="0"/>
                        </a:rPr>
                        <a:t> Porcentaje </a:t>
                      </a:r>
                    </a:p>
                  </a:txBody>
                  <a:tcPr marL="0" marR="0" marT="0" marB="0" anchor="b">
                    <a:lnL w="6350" cap="flat" cmpd="sng" algn="ctr">
                      <a:solidFill>
                        <a:srgbClr val="203764"/>
                      </a:solidFill>
                      <a:prstDash val="dot"/>
                      <a:round/>
                      <a:headEnd type="none" w="med" len="med"/>
                      <a:tailEnd type="none" w="med" len="med"/>
                    </a:lnL>
                    <a:lnR w="6350" cap="flat" cmpd="sng" algn="ctr">
                      <a:solidFill>
                        <a:srgbClr val="203764"/>
                      </a:solidFill>
                      <a:prstDash val="dot"/>
                      <a:round/>
                      <a:headEnd type="none" w="med" len="med"/>
                      <a:tailEnd type="none" w="med" len="med"/>
                    </a:lnR>
                    <a:lnT w="6350" cap="flat" cmpd="sng" algn="ctr">
                      <a:solidFill>
                        <a:srgbClr val="203764"/>
                      </a:solidFill>
                      <a:prstDash val="dot"/>
                      <a:round/>
                      <a:headEnd type="none" w="med" len="med"/>
                      <a:tailEnd type="none" w="med" len="med"/>
                    </a:lnT>
                    <a:lnB w="6350" cap="flat" cmpd="sng" algn="ctr">
                      <a:solidFill>
                        <a:srgbClr val="203764"/>
                      </a:solidFill>
                      <a:prstDash val="dot"/>
                      <a:round/>
                      <a:headEnd type="none" w="med" len="med"/>
                      <a:tailEnd type="none" w="med" len="med"/>
                    </a:lnB>
                  </a:tcPr>
                </a:tc>
                <a:tc>
                  <a:txBody>
                    <a:bodyPr/>
                    <a:lstStyle/>
                    <a:p>
                      <a:pPr algn="r" rtl="0" fontAlgn="b"/>
                      <a:r>
                        <a:rPr lang="es-CO" sz="1100" b="0" i="0" u="none" strike="noStrike">
                          <a:solidFill>
                            <a:srgbClr val="002060"/>
                          </a:solidFill>
                          <a:effectLst/>
                          <a:latin typeface="Calibri" panose="020F0502020204030204" pitchFamily="34" charset="0"/>
                          <a:cs typeface="Calibri" panose="020F0502020204030204" pitchFamily="34" charset="0"/>
                        </a:rPr>
                        <a:t> </a:t>
                      </a:r>
                    </a:p>
                  </a:txBody>
                  <a:tcPr marL="0" marR="0" marT="0" marB="0" anchor="b">
                    <a:lnL w="6350" cap="flat" cmpd="sng" algn="ctr">
                      <a:solidFill>
                        <a:srgbClr val="203764"/>
                      </a:solidFill>
                      <a:prstDash val="dot"/>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203764"/>
                      </a:solidFill>
                      <a:prstDash val="dot"/>
                      <a:round/>
                      <a:headEnd type="none" w="med" len="med"/>
                      <a:tailEnd type="none" w="med" len="med"/>
                    </a:lnT>
                    <a:lnB w="6350" cap="flat" cmpd="sng" algn="ctr">
                      <a:solidFill>
                        <a:srgbClr val="203764"/>
                      </a:solidFill>
                      <a:prstDash val="dot"/>
                      <a:round/>
                      <a:headEnd type="none" w="med" len="med"/>
                      <a:tailEnd type="none" w="med" len="med"/>
                    </a:lnB>
                  </a:tcPr>
                </a:tc>
                <a:extLst>
                  <a:ext uri="{0D108BD9-81ED-4DB2-BD59-A6C34878D82A}">
                    <a16:rowId xmlns:a16="http://schemas.microsoft.com/office/drawing/2014/main" xmlns="" val="2705090205"/>
                  </a:ext>
                </a:extLst>
              </a:tr>
              <a:tr h="626889">
                <a:tc vMerge="1">
                  <a:txBody>
                    <a:bodyPr/>
                    <a:lstStyle/>
                    <a:p>
                      <a:endParaRPr lang="es-CO"/>
                    </a:p>
                  </a:txBody>
                  <a:tcPr/>
                </a:tc>
                <a:tc>
                  <a:txBody>
                    <a:bodyPr/>
                    <a:lstStyle/>
                    <a:p>
                      <a:pPr algn="r" rtl="0" fontAlgn="ctr"/>
                      <a:r>
                        <a:rPr lang="es-CO" sz="1100" b="0" i="0" u="none" strike="noStrike">
                          <a:solidFill>
                            <a:srgbClr val="203764"/>
                          </a:solidFill>
                          <a:effectLst/>
                          <a:latin typeface="Calibri" panose="020F0502020204030204" pitchFamily="34" charset="0"/>
                          <a:cs typeface="Calibri" panose="020F0502020204030204" pitchFamily="34" charset="0"/>
                        </a:rPr>
                        <a:t>Avance</a:t>
                      </a:r>
                    </a:p>
                  </a:txBody>
                  <a:tcPr marL="0" marR="0" marT="0" marB="0" anchor="ctr">
                    <a:lnL w="6350" cap="flat" cmpd="sng" algn="ctr">
                      <a:solidFill>
                        <a:srgbClr val="203764"/>
                      </a:solidFill>
                      <a:prstDash val="dot"/>
                      <a:round/>
                      <a:headEnd type="none" w="med" len="med"/>
                      <a:tailEnd type="none" w="med" len="med"/>
                    </a:lnL>
                    <a:lnR w="6350" cap="flat" cmpd="sng" algn="ctr">
                      <a:solidFill>
                        <a:srgbClr val="203764"/>
                      </a:solidFill>
                      <a:prstDash val="dot"/>
                      <a:round/>
                      <a:headEnd type="none" w="med" len="med"/>
                      <a:tailEnd type="none" w="med" len="med"/>
                    </a:lnR>
                    <a:lnT w="6350" cap="flat" cmpd="sng" algn="ctr">
                      <a:solidFill>
                        <a:srgbClr val="203764"/>
                      </a:solidFill>
                      <a:prstDash val="dot"/>
                      <a:round/>
                      <a:headEnd type="none" w="med" len="med"/>
                      <a:tailEnd type="none" w="med" len="med"/>
                    </a:lnT>
                    <a:lnB w="6350" cap="flat" cmpd="sng" algn="ctr">
                      <a:solidFill>
                        <a:srgbClr val="203764"/>
                      </a:solidFill>
                      <a:prstDash val="dot"/>
                      <a:round/>
                      <a:headEnd type="none" w="med" len="med"/>
                      <a:tailEnd type="none" w="med" len="med"/>
                    </a:lnB>
                  </a:tcPr>
                </a:tc>
                <a:tc>
                  <a:txBody>
                    <a:bodyPr/>
                    <a:lstStyle/>
                    <a:p>
                      <a:pPr algn="r" fontAlgn="ctr"/>
                      <a:r>
                        <a:rPr lang="es-CO" sz="1100" b="0" i="0" u="none" strike="noStrike">
                          <a:solidFill>
                            <a:srgbClr val="002060"/>
                          </a:solidFill>
                          <a:effectLst/>
                          <a:latin typeface="Calibri" panose="020F0502020204030204" pitchFamily="34" charset="0"/>
                          <a:cs typeface="Calibri" panose="020F0502020204030204" pitchFamily="34" charset="0"/>
                        </a:rPr>
                        <a:t>61,20</a:t>
                      </a:r>
                    </a:p>
                  </a:txBody>
                  <a:tcPr marL="0" marR="0" marT="0" marB="0" anchor="ctr">
                    <a:lnL w="6350" cap="flat" cmpd="sng" algn="ctr">
                      <a:solidFill>
                        <a:srgbClr val="203764"/>
                      </a:solidFill>
                      <a:prstDash val="dot"/>
                      <a:round/>
                      <a:headEnd type="none" w="med" len="med"/>
                      <a:tailEnd type="none" w="med" len="med"/>
                    </a:lnL>
                    <a:lnR w="6350" cap="flat" cmpd="sng" algn="ctr">
                      <a:solidFill>
                        <a:srgbClr val="203764"/>
                      </a:solidFill>
                      <a:prstDash val="dot"/>
                      <a:round/>
                      <a:headEnd type="none" w="med" len="med"/>
                      <a:tailEnd type="none" w="med" len="med"/>
                    </a:lnR>
                    <a:lnT w="6350" cap="flat" cmpd="sng" algn="ctr">
                      <a:solidFill>
                        <a:srgbClr val="203764"/>
                      </a:solidFill>
                      <a:prstDash val="dot"/>
                      <a:round/>
                      <a:headEnd type="none" w="med" len="med"/>
                      <a:tailEnd type="none" w="med" len="med"/>
                    </a:lnT>
                    <a:lnB w="6350" cap="flat" cmpd="sng" algn="ctr">
                      <a:solidFill>
                        <a:srgbClr val="203764"/>
                      </a:solidFill>
                      <a:prstDash val="dot"/>
                      <a:round/>
                      <a:headEnd type="none" w="med" len="med"/>
                      <a:tailEnd type="none" w="med" len="med"/>
                    </a:lnB>
                  </a:tcPr>
                </a:tc>
                <a:tc>
                  <a:txBody>
                    <a:bodyPr/>
                    <a:lstStyle/>
                    <a:p>
                      <a:pPr algn="r" rtl="0" fontAlgn="b"/>
                      <a:r>
                        <a:rPr lang="es-ES" sz="1100" b="0" i="0" u="none" strike="noStrike">
                          <a:solidFill>
                            <a:srgbClr val="002060"/>
                          </a:solidFill>
                          <a:effectLst/>
                          <a:latin typeface="Calibri" panose="020F0502020204030204" pitchFamily="34" charset="0"/>
                          <a:cs typeface="Calibri" panose="020F0502020204030204" pitchFamily="34" charset="0"/>
                        </a:rPr>
                        <a:t> En tiempo de rezago para los datos de 2020 </a:t>
                      </a:r>
                    </a:p>
                  </a:txBody>
                  <a:tcPr marL="0" marR="0" marT="0" marB="0" anchor="b">
                    <a:lnL w="6350" cap="flat" cmpd="sng" algn="ctr">
                      <a:solidFill>
                        <a:srgbClr val="203764"/>
                      </a:solidFill>
                      <a:prstDash val="dot"/>
                      <a:round/>
                      <a:headEnd type="none" w="med" len="med"/>
                      <a:tailEnd type="none" w="med" len="med"/>
                    </a:lnL>
                    <a:lnR w="6350" cap="flat" cmpd="sng" algn="ctr">
                      <a:solidFill>
                        <a:srgbClr val="203764"/>
                      </a:solidFill>
                      <a:prstDash val="dot"/>
                      <a:round/>
                      <a:headEnd type="none" w="med" len="med"/>
                      <a:tailEnd type="none" w="med" len="med"/>
                    </a:lnR>
                    <a:lnT w="6350" cap="flat" cmpd="sng" algn="ctr">
                      <a:solidFill>
                        <a:srgbClr val="203764"/>
                      </a:solidFill>
                      <a:prstDash val="dot"/>
                      <a:round/>
                      <a:headEnd type="none" w="med" len="med"/>
                      <a:tailEnd type="none" w="med" len="med"/>
                    </a:lnT>
                    <a:lnB w="6350" cap="flat" cmpd="sng" algn="ctr">
                      <a:solidFill>
                        <a:srgbClr val="203764"/>
                      </a:solidFill>
                      <a:prstDash val="dot"/>
                      <a:round/>
                      <a:headEnd type="none" w="med" len="med"/>
                      <a:tailEnd type="none" w="med" len="med"/>
                    </a:lnB>
                  </a:tcPr>
                </a:tc>
                <a:tc>
                  <a:txBody>
                    <a:bodyPr/>
                    <a:lstStyle/>
                    <a:p>
                      <a:pPr algn="r" rtl="0" fontAlgn="b"/>
                      <a:r>
                        <a:rPr lang="es-CO" sz="1100" b="0" i="0" u="none" strike="noStrike" dirty="0">
                          <a:solidFill>
                            <a:srgbClr val="002060"/>
                          </a:solidFill>
                          <a:effectLst/>
                          <a:latin typeface="Calibri" panose="020F0502020204030204" pitchFamily="34" charset="0"/>
                          <a:cs typeface="Calibri" panose="020F0502020204030204" pitchFamily="34" charset="0"/>
                        </a:rPr>
                        <a:t> </a:t>
                      </a:r>
                    </a:p>
                  </a:txBody>
                  <a:tcPr marL="0" marR="0" marT="0" marB="0" anchor="b">
                    <a:lnL w="6350" cap="flat" cmpd="sng" algn="ctr">
                      <a:solidFill>
                        <a:srgbClr val="203764"/>
                      </a:solidFill>
                      <a:prstDash val="dot"/>
                      <a:round/>
                      <a:headEnd type="none" w="med" len="med"/>
                      <a:tailEnd type="none" w="med" len="med"/>
                    </a:lnL>
                    <a:lnR w="6350" cap="flat" cmpd="sng" algn="ctr">
                      <a:solidFill>
                        <a:srgbClr val="203764"/>
                      </a:solidFill>
                      <a:prstDash val="dot"/>
                      <a:round/>
                      <a:headEnd type="none" w="med" len="med"/>
                      <a:tailEnd type="none" w="med" len="med"/>
                    </a:lnR>
                    <a:lnT w="6350" cap="flat" cmpd="sng" algn="ctr">
                      <a:solidFill>
                        <a:srgbClr val="203764"/>
                      </a:solidFill>
                      <a:prstDash val="dot"/>
                      <a:round/>
                      <a:headEnd type="none" w="med" len="med"/>
                      <a:tailEnd type="none" w="med" len="med"/>
                    </a:lnT>
                    <a:lnB w="6350" cap="flat" cmpd="sng" algn="ctr">
                      <a:solidFill>
                        <a:srgbClr val="203764"/>
                      </a:solidFill>
                      <a:prstDash val="dot"/>
                      <a:round/>
                      <a:headEnd type="none" w="med" len="med"/>
                      <a:tailEnd type="none" w="med" len="med"/>
                    </a:lnB>
                  </a:tcPr>
                </a:tc>
                <a:tc>
                  <a:txBody>
                    <a:bodyPr/>
                    <a:lstStyle/>
                    <a:p>
                      <a:pPr algn="r" rtl="0" fontAlgn="b"/>
                      <a:r>
                        <a:rPr lang="es-CO" sz="1100" b="0" i="0" u="none" strike="noStrike" dirty="0">
                          <a:solidFill>
                            <a:srgbClr val="002060"/>
                          </a:solidFill>
                          <a:effectLst/>
                          <a:latin typeface="Calibri" panose="020F0502020204030204" pitchFamily="34" charset="0"/>
                          <a:cs typeface="Calibri" panose="020F0502020204030204" pitchFamily="34" charset="0"/>
                        </a:rPr>
                        <a:t> </a:t>
                      </a:r>
                    </a:p>
                  </a:txBody>
                  <a:tcPr marL="0" marR="0" marT="0" marB="0" anchor="b">
                    <a:lnL w="6350" cap="flat" cmpd="sng" algn="ctr">
                      <a:solidFill>
                        <a:srgbClr val="203764"/>
                      </a:solidFill>
                      <a:prstDash val="dot"/>
                      <a:round/>
                      <a:headEnd type="none" w="med" len="med"/>
                      <a:tailEnd type="none" w="med" len="med"/>
                    </a:lnL>
                    <a:lnR w="6350" cap="flat" cmpd="sng" algn="ctr">
                      <a:solidFill>
                        <a:srgbClr val="203764"/>
                      </a:solidFill>
                      <a:prstDash val="dot"/>
                      <a:round/>
                      <a:headEnd type="none" w="med" len="med"/>
                      <a:tailEnd type="none" w="med" len="med"/>
                    </a:lnR>
                    <a:lnT w="6350" cap="flat" cmpd="sng" algn="ctr">
                      <a:solidFill>
                        <a:srgbClr val="203764"/>
                      </a:solidFill>
                      <a:prstDash val="dot"/>
                      <a:round/>
                      <a:headEnd type="none" w="med" len="med"/>
                      <a:tailEnd type="none" w="med" len="med"/>
                    </a:lnT>
                    <a:lnB w="6350" cap="flat" cmpd="sng" algn="ctr">
                      <a:solidFill>
                        <a:srgbClr val="203764"/>
                      </a:solidFill>
                      <a:prstDash val="dot"/>
                      <a:round/>
                      <a:headEnd type="none" w="med" len="med"/>
                      <a:tailEnd type="none" w="med" len="med"/>
                    </a:lnB>
                  </a:tcPr>
                </a:tc>
                <a:tc>
                  <a:txBody>
                    <a:bodyPr/>
                    <a:lstStyle/>
                    <a:p>
                      <a:pPr algn="r" rtl="0" fontAlgn="b"/>
                      <a:r>
                        <a:rPr lang="es-CO" sz="1100" b="0" i="0" u="none" strike="noStrike" dirty="0">
                          <a:solidFill>
                            <a:srgbClr val="002060"/>
                          </a:solidFill>
                          <a:effectLst/>
                          <a:latin typeface="Calibri" panose="020F0502020204030204" pitchFamily="34" charset="0"/>
                          <a:cs typeface="Calibri" panose="020F0502020204030204" pitchFamily="34" charset="0"/>
                        </a:rPr>
                        <a:t> </a:t>
                      </a:r>
                    </a:p>
                  </a:txBody>
                  <a:tcPr marL="0" marR="0" marT="0" marB="0" anchor="b">
                    <a:lnL w="6350" cap="flat" cmpd="sng" algn="ctr">
                      <a:solidFill>
                        <a:srgbClr val="203764"/>
                      </a:solidFill>
                      <a:prstDash val="dot"/>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203764"/>
                      </a:solidFill>
                      <a:prstDash val="dot"/>
                      <a:round/>
                      <a:headEnd type="none" w="med" len="med"/>
                      <a:tailEnd type="none" w="med" len="med"/>
                    </a:lnT>
                    <a:lnB w="6350" cap="flat" cmpd="sng" algn="ctr">
                      <a:solidFill>
                        <a:srgbClr val="203764"/>
                      </a:solidFill>
                      <a:prstDash val="dot"/>
                      <a:round/>
                      <a:headEnd type="none" w="med" len="med"/>
                      <a:tailEnd type="none" w="med" len="med"/>
                    </a:lnB>
                  </a:tcPr>
                </a:tc>
                <a:extLst>
                  <a:ext uri="{0D108BD9-81ED-4DB2-BD59-A6C34878D82A}">
                    <a16:rowId xmlns:a16="http://schemas.microsoft.com/office/drawing/2014/main" xmlns="" val="2997209409"/>
                  </a:ext>
                </a:extLst>
              </a:tr>
              <a:tr h="178707">
                <a:tc vMerge="1">
                  <a:txBody>
                    <a:bodyPr/>
                    <a:lstStyle/>
                    <a:p>
                      <a:endParaRPr lang="es-CO"/>
                    </a:p>
                  </a:txBody>
                  <a:tcPr/>
                </a:tc>
                <a:tc>
                  <a:txBody>
                    <a:bodyPr/>
                    <a:lstStyle/>
                    <a:p>
                      <a:pPr algn="r" rtl="0" fontAlgn="ctr"/>
                      <a:r>
                        <a:rPr lang="es-CO" sz="1100" b="0" i="0" u="none" strike="noStrike">
                          <a:solidFill>
                            <a:srgbClr val="203764"/>
                          </a:solidFill>
                          <a:effectLst/>
                          <a:latin typeface="Calibri" panose="020F0502020204030204" pitchFamily="34" charset="0"/>
                          <a:cs typeface="Calibri" panose="020F0502020204030204" pitchFamily="34" charset="0"/>
                        </a:rPr>
                        <a:t>Recursos</a:t>
                      </a:r>
                    </a:p>
                  </a:txBody>
                  <a:tcPr marL="0" marR="0" marT="0" marB="0" anchor="ctr">
                    <a:lnL w="6350" cap="flat" cmpd="sng" algn="ctr">
                      <a:solidFill>
                        <a:srgbClr val="203764"/>
                      </a:solidFill>
                      <a:prstDash val="dot"/>
                      <a:round/>
                      <a:headEnd type="none" w="med" len="med"/>
                      <a:tailEnd type="none" w="med" len="med"/>
                    </a:lnL>
                    <a:lnR w="6350" cap="flat" cmpd="sng" algn="ctr">
                      <a:solidFill>
                        <a:srgbClr val="203764"/>
                      </a:solidFill>
                      <a:prstDash val="dot"/>
                      <a:round/>
                      <a:headEnd type="none" w="med" len="med"/>
                      <a:tailEnd type="none" w="med" len="med"/>
                    </a:lnR>
                    <a:lnT w="6350" cap="flat" cmpd="sng" algn="ctr">
                      <a:solidFill>
                        <a:srgbClr val="203764"/>
                      </a:solidFill>
                      <a:prstDash val="dot"/>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b"/>
                      <a:r>
                        <a:rPr lang="es-CO" sz="1100" b="0" i="0" u="none" strike="noStrike">
                          <a:solidFill>
                            <a:srgbClr val="002060"/>
                          </a:solidFill>
                          <a:effectLst/>
                          <a:latin typeface="Calibri" panose="020F0502020204030204" pitchFamily="34" charset="0"/>
                          <a:cs typeface="Calibri" panose="020F0502020204030204" pitchFamily="34" charset="0"/>
                        </a:rPr>
                        <a:t> _ </a:t>
                      </a:r>
                    </a:p>
                  </a:txBody>
                  <a:tcPr marL="0" marR="0" marT="0" marB="0" anchor="b">
                    <a:lnL w="6350" cap="flat" cmpd="sng" algn="ctr">
                      <a:solidFill>
                        <a:srgbClr val="203764"/>
                      </a:solidFill>
                      <a:prstDash val="dot"/>
                      <a:round/>
                      <a:headEnd type="none" w="med" len="med"/>
                      <a:tailEnd type="none" w="med" len="med"/>
                    </a:lnL>
                    <a:lnR w="6350" cap="flat" cmpd="sng" algn="ctr">
                      <a:solidFill>
                        <a:srgbClr val="203764"/>
                      </a:solidFill>
                      <a:prstDash val="dot"/>
                      <a:round/>
                      <a:headEnd type="none" w="med" len="med"/>
                      <a:tailEnd type="none" w="med" len="med"/>
                    </a:lnR>
                    <a:lnT w="6350" cap="flat" cmpd="sng" algn="ctr">
                      <a:solidFill>
                        <a:srgbClr val="203764"/>
                      </a:solidFill>
                      <a:prstDash val="dot"/>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b"/>
                      <a:r>
                        <a:rPr lang="es-CO" sz="1100" b="0" i="0" u="none" strike="noStrike">
                          <a:solidFill>
                            <a:srgbClr val="002060"/>
                          </a:solidFill>
                          <a:effectLst/>
                          <a:latin typeface="Calibri" panose="020F0502020204030204" pitchFamily="34" charset="0"/>
                          <a:cs typeface="Calibri" panose="020F0502020204030204" pitchFamily="34" charset="0"/>
                        </a:rPr>
                        <a:t> _ </a:t>
                      </a:r>
                    </a:p>
                  </a:txBody>
                  <a:tcPr marL="0" marR="0" marT="0" marB="0" anchor="b">
                    <a:lnL w="6350" cap="flat" cmpd="sng" algn="ctr">
                      <a:solidFill>
                        <a:srgbClr val="203764"/>
                      </a:solidFill>
                      <a:prstDash val="dot"/>
                      <a:round/>
                      <a:headEnd type="none" w="med" len="med"/>
                      <a:tailEnd type="none" w="med" len="med"/>
                    </a:lnL>
                    <a:lnR w="6350" cap="flat" cmpd="sng" algn="ctr">
                      <a:solidFill>
                        <a:srgbClr val="203764"/>
                      </a:solidFill>
                      <a:prstDash val="dot"/>
                      <a:round/>
                      <a:headEnd type="none" w="med" len="med"/>
                      <a:tailEnd type="none" w="med" len="med"/>
                    </a:lnR>
                    <a:lnT w="6350" cap="flat" cmpd="sng" algn="ctr">
                      <a:solidFill>
                        <a:srgbClr val="203764"/>
                      </a:solidFill>
                      <a:prstDash val="dot"/>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b"/>
                      <a:r>
                        <a:rPr lang="es-CO" sz="1100" b="0" i="0" u="none" strike="noStrike">
                          <a:solidFill>
                            <a:srgbClr val="002060"/>
                          </a:solidFill>
                          <a:effectLst/>
                          <a:latin typeface="Calibri" panose="020F0502020204030204" pitchFamily="34" charset="0"/>
                          <a:cs typeface="Calibri" panose="020F0502020204030204" pitchFamily="34" charset="0"/>
                        </a:rPr>
                        <a:t> _ </a:t>
                      </a:r>
                    </a:p>
                  </a:txBody>
                  <a:tcPr marL="0" marR="0" marT="0" marB="0" anchor="b">
                    <a:lnL w="6350" cap="flat" cmpd="sng" algn="ctr">
                      <a:solidFill>
                        <a:srgbClr val="203764"/>
                      </a:solidFill>
                      <a:prstDash val="dot"/>
                      <a:round/>
                      <a:headEnd type="none" w="med" len="med"/>
                      <a:tailEnd type="none" w="med" len="med"/>
                    </a:lnL>
                    <a:lnR w="6350" cap="flat" cmpd="sng" algn="ctr">
                      <a:solidFill>
                        <a:srgbClr val="203764"/>
                      </a:solidFill>
                      <a:prstDash val="dot"/>
                      <a:round/>
                      <a:headEnd type="none" w="med" len="med"/>
                      <a:tailEnd type="none" w="med" len="med"/>
                    </a:lnR>
                    <a:lnT w="6350" cap="flat" cmpd="sng" algn="ctr">
                      <a:solidFill>
                        <a:srgbClr val="203764"/>
                      </a:solidFill>
                      <a:prstDash val="dot"/>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b"/>
                      <a:r>
                        <a:rPr lang="es-CO" sz="1100" b="0" i="0" u="none" strike="noStrike" dirty="0">
                          <a:solidFill>
                            <a:srgbClr val="002060"/>
                          </a:solidFill>
                          <a:effectLst/>
                          <a:latin typeface="Calibri" panose="020F0502020204030204" pitchFamily="34" charset="0"/>
                          <a:cs typeface="Calibri" panose="020F0502020204030204" pitchFamily="34" charset="0"/>
                        </a:rPr>
                        <a:t> _ </a:t>
                      </a:r>
                    </a:p>
                  </a:txBody>
                  <a:tcPr marL="0" marR="0" marT="0" marB="0" anchor="b">
                    <a:lnL w="6350" cap="flat" cmpd="sng" algn="ctr">
                      <a:solidFill>
                        <a:srgbClr val="203764"/>
                      </a:solidFill>
                      <a:prstDash val="dot"/>
                      <a:round/>
                      <a:headEnd type="none" w="med" len="med"/>
                      <a:tailEnd type="none" w="med" len="med"/>
                    </a:lnL>
                    <a:lnR w="6350" cap="flat" cmpd="sng" algn="ctr">
                      <a:solidFill>
                        <a:srgbClr val="203764"/>
                      </a:solidFill>
                      <a:prstDash val="dot"/>
                      <a:round/>
                      <a:headEnd type="none" w="med" len="med"/>
                      <a:tailEnd type="none" w="med" len="med"/>
                    </a:lnR>
                    <a:lnT w="6350" cap="flat" cmpd="sng" algn="ctr">
                      <a:solidFill>
                        <a:srgbClr val="203764"/>
                      </a:solidFill>
                      <a:prstDash val="dot"/>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b"/>
                      <a:r>
                        <a:rPr lang="es-CO" sz="1100" b="0" i="0" u="none" strike="noStrike" dirty="0">
                          <a:solidFill>
                            <a:srgbClr val="002060"/>
                          </a:solidFill>
                          <a:effectLst/>
                          <a:latin typeface="Calibri" panose="020F0502020204030204" pitchFamily="34" charset="0"/>
                          <a:cs typeface="Calibri" panose="020F0502020204030204" pitchFamily="34" charset="0"/>
                        </a:rPr>
                        <a:t> </a:t>
                      </a:r>
                    </a:p>
                  </a:txBody>
                  <a:tcPr marL="0" marR="0" marT="0" marB="0" anchor="b">
                    <a:lnL w="6350" cap="flat" cmpd="sng" algn="ctr">
                      <a:solidFill>
                        <a:srgbClr val="203764"/>
                      </a:solidFill>
                      <a:prstDash val="dot"/>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203764"/>
                      </a:solidFill>
                      <a:prstDash val="dot"/>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3892429288"/>
                  </a:ext>
                </a:extLst>
              </a:tr>
              <a:tr h="162461">
                <a:tc gridSpan="7">
                  <a:txBody>
                    <a:bodyPr/>
                    <a:lstStyle/>
                    <a:p>
                      <a:pPr algn="l" fontAlgn="b"/>
                      <a:r>
                        <a:rPr lang="es-CO" sz="1000" b="0" i="0" u="none" strike="noStrike" dirty="0">
                          <a:solidFill>
                            <a:srgbClr val="002060"/>
                          </a:solidFill>
                          <a:effectLst/>
                          <a:latin typeface="Calibri" panose="020F0502020204030204" pitchFamily="34" charset="0"/>
                          <a:cs typeface="Calibri" panose="020F0502020204030204" pitchFamily="34" charset="0"/>
                        </a:rPr>
                        <a:t>Fuente. SINERGIA.</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extLst>
                  <a:ext uri="{0D108BD9-81ED-4DB2-BD59-A6C34878D82A}">
                    <a16:rowId xmlns:a16="http://schemas.microsoft.com/office/drawing/2014/main" xmlns="" val="1032439150"/>
                  </a:ext>
                </a:extLst>
              </a:tr>
            </a:tbl>
          </a:graphicData>
        </a:graphic>
      </p:graphicFrame>
    </p:spTree>
    <p:extLst>
      <p:ext uri="{BB962C8B-B14F-4D97-AF65-F5344CB8AC3E}">
        <p14:creationId xmlns:p14="http://schemas.microsoft.com/office/powerpoint/2010/main" val="40997029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5">
            <a:extLst>
              <a:ext uri="{FF2B5EF4-FFF2-40B4-BE49-F238E27FC236}">
                <a16:creationId xmlns:a16="http://schemas.microsoft.com/office/drawing/2014/main" xmlns="" id="{147A00F9-85D5-482F-8929-515BA65B6DAA}"/>
              </a:ext>
            </a:extLst>
          </p:cNvPr>
          <p:cNvSpPr>
            <a:spLocks noGrp="1"/>
          </p:cNvSpPr>
          <p:nvPr>
            <p:ph type="title"/>
          </p:nvPr>
        </p:nvSpPr>
        <p:spPr>
          <a:xfrm>
            <a:off x="5914743" y="439229"/>
            <a:ext cx="4689567" cy="559387"/>
          </a:xfrm>
        </p:spPr>
        <p:txBody>
          <a:bodyPr/>
          <a:lstStyle/>
          <a:p>
            <a:r>
              <a:rPr lang="es-CO" sz="2400" dirty="0"/>
              <a:t>Principales Logros 2019 </a:t>
            </a:r>
            <a:r>
              <a:rPr lang="es-CO" sz="2400" dirty="0" smtClean="0"/>
              <a:t>– 2020</a:t>
            </a:r>
            <a:br>
              <a:rPr lang="es-CO" sz="2400" dirty="0" smtClean="0"/>
            </a:br>
            <a:r>
              <a:rPr lang="es-CO" sz="2400" dirty="0" smtClean="0"/>
              <a:t>Sector Hacienda</a:t>
            </a:r>
            <a:endParaRPr lang="es-CO" sz="2400" dirty="0"/>
          </a:p>
        </p:txBody>
      </p:sp>
      <p:pic>
        <p:nvPicPr>
          <p:cNvPr id="5" name="Picture 2" descr="Mintrane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9286" y="249581"/>
            <a:ext cx="4778754" cy="938684"/>
          </a:xfrm>
          <a:prstGeom prst="rect">
            <a:avLst/>
          </a:prstGeom>
          <a:noFill/>
          <a:extLst>
            <a:ext uri="{909E8E84-426E-40DD-AFC4-6F175D3DCCD1}">
              <a14:hiddenFill xmlns:a14="http://schemas.microsoft.com/office/drawing/2010/main">
                <a:solidFill>
                  <a:srgbClr val="FFFFFF"/>
                </a:solidFill>
              </a14:hiddenFill>
            </a:ext>
          </a:extLst>
        </p:spPr>
      </p:pic>
      <p:sp>
        <p:nvSpPr>
          <p:cNvPr id="3" name="Rectángulo 2"/>
          <p:cNvSpPr/>
          <p:nvPr/>
        </p:nvSpPr>
        <p:spPr>
          <a:xfrm>
            <a:off x="696036" y="1892700"/>
            <a:ext cx="11081982" cy="1323439"/>
          </a:xfrm>
          <a:prstGeom prst="rect">
            <a:avLst/>
          </a:prstGeom>
        </p:spPr>
        <p:txBody>
          <a:bodyPr wrap="square">
            <a:spAutoFit/>
          </a:bodyPr>
          <a:lstStyle/>
          <a:p>
            <a:pPr marL="342900" indent="-342900" algn="just">
              <a:buFont typeface="+mj-lt"/>
              <a:buAutoNum type="arabicPeriod"/>
            </a:pPr>
            <a:r>
              <a:rPr lang="es-CO" sz="1600" dirty="0">
                <a:solidFill>
                  <a:srgbClr val="002060"/>
                </a:solidFill>
                <a:latin typeface="Arial" panose="020B0604020202020204" pitchFamily="34" charset="0"/>
                <a:ea typeface="Calibri" panose="020F0502020204030204" pitchFamily="34" charset="0"/>
              </a:rPr>
              <a:t>Se encuentra en trámite de expedición el proyecto de decreto sobre los certificados de operación temporal de empresas de desarrollos tecnológicos innovadores y el espacio controlado de pruebas de la Superintendencia Financiera de Colombia. Esta iniciativa busca promover una mayor oferta de productos y servicios financieros para la población que no accede al sistema financiero tradicional</a:t>
            </a:r>
            <a:r>
              <a:rPr lang="es-CO" sz="1600" dirty="0" smtClean="0">
                <a:solidFill>
                  <a:srgbClr val="002060"/>
                </a:solidFill>
                <a:latin typeface="Arial" panose="020B0604020202020204" pitchFamily="34" charset="0"/>
                <a:ea typeface="Calibri" panose="020F0502020204030204" pitchFamily="34" charset="0"/>
              </a:rPr>
              <a:t>.</a:t>
            </a:r>
          </a:p>
          <a:p>
            <a:pPr marL="342900" indent="-342900" algn="just">
              <a:buFont typeface="+mj-lt"/>
              <a:buAutoNum type="arabicPeriod"/>
            </a:pPr>
            <a:endParaRPr lang="es-CO" sz="1600" dirty="0">
              <a:solidFill>
                <a:srgbClr val="002060"/>
              </a:solidFill>
              <a:latin typeface="Arial" panose="020B0604020202020204" pitchFamily="34" charset="0"/>
            </a:endParaRPr>
          </a:p>
        </p:txBody>
      </p:sp>
    </p:spTree>
    <p:extLst>
      <p:ext uri="{BB962C8B-B14F-4D97-AF65-F5344CB8AC3E}">
        <p14:creationId xmlns:p14="http://schemas.microsoft.com/office/powerpoint/2010/main" val="297555978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xmlns="" id="{A9BF9024-8020-45D8-80DC-C010FECB1919}"/>
              </a:ext>
            </a:extLst>
          </p:cNvPr>
          <p:cNvSpPr>
            <a:spLocks noGrp="1"/>
          </p:cNvSpPr>
          <p:nvPr>
            <p:ph type="body" sz="quarter" idx="11"/>
          </p:nvPr>
        </p:nvSpPr>
        <p:spPr/>
        <p:txBody>
          <a:bodyPr>
            <a:normAutofit/>
          </a:bodyPr>
          <a:lstStyle/>
          <a:p>
            <a:r>
              <a:rPr lang="es-CO" dirty="0"/>
              <a:t>Solicitudes MGMP </a:t>
            </a:r>
            <a:r>
              <a:rPr lang="es-CO" dirty="0" smtClean="0"/>
              <a:t>2021-2024 </a:t>
            </a:r>
            <a:r>
              <a:rPr lang="es-CO" dirty="0"/>
              <a:t>Funcionamiento</a:t>
            </a:r>
          </a:p>
        </p:txBody>
      </p:sp>
      <p:sp>
        <p:nvSpPr>
          <p:cNvPr id="12" name="Text Placeholder 11">
            <a:extLst>
              <a:ext uri="{FF2B5EF4-FFF2-40B4-BE49-F238E27FC236}">
                <a16:creationId xmlns:a16="http://schemas.microsoft.com/office/drawing/2014/main" xmlns="" id="{F474FB92-D38F-4078-BAA8-B8932BB77242}"/>
              </a:ext>
            </a:extLst>
          </p:cNvPr>
          <p:cNvSpPr>
            <a:spLocks noGrp="1"/>
          </p:cNvSpPr>
          <p:nvPr>
            <p:ph type="body" sz="quarter" idx="12"/>
          </p:nvPr>
        </p:nvSpPr>
        <p:spPr/>
        <p:txBody>
          <a:bodyPr>
            <a:normAutofit/>
          </a:bodyPr>
          <a:lstStyle/>
          <a:p>
            <a:r>
              <a:rPr lang="es-CO" dirty="0"/>
              <a:t>2</a:t>
            </a:r>
            <a:r>
              <a:rPr lang="es-CO" dirty="0" smtClean="0"/>
              <a:t>.</a:t>
            </a:r>
            <a:endParaRPr lang="es-CO" dirty="0"/>
          </a:p>
        </p:txBody>
      </p:sp>
    </p:spTree>
    <p:extLst>
      <p:ext uri="{BB962C8B-B14F-4D97-AF65-F5344CB8AC3E}">
        <p14:creationId xmlns:p14="http://schemas.microsoft.com/office/powerpoint/2010/main" val="6883631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5">
            <a:extLst>
              <a:ext uri="{FF2B5EF4-FFF2-40B4-BE49-F238E27FC236}">
                <a16:creationId xmlns:a16="http://schemas.microsoft.com/office/drawing/2014/main" xmlns="" id="{147A00F9-85D5-482F-8929-515BA65B6DAA}"/>
              </a:ext>
            </a:extLst>
          </p:cNvPr>
          <p:cNvSpPr>
            <a:spLocks noGrp="1"/>
          </p:cNvSpPr>
          <p:nvPr>
            <p:ph type="title"/>
          </p:nvPr>
        </p:nvSpPr>
        <p:spPr>
          <a:xfrm>
            <a:off x="291865" y="332680"/>
            <a:ext cx="11613596" cy="559387"/>
          </a:xfrm>
        </p:spPr>
        <p:txBody>
          <a:bodyPr/>
          <a:lstStyle/>
          <a:p>
            <a:r>
              <a:rPr lang="es-CO" dirty="0" smtClean="0"/>
              <a:t>2. Solicitud </a:t>
            </a:r>
            <a:r>
              <a:rPr lang="es-CO" dirty="0"/>
              <a:t>MGMP Funcionamiento</a:t>
            </a:r>
          </a:p>
        </p:txBody>
      </p:sp>
      <p:sp>
        <p:nvSpPr>
          <p:cNvPr id="17" name="Text Placeholder 16">
            <a:extLst>
              <a:ext uri="{FF2B5EF4-FFF2-40B4-BE49-F238E27FC236}">
                <a16:creationId xmlns:a16="http://schemas.microsoft.com/office/drawing/2014/main" xmlns="" id="{CC7E4799-0F53-4A92-81A5-D4162B3A1AAE}"/>
              </a:ext>
            </a:extLst>
          </p:cNvPr>
          <p:cNvSpPr>
            <a:spLocks noGrp="1"/>
          </p:cNvSpPr>
          <p:nvPr>
            <p:ph type="body" sz="quarter" idx="10"/>
          </p:nvPr>
        </p:nvSpPr>
        <p:spPr>
          <a:xfrm>
            <a:off x="291865" y="892067"/>
            <a:ext cx="11614384" cy="360939"/>
          </a:xfrm>
        </p:spPr>
        <p:txBody>
          <a:bodyPr/>
          <a:lstStyle/>
          <a:p>
            <a:r>
              <a:rPr lang="es-CO" dirty="0"/>
              <a:t>Proyecciones</a:t>
            </a:r>
          </a:p>
          <a:p>
            <a:endParaRPr lang="es-CO" dirty="0"/>
          </a:p>
        </p:txBody>
      </p:sp>
      <p:graphicFrame>
        <p:nvGraphicFramePr>
          <p:cNvPr id="2" name="Tabla 1"/>
          <p:cNvGraphicFramePr>
            <a:graphicFrameLocks noGrp="1"/>
          </p:cNvGraphicFramePr>
          <p:nvPr>
            <p:extLst>
              <p:ext uri="{D42A27DB-BD31-4B8C-83A1-F6EECF244321}">
                <p14:modId xmlns:p14="http://schemas.microsoft.com/office/powerpoint/2010/main" val="1060725853"/>
              </p:ext>
            </p:extLst>
          </p:nvPr>
        </p:nvGraphicFramePr>
        <p:xfrm>
          <a:off x="532265" y="1451455"/>
          <a:ext cx="11136571" cy="3734694"/>
        </p:xfrm>
        <a:graphic>
          <a:graphicData uri="http://schemas.openxmlformats.org/drawingml/2006/table">
            <a:tbl>
              <a:tblPr/>
              <a:tblGrid>
                <a:gridCol w="3367204">
                  <a:extLst>
                    <a:ext uri="{9D8B030D-6E8A-4147-A177-3AD203B41FA5}">
                      <a16:colId xmlns:a16="http://schemas.microsoft.com/office/drawing/2014/main" xmlns="" val="3068113858"/>
                    </a:ext>
                  </a:extLst>
                </a:gridCol>
                <a:gridCol w="801261">
                  <a:extLst>
                    <a:ext uri="{9D8B030D-6E8A-4147-A177-3AD203B41FA5}">
                      <a16:colId xmlns:a16="http://schemas.microsoft.com/office/drawing/2014/main" xmlns="" val="976350887"/>
                    </a:ext>
                  </a:extLst>
                </a:gridCol>
                <a:gridCol w="801261">
                  <a:extLst>
                    <a:ext uri="{9D8B030D-6E8A-4147-A177-3AD203B41FA5}">
                      <a16:colId xmlns:a16="http://schemas.microsoft.com/office/drawing/2014/main" xmlns="" val="1629945587"/>
                    </a:ext>
                  </a:extLst>
                </a:gridCol>
                <a:gridCol w="791722">
                  <a:extLst>
                    <a:ext uri="{9D8B030D-6E8A-4147-A177-3AD203B41FA5}">
                      <a16:colId xmlns:a16="http://schemas.microsoft.com/office/drawing/2014/main" xmlns="" val="3454360933"/>
                    </a:ext>
                  </a:extLst>
                </a:gridCol>
                <a:gridCol w="765490">
                  <a:extLst>
                    <a:ext uri="{9D8B030D-6E8A-4147-A177-3AD203B41FA5}">
                      <a16:colId xmlns:a16="http://schemas.microsoft.com/office/drawing/2014/main" xmlns="" val="3485866292"/>
                    </a:ext>
                  </a:extLst>
                </a:gridCol>
                <a:gridCol w="791722">
                  <a:extLst>
                    <a:ext uri="{9D8B030D-6E8A-4147-A177-3AD203B41FA5}">
                      <a16:colId xmlns:a16="http://schemas.microsoft.com/office/drawing/2014/main" xmlns="" val="1859492980"/>
                    </a:ext>
                  </a:extLst>
                </a:gridCol>
                <a:gridCol w="744027">
                  <a:extLst>
                    <a:ext uri="{9D8B030D-6E8A-4147-A177-3AD203B41FA5}">
                      <a16:colId xmlns:a16="http://schemas.microsoft.com/office/drawing/2014/main" xmlns="" val="1749248457"/>
                    </a:ext>
                  </a:extLst>
                </a:gridCol>
                <a:gridCol w="763106">
                  <a:extLst>
                    <a:ext uri="{9D8B030D-6E8A-4147-A177-3AD203B41FA5}">
                      <a16:colId xmlns:a16="http://schemas.microsoft.com/office/drawing/2014/main" xmlns="" val="2008295517"/>
                    </a:ext>
                  </a:extLst>
                </a:gridCol>
                <a:gridCol w="765490">
                  <a:extLst>
                    <a:ext uri="{9D8B030D-6E8A-4147-A177-3AD203B41FA5}">
                      <a16:colId xmlns:a16="http://schemas.microsoft.com/office/drawing/2014/main" xmlns="" val="2130328653"/>
                    </a:ext>
                  </a:extLst>
                </a:gridCol>
                <a:gridCol w="772644">
                  <a:extLst>
                    <a:ext uri="{9D8B030D-6E8A-4147-A177-3AD203B41FA5}">
                      <a16:colId xmlns:a16="http://schemas.microsoft.com/office/drawing/2014/main" xmlns="" val="4273060169"/>
                    </a:ext>
                  </a:extLst>
                </a:gridCol>
                <a:gridCol w="772644">
                  <a:extLst>
                    <a:ext uri="{9D8B030D-6E8A-4147-A177-3AD203B41FA5}">
                      <a16:colId xmlns:a16="http://schemas.microsoft.com/office/drawing/2014/main" xmlns="" val="2347424972"/>
                    </a:ext>
                  </a:extLst>
                </a:gridCol>
              </a:tblGrid>
              <a:tr h="162378">
                <a:tc>
                  <a:txBody>
                    <a:bodyPr/>
                    <a:lstStyle/>
                    <a:p>
                      <a:pPr algn="l" rtl="0" fontAlgn="ctr"/>
                      <a:r>
                        <a:rPr lang="es-CO" sz="1000" b="1" i="0" u="none" strike="noStrike">
                          <a:solidFill>
                            <a:srgbClr val="203764"/>
                          </a:solidFill>
                          <a:effectLst/>
                          <a:latin typeface="Calibri" panose="020F0502020204030204" pitchFamily="34" charset="0"/>
                        </a:rPr>
                        <a:t>Millones de pesos</a:t>
                      </a:r>
                    </a:p>
                  </a:txBody>
                  <a:tcPr marL="0" marR="0" marT="0" marB="0" anchor="ctr">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ctr"/>
                      <a:endParaRPr lang="es-CO" sz="1000" b="0" i="0" u="none" strike="noStrike">
                        <a:solidFill>
                          <a:srgbClr val="000000"/>
                        </a:solidFill>
                        <a:effectLst/>
                        <a:latin typeface="Arial" panose="020B0604020202020204" pitchFamily="34" charset="0"/>
                      </a:endParaRPr>
                    </a:p>
                  </a:txBody>
                  <a:tcPr marL="0" marR="0" marT="0" marB="0" anchor="ctr">
                    <a:lnL>
                      <a:noFill/>
                    </a:lnL>
                    <a:lnR>
                      <a:noFill/>
                    </a:lnR>
                    <a:lnT w="1270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ctr"/>
                      <a:r>
                        <a:rPr lang="es-CO" sz="1000" b="0" i="0" u="none" strike="noStrike">
                          <a:solidFill>
                            <a:srgbClr val="000000"/>
                          </a:solidFill>
                          <a:effectLst/>
                          <a:latin typeface="Arial" panose="020B0604020202020204" pitchFamily="34" charset="0"/>
                        </a:rPr>
                        <a:t> </a:t>
                      </a:r>
                    </a:p>
                  </a:txBody>
                  <a:tcPr marL="0" marR="0" marT="0" marB="0" anchor="ctr">
                    <a:lnL>
                      <a:noFill/>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8">
                  <a:txBody>
                    <a:bodyPr/>
                    <a:lstStyle/>
                    <a:p>
                      <a:pPr algn="ctr" rtl="0" fontAlgn="ctr"/>
                      <a:r>
                        <a:rPr lang="es-CO" sz="1000" b="1" i="0" u="none" strike="noStrike">
                          <a:solidFill>
                            <a:srgbClr val="FFFFFF"/>
                          </a:solidFill>
                          <a:effectLst/>
                          <a:latin typeface="Calibri" panose="020F0502020204030204" pitchFamily="34" charset="0"/>
                        </a:rPr>
                        <a:t>Solicitud MGMP 2021 - 2024</a:t>
                      </a:r>
                    </a:p>
                  </a:txBody>
                  <a:tcPr marL="0" marR="0" marT="0" marB="0" anchor="ctr">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03764"/>
                    </a:solidFill>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extLst>
                  <a:ext uri="{0D108BD9-81ED-4DB2-BD59-A6C34878D82A}">
                    <a16:rowId xmlns:a16="http://schemas.microsoft.com/office/drawing/2014/main" xmlns="" val="3279490098"/>
                  </a:ext>
                </a:extLst>
              </a:tr>
              <a:tr h="162378">
                <a:tc rowSpan="2">
                  <a:txBody>
                    <a:bodyPr/>
                    <a:lstStyle/>
                    <a:p>
                      <a:pPr algn="ctr" rtl="0" fontAlgn="ctr"/>
                      <a:r>
                        <a:rPr lang="es-CO" sz="1000" b="1" i="0" u="none" strike="noStrike">
                          <a:solidFill>
                            <a:srgbClr val="FFFFFF"/>
                          </a:solidFill>
                          <a:effectLst/>
                          <a:latin typeface="Calibri" panose="020F0502020204030204" pitchFamily="34" charset="0"/>
                        </a:rPr>
                        <a:t>Funcionamiento/Entidad</a:t>
                      </a:r>
                    </a:p>
                  </a:txBody>
                  <a:tcPr marL="0" marR="0" marT="0" marB="0" anchor="ctr">
                    <a:lnL w="12700" cap="flat" cmpd="sng" algn="ctr">
                      <a:solidFill>
                        <a:schemeClr val="tx1"/>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03764"/>
                    </a:solidFill>
                  </a:tcPr>
                </a:tc>
                <a:tc rowSpan="2">
                  <a:txBody>
                    <a:bodyPr/>
                    <a:lstStyle/>
                    <a:p>
                      <a:pPr algn="ctr" rtl="0" fontAlgn="ctr"/>
                      <a:r>
                        <a:rPr lang="es-CO" sz="1000" b="1" i="0" u="none" strike="noStrike" dirty="0">
                          <a:solidFill>
                            <a:srgbClr val="FFFFFF"/>
                          </a:solidFill>
                          <a:effectLst/>
                          <a:latin typeface="Calibri" panose="020F0502020204030204" pitchFamily="34" charset="0"/>
                        </a:rPr>
                        <a:t>2020*</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03764"/>
                    </a:solidFill>
                  </a:tcPr>
                </a:tc>
                <a:tc rowSpan="2">
                  <a:txBody>
                    <a:bodyPr/>
                    <a:lstStyle/>
                    <a:p>
                      <a:pPr algn="ctr" rtl="0" fontAlgn="ctr"/>
                      <a:r>
                        <a:rPr lang="es-CO" sz="1000" b="1" i="0" u="none" strike="noStrike">
                          <a:solidFill>
                            <a:srgbClr val="FFFFFF"/>
                          </a:solidFill>
                          <a:effectLst/>
                          <a:latin typeface="Calibri" panose="020F0502020204030204" pitchFamily="34" charset="0"/>
                        </a:rPr>
                        <a:t>2020**</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03764"/>
                    </a:solidFill>
                  </a:tcPr>
                </a:tc>
                <a:tc rowSpan="2">
                  <a:txBody>
                    <a:bodyPr/>
                    <a:lstStyle/>
                    <a:p>
                      <a:pPr algn="ctr" rtl="0" fontAlgn="ctr"/>
                      <a:r>
                        <a:rPr lang="es-CO" sz="1000" b="1" i="0" u="none" strike="noStrike">
                          <a:solidFill>
                            <a:srgbClr val="FFFFFF"/>
                          </a:solidFill>
                          <a:effectLst/>
                          <a:latin typeface="Calibri" panose="020F0502020204030204" pitchFamily="34" charset="0"/>
                        </a:rPr>
                        <a:t>2021</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03764"/>
                    </a:solidFill>
                  </a:tcPr>
                </a:tc>
                <a:tc rowSpan="2">
                  <a:txBody>
                    <a:bodyPr/>
                    <a:lstStyle/>
                    <a:p>
                      <a:pPr algn="ctr" rtl="0" fontAlgn="ctr"/>
                      <a:r>
                        <a:rPr lang="es-CO" sz="1000" b="1" i="0" u="none" strike="noStrike">
                          <a:solidFill>
                            <a:srgbClr val="FFFFFF"/>
                          </a:solidFill>
                          <a:effectLst/>
                          <a:latin typeface="Calibri" panose="020F0502020204030204" pitchFamily="34" charset="0"/>
                        </a:rPr>
                        <a:t>2022</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03764"/>
                    </a:solidFill>
                  </a:tcPr>
                </a:tc>
                <a:tc rowSpan="2">
                  <a:txBody>
                    <a:bodyPr/>
                    <a:lstStyle/>
                    <a:p>
                      <a:pPr algn="ctr" rtl="0" fontAlgn="ctr"/>
                      <a:r>
                        <a:rPr lang="es-CO" sz="1000" b="1" i="0" u="none" strike="noStrike">
                          <a:solidFill>
                            <a:srgbClr val="FFFFFF"/>
                          </a:solidFill>
                          <a:effectLst/>
                          <a:latin typeface="Calibri" panose="020F0502020204030204" pitchFamily="34" charset="0"/>
                        </a:rPr>
                        <a:t>2023</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03764"/>
                    </a:solidFill>
                  </a:tcPr>
                </a:tc>
                <a:tc rowSpan="2">
                  <a:txBody>
                    <a:bodyPr/>
                    <a:lstStyle/>
                    <a:p>
                      <a:pPr algn="ctr" rtl="0" fontAlgn="ctr"/>
                      <a:r>
                        <a:rPr lang="es-CO" sz="1000" b="1" i="0" u="none" strike="noStrike">
                          <a:solidFill>
                            <a:srgbClr val="FFFFFF"/>
                          </a:solidFill>
                          <a:effectLst/>
                          <a:latin typeface="Calibri" panose="020F0502020204030204" pitchFamily="34" charset="0"/>
                        </a:rPr>
                        <a:t>2024</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03764"/>
                    </a:solidFill>
                  </a:tcPr>
                </a:tc>
                <a:tc>
                  <a:txBody>
                    <a:bodyPr/>
                    <a:lstStyle/>
                    <a:p>
                      <a:pPr algn="ctr" rtl="0" fontAlgn="ctr"/>
                      <a:r>
                        <a:rPr lang="es-CO" sz="1000" b="1" i="0" u="none" strike="noStrike">
                          <a:solidFill>
                            <a:srgbClr val="FFFFFF"/>
                          </a:solidFill>
                          <a:effectLst/>
                          <a:latin typeface="Calibri" panose="020F0502020204030204" pitchFamily="34" charset="0"/>
                        </a:rPr>
                        <a:t>Var%</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203764"/>
                    </a:solidFill>
                  </a:tcPr>
                </a:tc>
                <a:tc>
                  <a:txBody>
                    <a:bodyPr/>
                    <a:lstStyle/>
                    <a:p>
                      <a:pPr algn="ctr" rtl="0" fontAlgn="ctr"/>
                      <a:r>
                        <a:rPr lang="es-CO" sz="1000" b="1" i="0" u="none" strike="noStrike">
                          <a:solidFill>
                            <a:srgbClr val="FFFFFF"/>
                          </a:solidFill>
                          <a:effectLst/>
                          <a:latin typeface="Calibri" panose="020F0502020204030204" pitchFamily="34" charset="0"/>
                        </a:rPr>
                        <a:t>Var%</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203764"/>
                    </a:solidFill>
                  </a:tcPr>
                </a:tc>
                <a:tc>
                  <a:txBody>
                    <a:bodyPr/>
                    <a:lstStyle/>
                    <a:p>
                      <a:pPr algn="ctr" rtl="0" fontAlgn="ctr"/>
                      <a:r>
                        <a:rPr lang="es-CO" sz="1000" b="1" i="0" u="none" strike="noStrike">
                          <a:solidFill>
                            <a:srgbClr val="FFFFFF"/>
                          </a:solidFill>
                          <a:effectLst/>
                          <a:latin typeface="Calibri" panose="020F0502020204030204" pitchFamily="34" charset="0"/>
                        </a:rPr>
                        <a:t>Var%</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203764"/>
                    </a:solidFill>
                  </a:tcPr>
                </a:tc>
                <a:tc>
                  <a:txBody>
                    <a:bodyPr/>
                    <a:lstStyle/>
                    <a:p>
                      <a:pPr algn="ctr" rtl="0" fontAlgn="ctr"/>
                      <a:r>
                        <a:rPr lang="es-CO" sz="1000" b="1" i="0" u="none" strike="noStrike">
                          <a:solidFill>
                            <a:srgbClr val="FFFFFF"/>
                          </a:solidFill>
                          <a:effectLst/>
                          <a:latin typeface="Calibri" panose="020F0502020204030204" pitchFamily="34" charset="0"/>
                        </a:rPr>
                        <a:t>Var%</a:t>
                      </a:r>
                    </a:p>
                  </a:txBody>
                  <a:tcPr marL="0" marR="0" marT="0" marB="0" anchor="ctr">
                    <a:lnL w="6350" cap="flat" cmpd="sng" algn="ctr">
                      <a:solidFill>
                        <a:srgbClr val="B8CCE4"/>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203764"/>
                    </a:solidFill>
                  </a:tcPr>
                </a:tc>
                <a:extLst>
                  <a:ext uri="{0D108BD9-81ED-4DB2-BD59-A6C34878D82A}">
                    <a16:rowId xmlns:a16="http://schemas.microsoft.com/office/drawing/2014/main" xmlns="" val="282234671"/>
                  </a:ext>
                </a:extLst>
              </a:tr>
              <a:tr h="162378">
                <a:tc vMerge="1">
                  <a:txBody>
                    <a:bodyPr/>
                    <a:lstStyle/>
                    <a:p>
                      <a:endParaRPr lang="es-CO"/>
                    </a:p>
                  </a:txBody>
                  <a:tcPr/>
                </a:tc>
                <a:tc vMerge="1">
                  <a:txBody>
                    <a:bodyPr/>
                    <a:lstStyle/>
                    <a:p>
                      <a:endParaRPr lang="es-CO"/>
                    </a:p>
                  </a:txBody>
                  <a:tcPr/>
                </a:tc>
                <a:tc vMerge="1">
                  <a:txBody>
                    <a:bodyPr/>
                    <a:lstStyle/>
                    <a:p>
                      <a:endParaRPr lang="es-CO"/>
                    </a:p>
                  </a:txBody>
                  <a:tcPr/>
                </a:tc>
                <a:tc vMerge="1">
                  <a:txBody>
                    <a:bodyPr/>
                    <a:lstStyle/>
                    <a:p>
                      <a:endParaRPr lang="es-CO"/>
                    </a:p>
                  </a:txBody>
                  <a:tcPr/>
                </a:tc>
                <a:tc vMerge="1">
                  <a:txBody>
                    <a:bodyPr/>
                    <a:lstStyle/>
                    <a:p>
                      <a:endParaRPr lang="es-CO"/>
                    </a:p>
                  </a:txBody>
                  <a:tcPr/>
                </a:tc>
                <a:tc vMerge="1">
                  <a:txBody>
                    <a:bodyPr/>
                    <a:lstStyle/>
                    <a:p>
                      <a:endParaRPr lang="es-CO"/>
                    </a:p>
                  </a:txBody>
                  <a:tcPr/>
                </a:tc>
                <a:tc vMerge="1">
                  <a:txBody>
                    <a:bodyPr/>
                    <a:lstStyle/>
                    <a:p>
                      <a:endParaRPr lang="es-CO"/>
                    </a:p>
                  </a:txBody>
                  <a:tcPr/>
                </a:tc>
                <a:tc>
                  <a:txBody>
                    <a:bodyPr/>
                    <a:lstStyle/>
                    <a:p>
                      <a:pPr algn="ctr" rtl="0" fontAlgn="ctr"/>
                      <a:r>
                        <a:rPr lang="es-CO" sz="1000" b="1" i="0" u="none" strike="noStrike">
                          <a:solidFill>
                            <a:srgbClr val="FFFFFF"/>
                          </a:solidFill>
                          <a:effectLst/>
                          <a:latin typeface="Calibri" panose="020F0502020204030204" pitchFamily="34" charset="0"/>
                        </a:rPr>
                        <a:t>21/20</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203764"/>
                    </a:solidFill>
                  </a:tcPr>
                </a:tc>
                <a:tc>
                  <a:txBody>
                    <a:bodyPr/>
                    <a:lstStyle/>
                    <a:p>
                      <a:pPr algn="ctr" rtl="0" fontAlgn="ctr"/>
                      <a:r>
                        <a:rPr lang="es-CO" sz="1000" b="1" i="0" u="none" strike="noStrike">
                          <a:solidFill>
                            <a:srgbClr val="FFFFFF"/>
                          </a:solidFill>
                          <a:effectLst/>
                          <a:latin typeface="Calibri" panose="020F0502020204030204" pitchFamily="34" charset="0"/>
                        </a:rPr>
                        <a:t>22/21</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203764"/>
                    </a:solidFill>
                  </a:tcPr>
                </a:tc>
                <a:tc>
                  <a:txBody>
                    <a:bodyPr/>
                    <a:lstStyle/>
                    <a:p>
                      <a:pPr algn="ctr" rtl="0" fontAlgn="ctr"/>
                      <a:r>
                        <a:rPr lang="es-CO" sz="1000" b="1" i="0" u="none" strike="noStrike">
                          <a:solidFill>
                            <a:srgbClr val="FFFFFF"/>
                          </a:solidFill>
                          <a:effectLst/>
                          <a:latin typeface="Calibri" panose="020F0502020204030204" pitchFamily="34" charset="0"/>
                        </a:rPr>
                        <a:t>23/22</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203764"/>
                    </a:solidFill>
                  </a:tcPr>
                </a:tc>
                <a:tc>
                  <a:txBody>
                    <a:bodyPr/>
                    <a:lstStyle/>
                    <a:p>
                      <a:pPr algn="ctr" rtl="0" fontAlgn="ctr"/>
                      <a:r>
                        <a:rPr lang="es-CO" sz="1000" b="1" i="0" u="none" strike="noStrike">
                          <a:solidFill>
                            <a:srgbClr val="FFFFFF"/>
                          </a:solidFill>
                          <a:effectLst/>
                          <a:latin typeface="Calibri" panose="020F0502020204030204" pitchFamily="34" charset="0"/>
                        </a:rPr>
                        <a:t>24/23</a:t>
                      </a:r>
                    </a:p>
                  </a:txBody>
                  <a:tcPr marL="0" marR="0" marT="0" marB="0" anchor="ctr">
                    <a:lnL w="6350" cap="flat" cmpd="sng" algn="ctr">
                      <a:solidFill>
                        <a:srgbClr val="B8CCE4"/>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203764"/>
                    </a:solidFill>
                  </a:tcPr>
                </a:tc>
                <a:extLst>
                  <a:ext uri="{0D108BD9-81ED-4DB2-BD59-A6C34878D82A}">
                    <a16:rowId xmlns:a16="http://schemas.microsoft.com/office/drawing/2014/main" xmlns="" val="107806376"/>
                  </a:ext>
                </a:extLst>
              </a:tr>
              <a:tr h="324756">
                <a:tc>
                  <a:txBody>
                    <a:bodyPr/>
                    <a:lstStyle/>
                    <a:p>
                      <a:pPr algn="r" rtl="0" fontAlgn="ctr"/>
                      <a:r>
                        <a:rPr lang="es-CO" sz="1050" b="1" i="0" u="none" strike="noStrike" dirty="0">
                          <a:solidFill>
                            <a:srgbClr val="203764"/>
                          </a:solidFill>
                          <a:effectLst/>
                          <a:latin typeface="Calibri" panose="020F0502020204030204" pitchFamily="34" charset="0"/>
                          <a:cs typeface="Calibri" panose="020F0502020204030204" pitchFamily="34" charset="0"/>
                        </a:rPr>
                        <a:t>URF</a:t>
                      </a:r>
                    </a:p>
                  </a:txBody>
                  <a:tcPr marL="0" marR="0" marT="0" marB="0" anchor="ctr">
                    <a:lnL w="12700" cap="flat" cmpd="sng" algn="ctr">
                      <a:solidFill>
                        <a:schemeClr val="tx1"/>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2F2F2"/>
                    </a:solidFill>
                  </a:tcPr>
                </a:tc>
                <a:tc>
                  <a:txBody>
                    <a:bodyPr/>
                    <a:lstStyle/>
                    <a:p>
                      <a:pPr algn="r" rtl="0" fontAlgn="ctr"/>
                      <a:r>
                        <a:rPr lang="es-CO" sz="1050" b="1" i="0" u="none" strike="noStrike" dirty="0">
                          <a:solidFill>
                            <a:srgbClr val="203764"/>
                          </a:solidFill>
                          <a:effectLst/>
                          <a:latin typeface="Calibri" panose="020F0502020204030204" pitchFamily="34" charset="0"/>
                          <a:cs typeface="Calibri" panose="020F0502020204030204" pitchFamily="34" charset="0"/>
                        </a:rPr>
                        <a:t>                5,801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2F2F2"/>
                    </a:solidFill>
                  </a:tcPr>
                </a:tc>
                <a:tc>
                  <a:txBody>
                    <a:bodyPr/>
                    <a:lstStyle/>
                    <a:p>
                      <a:pPr algn="r" rtl="0" fontAlgn="ctr"/>
                      <a:r>
                        <a:rPr lang="es-CO" sz="1050" b="1" i="0" u="none" strike="noStrike">
                          <a:solidFill>
                            <a:srgbClr val="203764"/>
                          </a:solidFill>
                          <a:effectLst/>
                          <a:latin typeface="Calibri" panose="020F0502020204030204" pitchFamily="34" charset="0"/>
                          <a:cs typeface="Calibri" panose="020F0502020204030204" pitchFamily="34" charset="0"/>
                        </a:rPr>
                        <a:t>                5,753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2F2F2"/>
                    </a:solidFill>
                  </a:tcPr>
                </a:tc>
                <a:tc>
                  <a:txBody>
                    <a:bodyPr/>
                    <a:lstStyle/>
                    <a:p>
                      <a:pPr algn="r" rtl="0" fontAlgn="ctr"/>
                      <a:r>
                        <a:rPr lang="es-CO" sz="1050" b="1" i="0" u="none" strike="noStrike">
                          <a:solidFill>
                            <a:srgbClr val="203764"/>
                          </a:solidFill>
                          <a:effectLst/>
                          <a:latin typeface="Calibri" panose="020F0502020204030204" pitchFamily="34" charset="0"/>
                          <a:cs typeface="Calibri" panose="020F0502020204030204" pitchFamily="34" charset="0"/>
                        </a:rPr>
                        <a:t>                6,357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2F2F2"/>
                    </a:solidFill>
                  </a:tcPr>
                </a:tc>
                <a:tc>
                  <a:txBody>
                    <a:bodyPr/>
                    <a:lstStyle/>
                    <a:p>
                      <a:pPr algn="r" rtl="0" fontAlgn="ctr"/>
                      <a:r>
                        <a:rPr lang="es-CO" sz="1050" b="1" i="0" u="none" strike="noStrike">
                          <a:solidFill>
                            <a:srgbClr val="203764"/>
                          </a:solidFill>
                          <a:effectLst/>
                          <a:latin typeface="Calibri" panose="020F0502020204030204" pitchFamily="34" charset="0"/>
                          <a:cs typeface="Calibri" panose="020F0502020204030204" pitchFamily="34" charset="0"/>
                        </a:rPr>
                        <a:t>               6,547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2F2F2"/>
                    </a:solidFill>
                  </a:tcPr>
                </a:tc>
                <a:tc>
                  <a:txBody>
                    <a:bodyPr/>
                    <a:lstStyle/>
                    <a:p>
                      <a:pPr algn="r" rtl="0" fontAlgn="ctr"/>
                      <a:r>
                        <a:rPr lang="es-CO" sz="1050" b="1" i="0" u="none" strike="noStrike">
                          <a:solidFill>
                            <a:srgbClr val="203764"/>
                          </a:solidFill>
                          <a:effectLst/>
                          <a:latin typeface="Calibri" panose="020F0502020204030204" pitchFamily="34" charset="0"/>
                          <a:cs typeface="Calibri" panose="020F0502020204030204" pitchFamily="34" charset="0"/>
                        </a:rPr>
                        <a:t>                6,744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2F2F2"/>
                    </a:solidFill>
                  </a:tcPr>
                </a:tc>
                <a:tc>
                  <a:txBody>
                    <a:bodyPr/>
                    <a:lstStyle/>
                    <a:p>
                      <a:pPr algn="r" rtl="0" fontAlgn="ctr"/>
                      <a:r>
                        <a:rPr lang="es-CO" sz="1050" b="1" i="0" u="none" strike="noStrike">
                          <a:solidFill>
                            <a:srgbClr val="203764"/>
                          </a:solidFill>
                          <a:effectLst/>
                          <a:latin typeface="Calibri" panose="020F0502020204030204" pitchFamily="34" charset="0"/>
                          <a:cs typeface="Calibri" panose="020F0502020204030204" pitchFamily="34" charset="0"/>
                        </a:rPr>
                        <a:t>              6,946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2F2F2"/>
                    </a:solidFill>
                  </a:tcPr>
                </a:tc>
                <a:tc>
                  <a:txBody>
                    <a:bodyPr/>
                    <a:lstStyle/>
                    <a:p>
                      <a:pPr algn="r" rtl="0" fontAlgn="ctr"/>
                      <a:r>
                        <a:rPr lang="es-CO" sz="1050" b="1" i="0" u="none" strike="noStrike">
                          <a:solidFill>
                            <a:srgbClr val="203764"/>
                          </a:solidFill>
                          <a:effectLst/>
                          <a:latin typeface="Calibri" panose="020F0502020204030204" pitchFamily="34" charset="0"/>
                          <a:cs typeface="Calibri" panose="020F0502020204030204" pitchFamily="34" charset="0"/>
                        </a:rPr>
                        <a:t>10%</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2F2F2"/>
                    </a:solidFill>
                  </a:tcPr>
                </a:tc>
                <a:tc>
                  <a:txBody>
                    <a:bodyPr/>
                    <a:lstStyle/>
                    <a:p>
                      <a:pPr algn="r" rtl="0" fontAlgn="ctr"/>
                      <a:r>
                        <a:rPr lang="es-CO" sz="1050" b="1" i="0" u="none" strike="noStrike">
                          <a:solidFill>
                            <a:srgbClr val="203764"/>
                          </a:solidFill>
                          <a:effectLst/>
                          <a:latin typeface="Calibri" panose="020F0502020204030204" pitchFamily="34" charset="0"/>
                          <a:cs typeface="Calibri" panose="020F0502020204030204" pitchFamily="34" charset="0"/>
                        </a:rPr>
                        <a:t>3%</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2F2F2"/>
                    </a:solidFill>
                  </a:tcPr>
                </a:tc>
                <a:tc>
                  <a:txBody>
                    <a:bodyPr/>
                    <a:lstStyle/>
                    <a:p>
                      <a:pPr algn="r" rtl="0" fontAlgn="ctr"/>
                      <a:r>
                        <a:rPr lang="es-CO" sz="1050" b="1" i="0" u="none" strike="noStrike">
                          <a:solidFill>
                            <a:srgbClr val="203764"/>
                          </a:solidFill>
                          <a:effectLst/>
                          <a:latin typeface="Calibri" panose="020F0502020204030204" pitchFamily="34" charset="0"/>
                          <a:cs typeface="Calibri" panose="020F0502020204030204" pitchFamily="34" charset="0"/>
                        </a:rPr>
                        <a:t>3%</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2F2F2"/>
                    </a:solidFill>
                  </a:tcPr>
                </a:tc>
                <a:tc>
                  <a:txBody>
                    <a:bodyPr/>
                    <a:lstStyle/>
                    <a:p>
                      <a:pPr algn="r" rtl="0" fontAlgn="ctr"/>
                      <a:r>
                        <a:rPr lang="es-CO" sz="1050" b="1" i="0" u="none" strike="noStrike">
                          <a:solidFill>
                            <a:srgbClr val="203764"/>
                          </a:solidFill>
                          <a:effectLst/>
                          <a:latin typeface="Calibri" panose="020F0502020204030204" pitchFamily="34" charset="0"/>
                          <a:cs typeface="Calibri" panose="020F0502020204030204" pitchFamily="34" charset="0"/>
                        </a:rPr>
                        <a:t>3%</a:t>
                      </a:r>
                    </a:p>
                  </a:txBody>
                  <a:tcPr marL="0" marR="0" marT="0" marB="0" anchor="ctr">
                    <a:lnL w="6350" cap="flat" cmpd="sng" algn="ctr">
                      <a:solidFill>
                        <a:srgbClr val="B8CCE4"/>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2F2F2"/>
                    </a:solidFill>
                  </a:tcPr>
                </a:tc>
                <a:extLst>
                  <a:ext uri="{0D108BD9-81ED-4DB2-BD59-A6C34878D82A}">
                    <a16:rowId xmlns:a16="http://schemas.microsoft.com/office/drawing/2014/main" xmlns="" val="3959910767"/>
                  </a:ext>
                </a:extLst>
              </a:tr>
              <a:tr h="324756">
                <a:tc>
                  <a:txBody>
                    <a:bodyPr/>
                    <a:lstStyle/>
                    <a:p>
                      <a:pPr algn="r" rtl="0" fontAlgn="ctr"/>
                      <a:r>
                        <a:rPr lang="es-CO" sz="1050" b="0" i="0" u="none" strike="noStrike">
                          <a:solidFill>
                            <a:srgbClr val="203764"/>
                          </a:solidFill>
                          <a:effectLst/>
                          <a:latin typeface="Calibri" panose="020F0502020204030204" pitchFamily="34" charset="0"/>
                          <a:cs typeface="Calibri" panose="020F0502020204030204" pitchFamily="34" charset="0"/>
                        </a:rPr>
                        <a:t>Gastos de personal</a:t>
                      </a:r>
                    </a:p>
                  </a:txBody>
                  <a:tcPr marL="0" marR="0" marT="0" marB="0" anchor="ctr">
                    <a:lnL w="12700" cap="flat" cmpd="sng" algn="ctr">
                      <a:solidFill>
                        <a:schemeClr val="tx1"/>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050" b="0" i="0" u="none" strike="noStrike">
                          <a:solidFill>
                            <a:srgbClr val="203764"/>
                          </a:solidFill>
                          <a:effectLst/>
                          <a:latin typeface="Calibri" panose="020F0502020204030204" pitchFamily="34" charset="0"/>
                          <a:cs typeface="Calibri" panose="020F0502020204030204" pitchFamily="34" charset="0"/>
                        </a:rPr>
                        <a:t>                5,451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050" b="0" i="0" u="none" strike="noStrike">
                          <a:solidFill>
                            <a:srgbClr val="203764"/>
                          </a:solidFill>
                          <a:effectLst/>
                          <a:latin typeface="Calibri" panose="020F0502020204030204" pitchFamily="34" charset="0"/>
                          <a:cs typeface="Calibri" panose="020F0502020204030204" pitchFamily="34" charset="0"/>
                        </a:rPr>
                        <a:t>                5,451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050" b="0" i="0" u="none" strike="noStrike">
                          <a:solidFill>
                            <a:srgbClr val="203764"/>
                          </a:solidFill>
                          <a:effectLst/>
                          <a:latin typeface="Calibri" panose="020F0502020204030204" pitchFamily="34" charset="0"/>
                          <a:cs typeface="Calibri" panose="020F0502020204030204" pitchFamily="34" charset="0"/>
                        </a:rPr>
                        <a:t>                5,980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050" b="0" i="0" u="none" strike="noStrike">
                          <a:solidFill>
                            <a:srgbClr val="203764"/>
                          </a:solidFill>
                          <a:effectLst/>
                          <a:latin typeface="Calibri" panose="020F0502020204030204" pitchFamily="34" charset="0"/>
                          <a:cs typeface="Calibri" panose="020F0502020204030204" pitchFamily="34" charset="0"/>
                        </a:rPr>
                        <a:t>               6,159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050" b="0" i="0" u="none" strike="noStrike">
                          <a:solidFill>
                            <a:srgbClr val="203764"/>
                          </a:solidFill>
                          <a:effectLst/>
                          <a:latin typeface="Calibri" panose="020F0502020204030204" pitchFamily="34" charset="0"/>
                          <a:cs typeface="Calibri" panose="020F0502020204030204" pitchFamily="34" charset="0"/>
                        </a:rPr>
                        <a:t>                6,344 </a:t>
                      </a:r>
                    </a:p>
                  </a:txBody>
                  <a:tcPr marL="0" marR="0" marT="0" marB="0" anchor="ctr">
                    <a:lnL w="6350" cap="flat" cmpd="sng" algn="ctr">
                      <a:solidFill>
                        <a:srgbClr val="B8CCE4"/>
                      </a:solidFill>
                      <a:prstDash val="solid"/>
                      <a:round/>
                      <a:headEnd type="none" w="med" len="med"/>
                      <a:tailEnd type="none" w="med" len="med"/>
                    </a:lnL>
                    <a:lnR>
                      <a:noFill/>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050" b="0" i="0" u="none" strike="noStrike">
                          <a:solidFill>
                            <a:srgbClr val="203764"/>
                          </a:solidFill>
                          <a:effectLst/>
                          <a:latin typeface="Calibri" panose="020F0502020204030204" pitchFamily="34" charset="0"/>
                          <a:cs typeface="Calibri" panose="020F0502020204030204" pitchFamily="34" charset="0"/>
                        </a:rPr>
                        <a:t>              6,535 </a:t>
                      </a:r>
                    </a:p>
                  </a:txBody>
                  <a:tcPr marL="0" marR="0" marT="0" marB="0" anchor="ctr">
                    <a:lnL>
                      <a:noFill/>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050" b="0" i="0" u="none" strike="noStrike">
                          <a:solidFill>
                            <a:srgbClr val="203764"/>
                          </a:solidFill>
                          <a:effectLst/>
                          <a:latin typeface="Calibri" panose="020F0502020204030204" pitchFamily="34" charset="0"/>
                          <a:cs typeface="Calibri" panose="020F0502020204030204" pitchFamily="34" charset="0"/>
                        </a:rPr>
                        <a:t>10%</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050" b="0" i="0" u="none" strike="noStrike">
                          <a:solidFill>
                            <a:srgbClr val="203764"/>
                          </a:solidFill>
                          <a:effectLst/>
                          <a:latin typeface="Calibri" panose="020F0502020204030204" pitchFamily="34" charset="0"/>
                          <a:cs typeface="Calibri" panose="020F0502020204030204" pitchFamily="34" charset="0"/>
                        </a:rPr>
                        <a:t>3%</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050" b="0" i="0" u="none" strike="noStrike">
                          <a:solidFill>
                            <a:srgbClr val="203764"/>
                          </a:solidFill>
                          <a:effectLst/>
                          <a:latin typeface="Calibri" panose="020F0502020204030204" pitchFamily="34" charset="0"/>
                          <a:cs typeface="Calibri" panose="020F0502020204030204" pitchFamily="34" charset="0"/>
                        </a:rPr>
                        <a:t>3%</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050" b="0" i="0" u="none" strike="noStrike">
                          <a:solidFill>
                            <a:srgbClr val="203764"/>
                          </a:solidFill>
                          <a:effectLst/>
                          <a:latin typeface="Calibri" panose="020F0502020204030204" pitchFamily="34" charset="0"/>
                          <a:cs typeface="Calibri" panose="020F0502020204030204" pitchFamily="34" charset="0"/>
                        </a:rPr>
                        <a:t>3%</a:t>
                      </a:r>
                    </a:p>
                  </a:txBody>
                  <a:tcPr marL="0" marR="0" marT="0" marB="0" anchor="ctr">
                    <a:lnL w="6350" cap="flat" cmpd="sng" algn="ctr">
                      <a:solidFill>
                        <a:srgbClr val="B8CCE4"/>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extLst>
                  <a:ext uri="{0D108BD9-81ED-4DB2-BD59-A6C34878D82A}">
                    <a16:rowId xmlns:a16="http://schemas.microsoft.com/office/drawing/2014/main" xmlns="" val="2752648395"/>
                  </a:ext>
                </a:extLst>
              </a:tr>
              <a:tr h="324756">
                <a:tc>
                  <a:txBody>
                    <a:bodyPr/>
                    <a:lstStyle/>
                    <a:p>
                      <a:pPr algn="r" rtl="0" fontAlgn="ctr"/>
                      <a:r>
                        <a:rPr lang="es-ES" sz="1050" b="0" i="0" u="none" strike="noStrike">
                          <a:solidFill>
                            <a:srgbClr val="203764"/>
                          </a:solidFill>
                          <a:effectLst/>
                          <a:latin typeface="Calibri" panose="020F0502020204030204" pitchFamily="34" charset="0"/>
                          <a:cs typeface="Calibri" panose="020F0502020204030204" pitchFamily="34" charset="0"/>
                        </a:rPr>
                        <a:t>Adquisición de Bienes y servicios </a:t>
                      </a:r>
                    </a:p>
                  </a:txBody>
                  <a:tcPr marL="0" marR="0" marT="0" marB="0" anchor="ctr">
                    <a:lnL w="12700" cap="flat" cmpd="sng" algn="ctr">
                      <a:solidFill>
                        <a:schemeClr val="tx1"/>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050" b="0" i="0" u="none" strike="noStrike">
                          <a:solidFill>
                            <a:srgbClr val="203764"/>
                          </a:solidFill>
                          <a:effectLst/>
                          <a:latin typeface="Calibri" panose="020F0502020204030204" pitchFamily="34" charset="0"/>
                          <a:cs typeface="Calibri" panose="020F0502020204030204" pitchFamily="34" charset="0"/>
                        </a:rPr>
                        <a:t>                   285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050" b="0" i="0" u="none" strike="noStrike">
                          <a:solidFill>
                            <a:srgbClr val="203764"/>
                          </a:solidFill>
                          <a:effectLst/>
                          <a:latin typeface="Calibri" panose="020F0502020204030204" pitchFamily="34" charset="0"/>
                          <a:cs typeface="Calibri" panose="020F0502020204030204" pitchFamily="34" charset="0"/>
                        </a:rPr>
                        <a:t>                   237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050" b="0" i="0" u="none" strike="noStrike">
                          <a:solidFill>
                            <a:srgbClr val="203764"/>
                          </a:solidFill>
                          <a:effectLst/>
                          <a:latin typeface="Calibri" panose="020F0502020204030204" pitchFamily="34" charset="0"/>
                          <a:cs typeface="Calibri" panose="020F0502020204030204" pitchFamily="34" charset="0"/>
                        </a:rPr>
                        <a:t>                   333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050" b="0" i="0" u="none" strike="noStrike">
                          <a:solidFill>
                            <a:srgbClr val="203764"/>
                          </a:solidFill>
                          <a:effectLst/>
                          <a:latin typeface="Calibri" panose="020F0502020204030204" pitchFamily="34" charset="0"/>
                          <a:cs typeface="Calibri" panose="020F0502020204030204" pitchFamily="34" charset="0"/>
                        </a:rPr>
                        <a:t>                  343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050" b="0" i="0" u="none" strike="noStrike">
                          <a:solidFill>
                            <a:srgbClr val="203764"/>
                          </a:solidFill>
                          <a:effectLst/>
                          <a:latin typeface="Calibri" panose="020F0502020204030204" pitchFamily="34" charset="0"/>
                          <a:cs typeface="Calibri" panose="020F0502020204030204" pitchFamily="34" charset="0"/>
                        </a:rPr>
                        <a:t>                   353 </a:t>
                      </a:r>
                    </a:p>
                  </a:txBody>
                  <a:tcPr marL="0" marR="0" marT="0" marB="0" anchor="ctr">
                    <a:lnL w="6350" cap="flat" cmpd="sng" algn="ctr">
                      <a:solidFill>
                        <a:srgbClr val="B8CCE4"/>
                      </a:solidFill>
                      <a:prstDash val="solid"/>
                      <a:round/>
                      <a:headEnd type="none" w="med" len="med"/>
                      <a:tailEnd type="none" w="med" len="med"/>
                    </a:lnL>
                    <a:lnR>
                      <a:noFill/>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050" b="0" i="0" u="none" strike="noStrike">
                          <a:solidFill>
                            <a:srgbClr val="203764"/>
                          </a:solidFill>
                          <a:effectLst/>
                          <a:latin typeface="Calibri" panose="020F0502020204030204" pitchFamily="34" charset="0"/>
                          <a:cs typeface="Calibri" panose="020F0502020204030204" pitchFamily="34" charset="0"/>
                        </a:rPr>
                        <a:t>                 364 </a:t>
                      </a:r>
                    </a:p>
                  </a:txBody>
                  <a:tcPr marL="0" marR="0" marT="0" marB="0" anchor="ctr">
                    <a:lnL>
                      <a:noFill/>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050" b="0" i="0" u="none" strike="noStrike">
                          <a:solidFill>
                            <a:srgbClr val="203764"/>
                          </a:solidFill>
                          <a:effectLst/>
                          <a:latin typeface="Calibri" panose="020F0502020204030204" pitchFamily="34" charset="0"/>
                          <a:cs typeface="Calibri" panose="020F0502020204030204" pitchFamily="34" charset="0"/>
                        </a:rPr>
                        <a:t>41%</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050" b="0" i="0" u="none" strike="noStrike">
                          <a:solidFill>
                            <a:srgbClr val="203764"/>
                          </a:solidFill>
                          <a:effectLst/>
                          <a:latin typeface="Calibri" panose="020F0502020204030204" pitchFamily="34" charset="0"/>
                          <a:cs typeface="Calibri" panose="020F0502020204030204" pitchFamily="34" charset="0"/>
                        </a:rPr>
                        <a:t>3%</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050" b="0" i="0" u="none" strike="noStrike">
                          <a:solidFill>
                            <a:srgbClr val="203764"/>
                          </a:solidFill>
                          <a:effectLst/>
                          <a:latin typeface="Calibri" panose="020F0502020204030204" pitchFamily="34" charset="0"/>
                          <a:cs typeface="Calibri" panose="020F0502020204030204" pitchFamily="34" charset="0"/>
                        </a:rPr>
                        <a:t>3%</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050" b="0" i="0" u="none" strike="noStrike">
                          <a:solidFill>
                            <a:srgbClr val="203764"/>
                          </a:solidFill>
                          <a:effectLst/>
                          <a:latin typeface="Calibri" panose="020F0502020204030204" pitchFamily="34" charset="0"/>
                          <a:cs typeface="Calibri" panose="020F0502020204030204" pitchFamily="34" charset="0"/>
                        </a:rPr>
                        <a:t>3%</a:t>
                      </a:r>
                    </a:p>
                  </a:txBody>
                  <a:tcPr marL="0" marR="0" marT="0" marB="0" anchor="ctr">
                    <a:lnL w="6350" cap="flat" cmpd="sng" algn="ctr">
                      <a:solidFill>
                        <a:srgbClr val="B8CCE4"/>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extLst>
                  <a:ext uri="{0D108BD9-81ED-4DB2-BD59-A6C34878D82A}">
                    <a16:rowId xmlns:a16="http://schemas.microsoft.com/office/drawing/2014/main" xmlns="" val="425601044"/>
                  </a:ext>
                </a:extLst>
              </a:tr>
              <a:tr h="324756">
                <a:tc>
                  <a:txBody>
                    <a:bodyPr/>
                    <a:lstStyle/>
                    <a:p>
                      <a:pPr algn="r" rtl="0" fontAlgn="ctr"/>
                      <a:r>
                        <a:rPr lang="es-CO" sz="1050" b="0" i="0" u="none" strike="noStrike">
                          <a:solidFill>
                            <a:srgbClr val="203764"/>
                          </a:solidFill>
                          <a:effectLst/>
                          <a:latin typeface="Calibri" panose="020F0502020204030204" pitchFamily="34" charset="0"/>
                          <a:cs typeface="Calibri" panose="020F0502020204030204" pitchFamily="34" charset="0"/>
                        </a:rPr>
                        <a:t>Transferencias corrientes </a:t>
                      </a:r>
                    </a:p>
                  </a:txBody>
                  <a:tcPr marL="0" marR="0" marT="0" marB="0" anchor="ctr">
                    <a:lnL w="12700" cap="flat" cmpd="sng" algn="ctr">
                      <a:solidFill>
                        <a:schemeClr val="tx1"/>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050" b="0" i="0" u="none" strike="noStrike">
                          <a:solidFill>
                            <a:srgbClr val="203764"/>
                          </a:solidFill>
                          <a:effectLst/>
                          <a:latin typeface="Calibri" panose="020F0502020204030204" pitchFamily="34" charset="0"/>
                          <a:cs typeface="Calibri" panose="020F0502020204030204" pitchFamily="34" charset="0"/>
                        </a:rPr>
                        <a:t>                     42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050" b="0" i="0" u="none" strike="noStrike">
                          <a:solidFill>
                            <a:srgbClr val="203764"/>
                          </a:solidFill>
                          <a:effectLst/>
                          <a:latin typeface="Calibri" panose="020F0502020204030204" pitchFamily="34" charset="0"/>
                          <a:cs typeface="Calibri" panose="020F0502020204030204" pitchFamily="34" charset="0"/>
                        </a:rPr>
                        <a:t>                     42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050" b="0" i="0" u="none" strike="noStrike">
                          <a:solidFill>
                            <a:srgbClr val="203764"/>
                          </a:solidFill>
                          <a:effectLst/>
                          <a:latin typeface="Calibri" panose="020F0502020204030204" pitchFamily="34" charset="0"/>
                          <a:cs typeface="Calibri" panose="020F0502020204030204" pitchFamily="34" charset="0"/>
                        </a:rPr>
                        <a:t>                     25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050" b="0" i="0" u="none" strike="noStrike">
                          <a:solidFill>
                            <a:srgbClr val="203764"/>
                          </a:solidFill>
                          <a:effectLst/>
                          <a:latin typeface="Calibri" panose="020F0502020204030204" pitchFamily="34" charset="0"/>
                          <a:cs typeface="Calibri" panose="020F0502020204030204" pitchFamily="34" charset="0"/>
                        </a:rPr>
                        <a:t>                    26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050" b="0" i="0" u="none" strike="noStrike">
                          <a:solidFill>
                            <a:srgbClr val="203764"/>
                          </a:solidFill>
                          <a:effectLst/>
                          <a:latin typeface="Calibri" panose="020F0502020204030204" pitchFamily="34" charset="0"/>
                          <a:cs typeface="Calibri" panose="020F0502020204030204" pitchFamily="34" charset="0"/>
                        </a:rPr>
                        <a:t>                     27 </a:t>
                      </a:r>
                    </a:p>
                  </a:txBody>
                  <a:tcPr marL="0" marR="0" marT="0" marB="0" anchor="ctr">
                    <a:lnL w="6350" cap="flat" cmpd="sng" algn="ctr">
                      <a:solidFill>
                        <a:srgbClr val="B8CCE4"/>
                      </a:solidFill>
                      <a:prstDash val="solid"/>
                      <a:round/>
                      <a:headEnd type="none" w="med" len="med"/>
                      <a:tailEnd type="none" w="med" len="med"/>
                    </a:lnL>
                    <a:lnR>
                      <a:noFill/>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050" b="0" i="0" u="none" strike="noStrike">
                          <a:solidFill>
                            <a:srgbClr val="203764"/>
                          </a:solidFill>
                          <a:effectLst/>
                          <a:latin typeface="Calibri" panose="020F0502020204030204" pitchFamily="34" charset="0"/>
                          <a:cs typeface="Calibri" panose="020F0502020204030204" pitchFamily="34" charset="0"/>
                        </a:rPr>
                        <a:t>                   27 </a:t>
                      </a:r>
                    </a:p>
                  </a:txBody>
                  <a:tcPr marL="0" marR="0" marT="0" marB="0" anchor="ctr">
                    <a:lnL>
                      <a:noFill/>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050" b="0" i="0" u="none" strike="noStrike" dirty="0">
                          <a:solidFill>
                            <a:srgbClr val="203764"/>
                          </a:solidFill>
                          <a:effectLst/>
                          <a:latin typeface="Calibri" panose="020F0502020204030204" pitchFamily="34" charset="0"/>
                          <a:cs typeface="Calibri" panose="020F0502020204030204" pitchFamily="34" charset="0"/>
                        </a:rPr>
                        <a:t>-40%</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050" b="0" i="0" u="none" strike="noStrike">
                          <a:solidFill>
                            <a:srgbClr val="203764"/>
                          </a:solidFill>
                          <a:effectLst/>
                          <a:latin typeface="Calibri" panose="020F0502020204030204" pitchFamily="34" charset="0"/>
                          <a:cs typeface="Calibri" panose="020F0502020204030204" pitchFamily="34" charset="0"/>
                        </a:rPr>
                        <a:t>3%</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050" b="0" i="0" u="none" strike="noStrike">
                          <a:solidFill>
                            <a:srgbClr val="203764"/>
                          </a:solidFill>
                          <a:effectLst/>
                          <a:latin typeface="Calibri" panose="020F0502020204030204" pitchFamily="34" charset="0"/>
                          <a:cs typeface="Calibri" panose="020F0502020204030204" pitchFamily="34" charset="0"/>
                        </a:rPr>
                        <a:t>3%</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050" b="0" i="0" u="none" strike="noStrike">
                          <a:solidFill>
                            <a:srgbClr val="203764"/>
                          </a:solidFill>
                          <a:effectLst/>
                          <a:latin typeface="Calibri" panose="020F0502020204030204" pitchFamily="34" charset="0"/>
                          <a:cs typeface="Calibri" panose="020F0502020204030204" pitchFamily="34" charset="0"/>
                        </a:rPr>
                        <a:t>3%</a:t>
                      </a:r>
                    </a:p>
                  </a:txBody>
                  <a:tcPr marL="0" marR="0" marT="0" marB="0" anchor="ctr">
                    <a:lnL w="6350" cap="flat" cmpd="sng" algn="ctr">
                      <a:solidFill>
                        <a:srgbClr val="B8CCE4"/>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extLst>
                  <a:ext uri="{0D108BD9-81ED-4DB2-BD59-A6C34878D82A}">
                    <a16:rowId xmlns:a16="http://schemas.microsoft.com/office/drawing/2014/main" xmlns="" val="2354537385"/>
                  </a:ext>
                </a:extLst>
              </a:tr>
              <a:tr h="324756">
                <a:tc>
                  <a:txBody>
                    <a:bodyPr/>
                    <a:lstStyle/>
                    <a:p>
                      <a:pPr algn="r" rtl="0" fontAlgn="ctr"/>
                      <a:r>
                        <a:rPr lang="es-CO" sz="1050" b="0" i="0" u="none" strike="noStrike">
                          <a:solidFill>
                            <a:srgbClr val="203764"/>
                          </a:solidFill>
                          <a:effectLst/>
                          <a:latin typeface="Calibri" panose="020F0502020204030204" pitchFamily="34" charset="0"/>
                          <a:cs typeface="Calibri" panose="020F0502020204030204" pitchFamily="34" charset="0"/>
                        </a:rPr>
                        <a:t>Transferencias de capital </a:t>
                      </a:r>
                    </a:p>
                  </a:txBody>
                  <a:tcPr marL="0" marR="0" marT="0" marB="0" anchor="ctr">
                    <a:lnL w="12700" cap="flat" cmpd="sng" algn="ctr">
                      <a:solidFill>
                        <a:schemeClr val="tx1"/>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050" b="0" i="0" u="none" strike="noStrike">
                          <a:solidFill>
                            <a:srgbClr val="203764"/>
                          </a:solidFill>
                          <a:effectLst/>
                          <a:latin typeface="Calibri" panose="020F0502020204030204" pitchFamily="34" charset="0"/>
                          <a:cs typeface="Calibri" panose="020F0502020204030204" pitchFamily="34" charset="0"/>
                        </a:rPr>
                        <a:t>                        -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050" b="0" i="0" u="none" strike="noStrike">
                          <a:solidFill>
                            <a:srgbClr val="203764"/>
                          </a:solidFill>
                          <a:effectLst/>
                          <a:latin typeface="Calibri" panose="020F0502020204030204" pitchFamily="34" charset="0"/>
                          <a:cs typeface="Calibri" panose="020F0502020204030204" pitchFamily="34" charset="0"/>
                        </a:rPr>
                        <a:t>                        -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050" b="0" i="0" u="none" strike="noStrike">
                          <a:solidFill>
                            <a:srgbClr val="203764"/>
                          </a:solidFill>
                          <a:effectLst/>
                          <a:latin typeface="Calibri" panose="020F0502020204030204" pitchFamily="34" charset="0"/>
                          <a:cs typeface="Calibri" panose="020F0502020204030204" pitchFamily="34" charset="0"/>
                        </a:rPr>
                        <a:t>                        -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050" b="0" i="0" u="none" strike="noStrike">
                          <a:solidFill>
                            <a:srgbClr val="203764"/>
                          </a:solidFill>
                          <a:effectLst/>
                          <a:latin typeface="Calibri" panose="020F0502020204030204" pitchFamily="34" charset="0"/>
                          <a:cs typeface="Calibri" panose="020F0502020204030204" pitchFamily="34" charset="0"/>
                        </a:rPr>
                        <a:t>                       -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050" b="0" i="0" u="none" strike="noStrike">
                          <a:solidFill>
                            <a:srgbClr val="203764"/>
                          </a:solidFill>
                          <a:effectLst/>
                          <a:latin typeface="Calibri" panose="020F0502020204030204" pitchFamily="34" charset="0"/>
                          <a:cs typeface="Calibri" panose="020F0502020204030204" pitchFamily="34" charset="0"/>
                        </a:rPr>
                        <a:t>                        -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050" b="0" i="0" u="none" strike="noStrike">
                          <a:solidFill>
                            <a:srgbClr val="203764"/>
                          </a:solidFill>
                          <a:effectLst/>
                          <a:latin typeface="Calibri" panose="020F0502020204030204" pitchFamily="34" charset="0"/>
                          <a:cs typeface="Calibri" panose="020F0502020204030204" pitchFamily="34" charset="0"/>
                        </a:rPr>
                        <a:t>                      -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050" b="0" i="0" u="none" strike="noStrike">
                          <a:solidFill>
                            <a:srgbClr val="203764"/>
                          </a:solidFill>
                          <a:effectLst/>
                          <a:latin typeface="Calibri" panose="020F0502020204030204" pitchFamily="34" charset="0"/>
                          <a:cs typeface="Calibri" panose="020F0502020204030204" pitchFamily="34" charset="0"/>
                        </a:rPr>
                        <a:t>0%</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050" b="0" i="0" u="none" strike="noStrike">
                          <a:solidFill>
                            <a:srgbClr val="203764"/>
                          </a:solidFill>
                          <a:effectLst/>
                          <a:latin typeface="Calibri" panose="020F0502020204030204" pitchFamily="34" charset="0"/>
                          <a:cs typeface="Calibri" panose="020F0502020204030204" pitchFamily="34" charset="0"/>
                        </a:rPr>
                        <a:t>0%</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050" b="0" i="0" u="none" strike="noStrike">
                          <a:solidFill>
                            <a:srgbClr val="203764"/>
                          </a:solidFill>
                          <a:effectLst/>
                          <a:latin typeface="Calibri" panose="020F0502020204030204" pitchFamily="34" charset="0"/>
                          <a:cs typeface="Calibri" panose="020F0502020204030204" pitchFamily="34" charset="0"/>
                        </a:rPr>
                        <a:t>0%</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050" b="0" i="0" u="none" strike="noStrike">
                          <a:solidFill>
                            <a:srgbClr val="203764"/>
                          </a:solidFill>
                          <a:effectLst/>
                          <a:latin typeface="Calibri" panose="020F0502020204030204" pitchFamily="34" charset="0"/>
                          <a:cs typeface="Calibri" panose="020F0502020204030204" pitchFamily="34" charset="0"/>
                        </a:rPr>
                        <a:t>0%</a:t>
                      </a:r>
                    </a:p>
                  </a:txBody>
                  <a:tcPr marL="0" marR="0" marT="0" marB="0" anchor="ctr">
                    <a:lnL w="6350" cap="flat" cmpd="sng" algn="ctr">
                      <a:solidFill>
                        <a:srgbClr val="B8CCE4"/>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extLst>
                  <a:ext uri="{0D108BD9-81ED-4DB2-BD59-A6C34878D82A}">
                    <a16:rowId xmlns:a16="http://schemas.microsoft.com/office/drawing/2014/main" xmlns="" val="3632776866"/>
                  </a:ext>
                </a:extLst>
              </a:tr>
              <a:tr h="324756">
                <a:tc>
                  <a:txBody>
                    <a:bodyPr/>
                    <a:lstStyle/>
                    <a:p>
                      <a:pPr algn="r" rtl="0" fontAlgn="ctr"/>
                      <a:r>
                        <a:rPr lang="es-ES" sz="1050" b="0" i="0" u="none" strike="noStrike">
                          <a:solidFill>
                            <a:srgbClr val="203764"/>
                          </a:solidFill>
                          <a:effectLst/>
                          <a:latin typeface="Calibri" panose="020F0502020204030204" pitchFamily="34" charset="0"/>
                          <a:cs typeface="Calibri" panose="020F0502020204030204" pitchFamily="34" charset="0"/>
                        </a:rPr>
                        <a:t>Gastos de comercialización y producción </a:t>
                      </a:r>
                    </a:p>
                  </a:txBody>
                  <a:tcPr marL="0" marR="0" marT="0" marB="0" anchor="ctr">
                    <a:lnL w="12700" cap="flat" cmpd="sng" algn="ctr">
                      <a:solidFill>
                        <a:schemeClr val="tx1"/>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050" b="0" i="0" u="none" strike="noStrike">
                          <a:solidFill>
                            <a:srgbClr val="203764"/>
                          </a:solidFill>
                          <a:effectLst/>
                          <a:latin typeface="Calibri" panose="020F0502020204030204" pitchFamily="34" charset="0"/>
                          <a:cs typeface="Calibri" panose="020F0502020204030204" pitchFamily="34" charset="0"/>
                        </a:rPr>
                        <a:t>                        -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050" b="0" i="0" u="none" strike="noStrike">
                          <a:solidFill>
                            <a:srgbClr val="203764"/>
                          </a:solidFill>
                          <a:effectLst/>
                          <a:latin typeface="Calibri" panose="020F0502020204030204" pitchFamily="34" charset="0"/>
                          <a:cs typeface="Calibri" panose="020F0502020204030204" pitchFamily="34" charset="0"/>
                        </a:rPr>
                        <a:t>                        -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050" b="0" i="0" u="none" strike="noStrike">
                          <a:solidFill>
                            <a:srgbClr val="203764"/>
                          </a:solidFill>
                          <a:effectLst/>
                          <a:latin typeface="Calibri" panose="020F0502020204030204" pitchFamily="34" charset="0"/>
                          <a:cs typeface="Calibri" panose="020F0502020204030204" pitchFamily="34" charset="0"/>
                        </a:rPr>
                        <a:t>                        -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050" b="0" i="0" u="none" strike="noStrike">
                          <a:solidFill>
                            <a:srgbClr val="203764"/>
                          </a:solidFill>
                          <a:effectLst/>
                          <a:latin typeface="Calibri" panose="020F0502020204030204" pitchFamily="34" charset="0"/>
                          <a:cs typeface="Calibri" panose="020F0502020204030204" pitchFamily="34" charset="0"/>
                        </a:rPr>
                        <a:t>                       -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050" b="0" i="0" u="none" strike="noStrike">
                          <a:solidFill>
                            <a:srgbClr val="203764"/>
                          </a:solidFill>
                          <a:effectLst/>
                          <a:latin typeface="Calibri" panose="020F0502020204030204" pitchFamily="34" charset="0"/>
                          <a:cs typeface="Calibri" panose="020F0502020204030204" pitchFamily="34" charset="0"/>
                        </a:rPr>
                        <a:t>                        -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050" b="0" i="0" u="none" strike="noStrike">
                          <a:solidFill>
                            <a:srgbClr val="203764"/>
                          </a:solidFill>
                          <a:effectLst/>
                          <a:latin typeface="Calibri" panose="020F0502020204030204" pitchFamily="34" charset="0"/>
                          <a:cs typeface="Calibri" panose="020F0502020204030204" pitchFamily="34" charset="0"/>
                        </a:rPr>
                        <a:t>                      -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050" b="0" i="0" u="none" strike="noStrike">
                          <a:solidFill>
                            <a:srgbClr val="203764"/>
                          </a:solidFill>
                          <a:effectLst/>
                          <a:latin typeface="Calibri" panose="020F0502020204030204" pitchFamily="34" charset="0"/>
                          <a:cs typeface="Calibri" panose="020F0502020204030204" pitchFamily="34" charset="0"/>
                        </a:rPr>
                        <a:t>0%</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050" b="0" i="0" u="none" strike="noStrike">
                          <a:solidFill>
                            <a:srgbClr val="203764"/>
                          </a:solidFill>
                          <a:effectLst/>
                          <a:latin typeface="Calibri" panose="020F0502020204030204" pitchFamily="34" charset="0"/>
                          <a:cs typeface="Calibri" panose="020F0502020204030204" pitchFamily="34" charset="0"/>
                        </a:rPr>
                        <a:t>0%</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050" b="0" i="0" u="none" strike="noStrike" dirty="0">
                          <a:solidFill>
                            <a:srgbClr val="203764"/>
                          </a:solidFill>
                          <a:effectLst/>
                          <a:latin typeface="Calibri" panose="020F0502020204030204" pitchFamily="34" charset="0"/>
                          <a:cs typeface="Calibri" panose="020F0502020204030204" pitchFamily="34" charset="0"/>
                        </a:rPr>
                        <a:t>0%</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050" b="0" i="0" u="none" strike="noStrike">
                          <a:solidFill>
                            <a:srgbClr val="203764"/>
                          </a:solidFill>
                          <a:effectLst/>
                          <a:latin typeface="Calibri" panose="020F0502020204030204" pitchFamily="34" charset="0"/>
                          <a:cs typeface="Calibri" panose="020F0502020204030204" pitchFamily="34" charset="0"/>
                        </a:rPr>
                        <a:t>0%</a:t>
                      </a:r>
                    </a:p>
                  </a:txBody>
                  <a:tcPr marL="0" marR="0" marT="0" marB="0" anchor="ctr">
                    <a:lnL w="6350" cap="flat" cmpd="sng" algn="ctr">
                      <a:solidFill>
                        <a:srgbClr val="B8CCE4"/>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extLst>
                  <a:ext uri="{0D108BD9-81ED-4DB2-BD59-A6C34878D82A}">
                    <a16:rowId xmlns:a16="http://schemas.microsoft.com/office/drawing/2014/main" xmlns="" val="401069094"/>
                  </a:ext>
                </a:extLst>
              </a:tr>
              <a:tr h="324756">
                <a:tc>
                  <a:txBody>
                    <a:bodyPr/>
                    <a:lstStyle/>
                    <a:p>
                      <a:pPr algn="r" rtl="0" fontAlgn="ctr"/>
                      <a:r>
                        <a:rPr lang="es-CO" sz="1050" b="0" i="0" u="none" strike="noStrike" dirty="0">
                          <a:solidFill>
                            <a:srgbClr val="203764"/>
                          </a:solidFill>
                          <a:effectLst/>
                          <a:latin typeface="Calibri" panose="020F0502020204030204" pitchFamily="34" charset="0"/>
                          <a:cs typeface="Calibri" panose="020F0502020204030204" pitchFamily="34" charset="0"/>
                        </a:rPr>
                        <a:t>Adquisición de activos financieros</a:t>
                      </a:r>
                    </a:p>
                  </a:txBody>
                  <a:tcPr marL="0" marR="0" marT="0" marB="0" anchor="ctr">
                    <a:lnL w="12700" cap="flat" cmpd="sng" algn="ctr">
                      <a:solidFill>
                        <a:schemeClr val="tx1"/>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050" b="0" i="0" u="none" strike="noStrike">
                          <a:solidFill>
                            <a:srgbClr val="203764"/>
                          </a:solidFill>
                          <a:effectLst/>
                          <a:latin typeface="Calibri" panose="020F0502020204030204" pitchFamily="34" charset="0"/>
                          <a:cs typeface="Calibri" panose="020F0502020204030204" pitchFamily="34" charset="0"/>
                        </a:rPr>
                        <a:t>                        -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050" b="0" i="0" u="none" strike="noStrike">
                          <a:solidFill>
                            <a:srgbClr val="203764"/>
                          </a:solidFill>
                          <a:effectLst/>
                          <a:latin typeface="Calibri" panose="020F0502020204030204" pitchFamily="34" charset="0"/>
                          <a:cs typeface="Calibri" panose="020F0502020204030204" pitchFamily="34" charset="0"/>
                        </a:rPr>
                        <a:t>                        -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050" b="0" i="0" u="none" strike="noStrike">
                          <a:solidFill>
                            <a:srgbClr val="203764"/>
                          </a:solidFill>
                          <a:effectLst/>
                          <a:latin typeface="Calibri" panose="020F0502020204030204" pitchFamily="34" charset="0"/>
                          <a:cs typeface="Calibri" panose="020F0502020204030204" pitchFamily="34" charset="0"/>
                        </a:rPr>
                        <a:t>                        -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050" b="0" i="0" u="none" strike="noStrike">
                          <a:solidFill>
                            <a:srgbClr val="203764"/>
                          </a:solidFill>
                          <a:effectLst/>
                          <a:latin typeface="Calibri" panose="020F0502020204030204" pitchFamily="34" charset="0"/>
                          <a:cs typeface="Calibri" panose="020F0502020204030204" pitchFamily="34" charset="0"/>
                        </a:rPr>
                        <a:t>                       -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050" b="0" i="0" u="none" strike="noStrike">
                          <a:solidFill>
                            <a:srgbClr val="203764"/>
                          </a:solidFill>
                          <a:effectLst/>
                          <a:latin typeface="Calibri" panose="020F0502020204030204" pitchFamily="34" charset="0"/>
                          <a:cs typeface="Calibri" panose="020F0502020204030204" pitchFamily="34" charset="0"/>
                        </a:rPr>
                        <a:t>                        -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050" b="0" i="0" u="none" strike="noStrike">
                          <a:solidFill>
                            <a:srgbClr val="203764"/>
                          </a:solidFill>
                          <a:effectLst/>
                          <a:latin typeface="Calibri" panose="020F0502020204030204" pitchFamily="34" charset="0"/>
                          <a:cs typeface="Calibri" panose="020F0502020204030204" pitchFamily="34" charset="0"/>
                        </a:rPr>
                        <a:t>                      -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050" b="0" i="0" u="none" strike="noStrike">
                          <a:solidFill>
                            <a:srgbClr val="203764"/>
                          </a:solidFill>
                          <a:effectLst/>
                          <a:latin typeface="Calibri" panose="020F0502020204030204" pitchFamily="34" charset="0"/>
                          <a:cs typeface="Calibri" panose="020F0502020204030204" pitchFamily="34" charset="0"/>
                        </a:rPr>
                        <a:t>0%</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050" b="0" i="0" u="none" strike="noStrike">
                          <a:solidFill>
                            <a:srgbClr val="203764"/>
                          </a:solidFill>
                          <a:effectLst/>
                          <a:latin typeface="Calibri" panose="020F0502020204030204" pitchFamily="34" charset="0"/>
                          <a:cs typeface="Calibri" panose="020F0502020204030204" pitchFamily="34" charset="0"/>
                        </a:rPr>
                        <a:t>0%</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050" b="0" i="0" u="none" strike="noStrike" dirty="0">
                          <a:solidFill>
                            <a:srgbClr val="203764"/>
                          </a:solidFill>
                          <a:effectLst/>
                          <a:latin typeface="Calibri" panose="020F0502020204030204" pitchFamily="34" charset="0"/>
                          <a:cs typeface="Calibri" panose="020F0502020204030204" pitchFamily="34" charset="0"/>
                        </a:rPr>
                        <a:t>0%</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050" b="0" i="0" u="none" strike="noStrike">
                          <a:solidFill>
                            <a:srgbClr val="203764"/>
                          </a:solidFill>
                          <a:effectLst/>
                          <a:latin typeface="Calibri" panose="020F0502020204030204" pitchFamily="34" charset="0"/>
                          <a:cs typeface="Calibri" panose="020F0502020204030204" pitchFamily="34" charset="0"/>
                        </a:rPr>
                        <a:t>0%</a:t>
                      </a:r>
                    </a:p>
                  </a:txBody>
                  <a:tcPr marL="0" marR="0" marT="0" marB="0" anchor="ctr">
                    <a:lnL w="6350" cap="flat" cmpd="sng" algn="ctr">
                      <a:solidFill>
                        <a:srgbClr val="B8CCE4"/>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extLst>
                  <a:ext uri="{0D108BD9-81ED-4DB2-BD59-A6C34878D82A}">
                    <a16:rowId xmlns:a16="http://schemas.microsoft.com/office/drawing/2014/main" xmlns="" val="418166175"/>
                  </a:ext>
                </a:extLst>
              </a:tr>
              <a:tr h="324756">
                <a:tc>
                  <a:txBody>
                    <a:bodyPr/>
                    <a:lstStyle/>
                    <a:p>
                      <a:pPr algn="r" rtl="0" fontAlgn="ctr"/>
                      <a:r>
                        <a:rPr lang="es-CO" sz="1050" b="0" i="0" u="none" strike="noStrike">
                          <a:solidFill>
                            <a:srgbClr val="203764"/>
                          </a:solidFill>
                          <a:effectLst/>
                          <a:latin typeface="Calibri" panose="020F0502020204030204" pitchFamily="34" charset="0"/>
                          <a:cs typeface="Calibri" panose="020F0502020204030204" pitchFamily="34" charset="0"/>
                        </a:rPr>
                        <a:t>Disminución de pasivos </a:t>
                      </a:r>
                    </a:p>
                  </a:txBody>
                  <a:tcPr marL="0" marR="0" marT="0" marB="0" anchor="ctr">
                    <a:lnL w="12700" cap="flat" cmpd="sng" algn="ctr">
                      <a:solidFill>
                        <a:schemeClr val="tx1"/>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050" b="0" i="0" u="none" strike="noStrike">
                          <a:solidFill>
                            <a:srgbClr val="203764"/>
                          </a:solidFill>
                          <a:effectLst/>
                          <a:latin typeface="Calibri" panose="020F0502020204030204" pitchFamily="34" charset="0"/>
                          <a:cs typeface="Calibri" panose="020F0502020204030204" pitchFamily="34" charset="0"/>
                        </a:rPr>
                        <a:t>                        -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050" b="0" i="0" u="none" strike="noStrike">
                          <a:solidFill>
                            <a:srgbClr val="203764"/>
                          </a:solidFill>
                          <a:effectLst/>
                          <a:latin typeface="Calibri" panose="020F0502020204030204" pitchFamily="34" charset="0"/>
                          <a:cs typeface="Calibri" panose="020F0502020204030204" pitchFamily="34" charset="0"/>
                        </a:rPr>
                        <a:t>                        -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050" b="0" i="0" u="none" strike="noStrike">
                          <a:solidFill>
                            <a:srgbClr val="203764"/>
                          </a:solidFill>
                          <a:effectLst/>
                          <a:latin typeface="Calibri" panose="020F0502020204030204" pitchFamily="34" charset="0"/>
                          <a:cs typeface="Calibri" panose="020F0502020204030204" pitchFamily="34" charset="0"/>
                        </a:rPr>
                        <a:t>                        -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050" b="0" i="0" u="none" strike="noStrike">
                          <a:solidFill>
                            <a:srgbClr val="203764"/>
                          </a:solidFill>
                          <a:effectLst/>
                          <a:latin typeface="Calibri" panose="020F0502020204030204" pitchFamily="34" charset="0"/>
                          <a:cs typeface="Calibri" panose="020F0502020204030204" pitchFamily="34" charset="0"/>
                        </a:rPr>
                        <a:t>                       -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050" b="0" i="0" u="none" strike="noStrike">
                          <a:solidFill>
                            <a:srgbClr val="203764"/>
                          </a:solidFill>
                          <a:effectLst/>
                          <a:latin typeface="Calibri" panose="020F0502020204030204" pitchFamily="34" charset="0"/>
                          <a:cs typeface="Calibri" panose="020F0502020204030204" pitchFamily="34" charset="0"/>
                        </a:rPr>
                        <a:t>                        -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050" b="0" i="0" u="none" strike="noStrike">
                          <a:solidFill>
                            <a:srgbClr val="203764"/>
                          </a:solidFill>
                          <a:effectLst/>
                          <a:latin typeface="Calibri" panose="020F0502020204030204" pitchFamily="34" charset="0"/>
                          <a:cs typeface="Calibri" panose="020F0502020204030204" pitchFamily="34" charset="0"/>
                        </a:rPr>
                        <a:t>                      -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050" b="0" i="0" u="none" strike="noStrike">
                          <a:solidFill>
                            <a:srgbClr val="203764"/>
                          </a:solidFill>
                          <a:effectLst/>
                          <a:latin typeface="Calibri" panose="020F0502020204030204" pitchFamily="34" charset="0"/>
                          <a:cs typeface="Calibri" panose="020F0502020204030204" pitchFamily="34" charset="0"/>
                        </a:rPr>
                        <a:t>0%</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050" b="0" i="0" u="none" strike="noStrike">
                          <a:solidFill>
                            <a:srgbClr val="203764"/>
                          </a:solidFill>
                          <a:effectLst/>
                          <a:latin typeface="Calibri" panose="020F0502020204030204" pitchFamily="34" charset="0"/>
                          <a:cs typeface="Calibri" panose="020F0502020204030204" pitchFamily="34" charset="0"/>
                        </a:rPr>
                        <a:t>0%</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050" b="0" i="0" u="none" strike="noStrike" dirty="0">
                          <a:solidFill>
                            <a:srgbClr val="203764"/>
                          </a:solidFill>
                          <a:effectLst/>
                          <a:latin typeface="Calibri" panose="020F0502020204030204" pitchFamily="34" charset="0"/>
                          <a:cs typeface="Calibri" panose="020F0502020204030204" pitchFamily="34" charset="0"/>
                        </a:rPr>
                        <a:t>0%</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050" b="0" i="0" u="none" strike="noStrike" dirty="0">
                          <a:solidFill>
                            <a:srgbClr val="203764"/>
                          </a:solidFill>
                          <a:effectLst/>
                          <a:latin typeface="Calibri" panose="020F0502020204030204" pitchFamily="34" charset="0"/>
                          <a:cs typeface="Calibri" panose="020F0502020204030204" pitchFamily="34" charset="0"/>
                        </a:rPr>
                        <a:t>0%</a:t>
                      </a:r>
                    </a:p>
                  </a:txBody>
                  <a:tcPr marL="0" marR="0" marT="0" marB="0" anchor="ctr">
                    <a:lnL w="6350" cap="flat" cmpd="sng" algn="ctr">
                      <a:solidFill>
                        <a:srgbClr val="B8CCE4"/>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extLst>
                  <a:ext uri="{0D108BD9-81ED-4DB2-BD59-A6C34878D82A}">
                    <a16:rowId xmlns:a16="http://schemas.microsoft.com/office/drawing/2014/main" xmlns="" val="3193970927"/>
                  </a:ext>
                </a:extLst>
              </a:tr>
              <a:tr h="324756">
                <a:tc>
                  <a:txBody>
                    <a:bodyPr/>
                    <a:lstStyle/>
                    <a:p>
                      <a:pPr algn="r" rtl="0" fontAlgn="ctr"/>
                      <a:r>
                        <a:rPr lang="es-CO" sz="1050" b="0" i="0" u="none" strike="noStrike">
                          <a:solidFill>
                            <a:srgbClr val="203764"/>
                          </a:solidFill>
                          <a:effectLst/>
                          <a:latin typeface="Calibri" panose="020F0502020204030204" pitchFamily="34" charset="0"/>
                          <a:cs typeface="Calibri" panose="020F0502020204030204" pitchFamily="34" charset="0"/>
                        </a:rPr>
                        <a:t>Gastos por tributos, multas, sanciones e intereses de mora </a:t>
                      </a:r>
                    </a:p>
                  </a:txBody>
                  <a:tcPr marL="0" marR="0" marT="0" marB="0" anchor="ctr">
                    <a:lnL w="12700" cap="flat" cmpd="sng" algn="ctr">
                      <a:solidFill>
                        <a:schemeClr val="tx1"/>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050" b="0" i="0" u="none" strike="noStrike">
                          <a:solidFill>
                            <a:srgbClr val="203764"/>
                          </a:solidFill>
                          <a:effectLst/>
                          <a:latin typeface="Calibri" panose="020F0502020204030204" pitchFamily="34" charset="0"/>
                          <a:cs typeface="Calibri" panose="020F0502020204030204" pitchFamily="34" charset="0"/>
                        </a:rPr>
                        <a:t>                     23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050" b="0" i="0" u="none" strike="noStrike">
                          <a:solidFill>
                            <a:srgbClr val="203764"/>
                          </a:solidFill>
                          <a:effectLst/>
                          <a:latin typeface="Calibri" panose="020F0502020204030204" pitchFamily="34" charset="0"/>
                          <a:cs typeface="Calibri" panose="020F0502020204030204" pitchFamily="34" charset="0"/>
                        </a:rPr>
                        <a:t>                     23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050" b="0" i="0" u="none" strike="noStrike">
                          <a:solidFill>
                            <a:srgbClr val="203764"/>
                          </a:solidFill>
                          <a:effectLst/>
                          <a:latin typeface="Calibri" panose="020F0502020204030204" pitchFamily="34" charset="0"/>
                          <a:cs typeface="Calibri" panose="020F0502020204030204" pitchFamily="34" charset="0"/>
                        </a:rPr>
                        <a:t>                     18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050" b="0" i="0" u="none" strike="noStrike">
                          <a:solidFill>
                            <a:srgbClr val="203764"/>
                          </a:solidFill>
                          <a:effectLst/>
                          <a:latin typeface="Calibri" panose="020F0502020204030204" pitchFamily="34" charset="0"/>
                          <a:cs typeface="Calibri" panose="020F0502020204030204" pitchFamily="34" charset="0"/>
                        </a:rPr>
                        <a:t>                    19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050" b="0" i="0" u="none" strike="noStrike">
                          <a:solidFill>
                            <a:srgbClr val="203764"/>
                          </a:solidFill>
                          <a:effectLst/>
                          <a:latin typeface="Calibri" panose="020F0502020204030204" pitchFamily="34" charset="0"/>
                          <a:cs typeface="Calibri" panose="020F0502020204030204" pitchFamily="34" charset="0"/>
                        </a:rPr>
                        <a:t>                     19 </a:t>
                      </a:r>
                    </a:p>
                  </a:txBody>
                  <a:tcPr marL="0" marR="0" marT="0" marB="0" anchor="ctr">
                    <a:lnL w="6350" cap="flat" cmpd="sng" algn="ctr">
                      <a:solidFill>
                        <a:srgbClr val="B8CCE4"/>
                      </a:solidFill>
                      <a:prstDash val="solid"/>
                      <a:round/>
                      <a:headEnd type="none" w="med" len="med"/>
                      <a:tailEnd type="none" w="med" len="med"/>
                    </a:lnL>
                    <a:lnR>
                      <a:noFill/>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050" b="0" i="0" u="none" strike="noStrike">
                          <a:solidFill>
                            <a:srgbClr val="203764"/>
                          </a:solidFill>
                          <a:effectLst/>
                          <a:latin typeface="Calibri" panose="020F0502020204030204" pitchFamily="34" charset="0"/>
                          <a:cs typeface="Calibri" panose="020F0502020204030204" pitchFamily="34" charset="0"/>
                        </a:rPr>
                        <a:t>                   20 </a:t>
                      </a:r>
                    </a:p>
                  </a:txBody>
                  <a:tcPr marL="0" marR="0" marT="0" marB="0" anchor="ctr">
                    <a:lnL>
                      <a:noFill/>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050" b="0" i="0" u="none" strike="noStrike">
                          <a:solidFill>
                            <a:srgbClr val="203764"/>
                          </a:solidFill>
                          <a:effectLst/>
                          <a:latin typeface="Calibri" panose="020F0502020204030204" pitchFamily="34" charset="0"/>
                          <a:cs typeface="Calibri" panose="020F0502020204030204" pitchFamily="34" charset="0"/>
                        </a:rPr>
                        <a:t>-19%</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050" b="0" i="0" u="none" strike="noStrike">
                          <a:solidFill>
                            <a:srgbClr val="203764"/>
                          </a:solidFill>
                          <a:effectLst/>
                          <a:latin typeface="Calibri" panose="020F0502020204030204" pitchFamily="34" charset="0"/>
                          <a:cs typeface="Calibri" panose="020F0502020204030204" pitchFamily="34" charset="0"/>
                        </a:rPr>
                        <a:t>3%</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050" b="0" i="0" u="none" strike="noStrike">
                          <a:solidFill>
                            <a:srgbClr val="203764"/>
                          </a:solidFill>
                          <a:effectLst/>
                          <a:latin typeface="Calibri" panose="020F0502020204030204" pitchFamily="34" charset="0"/>
                          <a:cs typeface="Calibri" panose="020F0502020204030204" pitchFamily="34" charset="0"/>
                        </a:rPr>
                        <a:t>3%</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050" b="0" i="0" u="none" strike="noStrike" dirty="0">
                          <a:solidFill>
                            <a:srgbClr val="203764"/>
                          </a:solidFill>
                          <a:effectLst/>
                          <a:latin typeface="Calibri" panose="020F0502020204030204" pitchFamily="34" charset="0"/>
                          <a:cs typeface="Calibri" panose="020F0502020204030204" pitchFamily="34" charset="0"/>
                        </a:rPr>
                        <a:t>3%</a:t>
                      </a:r>
                    </a:p>
                  </a:txBody>
                  <a:tcPr marL="0" marR="0" marT="0" marB="0" anchor="ctr">
                    <a:lnL w="6350" cap="flat" cmpd="sng" algn="ctr">
                      <a:solidFill>
                        <a:srgbClr val="B8CCE4"/>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extLst>
                  <a:ext uri="{0D108BD9-81ED-4DB2-BD59-A6C34878D82A}">
                    <a16:rowId xmlns:a16="http://schemas.microsoft.com/office/drawing/2014/main" xmlns="" val="4036055890"/>
                  </a:ext>
                </a:extLst>
              </a:tr>
              <a:tr h="324756">
                <a:tc>
                  <a:txBody>
                    <a:bodyPr/>
                    <a:lstStyle/>
                    <a:p>
                      <a:pPr algn="r" rtl="0" fontAlgn="ctr"/>
                      <a:r>
                        <a:rPr lang="es-CO" sz="1050" b="0" i="0" u="none" strike="noStrike">
                          <a:solidFill>
                            <a:srgbClr val="203764"/>
                          </a:solidFill>
                          <a:effectLst/>
                          <a:latin typeface="Calibri" panose="020F0502020204030204" pitchFamily="34" charset="0"/>
                          <a:cs typeface="Calibri" panose="020F0502020204030204" pitchFamily="34" charset="0"/>
                        </a:rPr>
                        <a:t>Servicio de la Deuda</a:t>
                      </a:r>
                    </a:p>
                  </a:txBody>
                  <a:tcPr marL="0" marR="0" marT="0" marB="0" anchor="ctr">
                    <a:lnL w="12700" cap="flat" cmpd="sng" algn="ctr">
                      <a:solidFill>
                        <a:schemeClr val="tx1"/>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rtl="0" fontAlgn="ctr"/>
                      <a:r>
                        <a:rPr lang="es-CO" sz="1050" b="0" i="0" u="none" strike="noStrike">
                          <a:solidFill>
                            <a:srgbClr val="203764"/>
                          </a:solidFill>
                          <a:effectLst/>
                          <a:latin typeface="Calibri" panose="020F0502020204030204" pitchFamily="34" charset="0"/>
                          <a:cs typeface="Calibri" panose="020F0502020204030204" pitchFamily="34" charset="0"/>
                        </a:rPr>
                        <a:t>                        -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rtl="0" fontAlgn="ctr"/>
                      <a:r>
                        <a:rPr lang="es-CO" sz="1050" b="0" i="0" u="none" strike="noStrike">
                          <a:solidFill>
                            <a:srgbClr val="203764"/>
                          </a:solidFill>
                          <a:effectLst/>
                          <a:latin typeface="Calibri" panose="020F0502020204030204" pitchFamily="34" charset="0"/>
                          <a:cs typeface="Calibri" panose="020F0502020204030204" pitchFamily="34" charset="0"/>
                        </a:rPr>
                        <a:t>                        -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rtl="0" fontAlgn="ctr"/>
                      <a:r>
                        <a:rPr lang="es-CO" sz="1050" b="0" i="0" u="none" strike="noStrike">
                          <a:solidFill>
                            <a:srgbClr val="203764"/>
                          </a:solidFill>
                          <a:effectLst/>
                          <a:latin typeface="Calibri" panose="020F0502020204030204" pitchFamily="34" charset="0"/>
                          <a:cs typeface="Calibri" panose="020F0502020204030204" pitchFamily="34" charset="0"/>
                        </a:rPr>
                        <a:t>                        -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rtl="0" fontAlgn="ctr"/>
                      <a:r>
                        <a:rPr lang="es-CO" sz="1050" b="0" i="0" u="none" strike="noStrike">
                          <a:solidFill>
                            <a:srgbClr val="203764"/>
                          </a:solidFill>
                          <a:effectLst/>
                          <a:latin typeface="Calibri" panose="020F0502020204030204" pitchFamily="34" charset="0"/>
                          <a:cs typeface="Calibri" panose="020F0502020204030204" pitchFamily="34" charset="0"/>
                        </a:rPr>
                        <a:t>                       -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rtl="0" fontAlgn="ctr"/>
                      <a:r>
                        <a:rPr lang="es-CO" sz="1050" b="0" i="0" u="none" strike="noStrike">
                          <a:solidFill>
                            <a:srgbClr val="203764"/>
                          </a:solidFill>
                          <a:effectLst/>
                          <a:latin typeface="Calibri" panose="020F0502020204030204" pitchFamily="34" charset="0"/>
                          <a:cs typeface="Calibri" panose="020F0502020204030204" pitchFamily="34" charset="0"/>
                        </a:rPr>
                        <a:t>                        - </a:t>
                      </a:r>
                    </a:p>
                  </a:txBody>
                  <a:tcPr marL="0" marR="0" marT="0" marB="0" anchor="ctr">
                    <a:lnL w="6350" cap="flat" cmpd="sng" algn="ctr">
                      <a:solidFill>
                        <a:srgbClr val="B8CCE4"/>
                      </a:solidFill>
                      <a:prstDash val="solid"/>
                      <a:round/>
                      <a:headEnd type="none" w="med" len="med"/>
                      <a:tailEnd type="none" w="med" len="med"/>
                    </a:lnL>
                    <a:lnR>
                      <a:noFill/>
                    </a:lnR>
                    <a:lnT w="6350" cap="flat" cmpd="sng" algn="ctr">
                      <a:solidFill>
                        <a:srgbClr val="B8CCE4"/>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rtl="0" fontAlgn="ctr"/>
                      <a:r>
                        <a:rPr lang="es-CO" sz="1050" b="0" i="0" u="none" strike="noStrike">
                          <a:solidFill>
                            <a:srgbClr val="203764"/>
                          </a:solidFill>
                          <a:effectLst/>
                          <a:latin typeface="Calibri" panose="020F0502020204030204" pitchFamily="34" charset="0"/>
                          <a:cs typeface="Calibri" panose="020F0502020204030204" pitchFamily="34" charset="0"/>
                        </a:rPr>
                        <a:t>                      - </a:t>
                      </a:r>
                    </a:p>
                  </a:txBody>
                  <a:tcPr marL="0" marR="0" marT="0" marB="0" anchor="ctr">
                    <a:lnL>
                      <a:noFill/>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rtl="0" fontAlgn="ctr"/>
                      <a:r>
                        <a:rPr lang="es-CO" sz="1050" b="0" i="0" u="none" strike="noStrike">
                          <a:solidFill>
                            <a:srgbClr val="203764"/>
                          </a:solidFill>
                          <a:effectLst/>
                          <a:latin typeface="Calibri" panose="020F0502020204030204" pitchFamily="34" charset="0"/>
                          <a:cs typeface="Calibri" panose="020F0502020204030204" pitchFamily="34" charset="0"/>
                        </a:rPr>
                        <a:t>0%</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rtl="0" fontAlgn="ctr"/>
                      <a:r>
                        <a:rPr lang="es-CO" sz="1050" b="0" i="0" u="none" strike="noStrike">
                          <a:solidFill>
                            <a:srgbClr val="203764"/>
                          </a:solidFill>
                          <a:effectLst/>
                          <a:latin typeface="Calibri" panose="020F0502020204030204" pitchFamily="34" charset="0"/>
                          <a:cs typeface="Calibri" panose="020F0502020204030204" pitchFamily="34" charset="0"/>
                        </a:rPr>
                        <a:t>0%</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rtl="0" fontAlgn="ctr"/>
                      <a:r>
                        <a:rPr lang="es-CO" sz="1050" b="0" i="0" u="none" strike="noStrike">
                          <a:solidFill>
                            <a:srgbClr val="203764"/>
                          </a:solidFill>
                          <a:effectLst/>
                          <a:latin typeface="Calibri" panose="020F0502020204030204" pitchFamily="34" charset="0"/>
                          <a:cs typeface="Calibri" panose="020F0502020204030204" pitchFamily="34" charset="0"/>
                        </a:rPr>
                        <a:t>0%</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rtl="0" fontAlgn="ctr"/>
                      <a:r>
                        <a:rPr lang="es-CO" sz="1050" b="0" i="0" u="none" strike="noStrike" dirty="0">
                          <a:solidFill>
                            <a:srgbClr val="203764"/>
                          </a:solidFill>
                          <a:effectLst/>
                          <a:latin typeface="Calibri" panose="020F0502020204030204" pitchFamily="34" charset="0"/>
                          <a:cs typeface="Calibri" panose="020F0502020204030204" pitchFamily="34" charset="0"/>
                        </a:rPr>
                        <a:t>0%</a:t>
                      </a:r>
                    </a:p>
                  </a:txBody>
                  <a:tcPr marL="0" marR="0" marT="0" marB="0" anchor="ctr">
                    <a:lnL w="6350" cap="flat" cmpd="sng" algn="ctr">
                      <a:solidFill>
                        <a:srgbClr val="B8CCE4"/>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B8CCE4"/>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654453138"/>
                  </a:ext>
                </a:extLst>
              </a:tr>
            </a:tbl>
          </a:graphicData>
        </a:graphic>
      </p:graphicFrame>
      <p:graphicFrame>
        <p:nvGraphicFramePr>
          <p:cNvPr id="5" name="Tabla 4"/>
          <p:cNvGraphicFramePr>
            <a:graphicFrameLocks noGrp="1"/>
          </p:cNvGraphicFramePr>
          <p:nvPr>
            <p:extLst>
              <p:ext uri="{D42A27DB-BD31-4B8C-83A1-F6EECF244321}">
                <p14:modId xmlns:p14="http://schemas.microsoft.com/office/powerpoint/2010/main" val="1456605099"/>
              </p:ext>
            </p:extLst>
          </p:nvPr>
        </p:nvGraphicFramePr>
        <p:xfrm>
          <a:off x="532265" y="5186149"/>
          <a:ext cx="9740899" cy="381000"/>
        </p:xfrm>
        <a:graphic>
          <a:graphicData uri="http://schemas.openxmlformats.org/drawingml/2006/table">
            <a:tbl>
              <a:tblPr>
                <a:tableStyleId>{2D5ABB26-0587-4C30-8999-92F81FD0307C}</a:tableStyleId>
              </a:tblPr>
              <a:tblGrid>
                <a:gridCol w="9740899">
                  <a:extLst>
                    <a:ext uri="{9D8B030D-6E8A-4147-A177-3AD203B41FA5}">
                      <a16:colId xmlns:a16="http://schemas.microsoft.com/office/drawing/2014/main" xmlns="" val="3053595216"/>
                    </a:ext>
                  </a:extLst>
                </a:gridCol>
              </a:tblGrid>
              <a:tr h="190500">
                <a:tc>
                  <a:txBody>
                    <a:bodyPr/>
                    <a:lstStyle/>
                    <a:p>
                      <a:pPr algn="l" rtl="0" fontAlgn="ctr"/>
                      <a:r>
                        <a:rPr lang="es-ES" sz="600" u="none" strike="noStrike">
                          <a:solidFill>
                            <a:srgbClr val="002060"/>
                          </a:solidFill>
                          <a:effectLst/>
                        </a:rPr>
                        <a:t>* Apropiación vigente a 30 de abril de 2020, SIN descontar partidas suspendidas</a:t>
                      </a:r>
                      <a:endParaRPr lang="es-ES" sz="600" b="0" i="0" u="none" strike="noStrike">
                        <a:solidFill>
                          <a:srgbClr val="002060"/>
                        </a:solidFill>
                        <a:effectLst/>
                        <a:latin typeface="Calibri" panose="020F0502020204030204" pitchFamily="34" charset="0"/>
                      </a:endParaRPr>
                    </a:p>
                  </a:txBody>
                  <a:tcPr marL="0" marR="0" marT="0" marB="0" anchor="ctr"/>
                </a:tc>
                <a:extLst>
                  <a:ext uri="{0D108BD9-81ED-4DB2-BD59-A6C34878D82A}">
                    <a16:rowId xmlns:a16="http://schemas.microsoft.com/office/drawing/2014/main" xmlns="" val="1895909874"/>
                  </a:ext>
                </a:extLst>
              </a:tr>
              <a:tr h="190500">
                <a:tc>
                  <a:txBody>
                    <a:bodyPr/>
                    <a:lstStyle/>
                    <a:p>
                      <a:pPr algn="l" rtl="0" fontAlgn="ctr"/>
                      <a:r>
                        <a:rPr lang="es-CO" sz="600" u="none" strike="noStrike" dirty="0">
                          <a:solidFill>
                            <a:srgbClr val="002060"/>
                          </a:solidFill>
                          <a:effectLst/>
                        </a:rPr>
                        <a:t>** Apropiación vigente a 30 de abril de 2020, descontando partidas suspendidas</a:t>
                      </a:r>
                      <a:endParaRPr lang="es-CO" sz="600" b="0" i="0" u="none" strike="noStrike" dirty="0">
                        <a:solidFill>
                          <a:srgbClr val="002060"/>
                        </a:solidFill>
                        <a:effectLst/>
                        <a:latin typeface="Calibri" panose="020F0502020204030204" pitchFamily="34" charset="0"/>
                      </a:endParaRPr>
                    </a:p>
                  </a:txBody>
                  <a:tcPr marL="0" marR="0" marT="0" marB="0" anchor="ctr"/>
                </a:tc>
                <a:extLst>
                  <a:ext uri="{0D108BD9-81ED-4DB2-BD59-A6C34878D82A}">
                    <a16:rowId xmlns:a16="http://schemas.microsoft.com/office/drawing/2014/main" xmlns="" val="3493191786"/>
                  </a:ext>
                </a:extLst>
              </a:tr>
            </a:tbl>
          </a:graphicData>
        </a:graphic>
      </p:graphicFrame>
    </p:spTree>
    <p:extLst>
      <p:ext uri="{BB962C8B-B14F-4D97-AF65-F5344CB8AC3E}">
        <p14:creationId xmlns:p14="http://schemas.microsoft.com/office/powerpoint/2010/main" val="260828853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5">
            <a:extLst>
              <a:ext uri="{FF2B5EF4-FFF2-40B4-BE49-F238E27FC236}">
                <a16:creationId xmlns:a16="http://schemas.microsoft.com/office/drawing/2014/main" xmlns="" id="{147A00F9-85D5-482F-8929-515BA65B6DAA}"/>
              </a:ext>
            </a:extLst>
          </p:cNvPr>
          <p:cNvSpPr>
            <a:spLocks noGrp="1"/>
          </p:cNvSpPr>
          <p:nvPr>
            <p:ph type="title"/>
          </p:nvPr>
        </p:nvSpPr>
        <p:spPr>
          <a:xfrm>
            <a:off x="292653" y="673874"/>
            <a:ext cx="11613596" cy="559387"/>
          </a:xfrm>
        </p:spPr>
        <p:txBody>
          <a:bodyPr/>
          <a:lstStyle/>
          <a:p>
            <a:r>
              <a:rPr lang="es-CO" dirty="0" smtClean="0"/>
              <a:t>2.1 </a:t>
            </a:r>
            <a:r>
              <a:rPr lang="es-CO" dirty="0"/>
              <a:t>Solicitud MGMP Funcionamiento</a:t>
            </a:r>
          </a:p>
        </p:txBody>
      </p:sp>
      <p:sp>
        <p:nvSpPr>
          <p:cNvPr id="17" name="Text Placeholder 16">
            <a:extLst>
              <a:ext uri="{FF2B5EF4-FFF2-40B4-BE49-F238E27FC236}">
                <a16:creationId xmlns:a16="http://schemas.microsoft.com/office/drawing/2014/main" xmlns="" id="{CC7E4799-0F53-4A92-81A5-D4162B3A1AAE}"/>
              </a:ext>
            </a:extLst>
          </p:cNvPr>
          <p:cNvSpPr>
            <a:spLocks noGrp="1"/>
          </p:cNvSpPr>
          <p:nvPr>
            <p:ph type="body" sz="quarter" idx="10"/>
          </p:nvPr>
        </p:nvSpPr>
        <p:spPr>
          <a:xfrm>
            <a:off x="291865" y="1347457"/>
            <a:ext cx="11614384" cy="360939"/>
          </a:xfrm>
        </p:spPr>
        <p:txBody>
          <a:bodyPr/>
          <a:lstStyle/>
          <a:p>
            <a:r>
              <a:rPr lang="es-CO" dirty="0"/>
              <a:t>Resumen de Requerimientos Adicionales en Funcionamiento (con respecto a </a:t>
            </a:r>
            <a:r>
              <a:rPr lang="es-CO" dirty="0" smtClean="0"/>
              <a:t>2020)</a:t>
            </a:r>
            <a:endParaRPr lang="es-CO" dirty="0"/>
          </a:p>
        </p:txBody>
      </p:sp>
      <p:sp>
        <p:nvSpPr>
          <p:cNvPr id="9" name="Text Placeholder 20">
            <a:extLst>
              <a:ext uri="{FF2B5EF4-FFF2-40B4-BE49-F238E27FC236}">
                <a16:creationId xmlns:a16="http://schemas.microsoft.com/office/drawing/2014/main" xmlns="" id="{7D0D38D6-F0D4-4F24-87C2-FAA50E442061}"/>
              </a:ext>
            </a:extLst>
          </p:cNvPr>
          <p:cNvSpPr txBox="1">
            <a:spLocks/>
          </p:cNvSpPr>
          <p:nvPr/>
        </p:nvSpPr>
        <p:spPr>
          <a:xfrm>
            <a:off x="473075" y="234950"/>
            <a:ext cx="10709275" cy="279400"/>
          </a:xfrm>
          <a:prstGeom prst="rect">
            <a:avLst/>
          </a:prstGeom>
        </p:spPr>
        <p:txBody>
          <a:bodyPr vert="horz" lIns="91440" tIns="45720" rIns="91440" bIns="45720" rtlCol="0" anchor="ctr">
            <a:normAutofit/>
          </a:bodyPr>
          <a:lstStyle>
            <a:lvl1pPr marL="0" indent="0" algn="l" defTabSz="914400" rtl="0" eaLnBrk="1" latinLnBrk="0" hangingPunct="1">
              <a:lnSpc>
                <a:spcPct val="100000"/>
              </a:lnSpc>
              <a:spcBef>
                <a:spcPts val="0"/>
              </a:spcBef>
              <a:buFont typeface="Arial" panose="020B0604020202020204" pitchFamily="34" charset="0"/>
              <a:buNone/>
              <a:defRPr sz="800" kern="1200">
                <a:solidFill>
                  <a:schemeClr val="tx1"/>
                </a:solidFill>
                <a:latin typeface="Work Sans" panose="00000500000000000000" pitchFamily="2" charset="0"/>
                <a:ea typeface="+mn-ea"/>
                <a:cs typeface="+mn-cs"/>
              </a:defRPr>
            </a:lvl1pPr>
            <a:lvl2pPr marL="0" indent="0" algn="l" defTabSz="914400" rtl="0" eaLnBrk="1" latinLnBrk="0" hangingPunct="1">
              <a:lnSpc>
                <a:spcPct val="100000"/>
              </a:lnSpc>
              <a:spcBef>
                <a:spcPts val="0"/>
              </a:spcBef>
              <a:buFont typeface="Arial" panose="020B0604020202020204" pitchFamily="34" charset="0"/>
              <a:buNone/>
              <a:defRPr sz="1600" kern="1200">
                <a:solidFill>
                  <a:schemeClr val="bg1"/>
                </a:solidFill>
                <a:latin typeface="+mn-lt"/>
                <a:ea typeface="+mn-ea"/>
                <a:cs typeface="+mn-cs"/>
              </a:defRPr>
            </a:lvl2pPr>
            <a:lvl3pPr marL="0" indent="0" algn="l" defTabSz="914400" rtl="0" eaLnBrk="1" latinLnBrk="0" hangingPunct="1">
              <a:lnSpc>
                <a:spcPct val="100000"/>
              </a:lnSpc>
              <a:spcBef>
                <a:spcPts val="0"/>
              </a:spcBef>
              <a:buFont typeface="Arial" panose="020B0604020202020204" pitchFamily="34" charset="0"/>
              <a:buNone/>
              <a:defRPr sz="1600" kern="1200">
                <a:solidFill>
                  <a:schemeClr val="bg1"/>
                </a:solidFill>
                <a:latin typeface="+mn-lt"/>
                <a:ea typeface="+mn-ea"/>
                <a:cs typeface="+mn-cs"/>
              </a:defRPr>
            </a:lvl3pPr>
            <a:lvl4pPr marL="0" indent="0" algn="l" defTabSz="914400" rtl="0" eaLnBrk="1" latinLnBrk="0" hangingPunct="1">
              <a:lnSpc>
                <a:spcPct val="100000"/>
              </a:lnSpc>
              <a:spcBef>
                <a:spcPts val="0"/>
              </a:spcBef>
              <a:buFont typeface="Arial" panose="020B0604020202020204" pitchFamily="34" charset="0"/>
              <a:buNone/>
              <a:defRPr sz="1600" kern="1200">
                <a:solidFill>
                  <a:schemeClr val="bg1"/>
                </a:solidFill>
                <a:latin typeface="+mn-lt"/>
                <a:ea typeface="+mn-ea"/>
                <a:cs typeface="+mn-cs"/>
              </a:defRPr>
            </a:lvl4pPr>
            <a:lvl5pPr marL="0" indent="0" algn="l" defTabSz="914400" rtl="0" eaLnBrk="1" latinLnBrk="0" hangingPunct="1">
              <a:lnSpc>
                <a:spcPct val="100000"/>
              </a:lnSpc>
              <a:spcBef>
                <a:spcPts val="0"/>
              </a:spcBef>
              <a:buFont typeface="Arial" panose="020B0604020202020204" pitchFamily="34" charset="0"/>
              <a:buNone/>
              <a:defRPr sz="16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CO" dirty="0"/>
              <a:t>Departamento Nacional de Planeación – DNP 		Ministerio de Hacienda y Crédito Público		Agenda</a:t>
            </a:r>
          </a:p>
        </p:txBody>
      </p:sp>
      <p:graphicFrame>
        <p:nvGraphicFramePr>
          <p:cNvPr id="6" name="Tabla 5">
            <a:extLst>
              <a:ext uri="{FF2B5EF4-FFF2-40B4-BE49-F238E27FC236}">
                <a16:creationId xmlns:a16="http://schemas.microsoft.com/office/drawing/2014/main" xmlns="" id="{083FB3E2-E0B3-4CBC-9479-B08AABCD9675}"/>
              </a:ext>
            </a:extLst>
          </p:cNvPr>
          <p:cNvGraphicFramePr>
            <a:graphicFrameLocks noGrp="1"/>
          </p:cNvGraphicFramePr>
          <p:nvPr>
            <p:extLst>
              <p:ext uri="{D42A27DB-BD31-4B8C-83A1-F6EECF244321}">
                <p14:modId xmlns:p14="http://schemas.microsoft.com/office/powerpoint/2010/main" val="64689854"/>
              </p:ext>
            </p:extLst>
          </p:nvPr>
        </p:nvGraphicFramePr>
        <p:xfrm>
          <a:off x="513874" y="2046841"/>
          <a:ext cx="11170366" cy="2682240"/>
        </p:xfrm>
        <a:graphic>
          <a:graphicData uri="http://schemas.openxmlformats.org/drawingml/2006/table">
            <a:tbl>
              <a:tblPr>
                <a:tableStyleId>{7E9639D4-E3E2-4D34-9284-5A2195B3D0D7}</a:tableStyleId>
              </a:tblPr>
              <a:tblGrid>
                <a:gridCol w="11170366">
                  <a:extLst>
                    <a:ext uri="{9D8B030D-6E8A-4147-A177-3AD203B41FA5}">
                      <a16:colId xmlns:a16="http://schemas.microsoft.com/office/drawing/2014/main" xmlns="" val="2348549274"/>
                    </a:ext>
                  </a:extLst>
                </a:gridCol>
              </a:tblGrid>
              <a:tr h="115841">
                <a:tc>
                  <a:txBody>
                    <a:bodyPr/>
                    <a:lstStyle/>
                    <a:p>
                      <a:pPr algn="just"/>
                      <a:r>
                        <a:rPr lang="es-CO" sz="1800" kern="1200" dirty="0" smtClean="0">
                          <a:solidFill>
                            <a:schemeClr val="tx1"/>
                          </a:solidFill>
                          <a:effectLst/>
                          <a:latin typeface="+mn-lt"/>
                          <a:ea typeface="+mn-ea"/>
                          <a:cs typeface="+mn-cs"/>
                        </a:rPr>
                        <a:t>La solicitud de la entidad asciende a </a:t>
                      </a:r>
                      <a:r>
                        <a:rPr lang="es-CO" sz="1800" b="1" kern="1200" dirty="0" smtClean="0">
                          <a:solidFill>
                            <a:schemeClr val="tx1"/>
                          </a:solidFill>
                          <a:effectLst/>
                          <a:latin typeface="+mn-lt"/>
                          <a:ea typeface="+mn-ea"/>
                          <a:cs typeface="+mn-cs"/>
                        </a:rPr>
                        <a:t>$26.593 millones</a:t>
                      </a:r>
                      <a:r>
                        <a:rPr lang="es-CO" sz="1800" kern="1200" dirty="0" smtClean="0">
                          <a:solidFill>
                            <a:schemeClr val="tx1"/>
                          </a:solidFill>
                          <a:effectLst/>
                          <a:latin typeface="+mn-lt"/>
                          <a:ea typeface="+mn-ea"/>
                          <a:cs typeface="+mn-cs"/>
                        </a:rPr>
                        <a:t> distribuidos en el horizonte así</a:t>
                      </a:r>
                      <a:r>
                        <a:rPr lang="es-CO" sz="1800" b="1" kern="1200" dirty="0" smtClean="0">
                          <a:solidFill>
                            <a:schemeClr val="tx1"/>
                          </a:solidFill>
                          <a:effectLst/>
                          <a:latin typeface="+mn-lt"/>
                          <a:ea typeface="+mn-ea"/>
                          <a:cs typeface="+mn-cs"/>
                        </a:rPr>
                        <a:t>: $6.357 millones en 2021, $6.547 millones en 2022, $6.744 millones en 2023, y $6.946 millones en 2024</a:t>
                      </a:r>
                      <a:r>
                        <a:rPr lang="es-CO" sz="1800" kern="1200" dirty="0" smtClean="0">
                          <a:solidFill>
                            <a:schemeClr val="tx1"/>
                          </a:solidFill>
                          <a:effectLst/>
                          <a:latin typeface="+mn-lt"/>
                          <a:ea typeface="+mn-ea"/>
                          <a:cs typeface="+mn-cs"/>
                        </a:rPr>
                        <a:t>, recursos de funcionamiento, cuyas cifras más representativas pertenecen​ a los gastos de personal y las solicitudes adicionales de recursos corresponden a el  concurso de méritos a realizar con la Comisión Nacional del Servicio Civil, los honorarios de los miembros del Consejo Directivo y los servicios de consultoría en administración y de gestión para el programa de gestión documental.</a:t>
                      </a:r>
                    </a:p>
                    <a:p>
                      <a:pPr algn="just" fontAlgn="ctr"/>
                      <a:r>
                        <a:rPr lang="es-CO" sz="1600" u="none" strike="noStrike" dirty="0">
                          <a:effectLst/>
                        </a:rPr>
                        <a:t> </a:t>
                      </a:r>
                    </a:p>
                    <a:p>
                      <a:pPr algn="just" fontAlgn="ctr"/>
                      <a:r>
                        <a:rPr lang="es-CO" sz="1600" u="none" strike="noStrike" dirty="0">
                          <a:effectLst/>
                        </a:rPr>
                        <a:t> </a:t>
                      </a:r>
                    </a:p>
                    <a:p>
                      <a:pPr algn="just" fontAlgn="ctr"/>
                      <a:r>
                        <a:rPr lang="es-CO" sz="300" u="none" strike="noStrike" dirty="0">
                          <a:effectLst/>
                        </a:rPr>
                        <a:t> </a:t>
                      </a:r>
                    </a:p>
                    <a:p>
                      <a:pPr algn="just" fontAlgn="ctr"/>
                      <a:r>
                        <a:rPr lang="es-CO" sz="300" u="none" strike="noStrike" dirty="0">
                          <a:effectLst/>
                        </a:rPr>
                        <a:t> </a:t>
                      </a:r>
                    </a:p>
                    <a:p>
                      <a:pPr algn="just" fontAlgn="ctr"/>
                      <a:r>
                        <a:rPr lang="es-CO" sz="300" u="none" strike="noStrike" dirty="0">
                          <a:effectLst/>
                        </a:rPr>
                        <a:t> </a:t>
                      </a:r>
                    </a:p>
                    <a:p>
                      <a:pPr algn="just" fontAlgn="ctr"/>
                      <a:r>
                        <a:rPr lang="es-CO" sz="300" u="none" strike="noStrike" dirty="0">
                          <a:effectLst/>
                        </a:rPr>
                        <a:t> </a:t>
                      </a:r>
                    </a:p>
                    <a:p>
                      <a:pPr algn="just" fontAlgn="ctr"/>
                      <a:r>
                        <a:rPr lang="es-CO" sz="300" u="none" strike="noStrike" dirty="0">
                          <a:effectLst/>
                        </a:rPr>
                        <a:t> </a:t>
                      </a:r>
                    </a:p>
                    <a:p>
                      <a:pPr algn="just" fontAlgn="ctr"/>
                      <a:r>
                        <a:rPr lang="es-CO" sz="300" u="none" strike="noStrike" dirty="0">
                          <a:effectLst/>
                        </a:rPr>
                        <a:t> </a:t>
                      </a:r>
                      <a:endParaRPr lang="es-CO" sz="300" b="0" i="0" u="none" strike="noStrike" dirty="0">
                        <a:solidFill>
                          <a:srgbClr val="000000"/>
                        </a:solidFill>
                        <a:effectLst/>
                        <a:latin typeface="Calibri" panose="020F0502020204030204" pitchFamily="34" charset="0"/>
                      </a:endParaRPr>
                    </a:p>
                  </a:txBody>
                  <a:tcPr marL="0" marR="0" marT="0" marB="0" anchor="ctr">
                    <a:lnL w="6350" cap="flat" cmpd="sng" algn="ctr">
                      <a:noFill/>
                      <a:prstDash val="solid"/>
                      <a:miter lim="800000"/>
                    </a:lnL>
                    <a:lnR w="6350" cap="flat" cmpd="sng" algn="ctr">
                      <a:noFill/>
                      <a:prstDash val="solid"/>
                      <a:miter lim="800000"/>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tcPr>
                </a:tc>
                <a:extLst>
                  <a:ext uri="{0D108BD9-81ED-4DB2-BD59-A6C34878D82A}">
                    <a16:rowId xmlns:a16="http://schemas.microsoft.com/office/drawing/2014/main" xmlns="" val="1070735698"/>
                  </a:ext>
                </a:extLst>
              </a:tr>
            </a:tbl>
          </a:graphicData>
        </a:graphic>
      </p:graphicFrame>
      <p:sp>
        <p:nvSpPr>
          <p:cNvPr id="7" name="Flecha izquierda 6">
            <a:hlinkClick r:id="rId2" action="ppaction://hlinksldjump"/>
          </p:cNvPr>
          <p:cNvSpPr/>
          <p:nvPr/>
        </p:nvSpPr>
        <p:spPr>
          <a:xfrm>
            <a:off x="11136573" y="5923127"/>
            <a:ext cx="846162" cy="327546"/>
          </a:xfrm>
          <a:prstGeom prst="leftArrow">
            <a:avLst/>
          </a:pr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s-CO" dirty="0" err="1" smtClean="0"/>
          </a:p>
        </p:txBody>
      </p:sp>
      <p:sp>
        <p:nvSpPr>
          <p:cNvPr id="8" name="CuadroTexto 7">
            <a:hlinkClick r:id="rId2" action="ppaction://hlinksldjump"/>
          </p:cNvPr>
          <p:cNvSpPr txBox="1"/>
          <p:nvPr/>
        </p:nvSpPr>
        <p:spPr>
          <a:xfrm>
            <a:off x="11278452" y="5936775"/>
            <a:ext cx="1282890" cy="261610"/>
          </a:xfrm>
          <a:prstGeom prst="rect">
            <a:avLst/>
          </a:prstGeom>
          <a:noFill/>
        </p:spPr>
        <p:txBody>
          <a:bodyPr wrap="square" rtlCol="0" anchor="ctr">
            <a:spAutoFit/>
          </a:bodyPr>
          <a:lstStyle/>
          <a:p>
            <a:pPr algn="l">
              <a:spcBef>
                <a:spcPts val="600"/>
              </a:spcBef>
            </a:pPr>
            <a:r>
              <a:rPr lang="es-CO" sz="1100" dirty="0" smtClean="0"/>
              <a:t>volver</a:t>
            </a:r>
          </a:p>
        </p:txBody>
      </p:sp>
    </p:spTree>
    <p:extLst>
      <p:ext uri="{BB962C8B-B14F-4D97-AF65-F5344CB8AC3E}">
        <p14:creationId xmlns:p14="http://schemas.microsoft.com/office/powerpoint/2010/main" val="61903686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5">
            <a:extLst>
              <a:ext uri="{FF2B5EF4-FFF2-40B4-BE49-F238E27FC236}">
                <a16:creationId xmlns:a16="http://schemas.microsoft.com/office/drawing/2014/main" xmlns="" id="{147A00F9-85D5-482F-8929-515BA65B6DAA}"/>
              </a:ext>
            </a:extLst>
          </p:cNvPr>
          <p:cNvSpPr>
            <a:spLocks noGrp="1"/>
          </p:cNvSpPr>
          <p:nvPr>
            <p:ph type="title"/>
          </p:nvPr>
        </p:nvSpPr>
        <p:spPr>
          <a:xfrm>
            <a:off x="289202" y="200851"/>
            <a:ext cx="11613596" cy="559387"/>
          </a:xfrm>
        </p:spPr>
        <p:txBody>
          <a:bodyPr/>
          <a:lstStyle/>
          <a:p>
            <a:r>
              <a:rPr lang="es-CO" dirty="0"/>
              <a:t>3. Solicitud Sector MGMP 2021 - 2024</a:t>
            </a:r>
          </a:p>
        </p:txBody>
      </p:sp>
      <p:sp>
        <p:nvSpPr>
          <p:cNvPr id="17" name="Text Placeholder 16">
            <a:extLst>
              <a:ext uri="{FF2B5EF4-FFF2-40B4-BE49-F238E27FC236}">
                <a16:creationId xmlns:a16="http://schemas.microsoft.com/office/drawing/2014/main" xmlns="" id="{CC7E4799-0F53-4A92-81A5-D4162B3A1AAE}"/>
              </a:ext>
            </a:extLst>
          </p:cNvPr>
          <p:cNvSpPr>
            <a:spLocks noGrp="1"/>
          </p:cNvSpPr>
          <p:nvPr>
            <p:ph type="body" sz="quarter" idx="10"/>
          </p:nvPr>
        </p:nvSpPr>
        <p:spPr>
          <a:xfrm>
            <a:off x="288410" y="791747"/>
            <a:ext cx="11614384" cy="360939"/>
          </a:xfrm>
        </p:spPr>
        <p:txBody>
          <a:bodyPr/>
          <a:lstStyle/>
          <a:p>
            <a:r>
              <a:rPr lang="es-CO" b="1" dirty="0" smtClean="0">
                <a:solidFill>
                  <a:schemeClr val="accent3"/>
                </a:solidFill>
              </a:rPr>
              <a:t>Proyecciones – Escenario con FOME, FNG y ajuste FOFI</a:t>
            </a:r>
            <a:endParaRPr lang="es-CO" b="1" dirty="0">
              <a:solidFill>
                <a:schemeClr val="accent3"/>
              </a:solidFill>
            </a:endParaRPr>
          </a:p>
          <a:p>
            <a:endParaRPr lang="es-CO" dirty="0"/>
          </a:p>
        </p:txBody>
      </p:sp>
      <p:sp>
        <p:nvSpPr>
          <p:cNvPr id="10" name="Title 15">
            <a:extLst>
              <a:ext uri="{FF2B5EF4-FFF2-40B4-BE49-F238E27FC236}">
                <a16:creationId xmlns:a16="http://schemas.microsoft.com/office/drawing/2014/main" xmlns="" id="{C9AB2B61-6CBE-4542-8134-0C2060E593A7}"/>
              </a:ext>
            </a:extLst>
          </p:cNvPr>
          <p:cNvSpPr txBox="1">
            <a:spLocks/>
          </p:cNvSpPr>
          <p:nvPr/>
        </p:nvSpPr>
        <p:spPr>
          <a:xfrm>
            <a:off x="8989114" y="454761"/>
            <a:ext cx="3202886" cy="559387"/>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lang="es-CO" sz="3600" b="0" kern="1200" spc="-150">
                <a:solidFill>
                  <a:schemeClr val="tx1"/>
                </a:solidFill>
                <a:latin typeface="Work Sans" panose="00000500000000000000" pitchFamily="2" charset="0"/>
                <a:ea typeface="+mj-ea"/>
                <a:cs typeface="+mj-cs"/>
              </a:defRPr>
            </a:lvl1pPr>
          </a:lstStyle>
          <a:p>
            <a:r>
              <a:rPr lang="es-CO" sz="2800" dirty="0"/>
              <a:t>Sector </a:t>
            </a:r>
            <a:r>
              <a:rPr lang="es-CO" sz="2800" dirty="0" smtClean="0"/>
              <a:t>Hacienda</a:t>
            </a:r>
            <a:endParaRPr lang="es-CO" sz="2800" dirty="0"/>
          </a:p>
        </p:txBody>
      </p:sp>
      <p:graphicFrame>
        <p:nvGraphicFramePr>
          <p:cNvPr id="5" name="Tabla 4"/>
          <p:cNvGraphicFramePr>
            <a:graphicFrameLocks noGrp="1"/>
          </p:cNvGraphicFramePr>
          <p:nvPr>
            <p:extLst>
              <p:ext uri="{D42A27DB-BD31-4B8C-83A1-F6EECF244321}">
                <p14:modId xmlns:p14="http://schemas.microsoft.com/office/powerpoint/2010/main" val="4018878969"/>
              </p:ext>
            </p:extLst>
          </p:nvPr>
        </p:nvGraphicFramePr>
        <p:xfrm>
          <a:off x="218368" y="3969593"/>
          <a:ext cx="11985831" cy="2809209"/>
        </p:xfrm>
        <a:graphic>
          <a:graphicData uri="http://schemas.openxmlformats.org/drawingml/2006/table">
            <a:tbl>
              <a:tblPr/>
              <a:tblGrid>
                <a:gridCol w="11985831">
                  <a:extLst>
                    <a:ext uri="{9D8B030D-6E8A-4147-A177-3AD203B41FA5}">
                      <a16:colId xmlns:a16="http://schemas.microsoft.com/office/drawing/2014/main" xmlns="" val="1324395848"/>
                    </a:ext>
                  </a:extLst>
                </a:gridCol>
              </a:tblGrid>
              <a:tr h="143761">
                <a:tc>
                  <a:txBody>
                    <a:bodyPr/>
                    <a:lstStyle/>
                    <a:p>
                      <a:pPr algn="l" fontAlgn="ctr"/>
                      <a:r>
                        <a:rPr lang="es-ES" sz="1000" b="0" i="0" u="none" strike="noStrike" dirty="0">
                          <a:solidFill>
                            <a:srgbClr val="203764"/>
                          </a:solidFill>
                          <a:effectLst/>
                          <a:latin typeface="Calibri" panose="020F0502020204030204" pitchFamily="34" charset="0"/>
                        </a:rPr>
                        <a:t>* Apropiación vigente a 30 de abril de 2020, SIN </a:t>
                      </a:r>
                      <a:r>
                        <a:rPr lang="es-ES" sz="1000" b="0" i="0" u="none" strike="noStrike" dirty="0" smtClean="0">
                          <a:solidFill>
                            <a:srgbClr val="203764"/>
                          </a:solidFill>
                          <a:effectLst/>
                          <a:latin typeface="Calibri" panose="020F0502020204030204" pitchFamily="34" charset="0"/>
                        </a:rPr>
                        <a:t>descontar</a:t>
                      </a:r>
                      <a:r>
                        <a:rPr lang="es-ES" sz="1000" b="0" i="0" u="none" strike="noStrike" baseline="0" dirty="0" smtClean="0">
                          <a:solidFill>
                            <a:srgbClr val="203764"/>
                          </a:solidFill>
                          <a:effectLst/>
                          <a:latin typeface="Calibri" panose="020F0502020204030204" pitchFamily="34" charset="0"/>
                        </a:rPr>
                        <a:t> </a:t>
                      </a:r>
                      <a:r>
                        <a:rPr lang="es-ES" sz="1000" b="0" i="0" u="none" strike="noStrike" dirty="0" smtClean="0">
                          <a:solidFill>
                            <a:srgbClr val="203764"/>
                          </a:solidFill>
                          <a:effectLst/>
                          <a:latin typeface="Calibri" panose="020F0502020204030204" pitchFamily="34" charset="0"/>
                        </a:rPr>
                        <a:t>partidas </a:t>
                      </a:r>
                      <a:r>
                        <a:rPr lang="es-ES" sz="1000" b="0" i="0" u="none" strike="noStrike" dirty="0">
                          <a:solidFill>
                            <a:srgbClr val="203764"/>
                          </a:solidFill>
                          <a:effectLst/>
                          <a:latin typeface="Calibri" panose="020F0502020204030204" pitchFamily="34" charset="0"/>
                        </a:rPr>
                        <a:t>suspendidas</a:t>
                      </a:r>
                    </a:p>
                  </a:txBody>
                  <a:tcPr marL="0" marR="0" marT="0" marB="0" anchor="ctr">
                    <a:lnL>
                      <a:noFill/>
                    </a:lnL>
                    <a:lnR>
                      <a:noFill/>
                    </a:lnR>
                    <a:lnT>
                      <a:noFill/>
                    </a:lnT>
                    <a:lnB>
                      <a:noFill/>
                    </a:lnB>
                  </a:tcPr>
                </a:tc>
                <a:extLst>
                  <a:ext uri="{0D108BD9-81ED-4DB2-BD59-A6C34878D82A}">
                    <a16:rowId xmlns:a16="http://schemas.microsoft.com/office/drawing/2014/main" xmlns="" val="881284600"/>
                  </a:ext>
                </a:extLst>
              </a:tr>
              <a:tr h="287522">
                <a:tc>
                  <a:txBody>
                    <a:bodyPr/>
                    <a:lstStyle/>
                    <a:p>
                      <a:pPr algn="l" fontAlgn="ctr"/>
                      <a:r>
                        <a:rPr lang="es-CO" sz="1000" b="0" i="0" u="none" strike="noStrike" dirty="0">
                          <a:solidFill>
                            <a:srgbClr val="203764"/>
                          </a:solidFill>
                          <a:effectLst/>
                          <a:latin typeface="Calibri" panose="020F0502020204030204" pitchFamily="34" charset="0"/>
                        </a:rPr>
                        <a:t>** Apropiación vigente a 30 de abril de 2020, descontando partidas </a:t>
                      </a:r>
                      <a:r>
                        <a:rPr lang="es-CO" sz="1000" b="0" i="0" u="none" strike="noStrike" dirty="0" smtClean="0">
                          <a:solidFill>
                            <a:srgbClr val="203764"/>
                          </a:solidFill>
                          <a:effectLst/>
                          <a:latin typeface="Calibri" panose="020F0502020204030204" pitchFamily="34" charset="0"/>
                        </a:rPr>
                        <a:t>suspendidas</a:t>
                      </a:r>
                    </a:p>
                    <a:p>
                      <a:pPr algn="l" fontAlgn="ctr"/>
                      <a:endParaRPr lang="es-CO" sz="1000" b="0" i="0" u="none" strike="noStrike" dirty="0">
                        <a:solidFill>
                          <a:srgbClr val="203764"/>
                        </a:solidFill>
                        <a:effectLst/>
                        <a:latin typeface="Calibri" panose="020F0502020204030204" pitchFamily="34" charset="0"/>
                      </a:endParaRPr>
                    </a:p>
                  </a:txBody>
                  <a:tcPr marL="0" marR="0" marT="0" marB="0" anchor="ctr">
                    <a:lnL>
                      <a:noFill/>
                    </a:lnL>
                    <a:lnR>
                      <a:noFill/>
                    </a:lnR>
                    <a:lnT>
                      <a:noFill/>
                    </a:lnT>
                    <a:lnB>
                      <a:noFill/>
                    </a:lnB>
                  </a:tcPr>
                </a:tc>
                <a:extLst>
                  <a:ext uri="{0D108BD9-81ED-4DB2-BD59-A6C34878D82A}">
                    <a16:rowId xmlns:a16="http://schemas.microsoft.com/office/drawing/2014/main" xmlns="" val="1707648352"/>
                  </a:ext>
                </a:extLst>
              </a:tr>
              <a:tr h="718805">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es-ES" sz="1000" b="0" i="0" u="none" strike="noStrike" dirty="0">
                          <a:solidFill>
                            <a:srgbClr val="203764"/>
                          </a:solidFill>
                          <a:effectLst/>
                          <a:latin typeface="Calibri" panose="020F0502020204030204" pitchFamily="34" charset="0"/>
                        </a:rPr>
                        <a:t>*** </a:t>
                      </a:r>
                      <a:r>
                        <a:rPr lang="es-ES" sz="1000" b="0" i="0" u="none" strike="noStrike" dirty="0" smtClean="0">
                          <a:solidFill>
                            <a:srgbClr val="203764"/>
                          </a:solidFill>
                          <a:effectLst/>
                          <a:latin typeface="Calibri" panose="020F0502020204030204" pitchFamily="34" charset="0"/>
                        </a:rPr>
                        <a:t>Los Gastos de Funcionamiento no incluyen información del rubro de Minhacienda "OTROS GASTOS PERSONALES - DISTRIBUCION PREVIO CONCEPTO DGPPN“. </a:t>
                      </a:r>
                    </a:p>
                    <a:p>
                      <a:pPr marL="0" marR="0" lvl="0" indent="0" algn="l" defTabSz="914400" rtl="0" eaLnBrk="1" fontAlgn="ctr" latinLnBrk="0" hangingPunct="1">
                        <a:lnSpc>
                          <a:spcPct val="100000"/>
                        </a:lnSpc>
                        <a:spcBef>
                          <a:spcPts val="0"/>
                        </a:spcBef>
                        <a:spcAft>
                          <a:spcPts val="0"/>
                        </a:spcAft>
                        <a:buClrTx/>
                        <a:buSzTx/>
                        <a:buFontTx/>
                        <a:buNone/>
                        <a:tabLst/>
                        <a:defRPr/>
                      </a:pPr>
                      <a:r>
                        <a:rPr lang="es-ES" sz="1000" b="0" i="0" u="none" strike="noStrike" dirty="0" smtClean="0">
                          <a:solidFill>
                            <a:srgbClr val="203764"/>
                          </a:solidFill>
                          <a:effectLst/>
                          <a:latin typeface="Calibri" panose="020F0502020204030204" pitchFamily="34" charset="0"/>
                        </a:rPr>
                        <a:t>Así mismo, dentro de las Transferencias de Capital  se contempla proyección de recursos del rubro “CAPITALIZACIÓN DEL FONDO NACIONAL DE GARANTÍAS (FNG)”,de acuerdo a las cifras suministradas por la Subdirección de Riesgo  de la DGCPTN,  que podrían cambiar  bajo ciertos escenarios de estrés en la siniestralidad de las garantías que se proyectan emitir. </a:t>
                      </a:r>
                      <a:r>
                        <a:rPr lang="es-ES" sz="1000" b="1" i="0" u="none" strike="noStrike" dirty="0" smtClean="0">
                          <a:solidFill>
                            <a:srgbClr val="203764"/>
                          </a:solidFill>
                          <a:effectLst/>
                          <a:latin typeface="Calibri" panose="020F0502020204030204" pitchFamily="34" charset="0"/>
                        </a:rPr>
                        <a:t>Las cifras si bien ya han surtido algunas revisiones, aún son objeto de verificación por la</a:t>
                      </a:r>
                      <a:r>
                        <a:rPr lang="es-ES" sz="1000" b="1" i="0" u="none" strike="noStrike" baseline="0" dirty="0" smtClean="0">
                          <a:solidFill>
                            <a:srgbClr val="203764"/>
                          </a:solidFill>
                          <a:effectLst/>
                          <a:latin typeface="Calibri" panose="020F0502020204030204" pitchFamily="34" charset="0"/>
                        </a:rPr>
                        <a:t> DGCPTN,</a:t>
                      </a:r>
                      <a:r>
                        <a:rPr lang="es-ES" sz="1000" b="1" i="0" u="none" strike="noStrike" dirty="0" smtClean="0">
                          <a:solidFill>
                            <a:srgbClr val="203764"/>
                          </a:solidFill>
                          <a:effectLst/>
                          <a:latin typeface="Calibri" panose="020F0502020204030204" pitchFamily="34" charset="0"/>
                        </a:rPr>
                        <a:t> Viceministerio Técnico y la Dirección de Participaciones.</a:t>
                      </a:r>
                      <a:r>
                        <a:rPr lang="es-ES" sz="1000" b="1" i="0" u="none" strike="noStrike" baseline="0" dirty="0" smtClean="0">
                          <a:solidFill>
                            <a:srgbClr val="203764"/>
                          </a:solidFill>
                          <a:effectLst/>
                          <a:latin typeface="Calibri" panose="020F0502020204030204" pitchFamily="34" charset="0"/>
                        </a:rPr>
                        <a:t> L</a:t>
                      </a:r>
                      <a:r>
                        <a:rPr lang="es-ES" sz="1000" b="1" i="0" u="none" strike="noStrike" kern="1200" dirty="0" smtClean="0">
                          <a:solidFill>
                            <a:srgbClr val="203764"/>
                          </a:solidFill>
                          <a:effectLst/>
                          <a:latin typeface="Calibri" panose="020F0502020204030204" pitchFamily="34" charset="0"/>
                          <a:ea typeface="+mn-ea"/>
                          <a:cs typeface="+mn-cs"/>
                        </a:rPr>
                        <a:t>a estimación preliminar es de un valor cercano a $2,55 billones que se distribuyen</a:t>
                      </a:r>
                      <a:r>
                        <a:rPr lang="es-ES" sz="1000" b="1" i="0" u="none" strike="noStrike" kern="1200" baseline="0" dirty="0" smtClean="0">
                          <a:solidFill>
                            <a:srgbClr val="203764"/>
                          </a:solidFill>
                          <a:effectLst/>
                          <a:latin typeface="Calibri" panose="020F0502020204030204" pitchFamily="34" charset="0"/>
                          <a:ea typeface="+mn-ea"/>
                          <a:cs typeface="+mn-cs"/>
                        </a:rPr>
                        <a:t> así</a:t>
                      </a:r>
                      <a:r>
                        <a:rPr lang="es-ES" sz="1000" b="1" i="0" u="none" strike="noStrike" kern="1200" dirty="0" smtClean="0">
                          <a:solidFill>
                            <a:srgbClr val="203764"/>
                          </a:solidFill>
                          <a:effectLst/>
                          <a:latin typeface="Calibri" panose="020F0502020204030204" pitchFamily="34" charset="0"/>
                          <a:ea typeface="+mn-ea"/>
                          <a:cs typeface="+mn-cs"/>
                        </a:rPr>
                        <a:t>:  $579 mil millones en 2021 y  $1,97 billones en 2022.</a:t>
                      </a:r>
                    </a:p>
                    <a:p>
                      <a:pPr marL="0" marR="0" lvl="0" indent="0" algn="l" defTabSz="914400" rtl="0" eaLnBrk="1" fontAlgn="ctr" latinLnBrk="0" hangingPunct="1">
                        <a:lnSpc>
                          <a:spcPct val="100000"/>
                        </a:lnSpc>
                        <a:spcBef>
                          <a:spcPts val="0"/>
                        </a:spcBef>
                        <a:spcAft>
                          <a:spcPts val="0"/>
                        </a:spcAft>
                        <a:buClrTx/>
                        <a:buSzTx/>
                        <a:buFontTx/>
                        <a:buNone/>
                        <a:tabLst/>
                        <a:defRPr/>
                      </a:pPr>
                      <a:endParaRPr lang="es-ES" sz="1000" b="1" i="0" u="none" strike="noStrike" kern="1200" dirty="0" smtClean="0">
                        <a:solidFill>
                          <a:srgbClr val="203764"/>
                        </a:solidFill>
                        <a:effectLst/>
                        <a:latin typeface="Calibri" panose="020F0502020204030204" pitchFamily="34" charset="0"/>
                        <a:ea typeface="+mn-ea"/>
                        <a:cs typeface="+mn-cs"/>
                      </a:endParaRPr>
                    </a:p>
                  </a:txBody>
                  <a:tcPr marL="0" marR="0" marT="0" marB="0" anchor="ctr">
                    <a:lnL>
                      <a:noFill/>
                    </a:lnL>
                    <a:lnR>
                      <a:noFill/>
                    </a:lnR>
                    <a:lnT>
                      <a:noFill/>
                    </a:lnT>
                    <a:lnB>
                      <a:noFill/>
                    </a:lnB>
                  </a:tcPr>
                </a:tc>
                <a:extLst>
                  <a:ext uri="{0D108BD9-81ED-4DB2-BD59-A6C34878D82A}">
                    <a16:rowId xmlns:a16="http://schemas.microsoft.com/office/drawing/2014/main" xmlns="" val="2664529929"/>
                  </a:ext>
                </a:extLst>
              </a:tr>
              <a:tr h="143761">
                <a:tc>
                  <a:txBody>
                    <a:bodyPr/>
                    <a:lstStyle/>
                    <a:p>
                      <a:pPr algn="l" fontAlgn="ctr"/>
                      <a:r>
                        <a:rPr lang="es-ES" sz="1000" b="0" i="0" u="none" strike="noStrike" dirty="0">
                          <a:solidFill>
                            <a:srgbClr val="203764"/>
                          </a:solidFill>
                          <a:effectLst/>
                          <a:latin typeface="Calibri" panose="020F0502020204030204" pitchFamily="34" charset="0"/>
                        </a:rPr>
                        <a:t>**** Los Gastos de Inversión no incluyen información del proyecto de Minhacienda "Apoyo a Proyectos de Inversión a Nivel Nacional - Distribución previo Concepto DNP"</a:t>
                      </a:r>
                    </a:p>
                  </a:txBody>
                  <a:tcPr marL="0" marR="0" marT="0" marB="0" anchor="ctr">
                    <a:lnL>
                      <a:noFill/>
                    </a:lnL>
                    <a:lnR>
                      <a:noFill/>
                    </a:lnR>
                    <a:lnT>
                      <a:noFill/>
                    </a:lnT>
                    <a:lnB>
                      <a:noFill/>
                    </a:lnB>
                  </a:tcPr>
                </a:tc>
                <a:extLst>
                  <a:ext uri="{0D108BD9-81ED-4DB2-BD59-A6C34878D82A}">
                    <a16:rowId xmlns:a16="http://schemas.microsoft.com/office/drawing/2014/main" xmlns="" val="3134720326"/>
                  </a:ext>
                </a:extLst>
              </a:tr>
              <a:tr h="1437609">
                <a:tc>
                  <a:txBody>
                    <a:bodyPr/>
                    <a:lstStyle/>
                    <a:p>
                      <a:pPr algn="l" fontAlgn="ctr"/>
                      <a:r>
                        <a:rPr lang="es-ES" sz="1000" b="0" i="0" u="none" strike="noStrike" dirty="0">
                          <a:solidFill>
                            <a:srgbClr val="203764"/>
                          </a:solidFill>
                          <a:effectLst/>
                          <a:latin typeface="Calibri" panose="020F0502020204030204" pitchFamily="34" charset="0"/>
                        </a:rPr>
                        <a:t>***** Para establecer los valores de la fila MGMP 2021-2024 , se toma como referencia los topes totales establecidos para el Sector Hacienda en el documento CONPES 3965 de 2019, en cuanto al tope de la vigencia 2024 se incremento de acuerdo a la variación porcentual anual</a:t>
                      </a:r>
                      <a:r>
                        <a:rPr lang="es-ES" sz="1000" b="0" i="0" u="none" strike="noStrike" dirty="0" smtClean="0">
                          <a:solidFill>
                            <a:srgbClr val="203764"/>
                          </a:solidFill>
                          <a:effectLst/>
                          <a:latin typeface="Calibri" panose="020F0502020204030204" pitchFamily="34" charset="0"/>
                        </a:rPr>
                        <a:t>.</a:t>
                      </a:r>
                    </a:p>
                    <a:p>
                      <a:pPr algn="l" fontAlgn="ctr"/>
                      <a:endParaRPr lang="es-ES" sz="1000" b="0" i="0" u="none" strike="noStrike" dirty="0" smtClean="0">
                        <a:solidFill>
                          <a:srgbClr val="203764"/>
                        </a:solidFill>
                        <a:effectLst/>
                        <a:latin typeface="Calibri" panose="020F0502020204030204" pitchFamily="34" charset="0"/>
                      </a:endParaRPr>
                    </a:p>
                    <a:p>
                      <a:pPr algn="l" fontAlgn="ctr"/>
                      <a:endParaRPr lang="es-ES" sz="100" b="0" i="0" u="none" strike="noStrike" dirty="0" smtClean="0">
                        <a:solidFill>
                          <a:srgbClr val="203764"/>
                        </a:solidFill>
                        <a:effectLst/>
                        <a:latin typeface="Calibri" panose="020F0502020204030204" pitchFamily="34" charset="0"/>
                      </a:endParaRPr>
                    </a:p>
                    <a:p>
                      <a:pPr algn="l" fontAlgn="ctr"/>
                      <a:r>
                        <a:rPr lang="es-ES" sz="1000" b="1" i="0" u="sng" strike="noStrike" dirty="0" smtClean="0">
                          <a:solidFill>
                            <a:srgbClr val="203764"/>
                          </a:solidFill>
                          <a:effectLst/>
                          <a:latin typeface="Calibri" panose="020F0502020204030204" pitchFamily="34" charset="0"/>
                        </a:rPr>
                        <a:t>NOTA:</a:t>
                      </a:r>
                    </a:p>
                    <a:p>
                      <a:pPr algn="l" fontAlgn="ctr"/>
                      <a:r>
                        <a:rPr lang="es-ES" sz="900" b="0" i="0" u="none" strike="noStrike" dirty="0" smtClean="0">
                          <a:solidFill>
                            <a:srgbClr val="203764"/>
                          </a:solidFill>
                          <a:effectLst/>
                          <a:latin typeface="Calibri" panose="020F0502020204030204" pitchFamily="34" charset="0"/>
                        </a:rPr>
                        <a:t>Los valores FOME fueron suministrados por el Subdirector de Tesorería de la DGCPTN, como base para las discusiones a futuro (Datos</a:t>
                      </a:r>
                      <a:r>
                        <a:rPr lang="es-ES" sz="900" b="0" i="0" u="none" strike="noStrike" baseline="0" dirty="0" smtClean="0">
                          <a:solidFill>
                            <a:srgbClr val="203764"/>
                          </a:solidFill>
                          <a:effectLst/>
                          <a:latin typeface="Calibri" panose="020F0502020204030204" pitchFamily="34" charset="0"/>
                        </a:rPr>
                        <a:t> por validar). </a:t>
                      </a:r>
                      <a:r>
                        <a:rPr lang="es-ES" sz="900" b="0" i="0" u="none" strike="noStrike" dirty="0" smtClean="0">
                          <a:solidFill>
                            <a:srgbClr val="203764"/>
                          </a:solidFill>
                          <a:effectLst/>
                          <a:latin typeface="Calibri" panose="020F0502020204030204" pitchFamily="34" charset="0"/>
                        </a:rPr>
                        <a:t> Estos corresponden a: </a:t>
                      </a:r>
                      <a:r>
                        <a:rPr lang="es-ES" sz="900" b="1" i="0" u="none" strike="noStrike" dirty="0" smtClean="0">
                          <a:solidFill>
                            <a:srgbClr val="203764"/>
                          </a:solidFill>
                          <a:effectLst/>
                          <a:latin typeface="Calibri" panose="020F0502020204030204" pitchFamily="34" charset="0"/>
                        </a:rPr>
                        <a:t>Vigencia</a:t>
                      </a:r>
                      <a:r>
                        <a:rPr lang="es-ES" sz="900" b="1" i="0" u="none" strike="noStrike" baseline="0" dirty="0" smtClean="0">
                          <a:solidFill>
                            <a:srgbClr val="203764"/>
                          </a:solidFill>
                          <a:effectLst/>
                          <a:latin typeface="Calibri" panose="020F0502020204030204" pitchFamily="34" charset="0"/>
                        </a:rPr>
                        <a:t> 2021: </a:t>
                      </a:r>
                      <a:r>
                        <a:rPr lang="es-ES" sz="900" b="0" i="0" u="none" strike="noStrike" dirty="0" smtClean="0">
                          <a:solidFill>
                            <a:srgbClr val="203764"/>
                          </a:solidFill>
                          <a:effectLst/>
                          <a:latin typeface="Calibri" panose="020F0502020204030204" pitchFamily="34" charset="0"/>
                        </a:rPr>
                        <a:t> Ingresos FONPET -</a:t>
                      </a:r>
                      <a:r>
                        <a:rPr lang="es-ES" sz="900" b="0" i="0" u="none" strike="noStrike" baseline="0" dirty="0" smtClean="0">
                          <a:solidFill>
                            <a:srgbClr val="203764"/>
                          </a:solidFill>
                          <a:effectLst/>
                          <a:latin typeface="Calibri" panose="020F0502020204030204" pitchFamily="34" charset="0"/>
                        </a:rPr>
                        <a:t> </a:t>
                      </a:r>
                      <a:r>
                        <a:rPr lang="es-ES" sz="900" b="0" i="0" u="none" strike="noStrike" dirty="0" smtClean="0">
                          <a:solidFill>
                            <a:srgbClr val="203764"/>
                          </a:solidFill>
                          <a:effectLst/>
                          <a:latin typeface="Calibri" panose="020F0502020204030204" pitchFamily="34" charset="0"/>
                        </a:rPr>
                        <a:t>1.7 Billones;</a:t>
                      </a:r>
                      <a:r>
                        <a:rPr lang="es-ES" sz="900" b="0" i="0" u="none" strike="noStrike" baseline="0" dirty="0" smtClean="0">
                          <a:solidFill>
                            <a:srgbClr val="203764"/>
                          </a:solidFill>
                          <a:effectLst/>
                          <a:latin typeface="Calibri" panose="020F0502020204030204" pitchFamily="34" charset="0"/>
                        </a:rPr>
                        <a:t> </a:t>
                      </a:r>
                      <a:r>
                        <a:rPr lang="es-ES" sz="900" b="0" i="0" u="none" strike="noStrike" dirty="0" smtClean="0">
                          <a:solidFill>
                            <a:srgbClr val="203764"/>
                          </a:solidFill>
                          <a:effectLst/>
                          <a:latin typeface="Calibri" panose="020F0502020204030204" pitchFamily="34" charset="0"/>
                        </a:rPr>
                        <a:t> Ingresos Fondo Riesgo Laboral </a:t>
                      </a:r>
                      <a:r>
                        <a:rPr lang="es-ES" sz="900" b="0" i="0" u="none" strike="noStrike" baseline="0" dirty="0" smtClean="0">
                          <a:solidFill>
                            <a:srgbClr val="203764"/>
                          </a:solidFill>
                          <a:effectLst/>
                          <a:latin typeface="Calibri" panose="020F0502020204030204" pitchFamily="34" charset="0"/>
                        </a:rPr>
                        <a:t> </a:t>
                      </a:r>
                      <a:r>
                        <a:rPr lang="es-ES" sz="900" b="0" i="0" u="none" strike="noStrike" dirty="0" smtClean="0">
                          <a:solidFill>
                            <a:srgbClr val="203764"/>
                          </a:solidFill>
                          <a:effectLst/>
                          <a:latin typeface="Calibri" panose="020F0502020204030204" pitchFamily="34" charset="0"/>
                        </a:rPr>
                        <a:t>5 MM y  Rendimientos financieros</a:t>
                      </a:r>
                      <a:r>
                        <a:rPr lang="es-ES" sz="900" b="0" i="0" u="none" strike="noStrike" baseline="0" dirty="0" smtClean="0">
                          <a:solidFill>
                            <a:srgbClr val="203764"/>
                          </a:solidFill>
                          <a:effectLst/>
                          <a:latin typeface="Calibri" panose="020F0502020204030204" pitchFamily="34" charset="0"/>
                        </a:rPr>
                        <a:t> - 180 MM. En la vigencia 2023  los recursos corresponden a  Inversiones SS PS por 1.7 Billones</a:t>
                      </a:r>
                      <a:r>
                        <a:rPr lang="es-ES" sz="1000" b="0" i="0" u="none" strike="noStrike" baseline="0" dirty="0" smtClean="0">
                          <a:solidFill>
                            <a:srgbClr val="203764"/>
                          </a:solidFill>
                          <a:effectLst/>
                          <a:latin typeface="Calibri" panose="020F0502020204030204" pitchFamily="34" charset="0"/>
                        </a:rPr>
                        <a:t>.</a:t>
                      </a:r>
                    </a:p>
                    <a:p>
                      <a:pPr algn="l" fontAlgn="ctr"/>
                      <a:endParaRPr lang="es-ES" sz="1000" b="0" i="0" u="none" strike="noStrike" baseline="0" dirty="0" smtClean="0">
                        <a:solidFill>
                          <a:srgbClr val="203764"/>
                        </a:solidFill>
                        <a:effectLst/>
                        <a:latin typeface="Calibri" panose="020F0502020204030204" pitchFamily="34" charset="0"/>
                      </a:endParaRPr>
                    </a:p>
                    <a:p>
                      <a:pPr algn="l" fontAlgn="ctr"/>
                      <a:r>
                        <a:rPr lang="es-ES" sz="900" b="0" i="0" u="none" strike="noStrike" baseline="0" dirty="0" smtClean="0">
                          <a:solidFill>
                            <a:srgbClr val="203764"/>
                          </a:solidFill>
                          <a:effectLst/>
                          <a:latin typeface="Calibri" panose="020F0502020204030204" pitchFamily="34" charset="0"/>
                        </a:rPr>
                        <a:t>Se ajustan las cifras correspondientes a los Activos Financieros en cuanto al rubro “Fondo de Organismos Financieros Internacionales FOFI”, conforme a los siguientes valores: 2021: $418.965.263.596, incrementado la solitud de la vigencia 2021 en $56.570.222.667. En la vigencia 2022 se solicitan $385.070 MM (Incremento: $19.231.074229), vigencia 2023 se solicitan $391.231 MM (Incremento:$19.583.771.417), vigencia 2024 se solicitan $369.158 (Incremento $4.678.650.874).</a:t>
                      </a:r>
                      <a:r>
                        <a:rPr lang="es-ES" sz="900" b="0" i="0" u="none" strike="noStrike" dirty="0" smtClean="0">
                          <a:solidFill>
                            <a:srgbClr val="203764"/>
                          </a:solidFill>
                          <a:effectLst/>
                          <a:latin typeface="Calibri" panose="020F0502020204030204" pitchFamily="34" charset="0"/>
                        </a:rPr>
                        <a:t> </a:t>
                      </a:r>
                      <a:endParaRPr lang="es-ES" sz="900" b="0" i="0" u="none" strike="noStrike" dirty="0">
                        <a:solidFill>
                          <a:srgbClr val="203764"/>
                        </a:solidFill>
                        <a:effectLst/>
                        <a:latin typeface="Calibri" panose="020F0502020204030204" pitchFamily="34" charset="0"/>
                      </a:endParaRPr>
                    </a:p>
                  </a:txBody>
                  <a:tcPr marL="0" marR="0" marT="0" marB="0" anchor="ctr">
                    <a:lnL>
                      <a:noFill/>
                    </a:lnL>
                    <a:lnR>
                      <a:noFill/>
                    </a:lnR>
                    <a:lnT>
                      <a:noFill/>
                    </a:lnT>
                    <a:lnB>
                      <a:noFill/>
                    </a:lnB>
                  </a:tcPr>
                </a:tc>
                <a:extLst>
                  <a:ext uri="{0D108BD9-81ED-4DB2-BD59-A6C34878D82A}">
                    <a16:rowId xmlns:a16="http://schemas.microsoft.com/office/drawing/2014/main" xmlns="" val="44303003"/>
                  </a:ext>
                </a:extLst>
              </a:tr>
            </a:tbl>
          </a:graphicData>
        </a:graphic>
      </p:graphicFrame>
      <p:graphicFrame>
        <p:nvGraphicFramePr>
          <p:cNvPr id="6" name="Tabla 5"/>
          <p:cNvGraphicFramePr>
            <a:graphicFrameLocks noGrp="1"/>
          </p:cNvGraphicFramePr>
          <p:nvPr>
            <p:extLst>
              <p:ext uri="{D42A27DB-BD31-4B8C-83A1-F6EECF244321}">
                <p14:modId xmlns:p14="http://schemas.microsoft.com/office/powerpoint/2010/main" val="2020598371"/>
              </p:ext>
            </p:extLst>
          </p:nvPr>
        </p:nvGraphicFramePr>
        <p:xfrm>
          <a:off x="372235" y="1268058"/>
          <a:ext cx="11530559" cy="2701536"/>
        </p:xfrm>
        <a:graphic>
          <a:graphicData uri="http://schemas.openxmlformats.org/drawingml/2006/table">
            <a:tbl>
              <a:tblPr/>
              <a:tblGrid>
                <a:gridCol w="2057671">
                  <a:extLst>
                    <a:ext uri="{9D8B030D-6E8A-4147-A177-3AD203B41FA5}">
                      <a16:colId xmlns:a16="http://schemas.microsoft.com/office/drawing/2014/main" xmlns="" val="4176761503"/>
                    </a:ext>
                  </a:extLst>
                </a:gridCol>
                <a:gridCol w="2060595">
                  <a:extLst>
                    <a:ext uri="{9D8B030D-6E8A-4147-A177-3AD203B41FA5}">
                      <a16:colId xmlns:a16="http://schemas.microsoft.com/office/drawing/2014/main" xmlns="" val="2509265534"/>
                    </a:ext>
                  </a:extLst>
                </a:gridCol>
                <a:gridCol w="806701">
                  <a:extLst>
                    <a:ext uri="{9D8B030D-6E8A-4147-A177-3AD203B41FA5}">
                      <a16:colId xmlns:a16="http://schemas.microsoft.com/office/drawing/2014/main" xmlns="" val="1966475494"/>
                    </a:ext>
                  </a:extLst>
                </a:gridCol>
                <a:gridCol w="818392">
                  <a:extLst>
                    <a:ext uri="{9D8B030D-6E8A-4147-A177-3AD203B41FA5}">
                      <a16:colId xmlns:a16="http://schemas.microsoft.com/office/drawing/2014/main" xmlns="" val="2452968095"/>
                    </a:ext>
                  </a:extLst>
                </a:gridCol>
                <a:gridCol w="818392">
                  <a:extLst>
                    <a:ext uri="{9D8B030D-6E8A-4147-A177-3AD203B41FA5}">
                      <a16:colId xmlns:a16="http://schemas.microsoft.com/office/drawing/2014/main" xmlns="" val="1727705655"/>
                    </a:ext>
                  </a:extLst>
                </a:gridCol>
                <a:gridCol w="830084">
                  <a:extLst>
                    <a:ext uri="{9D8B030D-6E8A-4147-A177-3AD203B41FA5}">
                      <a16:colId xmlns:a16="http://schemas.microsoft.com/office/drawing/2014/main" xmlns="" val="168827655"/>
                    </a:ext>
                  </a:extLst>
                </a:gridCol>
                <a:gridCol w="833006">
                  <a:extLst>
                    <a:ext uri="{9D8B030D-6E8A-4147-A177-3AD203B41FA5}">
                      <a16:colId xmlns:a16="http://schemas.microsoft.com/office/drawing/2014/main" xmlns="" val="2518567082"/>
                    </a:ext>
                  </a:extLst>
                </a:gridCol>
                <a:gridCol w="818392">
                  <a:extLst>
                    <a:ext uri="{9D8B030D-6E8A-4147-A177-3AD203B41FA5}">
                      <a16:colId xmlns:a16="http://schemas.microsoft.com/office/drawing/2014/main" xmlns="" val="3158134030"/>
                    </a:ext>
                  </a:extLst>
                </a:gridCol>
                <a:gridCol w="619640">
                  <a:extLst>
                    <a:ext uri="{9D8B030D-6E8A-4147-A177-3AD203B41FA5}">
                      <a16:colId xmlns:a16="http://schemas.microsoft.com/office/drawing/2014/main" xmlns="" val="1324538236"/>
                    </a:ext>
                  </a:extLst>
                </a:gridCol>
                <a:gridCol w="622562">
                  <a:extLst>
                    <a:ext uri="{9D8B030D-6E8A-4147-A177-3AD203B41FA5}">
                      <a16:colId xmlns:a16="http://schemas.microsoft.com/office/drawing/2014/main" xmlns="" val="105664952"/>
                    </a:ext>
                  </a:extLst>
                </a:gridCol>
                <a:gridCol w="622562">
                  <a:extLst>
                    <a:ext uri="{9D8B030D-6E8A-4147-A177-3AD203B41FA5}">
                      <a16:colId xmlns:a16="http://schemas.microsoft.com/office/drawing/2014/main" xmlns="" val="2146129670"/>
                    </a:ext>
                  </a:extLst>
                </a:gridCol>
                <a:gridCol w="622562">
                  <a:extLst>
                    <a:ext uri="{9D8B030D-6E8A-4147-A177-3AD203B41FA5}">
                      <a16:colId xmlns:a16="http://schemas.microsoft.com/office/drawing/2014/main" xmlns="" val="818915352"/>
                    </a:ext>
                  </a:extLst>
                </a:gridCol>
              </a:tblGrid>
              <a:tr h="291074">
                <a:tc gridSpan="2">
                  <a:txBody>
                    <a:bodyPr/>
                    <a:lstStyle/>
                    <a:p>
                      <a:pPr algn="l" rtl="0" fontAlgn="b"/>
                      <a:r>
                        <a:rPr lang="es-CO" sz="1100" b="1" i="0" u="none" strike="noStrike" dirty="0">
                          <a:solidFill>
                            <a:srgbClr val="203764"/>
                          </a:solidFill>
                          <a:effectLst/>
                          <a:latin typeface="Calibri" panose="020F0502020204030204" pitchFamily="34" charset="0"/>
                        </a:rPr>
                        <a:t>Millones de pesos</a:t>
                      </a:r>
                    </a:p>
                  </a:txBody>
                  <a:tcPr marL="0" marR="0" marT="0" marB="0" anchor="b">
                    <a:lnL>
                      <a:noFill/>
                    </a:lnL>
                    <a:lnR>
                      <a:noFill/>
                    </a:lnR>
                    <a:lnT>
                      <a:noFill/>
                    </a:lnT>
                    <a:lnB w="6350" cap="flat" cmpd="sng" algn="ctr">
                      <a:solidFill>
                        <a:srgbClr val="000000"/>
                      </a:solidFill>
                      <a:prstDash val="solid"/>
                      <a:round/>
                      <a:headEnd type="none" w="med" len="med"/>
                      <a:tailEnd type="none" w="med" len="med"/>
                    </a:lnB>
                  </a:tcPr>
                </a:tc>
                <a:tc hMerge="1">
                  <a:txBody>
                    <a:bodyPr/>
                    <a:lstStyle/>
                    <a:p>
                      <a:endParaRPr lang="es-CO"/>
                    </a:p>
                  </a:txBody>
                  <a:tcPr/>
                </a:tc>
                <a:tc>
                  <a:txBody>
                    <a:bodyPr/>
                    <a:lstStyle/>
                    <a:p>
                      <a:pPr algn="l" fontAlgn="b"/>
                      <a:endParaRPr lang="es-CO" sz="1600" b="0" i="0" u="none" strike="noStrike">
                        <a:solidFill>
                          <a:srgbClr val="000000"/>
                        </a:solidFill>
                        <a:effectLst/>
                        <a:latin typeface="Arial" panose="020B0604020202020204" pitchFamily="34" charset="0"/>
                      </a:endParaRPr>
                    </a:p>
                  </a:txBody>
                  <a:tcPr marL="0" marR="0" marT="0"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rtl="0" fontAlgn="b"/>
                      <a:endParaRPr lang="es-CO" sz="1200" b="0" i="0" u="none" strike="noStrike">
                        <a:solidFill>
                          <a:srgbClr val="000000"/>
                        </a:solidFill>
                        <a:effectLst/>
                        <a:latin typeface="Calibri" panose="020F0502020204030204" pitchFamily="34" charset="0"/>
                      </a:endParaRPr>
                    </a:p>
                  </a:txBody>
                  <a:tcPr marL="0" marR="0" marT="0" marB="0" anchor="b">
                    <a:lnL>
                      <a:noFill/>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gridSpan="8">
                  <a:txBody>
                    <a:bodyPr/>
                    <a:lstStyle/>
                    <a:p>
                      <a:pPr algn="ctr" rtl="0" fontAlgn="ctr"/>
                      <a:r>
                        <a:rPr lang="es-CO" sz="1200" b="1" i="0" u="none" strike="noStrike">
                          <a:solidFill>
                            <a:srgbClr val="FFFFFF"/>
                          </a:solidFill>
                          <a:effectLst/>
                          <a:latin typeface="Calibri" panose="020F0502020204030204" pitchFamily="34" charset="0"/>
                        </a:rPr>
                        <a:t>Solicitud MGMP 2021 - 2024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03764"/>
                    </a:solidFill>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extLst>
                  <a:ext uri="{0D108BD9-81ED-4DB2-BD59-A6C34878D82A}">
                    <a16:rowId xmlns:a16="http://schemas.microsoft.com/office/drawing/2014/main" xmlns="" val="777560670"/>
                  </a:ext>
                </a:extLst>
              </a:tr>
              <a:tr h="181921">
                <a:tc rowSpan="2" gridSpan="2">
                  <a:txBody>
                    <a:bodyPr/>
                    <a:lstStyle/>
                    <a:p>
                      <a:pPr algn="ctr" rtl="0" fontAlgn="ctr"/>
                      <a:r>
                        <a:rPr lang="es-CO" sz="1200" b="1" i="0" u="none" strike="noStrike">
                          <a:solidFill>
                            <a:srgbClr val="FFFFFF"/>
                          </a:solidFill>
                          <a:effectLst/>
                          <a:latin typeface="Calibri" panose="020F0502020204030204" pitchFamily="34" charset="0"/>
                        </a:rPr>
                        <a:t>Gasto</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03764"/>
                    </a:solidFill>
                  </a:tcPr>
                </a:tc>
                <a:tc rowSpan="2" hMerge="1">
                  <a:txBody>
                    <a:bodyPr/>
                    <a:lstStyle/>
                    <a:p>
                      <a:endParaRPr lang="es-CO"/>
                    </a:p>
                  </a:txBody>
                  <a:tcPr/>
                </a:tc>
                <a:tc rowSpan="2">
                  <a:txBody>
                    <a:bodyPr/>
                    <a:lstStyle/>
                    <a:p>
                      <a:pPr algn="ctr" rtl="0" fontAlgn="ctr"/>
                      <a:r>
                        <a:rPr lang="es-CO" sz="1200" b="1" i="0" u="none" strike="noStrike">
                          <a:solidFill>
                            <a:srgbClr val="FFFFFF"/>
                          </a:solidFill>
                          <a:effectLst/>
                          <a:latin typeface="Calibri" panose="020F0502020204030204" pitchFamily="34" charset="0"/>
                        </a:rPr>
                        <a:t>2020*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03764"/>
                    </a:solidFill>
                  </a:tcPr>
                </a:tc>
                <a:tc rowSpan="2">
                  <a:txBody>
                    <a:bodyPr/>
                    <a:lstStyle/>
                    <a:p>
                      <a:pPr algn="ctr" rtl="0" fontAlgn="ctr"/>
                      <a:r>
                        <a:rPr lang="es-CO" sz="1200" b="1" i="0" u="none" strike="noStrike">
                          <a:solidFill>
                            <a:srgbClr val="FFFFFF"/>
                          </a:solidFill>
                          <a:effectLst/>
                          <a:latin typeface="Calibri" panose="020F0502020204030204" pitchFamily="34" charset="0"/>
                        </a:rPr>
                        <a:t>2020**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03764"/>
                    </a:solidFill>
                  </a:tcPr>
                </a:tc>
                <a:tc rowSpan="2">
                  <a:txBody>
                    <a:bodyPr/>
                    <a:lstStyle/>
                    <a:p>
                      <a:pPr algn="ctr" rtl="0" fontAlgn="ctr"/>
                      <a:r>
                        <a:rPr lang="es-CO" sz="1200" b="1" i="0" u="none" strike="noStrike">
                          <a:solidFill>
                            <a:srgbClr val="FFFFFF"/>
                          </a:solidFill>
                          <a:effectLst/>
                          <a:latin typeface="Calibri" panose="020F0502020204030204" pitchFamily="34" charset="0"/>
                        </a:rPr>
                        <a:t>2021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03764"/>
                    </a:solidFill>
                  </a:tcPr>
                </a:tc>
                <a:tc rowSpan="2">
                  <a:txBody>
                    <a:bodyPr/>
                    <a:lstStyle/>
                    <a:p>
                      <a:pPr algn="ctr" rtl="0" fontAlgn="ctr"/>
                      <a:r>
                        <a:rPr lang="es-CO" sz="1200" b="1" i="0" u="none" strike="noStrike">
                          <a:solidFill>
                            <a:srgbClr val="FFFFFF"/>
                          </a:solidFill>
                          <a:effectLst/>
                          <a:latin typeface="Calibri" panose="020F0502020204030204" pitchFamily="34" charset="0"/>
                        </a:rPr>
                        <a:t>2022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03764"/>
                    </a:solidFill>
                  </a:tcPr>
                </a:tc>
                <a:tc rowSpan="2">
                  <a:txBody>
                    <a:bodyPr/>
                    <a:lstStyle/>
                    <a:p>
                      <a:pPr algn="ctr" rtl="0" fontAlgn="ctr"/>
                      <a:r>
                        <a:rPr lang="es-CO" sz="1200" b="1" i="0" u="none" strike="noStrike">
                          <a:solidFill>
                            <a:srgbClr val="FFFFFF"/>
                          </a:solidFill>
                          <a:effectLst/>
                          <a:latin typeface="Calibri" panose="020F0502020204030204" pitchFamily="34" charset="0"/>
                        </a:rPr>
                        <a:t>2023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03764"/>
                    </a:solidFill>
                  </a:tcPr>
                </a:tc>
                <a:tc rowSpan="2">
                  <a:txBody>
                    <a:bodyPr/>
                    <a:lstStyle/>
                    <a:p>
                      <a:pPr algn="ctr" rtl="0" fontAlgn="ctr"/>
                      <a:r>
                        <a:rPr lang="es-CO" sz="1200" b="1" i="0" u="none" strike="noStrike">
                          <a:solidFill>
                            <a:srgbClr val="FFFFFF"/>
                          </a:solidFill>
                          <a:effectLst/>
                          <a:latin typeface="Calibri" panose="020F0502020204030204" pitchFamily="34" charset="0"/>
                        </a:rPr>
                        <a:t>2024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03764"/>
                    </a:solidFill>
                  </a:tcPr>
                </a:tc>
                <a:tc>
                  <a:txBody>
                    <a:bodyPr/>
                    <a:lstStyle/>
                    <a:p>
                      <a:pPr algn="ctr" rtl="0" fontAlgn="ctr"/>
                      <a:r>
                        <a:rPr lang="es-CO" sz="1000" b="1" i="0" u="none" strike="noStrike">
                          <a:solidFill>
                            <a:srgbClr val="FFFFFF"/>
                          </a:solidFill>
                          <a:effectLst/>
                          <a:latin typeface="Calibri" panose="020F0502020204030204" pitchFamily="34" charset="0"/>
                        </a:rPr>
                        <a:t>Var%</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03764"/>
                    </a:solidFill>
                  </a:tcPr>
                </a:tc>
                <a:tc>
                  <a:txBody>
                    <a:bodyPr/>
                    <a:lstStyle/>
                    <a:p>
                      <a:pPr algn="ctr" rtl="0" fontAlgn="ctr"/>
                      <a:r>
                        <a:rPr lang="es-CO" sz="1000" b="1" i="0" u="none" strike="noStrike">
                          <a:solidFill>
                            <a:srgbClr val="FFFFFF"/>
                          </a:solidFill>
                          <a:effectLst/>
                          <a:latin typeface="Calibri" panose="020F0502020204030204" pitchFamily="34" charset="0"/>
                        </a:rPr>
                        <a:t>Var%</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03764"/>
                    </a:solidFill>
                  </a:tcPr>
                </a:tc>
                <a:tc>
                  <a:txBody>
                    <a:bodyPr/>
                    <a:lstStyle/>
                    <a:p>
                      <a:pPr algn="ctr" rtl="0" fontAlgn="ctr"/>
                      <a:r>
                        <a:rPr lang="es-CO" sz="1000" b="1" i="0" u="none" strike="noStrike">
                          <a:solidFill>
                            <a:srgbClr val="FFFFFF"/>
                          </a:solidFill>
                          <a:effectLst/>
                          <a:latin typeface="Calibri" panose="020F0502020204030204" pitchFamily="34" charset="0"/>
                        </a:rPr>
                        <a:t>Var%</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03764"/>
                    </a:solidFill>
                  </a:tcPr>
                </a:tc>
                <a:tc>
                  <a:txBody>
                    <a:bodyPr/>
                    <a:lstStyle/>
                    <a:p>
                      <a:pPr algn="ctr" rtl="0" fontAlgn="ctr"/>
                      <a:r>
                        <a:rPr lang="es-CO" sz="1000" b="1" i="0" u="none" strike="noStrike">
                          <a:solidFill>
                            <a:srgbClr val="FFFFFF"/>
                          </a:solidFill>
                          <a:effectLst/>
                          <a:latin typeface="Calibri" panose="020F0502020204030204" pitchFamily="34" charset="0"/>
                        </a:rPr>
                        <a:t>Var%</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03764"/>
                    </a:solidFill>
                  </a:tcPr>
                </a:tc>
                <a:extLst>
                  <a:ext uri="{0D108BD9-81ED-4DB2-BD59-A6C34878D82A}">
                    <a16:rowId xmlns:a16="http://schemas.microsoft.com/office/drawing/2014/main" xmlns="" val="1398763483"/>
                  </a:ext>
                </a:extLst>
              </a:tr>
              <a:tr h="181921">
                <a:tc gridSpan="2" vMerge="1">
                  <a:txBody>
                    <a:bodyPr/>
                    <a:lstStyle/>
                    <a:p>
                      <a:endParaRPr lang="es-CO"/>
                    </a:p>
                  </a:txBody>
                  <a:tcPr/>
                </a:tc>
                <a:tc hMerge="1" vMerge="1">
                  <a:txBody>
                    <a:bodyPr/>
                    <a:lstStyle/>
                    <a:p>
                      <a:endParaRPr lang="es-CO"/>
                    </a:p>
                  </a:txBody>
                  <a:tcPr/>
                </a:tc>
                <a:tc vMerge="1">
                  <a:txBody>
                    <a:bodyPr/>
                    <a:lstStyle/>
                    <a:p>
                      <a:endParaRPr lang="es-CO"/>
                    </a:p>
                  </a:txBody>
                  <a:tcPr/>
                </a:tc>
                <a:tc vMerge="1">
                  <a:txBody>
                    <a:bodyPr/>
                    <a:lstStyle/>
                    <a:p>
                      <a:endParaRPr lang="es-CO"/>
                    </a:p>
                  </a:txBody>
                  <a:tcPr/>
                </a:tc>
                <a:tc vMerge="1">
                  <a:txBody>
                    <a:bodyPr/>
                    <a:lstStyle/>
                    <a:p>
                      <a:endParaRPr lang="es-CO"/>
                    </a:p>
                  </a:txBody>
                  <a:tcPr/>
                </a:tc>
                <a:tc vMerge="1">
                  <a:txBody>
                    <a:bodyPr/>
                    <a:lstStyle/>
                    <a:p>
                      <a:endParaRPr lang="es-CO"/>
                    </a:p>
                  </a:txBody>
                  <a:tcPr/>
                </a:tc>
                <a:tc vMerge="1">
                  <a:txBody>
                    <a:bodyPr/>
                    <a:lstStyle/>
                    <a:p>
                      <a:endParaRPr lang="es-CO"/>
                    </a:p>
                  </a:txBody>
                  <a:tcPr/>
                </a:tc>
                <a:tc vMerge="1">
                  <a:txBody>
                    <a:bodyPr/>
                    <a:lstStyle/>
                    <a:p>
                      <a:endParaRPr lang="es-CO"/>
                    </a:p>
                  </a:txBody>
                  <a:tcPr/>
                </a:tc>
                <a:tc>
                  <a:txBody>
                    <a:bodyPr/>
                    <a:lstStyle/>
                    <a:p>
                      <a:pPr algn="ctr" rtl="0" fontAlgn="ctr"/>
                      <a:r>
                        <a:rPr lang="es-CO" sz="1000" b="1" i="0" u="none" strike="noStrike">
                          <a:solidFill>
                            <a:srgbClr val="FFFFFF"/>
                          </a:solidFill>
                          <a:effectLst/>
                          <a:latin typeface="Calibri" panose="020F0502020204030204" pitchFamily="34" charset="0"/>
                        </a:rPr>
                        <a:t>21/20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03764"/>
                    </a:solidFill>
                  </a:tcPr>
                </a:tc>
                <a:tc>
                  <a:txBody>
                    <a:bodyPr/>
                    <a:lstStyle/>
                    <a:p>
                      <a:pPr algn="ctr" rtl="0" fontAlgn="ctr"/>
                      <a:r>
                        <a:rPr lang="es-CO" sz="1000" b="1" i="0" u="none" strike="noStrike">
                          <a:solidFill>
                            <a:srgbClr val="FFFFFF"/>
                          </a:solidFill>
                          <a:effectLst/>
                          <a:latin typeface="Calibri" panose="020F0502020204030204" pitchFamily="34" charset="0"/>
                        </a:rPr>
                        <a:t>22/21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03764"/>
                    </a:solidFill>
                  </a:tcPr>
                </a:tc>
                <a:tc>
                  <a:txBody>
                    <a:bodyPr/>
                    <a:lstStyle/>
                    <a:p>
                      <a:pPr algn="ctr" rtl="0" fontAlgn="ctr"/>
                      <a:r>
                        <a:rPr lang="es-CO" sz="1000" b="1" i="0" u="none" strike="noStrike">
                          <a:solidFill>
                            <a:srgbClr val="FFFFFF"/>
                          </a:solidFill>
                          <a:effectLst/>
                          <a:latin typeface="Calibri" panose="020F0502020204030204" pitchFamily="34" charset="0"/>
                        </a:rPr>
                        <a:t>23/22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03764"/>
                    </a:solidFill>
                  </a:tcPr>
                </a:tc>
                <a:tc>
                  <a:txBody>
                    <a:bodyPr/>
                    <a:lstStyle/>
                    <a:p>
                      <a:pPr algn="ctr" rtl="0" fontAlgn="ctr"/>
                      <a:r>
                        <a:rPr lang="es-CO" sz="1000" b="1" i="0" u="none" strike="noStrike">
                          <a:solidFill>
                            <a:srgbClr val="FFFFFF"/>
                          </a:solidFill>
                          <a:effectLst/>
                          <a:latin typeface="Calibri" panose="020F0502020204030204" pitchFamily="34" charset="0"/>
                        </a:rPr>
                        <a:t>24/23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03764"/>
                    </a:solidFill>
                  </a:tcPr>
                </a:tc>
                <a:extLst>
                  <a:ext uri="{0D108BD9-81ED-4DB2-BD59-A6C34878D82A}">
                    <a16:rowId xmlns:a16="http://schemas.microsoft.com/office/drawing/2014/main" xmlns="" val="2743917399"/>
                  </a:ext>
                </a:extLst>
              </a:tr>
              <a:tr h="409324">
                <a:tc rowSpan="5">
                  <a:txBody>
                    <a:bodyPr/>
                    <a:lstStyle/>
                    <a:p>
                      <a:pPr algn="ctr" rtl="0" fontAlgn="ctr"/>
                      <a:r>
                        <a:rPr lang="es-CO" sz="1200" b="1" i="0" u="none" strike="noStrike">
                          <a:solidFill>
                            <a:srgbClr val="203764"/>
                          </a:solidFill>
                          <a:effectLst/>
                          <a:latin typeface="Calibri" panose="020F0502020204030204" pitchFamily="34" charset="0"/>
                        </a:rPr>
                        <a:t>Solicitud</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ctr"/>
                      <a:r>
                        <a:rPr lang="es-CO" sz="1200" b="1" i="0" u="none" strike="noStrike">
                          <a:solidFill>
                            <a:srgbClr val="203764"/>
                          </a:solidFill>
                          <a:effectLst/>
                          <a:latin typeface="Calibri" panose="020F0502020204030204" pitchFamily="34" charset="0"/>
                        </a:rPr>
                        <a:t>Funcionamiento***</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s-CO" sz="1000" b="0" i="0" u="none" strike="noStrike">
                          <a:solidFill>
                            <a:srgbClr val="203764"/>
                          </a:solidFill>
                          <a:effectLst/>
                          <a:latin typeface="Arial" panose="020B0604020202020204" pitchFamily="34" charset="0"/>
                        </a:rPr>
                        <a:t>  37,644,502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es-CO" sz="1000" b="0" i="0" u="none" strike="noStrike">
                          <a:solidFill>
                            <a:srgbClr val="203764"/>
                          </a:solidFill>
                          <a:effectLst/>
                          <a:latin typeface="Arial" panose="020B0604020202020204" pitchFamily="34" charset="0"/>
                        </a:rPr>
                        <a:t>  37,533,210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es-CO" sz="1000" b="0" i="0" u="none" strike="noStrike">
                          <a:solidFill>
                            <a:srgbClr val="203764"/>
                          </a:solidFill>
                          <a:effectLst/>
                          <a:latin typeface="Arial" panose="020B0604020202020204" pitchFamily="34" charset="0"/>
                        </a:rPr>
                        <a:t>   18,373,942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es-CO" sz="1000" b="0" i="0" u="none" strike="noStrike">
                          <a:solidFill>
                            <a:srgbClr val="203764"/>
                          </a:solidFill>
                          <a:effectLst/>
                          <a:latin typeface="Arial" panose="020B0604020202020204" pitchFamily="34" charset="0"/>
                        </a:rPr>
                        <a:t>   17,966,637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es-CO" sz="1000" b="0" i="0" u="none" strike="noStrike">
                          <a:solidFill>
                            <a:srgbClr val="203764"/>
                          </a:solidFill>
                          <a:effectLst/>
                          <a:latin typeface="Arial" panose="020B0604020202020204" pitchFamily="34" charset="0"/>
                        </a:rPr>
                        <a:t>   18,096,356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es-CO" sz="1000" b="0" i="0" u="none" strike="noStrike">
                          <a:solidFill>
                            <a:srgbClr val="203764"/>
                          </a:solidFill>
                          <a:effectLst/>
                          <a:latin typeface="Arial" panose="020B0604020202020204" pitchFamily="34" charset="0"/>
                        </a:rPr>
                        <a:t>   16,883,319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rtl="0" fontAlgn="ctr"/>
                      <a:r>
                        <a:rPr lang="es-CO" sz="1200" b="0" i="0" u="none" strike="noStrike">
                          <a:solidFill>
                            <a:srgbClr val="203764"/>
                          </a:solidFill>
                          <a:effectLst/>
                          <a:latin typeface="Calibri" panose="020F0502020204030204" pitchFamily="34" charset="0"/>
                        </a:rPr>
                        <a:t>-51%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rtl="0" fontAlgn="ctr"/>
                      <a:r>
                        <a:rPr lang="es-CO" sz="1200" b="0" i="0" u="none" strike="noStrike">
                          <a:solidFill>
                            <a:srgbClr val="203764"/>
                          </a:solidFill>
                          <a:effectLst/>
                          <a:latin typeface="Calibri" panose="020F0502020204030204" pitchFamily="34" charset="0"/>
                        </a:rPr>
                        <a:t>-2%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rtl="0" fontAlgn="ctr"/>
                      <a:r>
                        <a:rPr lang="es-CO" sz="1200" b="0" i="0" u="none" strike="noStrike">
                          <a:solidFill>
                            <a:srgbClr val="203764"/>
                          </a:solidFill>
                          <a:effectLst/>
                          <a:latin typeface="Calibri" panose="020F0502020204030204" pitchFamily="34" charset="0"/>
                        </a:rPr>
                        <a:t>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rtl="0" fontAlgn="ctr"/>
                      <a:r>
                        <a:rPr lang="es-CO" sz="1200" b="0" i="0" u="none" strike="noStrike">
                          <a:solidFill>
                            <a:srgbClr val="203764"/>
                          </a:solidFill>
                          <a:effectLst/>
                          <a:latin typeface="Calibri" panose="020F0502020204030204" pitchFamily="34" charset="0"/>
                        </a:rPr>
                        <a:t>-7%</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xmlns="" val="2847801946"/>
                  </a:ext>
                </a:extLst>
              </a:tr>
              <a:tr h="409324">
                <a:tc vMerge="1">
                  <a:txBody>
                    <a:bodyPr/>
                    <a:lstStyle/>
                    <a:p>
                      <a:endParaRPr lang="es-CO"/>
                    </a:p>
                  </a:txBody>
                  <a:tcPr/>
                </a:tc>
                <a:tc>
                  <a:txBody>
                    <a:bodyPr/>
                    <a:lstStyle/>
                    <a:p>
                      <a:pPr algn="l" rtl="0" fontAlgn="ctr"/>
                      <a:r>
                        <a:rPr lang="es-CO" sz="1200" b="1" i="0" u="none" strike="noStrike">
                          <a:solidFill>
                            <a:srgbClr val="203764"/>
                          </a:solidFill>
                          <a:effectLst/>
                          <a:latin typeface="Calibri" panose="020F0502020204030204" pitchFamily="34" charset="0"/>
                        </a:rPr>
                        <a:t>Inversión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s-CO" sz="1000" b="0" i="0" u="none" strike="noStrike">
                          <a:solidFill>
                            <a:srgbClr val="203764"/>
                          </a:solidFill>
                          <a:effectLst/>
                          <a:latin typeface="Arial" panose="020B0604020202020204" pitchFamily="34" charset="0"/>
                        </a:rPr>
                        <a:t>    1,454,245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rtl="0" fontAlgn="ctr"/>
                      <a:r>
                        <a:rPr lang="es-CO" sz="1000" b="0" i="0" u="none" strike="noStrike">
                          <a:solidFill>
                            <a:srgbClr val="203764"/>
                          </a:solidFill>
                          <a:effectLst/>
                          <a:latin typeface="Calibri" panose="020F0502020204030204" pitchFamily="34" charset="0"/>
                        </a:rPr>
                        <a:t>         1,341,710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rtl="0" fontAlgn="ctr"/>
                      <a:r>
                        <a:rPr lang="es-CO" sz="1000" b="0" i="0" u="none" strike="noStrike">
                          <a:solidFill>
                            <a:srgbClr val="203764"/>
                          </a:solidFill>
                          <a:effectLst/>
                          <a:latin typeface="Calibri" panose="020F0502020204030204" pitchFamily="34" charset="0"/>
                        </a:rPr>
                        <a:t>         1,815,767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rtl="0" fontAlgn="ctr"/>
                      <a:r>
                        <a:rPr lang="es-CO" sz="1000" b="0" i="0" u="none" strike="noStrike">
                          <a:solidFill>
                            <a:srgbClr val="203764"/>
                          </a:solidFill>
                          <a:effectLst/>
                          <a:latin typeface="Calibri" panose="020F0502020204030204" pitchFamily="34" charset="0"/>
                        </a:rPr>
                        <a:t>         1,692,554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rtl="0" fontAlgn="ctr"/>
                      <a:r>
                        <a:rPr lang="es-CO" sz="1000" b="0" i="0" u="none" strike="noStrike">
                          <a:solidFill>
                            <a:srgbClr val="203764"/>
                          </a:solidFill>
                          <a:effectLst/>
                          <a:latin typeface="Calibri" panose="020F0502020204030204" pitchFamily="34" charset="0"/>
                        </a:rPr>
                        <a:t>          1,242,747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rtl="0" fontAlgn="ctr"/>
                      <a:r>
                        <a:rPr lang="es-CO" sz="1000" b="0" i="0" u="none" strike="noStrike">
                          <a:solidFill>
                            <a:srgbClr val="203764"/>
                          </a:solidFill>
                          <a:effectLst/>
                          <a:latin typeface="Calibri" panose="020F0502020204030204" pitchFamily="34" charset="0"/>
                        </a:rPr>
                        <a:t>         1,527,660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rtl="0" fontAlgn="ctr"/>
                      <a:r>
                        <a:rPr lang="es-CO" sz="1200" b="0" i="0" u="none" strike="noStrike">
                          <a:solidFill>
                            <a:srgbClr val="203764"/>
                          </a:solidFill>
                          <a:effectLst/>
                          <a:latin typeface="Calibri" panose="020F0502020204030204" pitchFamily="34" charset="0"/>
                        </a:rPr>
                        <a:t>35%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rtl="0" fontAlgn="ctr"/>
                      <a:r>
                        <a:rPr lang="es-CO" sz="1200" b="0" i="0" u="none" strike="noStrike">
                          <a:solidFill>
                            <a:srgbClr val="203764"/>
                          </a:solidFill>
                          <a:effectLst/>
                          <a:latin typeface="Calibri" panose="020F0502020204030204" pitchFamily="34" charset="0"/>
                        </a:rPr>
                        <a:t>-7%</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rtl="0" fontAlgn="ctr"/>
                      <a:r>
                        <a:rPr lang="es-CO" sz="1200" b="0" i="0" u="none" strike="noStrike">
                          <a:solidFill>
                            <a:srgbClr val="203764"/>
                          </a:solidFill>
                          <a:effectLst/>
                          <a:latin typeface="Calibri" panose="020F0502020204030204" pitchFamily="34" charset="0"/>
                        </a:rPr>
                        <a:t>-27%</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rtl="0" fontAlgn="ctr"/>
                      <a:r>
                        <a:rPr lang="es-CO" sz="1200" b="0" i="0" u="none" strike="noStrike">
                          <a:solidFill>
                            <a:srgbClr val="203764"/>
                          </a:solidFill>
                          <a:effectLst/>
                          <a:latin typeface="Calibri" panose="020F0502020204030204" pitchFamily="34" charset="0"/>
                        </a:rPr>
                        <a:t>23%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xmlns="" val="2877386613"/>
                  </a:ext>
                </a:extLst>
              </a:tr>
              <a:tr h="409324">
                <a:tc vMerge="1">
                  <a:txBody>
                    <a:bodyPr/>
                    <a:lstStyle/>
                    <a:p>
                      <a:endParaRPr lang="es-CO"/>
                    </a:p>
                  </a:txBody>
                  <a:tcPr/>
                </a:tc>
                <a:tc>
                  <a:txBody>
                    <a:bodyPr/>
                    <a:lstStyle/>
                    <a:p>
                      <a:pPr algn="l" rtl="0" fontAlgn="ctr"/>
                      <a:r>
                        <a:rPr lang="es-CO" sz="1200" b="1" i="0" u="none" strike="noStrike">
                          <a:solidFill>
                            <a:srgbClr val="203764"/>
                          </a:solidFill>
                          <a:effectLst/>
                          <a:latin typeface="Calibri" panose="020F0502020204030204" pitchFamily="34" charset="0"/>
                        </a:rPr>
                        <a:t>Total Solicitud MGMP 2021 - 2024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s-CO" sz="1000" b="0" i="0" u="none" strike="noStrike">
                          <a:solidFill>
                            <a:srgbClr val="203764"/>
                          </a:solidFill>
                          <a:effectLst/>
                          <a:latin typeface="Arial" panose="020B0604020202020204" pitchFamily="34" charset="0"/>
                        </a:rPr>
                        <a:t>  39,098,746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es-CO" sz="1000" b="0" i="0" u="none" strike="noStrike">
                          <a:solidFill>
                            <a:srgbClr val="203764"/>
                          </a:solidFill>
                          <a:effectLst/>
                          <a:latin typeface="Arial" panose="020B0604020202020204" pitchFamily="34" charset="0"/>
                        </a:rPr>
                        <a:t>  38,874,919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es-CO" sz="1000" b="0" i="0" u="none" strike="noStrike">
                          <a:solidFill>
                            <a:srgbClr val="203764"/>
                          </a:solidFill>
                          <a:effectLst/>
                          <a:latin typeface="Arial" panose="020B0604020202020204" pitchFamily="34" charset="0"/>
                        </a:rPr>
                        <a:t>   20,189,709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es-CO" sz="1000" b="0" i="0" u="none" strike="noStrike">
                          <a:solidFill>
                            <a:srgbClr val="203764"/>
                          </a:solidFill>
                          <a:effectLst/>
                          <a:latin typeface="Arial" panose="020B0604020202020204" pitchFamily="34" charset="0"/>
                        </a:rPr>
                        <a:t>   19,659,191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es-CO" sz="1000" b="0" i="0" u="none" strike="noStrike">
                          <a:solidFill>
                            <a:srgbClr val="203764"/>
                          </a:solidFill>
                          <a:effectLst/>
                          <a:latin typeface="Arial" panose="020B0604020202020204" pitchFamily="34" charset="0"/>
                        </a:rPr>
                        <a:t>   19,339,103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es-CO" sz="1000" b="0" i="0" u="none" strike="noStrike">
                          <a:solidFill>
                            <a:srgbClr val="203764"/>
                          </a:solidFill>
                          <a:effectLst/>
                          <a:latin typeface="Arial" panose="020B0604020202020204" pitchFamily="34" charset="0"/>
                        </a:rPr>
                        <a:t>   18,410,979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rtl="0" fontAlgn="ctr"/>
                      <a:r>
                        <a:rPr lang="es-CO" sz="1200" b="0" i="0" u="none" strike="noStrike">
                          <a:solidFill>
                            <a:srgbClr val="203764"/>
                          </a:solidFill>
                          <a:effectLst/>
                          <a:latin typeface="Calibri" panose="020F0502020204030204" pitchFamily="34" charset="0"/>
                        </a:rPr>
                        <a:t>-48%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rtl="0" fontAlgn="ctr"/>
                      <a:r>
                        <a:rPr lang="es-CO" sz="1200" b="0" i="0" u="none" strike="noStrike">
                          <a:solidFill>
                            <a:srgbClr val="203764"/>
                          </a:solidFill>
                          <a:effectLst/>
                          <a:latin typeface="Calibri" panose="020F0502020204030204" pitchFamily="34" charset="0"/>
                        </a:rPr>
                        <a:t>-3%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rtl="0" fontAlgn="ctr"/>
                      <a:r>
                        <a:rPr lang="es-CO" sz="1200" b="0" i="0" u="none" strike="noStrike">
                          <a:solidFill>
                            <a:srgbClr val="203764"/>
                          </a:solidFill>
                          <a:effectLst/>
                          <a:latin typeface="Calibri" panose="020F0502020204030204" pitchFamily="34" charset="0"/>
                        </a:rPr>
                        <a:t>-2%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rtl="0" fontAlgn="ctr"/>
                      <a:r>
                        <a:rPr lang="es-CO" sz="1200" b="0" i="0" u="none" strike="noStrike">
                          <a:solidFill>
                            <a:srgbClr val="203764"/>
                          </a:solidFill>
                          <a:effectLst/>
                          <a:latin typeface="Calibri" panose="020F0502020204030204" pitchFamily="34" charset="0"/>
                        </a:rPr>
                        <a:t>-5%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xmlns="" val="4181918753"/>
                  </a:ext>
                </a:extLst>
              </a:tr>
              <a:tr h="409324">
                <a:tc vMerge="1">
                  <a:txBody>
                    <a:bodyPr/>
                    <a:lstStyle/>
                    <a:p>
                      <a:endParaRPr lang="es-CO"/>
                    </a:p>
                  </a:txBody>
                  <a:tcPr/>
                </a:tc>
                <a:tc>
                  <a:txBody>
                    <a:bodyPr/>
                    <a:lstStyle/>
                    <a:p>
                      <a:pPr algn="l" rtl="0" fontAlgn="ctr"/>
                      <a:r>
                        <a:rPr lang="es-CO" sz="1200" b="1" i="0" u="none" strike="noStrike">
                          <a:solidFill>
                            <a:srgbClr val="203764"/>
                          </a:solidFill>
                          <a:effectLst/>
                          <a:latin typeface="Calibri" panose="020F0502020204030204" pitchFamily="34" charset="0"/>
                        </a:rPr>
                        <a:t>MGMP 2021 - 2024*****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s-CO" sz="1000" b="0" i="0" u="none" strike="noStrike">
                          <a:solidFill>
                            <a:srgbClr val="203764"/>
                          </a:solidFill>
                          <a:effectLst/>
                          <a:latin typeface="Arial" panose="020B0604020202020204" pitchFamily="34"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rtl="0" fontAlgn="ctr"/>
                      <a:r>
                        <a:rPr lang="es-CO" sz="1000" b="0" i="0" u="none" strike="noStrike">
                          <a:solidFill>
                            <a:srgbClr val="203764"/>
                          </a:solidFill>
                          <a:effectLst/>
                          <a:latin typeface="Calibri" panose="020F0502020204030204" pitchFamily="34"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rtl="0" fontAlgn="ctr"/>
                      <a:r>
                        <a:rPr lang="es-CO" sz="1000" b="0" i="0" u="none" strike="noStrike">
                          <a:solidFill>
                            <a:srgbClr val="203764"/>
                          </a:solidFill>
                          <a:effectLst/>
                          <a:latin typeface="Calibri" panose="020F0502020204030204" pitchFamily="34" charset="0"/>
                        </a:rPr>
                        <a:t>       13,112,000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rtl="0" fontAlgn="ctr"/>
                      <a:r>
                        <a:rPr lang="es-CO" sz="1000" b="0" i="0" u="none" strike="noStrike">
                          <a:solidFill>
                            <a:srgbClr val="203764"/>
                          </a:solidFill>
                          <a:effectLst/>
                          <a:latin typeface="Calibri" panose="020F0502020204030204" pitchFamily="34" charset="0"/>
                        </a:rPr>
                        <a:t>       13,855,000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rtl="0" fontAlgn="ctr"/>
                      <a:r>
                        <a:rPr lang="es-CO" sz="1000" b="0" i="0" u="none" strike="noStrike">
                          <a:solidFill>
                            <a:srgbClr val="203764"/>
                          </a:solidFill>
                          <a:effectLst/>
                          <a:latin typeface="Calibri" panose="020F0502020204030204" pitchFamily="34" charset="0"/>
                        </a:rPr>
                        <a:t>       14,803,000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rtl="0" fontAlgn="ctr"/>
                      <a:r>
                        <a:rPr lang="es-CO" sz="1000" b="0" i="0" u="none" strike="noStrike">
                          <a:solidFill>
                            <a:srgbClr val="203764"/>
                          </a:solidFill>
                          <a:effectLst/>
                          <a:latin typeface="Calibri" panose="020F0502020204030204" pitchFamily="34" charset="0"/>
                        </a:rPr>
                        <a:t>       15,839,210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rtl="0" fontAlgn="ctr"/>
                      <a:r>
                        <a:rPr lang="es-CO" sz="1200" b="0" i="0" u="none" strike="noStrike">
                          <a:solidFill>
                            <a:srgbClr val="203764"/>
                          </a:solidFill>
                          <a:effectLst/>
                          <a:latin typeface="Calibri" panose="020F0502020204030204" pitchFamily="34" charset="0"/>
                        </a:rPr>
                        <a:t>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rtl="0" fontAlgn="ctr"/>
                      <a:r>
                        <a:rPr lang="es-CO" sz="1200" b="0" i="0" u="none" strike="noStrike">
                          <a:solidFill>
                            <a:srgbClr val="203764"/>
                          </a:solidFill>
                          <a:effectLst/>
                          <a:latin typeface="Calibri" panose="020F0502020204030204" pitchFamily="34" charset="0"/>
                        </a:rPr>
                        <a:t>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rtl="0" fontAlgn="ctr"/>
                      <a:r>
                        <a:rPr lang="es-CO" sz="1200" b="0" i="0" u="none" strike="noStrike">
                          <a:solidFill>
                            <a:srgbClr val="203764"/>
                          </a:solidFill>
                          <a:effectLst/>
                          <a:latin typeface="Calibri" panose="020F0502020204030204" pitchFamily="34" charset="0"/>
                        </a:rPr>
                        <a:t>7%</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rtl="0" fontAlgn="ctr"/>
                      <a:r>
                        <a:rPr lang="es-CO" sz="1200" b="0" i="0" u="none" strike="noStrike">
                          <a:solidFill>
                            <a:srgbClr val="203764"/>
                          </a:solidFill>
                          <a:effectLst/>
                          <a:latin typeface="Calibri" panose="020F0502020204030204" pitchFamily="34" charset="0"/>
                        </a:rPr>
                        <a:t>7%</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xmlns="" val="3496581376"/>
                  </a:ext>
                </a:extLst>
              </a:tr>
              <a:tr h="409324">
                <a:tc vMerge="1">
                  <a:txBody>
                    <a:bodyPr/>
                    <a:lstStyle/>
                    <a:p>
                      <a:endParaRPr lang="es-CO"/>
                    </a:p>
                  </a:txBody>
                  <a:tcPr/>
                </a:tc>
                <a:tc>
                  <a:txBody>
                    <a:bodyPr/>
                    <a:lstStyle/>
                    <a:p>
                      <a:pPr algn="l" rtl="0" fontAlgn="ctr"/>
                      <a:r>
                        <a:rPr lang="es-CO" sz="1200" b="1" i="0" u="none" strike="noStrike">
                          <a:solidFill>
                            <a:srgbClr val="203764"/>
                          </a:solidFill>
                          <a:effectLst/>
                          <a:latin typeface="Calibri" panose="020F0502020204030204" pitchFamily="34" charset="0"/>
                        </a:rPr>
                        <a:t>Diferencia</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s-CO" sz="1000" b="0" i="0" u="none" strike="noStrike">
                          <a:solidFill>
                            <a:srgbClr val="203764"/>
                          </a:solidFill>
                          <a:effectLst/>
                          <a:latin typeface="Arial" panose="020B0604020202020204" pitchFamily="34"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es-CO" sz="1000" b="0" i="0" u="none" strike="noStrike" dirty="0">
                          <a:solidFill>
                            <a:srgbClr val="203764"/>
                          </a:solidFill>
                          <a:effectLst/>
                          <a:latin typeface="Arial" panose="020B0604020202020204" pitchFamily="34"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es-CO" sz="1000" b="0" i="0" u="none" strike="noStrike">
                          <a:solidFill>
                            <a:srgbClr val="203764"/>
                          </a:solidFill>
                          <a:effectLst/>
                          <a:latin typeface="Arial" panose="020B0604020202020204" pitchFamily="34" charset="0"/>
                        </a:rPr>
                        <a:t>   (7,077,709)</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es-CO" sz="1000" b="0" i="0" u="none" strike="noStrike">
                          <a:solidFill>
                            <a:srgbClr val="203764"/>
                          </a:solidFill>
                          <a:effectLst/>
                          <a:latin typeface="Arial" panose="020B0604020202020204" pitchFamily="34" charset="0"/>
                        </a:rPr>
                        <a:t>   (5,804,191)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es-CO" sz="1000" b="0" i="0" u="none" strike="noStrike">
                          <a:solidFill>
                            <a:srgbClr val="203764"/>
                          </a:solidFill>
                          <a:effectLst/>
                          <a:latin typeface="Arial" panose="020B0604020202020204" pitchFamily="34" charset="0"/>
                        </a:rPr>
                        <a:t>    (4,536,103)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es-CO" sz="1000" b="0" i="0" u="none" strike="noStrike">
                          <a:solidFill>
                            <a:srgbClr val="203764"/>
                          </a:solidFill>
                          <a:effectLst/>
                          <a:latin typeface="Arial" panose="020B0604020202020204" pitchFamily="34" charset="0"/>
                        </a:rPr>
                        <a:t>   (2,571,769)</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rtl="0" fontAlgn="ctr"/>
                      <a:r>
                        <a:rPr lang="es-CO" sz="1200" b="0" i="0" u="none" strike="noStrike">
                          <a:solidFill>
                            <a:srgbClr val="203764"/>
                          </a:solidFill>
                          <a:effectLst/>
                          <a:latin typeface="Calibri" panose="020F0502020204030204" pitchFamily="34" charset="0"/>
                        </a:rPr>
                        <a:t>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rtl="0" fontAlgn="ctr"/>
                      <a:r>
                        <a:rPr lang="es-CO" sz="1200" b="0" i="0" u="none" strike="noStrike">
                          <a:solidFill>
                            <a:srgbClr val="203764"/>
                          </a:solidFill>
                          <a:effectLst/>
                          <a:latin typeface="Calibri" panose="020F0502020204030204" pitchFamily="34" charset="0"/>
                        </a:rPr>
                        <a:t>-18%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rtl="0" fontAlgn="ctr"/>
                      <a:r>
                        <a:rPr lang="es-CO" sz="1200" b="0" i="0" u="none" strike="noStrike">
                          <a:solidFill>
                            <a:srgbClr val="203764"/>
                          </a:solidFill>
                          <a:effectLst/>
                          <a:latin typeface="Calibri" panose="020F0502020204030204" pitchFamily="34" charset="0"/>
                        </a:rPr>
                        <a:t>-22%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rtl="0" fontAlgn="ctr"/>
                      <a:r>
                        <a:rPr lang="es-CO" sz="1200" b="0" i="0" u="none" strike="noStrike" dirty="0">
                          <a:solidFill>
                            <a:srgbClr val="203764"/>
                          </a:solidFill>
                          <a:effectLst/>
                          <a:latin typeface="Calibri" panose="020F0502020204030204" pitchFamily="34" charset="0"/>
                        </a:rPr>
                        <a:t>-43%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xmlns="" val="4099294927"/>
                  </a:ext>
                </a:extLst>
              </a:tr>
            </a:tbl>
          </a:graphicData>
        </a:graphic>
      </p:graphicFrame>
    </p:spTree>
    <p:extLst>
      <p:ext uri="{BB962C8B-B14F-4D97-AF65-F5344CB8AC3E}">
        <p14:creationId xmlns:p14="http://schemas.microsoft.com/office/powerpoint/2010/main" val="422012742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xmlns="" id="{BCA35AD4-8888-4306-94F2-DE7FCFEBF58A}"/>
              </a:ext>
            </a:extLst>
          </p:cNvPr>
          <p:cNvSpPr>
            <a:spLocks noGrp="1"/>
          </p:cNvSpPr>
          <p:nvPr>
            <p:ph type="body" sz="quarter" idx="12"/>
          </p:nvPr>
        </p:nvSpPr>
        <p:spPr>
          <a:xfrm>
            <a:off x="7263442" y="4727274"/>
            <a:ext cx="5158596" cy="800061"/>
          </a:xfrm>
        </p:spPr>
        <p:txBody>
          <a:bodyPr>
            <a:normAutofit fontScale="92500" lnSpcReduction="10000"/>
          </a:bodyPr>
          <a:lstStyle/>
          <a:p>
            <a:pPr algn="just"/>
            <a:r>
              <a:rPr lang="es-ES" sz="6000" dirty="0" smtClean="0"/>
              <a:t>COLJUEGOS</a:t>
            </a:r>
            <a:endParaRPr lang="es-CO" sz="6000" dirty="0"/>
          </a:p>
        </p:txBody>
      </p:sp>
      <p:pic>
        <p:nvPicPr>
          <p:cNvPr id="8194" name="Picture 2" descr="Ministerio de Hacienda y CrÃ©dito PÃºblic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5328" y="273570"/>
            <a:ext cx="4381500" cy="933450"/>
          </a:xfrm>
          <a:prstGeom prst="rect">
            <a:avLst/>
          </a:prstGeom>
          <a:noFill/>
          <a:extLst>
            <a:ext uri="{909E8E84-426E-40DD-AFC4-6F175D3DCCD1}">
              <a14:hiddenFill xmlns:a14="http://schemas.microsoft.com/office/drawing/2010/main">
                <a:solidFill>
                  <a:srgbClr val="FFFFFF"/>
                </a:solidFill>
              </a14:hiddenFill>
            </a:ext>
          </a:extLst>
        </p:spPr>
      </p:pic>
      <p:sp>
        <p:nvSpPr>
          <p:cNvPr id="4" name="Flecha izquierda 3">
            <a:hlinkClick r:id="rId3" action="ppaction://hlinksldjump"/>
          </p:cNvPr>
          <p:cNvSpPr/>
          <p:nvPr/>
        </p:nvSpPr>
        <p:spPr>
          <a:xfrm>
            <a:off x="11136573" y="6387153"/>
            <a:ext cx="846162" cy="327546"/>
          </a:xfrm>
          <a:prstGeom prst="leftArrow">
            <a:avLst/>
          </a:prstGeom>
          <a:solidFill>
            <a:schemeClr val="bg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s-CO" dirty="0" err="1" smtClean="0"/>
          </a:p>
        </p:txBody>
      </p:sp>
      <p:sp>
        <p:nvSpPr>
          <p:cNvPr id="5" name="CuadroTexto 4">
            <a:hlinkClick r:id="rId3" action="ppaction://hlinksldjump"/>
          </p:cNvPr>
          <p:cNvSpPr txBox="1"/>
          <p:nvPr/>
        </p:nvSpPr>
        <p:spPr>
          <a:xfrm>
            <a:off x="11341290" y="6420121"/>
            <a:ext cx="1282890" cy="261610"/>
          </a:xfrm>
          <a:prstGeom prst="rect">
            <a:avLst/>
          </a:prstGeom>
          <a:noFill/>
        </p:spPr>
        <p:txBody>
          <a:bodyPr wrap="square" rtlCol="0" anchor="ctr">
            <a:spAutoFit/>
          </a:bodyPr>
          <a:lstStyle/>
          <a:p>
            <a:pPr algn="l">
              <a:spcBef>
                <a:spcPts val="600"/>
              </a:spcBef>
            </a:pPr>
            <a:r>
              <a:rPr lang="es-CO" sz="1100" dirty="0" smtClean="0"/>
              <a:t>volver</a:t>
            </a:r>
          </a:p>
        </p:txBody>
      </p:sp>
    </p:spTree>
    <p:extLst>
      <p:ext uri="{BB962C8B-B14F-4D97-AF65-F5344CB8AC3E}">
        <p14:creationId xmlns:p14="http://schemas.microsoft.com/office/powerpoint/2010/main" val="279867844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xmlns="" id="{FEA945E6-9FFB-42B6-AE42-D09A7466FC44}"/>
              </a:ext>
            </a:extLst>
          </p:cNvPr>
          <p:cNvSpPr>
            <a:spLocks noGrp="1"/>
          </p:cNvSpPr>
          <p:nvPr>
            <p:ph type="body" sz="quarter" idx="11"/>
          </p:nvPr>
        </p:nvSpPr>
        <p:spPr/>
        <p:txBody>
          <a:bodyPr/>
          <a:lstStyle/>
          <a:p>
            <a:r>
              <a:rPr lang="es-CO" dirty="0"/>
              <a:t>Principales metas</a:t>
            </a:r>
          </a:p>
        </p:txBody>
      </p:sp>
      <p:sp>
        <p:nvSpPr>
          <p:cNvPr id="3" name="Text Placeholder 2">
            <a:extLst>
              <a:ext uri="{FF2B5EF4-FFF2-40B4-BE49-F238E27FC236}">
                <a16:creationId xmlns:a16="http://schemas.microsoft.com/office/drawing/2014/main" xmlns="" id="{BCA35AD4-8888-4306-94F2-DE7FCFEBF58A}"/>
              </a:ext>
            </a:extLst>
          </p:cNvPr>
          <p:cNvSpPr>
            <a:spLocks noGrp="1"/>
          </p:cNvSpPr>
          <p:nvPr>
            <p:ph type="body" sz="quarter" idx="12"/>
          </p:nvPr>
        </p:nvSpPr>
        <p:spPr/>
        <p:txBody>
          <a:bodyPr>
            <a:normAutofit/>
          </a:bodyPr>
          <a:lstStyle/>
          <a:p>
            <a:r>
              <a:rPr lang="es-CO" dirty="0"/>
              <a:t>1.</a:t>
            </a:r>
          </a:p>
        </p:txBody>
      </p:sp>
    </p:spTree>
    <p:extLst>
      <p:ext uri="{BB962C8B-B14F-4D97-AF65-F5344CB8AC3E}">
        <p14:creationId xmlns:p14="http://schemas.microsoft.com/office/powerpoint/2010/main" val="133746816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5">
            <a:extLst>
              <a:ext uri="{FF2B5EF4-FFF2-40B4-BE49-F238E27FC236}">
                <a16:creationId xmlns:a16="http://schemas.microsoft.com/office/drawing/2014/main" xmlns="" id="{147A00F9-85D5-482F-8929-515BA65B6DAA}"/>
              </a:ext>
            </a:extLst>
          </p:cNvPr>
          <p:cNvSpPr>
            <a:spLocks noGrp="1"/>
          </p:cNvSpPr>
          <p:nvPr>
            <p:ph type="title"/>
          </p:nvPr>
        </p:nvSpPr>
        <p:spPr>
          <a:xfrm>
            <a:off x="291866" y="279079"/>
            <a:ext cx="4522506" cy="559387"/>
          </a:xfrm>
        </p:spPr>
        <p:txBody>
          <a:bodyPr/>
          <a:lstStyle/>
          <a:p>
            <a:r>
              <a:rPr lang="es-CO" dirty="0"/>
              <a:t>Principales metas</a:t>
            </a:r>
          </a:p>
        </p:txBody>
      </p:sp>
      <p:sp>
        <p:nvSpPr>
          <p:cNvPr id="17" name="Text Placeholder 16">
            <a:extLst>
              <a:ext uri="{FF2B5EF4-FFF2-40B4-BE49-F238E27FC236}">
                <a16:creationId xmlns:a16="http://schemas.microsoft.com/office/drawing/2014/main" xmlns="" id="{CC7E4799-0F53-4A92-81A5-D4162B3A1AAE}"/>
              </a:ext>
            </a:extLst>
          </p:cNvPr>
          <p:cNvSpPr>
            <a:spLocks noGrp="1"/>
          </p:cNvSpPr>
          <p:nvPr>
            <p:ph type="body" sz="quarter" idx="10"/>
          </p:nvPr>
        </p:nvSpPr>
        <p:spPr>
          <a:xfrm>
            <a:off x="291866" y="838466"/>
            <a:ext cx="11614384" cy="360939"/>
          </a:xfrm>
        </p:spPr>
        <p:txBody>
          <a:bodyPr/>
          <a:lstStyle/>
          <a:p>
            <a:r>
              <a:rPr lang="es-CO" dirty="0"/>
              <a:t>Incluya los principales indicadores y metas de Producto del Plan Nacional de Desarrollo</a:t>
            </a:r>
          </a:p>
          <a:p>
            <a:endParaRPr lang="es-CO" dirty="0"/>
          </a:p>
        </p:txBody>
      </p:sp>
      <p:graphicFrame>
        <p:nvGraphicFramePr>
          <p:cNvPr id="4" name="Tabla 3"/>
          <p:cNvGraphicFramePr>
            <a:graphicFrameLocks noGrp="1"/>
          </p:cNvGraphicFramePr>
          <p:nvPr>
            <p:extLst>
              <p:ext uri="{D42A27DB-BD31-4B8C-83A1-F6EECF244321}">
                <p14:modId xmlns:p14="http://schemas.microsoft.com/office/powerpoint/2010/main" val="603882167"/>
              </p:ext>
            </p:extLst>
          </p:nvPr>
        </p:nvGraphicFramePr>
        <p:xfrm>
          <a:off x="600503" y="1758792"/>
          <a:ext cx="10931855" cy="3037783"/>
        </p:xfrm>
        <a:graphic>
          <a:graphicData uri="http://schemas.openxmlformats.org/drawingml/2006/table">
            <a:tbl>
              <a:tblPr/>
              <a:tblGrid>
                <a:gridCol w="2746606">
                  <a:extLst>
                    <a:ext uri="{9D8B030D-6E8A-4147-A177-3AD203B41FA5}">
                      <a16:colId xmlns:a16="http://schemas.microsoft.com/office/drawing/2014/main" xmlns="" val="2782400882"/>
                    </a:ext>
                  </a:extLst>
                </a:gridCol>
                <a:gridCol w="1891703">
                  <a:extLst>
                    <a:ext uri="{9D8B030D-6E8A-4147-A177-3AD203B41FA5}">
                      <a16:colId xmlns:a16="http://schemas.microsoft.com/office/drawing/2014/main" xmlns="" val="4272090517"/>
                    </a:ext>
                  </a:extLst>
                </a:gridCol>
                <a:gridCol w="1637050">
                  <a:extLst>
                    <a:ext uri="{9D8B030D-6E8A-4147-A177-3AD203B41FA5}">
                      <a16:colId xmlns:a16="http://schemas.microsoft.com/office/drawing/2014/main" xmlns="" val="1123233607"/>
                    </a:ext>
                  </a:extLst>
                </a:gridCol>
                <a:gridCol w="1164124">
                  <a:extLst>
                    <a:ext uri="{9D8B030D-6E8A-4147-A177-3AD203B41FA5}">
                      <a16:colId xmlns:a16="http://schemas.microsoft.com/office/drawing/2014/main" xmlns="" val="851995799"/>
                    </a:ext>
                  </a:extLst>
                </a:gridCol>
                <a:gridCol w="1164124">
                  <a:extLst>
                    <a:ext uri="{9D8B030D-6E8A-4147-A177-3AD203B41FA5}">
                      <a16:colId xmlns:a16="http://schemas.microsoft.com/office/drawing/2014/main" xmlns="" val="1265716982"/>
                    </a:ext>
                  </a:extLst>
                </a:gridCol>
                <a:gridCol w="1164124">
                  <a:extLst>
                    <a:ext uri="{9D8B030D-6E8A-4147-A177-3AD203B41FA5}">
                      <a16:colId xmlns:a16="http://schemas.microsoft.com/office/drawing/2014/main" xmlns="" val="3945240584"/>
                    </a:ext>
                  </a:extLst>
                </a:gridCol>
                <a:gridCol w="1164124">
                  <a:extLst>
                    <a:ext uri="{9D8B030D-6E8A-4147-A177-3AD203B41FA5}">
                      <a16:colId xmlns:a16="http://schemas.microsoft.com/office/drawing/2014/main" xmlns="" val="3665536931"/>
                    </a:ext>
                  </a:extLst>
                </a:gridCol>
              </a:tblGrid>
              <a:tr h="234477">
                <a:tc gridSpan="7">
                  <a:txBody>
                    <a:bodyPr/>
                    <a:lstStyle/>
                    <a:p>
                      <a:pPr algn="ctr" fontAlgn="b"/>
                      <a:r>
                        <a:rPr lang="es-CO" sz="1400" b="1" i="0" u="none" strike="noStrike">
                          <a:solidFill>
                            <a:srgbClr val="203764"/>
                          </a:solidFill>
                          <a:effectLst/>
                          <a:latin typeface="Calibri" panose="020F0502020204030204" pitchFamily="34" charset="0"/>
                        </a:rPr>
                        <a:t>Coljuegos</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extLst>
                  <a:ext uri="{0D108BD9-81ED-4DB2-BD59-A6C34878D82A}">
                    <a16:rowId xmlns:a16="http://schemas.microsoft.com/office/drawing/2014/main" xmlns="" val="123106687"/>
                  </a:ext>
                </a:extLst>
              </a:tr>
              <a:tr h="234477">
                <a:tc gridSpan="2">
                  <a:txBody>
                    <a:bodyPr/>
                    <a:lstStyle/>
                    <a:p>
                      <a:pPr algn="l" rtl="0" fontAlgn="b"/>
                      <a:r>
                        <a:rPr lang="es-CO" sz="1000" b="1" i="0" u="none" strike="noStrike">
                          <a:solidFill>
                            <a:srgbClr val="203764"/>
                          </a:solidFill>
                          <a:effectLst/>
                          <a:latin typeface="Calibri" panose="020F0502020204030204" pitchFamily="34" charset="0"/>
                        </a:rPr>
                        <a:t>Millones de pesos</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CO"/>
                    </a:p>
                  </a:txBody>
                  <a:tcPr/>
                </a:tc>
                <a:tc gridSpan="5">
                  <a:txBody>
                    <a:bodyPr/>
                    <a:lstStyle/>
                    <a:p>
                      <a:pPr algn="ctr" rtl="0" fontAlgn="ctr"/>
                      <a:r>
                        <a:rPr lang="es-CO" sz="1400" b="1" i="0" u="none" strike="noStrike">
                          <a:solidFill>
                            <a:srgbClr val="FFFFFF"/>
                          </a:solidFill>
                          <a:effectLst/>
                          <a:latin typeface="Calibri" panose="020F0502020204030204" pitchFamily="34" charset="0"/>
                        </a:rPr>
                        <a:t>PND 2019-2022</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203764"/>
                    </a:solidFill>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extLst>
                  <a:ext uri="{0D108BD9-81ED-4DB2-BD59-A6C34878D82A}">
                    <a16:rowId xmlns:a16="http://schemas.microsoft.com/office/drawing/2014/main" xmlns="" val="788013002"/>
                  </a:ext>
                </a:extLst>
              </a:tr>
              <a:tr h="404022">
                <a:tc gridSpan="2">
                  <a:txBody>
                    <a:bodyPr/>
                    <a:lstStyle/>
                    <a:p>
                      <a:pPr algn="ctr" rtl="0" fontAlgn="ctr"/>
                      <a:r>
                        <a:rPr lang="es-ES" sz="1400" b="1" i="0" u="none" strike="noStrike">
                          <a:solidFill>
                            <a:srgbClr val="FFFFFF"/>
                          </a:solidFill>
                          <a:effectLst/>
                          <a:latin typeface="Calibri" panose="020F0502020204030204" pitchFamily="34" charset="0"/>
                        </a:rPr>
                        <a:t>Metas Plan Nacional de Desarrollo</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03764"/>
                    </a:solidFill>
                  </a:tcPr>
                </a:tc>
                <a:tc hMerge="1">
                  <a:txBody>
                    <a:bodyPr/>
                    <a:lstStyle/>
                    <a:p>
                      <a:endParaRPr lang="es-CO"/>
                    </a:p>
                  </a:txBody>
                  <a:tcPr/>
                </a:tc>
                <a:tc>
                  <a:txBody>
                    <a:bodyPr/>
                    <a:lstStyle/>
                    <a:p>
                      <a:pPr algn="ctr" rtl="0" fontAlgn="ctr"/>
                      <a:r>
                        <a:rPr lang="es-CO" sz="1400" b="1" i="0" u="none" strike="noStrike">
                          <a:solidFill>
                            <a:srgbClr val="FFFFFF"/>
                          </a:solidFill>
                          <a:effectLst/>
                          <a:latin typeface="Calibri" panose="020F0502020204030204" pitchFamily="34" charset="0"/>
                        </a:rPr>
                        <a:t>Total  2019-2022</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03764"/>
                    </a:solidFill>
                  </a:tcPr>
                </a:tc>
                <a:tc>
                  <a:txBody>
                    <a:bodyPr/>
                    <a:lstStyle/>
                    <a:p>
                      <a:pPr algn="ctr" rtl="0" fontAlgn="ctr"/>
                      <a:r>
                        <a:rPr lang="es-CO" sz="1400" b="1" i="0" u="none" strike="noStrike" dirty="0" smtClean="0">
                          <a:solidFill>
                            <a:srgbClr val="FFFFFF"/>
                          </a:solidFill>
                          <a:effectLst/>
                          <a:latin typeface="Calibri" panose="020F0502020204030204" pitchFamily="34" charset="0"/>
                        </a:rPr>
                        <a:t>2019</a:t>
                      </a:r>
                      <a:endParaRPr lang="es-CO" sz="1400" b="1" i="0" u="none" strike="noStrike" dirty="0">
                        <a:solidFill>
                          <a:srgbClr val="FFFFFF"/>
                        </a:solidFill>
                        <a:effectLst/>
                        <a:latin typeface="Calibri" panose="020F0502020204030204" pitchFamily="34" charset="0"/>
                      </a:endParaRP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03764"/>
                    </a:solidFill>
                  </a:tcPr>
                </a:tc>
                <a:tc>
                  <a:txBody>
                    <a:bodyPr/>
                    <a:lstStyle/>
                    <a:p>
                      <a:pPr algn="ctr" rtl="0" fontAlgn="ctr"/>
                      <a:r>
                        <a:rPr lang="es-CO" sz="1400" b="1" i="0" u="none" strike="noStrike" dirty="0" smtClean="0">
                          <a:solidFill>
                            <a:srgbClr val="FFFFFF"/>
                          </a:solidFill>
                          <a:effectLst/>
                          <a:latin typeface="Calibri" panose="020F0502020204030204" pitchFamily="34" charset="0"/>
                        </a:rPr>
                        <a:t>2020</a:t>
                      </a:r>
                      <a:endParaRPr lang="es-CO" sz="1400" b="1" i="0" u="none" strike="noStrike" dirty="0">
                        <a:solidFill>
                          <a:srgbClr val="FFFFFF"/>
                        </a:solidFill>
                        <a:effectLst/>
                        <a:latin typeface="Calibri" panose="020F0502020204030204" pitchFamily="34" charset="0"/>
                      </a:endParaRP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03764"/>
                    </a:solidFill>
                  </a:tcPr>
                </a:tc>
                <a:tc>
                  <a:txBody>
                    <a:bodyPr/>
                    <a:lstStyle/>
                    <a:p>
                      <a:pPr algn="ctr" rtl="0" fontAlgn="ctr"/>
                      <a:r>
                        <a:rPr lang="es-CO" sz="1400" b="1" i="0" u="none" strike="noStrike" dirty="0" smtClean="0">
                          <a:solidFill>
                            <a:srgbClr val="FFFFFF"/>
                          </a:solidFill>
                          <a:effectLst/>
                          <a:latin typeface="Calibri" panose="020F0502020204030204" pitchFamily="34" charset="0"/>
                        </a:rPr>
                        <a:t>2021</a:t>
                      </a:r>
                      <a:endParaRPr lang="es-CO" sz="1400" b="1" i="0" u="none" strike="noStrike" dirty="0">
                        <a:solidFill>
                          <a:srgbClr val="FFFFFF"/>
                        </a:solidFill>
                        <a:effectLst/>
                        <a:latin typeface="Calibri" panose="020F0502020204030204" pitchFamily="34" charset="0"/>
                      </a:endParaRP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03764"/>
                    </a:solidFill>
                  </a:tcPr>
                </a:tc>
                <a:tc>
                  <a:txBody>
                    <a:bodyPr/>
                    <a:lstStyle/>
                    <a:p>
                      <a:pPr algn="ctr" rtl="0" fontAlgn="ctr"/>
                      <a:r>
                        <a:rPr lang="es-CO" sz="1400" b="1" i="0" u="none" strike="noStrike" dirty="0" smtClean="0">
                          <a:solidFill>
                            <a:srgbClr val="FFFFFF"/>
                          </a:solidFill>
                          <a:effectLst/>
                          <a:latin typeface="Calibri" panose="020F0502020204030204" pitchFamily="34" charset="0"/>
                        </a:rPr>
                        <a:t>2022</a:t>
                      </a:r>
                      <a:endParaRPr lang="es-CO" sz="1400" b="1" i="0" u="none" strike="noStrike" dirty="0">
                        <a:solidFill>
                          <a:srgbClr val="FFFFFF"/>
                        </a:solidFill>
                        <a:effectLst/>
                        <a:latin typeface="Calibri" panose="020F0502020204030204" pitchFamily="34" charset="0"/>
                      </a:endParaRP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FFFFFF"/>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03764"/>
                    </a:solidFill>
                  </a:tcPr>
                </a:tc>
                <a:extLst>
                  <a:ext uri="{0D108BD9-81ED-4DB2-BD59-A6C34878D82A}">
                    <a16:rowId xmlns:a16="http://schemas.microsoft.com/office/drawing/2014/main" xmlns="" val="905393090"/>
                  </a:ext>
                </a:extLst>
              </a:tr>
              <a:tr h="324660">
                <a:tc rowSpan="4">
                  <a:txBody>
                    <a:bodyPr/>
                    <a:lstStyle/>
                    <a:p>
                      <a:pPr algn="ctr" rtl="0" fontAlgn="ctr"/>
                      <a:r>
                        <a:rPr lang="es-ES" sz="1100" b="0" i="0" u="none" strike="noStrike" dirty="0">
                          <a:solidFill>
                            <a:srgbClr val="203764"/>
                          </a:solidFill>
                          <a:effectLst/>
                          <a:latin typeface="Calibri" panose="020F0502020204030204" pitchFamily="34" charset="0"/>
                          <a:cs typeface="Calibri" panose="020F0502020204030204" pitchFamily="34" charset="0"/>
                        </a:rPr>
                        <a:t>Derechos de explotación recaudados anualmente por concepto de Juegos de Suerte y Azar de carácter nacional*</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203764"/>
                      </a:solidFill>
                      <a:prstDash val="dot"/>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s-CO" sz="1100" b="0" i="0" u="none" strike="noStrike" dirty="0">
                          <a:solidFill>
                            <a:srgbClr val="203764"/>
                          </a:solidFill>
                          <a:effectLst/>
                          <a:latin typeface="Calibri" panose="020F0502020204030204" pitchFamily="34" charset="0"/>
                          <a:cs typeface="Calibri" panose="020F0502020204030204" pitchFamily="34" charset="0"/>
                        </a:rPr>
                        <a:t>Meta</a:t>
                      </a:r>
                    </a:p>
                  </a:txBody>
                  <a:tcPr marL="0" marR="0" marT="0" marB="0" anchor="ctr">
                    <a:lnL w="6350" cap="flat" cmpd="sng" algn="ctr">
                      <a:solidFill>
                        <a:srgbClr val="203764"/>
                      </a:solidFill>
                      <a:prstDash val="dot"/>
                      <a:round/>
                      <a:headEnd type="none" w="med" len="med"/>
                      <a:tailEnd type="none" w="med" len="med"/>
                    </a:lnL>
                    <a:lnR w="6350" cap="flat" cmpd="sng" algn="ctr">
                      <a:solidFill>
                        <a:srgbClr val="203764"/>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203764"/>
                      </a:solidFill>
                      <a:prstDash val="dot"/>
                      <a:round/>
                      <a:headEnd type="none" w="med" len="med"/>
                      <a:tailEnd type="none" w="med" len="med"/>
                    </a:lnB>
                  </a:tcPr>
                </a:tc>
                <a:tc>
                  <a:txBody>
                    <a:bodyPr/>
                    <a:lstStyle/>
                    <a:p>
                      <a:pPr algn="r" rtl="0" fontAlgn="ctr"/>
                      <a:r>
                        <a:rPr lang="es-CO" sz="1100" b="0" i="0" u="none" strike="noStrike" dirty="0">
                          <a:solidFill>
                            <a:srgbClr val="1F4E78"/>
                          </a:solidFill>
                          <a:effectLst/>
                          <a:latin typeface="Calibri" panose="020F0502020204030204" pitchFamily="34" charset="0"/>
                          <a:cs typeface="Calibri" panose="020F0502020204030204" pitchFamily="34" charset="0"/>
                        </a:rPr>
                        <a:t>                  2,840,212 </a:t>
                      </a:r>
                    </a:p>
                  </a:txBody>
                  <a:tcPr marL="0" marR="0" marT="0" marB="0" anchor="ctr">
                    <a:lnL w="6350" cap="flat" cmpd="sng" algn="ctr">
                      <a:solidFill>
                        <a:srgbClr val="203764"/>
                      </a:solidFill>
                      <a:prstDash val="dot"/>
                      <a:round/>
                      <a:headEnd type="none" w="med" len="med"/>
                      <a:tailEnd type="none" w="med" len="med"/>
                    </a:lnL>
                    <a:lnR w="6350" cap="flat" cmpd="sng" algn="ctr">
                      <a:solidFill>
                        <a:srgbClr val="203764"/>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203764"/>
                      </a:solidFill>
                      <a:prstDash val="dot"/>
                      <a:round/>
                      <a:headEnd type="none" w="med" len="med"/>
                      <a:tailEnd type="none" w="med" len="med"/>
                    </a:lnB>
                  </a:tcPr>
                </a:tc>
                <a:tc>
                  <a:txBody>
                    <a:bodyPr/>
                    <a:lstStyle/>
                    <a:p>
                      <a:pPr algn="r" rtl="0" fontAlgn="ctr"/>
                      <a:r>
                        <a:rPr lang="es-CO" sz="1100" b="0" i="0" u="none" strike="noStrike" dirty="0">
                          <a:solidFill>
                            <a:srgbClr val="1F4E78"/>
                          </a:solidFill>
                          <a:effectLst/>
                          <a:latin typeface="Calibri" panose="020F0502020204030204" pitchFamily="34" charset="0"/>
                          <a:cs typeface="Calibri" panose="020F0502020204030204" pitchFamily="34" charset="0"/>
                        </a:rPr>
                        <a:t>          </a:t>
                      </a:r>
                      <a:r>
                        <a:rPr lang="es-CO" sz="1100" b="0" i="0" u="none" strike="noStrike" dirty="0" smtClean="0">
                          <a:solidFill>
                            <a:srgbClr val="1F4E78"/>
                          </a:solidFill>
                          <a:effectLst/>
                          <a:latin typeface="Calibri" panose="020F0502020204030204" pitchFamily="34" charset="0"/>
                          <a:cs typeface="Calibri" panose="020F0502020204030204" pitchFamily="34" charset="0"/>
                        </a:rPr>
                        <a:t>610.219 </a:t>
                      </a:r>
                      <a:endParaRPr lang="es-CO" sz="1100" b="0" i="0" u="none" strike="noStrike" dirty="0">
                        <a:solidFill>
                          <a:srgbClr val="1F4E78"/>
                        </a:solidFill>
                        <a:effectLst/>
                        <a:latin typeface="Calibri" panose="020F0502020204030204" pitchFamily="34" charset="0"/>
                        <a:cs typeface="Calibri" panose="020F0502020204030204" pitchFamily="34" charset="0"/>
                      </a:endParaRPr>
                    </a:p>
                  </a:txBody>
                  <a:tcPr marL="0" marR="0" marT="0" marB="0" anchor="ctr">
                    <a:lnL w="6350" cap="flat" cmpd="sng" algn="ctr">
                      <a:solidFill>
                        <a:srgbClr val="203764"/>
                      </a:solidFill>
                      <a:prstDash val="dot"/>
                      <a:round/>
                      <a:headEnd type="none" w="med" len="med"/>
                      <a:tailEnd type="none" w="med" len="med"/>
                    </a:lnL>
                    <a:lnR w="6350" cap="flat" cmpd="sng" algn="ctr">
                      <a:solidFill>
                        <a:srgbClr val="203764"/>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203764"/>
                      </a:solidFill>
                      <a:prstDash val="dot"/>
                      <a:round/>
                      <a:headEnd type="none" w="med" len="med"/>
                      <a:tailEnd type="none" w="med" len="med"/>
                    </a:lnB>
                  </a:tcPr>
                </a:tc>
                <a:tc>
                  <a:txBody>
                    <a:bodyPr/>
                    <a:lstStyle/>
                    <a:p>
                      <a:pPr algn="r" rtl="0" fontAlgn="ctr"/>
                      <a:r>
                        <a:rPr lang="es-CO" sz="1100" b="0" i="0" u="none" strike="noStrike" dirty="0" smtClean="0">
                          <a:solidFill>
                            <a:srgbClr val="1F4E78"/>
                          </a:solidFill>
                          <a:effectLst/>
                          <a:latin typeface="Calibri" panose="020F0502020204030204" pitchFamily="34" charset="0"/>
                          <a:cs typeface="Calibri" panose="020F0502020204030204" pitchFamily="34" charset="0"/>
                        </a:rPr>
                        <a:t>678.669</a:t>
                      </a:r>
                      <a:endParaRPr lang="es-CO" sz="1100" b="0" i="0" u="none" strike="noStrike" dirty="0">
                        <a:solidFill>
                          <a:srgbClr val="1F4E78"/>
                        </a:solidFill>
                        <a:effectLst/>
                        <a:latin typeface="Calibri" panose="020F0502020204030204" pitchFamily="34" charset="0"/>
                        <a:cs typeface="Calibri" panose="020F0502020204030204" pitchFamily="34" charset="0"/>
                      </a:endParaRPr>
                    </a:p>
                  </a:txBody>
                  <a:tcPr marL="0" marR="0" marT="0" marB="0" anchor="ctr">
                    <a:lnL w="6350" cap="flat" cmpd="sng" algn="ctr">
                      <a:solidFill>
                        <a:srgbClr val="203764"/>
                      </a:solidFill>
                      <a:prstDash val="dot"/>
                      <a:round/>
                      <a:headEnd type="none" w="med" len="med"/>
                      <a:tailEnd type="none" w="med" len="med"/>
                    </a:lnL>
                    <a:lnR w="6350" cap="flat" cmpd="sng" algn="ctr">
                      <a:solidFill>
                        <a:srgbClr val="203764"/>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203764"/>
                      </a:solidFill>
                      <a:prstDash val="dot"/>
                      <a:round/>
                      <a:headEnd type="none" w="med" len="med"/>
                      <a:tailEnd type="none" w="med" len="med"/>
                    </a:lnB>
                  </a:tcPr>
                </a:tc>
                <a:tc>
                  <a:txBody>
                    <a:bodyPr/>
                    <a:lstStyle/>
                    <a:p>
                      <a:pPr algn="r" rtl="0" fontAlgn="ctr"/>
                      <a:r>
                        <a:rPr lang="es-CO" sz="1100" b="0" i="0" u="none" strike="noStrike" dirty="0" smtClean="0">
                          <a:solidFill>
                            <a:srgbClr val="1F4E78"/>
                          </a:solidFill>
                          <a:effectLst/>
                          <a:latin typeface="Calibri" panose="020F0502020204030204" pitchFamily="34" charset="0"/>
                          <a:cs typeface="Calibri" panose="020F0502020204030204" pitchFamily="34" charset="0"/>
                        </a:rPr>
                        <a:t>740.568 </a:t>
                      </a:r>
                      <a:endParaRPr lang="es-CO" sz="1100" b="0" i="0" u="none" strike="noStrike" dirty="0">
                        <a:solidFill>
                          <a:srgbClr val="1F4E78"/>
                        </a:solidFill>
                        <a:effectLst/>
                        <a:latin typeface="Calibri" panose="020F0502020204030204" pitchFamily="34" charset="0"/>
                        <a:cs typeface="Calibri" panose="020F0502020204030204" pitchFamily="34" charset="0"/>
                      </a:endParaRPr>
                    </a:p>
                  </a:txBody>
                  <a:tcPr marL="0" marR="0" marT="0" marB="0" anchor="ctr">
                    <a:lnL w="6350" cap="flat" cmpd="sng" algn="ctr">
                      <a:solidFill>
                        <a:srgbClr val="203764"/>
                      </a:solidFill>
                      <a:prstDash val="dot"/>
                      <a:round/>
                      <a:headEnd type="none" w="med" len="med"/>
                      <a:tailEnd type="none" w="med" len="med"/>
                    </a:lnL>
                    <a:lnR w="6350" cap="flat" cmpd="sng" algn="ctr">
                      <a:solidFill>
                        <a:srgbClr val="203764"/>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203764"/>
                      </a:solidFill>
                      <a:prstDash val="dot"/>
                      <a:round/>
                      <a:headEnd type="none" w="med" len="med"/>
                      <a:tailEnd type="none" w="med" len="med"/>
                    </a:lnB>
                  </a:tcPr>
                </a:tc>
                <a:tc>
                  <a:txBody>
                    <a:bodyPr/>
                    <a:lstStyle/>
                    <a:p>
                      <a:pPr algn="r" rtl="0" fontAlgn="ctr"/>
                      <a:r>
                        <a:rPr lang="es-CO" sz="1100" b="0" i="0" u="none" strike="noStrike" dirty="0">
                          <a:solidFill>
                            <a:srgbClr val="1F4E78"/>
                          </a:solidFill>
                          <a:effectLst/>
                          <a:latin typeface="Calibri" panose="020F0502020204030204" pitchFamily="34" charset="0"/>
                          <a:cs typeface="Calibri" panose="020F0502020204030204" pitchFamily="34" charset="0"/>
                        </a:rPr>
                        <a:t>          810,756 </a:t>
                      </a:r>
                    </a:p>
                  </a:txBody>
                  <a:tcPr marL="0" marR="0" marT="0" marB="0" anchor="ctr">
                    <a:lnL w="6350" cap="flat" cmpd="sng" algn="ctr">
                      <a:solidFill>
                        <a:srgbClr val="203764"/>
                      </a:solidFill>
                      <a:prstDash val="dot"/>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203764"/>
                      </a:solidFill>
                      <a:prstDash val="dot"/>
                      <a:round/>
                      <a:headEnd type="none" w="med" len="med"/>
                      <a:tailEnd type="none" w="med" len="med"/>
                    </a:lnB>
                  </a:tcPr>
                </a:tc>
                <a:extLst>
                  <a:ext uri="{0D108BD9-81ED-4DB2-BD59-A6C34878D82A}">
                    <a16:rowId xmlns:a16="http://schemas.microsoft.com/office/drawing/2014/main" xmlns="" val="2385509507"/>
                  </a:ext>
                </a:extLst>
              </a:tr>
              <a:tr h="324660">
                <a:tc vMerge="1">
                  <a:txBody>
                    <a:bodyPr/>
                    <a:lstStyle/>
                    <a:p>
                      <a:endParaRPr lang="es-CO"/>
                    </a:p>
                  </a:txBody>
                  <a:tcPr/>
                </a:tc>
                <a:tc>
                  <a:txBody>
                    <a:bodyPr/>
                    <a:lstStyle/>
                    <a:p>
                      <a:pPr algn="ctr" rtl="0" fontAlgn="ctr"/>
                      <a:r>
                        <a:rPr lang="es-CO" sz="1100" b="0" i="0" u="none" strike="noStrike">
                          <a:solidFill>
                            <a:srgbClr val="203764"/>
                          </a:solidFill>
                          <a:effectLst/>
                          <a:latin typeface="Calibri" panose="020F0502020204030204" pitchFamily="34" charset="0"/>
                          <a:cs typeface="Calibri" panose="020F0502020204030204" pitchFamily="34" charset="0"/>
                        </a:rPr>
                        <a:t>Unidad de Medida</a:t>
                      </a:r>
                    </a:p>
                  </a:txBody>
                  <a:tcPr marL="0" marR="0" marT="0" marB="0" anchor="ctr">
                    <a:lnL w="6350" cap="flat" cmpd="sng" algn="ctr">
                      <a:solidFill>
                        <a:srgbClr val="203764"/>
                      </a:solidFill>
                      <a:prstDash val="dot"/>
                      <a:round/>
                      <a:headEnd type="none" w="med" len="med"/>
                      <a:tailEnd type="none" w="med" len="med"/>
                    </a:lnL>
                    <a:lnR w="6350" cap="flat" cmpd="sng" algn="ctr">
                      <a:solidFill>
                        <a:srgbClr val="203764"/>
                      </a:solidFill>
                      <a:prstDash val="dot"/>
                      <a:round/>
                      <a:headEnd type="none" w="med" len="med"/>
                      <a:tailEnd type="none" w="med" len="med"/>
                    </a:lnR>
                    <a:lnT w="6350" cap="flat" cmpd="sng" algn="ctr">
                      <a:solidFill>
                        <a:srgbClr val="203764"/>
                      </a:solidFill>
                      <a:prstDash val="dot"/>
                      <a:round/>
                      <a:headEnd type="none" w="med" len="med"/>
                      <a:tailEnd type="none" w="med" len="med"/>
                    </a:lnT>
                    <a:lnB w="6350" cap="flat" cmpd="sng" algn="ctr">
                      <a:solidFill>
                        <a:srgbClr val="203764"/>
                      </a:solidFill>
                      <a:prstDash val="dot"/>
                      <a:round/>
                      <a:headEnd type="none" w="med" len="med"/>
                      <a:tailEnd type="none" w="med" len="med"/>
                    </a:lnB>
                  </a:tcPr>
                </a:tc>
                <a:tc>
                  <a:txBody>
                    <a:bodyPr/>
                    <a:lstStyle/>
                    <a:p>
                      <a:pPr algn="r" rtl="0" fontAlgn="ctr"/>
                      <a:r>
                        <a:rPr lang="es-CO" sz="1100" b="0" i="0" u="none" strike="noStrike" dirty="0" smtClean="0">
                          <a:solidFill>
                            <a:srgbClr val="1F4E78"/>
                          </a:solidFill>
                          <a:effectLst/>
                          <a:latin typeface="Calibri" panose="020F0502020204030204" pitchFamily="34" charset="0"/>
                          <a:cs typeface="Calibri" panose="020F0502020204030204" pitchFamily="34" charset="0"/>
                        </a:rPr>
                        <a:t>         Millones de pesos               </a:t>
                      </a:r>
                      <a:endParaRPr lang="es-CO" sz="1100" b="0" i="0" u="none" strike="noStrike" dirty="0">
                        <a:solidFill>
                          <a:srgbClr val="1F4E78"/>
                        </a:solidFill>
                        <a:effectLst/>
                        <a:latin typeface="Calibri" panose="020F0502020204030204" pitchFamily="34" charset="0"/>
                        <a:cs typeface="Calibri" panose="020F0502020204030204" pitchFamily="34" charset="0"/>
                      </a:endParaRPr>
                    </a:p>
                  </a:txBody>
                  <a:tcPr marL="0" marR="0" marT="0" marB="0" anchor="ctr">
                    <a:lnL w="6350" cap="flat" cmpd="sng" algn="ctr">
                      <a:solidFill>
                        <a:srgbClr val="203764"/>
                      </a:solidFill>
                      <a:prstDash val="dot"/>
                      <a:round/>
                      <a:headEnd type="none" w="med" len="med"/>
                      <a:tailEnd type="none" w="med" len="med"/>
                    </a:lnL>
                    <a:lnR w="6350" cap="flat" cmpd="sng" algn="ctr">
                      <a:solidFill>
                        <a:srgbClr val="203764"/>
                      </a:solidFill>
                      <a:prstDash val="dot"/>
                      <a:round/>
                      <a:headEnd type="none" w="med" len="med"/>
                      <a:tailEnd type="none" w="med" len="med"/>
                    </a:lnR>
                    <a:lnT w="6350" cap="flat" cmpd="sng" algn="ctr">
                      <a:solidFill>
                        <a:srgbClr val="203764"/>
                      </a:solidFill>
                      <a:prstDash val="dot"/>
                      <a:round/>
                      <a:headEnd type="none" w="med" len="med"/>
                      <a:tailEnd type="none" w="med" len="med"/>
                    </a:lnT>
                    <a:lnB w="6350" cap="flat" cmpd="sng" algn="ctr">
                      <a:solidFill>
                        <a:srgbClr val="203764"/>
                      </a:solidFill>
                      <a:prstDash val="dot"/>
                      <a:round/>
                      <a:headEnd type="none" w="med" len="med"/>
                      <a:tailEnd type="none" w="med" len="med"/>
                    </a:lnB>
                  </a:tcPr>
                </a:tc>
                <a:tc>
                  <a:txBody>
                    <a:bodyPr/>
                    <a:lstStyle/>
                    <a:p>
                      <a:pPr marL="0" marR="0" lvl="0" indent="0" algn="r" defTabSz="914400" rtl="0" eaLnBrk="1" fontAlgn="ctr" latinLnBrk="0" hangingPunct="1">
                        <a:lnSpc>
                          <a:spcPct val="100000"/>
                        </a:lnSpc>
                        <a:spcBef>
                          <a:spcPts val="0"/>
                        </a:spcBef>
                        <a:spcAft>
                          <a:spcPts val="0"/>
                        </a:spcAft>
                        <a:buClrTx/>
                        <a:buSzTx/>
                        <a:buFontTx/>
                        <a:buNone/>
                        <a:tabLst/>
                        <a:defRPr/>
                      </a:pPr>
                      <a:r>
                        <a:rPr lang="es-CO" sz="1100" b="0" i="0" u="none" strike="noStrike" dirty="0" smtClean="0">
                          <a:solidFill>
                            <a:srgbClr val="1F4E78"/>
                          </a:solidFill>
                          <a:effectLst/>
                          <a:latin typeface="Calibri" panose="020F0502020204030204" pitchFamily="34" charset="0"/>
                          <a:cs typeface="Calibri" panose="020F0502020204030204" pitchFamily="34" charset="0"/>
                        </a:rPr>
                        <a:t>   Millones de pesos  </a:t>
                      </a:r>
                      <a:endParaRPr lang="es-CO" sz="1100" b="0" i="0" u="none" strike="noStrike" dirty="0">
                        <a:solidFill>
                          <a:srgbClr val="1F4E78"/>
                        </a:solidFill>
                        <a:effectLst/>
                        <a:latin typeface="Calibri" panose="020F0502020204030204" pitchFamily="34" charset="0"/>
                        <a:cs typeface="Calibri" panose="020F0502020204030204" pitchFamily="34" charset="0"/>
                      </a:endParaRPr>
                    </a:p>
                  </a:txBody>
                  <a:tcPr marL="0" marR="0" marT="0" marB="0" anchor="ctr">
                    <a:lnL w="6350" cap="flat" cmpd="sng" algn="ctr">
                      <a:solidFill>
                        <a:srgbClr val="203764"/>
                      </a:solidFill>
                      <a:prstDash val="dot"/>
                      <a:round/>
                      <a:headEnd type="none" w="med" len="med"/>
                      <a:tailEnd type="none" w="med" len="med"/>
                    </a:lnL>
                    <a:lnR w="6350" cap="flat" cmpd="sng" algn="ctr">
                      <a:solidFill>
                        <a:srgbClr val="203764"/>
                      </a:solidFill>
                      <a:prstDash val="dot"/>
                      <a:round/>
                      <a:headEnd type="none" w="med" len="med"/>
                      <a:tailEnd type="none" w="med" len="med"/>
                    </a:lnR>
                    <a:lnT w="6350" cap="flat" cmpd="sng" algn="ctr">
                      <a:solidFill>
                        <a:srgbClr val="203764"/>
                      </a:solidFill>
                      <a:prstDash val="dot"/>
                      <a:round/>
                      <a:headEnd type="none" w="med" len="med"/>
                      <a:tailEnd type="none" w="med" len="med"/>
                    </a:lnT>
                    <a:lnB w="6350" cap="flat" cmpd="sng" algn="ctr">
                      <a:solidFill>
                        <a:srgbClr val="203764"/>
                      </a:solidFill>
                      <a:prstDash val="dot"/>
                      <a:round/>
                      <a:headEnd type="none" w="med" len="med"/>
                      <a:tailEnd type="none" w="med" len="med"/>
                    </a:lnB>
                  </a:tcPr>
                </a:tc>
                <a:tc>
                  <a:txBody>
                    <a:bodyPr/>
                    <a:lstStyle/>
                    <a:p>
                      <a:pPr marL="0" marR="0" lvl="0" indent="0" algn="r" defTabSz="914400" rtl="0" eaLnBrk="1" fontAlgn="ctr" latinLnBrk="0" hangingPunct="1">
                        <a:lnSpc>
                          <a:spcPct val="100000"/>
                        </a:lnSpc>
                        <a:spcBef>
                          <a:spcPts val="0"/>
                        </a:spcBef>
                        <a:spcAft>
                          <a:spcPts val="0"/>
                        </a:spcAft>
                        <a:buClrTx/>
                        <a:buSzTx/>
                        <a:buFontTx/>
                        <a:buNone/>
                        <a:tabLst/>
                        <a:defRPr/>
                      </a:pPr>
                      <a:r>
                        <a:rPr lang="es-CO" sz="1100" b="0" i="0" u="none" strike="noStrike" kern="1200" dirty="0" smtClean="0">
                          <a:solidFill>
                            <a:srgbClr val="1F4E78"/>
                          </a:solidFill>
                          <a:effectLst/>
                          <a:latin typeface="Calibri" panose="020F0502020204030204" pitchFamily="34" charset="0"/>
                          <a:ea typeface="+mn-ea"/>
                          <a:cs typeface="Calibri" panose="020F0502020204030204" pitchFamily="34" charset="0"/>
                        </a:rPr>
                        <a:t> Millones de pesos </a:t>
                      </a:r>
                      <a:r>
                        <a:rPr lang="es-CO" sz="1100" b="0" i="0" u="none" strike="noStrike" kern="1200" dirty="0">
                          <a:solidFill>
                            <a:srgbClr val="1F4E78"/>
                          </a:solidFill>
                          <a:effectLst/>
                          <a:latin typeface="Calibri" panose="020F0502020204030204" pitchFamily="34" charset="0"/>
                          <a:ea typeface="+mn-ea"/>
                          <a:cs typeface="Calibri" panose="020F0502020204030204" pitchFamily="34" charset="0"/>
                        </a:rPr>
                        <a:t> </a:t>
                      </a:r>
                    </a:p>
                  </a:txBody>
                  <a:tcPr marL="0" marR="0" marT="0" marB="0" anchor="ctr">
                    <a:lnL w="6350" cap="flat" cmpd="sng" algn="ctr">
                      <a:solidFill>
                        <a:srgbClr val="203764"/>
                      </a:solidFill>
                      <a:prstDash val="dot"/>
                      <a:round/>
                      <a:headEnd type="none" w="med" len="med"/>
                      <a:tailEnd type="none" w="med" len="med"/>
                    </a:lnL>
                    <a:lnR w="6350" cap="flat" cmpd="sng" algn="ctr">
                      <a:solidFill>
                        <a:srgbClr val="203764"/>
                      </a:solidFill>
                      <a:prstDash val="dot"/>
                      <a:round/>
                      <a:headEnd type="none" w="med" len="med"/>
                      <a:tailEnd type="none" w="med" len="med"/>
                    </a:lnR>
                    <a:lnT w="6350" cap="flat" cmpd="sng" algn="ctr">
                      <a:solidFill>
                        <a:srgbClr val="203764"/>
                      </a:solidFill>
                      <a:prstDash val="dot"/>
                      <a:round/>
                      <a:headEnd type="none" w="med" len="med"/>
                      <a:tailEnd type="none" w="med" len="med"/>
                    </a:lnT>
                    <a:lnB w="6350" cap="flat" cmpd="sng" algn="ctr">
                      <a:solidFill>
                        <a:srgbClr val="203764"/>
                      </a:solidFill>
                      <a:prstDash val="dot"/>
                      <a:round/>
                      <a:headEnd type="none" w="med" len="med"/>
                      <a:tailEnd type="none" w="med" len="med"/>
                    </a:lnB>
                  </a:tcPr>
                </a:tc>
                <a:tc>
                  <a:txBody>
                    <a:bodyPr/>
                    <a:lstStyle/>
                    <a:p>
                      <a:pPr algn="r" rtl="0" fontAlgn="ctr"/>
                      <a:r>
                        <a:rPr lang="es-CO" sz="1100" b="0" i="0" u="none" strike="noStrike" kern="1200" dirty="0" smtClean="0">
                          <a:solidFill>
                            <a:srgbClr val="1F4E78"/>
                          </a:solidFill>
                          <a:effectLst/>
                          <a:latin typeface="Calibri" panose="020F0502020204030204" pitchFamily="34" charset="0"/>
                          <a:ea typeface="+mn-ea"/>
                          <a:cs typeface="Calibri" panose="020F0502020204030204" pitchFamily="34" charset="0"/>
                        </a:rPr>
                        <a:t>Millones de pesos </a:t>
                      </a:r>
                      <a:r>
                        <a:rPr lang="es-CO" sz="1100" b="0" i="0" u="none" strike="noStrike" kern="1200" dirty="0">
                          <a:solidFill>
                            <a:srgbClr val="1F4E78"/>
                          </a:solidFill>
                          <a:effectLst/>
                          <a:latin typeface="Calibri" panose="020F0502020204030204" pitchFamily="34" charset="0"/>
                          <a:ea typeface="+mn-ea"/>
                          <a:cs typeface="Calibri" panose="020F0502020204030204" pitchFamily="34" charset="0"/>
                        </a:rPr>
                        <a:t> </a:t>
                      </a:r>
                    </a:p>
                  </a:txBody>
                  <a:tcPr marL="0" marR="0" marT="0" marB="0" anchor="ctr">
                    <a:lnL w="6350" cap="flat" cmpd="sng" algn="ctr">
                      <a:solidFill>
                        <a:srgbClr val="203764"/>
                      </a:solidFill>
                      <a:prstDash val="dot"/>
                      <a:round/>
                      <a:headEnd type="none" w="med" len="med"/>
                      <a:tailEnd type="none" w="med" len="med"/>
                    </a:lnL>
                    <a:lnR w="6350" cap="flat" cmpd="sng" algn="ctr">
                      <a:solidFill>
                        <a:srgbClr val="203764"/>
                      </a:solidFill>
                      <a:prstDash val="dot"/>
                      <a:round/>
                      <a:headEnd type="none" w="med" len="med"/>
                      <a:tailEnd type="none" w="med" len="med"/>
                    </a:lnR>
                    <a:lnT w="6350" cap="flat" cmpd="sng" algn="ctr">
                      <a:solidFill>
                        <a:srgbClr val="203764"/>
                      </a:solidFill>
                      <a:prstDash val="dot"/>
                      <a:round/>
                      <a:headEnd type="none" w="med" len="med"/>
                      <a:tailEnd type="none" w="med" len="med"/>
                    </a:lnT>
                    <a:lnB w="6350" cap="flat" cmpd="sng" algn="ctr">
                      <a:solidFill>
                        <a:srgbClr val="203764"/>
                      </a:solidFill>
                      <a:prstDash val="dot"/>
                      <a:round/>
                      <a:headEnd type="none" w="med" len="med"/>
                      <a:tailEnd type="none" w="med" len="med"/>
                    </a:lnB>
                  </a:tcPr>
                </a:tc>
                <a:tc>
                  <a:txBody>
                    <a:bodyPr/>
                    <a:lstStyle/>
                    <a:p>
                      <a:pPr algn="r" rtl="0" fontAlgn="ctr"/>
                      <a:r>
                        <a:rPr lang="es-CO" sz="1100" b="0" i="0" u="none" strike="noStrike" kern="1200" dirty="0" smtClean="0">
                          <a:solidFill>
                            <a:srgbClr val="1F4E78"/>
                          </a:solidFill>
                          <a:effectLst/>
                          <a:latin typeface="Calibri" panose="020F0502020204030204" pitchFamily="34" charset="0"/>
                          <a:ea typeface="+mn-ea"/>
                          <a:cs typeface="Calibri" panose="020F0502020204030204" pitchFamily="34" charset="0"/>
                        </a:rPr>
                        <a:t>Millones de pesos </a:t>
                      </a:r>
                      <a:r>
                        <a:rPr lang="es-CO" sz="1100" b="0" i="0" u="none" strike="noStrike" dirty="0">
                          <a:solidFill>
                            <a:srgbClr val="1F4E78"/>
                          </a:solidFill>
                          <a:effectLst/>
                          <a:latin typeface="Calibri" panose="020F0502020204030204" pitchFamily="34" charset="0"/>
                          <a:cs typeface="Calibri" panose="020F0502020204030204" pitchFamily="34" charset="0"/>
                        </a:rPr>
                        <a:t> </a:t>
                      </a:r>
                    </a:p>
                  </a:txBody>
                  <a:tcPr marL="0" marR="0" marT="0" marB="0" anchor="ctr">
                    <a:lnL w="6350" cap="flat" cmpd="sng" algn="ctr">
                      <a:solidFill>
                        <a:srgbClr val="203764"/>
                      </a:solidFill>
                      <a:prstDash val="dot"/>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203764"/>
                      </a:solidFill>
                      <a:prstDash val="dot"/>
                      <a:round/>
                      <a:headEnd type="none" w="med" len="med"/>
                      <a:tailEnd type="none" w="med" len="med"/>
                    </a:lnT>
                    <a:lnB w="6350" cap="flat" cmpd="sng" algn="ctr">
                      <a:solidFill>
                        <a:srgbClr val="203764"/>
                      </a:solidFill>
                      <a:prstDash val="dot"/>
                      <a:round/>
                      <a:headEnd type="none" w="med" len="med"/>
                      <a:tailEnd type="none" w="med" len="med"/>
                    </a:lnB>
                  </a:tcPr>
                </a:tc>
                <a:extLst>
                  <a:ext uri="{0D108BD9-81ED-4DB2-BD59-A6C34878D82A}">
                    <a16:rowId xmlns:a16="http://schemas.microsoft.com/office/drawing/2014/main" xmlns="" val="1385561547"/>
                  </a:ext>
                </a:extLst>
              </a:tr>
              <a:tr h="324660">
                <a:tc vMerge="1">
                  <a:txBody>
                    <a:bodyPr/>
                    <a:lstStyle/>
                    <a:p>
                      <a:endParaRPr lang="es-CO"/>
                    </a:p>
                  </a:txBody>
                  <a:tcPr/>
                </a:tc>
                <a:tc>
                  <a:txBody>
                    <a:bodyPr/>
                    <a:lstStyle/>
                    <a:p>
                      <a:pPr algn="ctr" rtl="0" fontAlgn="ctr"/>
                      <a:r>
                        <a:rPr lang="es-CO" sz="1100" b="0" i="0" u="none" strike="noStrike" dirty="0">
                          <a:solidFill>
                            <a:srgbClr val="203764"/>
                          </a:solidFill>
                          <a:effectLst/>
                          <a:latin typeface="Calibri" panose="020F0502020204030204" pitchFamily="34" charset="0"/>
                          <a:cs typeface="Calibri" panose="020F0502020204030204" pitchFamily="34" charset="0"/>
                        </a:rPr>
                        <a:t>Avance</a:t>
                      </a:r>
                    </a:p>
                  </a:txBody>
                  <a:tcPr marL="0" marR="0" marT="0" marB="0" anchor="ctr">
                    <a:lnL w="6350" cap="flat" cmpd="sng" algn="ctr">
                      <a:solidFill>
                        <a:srgbClr val="203764"/>
                      </a:solidFill>
                      <a:prstDash val="dot"/>
                      <a:round/>
                      <a:headEnd type="none" w="med" len="med"/>
                      <a:tailEnd type="none" w="med" len="med"/>
                    </a:lnL>
                    <a:lnR w="6350" cap="flat" cmpd="sng" algn="ctr">
                      <a:solidFill>
                        <a:srgbClr val="203764"/>
                      </a:solidFill>
                      <a:prstDash val="dot"/>
                      <a:round/>
                      <a:headEnd type="none" w="med" len="med"/>
                      <a:tailEnd type="none" w="med" len="med"/>
                    </a:lnR>
                    <a:lnT w="6350" cap="flat" cmpd="sng" algn="ctr">
                      <a:solidFill>
                        <a:srgbClr val="203764"/>
                      </a:solidFill>
                      <a:prstDash val="dot"/>
                      <a:round/>
                      <a:headEnd type="none" w="med" len="med"/>
                      <a:tailEnd type="none" w="med" len="med"/>
                    </a:lnT>
                    <a:lnB w="6350" cap="flat" cmpd="sng" algn="ctr">
                      <a:solidFill>
                        <a:srgbClr val="203764"/>
                      </a:solidFill>
                      <a:prstDash val="dot"/>
                      <a:round/>
                      <a:headEnd type="none" w="med" len="med"/>
                      <a:tailEnd type="none" w="med" len="med"/>
                    </a:lnB>
                  </a:tcPr>
                </a:tc>
                <a:tc>
                  <a:txBody>
                    <a:bodyPr/>
                    <a:lstStyle/>
                    <a:p>
                      <a:pPr algn="r" rtl="0" fontAlgn="ctr"/>
                      <a:r>
                        <a:rPr lang="es-CO" sz="1100" b="0" i="0" u="none" strike="noStrike" dirty="0">
                          <a:solidFill>
                            <a:srgbClr val="1F4E78"/>
                          </a:solidFill>
                          <a:effectLst/>
                          <a:latin typeface="Calibri" panose="020F0502020204030204" pitchFamily="34" charset="0"/>
                          <a:cs typeface="Calibri" panose="020F0502020204030204" pitchFamily="34" charset="0"/>
                        </a:rPr>
                        <a:t> </a:t>
                      </a:r>
                      <a:r>
                        <a:rPr lang="es-CO" sz="1100" b="0" i="0" u="none" strike="noStrike" dirty="0" smtClean="0">
                          <a:solidFill>
                            <a:srgbClr val="1F4E78"/>
                          </a:solidFill>
                          <a:effectLst/>
                          <a:latin typeface="Calibri" panose="020F0502020204030204" pitchFamily="34" charset="0"/>
                          <a:cs typeface="Calibri" panose="020F0502020204030204" pitchFamily="34" charset="0"/>
                        </a:rPr>
                        <a:t>769.139 </a:t>
                      </a:r>
                      <a:endParaRPr lang="es-CO" sz="1100" b="0" i="0" u="none" strike="noStrike" dirty="0">
                        <a:solidFill>
                          <a:srgbClr val="1F4E78"/>
                        </a:solidFill>
                        <a:effectLst/>
                        <a:latin typeface="Calibri" panose="020F0502020204030204" pitchFamily="34" charset="0"/>
                        <a:cs typeface="Calibri" panose="020F0502020204030204" pitchFamily="34" charset="0"/>
                      </a:endParaRPr>
                    </a:p>
                  </a:txBody>
                  <a:tcPr marL="0" marR="0" marT="0" marB="0" anchor="ctr">
                    <a:lnL w="6350" cap="flat" cmpd="sng" algn="ctr">
                      <a:solidFill>
                        <a:srgbClr val="203764"/>
                      </a:solidFill>
                      <a:prstDash val="dot"/>
                      <a:round/>
                      <a:headEnd type="none" w="med" len="med"/>
                      <a:tailEnd type="none" w="med" len="med"/>
                    </a:lnL>
                    <a:lnR w="6350" cap="flat" cmpd="sng" algn="ctr">
                      <a:solidFill>
                        <a:srgbClr val="203764"/>
                      </a:solidFill>
                      <a:prstDash val="dot"/>
                      <a:round/>
                      <a:headEnd type="none" w="med" len="med"/>
                      <a:tailEnd type="none" w="med" len="med"/>
                    </a:lnR>
                    <a:lnT w="6350" cap="flat" cmpd="sng" algn="ctr">
                      <a:solidFill>
                        <a:srgbClr val="203764"/>
                      </a:solidFill>
                      <a:prstDash val="dot"/>
                      <a:round/>
                      <a:headEnd type="none" w="med" len="med"/>
                      <a:tailEnd type="none" w="med" len="med"/>
                    </a:lnT>
                    <a:lnB w="6350" cap="flat" cmpd="sng" algn="ctr">
                      <a:solidFill>
                        <a:srgbClr val="203764"/>
                      </a:solidFill>
                      <a:prstDash val="dot"/>
                      <a:round/>
                      <a:headEnd type="none" w="med" len="med"/>
                      <a:tailEnd type="none" w="med" len="med"/>
                    </a:lnB>
                  </a:tcPr>
                </a:tc>
                <a:tc>
                  <a:txBody>
                    <a:bodyPr/>
                    <a:lstStyle/>
                    <a:p>
                      <a:pPr algn="r" rtl="0" fontAlgn="ctr"/>
                      <a:r>
                        <a:rPr lang="es-CO" sz="1100" b="0" i="0" u="none" strike="noStrike" dirty="0" smtClean="0">
                          <a:solidFill>
                            <a:srgbClr val="1F4E78"/>
                          </a:solidFill>
                          <a:effectLst/>
                          <a:latin typeface="Calibri" panose="020F0502020204030204" pitchFamily="34" charset="0"/>
                          <a:cs typeface="Calibri" panose="020F0502020204030204" pitchFamily="34" charset="0"/>
                        </a:rPr>
                        <a:t>630,033 </a:t>
                      </a:r>
                      <a:r>
                        <a:rPr lang="es-CO" sz="1100" b="0" i="0" u="none" strike="noStrike" dirty="0">
                          <a:solidFill>
                            <a:srgbClr val="1F4E78"/>
                          </a:solidFill>
                          <a:effectLst/>
                          <a:latin typeface="Calibri" panose="020F0502020204030204" pitchFamily="34" charset="0"/>
                          <a:cs typeface="Calibri" panose="020F0502020204030204" pitchFamily="34" charset="0"/>
                        </a:rPr>
                        <a:t> </a:t>
                      </a:r>
                    </a:p>
                  </a:txBody>
                  <a:tcPr marL="0" marR="0" marT="0" marB="0" anchor="ctr">
                    <a:lnL w="6350" cap="flat" cmpd="sng" algn="ctr">
                      <a:solidFill>
                        <a:srgbClr val="203764"/>
                      </a:solidFill>
                      <a:prstDash val="dot"/>
                      <a:round/>
                      <a:headEnd type="none" w="med" len="med"/>
                      <a:tailEnd type="none" w="med" len="med"/>
                    </a:lnL>
                    <a:lnR w="6350" cap="flat" cmpd="sng" algn="ctr">
                      <a:solidFill>
                        <a:srgbClr val="203764"/>
                      </a:solidFill>
                      <a:prstDash val="dot"/>
                      <a:round/>
                      <a:headEnd type="none" w="med" len="med"/>
                      <a:tailEnd type="none" w="med" len="med"/>
                    </a:lnR>
                    <a:lnT w="6350" cap="flat" cmpd="sng" algn="ctr">
                      <a:solidFill>
                        <a:srgbClr val="203764"/>
                      </a:solidFill>
                      <a:prstDash val="dot"/>
                      <a:round/>
                      <a:headEnd type="none" w="med" len="med"/>
                      <a:tailEnd type="none" w="med" len="med"/>
                    </a:lnT>
                    <a:lnB w="6350" cap="flat" cmpd="sng" algn="ctr">
                      <a:solidFill>
                        <a:srgbClr val="203764"/>
                      </a:solidFill>
                      <a:prstDash val="dot"/>
                      <a:round/>
                      <a:headEnd type="none" w="med" len="med"/>
                      <a:tailEnd type="none" w="med" len="med"/>
                    </a:lnB>
                  </a:tcPr>
                </a:tc>
                <a:tc>
                  <a:txBody>
                    <a:bodyPr/>
                    <a:lstStyle/>
                    <a:p>
                      <a:pPr algn="r" rtl="0" fontAlgn="ctr"/>
                      <a:r>
                        <a:rPr lang="es-CO" sz="1100" b="0" i="0" u="none" strike="noStrike" dirty="0" smtClean="0">
                          <a:solidFill>
                            <a:srgbClr val="1F4E78"/>
                          </a:solidFill>
                          <a:effectLst/>
                          <a:latin typeface="Calibri" panose="020F0502020204030204" pitchFamily="34" charset="0"/>
                          <a:cs typeface="Calibri" panose="020F0502020204030204" pitchFamily="34" charset="0"/>
                        </a:rPr>
                        <a:t>156.934**</a:t>
                      </a:r>
                      <a:r>
                        <a:rPr lang="es-CO" sz="1100" b="0" i="0" u="none" strike="noStrike" dirty="0">
                          <a:solidFill>
                            <a:srgbClr val="1F4E78"/>
                          </a:solidFill>
                          <a:effectLst/>
                          <a:latin typeface="Calibri" panose="020F0502020204030204" pitchFamily="34" charset="0"/>
                          <a:cs typeface="Calibri" panose="020F0502020204030204" pitchFamily="34" charset="0"/>
                        </a:rPr>
                        <a:t> </a:t>
                      </a:r>
                    </a:p>
                  </a:txBody>
                  <a:tcPr marL="0" marR="0" marT="0" marB="0" anchor="ctr">
                    <a:lnL w="6350" cap="flat" cmpd="sng" algn="ctr">
                      <a:solidFill>
                        <a:srgbClr val="203764"/>
                      </a:solidFill>
                      <a:prstDash val="dot"/>
                      <a:round/>
                      <a:headEnd type="none" w="med" len="med"/>
                      <a:tailEnd type="none" w="med" len="med"/>
                    </a:lnL>
                    <a:lnR w="6350" cap="flat" cmpd="sng" algn="ctr">
                      <a:solidFill>
                        <a:srgbClr val="203764"/>
                      </a:solidFill>
                      <a:prstDash val="dot"/>
                      <a:round/>
                      <a:headEnd type="none" w="med" len="med"/>
                      <a:tailEnd type="none" w="med" len="med"/>
                    </a:lnR>
                    <a:lnT w="6350" cap="flat" cmpd="sng" algn="ctr">
                      <a:solidFill>
                        <a:srgbClr val="203764"/>
                      </a:solidFill>
                      <a:prstDash val="dot"/>
                      <a:round/>
                      <a:headEnd type="none" w="med" len="med"/>
                      <a:tailEnd type="none" w="med" len="med"/>
                    </a:lnT>
                    <a:lnB w="6350" cap="flat" cmpd="sng" algn="ctr">
                      <a:solidFill>
                        <a:srgbClr val="203764"/>
                      </a:solidFill>
                      <a:prstDash val="dot"/>
                      <a:round/>
                      <a:headEnd type="none" w="med" len="med"/>
                      <a:tailEnd type="none" w="med" len="med"/>
                    </a:lnB>
                  </a:tcPr>
                </a:tc>
                <a:tc>
                  <a:txBody>
                    <a:bodyPr/>
                    <a:lstStyle/>
                    <a:p>
                      <a:pPr algn="r" rtl="0" fontAlgn="ctr"/>
                      <a:r>
                        <a:rPr lang="es-CO" sz="1100" b="0" i="0" u="none" strike="noStrike" dirty="0">
                          <a:solidFill>
                            <a:srgbClr val="1F4E78"/>
                          </a:solidFill>
                          <a:effectLst/>
                          <a:latin typeface="Calibri" panose="020F0502020204030204" pitchFamily="34" charset="0"/>
                          <a:cs typeface="Calibri" panose="020F0502020204030204" pitchFamily="34" charset="0"/>
                        </a:rPr>
                        <a:t> </a:t>
                      </a:r>
                    </a:p>
                  </a:txBody>
                  <a:tcPr marL="0" marR="0" marT="0" marB="0" anchor="ctr">
                    <a:lnL w="6350" cap="flat" cmpd="sng" algn="ctr">
                      <a:solidFill>
                        <a:srgbClr val="203764"/>
                      </a:solidFill>
                      <a:prstDash val="dot"/>
                      <a:round/>
                      <a:headEnd type="none" w="med" len="med"/>
                      <a:tailEnd type="none" w="med" len="med"/>
                    </a:lnL>
                    <a:lnR w="6350" cap="flat" cmpd="sng" algn="ctr">
                      <a:solidFill>
                        <a:srgbClr val="203764"/>
                      </a:solidFill>
                      <a:prstDash val="dot"/>
                      <a:round/>
                      <a:headEnd type="none" w="med" len="med"/>
                      <a:tailEnd type="none" w="med" len="med"/>
                    </a:lnR>
                    <a:lnT w="6350" cap="flat" cmpd="sng" algn="ctr">
                      <a:solidFill>
                        <a:srgbClr val="203764"/>
                      </a:solidFill>
                      <a:prstDash val="dot"/>
                      <a:round/>
                      <a:headEnd type="none" w="med" len="med"/>
                      <a:tailEnd type="none" w="med" len="med"/>
                    </a:lnT>
                    <a:lnB w="6350" cap="flat" cmpd="sng" algn="ctr">
                      <a:solidFill>
                        <a:srgbClr val="203764"/>
                      </a:solidFill>
                      <a:prstDash val="dot"/>
                      <a:round/>
                      <a:headEnd type="none" w="med" len="med"/>
                      <a:tailEnd type="none" w="med" len="med"/>
                    </a:lnB>
                  </a:tcPr>
                </a:tc>
                <a:tc>
                  <a:txBody>
                    <a:bodyPr/>
                    <a:lstStyle/>
                    <a:p>
                      <a:pPr algn="r" rtl="0" fontAlgn="ctr"/>
                      <a:r>
                        <a:rPr lang="es-CO" sz="1100" b="0" i="0" u="none" strike="noStrike" dirty="0">
                          <a:solidFill>
                            <a:srgbClr val="1F4E78"/>
                          </a:solidFill>
                          <a:effectLst/>
                          <a:latin typeface="Calibri" panose="020F0502020204030204" pitchFamily="34" charset="0"/>
                          <a:cs typeface="Calibri" panose="020F0502020204030204" pitchFamily="34" charset="0"/>
                        </a:rPr>
                        <a:t> </a:t>
                      </a:r>
                    </a:p>
                  </a:txBody>
                  <a:tcPr marL="0" marR="0" marT="0" marB="0" anchor="ctr">
                    <a:lnL w="6350" cap="flat" cmpd="sng" algn="ctr">
                      <a:solidFill>
                        <a:srgbClr val="203764"/>
                      </a:solidFill>
                      <a:prstDash val="dot"/>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203764"/>
                      </a:solidFill>
                      <a:prstDash val="dot"/>
                      <a:round/>
                      <a:headEnd type="none" w="med" len="med"/>
                      <a:tailEnd type="none" w="med" len="med"/>
                    </a:lnT>
                    <a:lnB w="6350" cap="flat" cmpd="sng" algn="ctr">
                      <a:solidFill>
                        <a:srgbClr val="203764"/>
                      </a:solidFill>
                      <a:prstDash val="dot"/>
                      <a:round/>
                      <a:headEnd type="none" w="med" len="med"/>
                      <a:tailEnd type="none" w="med" len="med"/>
                    </a:lnB>
                  </a:tcPr>
                </a:tc>
                <a:extLst>
                  <a:ext uri="{0D108BD9-81ED-4DB2-BD59-A6C34878D82A}">
                    <a16:rowId xmlns:a16="http://schemas.microsoft.com/office/drawing/2014/main" xmlns="" val="1820054584"/>
                  </a:ext>
                </a:extLst>
              </a:tr>
              <a:tr h="324660">
                <a:tc vMerge="1">
                  <a:txBody>
                    <a:bodyPr/>
                    <a:lstStyle/>
                    <a:p>
                      <a:endParaRPr lang="es-CO"/>
                    </a:p>
                  </a:txBody>
                  <a:tcPr/>
                </a:tc>
                <a:tc>
                  <a:txBody>
                    <a:bodyPr/>
                    <a:lstStyle/>
                    <a:p>
                      <a:pPr algn="ctr" rtl="0" fontAlgn="ctr"/>
                      <a:r>
                        <a:rPr lang="es-CO" sz="1100" b="0" i="0" u="none" strike="noStrike">
                          <a:solidFill>
                            <a:srgbClr val="203764"/>
                          </a:solidFill>
                          <a:effectLst/>
                          <a:latin typeface="Calibri" panose="020F0502020204030204" pitchFamily="34" charset="0"/>
                          <a:cs typeface="Calibri" panose="020F0502020204030204" pitchFamily="34" charset="0"/>
                        </a:rPr>
                        <a:t>Recursos</a:t>
                      </a:r>
                    </a:p>
                  </a:txBody>
                  <a:tcPr marL="0" marR="0" marT="0" marB="0" anchor="ctr">
                    <a:lnL w="6350" cap="flat" cmpd="sng" algn="ctr">
                      <a:solidFill>
                        <a:srgbClr val="203764"/>
                      </a:solidFill>
                      <a:prstDash val="dot"/>
                      <a:round/>
                      <a:headEnd type="none" w="med" len="med"/>
                      <a:tailEnd type="none" w="med" len="med"/>
                    </a:lnL>
                    <a:lnR w="6350" cap="flat" cmpd="sng" algn="ctr">
                      <a:solidFill>
                        <a:srgbClr val="203764"/>
                      </a:solidFill>
                      <a:prstDash val="dot"/>
                      <a:round/>
                      <a:headEnd type="none" w="med" len="med"/>
                      <a:tailEnd type="none" w="med" len="med"/>
                    </a:lnR>
                    <a:lnT w="6350" cap="flat" cmpd="sng" algn="ctr">
                      <a:solidFill>
                        <a:srgbClr val="203764"/>
                      </a:solidFill>
                      <a:prstDash val="dot"/>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ctr"/>
                      <a:r>
                        <a:rPr lang="es-CO" sz="1100" b="0" i="0" u="none" strike="noStrike">
                          <a:solidFill>
                            <a:srgbClr val="1F4E78"/>
                          </a:solidFill>
                          <a:effectLst/>
                          <a:latin typeface="Calibri" panose="020F0502020204030204" pitchFamily="34" charset="0"/>
                          <a:cs typeface="Calibri" panose="020F0502020204030204" pitchFamily="34" charset="0"/>
                        </a:rPr>
                        <a:t> </a:t>
                      </a:r>
                    </a:p>
                  </a:txBody>
                  <a:tcPr marL="0" marR="0" marT="0" marB="0" anchor="ctr">
                    <a:lnL w="6350" cap="flat" cmpd="sng" algn="ctr">
                      <a:solidFill>
                        <a:srgbClr val="203764"/>
                      </a:solidFill>
                      <a:prstDash val="dot"/>
                      <a:round/>
                      <a:headEnd type="none" w="med" len="med"/>
                      <a:tailEnd type="none" w="med" len="med"/>
                    </a:lnL>
                    <a:lnR w="6350" cap="flat" cmpd="sng" algn="ctr">
                      <a:solidFill>
                        <a:srgbClr val="203764"/>
                      </a:solidFill>
                      <a:prstDash val="dot"/>
                      <a:round/>
                      <a:headEnd type="none" w="med" len="med"/>
                      <a:tailEnd type="none" w="med" len="med"/>
                    </a:lnR>
                    <a:lnT w="6350" cap="flat" cmpd="sng" algn="ctr">
                      <a:solidFill>
                        <a:srgbClr val="203764"/>
                      </a:solidFill>
                      <a:prstDash val="dot"/>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ctr"/>
                      <a:r>
                        <a:rPr lang="es-CO" sz="1100" b="0" i="0" u="none" strike="noStrike" dirty="0">
                          <a:solidFill>
                            <a:srgbClr val="1F4E78"/>
                          </a:solidFill>
                          <a:effectLst/>
                          <a:latin typeface="Calibri" panose="020F0502020204030204" pitchFamily="34" charset="0"/>
                          <a:cs typeface="Calibri" panose="020F0502020204030204" pitchFamily="34" charset="0"/>
                        </a:rPr>
                        <a:t> </a:t>
                      </a:r>
                    </a:p>
                  </a:txBody>
                  <a:tcPr marL="0" marR="0" marT="0" marB="0" anchor="ctr">
                    <a:lnL w="6350" cap="flat" cmpd="sng" algn="ctr">
                      <a:solidFill>
                        <a:srgbClr val="203764"/>
                      </a:solidFill>
                      <a:prstDash val="dot"/>
                      <a:round/>
                      <a:headEnd type="none" w="med" len="med"/>
                      <a:tailEnd type="none" w="med" len="med"/>
                    </a:lnL>
                    <a:lnR w="6350" cap="flat" cmpd="sng" algn="ctr">
                      <a:solidFill>
                        <a:srgbClr val="203764"/>
                      </a:solidFill>
                      <a:prstDash val="dot"/>
                      <a:round/>
                      <a:headEnd type="none" w="med" len="med"/>
                      <a:tailEnd type="none" w="med" len="med"/>
                    </a:lnR>
                    <a:lnT w="6350" cap="flat" cmpd="sng" algn="ctr">
                      <a:solidFill>
                        <a:srgbClr val="203764"/>
                      </a:solidFill>
                      <a:prstDash val="dot"/>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ctr"/>
                      <a:r>
                        <a:rPr lang="es-CO" sz="1100" b="0" i="0" u="none" strike="noStrike">
                          <a:solidFill>
                            <a:srgbClr val="1F4E78"/>
                          </a:solidFill>
                          <a:effectLst/>
                          <a:latin typeface="Calibri" panose="020F0502020204030204" pitchFamily="34" charset="0"/>
                          <a:cs typeface="Calibri" panose="020F0502020204030204" pitchFamily="34" charset="0"/>
                        </a:rPr>
                        <a:t> </a:t>
                      </a:r>
                    </a:p>
                  </a:txBody>
                  <a:tcPr marL="0" marR="0" marT="0" marB="0" anchor="ctr">
                    <a:lnL w="6350" cap="flat" cmpd="sng" algn="ctr">
                      <a:solidFill>
                        <a:srgbClr val="203764"/>
                      </a:solidFill>
                      <a:prstDash val="dot"/>
                      <a:round/>
                      <a:headEnd type="none" w="med" len="med"/>
                      <a:tailEnd type="none" w="med" len="med"/>
                    </a:lnL>
                    <a:lnR w="6350" cap="flat" cmpd="sng" algn="ctr">
                      <a:solidFill>
                        <a:srgbClr val="203764"/>
                      </a:solidFill>
                      <a:prstDash val="dot"/>
                      <a:round/>
                      <a:headEnd type="none" w="med" len="med"/>
                      <a:tailEnd type="none" w="med" len="med"/>
                    </a:lnR>
                    <a:lnT w="6350" cap="flat" cmpd="sng" algn="ctr">
                      <a:solidFill>
                        <a:srgbClr val="203764"/>
                      </a:solidFill>
                      <a:prstDash val="dot"/>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ctr"/>
                      <a:r>
                        <a:rPr lang="es-CO" sz="1100" b="0" i="0" u="none" strike="noStrike" dirty="0">
                          <a:solidFill>
                            <a:srgbClr val="1F4E78"/>
                          </a:solidFill>
                          <a:effectLst/>
                          <a:latin typeface="Calibri" panose="020F0502020204030204" pitchFamily="34" charset="0"/>
                          <a:cs typeface="Calibri" panose="020F0502020204030204" pitchFamily="34" charset="0"/>
                        </a:rPr>
                        <a:t> </a:t>
                      </a:r>
                    </a:p>
                  </a:txBody>
                  <a:tcPr marL="0" marR="0" marT="0" marB="0" anchor="ctr">
                    <a:lnL w="6350" cap="flat" cmpd="sng" algn="ctr">
                      <a:solidFill>
                        <a:srgbClr val="203764"/>
                      </a:solidFill>
                      <a:prstDash val="dot"/>
                      <a:round/>
                      <a:headEnd type="none" w="med" len="med"/>
                      <a:tailEnd type="none" w="med" len="med"/>
                    </a:lnL>
                    <a:lnR w="6350" cap="flat" cmpd="sng" algn="ctr">
                      <a:solidFill>
                        <a:srgbClr val="203764"/>
                      </a:solidFill>
                      <a:prstDash val="dot"/>
                      <a:round/>
                      <a:headEnd type="none" w="med" len="med"/>
                      <a:tailEnd type="none" w="med" len="med"/>
                    </a:lnR>
                    <a:lnT w="6350" cap="flat" cmpd="sng" algn="ctr">
                      <a:solidFill>
                        <a:srgbClr val="203764"/>
                      </a:solidFill>
                      <a:prstDash val="dot"/>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ctr"/>
                      <a:r>
                        <a:rPr lang="es-CO" sz="1100" b="0" i="0" u="none" strike="noStrike" dirty="0">
                          <a:solidFill>
                            <a:srgbClr val="1F4E78"/>
                          </a:solidFill>
                          <a:effectLst/>
                          <a:latin typeface="Calibri" panose="020F0502020204030204" pitchFamily="34" charset="0"/>
                          <a:cs typeface="Calibri" panose="020F0502020204030204" pitchFamily="34" charset="0"/>
                        </a:rPr>
                        <a:t> </a:t>
                      </a:r>
                    </a:p>
                  </a:txBody>
                  <a:tcPr marL="0" marR="0" marT="0" marB="0" anchor="ctr">
                    <a:lnL w="6350" cap="flat" cmpd="sng" algn="ctr">
                      <a:solidFill>
                        <a:srgbClr val="203764"/>
                      </a:solidFill>
                      <a:prstDash val="dot"/>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203764"/>
                      </a:solidFill>
                      <a:prstDash val="dot"/>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3900511225"/>
                  </a:ext>
                </a:extLst>
              </a:tr>
              <a:tr h="514045">
                <a:tc gridSpan="7">
                  <a:txBody>
                    <a:bodyPr/>
                    <a:lstStyle/>
                    <a:p>
                      <a:pPr algn="l" fontAlgn="ctr"/>
                      <a:r>
                        <a:rPr lang="es-ES" sz="900" b="0" i="0" u="none" strike="noStrike" dirty="0" smtClean="0">
                          <a:solidFill>
                            <a:srgbClr val="002060"/>
                          </a:solidFill>
                          <a:effectLst/>
                          <a:latin typeface="Calibri" panose="020F0502020204030204" pitchFamily="34" charset="0"/>
                        </a:rPr>
                        <a:t>* Es </a:t>
                      </a:r>
                      <a:r>
                        <a:rPr lang="es-ES" sz="900" b="0" i="0" u="none" strike="noStrike" dirty="0">
                          <a:solidFill>
                            <a:srgbClr val="002060"/>
                          </a:solidFill>
                          <a:effectLst/>
                          <a:latin typeface="Calibri" panose="020F0502020204030204" pitchFamily="34" charset="0"/>
                        </a:rPr>
                        <a:t>necesario ajustar las proyecciones de los derechos de explotación establecidas en el indicador en SINERGIA, debido al impacto que genera la inclusión del articulo 59 del Plan Nacional de Desarrollo Ley 1955 de 2019 en la reducción del recaudo de los juegos localizados, así como se debe tener en cuenta el impacto del COVID 19 en el sector de juegos de suerte y azar para esta vigencia</a:t>
                      </a:r>
                      <a:r>
                        <a:rPr lang="es-ES" sz="900" b="0" i="0" u="none" strike="noStrike" dirty="0" smtClean="0">
                          <a:solidFill>
                            <a:srgbClr val="002060"/>
                          </a:solidFill>
                          <a:effectLst/>
                          <a:latin typeface="Calibri" panose="020F0502020204030204" pitchFamily="34" charset="0"/>
                        </a:rPr>
                        <a:t>.</a:t>
                      </a:r>
                    </a:p>
                    <a:p>
                      <a:pPr algn="l" fontAlgn="ctr"/>
                      <a:endParaRPr lang="es-ES" sz="900" b="0" i="0" u="none" strike="noStrike" dirty="0" smtClean="0">
                        <a:solidFill>
                          <a:srgbClr val="002060"/>
                        </a:solidFill>
                        <a:effectLst/>
                        <a:latin typeface="Calibri" panose="020F0502020204030204" pitchFamily="34" charset="0"/>
                      </a:endParaRPr>
                    </a:p>
                    <a:p>
                      <a:pPr algn="l" fontAlgn="ctr"/>
                      <a:r>
                        <a:rPr lang="es-ES" sz="900" b="0" i="0" u="none" strike="noStrike" dirty="0" smtClean="0">
                          <a:solidFill>
                            <a:srgbClr val="002060"/>
                          </a:solidFill>
                          <a:effectLst/>
                          <a:latin typeface="Calibri" panose="020F0502020204030204" pitchFamily="34" charset="0"/>
                        </a:rPr>
                        <a:t>** Las cifras corresponden al primer trimestre de la vigencia 2020. </a:t>
                      </a:r>
                    </a:p>
                    <a:p>
                      <a:pPr algn="l" fontAlgn="ctr"/>
                      <a:endParaRPr lang="es-ES" sz="900" b="0" i="0" u="none" strike="noStrike" dirty="0">
                        <a:solidFill>
                          <a:srgbClr val="002060"/>
                        </a:solidFill>
                        <a:effectLst/>
                        <a:latin typeface="Calibri" panose="020F0502020204030204" pitchFamily="34" charset="0"/>
                      </a:endParaRPr>
                    </a:p>
                  </a:txBody>
                  <a:tcPr marL="0" marR="0" marT="0" marB="0" anchor="ctr">
                    <a:lnL>
                      <a:noFill/>
                    </a:lnL>
                    <a:lnR>
                      <a:noFill/>
                    </a:lnR>
                    <a:lnT w="12700" cap="flat" cmpd="sng" algn="ctr">
                      <a:solidFill>
                        <a:srgbClr val="000000"/>
                      </a:solidFill>
                      <a:prstDash val="solid"/>
                      <a:round/>
                      <a:headEnd type="none" w="med" len="med"/>
                      <a:tailEnd type="none" w="med" len="med"/>
                    </a:lnT>
                    <a:lnB>
                      <a:noFill/>
                    </a:lnB>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extLst>
                  <a:ext uri="{0D108BD9-81ED-4DB2-BD59-A6C34878D82A}">
                    <a16:rowId xmlns:a16="http://schemas.microsoft.com/office/drawing/2014/main" xmlns="" val="167824218"/>
                  </a:ext>
                </a:extLst>
              </a:tr>
              <a:tr h="180367">
                <a:tc gridSpan="7">
                  <a:txBody>
                    <a:bodyPr/>
                    <a:lstStyle/>
                    <a:p>
                      <a:pPr algn="l" fontAlgn="ctr"/>
                      <a:r>
                        <a:rPr lang="es-CO" sz="900" b="0" i="0" u="none" strike="noStrike" dirty="0">
                          <a:solidFill>
                            <a:srgbClr val="002060"/>
                          </a:solidFill>
                          <a:effectLst/>
                          <a:latin typeface="Calibri" panose="020F0502020204030204" pitchFamily="34" charset="0"/>
                        </a:rPr>
                        <a:t>Fuente. SINERGIA.</a:t>
                      </a:r>
                    </a:p>
                  </a:txBody>
                  <a:tcPr marL="0" marR="0" marT="0" marB="0" anchor="ctr">
                    <a:lnL>
                      <a:noFill/>
                    </a:lnL>
                    <a:lnR>
                      <a:noFill/>
                    </a:lnR>
                    <a:lnT>
                      <a:noFill/>
                    </a:lnT>
                    <a:lnB>
                      <a:noFill/>
                    </a:lnB>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extLst>
                  <a:ext uri="{0D108BD9-81ED-4DB2-BD59-A6C34878D82A}">
                    <a16:rowId xmlns:a16="http://schemas.microsoft.com/office/drawing/2014/main" xmlns="" val="2105133120"/>
                  </a:ext>
                </a:extLst>
              </a:tr>
            </a:tbl>
          </a:graphicData>
        </a:graphic>
      </p:graphicFrame>
    </p:spTree>
    <p:extLst>
      <p:ext uri="{BB962C8B-B14F-4D97-AF65-F5344CB8AC3E}">
        <p14:creationId xmlns:p14="http://schemas.microsoft.com/office/powerpoint/2010/main" val="194250486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5">
            <a:extLst>
              <a:ext uri="{FF2B5EF4-FFF2-40B4-BE49-F238E27FC236}">
                <a16:creationId xmlns:a16="http://schemas.microsoft.com/office/drawing/2014/main" xmlns="" id="{147A00F9-85D5-482F-8929-515BA65B6DAA}"/>
              </a:ext>
            </a:extLst>
          </p:cNvPr>
          <p:cNvSpPr>
            <a:spLocks noGrp="1"/>
          </p:cNvSpPr>
          <p:nvPr>
            <p:ph type="title"/>
          </p:nvPr>
        </p:nvSpPr>
        <p:spPr>
          <a:xfrm>
            <a:off x="5914743" y="439229"/>
            <a:ext cx="4689567" cy="559387"/>
          </a:xfrm>
        </p:spPr>
        <p:txBody>
          <a:bodyPr/>
          <a:lstStyle/>
          <a:p>
            <a:r>
              <a:rPr lang="es-CO" sz="2400" dirty="0"/>
              <a:t>Principales Logros 2019 </a:t>
            </a:r>
            <a:r>
              <a:rPr lang="es-CO" sz="2400" dirty="0" smtClean="0"/>
              <a:t>– 2020</a:t>
            </a:r>
            <a:br>
              <a:rPr lang="es-CO" sz="2400" dirty="0" smtClean="0"/>
            </a:br>
            <a:r>
              <a:rPr lang="es-CO" sz="2400" dirty="0" smtClean="0"/>
              <a:t>Sector Hacienda</a:t>
            </a:r>
            <a:endParaRPr lang="es-CO" sz="2400" dirty="0"/>
          </a:p>
        </p:txBody>
      </p:sp>
      <p:pic>
        <p:nvPicPr>
          <p:cNvPr id="5" name="Picture 2" descr="Mintrane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9286" y="249581"/>
            <a:ext cx="4778754" cy="938684"/>
          </a:xfrm>
          <a:prstGeom prst="rect">
            <a:avLst/>
          </a:prstGeom>
          <a:noFill/>
          <a:extLst>
            <a:ext uri="{909E8E84-426E-40DD-AFC4-6F175D3DCCD1}">
              <a14:hiddenFill xmlns:a14="http://schemas.microsoft.com/office/drawing/2010/main">
                <a:solidFill>
                  <a:srgbClr val="FFFFFF"/>
                </a:solidFill>
              </a14:hiddenFill>
            </a:ext>
          </a:extLst>
        </p:spPr>
      </p:pic>
      <p:sp>
        <p:nvSpPr>
          <p:cNvPr id="3" name="Rectángulo 2"/>
          <p:cNvSpPr/>
          <p:nvPr/>
        </p:nvSpPr>
        <p:spPr>
          <a:xfrm>
            <a:off x="696036" y="1892700"/>
            <a:ext cx="11081982" cy="1815882"/>
          </a:xfrm>
          <a:prstGeom prst="rect">
            <a:avLst/>
          </a:prstGeom>
        </p:spPr>
        <p:txBody>
          <a:bodyPr wrap="square">
            <a:spAutoFit/>
          </a:bodyPr>
          <a:lstStyle/>
          <a:p>
            <a:pPr marL="342900" indent="-342900" algn="just">
              <a:buFont typeface="+mj-lt"/>
              <a:buAutoNum type="arabicPeriod"/>
            </a:pPr>
            <a:r>
              <a:rPr lang="es-CO" sz="1600" dirty="0" smtClean="0">
                <a:solidFill>
                  <a:srgbClr val="002060"/>
                </a:solidFill>
                <a:latin typeface="Arial" panose="020B0604020202020204" pitchFamily="34" charset="0"/>
                <a:ea typeface="Calibri" panose="020F0502020204030204" pitchFamily="34" charset="0"/>
              </a:rPr>
              <a:t>Durante </a:t>
            </a:r>
            <a:r>
              <a:rPr lang="es-CO" sz="1600" dirty="0">
                <a:solidFill>
                  <a:srgbClr val="002060"/>
                </a:solidFill>
                <a:latin typeface="Arial" panose="020B0604020202020204" pitchFamily="34" charset="0"/>
                <a:ea typeface="Calibri" panose="020F0502020204030204" pitchFamily="34" charset="0"/>
              </a:rPr>
              <a:t>el mes de marzo de 2020, se recaudaron $ 46.429.046.585, para un acumulado de derechos de explotación de $139.106.354.035, sobre este acumulado los juegos localizados tienen una participación del 52.1%, Baloto y Revancha 14%, Superastro 18.6%, Juegos Operados por Internet 14.6% y juegos promocionales 0.8%. Con relación al mismo mes del año inmediatamente anterior, el recaudo disminuyó (-5.25%), debido principalmente al impacto que ha generado en los juegos localizados la inclusión del articulo 59 en el Plan Nacional de Desarrollo Ley 1955 de 2019, evidenciado en una disminución del (-21.65%) en dichos </a:t>
            </a:r>
            <a:r>
              <a:rPr lang="es-CO" sz="1600" dirty="0" smtClean="0">
                <a:solidFill>
                  <a:srgbClr val="002060"/>
                </a:solidFill>
                <a:latin typeface="Arial" panose="020B0604020202020204" pitchFamily="34" charset="0"/>
                <a:ea typeface="Calibri" panose="020F0502020204030204" pitchFamily="34" charset="0"/>
              </a:rPr>
              <a:t>juegos.</a:t>
            </a:r>
          </a:p>
          <a:p>
            <a:pPr algn="just"/>
            <a:endParaRPr lang="es-CO" sz="1600" dirty="0">
              <a:solidFill>
                <a:srgbClr val="002060"/>
              </a:solidFill>
              <a:latin typeface="Arial" panose="020B0604020202020204" pitchFamily="34" charset="0"/>
              <a:ea typeface="Calibri" panose="020F0502020204030204" pitchFamily="34" charset="0"/>
            </a:endParaRPr>
          </a:p>
        </p:txBody>
      </p:sp>
    </p:spTree>
    <p:extLst>
      <p:ext uri="{BB962C8B-B14F-4D97-AF65-F5344CB8AC3E}">
        <p14:creationId xmlns:p14="http://schemas.microsoft.com/office/powerpoint/2010/main" val="147530646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xmlns="" id="{A9BF9024-8020-45D8-80DC-C010FECB1919}"/>
              </a:ext>
            </a:extLst>
          </p:cNvPr>
          <p:cNvSpPr>
            <a:spLocks noGrp="1"/>
          </p:cNvSpPr>
          <p:nvPr>
            <p:ph type="body" sz="quarter" idx="11"/>
          </p:nvPr>
        </p:nvSpPr>
        <p:spPr/>
        <p:txBody>
          <a:bodyPr>
            <a:normAutofit/>
          </a:bodyPr>
          <a:lstStyle/>
          <a:p>
            <a:r>
              <a:rPr lang="es-CO" dirty="0"/>
              <a:t>Solicitudes MGMP 2020-2023 Inversión</a:t>
            </a:r>
          </a:p>
        </p:txBody>
      </p:sp>
      <p:sp>
        <p:nvSpPr>
          <p:cNvPr id="12" name="Text Placeholder 11">
            <a:extLst>
              <a:ext uri="{FF2B5EF4-FFF2-40B4-BE49-F238E27FC236}">
                <a16:creationId xmlns:a16="http://schemas.microsoft.com/office/drawing/2014/main" xmlns="" id="{F474FB92-D38F-4078-BAA8-B8932BB77242}"/>
              </a:ext>
            </a:extLst>
          </p:cNvPr>
          <p:cNvSpPr>
            <a:spLocks noGrp="1"/>
          </p:cNvSpPr>
          <p:nvPr>
            <p:ph type="body" sz="quarter" idx="12"/>
          </p:nvPr>
        </p:nvSpPr>
        <p:spPr/>
        <p:txBody>
          <a:bodyPr>
            <a:normAutofit/>
          </a:bodyPr>
          <a:lstStyle/>
          <a:p>
            <a:r>
              <a:rPr lang="es-CO" dirty="0"/>
              <a:t>2</a:t>
            </a:r>
            <a:r>
              <a:rPr lang="es-CO" dirty="0" smtClean="0"/>
              <a:t>.</a:t>
            </a:r>
            <a:endParaRPr lang="es-CO" dirty="0"/>
          </a:p>
        </p:txBody>
      </p:sp>
    </p:spTree>
    <p:extLst>
      <p:ext uri="{BB962C8B-B14F-4D97-AF65-F5344CB8AC3E}">
        <p14:creationId xmlns:p14="http://schemas.microsoft.com/office/powerpoint/2010/main" val="179770839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5">
            <a:extLst>
              <a:ext uri="{FF2B5EF4-FFF2-40B4-BE49-F238E27FC236}">
                <a16:creationId xmlns:a16="http://schemas.microsoft.com/office/drawing/2014/main" xmlns="" id="{147A00F9-85D5-482F-8929-515BA65B6DAA}"/>
              </a:ext>
            </a:extLst>
          </p:cNvPr>
          <p:cNvSpPr>
            <a:spLocks noGrp="1"/>
          </p:cNvSpPr>
          <p:nvPr>
            <p:ph type="title"/>
          </p:nvPr>
        </p:nvSpPr>
        <p:spPr>
          <a:xfrm>
            <a:off x="292653" y="363224"/>
            <a:ext cx="11613596" cy="559387"/>
          </a:xfrm>
        </p:spPr>
        <p:txBody>
          <a:bodyPr/>
          <a:lstStyle/>
          <a:p>
            <a:r>
              <a:rPr lang="es-CO" dirty="0"/>
              <a:t>2</a:t>
            </a:r>
            <a:r>
              <a:rPr lang="es-CO" dirty="0" smtClean="0"/>
              <a:t>. </a:t>
            </a:r>
            <a:r>
              <a:rPr lang="es-CO" dirty="0"/>
              <a:t>Solicitud MGMP Inversión</a:t>
            </a:r>
          </a:p>
        </p:txBody>
      </p:sp>
      <p:sp>
        <p:nvSpPr>
          <p:cNvPr id="17" name="Text Placeholder 16">
            <a:extLst>
              <a:ext uri="{FF2B5EF4-FFF2-40B4-BE49-F238E27FC236}">
                <a16:creationId xmlns:a16="http://schemas.microsoft.com/office/drawing/2014/main" xmlns="" id="{CC7E4799-0F53-4A92-81A5-D4162B3A1AAE}"/>
              </a:ext>
            </a:extLst>
          </p:cNvPr>
          <p:cNvSpPr>
            <a:spLocks noGrp="1"/>
          </p:cNvSpPr>
          <p:nvPr>
            <p:ph type="body" sz="quarter" idx="10"/>
          </p:nvPr>
        </p:nvSpPr>
        <p:spPr>
          <a:xfrm>
            <a:off x="292653" y="922611"/>
            <a:ext cx="11614384" cy="360939"/>
          </a:xfrm>
        </p:spPr>
        <p:txBody>
          <a:bodyPr/>
          <a:lstStyle/>
          <a:p>
            <a:r>
              <a:rPr lang="es-CO" dirty="0"/>
              <a:t>Proyecciones</a:t>
            </a:r>
          </a:p>
          <a:p>
            <a:endParaRPr lang="es-CO" dirty="0"/>
          </a:p>
        </p:txBody>
      </p:sp>
      <p:graphicFrame>
        <p:nvGraphicFramePr>
          <p:cNvPr id="5" name="Tabla 4"/>
          <p:cNvGraphicFramePr>
            <a:graphicFrameLocks noGrp="1"/>
          </p:cNvGraphicFramePr>
          <p:nvPr>
            <p:extLst>
              <p:ext uri="{D42A27DB-BD31-4B8C-83A1-F6EECF244321}">
                <p14:modId xmlns:p14="http://schemas.microsoft.com/office/powerpoint/2010/main" val="1973710414"/>
              </p:ext>
            </p:extLst>
          </p:nvPr>
        </p:nvGraphicFramePr>
        <p:xfrm>
          <a:off x="491317" y="1842937"/>
          <a:ext cx="11259405" cy="2433732"/>
        </p:xfrm>
        <a:graphic>
          <a:graphicData uri="http://schemas.openxmlformats.org/drawingml/2006/table">
            <a:tbl>
              <a:tblPr/>
              <a:tblGrid>
                <a:gridCol w="2937736">
                  <a:extLst>
                    <a:ext uri="{9D8B030D-6E8A-4147-A177-3AD203B41FA5}">
                      <a16:colId xmlns:a16="http://schemas.microsoft.com/office/drawing/2014/main" xmlns="" val="2056064362"/>
                    </a:ext>
                  </a:extLst>
                </a:gridCol>
                <a:gridCol w="983086">
                  <a:extLst>
                    <a:ext uri="{9D8B030D-6E8A-4147-A177-3AD203B41FA5}">
                      <a16:colId xmlns:a16="http://schemas.microsoft.com/office/drawing/2014/main" xmlns="" val="1678903386"/>
                    </a:ext>
                  </a:extLst>
                </a:gridCol>
                <a:gridCol w="983086">
                  <a:extLst>
                    <a:ext uri="{9D8B030D-6E8A-4147-A177-3AD203B41FA5}">
                      <a16:colId xmlns:a16="http://schemas.microsoft.com/office/drawing/2014/main" xmlns="" val="3463171203"/>
                    </a:ext>
                  </a:extLst>
                </a:gridCol>
                <a:gridCol w="983086">
                  <a:extLst>
                    <a:ext uri="{9D8B030D-6E8A-4147-A177-3AD203B41FA5}">
                      <a16:colId xmlns:a16="http://schemas.microsoft.com/office/drawing/2014/main" xmlns="" val="3040501187"/>
                    </a:ext>
                  </a:extLst>
                </a:gridCol>
                <a:gridCol w="983086">
                  <a:extLst>
                    <a:ext uri="{9D8B030D-6E8A-4147-A177-3AD203B41FA5}">
                      <a16:colId xmlns:a16="http://schemas.microsoft.com/office/drawing/2014/main" xmlns="" val="1635178383"/>
                    </a:ext>
                  </a:extLst>
                </a:gridCol>
                <a:gridCol w="983086">
                  <a:extLst>
                    <a:ext uri="{9D8B030D-6E8A-4147-A177-3AD203B41FA5}">
                      <a16:colId xmlns:a16="http://schemas.microsoft.com/office/drawing/2014/main" xmlns="" val="3684644496"/>
                    </a:ext>
                  </a:extLst>
                </a:gridCol>
                <a:gridCol w="967725">
                  <a:extLst>
                    <a:ext uri="{9D8B030D-6E8A-4147-A177-3AD203B41FA5}">
                      <a16:colId xmlns:a16="http://schemas.microsoft.com/office/drawing/2014/main" xmlns="" val="2374463692"/>
                    </a:ext>
                  </a:extLst>
                </a:gridCol>
                <a:gridCol w="629790">
                  <a:extLst>
                    <a:ext uri="{9D8B030D-6E8A-4147-A177-3AD203B41FA5}">
                      <a16:colId xmlns:a16="http://schemas.microsoft.com/office/drawing/2014/main" xmlns="" val="2856805683"/>
                    </a:ext>
                  </a:extLst>
                </a:gridCol>
                <a:gridCol w="633630">
                  <a:extLst>
                    <a:ext uri="{9D8B030D-6E8A-4147-A177-3AD203B41FA5}">
                      <a16:colId xmlns:a16="http://schemas.microsoft.com/office/drawing/2014/main" xmlns="" val="4065263461"/>
                    </a:ext>
                  </a:extLst>
                </a:gridCol>
                <a:gridCol w="587547">
                  <a:extLst>
                    <a:ext uri="{9D8B030D-6E8A-4147-A177-3AD203B41FA5}">
                      <a16:colId xmlns:a16="http://schemas.microsoft.com/office/drawing/2014/main" xmlns="" val="2770257454"/>
                    </a:ext>
                  </a:extLst>
                </a:gridCol>
                <a:gridCol w="587547">
                  <a:extLst>
                    <a:ext uri="{9D8B030D-6E8A-4147-A177-3AD203B41FA5}">
                      <a16:colId xmlns:a16="http://schemas.microsoft.com/office/drawing/2014/main" xmlns="" val="3771708153"/>
                    </a:ext>
                  </a:extLst>
                </a:gridCol>
              </a:tblGrid>
              <a:tr h="308107">
                <a:tc>
                  <a:txBody>
                    <a:bodyPr/>
                    <a:lstStyle/>
                    <a:p>
                      <a:pPr algn="r" rtl="0" fontAlgn="ctr"/>
                      <a:r>
                        <a:rPr lang="es-CO" sz="1050" b="1" i="0" u="none" strike="noStrike">
                          <a:solidFill>
                            <a:srgbClr val="203764"/>
                          </a:solidFill>
                          <a:effectLst/>
                          <a:latin typeface="Calibri" panose="020F0502020204030204" pitchFamily="34" charset="0"/>
                          <a:cs typeface="Calibri" panose="020F0502020204030204" pitchFamily="34" charset="0"/>
                        </a:rPr>
                        <a:t>Millones de pesos</a:t>
                      </a:r>
                    </a:p>
                  </a:txBody>
                  <a:tcPr marL="0" marR="0" marT="0"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r" fontAlgn="ctr"/>
                      <a:endParaRPr lang="es-CO" sz="2000" b="0" i="0" u="none" strike="noStrike">
                        <a:solidFill>
                          <a:srgbClr val="000000"/>
                        </a:solidFill>
                        <a:effectLst/>
                        <a:latin typeface="Calibri" panose="020F0502020204030204" pitchFamily="34" charset="0"/>
                        <a:cs typeface="Calibri" panose="020F0502020204030204" pitchFamily="34" charset="0"/>
                      </a:endParaRPr>
                    </a:p>
                  </a:txBody>
                  <a:tcPr marL="0" marR="0" marT="0"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r" rtl="0" fontAlgn="ctr"/>
                      <a:endParaRPr lang="es-CO" sz="1050" b="0" i="0" u="none" strike="noStrike">
                        <a:solidFill>
                          <a:srgbClr val="000000"/>
                        </a:solidFill>
                        <a:effectLst/>
                        <a:latin typeface="Calibri" panose="020F0502020204030204" pitchFamily="34" charset="0"/>
                        <a:cs typeface="Calibri" panose="020F0502020204030204" pitchFamily="34" charset="0"/>
                      </a:endParaRPr>
                    </a:p>
                  </a:txBody>
                  <a:tcPr marL="0" marR="0" marT="0" marB="0" anchor="ctr">
                    <a:lnL>
                      <a:noFill/>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gridSpan="8">
                  <a:txBody>
                    <a:bodyPr/>
                    <a:lstStyle/>
                    <a:p>
                      <a:pPr algn="ctr" rtl="0" fontAlgn="ctr"/>
                      <a:r>
                        <a:rPr lang="es-CO" sz="1600" b="1" i="0" u="none" strike="noStrike" dirty="0">
                          <a:solidFill>
                            <a:srgbClr val="FFFFFF"/>
                          </a:solidFill>
                          <a:effectLst/>
                          <a:latin typeface="Calibri" panose="020F0502020204030204" pitchFamily="34" charset="0"/>
                          <a:cs typeface="Calibri" panose="020F0502020204030204" pitchFamily="34" charset="0"/>
                        </a:rPr>
                        <a:t>MGMP 2020 - 2023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03764"/>
                    </a:solidFill>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extLst>
                  <a:ext uri="{0D108BD9-81ED-4DB2-BD59-A6C34878D82A}">
                    <a16:rowId xmlns:a16="http://schemas.microsoft.com/office/drawing/2014/main" xmlns="" val="2234414605"/>
                  </a:ext>
                </a:extLst>
              </a:tr>
              <a:tr h="208718">
                <a:tc rowSpan="2">
                  <a:txBody>
                    <a:bodyPr/>
                    <a:lstStyle/>
                    <a:p>
                      <a:pPr algn="ctr" rtl="0" fontAlgn="ctr"/>
                      <a:r>
                        <a:rPr lang="es-CO" sz="1600" b="1" i="0" u="none" strike="noStrike" dirty="0">
                          <a:solidFill>
                            <a:srgbClr val="FFFFFF"/>
                          </a:solidFill>
                          <a:effectLst/>
                          <a:latin typeface="Calibri" panose="020F0502020204030204" pitchFamily="34" charset="0"/>
                          <a:cs typeface="Calibri" panose="020F0502020204030204" pitchFamily="34" charset="0"/>
                        </a:rPr>
                        <a:t>Inversión/Entidad</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203764"/>
                    </a:solidFill>
                  </a:tcPr>
                </a:tc>
                <a:tc rowSpan="2">
                  <a:txBody>
                    <a:bodyPr/>
                    <a:lstStyle/>
                    <a:p>
                      <a:pPr algn="ctr" rtl="0" fontAlgn="ctr"/>
                      <a:r>
                        <a:rPr lang="es-CO" sz="1400" b="1" i="0" u="none" strike="noStrike" dirty="0">
                          <a:solidFill>
                            <a:srgbClr val="FFFFFF"/>
                          </a:solidFill>
                          <a:effectLst/>
                          <a:latin typeface="Calibri" panose="020F0502020204030204" pitchFamily="34" charset="0"/>
                          <a:cs typeface="Calibri" panose="020F0502020204030204" pitchFamily="34" charset="0"/>
                        </a:rPr>
                        <a:t>2020*</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203764"/>
                    </a:solidFill>
                  </a:tcPr>
                </a:tc>
                <a:tc rowSpan="2">
                  <a:txBody>
                    <a:bodyPr/>
                    <a:lstStyle/>
                    <a:p>
                      <a:pPr algn="ctr" rtl="0" fontAlgn="ctr"/>
                      <a:r>
                        <a:rPr lang="es-CO" sz="1400" b="1" i="0" u="none" strike="noStrike">
                          <a:solidFill>
                            <a:srgbClr val="FFFFFF"/>
                          </a:solidFill>
                          <a:effectLst/>
                          <a:latin typeface="Calibri" panose="020F0502020204030204" pitchFamily="34" charset="0"/>
                          <a:cs typeface="Calibri" panose="020F0502020204030204" pitchFamily="34" charset="0"/>
                        </a:rPr>
                        <a:t>2020**</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203764"/>
                    </a:solidFill>
                  </a:tcPr>
                </a:tc>
                <a:tc rowSpan="2">
                  <a:txBody>
                    <a:bodyPr/>
                    <a:lstStyle/>
                    <a:p>
                      <a:pPr algn="ctr" rtl="0" fontAlgn="ctr"/>
                      <a:r>
                        <a:rPr lang="es-CO" sz="1400" b="1" i="0" u="none" strike="noStrike">
                          <a:solidFill>
                            <a:srgbClr val="FFFFFF"/>
                          </a:solidFill>
                          <a:effectLst/>
                          <a:latin typeface="Calibri" panose="020F0502020204030204" pitchFamily="34" charset="0"/>
                          <a:cs typeface="Calibri" panose="020F0502020204030204" pitchFamily="34" charset="0"/>
                        </a:rPr>
                        <a:t>2021</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203764"/>
                    </a:solidFill>
                  </a:tcPr>
                </a:tc>
                <a:tc rowSpan="2">
                  <a:txBody>
                    <a:bodyPr/>
                    <a:lstStyle/>
                    <a:p>
                      <a:pPr algn="ctr" rtl="0" fontAlgn="ctr"/>
                      <a:r>
                        <a:rPr lang="es-CO" sz="1400" b="1" i="0" u="none" strike="noStrike" dirty="0">
                          <a:solidFill>
                            <a:srgbClr val="FFFFFF"/>
                          </a:solidFill>
                          <a:effectLst/>
                          <a:latin typeface="Calibri" panose="020F0502020204030204" pitchFamily="34" charset="0"/>
                          <a:cs typeface="Calibri" panose="020F0502020204030204" pitchFamily="34" charset="0"/>
                        </a:rPr>
                        <a:t>2022</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203764"/>
                    </a:solidFill>
                  </a:tcPr>
                </a:tc>
                <a:tc rowSpan="2">
                  <a:txBody>
                    <a:bodyPr/>
                    <a:lstStyle/>
                    <a:p>
                      <a:pPr algn="ctr" rtl="0" fontAlgn="ctr"/>
                      <a:r>
                        <a:rPr lang="es-CO" sz="1400" b="1" i="0" u="none" strike="noStrike">
                          <a:solidFill>
                            <a:srgbClr val="FFFFFF"/>
                          </a:solidFill>
                          <a:effectLst/>
                          <a:latin typeface="Calibri" panose="020F0502020204030204" pitchFamily="34" charset="0"/>
                          <a:cs typeface="Calibri" panose="020F0502020204030204" pitchFamily="34" charset="0"/>
                        </a:rPr>
                        <a:t>2023</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203764"/>
                    </a:solidFill>
                  </a:tcPr>
                </a:tc>
                <a:tc rowSpan="2">
                  <a:txBody>
                    <a:bodyPr/>
                    <a:lstStyle/>
                    <a:p>
                      <a:pPr algn="ctr" rtl="0" fontAlgn="ctr"/>
                      <a:r>
                        <a:rPr lang="es-CO" sz="1400" b="1" i="0" u="none" strike="noStrike" dirty="0">
                          <a:solidFill>
                            <a:srgbClr val="FFFFFF"/>
                          </a:solidFill>
                          <a:effectLst/>
                          <a:latin typeface="Calibri" panose="020F0502020204030204" pitchFamily="34" charset="0"/>
                          <a:cs typeface="Calibri" panose="020F0502020204030204" pitchFamily="34" charset="0"/>
                        </a:rPr>
                        <a:t>2024</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203764"/>
                    </a:solidFill>
                  </a:tcPr>
                </a:tc>
                <a:tc>
                  <a:txBody>
                    <a:bodyPr/>
                    <a:lstStyle/>
                    <a:p>
                      <a:pPr algn="ctr" rtl="0" fontAlgn="ctr"/>
                      <a:r>
                        <a:rPr lang="es-CO" sz="1400" b="1" i="0" u="none" strike="noStrike">
                          <a:solidFill>
                            <a:srgbClr val="FFFFFF"/>
                          </a:solidFill>
                          <a:effectLst/>
                          <a:latin typeface="Calibri" panose="020F0502020204030204" pitchFamily="34" charset="0"/>
                          <a:cs typeface="Calibri" panose="020F0502020204030204" pitchFamily="34" charset="0"/>
                        </a:rPr>
                        <a:t>Var%</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203764"/>
                    </a:solidFill>
                  </a:tcPr>
                </a:tc>
                <a:tc>
                  <a:txBody>
                    <a:bodyPr/>
                    <a:lstStyle/>
                    <a:p>
                      <a:pPr algn="ctr" rtl="0" fontAlgn="ctr"/>
                      <a:r>
                        <a:rPr lang="es-CO" sz="1400" b="1" i="0" u="none" strike="noStrike">
                          <a:solidFill>
                            <a:srgbClr val="FFFFFF"/>
                          </a:solidFill>
                          <a:effectLst/>
                          <a:latin typeface="Calibri" panose="020F0502020204030204" pitchFamily="34" charset="0"/>
                          <a:cs typeface="Calibri" panose="020F0502020204030204" pitchFamily="34" charset="0"/>
                        </a:rPr>
                        <a:t>Var%</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203764"/>
                    </a:solidFill>
                  </a:tcPr>
                </a:tc>
                <a:tc>
                  <a:txBody>
                    <a:bodyPr/>
                    <a:lstStyle/>
                    <a:p>
                      <a:pPr algn="ctr" rtl="0" fontAlgn="ctr"/>
                      <a:r>
                        <a:rPr lang="es-CO" sz="1400" b="1" i="0" u="none" strike="noStrike">
                          <a:solidFill>
                            <a:srgbClr val="FFFFFF"/>
                          </a:solidFill>
                          <a:effectLst/>
                          <a:latin typeface="Calibri" panose="020F0502020204030204" pitchFamily="34" charset="0"/>
                          <a:cs typeface="Calibri" panose="020F0502020204030204" pitchFamily="34" charset="0"/>
                        </a:rPr>
                        <a:t>Var%</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203764"/>
                    </a:solidFill>
                  </a:tcPr>
                </a:tc>
                <a:tc>
                  <a:txBody>
                    <a:bodyPr/>
                    <a:lstStyle/>
                    <a:p>
                      <a:pPr algn="ctr" rtl="0" fontAlgn="ctr"/>
                      <a:r>
                        <a:rPr lang="es-CO" sz="1400" b="1" i="0" u="none" strike="noStrike">
                          <a:solidFill>
                            <a:srgbClr val="FFFFFF"/>
                          </a:solidFill>
                          <a:effectLst/>
                          <a:latin typeface="Calibri" panose="020F0502020204030204" pitchFamily="34" charset="0"/>
                          <a:cs typeface="Calibri" panose="020F0502020204030204" pitchFamily="34" charset="0"/>
                        </a:rPr>
                        <a:t>Var%</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203764"/>
                    </a:solidFill>
                  </a:tcPr>
                </a:tc>
                <a:extLst>
                  <a:ext uri="{0D108BD9-81ED-4DB2-BD59-A6C34878D82A}">
                    <a16:rowId xmlns:a16="http://schemas.microsoft.com/office/drawing/2014/main" xmlns="" val="295144523"/>
                  </a:ext>
                </a:extLst>
              </a:tr>
              <a:tr h="218657">
                <a:tc vMerge="1">
                  <a:txBody>
                    <a:bodyPr/>
                    <a:lstStyle/>
                    <a:p>
                      <a:endParaRPr lang="es-CO"/>
                    </a:p>
                  </a:txBody>
                  <a:tcPr/>
                </a:tc>
                <a:tc vMerge="1">
                  <a:txBody>
                    <a:bodyPr/>
                    <a:lstStyle/>
                    <a:p>
                      <a:endParaRPr lang="es-CO"/>
                    </a:p>
                  </a:txBody>
                  <a:tcPr/>
                </a:tc>
                <a:tc vMerge="1">
                  <a:txBody>
                    <a:bodyPr/>
                    <a:lstStyle/>
                    <a:p>
                      <a:endParaRPr lang="es-CO"/>
                    </a:p>
                  </a:txBody>
                  <a:tcPr/>
                </a:tc>
                <a:tc vMerge="1">
                  <a:txBody>
                    <a:bodyPr/>
                    <a:lstStyle/>
                    <a:p>
                      <a:endParaRPr lang="es-CO"/>
                    </a:p>
                  </a:txBody>
                  <a:tcPr/>
                </a:tc>
                <a:tc vMerge="1">
                  <a:txBody>
                    <a:bodyPr/>
                    <a:lstStyle/>
                    <a:p>
                      <a:endParaRPr lang="es-CO"/>
                    </a:p>
                  </a:txBody>
                  <a:tcPr/>
                </a:tc>
                <a:tc vMerge="1">
                  <a:txBody>
                    <a:bodyPr/>
                    <a:lstStyle/>
                    <a:p>
                      <a:endParaRPr lang="es-CO"/>
                    </a:p>
                  </a:txBody>
                  <a:tcPr/>
                </a:tc>
                <a:tc vMerge="1">
                  <a:txBody>
                    <a:bodyPr/>
                    <a:lstStyle/>
                    <a:p>
                      <a:endParaRPr lang="es-CO"/>
                    </a:p>
                  </a:txBody>
                  <a:tcPr/>
                </a:tc>
                <a:tc>
                  <a:txBody>
                    <a:bodyPr/>
                    <a:lstStyle/>
                    <a:p>
                      <a:pPr algn="ctr" rtl="0" fontAlgn="ctr"/>
                      <a:r>
                        <a:rPr lang="es-CO" sz="1400" b="1" i="0" u="none" strike="noStrike" dirty="0">
                          <a:solidFill>
                            <a:srgbClr val="FFFFFF"/>
                          </a:solidFill>
                          <a:effectLst/>
                          <a:latin typeface="Calibri" panose="020F0502020204030204" pitchFamily="34" charset="0"/>
                          <a:cs typeface="Calibri" panose="020F0502020204030204" pitchFamily="34" charset="0"/>
                        </a:rPr>
                        <a:t>21/20</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a:noFill/>
                    </a:lnT>
                    <a:lnB w="6350" cap="flat" cmpd="sng" algn="ctr">
                      <a:solidFill>
                        <a:srgbClr val="B8CCE4"/>
                      </a:solidFill>
                      <a:prstDash val="solid"/>
                      <a:round/>
                      <a:headEnd type="none" w="med" len="med"/>
                      <a:tailEnd type="none" w="med" len="med"/>
                    </a:lnB>
                    <a:solidFill>
                      <a:srgbClr val="203764"/>
                    </a:solidFill>
                  </a:tcPr>
                </a:tc>
                <a:tc>
                  <a:txBody>
                    <a:bodyPr/>
                    <a:lstStyle/>
                    <a:p>
                      <a:pPr algn="ctr" rtl="0" fontAlgn="ctr"/>
                      <a:r>
                        <a:rPr lang="es-CO" sz="1400" b="1" i="0" u="none" strike="noStrike" dirty="0">
                          <a:solidFill>
                            <a:srgbClr val="FFFFFF"/>
                          </a:solidFill>
                          <a:effectLst/>
                          <a:latin typeface="Calibri" panose="020F0502020204030204" pitchFamily="34" charset="0"/>
                          <a:cs typeface="Calibri" panose="020F0502020204030204" pitchFamily="34" charset="0"/>
                        </a:rPr>
                        <a:t>22/21</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a:noFill/>
                    </a:lnT>
                    <a:lnB w="6350" cap="flat" cmpd="sng" algn="ctr">
                      <a:solidFill>
                        <a:srgbClr val="B8CCE4"/>
                      </a:solidFill>
                      <a:prstDash val="solid"/>
                      <a:round/>
                      <a:headEnd type="none" w="med" len="med"/>
                      <a:tailEnd type="none" w="med" len="med"/>
                    </a:lnB>
                    <a:solidFill>
                      <a:srgbClr val="203764"/>
                    </a:solidFill>
                  </a:tcPr>
                </a:tc>
                <a:tc>
                  <a:txBody>
                    <a:bodyPr/>
                    <a:lstStyle/>
                    <a:p>
                      <a:pPr algn="ctr" rtl="0" fontAlgn="ctr"/>
                      <a:r>
                        <a:rPr lang="es-CO" sz="1400" b="1" i="0" u="none" strike="noStrike" dirty="0">
                          <a:solidFill>
                            <a:srgbClr val="FFFFFF"/>
                          </a:solidFill>
                          <a:effectLst/>
                          <a:latin typeface="Calibri" panose="020F0502020204030204" pitchFamily="34" charset="0"/>
                          <a:cs typeface="Calibri" panose="020F0502020204030204" pitchFamily="34" charset="0"/>
                        </a:rPr>
                        <a:t>23/22</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a:noFill/>
                    </a:lnT>
                    <a:lnB w="6350" cap="flat" cmpd="sng" algn="ctr">
                      <a:solidFill>
                        <a:srgbClr val="B8CCE4"/>
                      </a:solidFill>
                      <a:prstDash val="solid"/>
                      <a:round/>
                      <a:headEnd type="none" w="med" len="med"/>
                      <a:tailEnd type="none" w="med" len="med"/>
                    </a:lnB>
                    <a:solidFill>
                      <a:srgbClr val="203764"/>
                    </a:solidFill>
                  </a:tcPr>
                </a:tc>
                <a:tc>
                  <a:txBody>
                    <a:bodyPr/>
                    <a:lstStyle/>
                    <a:p>
                      <a:pPr algn="ctr" rtl="0" fontAlgn="ctr"/>
                      <a:r>
                        <a:rPr lang="es-CO" sz="1400" b="1" i="0" u="none" strike="noStrike" dirty="0">
                          <a:solidFill>
                            <a:srgbClr val="FFFFFF"/>
                          </a:solidFill>
                          <a:effectLst/>
                          <a:latin typeface="Calibri" panose="020F0502020204030204" pitchFamily="34" charset="0"/>
                          <a:cs typeface="Calibri" panose="020F0502020204030204" pitchFamily="34" charset="0"/>
                        </a:rPr>
                        <a:t>24/23</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B8CCE4"/>
                      </a:solidFill>
                      <a:prstDash val="solid"/>
                      <a:round/>
                      <a:headEnd type="none" w="med" len="med"/>
                      <a:tailEnd type="none" w="med" len="med"/>
                    </a:lnB>
                    <a:solidFill>
                      <a:srgbClr val="203764"/>
                    </a:solidFill>
                  </a:tcPr>
                </a:tc>
                <a:extLst>
                  <a:ext uri="{0D108BD9-81ED-4DB2-BD59-A6C34878D82A}">
                    <a16:rowId xmlns:a16="http://schemas.microsoft.com/office/drawing/2014/main" xmlns="" val="2724609522"/>
                  </a:ext>
                </a:extLst>
              </a:tr>
              <a:tr h="208718">
                <a:tc>
                  <a:txBody>
                    <a:bodyPr/>
                    <a:lstStyle/>
                    <a:p>
                      <a:pPr algn="r" rtl="0" fontAlgn="ctr"/>
                      <a:r>
                        <a:rPr lang="es-CO" sz="1400" b="1" i="0" u="none" strike="noStrike">
                          <a:solidFill>
                            <a:srgbClr val="44546A"/>
                          </a:solidFill>
                          <a:effectLst/>
                          <a:latin typeface="Calibri" panose="020F0502020204030204" pitchFamily="34" charset="0"/>
                          <a:cs typeface="Calibri" panose="020F0502020204030204" pitchFamily="34" charset="0"/>
                        </a:rPr>
                        <a:t>COLJUEGOS</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B8CCE4"/>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2F2F2"/>
                    </a:solidFill>
                  </a:tcPr>
                </a:tc>
                <a:tc>
                  <a:txBody>
                    <a:bodyPr/>
                    <a:lstStyle/>
                    <a:p>
                      <a:pPr algn="r" fontAlgn="ctr"/>
                      <a:r>
                        <a:rPr lang="es-CO" sz="1400" b="1" i="0" u="none" strike="noStrike">
                          <a:solidFill>
                            <a:srgbClr val="44546A"/>
                          </a:solidFill>
                          <a:effectLst/>
                          <a:latin typeface="Calibri" panose="020F0502020204030204" pitchFamily="34" charset="0"/>
                          <a:cs typeface="Calibri" panose="020F0502020204030204" pitchFamily="34" charset="0"/>
                        </a:rPr>
                        <a:t>          3,700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2F2F2"/>
                    </a:solidFill>
                  </a:tcPr>
                </a:tc>
                <a:tc>
                  <a:txBody>
                    <a:bodyPr/>
                    <a:lstStyle/>
                    <a:p>
                      <a:pPr algn="r" fontAlgn="ctr"/>
                      <a:r>
                        <a:rPr lang="es-CO" sz="1400" b="1" i="0" u="none" strike="noStrike">
                          <a:solidFill>
                            <a:srgbClr val="44546A"/>
                          </a:solidFill>
                          <a:effectLst/>
                          <a:latin typeface="Calibri" panose="020F0502020204030204" pitchFamily="34" charset="0"/>
                          <a:cs typeface="Calibri" panose="020F0502020204030204" pitchFamily="34" charset="0"/>
                        </a:rPr>
                        <a:t>          2,084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2F2F2"/>
                    </a:solidFill>
                  </a:tcPr>
                </a:tc>
                <a:tc>
                  <a:txBody>
                    <a:bodyPr/>
                    <a:lstStyle/>
                    <a:p>
                      <a:pPr algn="r" fontAlgn="ctr"/>
                      <a:r>
                        <a:rPr lang="es-CO" sz="1400" b="1" i="0" u="none" strike="noStrike">
                          <a:solidFill>
                            <a:srgbClr val="44546A"/>
                          </a:solidFill>
                          <a:effectLst/>
                          <a:latin typeface="Calibri" panose="020F0502020204030204" pitchFamily="34" charset="0"/>
                          <a:cs typeface="Calibri" panose="020F0502020204030204" pitchFamily="34" charset="0"/>
                        </a:rPr>
                        <a:t>          3,865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2F2F2"/>
                    </a:solidFill>
                  </a:tcPr>
                </a:tc>
                <a:tc>
                  <a:txBody>
                    <a:bodyPr/>
                    <a:lstStyle/>
                    <a:p>
                      <a:pPr algn="r" fontAlgn="ctr"/>
                      <a:r>
                        <a:rPr lang="es-CO" sz="1400" b="1" i="0" u="none" strike="noStrike">
                          <a:solidFill>
                            <a:srgbClr val="44546A"/>
                          </a:solidFill>
                          <a:effectLst/>
                          <a:latin typeface="Calibri" panose="020F0502020204030204" pitchFamily="34" charset="0"/>
                          <a:cs typeface="Calibri" panose="020F0502020204030204" pitchFamily="34" charset="0"/>
                        </a:rPr>
                        <a:t>          1,883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2F2F2"/>
                    </a:solidFill>
                  </a:tcPr>
                </a:tc>
                <a:tc>
                  <a:txBody>
                    <a:bodyPr/>
                    <a:lstStyle/>
                    <a:p>
                      <a:pPr algn="r" fontAlgn="ctr"/>
                      <a:r>
                        <a:rPr lang="es-CO" sz="1400" b="1" i="0" u="none" strike="noStrike">
                          <a:solidFill>
                            <a:srgbClr val="44546A"/>
                          </a:solidFill>
                          <a:effectLst/>
                          <a:latin typeface="Calibri" panose="020F0502020204030204" pitchFamily="34" charset="0"/>
                          <a:cs typeface="Calibri" panose="020F0502020204030204" pitchFamily="34" charset="0"/>
                        </a:rPr>
                        <a:t>               -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2F2F2"/>
                    </a:solidFill>
                  </a:tcPr>
                </a:tc>
                <a:tc>
                  <a:txBody>
                    <a:bodyPr/>
                    <a:lstStyle/>
                    <a:p>
                      <a:pPr algn="r" fontAlgn="ctr"/>
                      <a:r>
                        <a:rPr lang="es-CO" sz="1400" b="1" i="0" u="none" strike="noStrike">
                          <a:solidFill>
                            <a:srgbClr val="44546A"/>
                          </a:solidFill>
                          <a:effectLst/>
                          <a:latin typeface="Calibri" panose="020F0502020204030204" pitchFamily="34" charset="0"/>
                          <a:cs typeface="Calibri" panose="020F0502020204030204" pitchFamily="34" charset="0"/>
                        </a:rPr>
                        <a:t>               -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2F2F2"/>
                    </a:solidFill>
                  </a:tcPr>
                </a:tc>
                <a:tc>
                  <a:txBody>
                    <a:bodyPr/>
                    <a:lstStyle/>
                    <a:p>
                      <a:pPr algn="r" rtl="0" fontAlgn="ctr"/>
                      <a:r>
                        <a:rPr lang="es-CO" sz="1400" b="1" i="0" u="none" strike="noStrike">
                          <a:solidFill>
                            <a:srgbClr val="44546A"/>
                          </a:solidFill>
                          <a:effectLst/>
                          <a:latin typeface="Calibri" panose="020F0502020204030204" pitchFamily="34" charset="0"/>
                          <a:cs typeface="Calibri" panose="020F0502020204030204" pitchFamily="34" charset="0"/>
                        </a:rPr>
                        <a:t>85%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2F2F2"/>
                    </a:solidFill>
                  </a:tcPr>
                </a:tc>
                <a:tc>
                  <a:txBody>
                    <a:bodyPr/>
                    <a:lstStyle/>
                    <a:p>
                      <a:pPr algn="r" rtl="0" fontAlgn="ctr"/>
                      <a:r>
                        <a:rPr lang="es-CO" sz="1400" b="1" i="0" u="none" strike="noStrike">
                          <a:solidFill>
                            <a:srgbClr val="44546A"/>
                          </a:solidFill>
                          <a:effectLst/>
                          <a:latin typeface="Calibri" panose="020F0502020204030204" pitchFamily="34" charset="0"/>
                          <a:cs typeface="Calibri" panose="020F0502020204030204" pitchFamily="34" charset="0"/>
                        </a:rPr>
                        <a:t>-51%</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2F2F2"/>
                    </a:solidFill>
                  </a:tcPr>
                </a:tc>
                <a:tc>
                  <a:txBody>
                    <a:bodyPr/>
                    <a:lstStyle/>
                    <a:p>
                      <a:pPr algn="r" rtl="0" fontAlgn="ctr"/>
                      <a:r>
                        <a:rPr lang="es-CO" sz="1400" b="1" i="0" u="none" strike="noStrike">
                          <a:solidFill>
                            <a:srgbClr val="44546A"/>
                          </a:solidFill>
                          <a:effectLst/>
                          <a:latin typeface="Calibri" panose="020F0502020204030204" pitchFamily="34" charset="0"/>
                          <a:cs typeface="Calibri" panose="020F0502020204030204" pitchFamily="34" charset="0"/>
                        </a:rPr>
                        <a:t>-100%</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2F2F2"/>
                    </a:solidFill>
                  </a:tcPr>
                </a:tc>
                <a:tc>
                  <a:txBody>
                    <a:bodyPr/>
                    <a:lstStyle/>
                    <a:p>
                      <a:pPr algn="r" rtl="0" fontAlgn="ctr"/>
                      <a:r>
                        <a:rPr lang="es-CO" sz="1400" b="1" i="0" u="none" strike="noStrike">
                          <a:solidFill>
                            <a:srgbClr val="44546A"/>
                          </a:solidFill>
                          <a:effectLst/>
                          <a:latin typeface="Calibri" panose="020F0502020204030204" pitchFamily="34" charset="0"/>
                          <a:cs typeface="Calibri" panose="020F0502020204030204" pitchFamily="34" charset="0"/>
                        </a:rPr>
                        <a:t>0%</a:t>
                      </a:r>
                    </a:p>
                  </a:txBody>
                  <a:tcPr marL="0" marR="0" marT="0" marB="0" anchor="ctr">
                    <a:lnL w="6350" cap="flat" cmpd="sng" algn="ctr">
                      <a:solidFill>
                        <a:srgbClr val="B8CCE4"/>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2F2F2"/>
                    </a:solidFill>
                  </a:tcPr>
                </a:tc>
                <a:extLst>
                  <a:ext uri="{0D108BD9-81ED-4DB2-BD59-A6C34878D82A}">
                    <a16:rowId xmlns:a16="http://schemas.microsoft.com/office/drawing/2014/main" xmlns="" val="716419031"/>
                  </a:ext>
                </a:extLst>
              </a:tr>
              <a:tr h="417436">
                <a:tc>
                  <a:txBody>
                    <a:bodyPr/>
                    <a:lstStyle/>
                    <a:p>
                      <a:pPr algn="r" rtl="0" fontAlgn="ctr"/>
                      <a:r>
                        <a:rPr lang="es-ES" sz="1400" b="1" i="0" u="none" strike="noStrike">
                          <a:solidFill>
                            <a:srgbClr val="44546A"/>
                          </a:solidFill>
                          <a:effectLst/>
                          <a:latin typeface="Calibri" panose="020F0502020204030204" pitchFamily="34" charset="0"/>
                          <a:cs typeface="Calibri" panose="020F0502020204030204" pitchFamily="34" charset="0"/>
                        </a:rPr>
                        <a:t>Fortalecimiento del Recaudo y la Tributación </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2F2F2"/>
                    </a:solidFill>
                  </a:tcPr>
                </a:tc>
                <a:tc>
                  <a:txBody>
                    <a:bodyPr/>
                    <a:lstStyle/>
                    <a:p>
                      <a:pPr algn="r" fontAlgn="ctr"/>
                      <a:r>
                        <a:rPr lang="es-CO" sz="1400" b="0" i="0" u="none" strike="noStrike">
                          <a:solidFill>
                            <a:srgbClr val="44546A"/>
                          </a:solidFill>
                          <a:effectLst/>
                          <a:latin typeface="Calibri" panose="020F0502020204030204" pitchFamily="34" charset="0"/>
                          <a:cs typeface="Calibri" panose="020F0502020204030204" pitchFamily="34" charset="0"/>
                        </a:rPr>
                        <a:t>          3,700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2F2F2"/>
                    </a:solidFill>
                  </a:tcPr>
                </a:tc>
                <a:tc>
                  <a:txBody>
                    <a:bodyPr/>
                    <a:lstStyle/>
                    <a:p>
                      <a:pPr algn="r" fontAlgn="ctr"/>
                      <a:r>
                        <a:rPr lang="es-CO" sz="1400" b="0" i="0" u="none" strike="noStrike">
                          <a:solidFill>
                            <a:srgbClr val="44546A"/>
                          </a:solidFill>
                          <a:effectLst/>
                          <a:latin typeface="Calibri" panose="020F0502020204030204" pitchFamily="34" charset="0"/>
                          <a:cs typeface="Calibri" panose="020F0502020204030204" pitchFamily="34" charset="0"/>
                        </a:rPr>
                        <a:t>          2,084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2F2F2"/>
                    </a:solidFill>
                  </a:tcPr>
                </a:tc>
                <a:tc>
                  <a:txBody>
                    <a:bodyPr/>
                    <a:lstStyle/>
                    <a:p>
                      <a:pPr algn="r" fontAlgn="ctr"/>
                      <a:r>
                        <a:rPr lang="es-CO" sz="1400" b="0" i="0" u="none" strike="noStrike">
                          <a:solidFill>
                            <a:srgbClr val="44546A"/>
                          </a:solidFill>
                          <a:effectLst/>
                          <a:latin typeface="Calibri" panose="020F0502020204030204" pitchFamily="34" charset="0"/>
                          <a:cs typeface="Calibri" panose="020F0502020204030204" pitchFamily="34" charset="0"/>
                        </a:rPr>
                        <a:t>          3,865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2F2F2"/>
                    </a:solidFill>
                  </a:tcPr>
                </a:tc>
                <a:tc>
                  <a:txBody>
                    <a:bodyPr/>
                    <a:lstStyle/>
                    <a:p>
                      <a:pPr algn="r" fontAlgn="ctr"/>
                      <a:r>
                        <a:rPr lang="es-CO" sz="1400" b="0" i="0" u="none" strike="noStrike">
                          <a:solidFill>
                            <a:srgbClr val="44546A"/>
                          </a:solidFill>
                          <a:effectLst/>
                          <a:latin typeface="Calibri" panose="020F0502020204030204" pitchFamily="34" charset="0"/>
                          <a:cs typeface="Calibri" panose="020F0502020204030204" pitchFamily="34" charset="0"/>
                        </a:rPr>
                        <a:t>          1,883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2F2F2"/>
                    </a:solidFill>
                  </a:tcPr>
                </a:tc>
                <a:tc>
                  <a:txBody>
                    <a:bodyPr/>
                    <a:lstStyle/>
                    <a:p>
                      <a:pPr algn="r" fontAlgn="ctr"/>
                      <a:r>
                        <a:rPr lang="es-CO" sz="1400" b="0" i="0" u="none" strike="noStrike">
                          <a:solidFill>
                            <a:srgbClr val="44546A"/>
                          </a:solidFill>
                          <a:effectLst/>
                          <a:latin typeface="Calibri" panose="020F0502020204030204" pitchFamily="34" charset="0"/>
                          <a:cs typeface="Calibri" panose="020F0502020204030204" pitchFamily="34" charset="0"/>
                        </a:rPr>
                        <a:t>               -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2F2F2"/>
                    </a:solidFill>
                  </a:tcPr>
                </a:tc>
                <a:tc>
                  <a:txBody>
                    <a:bodyPr/>
                    <a:lstStyle/>
                    <a:p>
                      <a:pPr algn="r" fontAlgn="ctr"/>
                      <a:r>
                        <a:rPr lang="es-CO" sz="1400" b="0" i="0" u="none" strike="noStrike">
                          <a:solidFill>
                            <a:srgbClr val="44546A"/>
                          </a:solidFill>
                          <a:effectLst/>
                          <a:latin typeface="Calibri" panose="020F0502020204030204" pitchFamily="34" charset="0"/>
                          <a:cs typeface="Calibri" panose="020F0502020204030204" pitchFamily="34" charset="0"/>
                        </a:rPr>
                        <a:t>               -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2F2F2"/>
                    </a:solidFill>
                  </a:tcPr>
                </a:tc>
                <a:tc>
                  <a:txBody>
                    <a:bodyPr/>
                    <a:lstStyle/>
                    <a:p>
                      <a:pPr algn="r" rtl="0" fontAlgn="ctr"/>
                      <a:r>
                        <a:rPr lang="es-CO" sz="1400" b="0" i="0" u="none" strike="noStrike">
                          <a:solidFill>
                            <a:srgbClr val="44546A"/>
                          </a:solidFill>
                          <a:effectLst/>
                          <a:latin typeface="Calibri" panose="020F0502020204030204" pitchFamily="34" charset="0"/>
                          <a:cs typeface="Calibri" panose="020F0502020204030204" pitchFamily="34" charset="0"/>
                        </a:rPr>
                        <a:t>85%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2F2F2"/>
                    </a:solidFill>
                  </a:tcPr>
                </a:tc>
                <a:tc>
                  <a:txBody>
                    <a:bodyPr/>
                    <a:lstStyle/>
                    <a:p>
                      <a:pPr algn="r" rtl="0" fontAlgn="ctr"/>
                      <a:r>
                        <a:rPr lang="es-CO" sz="1400" b="0" i="0" u="none" strike="noStrike">
                          <a:solidFill>
                            <a:srgbClr val="44546A"/>
                          </a:solidFill>
                          <a:effectLst/>
                          <a:latin typeface="Calibri" panose="020F0502020204030204" pitchFamily="34" charset="0"/>
                          <a:cs typeface="Calibri" panose="020F0502020204030204" pitchFamily="34" charset="0"/>
                        </a:rPr>
                        <a:t>-51%</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2F2F2"/>
                    </a:solidFill>
                  </a:tcPr>
                </a:tc>
                <a:tc>
                  <a:txBody>
                    <a:bodyPr/>
                    <a:lstStyle/>
                    <a:p>
                      <a:pPr algn="r" rtl="0" fontAlgn="ctr"/>
                      <a:r>
                        <a:rPr lang="es-CO" sz="1400" b="0" i="0" u="none" strike="noStrike">
                          <a:solidFill>
                            <a:srgbClr val="44546A"/>
                          </a:solidFill>
                          <a:effectLst/>
                          <a:latin typeface="Calibri" panose="020F0502020204030204" pitchFamily="34" charset="0"/>
                          <a:cs typeface="Calibri" panose="020F0502020204030204" pitchFamily="34" charset="0"/>
                        </a:rPr>
                        <a:t>-100%</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2F2F2"/>
                    </a:solidFill>
                  </a:tcPr>
                </a:tc>
                <a:tc>
                  <a:txBody>
                    <a:bodyPr/>
                    <a:lstStyle/>
                    <a:p>
                      <a:pPr algn="r" rtl="0" fontAlgn="ctr"/>
                      <a:r>
                        <a:rPr lang="es-CO" sz="1400" b="0" i="0" u="none" strike="noStrike">
                          <a:solidFill>
                            <a:srgbClr val="44546A"/>
                          </a:solidFill>
                          <a:effectLst/>
                          <a:latin typeface="Calibri" panose="020F0502020204030204" pitchFamily="34" charset="0"/>
                          <a:cs typeface="Calibri" panose="020F0502020204030204" pitchFamily="34" charset="0"/>
                        </a:rPr>
                        <a:t>0%</a:t>
                      </a:r>
                    </a:p>
                  </a:txBody>
                  <a:tcPr marL="0" marR="0" marT="0" marB="0" anchor="ctr">
                    <a:lnL w="6350" cap="flat" cmpd="sng" algn="ctr">
                      <a:solidFill>
                        <a:srgbClr val="B8CCE4"/>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2F2F2"/>
                    </a:solidFill>
                  </a:tcPr>
                </a:tc>
                <a:extLst>
                  <a:ext uri="{0D108BD9-81ED-4DB2-BD59-A6C34878D82A}">
                    <a16:rowId xmlns:a16="http://schemas.microsoft.com/office/drawing/2014/main" xmlns="" val="96971308"/>
                  </a:ext>
                </a:extLst>
              </a:tr>
              <a:tr h="1053528">
                <a:tc>
                  <a:txBody>
                    <a:bodyPr/>
                    <a:lstStyle/>
                    <a:p>
                      <a:pPr algn="r" rtl="0" fontAlgn="ctr"/>
                      <a:r>
                        <a:rPr lang="es-ES" sz="1400" b="0" i="0" u="none" strike="noStrike">
                          <a:solidFill>
                            <a:srgbClr val="44546A"/>
                          </a:solidFill>
                          <a:effectLst/>
                          <a:latin typeface="Calibri" panose="020F0502020204030204" pitchFamily="34" charset="0"/>
                          <a:cs typeface="Calibri" panose="020F0502020204030204" pitchFamily="34" charset="0"/>
                        </a:rPr>
                        <a:t>Fortalecimiento de los procesos de administración, seguimiento y control del monopolio rentistico de los juegos de suerte y azar a nivel nacional </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ctr"/>
                      <a:r>
                        <a:rPr lang="es-CO" sz="1400" b="0" i="0" u="none" strike="noStrike">
                          <a:solidFill>
                            <a:srgbClr val="44546A"/>
                          </a:solidFill>
                          <a:effectLst/>
                          <a:latin typeface="Calibri" panose="020F0502020204030204" pitchFamily="34" charset="0"/>
                          <a:cs typeface="Calibri" panose="020F0502020204030204" pitchFamily="34" charset="0"/>
                        </a:rPr>
                        <a:t>          3,700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ctr"/>
                      <a:r>
                        <a:rPr lang="es-CO" sz="1400" b="0" i="0" u="none" strike="noStrike">
                          <a:solidFill>
                            <a:srgbClr val="44546A"/>
                          </a:solidFill>
                          <a:effectLst/>
                          <a:latin typeface="Calibri" panose="020F0502020204030204" pitchFamily="34" charset="0"/>
                          <a:cs typeface="Calibri" panose="020F0502020204030204" pitchFamily="34" charset="0"/>
                        </a:rPr>
                        <a:t>          2,084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ctr"/>
                      <a:r>
                        <a:rPr lang="es-CO" sz="1400" b="0" i="0" u="none" strike="noStrike">
                          <a:solidFill>
                            <a:srgbClr val="44546A"/>
                          </a:solidFill>
                          <a:effectLst/>
                          <a:latin typeface="Calibri" panose="020F0502020204030204" pitchFamily="34" charset="0"/>
                          <a:cs typeface="Calibri" panose="020F0502020204030204" pitchFamily="34" charset="0"/>
                        </a:rPr>
                        <a:t>          3,865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ctr"/>
                      <a:r>
                        <a:rPr lang="es-CO" sz="1400" b="0" i="0" u="none" strike="noStrike">
                          <a:solidFill>
                            <a:srgbClr val="44546A"/>
                          </a:solidFill>
                          <a:effectLst/>
                          <a:latin typeface="Calibri" panose="020F0502020204030204" pitchFamily="34" charset="0"/>
                          <a:cs typeface="Calibri" panose="020F0502020204030204" pitchFamily="34" charset="0"/>
                        </a:rPr>
                        <a:t>          1,883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ctr"/>
                      <a:r>
                        <a:rPr lang="es-CO" sz="1400" b="0" i="0" u="none" strike="noStrike">
                          <a:solidFill>
                            <a:srgbClr val="44546A"/>
                          </a:solidFill>
                          <a:effectLst/>
                          <a:latin typeface="Calibri" panose="020F0502020204030204" pitchFamily="34" charset="0"/>
                          <a:cs typeface="Calibri" panose="020F0502020204030204" pitchFamily="34" charset="0"/>
                        </a:rPr>
                        <a:t>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ctr"/>
                      <a:r>
                        <a:rPr lang="es-CO" sz="1400" b="0" i="0" u="none" strike="noStrike">
                          <a:solidFill>
                            <a:srgbClr val="44546A"/>
                          </a:solidFill>
                          <a:effectLst/>
                          <a:latin typeface="Calibri" panose="020F0502020204030204" pitchFamily="34" charset="0"/>
                          <a:cs typeface="Calibri" panose="020F0502020204030204" pitchFamily="34" charset="0"/>
                        </a:rPr>
                        <a:t>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B8CCE4"/>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ctr"/>
                      <a:r>
                        <a:rPr lang="es-CO" sz="1400" b="0" i="0" u="none" strike="noStrike">
                          <a:solidFill>
                            <a:srgbClr val="44546A"/>
                          </a:solidFill>
                          <a:effectLst/>
                          <a:latin typeface="Calibri" panose="020F0502020204030204" pitchFamily="34" charset="0"/>
                          <a:cs typeface="Calibri" panose="020F0502020204030204" pitchFamily="34" charset="0"/>
                        </a:rPr>
                        <a:t>85%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r" rtl="0" fontAlgn="ctr"/>
                      <a:r>
                        <a:rPr lang="es-CO" sz="1400" b="0" i="0" u="none" strike="noStrike">
                          <a:solidFill>
                            <a:srgbClr val="44546A"/>
                          </a:solidFill>
                          <a:effectLst/>
                          <a:latin typeface="Calibri" panose="020F0502020204030204" pitchFamily="34" charset="0"/>
                          <a:cs typeface="Calibri" panose="020F0502020204030204" pitchFamily="34" charset="0"/>
                        </a:rPr>
                        <a:t>-51%</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r" rtl="0" fontAlgn="ctr"/>
                      <a:r>
                        <a:rPr lang="es-CO" sz="1400" b="0" i="0" u="none" strike="noStrike">
                          <a:solidFill>
                            <a:srgbClr val="44546A"/>
                          </a:solidFill>
                          <a:effectLst/>
                          <a:latin typeface="Calibri" panose="020F0502020204030204" pitchFamily="34" charset="0"/>
                          <a:cs typeface="Calibri" panose="020F0502020204030204" pitchFamily="34" charset="0"/>
                        </a:rPr>
                        <a:t>-100%</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r" rtl="0" fontAlgn="ctr"/>
                      <a:r>
                        <a:rPr lang="es-CO" sz="1400" b="0" i="0" u="none" strike="noStrike" dirty="0">
                          <a:solidFill>
                            <a:srgbClr val="44546A"/>
                          </a:solidFill>
                          <a:effectLst/>
                          <a:latin typeface="Calibri" panose="020F0502020204030204" pitchFamily="34" charset="0"/>
                          <a:cs typeface="Calibri" panose="020F0502020204030204" pitchFamily="34" charset="0"/>
                        </a:rPr>
                        <a:t>0%</a:t>
                      </a:r>
                    </a:p>
                  </a:txBody>
                  <a:tcPr marL="0" marR="0" marT="0" marB="0" anchor="ctr">
                    <a:lnL w="6350" cap="flat" cmpd="sng" algn="ctr">
                      <a:solidFill>
                        <a:srgbClr val="B8CCE4"/>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B8CCE4"/>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xmlns="" val="3323130744"/>
                  </a:ext>
                </a:extLst>
              </a:tr>
            </a:tbl>
          </a:graphicData>
        </a:graphic>
      </p:graphicFrame>
      <p:graphicFrame>
        <p:nvGraphicFramePr>
          <p:cNvPr id="9" name="Tabla 8"/>
          <p:cNvGraphicFramePr>
            <a:graphicFrameLocks noGrp="1"/>
          </p:cNvGraphicFramePr>
          <p:nvPr>
            <p:extLst>
              <p:ext uri="{D42A27DB-BD31-4B8C-83A1-F6EECF244321}">
                <p14:modId xmlns:p14="http://schemas.microsoft.com/office/powerpoint/2010/main" val="388233453"/>
              </p:ext>
            </p:extLst>
          </p:nvPr>
        </p:nvGraphicFramePr>
        <p:xfrm>
          <a:off x="491317" y="4453995"/>
          <a:ext cx="10841062" cy="1478232"/>
        </p:xfrm>
        <a:graphic>
          <a:graphicData uri="http://schemas.openxmlformats.org/drawingml/2006/table">
            <a:tbl>
              <a:tblPr>
                <a:tableStyleId>{2D5ABB26-0587-4C30-8999-92F81FD0307C}</a:tableStyleId>
              </a:tblPr>
              <a:tblGrid>
                <a:gridCol w="6294226">
                  <a:extLst>
                    <a:ext uri="{9D8B030D-6E8A-4147-A177-3AD203B41FA5}">
                      <a16:colId xmlns:a16="http://schemas.microsoft.com/office/drawing/2014/main" xmlns="" val="2061757269"/>
                    </a:ext>
                  </a:extLst>
                </a:gridCol>
                <a:gridCol w="757806">
                  <a:extLst>
                    <a:ext uri="{9D8B030D-6E8A-4147-A177-3AD203B41FA5}">
                      <a16:colId xmlns:a16="http://schemas.microsoft.com/office/drawing/2014/main" xmlns="" val="147164746"/>
                    </a:ext>
                  </a:extLst>
                </a:gridCol>
                <a:gridCol w="757806">
                  <a:extLst>
                    <a:ext uri="{9D8B030D-6E8A-4147-A177-3AD203B41FA5}">
                      <a16:colId xmlns:a16="http://schemas.microsoft.com/office/drawing/2014/main" xmlns="" val="1997888101"/>
                    </a:ext>
                  </a:extLst>
                </a:gridCol>
                <a:gridCol w="757806">
                  <a:extLst>
                    <a:ext uri="{9D8B030D-6E8A-4147-A177-3AD203B41FA5}">
                      <a16:colId xmlns:a16="http://schemas.microsoft.com/office/drawing/2014/main" xmlns="" val="2557710950"/>
                    </a:ext>
                  </a:extLst>
                </a:gridCol>
                <a:gridCol w="757806">
                  <a:extLst>
                    <a:ext uri="{9D8B030D-6E8A-4147-A177-3AD203B41FA5}">
                      <a16:colId xmlns:a16="http://schemas.microsoft.com/office/drawing/2014/main" xmlns="" val="2883732559"/>
                    </a:ext>
                  </a:extLst>
                </a:gridCol>
                <a:gridCol w="757806">
                  <a:extLst>
                    <a:ext uri="{9D8B030D-6E8A-4147-A177-3AD203B41FA5}">
                      <a16:colId xmlns:a16="http://schemas.microsoft.com/office/drawing/2014/main" xmlns="" val="3646050447"/>
                    </a:ext>
                  </a:extLst>
                </a:gridCol>
                <a:gridCol w="757806">
                  <a:extLst>
                    <a:ext uri="{9D8B030D-6E8A-4147-A177-3AD203B41FA5}">
                      <a16:colId xmlns:a16="http://schemas.microsoft.com/office/drawing/2014/main" xmlns="" val="3961382284"/>
                    </a:ext>
                  </a:extLst>
                </a:gridCol>
              </a:tblGrid>
              <a:tr h="281778">
                <a:tc>
                  <a:txBody>
                    <a:bodyPr/>
                    <a:lstStyle/>
                    <a:p>
                      <a:pPr algn="just" rtl="0" fontAlgn="ctr"/>
                      <a:r>
                        <a:rPr lang="es-ES" sz="1000" u="none" strike="noStrike">
                          <a:solidFill>
                            <a:srgbClr val="002060"/>
                          </a:solidFill>
                          <a:effectLst/>
                        </a:rPr>
                        <a:t>* Apropiación vigente a 30 de abril de 2020, SIN descontar partidas suspendidas</a:t>
                      </a:r>
                      <a:endParaRPr lang="es-ES" sz="1000" b="0" i="0" u="none" strike="noStrike">
                        <a:solidFill>
                          <a:srgbClr val="002060"/>
                        </a:solidFill>
                        <a:effectLst/>
                        <a:latin typeface="Calibri" panose="020F0502020204030204" pitchFamily="34" charset="0"/>
                      </a:endParaRPr>
                    </a:p>
                  </a:txBody>
                  <a:tcPr marL="0" marR="0" marT="0" marB="0" anchor="ctr"/>
                </a:tc>
                <a:tc>
                  <a:txBody>
                    <a:bodyPr/>
                    <a:lstStyle/>
                    <a:p>
                      <a:pPr algn="just" rtl="0" fontAlgn="ctr"/>
                      <a:endParaRPr lang="es-CO" sz="800" b="0" i="0" u="none" strike="noStrike">
                        <a:solidFill>
                          <a:srgbClr val="002060"/>
                        </a:solidFill>
                        <a:effectLst/>
                        <a:latin typeface="Calibri" panose="020F0502020204030204" pitchFamily="34" charset="0"/>
                      </a:endParaRPr>
                    </a:p>
                  </a:txBody>
                  <a:tcPr marL="0" marR="0" marT="0" marB="0" anchor="ctr"/>
                </a:tc>
                <a:tc>
                  <a:txBody>
                    <a:bodyPr/>
                    <a:lstStyle/>
                    <a:p>
                      <a:pPr algn="just" rtl="0" fontAlgn="ctr"/>
                      <a:endParaRPr lang="es-CO" sz="800" b="0" i="0" u="none" strike="noStrike">
                        <a:solidFill>
                          <a:srgbClr val="002060"/>
                        </a:solidFill>
                        <a:effectLst/>
                        <a:latin typeface="Calibri" panose="020F0502020204030204" pitchFamily="34" charset="0"/>
                      </a:endParaRPr>
                    </a:p>
                  </a:txBody>
                  <a:tcPr marL="0" marR="0" marT="0" marB="0" anchor="ctr"/>
                </a:tc>
                <a:tc>
                  <a:txBody>
                    <a:bodyPr/>
                    <a:lstStyle/>
                    <a:p>
                      <a:pPr algn="just" rtl="0" fontAlgn="ctr"/>
                      <a:endParaRPr lang="es-CO" sz="800" b="0" i="0" u="none" strike="noStrike">
                        <a:solidFill>
                          <a:srgbClr val="002060"/>
                        </a:solidFill>
                        <a:effectLst/>
                        <a:latin typeface="Calibri" panose="020F0502020204030204" pitchFamily="34" charset="0"/>
                      </a:endParaRPr>
                    </a:p>
                  </a:txBody>
                  <a:tcPr marL="0" marR="0" marT="0" marB="0" anchor="ctr"/>
                </a:tc>
                <a:tc>
                  <a:txBody>
                    <a:bodyPr/>
                    <a:lstStyle/>
                    <a:p>
                      <a:pPr algn="just" rtl="0" fontAlgn="ctr"/>
                      <a:endParaRPr lang="es-CO" sz="800" b="0" i="0" u="none" strike="noStrike">
                        <a:solidFill>
                          <a:srgbClr val="002060"/>
                        </a:solidFill>
                        <a:effectLst/>
                        <a:latin typeface="Calibri" panose="020F0502020204030204" pitchFamily="34" charset="0"/>
                      </a:endParaRPr>
                    </a:p>
                  </a:txBody>
                  <a:tcPr marL="0" marR="0" marT="0" marB="0" anchor="ctr"/>
                </a:tc>
                <a:tc>
                  <a:txBody>
                    <a:bodyPr/>
                    <a:lstStyle/>
                    <a:p>
                      <a:pPr algn="just" rtl="0" fontAlgn="ctr"/>
                      <a:endParaRPr lang="es-CO" sz="800" b="0" i="0" u="none" strike="noStrike">
                        <a:solidFill>
                          <a:srgbClr val="002060"/>
                        </a:solidFill>
                        <a:effectLst/>
                        <a:latin typeface="Calibri" panose="020F0502020204030204" pitchFamily="34" charset="0"/>
                      </a:endParaRPr>
                    </a:p>
                  </a:txBody>
                  <a:tcPr marL="0" marR="0" marT="0" marB="0" anchor="ctr"/>
                </a:tc>
                <a:tc>
                  <a:txBody>
                    <a:bodyPr/>
                    <a:lstStyle/>
                    <a:p>
                      <a:pPr algn="just" rtl="0" fontAlgn="ctr"/>
                      <a:endParaRPr lang="es-CO" sz="800" b="0" i="0" u="none" strike="noStrike">
                        <a:solidFill>
                          <a:srgbClr val="002060"/>
                        </a:solidFill>
                        <a:effectLst/>
                        <a:latin typeface="Calibri" panose="020F0502020204030204" pitchFamily="34" charset="0"/>
                      </a:endParaRPr>
                    </a:p>
                  </a:txBody>
                  <a:tcPr marL="0" marR="0" marT="0" marB="0" anchor="ctr"/>
                </a:tc>
                <a:extLst>
                  <a:ext uri="{0D108BD9-81ED-4DB2-BD59-A6C34878D82A}">
                    <a16:rowId xmlns:a16="http://schemas.microsoft.com/office/drawing/2014/main" xmlns="" val="1716328669"/>
                  </a:ext>
                </a:extLst>
              </a:tr>
              <a:tr h="286603">
                <a:tc>
                  <a:txBody>
                    <a:bodyPr/>
                    <a:lstStyle/>
                    <a:p>
                      <a:pPr algn="just" rtl="0" fontAlgn="ctr"/>
                      <a:r>
                        <a:rPr lang="es-CO" sz="1000" u="none" strike="noStrike">
                          <a:solidFill>
                            <a:srgbClr val="002060"/>
                          </a:solidFill>
                          <a:effectLst/>
                        </a:rPr>
                        <a:t>** Apropiación vigente a 30 de abril de 2020, descontando partidas suspendidas</a:t>
                      </a:r>
                      <a:endParaRPr lang="es-CO" sz="1000" b="0" i="0" u="none" strike="noStrike">
                        <a:solidFill>
                          <a:srgbClr val="002060"/>
                        </a:solidFill>
                        <a:effectLst/>
                        <a:latin typeface="Calibri" panose="020F0502020204030204" pitchFamily="34" charset="0"/>
                      </a:endParaRPr>
                    </a:p>
                  </a:txBody>
                  <a:tcPr marL="0" marR="0" marT="0" marB="0" anchor="ctr"/>
                </a:tc>
                <a:tc>
                  <a:txBody>
                    <a:bodyPr/>
                    <a:lstStyle/>
                    <a:p>
                      <a:pPr algn="just" rtl="0" fontAlgn="ctr"/>
                      <a:endParaRPr lang="es-CO" sz="800" b="0" i="0" u="none" strike="noStrike">
                        <a:solidFill>
                          <a:srgbClr val="002060"/>
                        </a:solidFill>
                        <a:effectLst/>
                        <a:latin typeface="Calibri" panose="020F0502020204030204" pitchFamily="34" charset="0"/>
                      </a:endParaRPr>
                    </a:p>
                  </a:txBody>
                  <a:tcPr marL="0" marR="0" marT="0" marB="0" anchor="ctr"/>
                </a:tc>
                <a:tc>
                  <a:txBody>
                    <a:bodyPr/>
                    <a:lstStyle/>
                    <a:p>
                      <a:pPr algn="just" rtl="0" fontAlgn="ctr"/>
                      <a:endParaRPr lang="es-CO" sz="800" b="0" i="0" u="none" strike="noStrike">
                        <a:solidFill>
                          <a:srgbClr val="002060"/>
                        </a:solidFill>
                        <a:effectLst/>
                        <a:latin typeface="Calibri" panose="020F0502020204030204" pitchFamily="34" charset="0"/>
                      </a:endParaRPr>
                    </a:p>
                  </a:txBody>
                  <a:tcPr marL="0" marR="0" marT="0" marB="0" anchor="ctr"/>
                </a:tc>
                <a:tc>
                  <a:txBody>
                    <a:bodyPr/>
                    <a:lstStyle/>
                    <a:p>
                      <a:pPr algn="just" rtl="0" fontAlgn="ctr"/>
                      <a:endParaRPr lang="es-CO" sz="800" b="0" i="0" u="none" strike="noStrike">
                        <a:solidFill>
                          <a:srgbClr val="002060"/>
                        </a:solidFill>
                        <a:effectLst/>
                        <a:latin typeface="Calibri" panose="020F0502020204030204" pitchFamily="34" charset="0"/>
                      </a:endParaRPr>
                    </a:p>
                  </a:txBody>
                  <a:tcPr marL="0" marR="0" marT="0" marB="0" anchor="ctr"/>
                </a:tc>
                <a:tc>
                  <a:txBody>
                    <a:bodyPr/>
                    <a:lstStyle/>
                    <a:p>
                      <a:pPr algn="just" rtl="0" fontAlgn="ctr"/>
                      <a:endParaRPr lang="es-CO" sz="800" b="0" i="0" u="none" strike="noStrike">
                        <a:solidFill>
                          <a:srgbClr val="002060"/>
                        </a:solidFill>
                        <a:effectLst/>
                        <a:latin typeface="Calibri" panose="020F0502020204030204" pitchFamily="34" charset="0"/>
                      </a:endParaRPr>
                    </a:p>
                  </a:txBody>
                  <a:tcPr marL="0" marR="0" marT="0" marB="0" anchor="ctr"/>
                </a:tc>
                <a:tc>
                  <a:txBody>
                    <a:bodyPr/>
                    <a:lstStyle/>
                    <a:p>
                      <a:pPr algn="just" rtl="0" fontAlgn="ctr"/>
                      <a:endParaRPr lang="es-CO" sz="800" b="0" i="0" u="none" strike="noStrike">
                        <a:solidFill>
                          <a:srgbClr val="002060"/>
                        </a:solidFill>
                        <a:effectLst/>
                        <a:latin typeface="Calibri" panose="020F0502020204030204" pitchFamily="34" charset="0"/>
                      </a:endParaRPr>
                    </a:p>
                  </a:txBody>
                  <a:tcPr marL="0" marR="0" marT="0" marB="0" anchor="ctr"/>
                </a:tc>
                <a:tc>
                  <a:txBody>
                    <a:bodyPr/>
                    <a:lstStyle/>
                    <a:p>
                      <a:pPr algn="just" rtl="0" fontAlgn="ctr"/>
                      <a:endParaRPr lang="es-CO" sz="800" b="0" i="0" u="none" strike="noStrike">
                        <a:solidFill>
                          <a:srgbClr val="002060"/>
                        </a:solidFill>
                        <a:effectLst/>
                        <a:latin typeface="Calibri" panose="020F0502020204030204" pitchFamily="34" charset="0"/>
                      </a:endParaRPr>
                    </a:p>
                  </a:txBody>
                  <a:tcPr marL="0" marR="0" marT="0" marB="0" anchor="ctr"/>
                </a:tc>
                <a:extLst>
                  <a:ext uri="{0D108BD9-81ED-4DB2-BD59-A6C34878D82A}">
                    <a16:rowId xmlns:a16="http://schemas.microsoft.com/office/drawing/2014/main" xmlns="" val="1581373752"/>
                  </a:ext>
                </a:extLst>
              </a:tr>
              <a:tr h="300251">
                <a:tc gridSpan="7">
                  <a:txBody>
                    <a:bodyPr/>
                    <a:lstStyle/>
                    <a:p>
                      <a:pPr algn="just" rtl="0" fontAlgn="ctr"/>
                      <a:r>
                        <a:rPr lang="es-ES" sz="1000" u="none" strike="noStrike" dirty="0">
                          <a:solidFill>
                            <a:srgbClr val="002060"/>
                          </a:solidFill>
                          <a:effectLst/>
                        </a:rPr>
                        <a:t>*** La información de los proyectos de inversión 2021 - 2024 del Sector Hacienda guardan total coherencia con la información del aplicativo SUIFP a la fecha.</a:t>
                      </a:r>
                      <a:endParaRPr lang="es-ES" sz="1000" b="0" i="0" u="none" strike="noStrike" dirty="0">
                        <a:solidFill>
                          <a:srgbClr val="002060"/>
                        </a:solidFill>
                        <a:effectLst/>
                        <a:latin typeface="Calibri" panose="020F0502020204030204" pitchFamily="34" charset="0"/>
                      </a:endParaRPr>
                    </a:p>
                  </a:txBody>
                  <a:tcPr marL="0" marR="0" marT="0" marB="0" anchor="ct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pPr algn="l" rtl="0" fontAlgn="ctr"/>
                      <a:endParaRPr lang="es-CO" sz="900" b="0" i="0" u="none" strike="noStrike" dirty="0">
                        <a:solidFill>
                          <a:srgbClr val="203764"/>
                        </a:solidFill>
                        <a:effectLst/>
                        <a:latin typeface="Calibri" panose="020F0502020204030204" pitchFamily="34" charset="0"/>
                      </a:endParaRPr>
                    </a:p>
                  </a:txBody>
                  <a:tcPr marL="0" marR="0" marT="0" marB="0" anchor="ctr"/>
                </a:tc>
                <a:tc hMerge="1">
                  <a:txBody>
                    <a:bodyPr/>
                    <a:lstStyle/>
                    <a:p>
                      <a:pPr algn="l" rtl="0" fontAlgn="ctr"/>
                      <a:endParaRPr lang="es-CO" sz="900" b="0" i="0" u="none" strike="noStrike" dirty="0">
                        <a:solidFill>
                          <a:srgbClr val="203764"/>
                        </a:solidFill>
                        <a:effectLst/>
                        <a:latin typeface="Calibri" panose="020F0502020204030204" pitchFamily="34" charset="0"/>
                      </a:endParaRPr>
                    </a:p>
                  </a:txBody>
                  <a:tcPr marL="0" marR="0" marT="0" marB="0" anchor="ctr"/>
                </a:tc>
                <a:tc hMerge="1">
                  <a:txBody>
                    <a:bodyPr/>
                    <a:lstStyle/>
                    <a:p>
                      <a:pPr algn="l" rtl="0" fontAlgn="ctr"/>
                      <a:endParaRPr lang="es-CO" sz="900" b="0" i="0" u="none" strike="noStrike" dirty="0">
                        <a:solidFill>
                          <a:srgbClr val="203764"/>
                        </a:solidFill>
                        <a:effectLst/>
                        <a:latin typeface="Calibri" panose="020F0502020204030204" pitchFamily="34" charset="0"/>
                      </a:endParaRPr>
                    </a:p>
                  </a:txBody>
                  <a:tcPr marL="0" marR="0" marT="0" marB="0" anchor="ctr"/>
                </a:tc>
                <a:extLst>
                  <a:ext uri="{0D108BD9-81ED-4DB2-BD59-A6C34878D82A}">
                    <a16:rowId xmlns:a16="http://schemas.microsoft.com/office/drawing/2014/main" xmlns="" val="75577306"/>
                  </a:ext>
                </a:extLst>
              </a:tr>
              <a:tr h="350793">
                <a:tc gridSpan="7">
                  <a:txBody>
                    <a:bodyPr/>
                    <a:lstStyle/>
                    <a:p>
                      <a:pPr algn="just" rtl="0" fontAlgn="ctr"/>
                      <a:r>
                        <a:rPr lang="es-ES" sz="1000" u="none" strike="noStrike" dirty="0">
                          <a:solidFill>
                            <a:srgbClr val="002060"/>
                          </a:solidFill>
                          <a:effectLst/>
                        </a:rPr>
                        <a:t>**** Para el calculo de los valores por Entidad del MGMP 2021- 2023 ; se </a:t>
                      </a:r>
                      <a:r>
                        <a:rPr lang="es-ES" sz="1000" u="none" strike="noStrike" dirty="0" smtClean="0">
                          <a:solidFill>
                            <a:srgbClr val="002060"/>
                          </a:solidFill>
                          <a:effectLst/>
                        </a:rPr>
                        <a:t>estableció </a:t>
                      </a:r>
                      <a:r>
                        <a:rPr lang="es-ES" sz="1000" u="none" strike="noStrike" dirty="0">
                          <a:solidFill>
                            <a:srgbClr val="002060"/>
                          </a:solidFill>
                          <a:effectLst/>
                        </a:rPr>
                        <a:t>en  la vigencia 2021 conforme al tope presupuestal de inversión asignado en el Anteproyecto de Presupuesto,  y en las vigencias 2022 -2023, se realizó el incremento de acuerdo a los topes de inversión indicados  en correo </a:t>
                      </a:r>
                      <a:r>
                        <a:rPr lang="es-ES" sz="1000" u="none" strike="noStrike" dirty="0" smtClean="0">
                          <a:solidFill>
                            <a:srgbClr val="002060"/>
                          </a:solidFill>
                          <a:effectLst/>
                        </a:rPr>
                        <a:t>electrónico </a:t>
                      </a:r>
                      <a:r>
                        <a:rPr lang="es-ES" sz="1000" u="none" strike="noStrike" dirty="0">
                          <a:solidFill>
                            <a:srgbClr val="002060"/>
                          </a:solidFill>
                          <a:effectLst/>
                        </a:rPr>
                        <a:t>por parte del Departamento Nacional de Planeación para el Sector Hacienda, estableciendo las variaciones porcentuales conforme a la variación anual del tope global y la vigencia 2024 con un incremento por entidad del 3% conforme a los supuestos </a:t>
                      </a:r>
                      <a:r>
                        <a:rPr lang="es-ES" sz="1000" u="none" strike="noStrike" dirty="0" smtClean="0">
                          <a:solidFill>
                            <a:srgbClr val="002060"/>
                          </a:solidFill>
                          <a:effectLst/>
                        </a:rPr>
                        <a:t>macroeconómicos.</a:t>
                      </a:r>
                      <a:endParaRPr lang="es-ES" sz="1000" b="0" i="0" u="none" strike="noStrike" dirty="0">
                        <a:solidFill>
                          <a:srgbClr val="002060"/>
                        </a:solidFill>
                        <a:effectLst/>
                        <a:latin typeface="Calibri" panose="020F0502020204030204" pitchFamily="34" charset="0"/>
                      </a:endParaRPr>
                    </a:p>
                  </a:txBody>
                  <a:tcPr marL="0" marR="0" marT="0" marB="0" anchor="ctr"/>
                </a:tc>
                <a:tc hMerge="1">
                  <a:txBody>
                    <a:bodyPr/>
                    <a:lstStyle/>
                    <a:p>
                      <a:endParaRPr lang="es-CO"/>
                    </a:p>
                  </a:txBody>
                  <a:tcPr/>
                </a:tc>
                <a:tc hMerge="1">
                  <a:txBody>
                    <a:bodyPr/>
                    <a:lstStyle/>
                    <a:p>
                      <a:endParaRPr lang="es-CO"/>
                    </a:p>
                  </a:txBody>
                  <a:tcPr/>
                </a:tc>
                <a:tc hMerge="1">
                  <a:txBody>
                    <a:bodyPr/>
                    <a:lstStyle/>
                    <a:p>
                      <a:endParaRPr lang="es-CO" sz="1500"/>
                    </a:p>
                  </a:txBody>
                  <a:tcPr marL="78054" marR="78054" marT="39027" marB="39027"/>
                </a:tc>
                <a:tc hMerge="1">
                  <a:txBody>
                    <a:bodyPr/>
                    <a:lstStyle/>
                    <a:p>
                      <a:endParaRPr lang="es-CO" sz="1500"/>
                    </a:p>
                  </a:txBody>
                  <a:tcPr marL="78054" marR="78054" marT="39027" marB="39027"/>
                </a:tc>
                <a:tc hMerge="1">
                  <a:txBody>
                    <a:bodyPr/>
                    <a:lstStyle/>
                    <a:p>
                      <a:endParaRPr lang="es-CO" sz="1500"/>
                    </a:p>
                  </a:txBody>
                  <a:tcPr marL="78054" marR="78054" marT="39027" marB="39027"/>
                </a:tc>
                <a:tc hMerge="1">
                  <a:txBody>
                    <a:bodyPr/>
                    <a:lstStyle/>
                    <a:p>
                      <a:endParaRPr lang="es-CO" sz="1500" dirty="0"/>
                    </a:p>
                  </a:txBody>
                  <a:tcPr marL="78054" marR="78054" marT="39027" marB="39027"/>
                </a:tc>
                <a:extLst>
                  <a:ext uri="{0D108BD9-81ED-4DB2-BD59-A6C34878D82A}">
                    <a16:rowId xmlns:a16="http://schemas.microsoft.com/office/drawing/2014/main" xmlns="" val="4231338699"/>
                  </a:ext>
                </a:extLst>
              </a:tr>
            </a:tbl>
          </a:graphicData>
        </a:graphic>
      </p:graphicFrame>
    </p:spTree>
    <p:extLst>
      <p:ext uri="{BB962C8B-B14F-4D97-AF65-F5344CB8AC3E}">
        <p14:creationId xmlns:p14="http://schemas.microsoft.com/office/powerpoint/2010/main" val="402294084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5">
            <a:extLst>
              <a:ext uri="{FF2B5EF4-FFF2-40B4-BE49-F238E27FC236}">
                <a16:creationId xmlns:a16="http://schemas.microsoft.com/office/drawing/2014/main" xmlns="" id="{147A00F9-85D5-482F-8929-515BA65B6DAA}"/>
              </a:ext>
            </a:extLst>
          </p:cNvPr>
          <p:cNvSpPr>
            <a:spLocks noGrp="1"/>
          </p:cNvSpPr>
          <p:nvPr>
            <p:ph type="title"/>
          </p:nvPr>
        </p:nvSpPr>
        <p:spPr>
          <a:xfrm>
            <a:off x="292653" y="673874"/>
            <a:ext cx="11613596" cy="559387"/>
          </a:xfrm>
        </p:spPr>
        <p:txBody>
          <a:bodyPr/>
          <a:lstStyle/>
          <a:p>
            <a:r>
              <a:rPr lang="es-CO" dirty="0"/>
              <a:t>2</a:t>
            </a:r>
            <a:r>
              <a:rPr lang="es-CO" dirty="0" smtClean="0"/>
              <a:t>.1 </a:t>
            </a:r>
            <a:r>
              <a:rPr lang="es-CO" dirty="0"/>
              <a:t>Solicitud MGMP Inversión</a:t>
            </a:r>
          </a:p>
        </p:txBody>
      </p:sp>
      <p:sp>
        <p:nvSpPr>
          <p:cNvPr id="17" name="Text Placeholder 16">
            <a:extLst>
              <a:ext uri="{FF2B5EF4-FFF2-40B4-BE49-F238E27FC236}">
                <a16:creationId xmlns:a16="http://schemas.microsoft.com/office/drawing/2014/main" xmlns="" id="{CC7E4799-0F53-4A92-81A5-D4162B3A1AAE}"/>
              </a:ext>
            </a:extLst>
          </p:cNvPr>
          <p:cNvSpPr>
            <a:spLocks noGrp="1"/>
          </p:cNvSpPr>
          <p:nvPr>
            <p:ph type="body" sz="quarter" idx="10"/>
          </p:nvPr>
        </p:nvSpPr>
        <p:spPr>
          <a:xfrm>
            <a:off x="291865" y="1347457"/>
            <a:ext cx="11614384" cy="360939"/>
          </a:xfrm>
        </p:spPr>
        <p:txBody>
          <a:bodyPr/>
          <a:lstStyle/>
          <a:p>
            <a:r>
              <a:rPr lang="es-CO" dirty="0"/>
              <a:t>Resumen de Requerimientos Adicionales en Inversión (con respecto a </a:t>
            </a:r>
            <a:r>
              <a:rPr lang="es-CO" dirty="0" smtClean="0"/>
              <a:t>2020)</a:t>
            </a:r>
            <a:endParaRPr lang="es-CO" dirty="0"/>
          </a:p>
        </p:txBody>
      </p:sp>
      <p:sp>
        <p:nvSpPr>
          <p:cNvPr id="2" name="Rectángulo 1"/>
          <p:cNvSpPr/>
          <p:nvPr/>
        </p:nvSpPr>
        <p:spPr>
          <a:xfrm>
            <a:off x="423081" y="2122073"/>
            <a:ext cx="11300346" cy="707886"/>
          </a:xfrm>
          <a:prstGeom prst="rect">
            <a:avLst/>
          </a:prstGeom>
        </p:spPr>
        <p:txBody>
          <a:bodyPr wrap="square">
            <a:spAutoFit/>
          </a:bodyPr>
          <a:lstStyle/>
          <a:p>
            <a:pPr marL="342900" lvl="0" indent="-342900" algn="just" fontAlgn="ctr">
              <a:buFont typeface="Wingdings" panose="05000000000000000000" pitchFamily="2" charset="2"/>
              <a:buChar char="Ø"/>
            </a:pPr>
            <a:r>
              <a:rPr lang="es-CO" sz="2000" dirty="0">
                <a:solidFill>
                  <a:srgbClr val="002060"/>
                </a:solidFill>
                <a:latin typeface="Calibri" panose="020F0502020204030204" pitchFamily="34" charset="0"/>
              </a:rPr>
              <a:t>Se requiere </a:t>
            </a:r>
            <a:r>
              <a:rPr lang="es-CO" sz="2000" dirty="0" smtClean="0">
                <a:solidFill>
                  <a:srgbClr val="002060"/>
                </a:solidFill>
                <a:latin typeface="Calibri" panose="020F0502020204030204" pitchFamily="34" charset="0"/>
              </a:rPr>
              <a:t>continuar con el proyecto de inversión el cual inició en 2020, para seguir mejorando los </a:t>
            </a:r>
            <a:r>
              <a:rPr lang="es-CO" sz="2000" dirty="0">
                <a:solidFill>
                  <a:srgbClr val="002060"/>
                </a:solidFill>
                <a:latin typeface="Calibri" panose="020F0502020204030204" pitchFamily="34" charset="0"/>
              </a:rPr>
              <a:t>procesos </a:t>
            </a:r>
            <a:r>
              <a:rPr lang="es-CO" sz="2000" dirty="0" smtClean="0">
                <a:solidFill>
                  <a:srgbClr val="002060"/>
                </a:solidFill>
                <a:latin typeface="Calibri" panose="020F0502020204030204" pitchFamily="34" charset="0"/>
              </a:rPr>
              <a:t>de </a:t>
            </a:r>
            <a:r>
              <a:rPr lang="es-CO" sz="2000" dirty="0">
                <a:solidFill>
                  <a:srgbClr val="002060"/>
                </a:solidFill>
                <a:latin typeface="Calibri" panose="020F0502020204030204" pitchFamily="34" charset="0"/>
              </a:rPr>
              <a:t>la </a:t>
            </a:r>
            <a:r>
              <a:rPr lang="es-CO" sz="2000" dirty="0" smtClean="0">
                <a:solidFill>
                  <a:srgbClr val="002060"/>
                </a:solidFill>
                <a:latin typeface="Calibri" panose="020F0502020204030204" pitchFamily="34" charset="0"/>
              </a:rPr>
              <a:t>entidad, de </a:t>
            </a:r>
            <a:r>
              <a:rPr lang="es-CO" sz="2000" dirty="0">
                <a:solidFill>
                  <a:srgbClr val="002060"/>
                </a:solidFill>
                <a:latin typeface="Calibri" panose="020F0502020204030204" pitchFamily="34" charset="0"/>
              </a:rPr>
              <a:t>cara a la satisfacción del </a:t>
            </a:r>
            <a:r>
              <a:rPr lang="es-CO" sz="2000" dirty="0" smtClean="0">
                <a:solidFill>
                  <a:srgbClr val="002060"/>
                </a:solidFill>
                <a:latin typeface="Calibri" panose="020F0502020204030204" pitchFamily="34" charset="0"/>
              </a:rPr>
              <a:t>ciudadano.</a:t>
            </a:r>
            <a:endParaRPr lang="es-CO" sz="2000" dirty="0">
              <a:solidFill>
                <a:srgbClr val="002060"/>
              </a:solidFill>
              <a:latin typeface="Calibri" panose="020F0502020204030204" pitchFamily="34" charset="0"/>
            </a:endParaRPr>
          </a:p>
        </p:txBody>
      </p:sp>
      <p:sp>
        <p:nvSpPr>
          <p:cNvPr id="5" name="Flecha izquierda 4">
            <a:hlinkClick r:id="rId2" action="ppaction://hlinksldjump"/>
          </p:cNvPr>
          <p:cNvSpPr/>
          <p:nvPr/>
        </p:nvSpPr>
        <p:spPr>
          <a:xfrm>
            <a:off x="11136573" y="6387153"/>
            <a:ext cx="846162" cy="327546"/>
          </a:xfrm>
          <a:prstGeom prst="leftArrow">
            <a:avLst/>
          </a:pr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s-CO" dirty="0" err="1" smtClean="0"/>
          </a:p>
        </p:txBody>
      </p:sp>
      <p:sp>
        <p:nvSpPr>
          <p:cNvPr id="6" name="CuadroTexto 5">
            <a:hlinkClick r:id="rId2" action="ppaction://hlinksldjump"/>
          </p:cNvPr>
          <p:cNvSpPr txBox="1"/>
          <p:nvPr/>
        </p:nvSpPr>
        <p:spPr>
          <a:xfrm>
            <a:off x="11341290" y="6420121"/>
            <a:ext cx="1282890" cy="261610"/>
          </a:xfrm>
          <a:prstGeom prst="rect">
            <a:avLst/>
          </a:prstGeom>
          <a:noFill/>
        </p:spPr>
        <p:txBody>
          <a:bodyPr wrap="square" rtlCol="0" anchor="ctr">
            <a:spAutoFit/>
          </a:bodyPr>
          <a:lstStyle/>
          <a:p>
            <a:pPr algn="l">
              <a:spcBef>
                <a:spcPts val="600"/>
              </a:spcBef>
            </a:pPr>
            <a:r>
              <a:rPr lang="es-CO" sz="1100" dirty="0" smtClean="0"/>
              <a:t>volver</a:t>
            </a:r>
          </a:p>
        </p:txBody>
      </p:sp>
    </p:spTree>
    <p:extLst>
      <p:ext uri="{BB962C8B-B14F-4D97-AF65-F5344CB8AC3E}">
        <p14:creationId xmlns:p14="http://schemas.microsoft.com/office/powerpoint/2010/main" val="17968499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xmlns="" id="{BCA35AD4-8888-4306-94F2-DE7FCFEBF58A}"/>
              </a:ext>
            </a:extLst>
          </p:cNvPr>
          <p:cNvSpPr>
            <a:spLocks noGrp="1"/>
          </p:cNvSpPr>
          <p:nvPr>
            <p:ph type="body" sz="quarter" idx="12"/>
          </p:nvPr>
        </p:nvSpPr>
        <p:spPr>
          <a:xfrm>
            <a:off x="9144000" y="5003320"/>
            <a:ext cx="2656936" cy="800061"/>
          </a:xfrm>
        </p:spPr>
        <p:txBody>
          <a:bodyPr>
            <a:noAutofit/>
          </a:bodyPr>
          <a:lstStyle/>
          <a:p>
            <a:pPr algn="just"/>
            <a:r>
              <a:rPr lang="es-ES" sz="7200" dirty="0" smtClean="0"/>
              <a:t>CGN</a:t>
            </a:r>
            <a:endParaRPr lang="es-CO" sz="7200" dirty="0"/>
          </a:p>
        </p:txBody>
      </p:sp>
      <p:pic>
        <p:nvPicPr>
          <p:cNvPr id="8194" name="Picture 2" descr="Ministerio de Hacienda y CrÃ©dito PÃºblic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5328" y="273570"/>
            <a:ext cx="4381500" cy="933450"/>
          </a:xfrm>
          <a:prstGeom prst="rect">
            <a:avLst/>
          </a:prstGeom>
          <a:noFill/>
          <a:extLst>
            <a:ext uri="{909E8E84-426E-40DD-AFC4-6F175D3DCCD1}">
              <a14:hiddenFill xmlns:a14="http://schemas.microsoft.com/office/drawing/2010/main">
                <a:solidFill>
                  <a:srgbClr val="FFFFFF"/>
                </a:solidFill>
              </a14:hiddenFill>
            </a:ext>
          </a:extLst>
        </p:spPr>
      </p:pic>
      <p:sp>
        <p:nvSpPr>
          <p:cNvPr id="4" name="Flecha izquierda 3">
            <a:hlinkClick r:id="rId3" action="ppaction://hlinksldjump"/>
          </p:cNvPr>
          <p:cNvSpPr/>
          <p:nvPr/>
        </p:nvSpPr>
        <p:spPr>
          <a:xfrm>
            <a:off x="11136573" y="6387153"/>
            <a:ext cx="846162" cy="327546"/>
          </a:xfrm>
          <a:prstGeom prst="leftArrow">
            <a:avLst/>
          </a:prstGeom>
          <a:solidFill>
            <a:schemeClr val="bg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s-CO" dirty="0" err="1" smtClean="0"/>
          </a:p>
        </p:txBody>
      </p:sp>
      <p:sp>
        <p:nvSpPr>
          <p:cNvPr id="5" name="CuadroTexto 4">
            <a:hlinkClick r:id="rId3" action="ppaction://hlinksldjump"/>
          </p:cNvPr>
          <p:cNvSpPr txBox="1"/>
          <p:nvPr/>
        </p:nvSpPr>
        <p:spPr>
          <a:xfrm>
            <a:off x="11341290" y="6420121"/>
            <a:ext cx="1282890" cy="261610"/>
          </a:xfrm>
          <a:prstGeom prst="rect">
            <a:avLst/>
          </a:prstGeom>
          <a:noFill/>
        </p:spPr>
        <p:txBody>
          <a:bodyPr wrap="square" rtlCol="0" anchor="ctr">
            <a:spAutoFit/>
          </a:bodyPr>
          <a:lstStyle/>
          <a:p>
            <a:pPr algn="l">
              <a:spcBef>
                <a:spcPts val="600"/>
              </a:spcBef>
            </a:pPr>
            <a:r>
              <a:rPr lang="es-CO" sz="1100" dirty="0" smtClean="0"/>
              <a:t>volver</a:t>
            </a:r>
          </a:p>
        </p:txBody>
      </p:sp>
    </p:spTree>
    <p:extLst>
      <p:ext uri="{BB962C8B-B14F-4D97-AF65-F5344CB8AC3E}">
        <p14:creationId xmlns:p14="http://schemas.microsoft.com/office/powerpoint/2010/main" val="857140869"/>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xmlns="" id="{A9BF9024-8020-45D8-80DC-C010FECB1919}"/>
              </a:ext>
            </a:extLst>
          </p:cNvPr>
          <p:cNvSpPr>
            <a:spLocks noGrp="1"/>
          </p:cNvSpPr>
          <p:nvPr>
            <p:ph type="body" sz="quarter" idx="11"/>
          </p:nvPr>
        </p:nvSpPr>
        <p:spPr/>
        <p:txBody>
          <a:bodyPr>
            <a:normAutofit/>
          </a:bodyPr>
          <a:lstStyle/>
          <a:p>
            <a:r>
              <a:rPr lang="es-CO" dirty="0"/>
              <a:t>Solicitudes MGMP </a:t>
            </a:r>
            <a:r>
              <a:rPr lang="es-CO" dirty="0" smtClean="0"/>
              <a:t>2021-2024 </a:t>
            </a:r>
            <a:r>
              <a:rPr lang="es-CO" dirty="0"/>
              <a:t>Funcionamiento</a:t>
            </a:r>
          </a:p>
        </p:txBody>
      </p:sp>
      <p:sp>
        <p:nvSpPr>
          <p:cNvPr id="12" name="Text Placeholder 11">
            <a:extLst>
              <a:ext uri="{FF2B5EF4-FFF2-40B4-BE49-F238E27FC236}">
                <a16:creationId xmlns:a16="http://schemas.microsoft.com/office/drawing/2014/main" xmlns="" id="{F474FB92-D38F-4078-BAA8-B8932BB77242}"/>
              </a:ext>
            </a:extLst>
          </p:cNvPr>
          <p:cNvSpPr>
            <a:spLocks noGrp="1"/>
          </p:cNvSpPr>
          <p:nvPr>
            <p:ph type="body" sz="quarter" idx="12"/>
          </p:nvPr>
        </p:nvSpPr>
        <p:spPr/>
        <p:txBody>
          <a:bodyPr>
            <a:normAutofit/>
          </a:bodyPr>
          <a:lstStyle/>
          <a:p>
            <a:r>
              <a:rPr lang="es-CO" dirty="0"/>
              <a:t>1</a:t>
            </a:r>
            <a:r>
              <a:rPr lang="es-CO" dirty="0" smtClean="0"/>
              <a:t>.</a:t>
            </a:r>
            <a:endParaRPr lang="es-CO" dirty="0"/>
          </a:p>
        </p:txBody>
      </p:sp>
    </p:spTree>
    <p:extLst>
      <p:ext uri="{BB962C8B-B14F-4D97-AF65-F5344CB8AC3E}">
        <p14:creationId xmlns:p14="http://schemas.microsoft.com/office/powerpoint/2010/main" val="175778922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5">
            <a:extLst>
              <a:ext uri="{FF2B5EF4-FFF2-40B4-BE49-F238E27FC236}">
                <a16:creationId xmlns:a16="http://schemas.microsoft.com/office/drawing/2014/main" xmlns="" id="{147A00F9-85D5-482F-8929-515BA65B6DAA}"/>
              </a:ext>
            </a:extLst>
          </p:cNvPr>
          <p:cNvSpPr>
            <a:spLocks noGrp="1"/>
          </p:cNvSpPr>
          <p:nvPr>
            <p:ph type="title"/>
          </p:nvPr>
        </p:nvSpPr>
        <p:spPr>
          <a:xfrm>
            <a:off x="292653" y="491428"/>
            <a:ext cx="11613596" cy="559387"/>
          </a:xfrm>
        </p:spPr>
        <p:txBody>
          <a:bodyPr/>
          <a:lstStyle/>
          <a:p>
            <a:r>
              <a:rPr lang="es-CO" dirty="0"/>
              <a:t>1</a:t>
            </a:r>
            <a:r>
              <a:rPr lang="es-CO" dirty="0" smtClean="0"/>
              <a:t>. </a:t>
            </a:r>
            <a:r>
              <a:rPr lang="es-CO" dirty="0"/>
              <a:t>Solicitud MGMP Funcionamiento</a:t>
            </a:r>
          </a:p>
        </p:txBody>
      </p:sp>
      <p:sp>
        <p:nvSpPr>
          <p:cNvPr id="17" name="Text Placeholder 16">
            <a:extLst>
              <a:ext uri="{FF2B5EF4-FFF2-40B4-BE49-F238E27FC236}">
                <a16:creationId xmlns:a16="http://schemas.microsoft.com/office/drawing/2014/main" xmlns="" id="{CC7E4799-0F53-4A92-81A5-D4162B3A1AAE}"/>
              </a:ext>
            </a:extLst>
          </p:cNvPr>
          <p:cNvSpPr>
            <a:spLocks noGrp="1"/>
          </p:cNvSpPr>
          <p:nvPr>
            <p:ph type="body" sz="quarter" idx="10"/>
          </p:nvPr>
        </p:nvSpPr>
        <p:spPr>
          <a:xfrm>
            <a:off x="714945" y="1018666"/>
            <a:ext cx="11614384" cy="360939"/>
          </a:xfrm>
        </p:spPr>
        <p:txBody>
          <a:bodyPr/>
          <a:lstStyle/>
          <a:p>
            <a:r>
              <a:rPr lang="es-CO" dirty="0"/>
              <a:t>Proyecciones</a:t>
            </a:r>
          </a:p>
          <a:p>
            <a:endParaRPr lang="es-CO" dirty="0"/>
          </a:p>
        </p:txBody>
      </p:sp>
      <p:graphicFrame>
        <p:nvGraphicFramePr>
          <p:cNvPr id="4" name="Tabla 3">
            <a:extLst>
              <a:ext uri="{FF2B5EF4-FFF2-40B4-BE49-F238E27FC236}">
                <a16:creationId xmlns:a16="http://schemas.microsoft.com/office/drawing/2014/main" xmlns="" id="{92C6D3E3-91C9-462C-8ABF-4E0535310489}"/>
              </a:ext>
            </a:extLst>
          </p:cNvPr>
          <p:cNvGraphicFramePr>
            <a:graphicFrameLocks noGrp="1"/>
          </p:cNvGraphicFramePr>
          <p:nvPr>
            <p:extLst>
              <p:ext uri="{D42A27DB-BD31-4B8C-83A1-F6EECF244321}">
                <p14:modId xmlns:p14="http://schemas.microsoft.com/office/powerpoint/2010/main" val="3581418488"/>
              </p:ext>
            </p:extLst>
          </p:nvPr>
        </p:nvGraphicFramePr>
        <p:xfrm>
          <a:off x="451725" y="5580607"/>
          <a:ext cx="5345552" cy="400050"/>
        </p:xfrm>
        <a:graphic>
          <a:graphicData uri="http://schemas.openxmlformats.org/drawingml/2006/table">
            <a:tbl>
              <a:tblPr/>
              <a:tblGrid>
                <a:gridCol w="5345552">
                  <a:extLst>
                    <a:ext uri="{9D8B030D-6E8A-4147-A177-3AD203B41FA5}">
                      <a16:colId xmlns:a16="http://schemas.microsoft.com/office/drawing/2014/main" xmlns="" val="4294867119"/>
                    </a:ext>
                  </a:extLst>
                </a:gridCol>
              </a:tblGrid>
              <a:tr h="209550">
                <a:tc>
                  <a:txBody>
                    <a:bodyPr/>
                    <a:lstStyle/>
                    <a:p>
                      <a:pPr algn="l" fontAlgn="ctr"/>
                      <a:r>
                        <a:rPr lang="es-CO" sz="800" b="0" i="0" u="none" strike="noStrike" dirty="0">
                          <a:solidFill>
                            <a:srgbClr val="203764"/>
                          </a:solidFill>
                          <a:effectLst/>
                          <a:latin typeface="Calibri" panose="020F0502020204030204" pitchFamily="34" charset="0"/>
                        </a:rPr>
                        <a:t>* Apropiación vigente a 30 de abril de </a:t>
                      </a:r>
                      <a:r>
                        <a:rPr lang="es-CO" sz="800" b="0" i="0" u="none" strike="noStrike" dirty="0" smtClean="0">
                          <a:solidFill>
                            <a:srgbClr val="203764"/>
                          </a:solidFill>
                          <a:effectLst/>
                          <a:latin typeface="Calibri" panose="020F0502020204030204" pitchFamily="34" charset="0"/>
                        </a:rPr>
                        <a:t>2020, </a:t>
                      </a:r>
                      <a:r>
                        <a:rPr lang="es-CO" sz="800" b="0" i="0" u="none" strike="noStrike" dirty="0">
                          <a:solidFill>
                            <a:srgbClr val="203764"/>
                          </a:solidFill>
                          <a:effectLst/>
                          <a:latin typeface="Calibri" panose="020F0502020204030204" pitchFamily="34" charset="0"/>
                        </a:rPr>
                        <a:t>SIN descontar partidas suspendidas</a:t>
                      </a:r>
                    </a:p>
                  </a:txBody>
                  <a:tcPr marL="0" marR="0" marT="0" marB="0" anchor="ctr">
                    <a:lnL>
                      <a:noFill/>
                    </a:lnL>
                    <a:lnR>
                      <a:noFill/>
                    </a:lnR>
                    <a:lnT>
                      <a:noFill/>
                    </a:lnT>
                    <a:lnB>
                      <a:noFill/>
                    </a:lnB>
                  </a:tcPr>
                </a:tc>
                <a:extLst>
                  <a:ext uri="{0D108BD9-81ED-4DB2-BD59-A6C34878D82A}">
                    <a16:rowId xmlns:a16="http://schemas.microsoft.com/office/drawing/2014/main" xmlns="" val="3461413024"/>
                  </a:ext>
                </a:extLst>
              </a:tr>
              <a:tr h="190500">
                <a:tc>
                  <a:txBody>
                    <a:bodyPr/>
                    <a:lstStyle/>
                    <a:p>
                      <a:pPr algn="l" fontAlgn="ctr"/>
                      <a:r>
                        <a:rPr lang="es-CO" sz="800" b="0" i="0" u="none" strike="noStrike" dirty="0">
                          <a:solidFill>
                            <a:srgbClr val="203764"/>
                          </a:solidFill>
                          <a:effectLst/>
                          <a:latin typeface="Calibri" panose="020F0502020204030204" pitchFamily="34" charset="0"/>
                        </a:rPr>
                        <a:t>** Apropiación vigente a 30 de abril de </a:t>
                      </a:r>
                      <a:r>
                        <a:rPr lang="es-CO" sz="800" b="0" i="0" u="none" strike="noStrike" dirty="0" smtClean="0">
                          <a:solidFill>
                            <a:srgbClr val="203764"/>
                          </a:solidFill>
                          <a:effectLst/>
                          <a:latin typeface="Calibri" panose="020F0502020204030204" pitchFamily="34" charset="0"/>
                        </a:rPr>
                        <a:t>2020, </a:t>
                      </a:r>
                      <a:r>
                        <a:rPr lang="es-CO" sz="800" b="0" i="0" u="none" strike="noStrike" dirty="0">
                          <a:solidFill>
                            <a:srgbClr val="203764"/>
                          </a:solidFill>
                          <a:effectLst/>
                          <a:latin typeface="Calibri" panose="020F0502020204030204" pitchFamily="34" charset="0"/>
                        </a:rPr>
                        <a:t>descontando partidas suspendidas</a:t>
                      </a:r>
                    </a:p>
                  </a:txBody>
                  <a:tcPr marL="0" marR="0" marT="0" marB="0" anchor="ctr">
                    <a:lnL>
                      <a:noFill/>
                    </a:lnL>
                    <a:lnR>
                      <a:noFill/>
                    </a:lnR>
                    <a:lnT>
                      <a:noFill/>
                    </a:lnT>
                    <a:lnB>
                      <a:noFill/>
                    </a:lnB>
                  </a:tcPr>
                </a:tc>
                <a:extLst>
                  <a:ext uri="{0D108BD9-81ED-4DB2-BD59-A6C34878D82A}">
                    <a16:rowId xmlns:a16="http://schemas.microsoft.com/office/drawing/2014/main" xmlns="" val="1985021368"/>
                  </a:ext>
                </a:extLst>
              </a:tr>
            </a:tbl>
          </a:graphicData>
        </a:graphic>
      </p:graphicFrame>
      <p:graphicFrame>
        <p:nvGraphicFramePr>
          <p:cNvPr id="3" name="Tabla 2"/>
          <p:cNvGraphicFramePr>
            <a:graphicFrameLocks noGrp="1"/>
          </p:cNvGraphicFramePr>
          <p:nvPr>
            <p:extLst>
              <p:ext uri="{D42A27DB-BD31-4B8C-83A1-F6EECF244321}">
                <p14:modId xmlns:p14="http://schemas.microsoft.com/office/powerpoint/2010/main" val="1514184423"/>
              </p:ext>
            </p:extLst>
          </p:nvPr>
        </p:nvGraphicFramePr>
        <p:xfrm>
          <a:off x="560909" y="1762987"/>
          <a:ext cx="11076295" cy="3665061"/>
        </p:xfrm>
        <a:graphic>
          <a:graphicData uri="http://schemas.openxmlformats.org/drawingml/2006/table">
            <a:tbl>
              <a:tblPr/>
              <a:tblGrid>
                <a:gridCol w="3348979">
                  <a:extLst>
                    <a:ext uri="{9D8B030D-6E8A-4147-A177-3AD203B41FA5}">
                      <a16:colId xmlns:a16="http://schemas.microsoft.com/office/drawing/2014/main" xmlns="" val="197038084"/>
                    </a:ext>
                  </a:extLst>
                </a:gridCol>
                <a:gridCol w="796924">
                  <a:extLst>
                    <a:ext uri="{9D8B030D-6E8A-4147-A177-3AD203B41FA5}">
                      <a16:colId xmlns:a16="http://schemas.microsoft.com/office/drawing/2014/main" xmlns="" val="2639547856"/>
                    </a:ext>
                  </a:extLst>
                </a:gridCol>
                <a:gridCol w="796924">
                  <a:extLst>
                    <a:ext uri="{9D8B030D-6E8A-4147-A177-3AD203B41FA5}">
                      <a16:colId xmlns:a16="http://schemas.microsoft.com/office/drawing/2014/main" xmlns="" val="2627399527"/>
                    </a:ext>
                  </a:extLst>
                </a:gridCol>
                <a:gridCol w="787437">
                  <a:extLst>
                    <a:ext uri="{9D8B030D-6E8A-4147-A177-3AD203B41FA5}">
                      <a16:colId xmlns:a16="http://schemas.microsoft.com/office/drawing/2014/main" xmlns="" val="2561737241"/>
                    </a:ext>
                  </a:extLst>
                </a:gridCol>
                <a:gridCol w="761347">
                  <a:extLst>
                    <a:ext uri="{9D8B030D-6E8A-4147-A177-3AD203B41FA5}">
                      <a16:colId xmlns:a16="http://schemas.microsoft.com/office/drawing/2014/main" xmlns="" val="1514824222"/>
                    </a:ext>
                  </a:extLst>
                </a:gridCol>
                <a:gridCol w="787437">
                  <a:extLst>
                    <a:ext uri="{9D8B030D-6E8A-4147-A177-3AD203B41FA5}">
                      <a16:colId xmlns:a16="http://schemas.microsoft.com/office/drawing/2014/main" xmlns="" val="1300571065"/>
                    </a:ext>
                  </a:extLst>
                </a:gridCol>
                <a:gridCol w="740001">
                  <a:extLst>
                    <a:ext uri="{9D8B030D-6E8A-4147-A177-3AD203B41FA5}">
                      <a16:colId xmlns:a16="http://schemas.microsoft.com/office/drawing/2014/main" xmlns="" val="2545183441"/>
                    </a:ext>
                  </a:extLst>
                </a:gridCol>
                <a:gridCol w="758975">
                  <a:extLst>
                    <a:ext uri="{9D8B030D-6E8A-4147-A177-3AD203B41FA5}">
                      <a16:colId xmlns:a16="http://schemas.microsoft.com/office/drawing/2014/main" xmlns="" val="3145251432"/>
                    </a:ext>
                  </a:extLst>
                </a:gridCol>
                <a:gridCol w="761347">
                  <a:extLst>
                    <a:ext uri="{9D8B030D-6E8A-4147-A177-3AD203B41FA5}">
                      <a16:colId xmlns:a16="http://schemas.microsoft.com/office/drawing/2014/main" xmlns="" val="1485643227"/>
                    </a:ext>
                  </a:extLst>
                </a:gridCol>
                <a:gridCol w="768462">
                  <a:extLst>
                    <a:ext uri="{9D8B030D-6E8A-4147-A177-3AD203B41FA5}">
                      <a16:colId xmlns:a16="http://schemas.microsoft.com/office/drawing/2014/main" xmlns="" val="984206243"/>
                    </a:ext>
                  </a:extLst>
                </a:gridCol>
                <a:gridCol w="768462">
                  <a:extLst>
                    <a:ext uri="{9D8B030D-6E8A-4147-A177-3AD203B41FA5}">
                      <a16:colId xmlns:a16="http://schemas.microsoft.com/office/drawing/2014/main" xmlns="" val="3941529981"/>
                    </a:ext>
                  </a:extLst>
                </a:gridCol>
              </a:tblGrid>
              <a:tr h="141608">
                <a:tc>
                  <a:txBody>
                    <a:bodyPr/>
                    <a:lstStyle/>
                    <a:p>
                      <a:pPr algn="l" rtl="0" fontAlgn="ctr"/>
                      <a:r>
                        <a:rPr lang="es-CO" sz="1050" b="1" i="0" u="none" strike="noStrike">
                          <a:solidFill>
                            <a:srgbClr val="203764"/>
                          </a:solidFill>
                          <a:effectLst/>
                          <a:latin typeface="Calibri" panose="020F0502020204030204" pitchFamily="34" charset="0"/>
                        </a:rPr>
                        <a:t>Millones de pesos</a:t>
                      </a:r>
                    </a:p>
                  </a:txBody>
                  <a:tcPr marL="0" marR="0" marT="0" marB="0" anchor="ctr">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ctr"/>
                      <a:endParaRPr lang="es-CO" sz="1050" b="0" i="0" u="none" strike="noStrike">
                        <a:solidFill>
                          <a:srgbClr val="000000"/>
                        </a:solidFill>
                        <a:effectLst/>
                        <a:latin typeface="Arial" panose="020B0604020202020204" pitchFamily="34" charset="0"/>
                      </a:endParaRPr>
                    </a:p>
                  </a:txBody>
                  <a:tcPr marL="0" marR="0" marT="0" marB="0" anchor="ctr">
                    <a:lnL>
                      <a:noFill/>
                    </a:lnL>
                    <a:lnR>
                      <a:noFill/>
                    </a:lnR>
                    <a:lnT w="1270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ctr"/>
                      <a:r>
                        <a:rPr lang="es-CO" sz="1050" b="0" i="0" u="none" strike="noStrike">
                          <a:solidFill>
                            <a:srgbClr val="000000"/>
                          </a:solidFill>
                          <a:effectLst/>
                          <a:latin typeface="Arial" panose="020B0604020202020204" pitchFamily="34" charset="0"/>
                        </a:rPr>
                        <a:t> </a:t>
                      </a:r>
                    </a:p>
                  </a:txBody>
                  <a:tcPr marL="0" marR="0" marT="0" marB="0" anchor="ctr">
                    <a:lnL>
                      <a:noFill/>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8">
                  <a:txBody>
                    <a:bodyPr/>
                    <a:lstStyle/>
                    <a:p>
                      <a:pPr algn="ctr" rtl="0" fontAlgn="ctr"/>
                      <a:r>
                        <a:rPr lang="es-CO" sz="1050" b="1" i="0" u="none" strike="noStrike">
                          <a:solidFill>
                            <a:srgbClr val="FFFFFF"/>
                          </a:solidFill>
                          <a:effectLst/>
                          <a:latin typeface="Calibri" panose="020F0502020204030204" pitchFamily="34" charset="0"/>
                        </a:rPr>
                        <a:t>Solicitud MGMP 2021 - 2024</a:t>
                      </a:r>
                    </a:p>
                  </a:txBody>
                  <a:tcPr marL="0" marR="0" marT="0" marB="0" anchor="ctr">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03764"/>
                    </a:solidFill>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extLst>
                  <a:ext uri="{0D108BD9-81ED-4DB2-BD59-A6C34878D82A}">
                    <a16:rowId xmlns:a16="http://schemas.microsoft.com/office/drawing/2014/main" xmlns="" val="1660846331"/>
                  </a:ext>
                </a:extLst>
              </a:tr>
              <a:tr h="141608">
                <a:tc rowSpan="2">
                  <a:txBody>
                    <a:bodyPr/>
                    <a:lstStyle/>
                    <a:p>
                      <a:pPr algn="ctr" rtl="0" fontAlgn="ctr"/>
                      <a:r>
                        <a:rPr lang="es-CO" sz="1050" b="1" i="0" u="none" strike="noStrike">
                          <a:solidFill>
                            <a:srgbClr val="FFFFFF"/>
                          </a:solidFill>
                          <a:effectLst/>
                          <a:latin typeface="Calibri" panose="020F0502020204030204" pitchFamily="34" charset="0"/>
                        </a:rPr>
                        <a:t>Funcionamiento/Entidad</a:t>
                      </a:r>
                    </a:p>
                  </a:txBody>
                  <a:tcPr marL="0" marR="0" marT="0" marB="0" anchor="ctr">
                    <a:lnL w="12700" cap="flat" cmpd="sng" algn="ctr">
                      <a:solidFill>
                        <a:schemeClr val="tx1"/>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03764"/>
                    </a:solidFill>
                  </a:tcPr>
                </a:tc>
                <a:tc rowSpan="2">
                  <a:txBody>
                    <a:bodyPr/>
                    <a:lstStyle/>
                    <a:p>
                      <a:pPr algn="ctr" rtl="0" fontAlgn="ctr"/>
                      <a:r>
                        <a:rPr lang="es-CO" sz="1050" b="1" i="0" u="none" strike="noStrike">
                          <a:solidFill>
                            <a:srgbClr val="FFFFFF"/>
                          </a:solidFill>
                          <a:effectLst/>
                          <a:latin typeface="Calibri" panose="020F0502020204030204" pitchFamily="34" charset="0"/>
                        </a:rPr>
                        <a:t>2020*</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03764"/>
                    </a:solidFill>
                  </a:tcPr>
                </a:tc>
                <a:tc rowSpan="2">
                  <a:txBody>
                    <a:bodyPr/>
                    <a:lstStyle/>
                    <a:p>
                      <a:pPr algn="ctr" rtl="0" fontAlgn="ctr"/>
                      <a:r>
                        <a:rPr lang="es-CO" sz="1050" b="1" i="0" u="none" strike="noStrike">
                          <a:solidFill>
                            <a:srgbClr val="FFFFFF"/>
                          </a:solidFill>
                          <a:effectLst/>
                          <a:latin typeface="Calibri" panose="020F0502020204030204" pitchFamily="34" charset="0"/>
                        </a:rPr>
                        <a:t>2020**</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03764"/>
                    </a:solidFill>
                  </a:tcPr>
                </a:tc>
                <a:tc rowSpan="2">
                  <a:txBody>
                    <a:bodyPr/>
                    <a:lstStyle/>
                    <a:p>
                      <a:pPr algn="ctr" rtl="0" fontAlgn="ctr"/>
                      <a:r>
                        <a:rPr lang="es-CO" sz="1050" b="1" i="0" u="none" strike="noStrike">
                          <a:solidFill>
                            <a:srgbClr val="FFFFFF"/>
                          </a:solidFill>
                          <a:effectLst/>
                          <a:latin typeface="Calibri" panose="020F0502020204030204" pitchFamily="34" charset="0"/>
                        </a:rPr>
                        <a:t>2021</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03764"/>
                    </a:solidFill>
                  </a:tcPr>
                </a:tc>
                <a:tc rowSpan="2">
                  <a:txBody>
                    <a:bodyPr/>
                    <a:lstStyle/>
                    <a:p>
                      <a:pPr algn="ctr" rtl="0" fontAlgn="ctr"/>
                      <a:r>
                        <a:rPr lang="es-CO" sz="1050" b="1" i="0" u="none" strike="noStrike">
                          <a:solidFill>
                            <a:srgbClr val="FFFFFF"/>
                          </a:solidFill>
                          <a:effectLst/>
                          <a:latin typeface="Calibri" panose="020F0502020204030204" pitchFamily="34" charset="0"/>
                        </a:rPr>
                        <a:t>2022</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03764"/>
                    </a:solidFill>
                  </a:tcPr>
                </a:tc>
                <a:tc rowSpan="2">
                  <a:txBody>
                    <a:bodyPr/>
                    <a:lstStyle/>
                    <a:p>
                      <a:pPr algn="ctr" rtl="0" fontAlgn="ctr"/>
                      <a:r>
                        <a:rPr lang="es-CO" sz="1050" b="1" i="0" u="none" strike="noStrike">
                          <a:solidFill>
                            <a:srgbClr val="FFFFFF"/>
                          </a:solidFill>
                          <a:effectLst/>
                          <a:latin typeface="Calibri" panose="020F0502020204030204" pitchFamily="34" charset="0"/>
                        </a:rPr>
                        <a:t>2023</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03764"/>
                    </a:solidFill>
                  </a:tcPr>
                </a:tc>
                <a:tc rowSpan="2">
                  <a:txBody>
                    <a:bodyPr/>
                    <a:lstStyle/>
                    <a:p>
                      <a:pPr algn="ctr" rtl="0" fontAlgn="ctr"/>
                      <a:r>
                        <a:rPr lang="es-CO" sz="1050" b="1" i="0" u="none" strike="noStrike">
                          <a:solidFill>
                            <a:srgbClr val="FFFFFF"/>
                          </a:solidFill>
                          <a:effectLst/>
                          <a:latin typeface="Calibri" panose="020F0502020204030204" pitchFamily="34" charset="0"/>
                        </a:rPr>
                        <a:t>2024</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03764"/>
                    </a:solidFill>
                  </a:tcPr>
                </a:tc>
                <a:tc>
                  <a:txBody>
                    <a:bodyPr/>
                    <a:lstStyle/>
                    <a:p>
                      <a:pPr algn="ctr" rtl="0" fontAlgn="ctr"/>
                      <a:r>
                        <a:rPr lang="es-CO" sz="1050" b="1" i="0" u="none" strike="noStrike">
                          <a:solidFill>
                            <a:srgbClr val="FFFFFF"/>
                          </a:solidFill>
                          <a:effectLst/>
                          <a:latin typeface="Calibri" panose="020F0502020204030204" pitchFamily="34" charset="0"/>
                        </a:rPr>
                        <a:t>Var%</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203764"/>
                    </a:solidFill>
                  </a:tcPr>
                </a:tc>
                <a:tc>
                  <a:txBody>
                    <a:bodyPr/>
                    <a:lstStyle/>
                    <a:p>
                      <a:pPr algn="ctr" rtl="0" fontAlgn="ctr"/>
                      <a:r>
                        <a:rPr lang="es-CO" sz="1050" b="1" i="0" u="none" strike="noStrike">
                          <a:solidFill>
                            <a:srgbClr val="FFFFFF"/>
                          </a:solidFill>
                          <a:effectLst/>
                          <a:latin typeface="Calibri" panose="020F0502020204030204" pitchFamily="34" charset="0"/>
                        </a:rPr>
                        <a:t>Var%</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203764"/>
                    </a:solidFill>
                  </a:tcPr>
                </a:tc>
                <a:tc>
                  <a:txBody>
                    <a:bodyPr/>
                    <a:lstStyle/>
                    <a:p>
                      <a:pPr algn="ctr" rtl="0" fontAlgn="ctr"/>
                      <a:r>
                        <a:rPr lang="es-CO" sz="1050" b="1" i="0" u="none" strike="noStrike">
                          <a:solidFill>
                            <a:srgbClr val="FFFFFF"/>
                          </a:solidFill>
                          <a:effectLst/>
                          <a:latin typeface="Calibri" panose="020F0502020204030204" pitchFamily="34" charset="0"/>
                        </a:rPr>
                        <a:t>Var%</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203764"/>
                    </a:solidFill>
                  </a:tcPr>
                </a:tc>
                <a:tc>
                  <a:txBody>
                    <a:bodyPr/>
                    <a:lstStyle/>
                    <a:p>
                      <a:pPr algn="ctr" rtl="0" fontAlgn="ctr"/>
                      <a:r>
                        <a:rPr lang="es-CO" sz="1050" b="1" i="0" u="none" strike="noStrike">
                          <a:solidFill>
                            <a:srgbClr val="FFFFFF"/>
                          </a:solidFill>
                          <a:effectLst/>
                          <a:latin typeface="Calibri" panose="020F0502020204030204" pitchFamily="34" charset="0"/>
                        </a:rPr>
                        <a:t>Var%</a:t>
                      </a:r>
                    </a:p>
                  </a:txBody>
                  <a:tcPr marL="0" marR="0" marT="0" marB="0" anchor="ctr">
                    <a:lnL w="6350" cap="flat" cmpd="sng" algn="ctr">
                      <a:solidFill>
                        <a:srgbClr val="B8CCE4"/>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203764"/>
                    </a:solidFill>
                  </a:tcPr>
                </a:tc>
                <a:extLst>
                  <a:ext uri="{0D108BD9-81ED-4DB2-BD59-A6C34878D82A}">
                    <a16:rowId xmlns:a16="http://schemas.microsoft.com/office/drawing/2014/main" xmlns="" val="1910725906"/>
                  </a:ext>
                </a:extLst>
              </a:tr>
              <a:tr h="141608">
                <a:tc vMerge="1">
                  <a:txBody>
                    <a:bodyPr/>
                    <a:lstStyle/>
                    <a:p>
                      <a:endParaRPr lang="es-CO"/>
                    </a:p>
                  </a:txBody>
                  <a:tcPr/>
                </a:tc>
                <a:tc vMerge="1">
                  <a:txBody>
                    <a:bodyPr/>
                    <a:lstStyle/>
                    <a:p>
                      <a:endParaRPr lang="es-CO"/>
                    </a:p>
                  </a:txBody>
                  <a:tcPr/>
                </a:tc>
                <a:tc vMerge="1">
                  <a:txBody>
                    <a:bodyPr/>
                    <a:lstStyle/>
                    <a:p>
                      <a:endParaRPr lang="es-CO"/>
                    </a:p>
                  </a:txBody>
                  <a:tcPr/>
                </a:tc>
                <a:tc vMerge="1">
                  <a:txBody>
                    <a:bodyPr/>
                    <a:lstStyle/>
                    <a:p>
                      <a:endParaRPr lang="es-CO"/>
                    </a:p>
                  </a:txBody>
                  <a:tcPr/>
                </a:tc>
                <a:tc vMerge="1">
                  <a:txBody>
                    <a:bodyPr/>
                    <a:lstStyle/>
                    <a:p>
                      <a:endParaRPr lang="es-CO"/>
                    </a:p>
                  </a:txBody>
                  <a:tcPr/>
                </a:tc>
                <a:tc vMerge="1">
                  <a:txBody>
                    <a:bodyPr/>
                    <a:lstStyle/>
                    <a:p>
                      <a:endParaRPr lang="es-CO"/>
                    </a:p>
                  </a:txBody>
                  <a:tcPr/>
                </a:tc>
                <a:tc vMerge="1">
                  <a:txBody>
                    <a:bodyPr/>
                    <a:lstStyle/>
                    <a:p>
                      <a:endParaRPr lang="es-CO"/>
                    </a:p>
                  </a:txBody>
                  <a:tcPr/>
                </a:tc>
                <a:tc>
                  <a:txBody>
                    <a:bodyPr/>
                    <a:lstStyle/>
                    <a:p>
                      <a:pPr algn="ctr" rtl="0" fontAlgn="ctr"/>
                      <a:r>
                        <a:rPr lang="es-CO" sz="1050" b="1" i="0" u="none" strike="noStrike">
                          <a:solidFill>
                            <a:srgbClr val="FFFFFF"/>
                          </a:solidFill>
                          <a:effectLst/>
                          <a:latin typeface="Calibri" panose="020F0502020204030204" pitchFamily="34" charset="0"/>
                        </a:rPr>
                        <a:t>21/20</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203764"/>
                    </a:solidFill>
                  </a:tcPr>
                </a:tc>
                <a:tc>
                  <a:txBody>
                    <a:bodyPr/>
                    <a:lstStyle/>
                    <a:p>
                      <a:pPr algn="ctr" rtl="0" fontAlgn="ctr"/>
                      <a:r>
                        <a:rPr lang="es-CO" sz="1050" b="1" i="0" u="none" strike="noStrike">
                          <a:solidFill>
                            <a:srgbClr val="FFFFFF"/>
                          </a:solidFill>
                          <a:effectLst/>
                          <a:latin typeface="Calibri" panose="020F0502020204030204" pitchFamily="34" charset="0"/>
                        </a:rPr>
                        <a:t>22/21</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203764"/>
                    </a:solidFill>
                  </a:tcPr>
                </a:tc>
                <a:tc>
                  <a:txBody>
                    <a:bodyPr/>
                    <a:lstStyle/>
                    <a:p>
                      <a:pPr algn="ctr" rtl="0" fontAlgn="ctr"/>
                      <a:r>
                        <a:rPr lang="es-CO" sz="1050" b="1" i="0" u="none" strike="noStrike">
                          <a:solidFill>
                            <a:srgbClr val="FFFFFF"/>
                          </a:solidFill>
                          <a:effectLst/>
                          <a:latin typeface="Calibri" panose="020F0502020204030204" pitchFamily="34" charset="0"/>
                        </a:rPr>
                        <a:t>23/22</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203764"/>
                    </a:solidFill>
                  </a:tcPr>
                </a:tc>
                <a:tc>
                  <a:txBody>
                    <a:bodyPr/>
                    <a:lstStyle/>
                    <a:p>
                      <a:pPr algn="ctr" rtl="0" fontAlgn="ctr"/>
                      <a:r>
                        <a:rPr lang="es-CO" sz="1050" b="1" i="0" u="none" strike="noStrike">
                          <a:solidFill>
                            <a:srgbClr val="FFFFFF"/>
                          </a:solidFill>
                          <a:effectLst/>
                          <a:latin typeface="Calibri" panose="020F0502020204030204" pitchFamily="34" charset="0"/>
                        </a:rPr>
                        <a:t>24/23</a:t>
                      </a:r>
                    </a:p>
                  </a:txBody>
                  <a:tcPr marL="0" marR="0" marT="0" marB="0" anchor="ctr">
                    <a:lnL w="6350" cap="flat" cmpd="sng" algn="ctr">
                      <a:solidFill>
                        <a:srgbClr val="B8CCE4"/>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203764"/>
                    </a:solidFill>
                  </a:tcPr>
                </a:tc>
                <a:extLst>
                  <a:ext uri="{0D108BD9-81ED-4DB2-BD59-A6C34878D82A}">
                    <a16:rowId xmlns:a16="http://schemas.microsoft.com/office/drawing/2014/main" xmlns="" val="1183767766"/>
                  </a:ext>
                </a:extLst>
              </a:tr>
              <a:tr h="283215">
                <a:tc>
                  <a:txBody>
                    <a:bodyPr/>
                    <a:lstStyle/>
                    <a:p>
                      <a:pPr algn="l" rtl="0" fontAlgn="ctr"/>
                      <a:r>
                        <a:rPr lang="es-CO" sz="1050" b="1" i="0" u="none" strike="noStrike" dirty="0">
                          <a:solidFill>
                            <a:srgbClr val="203764"/>
                          </a:solidFill>
                          <a:effectLst/>
                          <a:latin typeface="Calibri" panose="020F0502020204030204" pitchFamily="34" charset="0"/>
                          <a:cs typeface="Calibri" panose="020F0502020204030204" pitchFamily="34" charset="0"/>
                        </a:rPr>
                        <a:t>CGN</a:t>
                      </a:r>
                    </a:p>
                  </a:txBody>
                  <a:tcPr marL="0" marR="0" marT="0" marB="0" anchor="ctr">
                    <a:lnL w="12700" cap="flat" cmpd="sng" algn="ctr">
                      <a:solidFill>
                        <a:schemeClr val="tx1"/>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2F2F2"/>
                    </a:solidFill>
                  </a:tcPr>
                </a:tc>
                <a:tc>
                  <a:txBody>
                    <a:bodyPr/>
                    <a:lstStyle/>
                    <a:p>
                      <a:pPr algn="r" rtl="0" fontAlgn="ctr"/>
                      <a:r>
                        <a:rPr lang="es-CO" sz="1050" b="1" i="0" u="none" strike="noStrike" dirty="0">
                          <a:solidFill>
                            <a:srgbClr val="203764"/>
                          </a:solidFill>
                          <a:effectLst/>
                          <a:latin typeface="Calibri" panose="020F0502020204030204" pitchFamily="34" charset="0"/>
                          <a:cs typeface="Calibri" panose="020F0502020204030204" pitchFamily="34" charset="0"/>
                        </a:rPr>
                        <a:t>             </a:t>
                      </a:r>
                      <a:r>
                        <a:rPr lang="es-CO" sz="1050" b="1" i="0" u="none" strike="noStrike" dirty="0" smtClean="0">
                          <a:solidFill>
                            <a:srgbClr val="203764"/>
                          </a:solidFill>
                          <a:effectLst/>
                          <a:latin typeface="Calibri" panose="020F0502020204030204" pitchFamily="34" charset="0"/>
                          <a:cs typeface="Calibri" panose="020F0502020204030204" pitchFamily="34" charset="0"/>
                        </a:rPr>
                        <a:t>13,859 </a:t>
                      </a:r>
                      <a:endParaRPr lang="es-CO" sz="1050" b="1" i="0" u="none" strike="noStrike" dirty="0">
                        <a:solidFill>
                          <a:srgbClr val="203764"/>
                        </a:solidFill>
                        <a:effectLst/>
                        <a:latin typeface="Calibri" panose="020F0502020204030204" pitchFamily="34" charset="0"/>
                        <a:cs typeface="Calibri" panose="020F0502020204030204" pitchFamily="34" charset="0"/>
                      </a:endParaRP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2F2F2"/>
                    </a:solidFill>
                  </a:tcPr>
                </a:tc>
                <a:tc>
                  <a:txBody>
                    <a:bodyPr/>
                    <a:lstStyle/>
                    <a:p>
                      <a:pPr algn="r" rtl="0" fontAlgn="ctr"/>
                      <a:r>
                        <a:rPr lang="es-CO" sz="1050" b="1" i="0" u="none" strike="noStrike" dirty="0">
                          <a:solidFill>
                            <a:srgbClr val="203764"/>
                          </a:solidFill>
                          <a:effectLst/>
                          <a:latin typeface="Calibri" panose="020F0502020204030204" pitchFamily="34" charset="0"/>
                          <a:cs typeface="Calibri" panose="020F0502020204030204" pitchFamily="34" charset="0"/>
                        </a:rPr>
                        <a:t>             </a:t>
                      </a:r>
                      <a:r>
                        <a:rPr lang="es-CO" sz="1050" b="1" i="0" u="none" strike="noStrike" dirty="0" smtClean="0">
                          <a:solidFill>
                            <a:srgbClr val="203764"/>
                          </a:solidFill>
                          <a:effectLst/>
                          <a:latin typeface="Calibri" panose="020F0502020204030204" pitchFamily="34" charset="0"/>
                          <a:cs typeface="Calibri" panose="020F0502020204030204" pitchFamily="34" charset="0"/>
                        </a:rPr>
                        <a:t>13,859 </a:t>
                      </a:r>
                      <a:endParaRPr lang="es-CO" sz="1050" b="1" i="0" u="none" strike="noStrike" dirty="0">
                        <a:solidFill>
                          <a:srgbClr val="203764"/>
                        </a:solidFill>
                        <a:effectLst/>
                        <a:latin typeface="Calibri" panose="020F0502020204030204" pitchFamily="34" charset="0"/>
                        <a:cs typeface="Calibri" panose="020F0502020204030204" pitchFamily="34" charset="0"/>
                      </a:endParaRP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2F2F2"/>
                    </a:solidFill>
                  </a:tcPr>
                </a:tc>
                <a:tc>
                  <a:txBody>
                    <a:bodyPr/>
                    <a:lstStyle/>
                    <a:p>
                      <a:pPr algn="r" rtl="0" fontAlgn="ctr"/>
                      <a:r>
                        <a:rPr lang="es-CO" sz="1050" b="1" i="0" u="none" strike="noStrike" dirty="0">
                          <a:solidFill>
                            <a:srgbClr val="203764"/>
                          </a:solidFill>
                          <a:effectLst/>
                          <a:latin typeface="Calibri" panose="020F0502020204030204" pitchFamily="34" charset="0"/>
                          <a:cs typeface="Calibri" panose="020F0502020204030204" pitchFamily="34" charset="0"/>
                        </a:rPr>
                        <a:t>             </a:t>
                      </a:r>
                      <a:r>
                        <a:rPr lang="es-CO" sz="1050" b="1" i="0" u="none" strike="noStrike" dirty="0" smtClean="0">
                          <a:solidFill>
                            <a:srgbClr val="203764"/>
                          </a:solidFill>
                          <a:effectLst/>
                          <a:latin typeface="Calibri" panose="020F0502020204030204" pitchFamily="34" charset="0"/>
                          <a:cs typeface="Calibri" panose="020F0502020204030204" pitchFamily="34" charset="0"/>
                        </a:rPr>
                        <a:t>15,497 </a:t>
                      </a:r>
                      <a:endParaRPr lang="es-CO" sz="1050" b="1" i="0" u="none" strike="noStrike" dirty="0">
                        <a:solidFill>
                          <a:srgbClr val="203764"/>
                        </a:solidFill>
                        <a:effectLst/>
                        <a:latin typeface="Calibri" panose="020F0502020204030204" pitchFamily="34" charset="0"/>
                        <a:cs typeface="Calibri" panose="020F0502020204030204" pitchFamily="34" charset="0"/>
                      </a:endParaRP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2F2F2"/>
                    </a:solidFill>
                  </a:tcPr>
                </a:tc>
                <a:tc>
                  <a:txBody>
                    <a:bodyPr/>
                    <a:lstStyle/>
                    <a:p>
                      <a:pPr algn="r" rtl="0" fontAlgn="ctr"/>
                      <a:r>
                        <a:rPr lang="es-CO" sz="1050" b="1" i="0" u="none" strike="noStrike" dirty="0">
                          <a:solidFill>
                            <a:srgbClr val="203764"/>
                          </a:solidFill>
                          <a:effectLst/>
                          <a:latin typeface="Calibri" panose="020F0502020204030204" pitchFamily="34" charset="0"/>
                          <a:cs typeface="Calibri" panose="020F0502020204030204" pitchFamily="34" charset="0"/>
                        </a:rPr>
                        <a:t>            </a:t>
                      </a:r>
                      <a:r>
                        <a:rPr lang="es-CO" sz="1050" b="1" i="0" u="none" strike="noStrike" dirty="0" smtClean="0">
                          <a:solidFill>
                            <a:srgbClr val="203764"/>
                          </a:solidFill>
                          <a:effectLst/>
                          <a:latin typeface="Calibri" panose="020F0502020204030204" pitchFamily="34" charset="0"/>
                          <a:cs typeface="Calibri" panose="020F0502020204030204" pitchFamily="34" charset="0"/>
                        </a:rPr>
                        <a:t>15,561 </a:t>
                      </a:r>
                      <a:endParaRPr lang="es-CO" sz="1050" b="1" i="0" u="none" strike="noStrike" dirty="0">
                        <a:solidFill>
                          <a:srgbClr val="203764"/>
                        </a:solidFill>
                        <a:effectLst/>
                        <a:latin typeface="Calibri" panose="020F0502020204030204" pitchFamily="34" charset="0"/>
                        <a:cs typeface="Calibri" panose="020F0502020204030204" pitchFamily="34" charset="0"/>
                      </a:endParaRP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2F2F2"/>
                    </a:solidFill>
                  </a:tcPr>
                </a:tc>
                <a:tc>
                  <a:txBody>
                    <a:bodyPr/>
                    <a:lstStyle/>
                    <a:p>
                      <a:pPr algn="r" rtl="0" fontAlgn="ctr"/>
                      <a:r>
                        <a:rPr lang="es-CO" sz="1050" b="1" i="0" u="none" strike="noStrike" dirty="0">
                          <a:solidFill>
                            <a:srgbClr val="203764"/>
                          </a:solidFill>
                          <a:effectLst/>
                          <a:latin typeface="Calibri" panose="020F0502020204030204" pitchFamily="34" charset="0"/>
                          <a:cs typeface="Calibri" panose="020F0502020204030204" pitchFamily="34" charset="0"/>
                        </a:rPr>
                        <a:t>             </a:t>
                      </a:r>
                      <a:r>
                        <a:rPr lang="es-CO" sz="1050" b="1" i="0" u="none" strike="noStrike" dirty="0" smtClean="0">
                          <a:solidFill>
                            <a:srgbClr val="203764"/>
                          </a:solidFill>
                          <a:effectLst/>
                          <a:latin typeface="Calibri" panose="020F0502020204030204" pitchFamily="34" charset="0"/>
                          <a:cs typeface="Calibri" panose="020F0502020204030204" pitchFamily="34" charset="0"/>
                        </a:rPr>
                        <a:t>16,028 </a:t>
                      </a:r>
                      <a:endParaRPr lang="es-CO" sz="1050" b="1" i="0" u="none" strike="noStrike" dirty="0">
                        <a:solidFill>
                          <a:srgbClr val="203764"/>
                        </a:solidFill>
                        <a:effectLst/>
                        <a:latin typeface="Calibri" panose="020F0502020204030204" pitchFamily="34" charset="0"/>
                        <a:cs typeface="Calibri" panose="020F0502020204030204" pitchFamily="34" charset="0"/>
                      </a:endParaRP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2F2F2"/>
                    </a:solidFill>
                  </a:tcPr>
                </a:tc>
                <a:tc>
                  <a:txBody>
                    <a:bodyPr/>
                    <a:lstStyle/>
                    <a:p>
                      <a:pPr algn="r" rtl="0" fontAlgn="ctr"/>
                      <a:r>
                        <a:rPr lang="es-CO" sz="1050" b="1" i="0" u="none" strike="noStrike">
                          <a:solidFill>
                            <a:srgbClr val="203764"/>
                          </a:solidFill>
                          <a:effectLst/>
                          <a:latin typeface="Calibri" panose="020F0502020204030204" pitchFamily="34" charset="0"/>
                          <a:cs typeface="Calibri" panose="020F0502020204030204" pitchFamily="34" charset="0"/>
                        </a:rPr>
                        <a:t>            16,509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2F2F2"/>
                    </a:solidFill>
                  </a:tcPr>
                </a:tc>
                <a:tc>
                  <a:txBody>
                    <a:bodyPr/>
                    <a:lstStyle/>
                    <a:p>
                      <a:pPr algn="r" rtl="0" fontAlgn="ctr"/>
                      <a:r>
                        <a:rPr lang="es-CO" sz="1050" b="1" i="0" u="none" strike="noStrike">
                          <a:solidFill>
                            <a:srgbClr val="203764"/>
                          </a:solidFill>
                          <a:effectLst/>
                          <a:latin typeface="Calibri" panose="020F0502020204030204" pitchFamily="34" charset="0"/>
                          <a:cs typeface="Calibri" panose="020F0502020204030204" pitchFamily="34" charset="0"/>
                        </a:rPr>
                        <a:t>12%</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2F2F2"/>
                    </a:solidFill>
                  </a:tcPr>
                </a:tc>
                <a:tc>
                  <a:txBody>
                    <a:bodyPr/>
                    <a:lstStyle/>
                    <a:p>
                      <a:pPr algn="r" rtl="0" fontAlgn="ctr"/>
                      <a:r>
                        <a:rPr lang="es-CO" sz="1050" b="1" i="0" u="none" strike="noStrike">
                          <a:solidFill>
                            <a:srgbClr val="203764"/>
                          </a:solidFill>
                          <a:effectLst/>
                          <a:latin typeface="Calibri" panose="020F0502020204030204" pitchFamily="34" charset="0"/>
                          <a:cs typeface="Calibri" panose="020F0502020204030204" pitchFamily="34" charset="0"/>
                        </a:rPr>
                        <a:t>0%</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2F2F2"/>
                    </a:solidFill>
                  </a:tcPr>
                </a:tc>
                <a:tc>
                  <a:txBody>
                    <a:bodyPr/>
                    <a:lstStyle/>
                    <a:p>
                      <a:pPr algn="r" rtl="0" fontAlgn="ctr"/>
                      <a:r>
                        <a:rPr lang="es-CO" sz="1050" b="1" i="0" u="none" strike="noStrike">
                          <a:solidFill>
                            <a:srgbClr val="203764"/>
                          </a:solidFill>
                          <a:effectLst/>
                          <a:latin typeface="Calibri" panose="020F0502020204030204" pitchFamily="34" charset="0"/>
                          <a:cs typeface="Calibri" panose="020F0502020204030204" pitchFamily="34" charset="0"/>
                        </a:rPr>
                        <a:t>3%</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2F2F2"/>
                    </a:solidFill>
                  </a:tcPr>
                </a:tc>
                <a:tc>
                  <a:txBody>
                    <a:bodyPr/>
                    <a:lstStyle/>
                    <a:p>
                      <a:pPr algn="r" rtl="0" fontAlgn="ctr"/>
                      <a:r>
                        <a:rPr lang="es-CO" sz="1050" b="1" i="0" u="none" strike="noStrike">
                          <a:solidFill>
                            <a:srgbClr val="203764"/>
                          </a:solidFill>
                          <a:effectLst/>
                          <a:latin typeface="Calibri" panose="020F0502020204030204" pitchFamily="34" charset="0"/>
                          <a:cs typeface="Calibri" panose="020F0502020204030204" pitchFamily="34" charset="0"/>
                        </a:rPr>
                        <a:t>3%</a:t>
                      </a:r>
                    </a:p>
                  </a:txBody>
                  <a:tcPr marL="0" marR="0" marT="0" marB="0" anchor="ctr">
                    <a:lnL w="6350" cap="flat" cmpd="sng" algn="ctr">
                      <a:solidFill>
                        <a:srgbClr val="B8CCE4"/>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2F2F2"/>
                    </a:solidFill>
                  </a:tcPr>
                </a:tc>
                <a:extLst>
                  <a:ext uri="{0D108BD9-81ED-4DB2-BD59-A6C34878D82A}">
                    <a16:rowId xmlns:a16="http://schemas.microsoft.com/office/drawing/2014/main" xmlns="" val="1928266534"/>
                  </a:ext>
                </a:extLst>
              </a:tr>
              <a:tr h="296702">
                <a:tc>
                  <a:txBody>
                    <a:bodyPr/>
                    <a:lstStyle/>
                    <a:p>
                      <a:pPr algn="l" rtl="0" fontAlgn="ctr"/>
                      <a:r>
                        <a:rPr lang="es-CO" sz="1050" b="0" i="0" u="none" strike="noStrike">
                          <a:solidFill>
                            <a:srgbClr val="203764"/>
                          </a:solidFill>
                          <a:effectLst/>
                          <a:latin typeface="Calibri" panose="020F0502020204030204" pitchFamily="34" charset="0"/>
                          <a:cs typeface="Calibri" panose="020F0502020204030204" pitchFamily="34" charset="0"/>
                        </a:rPr>
                        <a:t>Gastos de personal</a:t>
                      </a:r>
                    </a:p>
                  </a:txBody>
                  <a:tcPr marL="0" marR="0" marT="0" marB="0" anchor="ctr">
                    <a:lnL w="12700" cap="flat" cmpd="sng" algn="ctr">
                      <a:solidFill>
                        <a:schemeClr val="tx1"/>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100" b="0" i="0" u="none" strike="noStrike" dirty="0">
                          <a:solidFill>
                            <a:srgbClr val="203764"/>
                          </a:solidFill>
                          <a:effectLst/>
                          <a:latin typeface="Calibri" panose="020F0502020204030204" pitchFamily="34" charset="0"/>
                          <a:cs typeface="Calibri" panose="020F0502020204030204" pitchFamily="34" charset="0"/>
                        </a:rPr>
                        <a:t>              </a:t>
                      </a:r>
                      <a:r>
                        <a:rPr lang="es-CO" sz="1100" b="0" i="0" u="none" strike="noStrike" dirty="0" smtClean="0">
                          <a:solidFill>
                            <a:srgbClr val="203764"/>
                          </a:solidFill>
                          <a:effectLst/>
                          <a:latin typeface="Calibri" panose="020F0502020204030204" pitchFamily="34" charset="0"/>
                          <a:cs typeface="Calibri" panose="020F0502020204030204" pitchFamily="34" charset="0"/>
                        </a:rPr>
                        <a:t>8,724 </a:t>
                      </a:r>
                      <a:endParaRPr lang="es-CO" sz="1100" b="0" i="0" u="none" strike="noStrike" dirty="0">
                        <a:solidFill>
                          <a:srgbClr val="203764"/>
                        </a:solidFill>
                        <a:effectLst/>
                        <a:latin typeface="Calibri" panose="020F0502020204030204" pitchFamily="34" charset="0"/>
                        <a:cs typeface="Calibri" panose="020F0502020204030204" pitchFamily="34" charset="0"/>
                      </a:endParaRP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100" b="0" i="0" u="none" strike="noStrike" dirty="0">
                          <a:solidFill>
                            <a:srgbClr val="203764"/>
                          </a:solidFill>
                          <a:effectLst/>
                          <a:latin typeface="Calibri" panose="020F0502020204030204" pitchFamily="34" charset="0"/>
                          <a:cs typeface="Calibri" panose="020F0502020204030204" pitchFamily="34" charset="0"/>
                        </a:rPr>
                        <a:t>              </a:t>
                      </a:r>
                      <a:r>
                        <a:rPr lang="es-CO" sz="1100" b="0" i="0" u="none" strike="noStrike" dirty="0" smtClean="0">
                          <a:solidFill>
                            <a:srgbClr val="203764"/>
                          </a:solidFill>
                          <a:effectLst/>
                          <a:latin typeface="Calibri" panose="020F0502020204030204" pitchFamily="34" charset="0"/>
                          <a:cs typeface="Calibri" panose="020F0502020204030204" pitchFamily="34" charset="0"/>
                        </a:rPr>
                        <a:t>8,724 </a:t>
                      </a:r>
                      <a:endParaRPr lang="es-CO" sz="1100" b="0" i="0" u="none" strike="noStrike" dirty="0">
                        <a:solidFill>
                          <a:srgbClr val="203764"/>
                        </a:solidFill>
                        <a:effectLst/>
                        <a:latin typeface="Calibri" panose="020F0502020204030204" pitchFamily="34" charset="0"/>
                        <a:cs typeface="Calibri" panose="020F0502020204030204" pitchFamily="34" charset="0"/>
                      </a:endParaRP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100" b="0" i="0" u="none" strike="noStrike" dirty="0">
                          <a:solidFill>
                            <a:srgbClr val="203764"/>
                          </a:solidFill>
                          <a:effectLst/>
                          <a:latin typeface="Calibri" panose="020F0502020204030204" pitchFamily="34" charset="0"/>
                          <a:cs typeface="Calibri" panose="020F0502020204030204" pitchFamily="34" charset="0"/>
                        </a:rPr>
                        <a:t>              9,669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100" b="0" i="0" u="none" strike="noStrike" dirty="0">
                          <a:solidFill>
                            <a:srgbClr val="203764"/>
                          </a:solidFill>
                          <a:effectLst/>
                          <a:latin typeface="Calibri" panose="020F0502020204030204" pitchFamily="34" charset="0"/>
                          <a:cs typeface="Calibri" panose="020F0502020204030204" pitchFamily="34" charset="0"/>
                        </a:rPr>
                        <a:t>             </a:t>
                      </a:r>
                      <a:r>
                        <a:rPr lang="es-CO" sz="1100" b="0" i="0" u="none" strike="noStrike" dirty="0" smtClean="0">
                          <a:solidFill>
                            <a:srgbClr val="203764"/>
                          </a:solidFill>
                          <a:effectLst/>
                          <a:latin typeface="Calibri" panose="020F0502020204030204" pitchFamily="34" charset="0"/>
                          <a:cs typeface="Calibri" panose="020F0502020204030204" pitchFamily="34" charset="0"/>
                        </a:rPr>
                        <a:t>9,959 </a:t>
                      </a:r>
                      <a:endParaRPr lang="es-CO" sz="1100" b="0" i="0" u="none" strike="noStrike" dirty="0">
                        <a:solidFill>
                          <a:srgbClr val="203764"/>
                        </a:solidFill>
                        <a:effectLst/>
                        <a:latin typeface="Calibri" panose="020F0502020204030204" pitchFamily="34" charset="0"/>
                        <a:cs typeface="Calibri" panose="020F0502020204030204" pitchFamily="34" charset="0"/>
                      </a:endParaRP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100" b="0" i="0" u="none" strike="noStrike">
                          <a:solidFill>
                            <a:srgbClr val="203764"/>
                          </a:solidFill>
                          <a:effectLst/>
                          <a:latin typeface="Calibri" panose="020F0502020204030204" pitchFamily="34" charset="0"/>
                          <a:cs typeface="Calibri" panose="020F0502020204030204" pitchFamily="34" charset="0"/>
                        </a:rPr>
                        <a:t>            10,258 </a:t>
                      </a:r>
                    </a:p>
                  </a:txBody>
                  <a:tcPr marL="0" marR="0" marT="0" marB="0" anchor="ctr">
                    <a:lnL w="6350" cap="flat" cmpd="sng" algn="ctr">
                      <a:solidFill>
                        <a:srgbClr val="B8CCE4"/>
                      </a:solidFill>
                      <a:prstDash val="solid"/>
                      <a:round/>
                      <a:headEnd type="none" w="med" len="med"/>
                      <a:tailEnd type="none" w="med" len="med"/>
                    </a:lnL>
                    <a:lnR>
                      <a:noFill/>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100" b="0" i="0" u="none" strike="noStrike" dirty="0">
                          <a:solidFill>
                            <a:srgbClr val="203764"/>
                          </a:solidFill>
                          <a:effectLst/>
                          <a:latin typeface="Calibri" panose="020F0502020204030204" pitchFamily="34" charset="0"/>
                          <a:cs typeface="Calibri" panose="020F0502020204030204" pitchFamily="34" charset="0"/>
                        </a:rPr>
                        <a:t>        </a:t>
                      </a:r>
                      <a:r>
                        <a:rPr lang="es-CO" sz="1100" b="0" i="0" u="none" strike="noStrike" dirty="0" smtClean="0">
                          <a:solidFill>
                            <a:srgbClr val="203764"/>
                          </a:solidFill>
                          <a:effectLst/>
                          <a:latin typeface="Calibri" panose="020F0502020204030204" pitchFamily="34" charset="0"/>
                          <a:cs typeface="Calibri" panose="020F0502020204030204" pitchFamily="34" charset="0"/>
                        </a:rPr>
                        <a:t>10,566 </a:t>
                      </a:r>
                      <a:endParaRPr lang="es-CO" sz="1100" b="0" i="0" u="none" strike="noStrike" dirty="0">
                        <a:solidFill>
                          <a:srgbClr val="203764"/>
                        </a:solidFill>
                        <a:effectLst/>
                        <a:latin typeface="Calibri" panose="020F0502020204030204" pitchFamily="34" charset="0"/>
                        <a:cs typeface="Calibri" panose="020F0502020204030204" pitchFamily="34" charset="0"/>
                      </a:endParaRPr>
                    </a:p>
                  </a:txBody>
                  <a:tcPr marL="0" marR="0" marT="0" marB="0" anchor="ctr">
                    <a:lnL>
                      <a:noFill/>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050" b="0" i="0" u="none" strike="noStrike">
                          <a:solidFill>
                            <a:srgbClr val="203764"/>
                          </a:solidFill>
                          <a:effectLst/>
                          <a:latin typeface="Calibri" panose="020F0502020204030204" pitchFamily="34" charset="0"/>
                          <a:cs typeface="Calibri" panose="020F0502020204030204" pitchFamily="34" charset="0"/>
                        </a:rPr>
                        <a:t>11%</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050" b="0" i="0" u="none" strike="noStrike">
                          <a:solidFill>
                            <a:srgbClr val="203764"/>
                          </a:solidFill>
                          <a:effectLst/>
                          <a:latin typeface="Calibri" panose="020F0502020204030204" pitchFamily="34" charset="0"/>
                          <a:cs typeface="Calibri" panose="020F0502020204030204" pitchFamily="34" charset="0"/>
                        </a:rPr>
                        <a:t>3%</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050" b="0" i="0" u="none" strike="noStrike">
                          <a:solidFill>
                            <a:srgbClr val="203764"/>
                          </a:solidFill>
                          <a:effectLst/>
                          <a:latin typeface="Calibri" panose="020F0502020204030204" pitchFamily="34" charset="0"/>
                          <a:cs typeface="Calibri" panose="020F0502020204030204" pitchFamily="34" charset="0"/>
                        </a:rPr>
                        <a:t>3%</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050" b="0" i="0" u="none" strike="noStrike">
                          <a:solidFill>
                            <a:srgbClr val="203764"/>
                          </a:solidFill>
                          <a:effectLst/>
                          <a:latin typeface="Calibri" panose="020F0502020204030204" pitchFamily="34" charset="0"/>
                          <a:cs typeface="Calibri" panose="020F0502020204030204" pitchFamily="34" charset="0"/>
                        </a:rPr>
                        <a:t>3%</a:t>
                      </a:r>
                    </a:p>
                  </a:txBody>
                  <a:tcPr marL="0" marR="0" marT="0" marB="0" anchor="ctr">
                    <a:lnL w="6350" cap="flat" cmpd="sng" algn="ctr">
                      <a:solidFill>
                        <a:srgbClr val="B8CCE4"/>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extLst>
                  <a:ext uri="{0D108BD9-81ED-4DB2-BD59-A6C34878D82A}">
                    <a16:rowId xmlns:a16="http://schemas.microsoft.com/office/drawing/2014/main" xmlns="" val="2007038729"/>
                  </a:ext>
                </a:extLst>
              </a:tr>
              <a:tr h="296702">
                <a:tc>
                  <a:txBody>
                    <a:bodyPr/>
                    <a:lstStyle/>
                    <a:p>
                      <a:pPr algn="l" rtl="0" fontAlgn="ctr"/>
                      <a:r>
                        <a:rPr lang="es-ES" sz="1050" b="0" i="0" u="none" strike="noStrike" dirty="0">
                          <a:solidFill>
                            <a:srgbClr val="203764"/>
                          </a:solidFill>
                          <a:effectLst/>
                          <a:latin typeface="Calibri" panose="020F0502020204030204" pitchFamily="34" charset="0"/>
                          <a:cs typeface="Calibri" panose="020F0502020204030204" pitchFamily="34" charset="0"/>
                        </a:rPr>
                        <a:t>Adquisición de Bienes y servicios </a:t>
                      </a:r>
                    </a:p>
                  </a:txBody>
                  <a:tcPr marL="0" marR="0" marT="0" marB="0" anchor="ctr">
                    <a:lnL w="12700" cap="flat" cmpd="sng" algn="ctr">
                      <a:solidFill>
                        <a:schemeClr val="tx1"/>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100" b="0" i="0" u="none" strike="noStrike" dirty="0">
                          <a:solidFill>
                            <a:srgbClr val="203764"/>
                          </a:solidFill>
                          <a:effectLst/>
                          <a:latin typeface="Calibri" panose="020F0502020204030204" pitchFamily="34" charset="0"/>
                          <a:cs typeface="Calibri" panose="020F0502020204030204" pitchFamily="34" charset="0"/>
                        </a:rPr>
                        <a:t>              </a:t>
                      </a:r>
                      <a:r>
                        <a:rPr lang="es-CO" sz="1100" b="0" i="0" u="none" strike="noStrike" dirty="0" smtClean="0">
                          <a:solidFill>
                            <a:srgbClr val="203764"/>
                          </a:solidFill>
                          <a:effectLst/>
                          <a:latin typeface="Calibri" panose="020F0502020204030204" pitchFamily="34" charset="0"/>
                          <a:cs typeface="Calibri" panose="020F0502020204030204" pitchFamily="34" charset="0"/>
                        </a:rPr>
                        <a:t>5,101 </a:t>
                      </a:r>
                      <a:endParaRPr lang="es-CO" sz="1100" b="0" i="0" u="none" strike="noStrike" dirty="0">
                        <a:solidFill>
                          <a:srgbClr val="203764"/>
                        </a:solidFill>
                        <a:effectLst/>
                        <a:latin typeface="Calibri" panose="020F0502020204030204" pitchFamily="34" charset="0"/>
                        <a:cs typeface="Calibri" panose="020F0502020204030204" pitchFamily="34" charset="0"/>
                      </a:endParaRP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100" b="0" i="0" u="none" strike="noStrike" dirty="0">
                          <a:solidFill>
                            <a:srgbClr val="203764"/>
                          </a:solidFill>
                          <a:effectLst/>
                          <a:latin typeface="Calibri" panose="020F0502020204030204" pitchFamily="34" charset="0"/>
                          <a:cs typeface="Calibri" panose="020F0502020204030204" pitchFamily="34" charset="0"/>
                        </a:rPr>
                        <a:t>              </a:t>
                      </a:r>
                      <a:r>
                        <a:rPr lang="es-CO" sz="1100" b="0" i="0" u="none" strike="noStrike" dirty="0" smtClean="0">
                          <a:solidFill>
                            <a:srgbClr val="203764"/>
                          </a:solidFill>
                          <a:effectLst/>
                          <a:latin typeface="Calibri" panose="020F0502020204030204" pitchFamily="34" charset="0"/>
                          <a:cs typeface="Calibri" panose="020F0502020204030204" pitchFamily="34" charset="0"/>
                        </a:rPr>
                        <a:t>5,101 </a:t>
                      </a:r>
                      <a:endParaRPr lang="es-CO" sz="1100" b="0" i="0" u="none" strike="noStrike" dirty="0">
                        <a:solidFill>
                          <a:srgbClr val="203764"/>
                        </a:solidFill>
                        <a:effectLst/>
                        <a:latin typeface="Calibri" panose="020F0502020204030204" pitchFamily="34" charset="0"/>
                        <a:cs typeface="Calibri" panose="020F0502020204030204" pitchFamily="34" charset="0"/>
                      </a:endParaRP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100" b="0" i="0" u="none" strike="noStrike">
                          <a:solidFill>
                            <a:srgbClr val="203764"/>
                          </a:solidFill>
                          <a:effectLst/>
                          <a:latin typeface="Calibri" panose="020F0502020204030204" pitchFamily="34" charset="0"/>
                          <a:cs typeface="Calibri" panose="020F0502020204030204" pitchFamily="34" charset="0"/>
                        </a:rPr>
                        <a:t>              5,404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100" b="0" i="0" u="none" strike="noStrike" dirty="0">
                          <a:solidFill>
                            <a:srgbClr val="203764"/>
                          </a:solidFill>
                          <a:effectLst/>
                          <a:latin typeface="Calibri" panose="020F0502020204030204" pitchFamily="34" charset="0"/>
                          <a:cs typeface="Calibri" panose="020F0502020204030204" pitchFamily="34" charset="0"/>
                        </a:rPr>
                        <a:t>             </a:t>
                      </a:r>
                      <a:r>
                        <a:rPr lang="es-CO" sz="1100" b="0" i="0" u="none" strike="noStrike" dirty="0" smtClean="0">
                          <a:solidFill>
                            <a:srgbClr val="203764"/>
                          </a:solidFill>
                          <a:effectLst/>
                          <a:latin typeface="Calibri" panose="020F0502020204030204" pitchFamily="34" charset="0"/>
                          <a:cs typeface="Calibri" panose="020F0502020204030204" pitchFamily="34" charset="0"/>
                        </a:rPr>
                        <a:t>5,566 </a:t>
                      </a:r>
                      <a:endParaRPr lang="es-CO" sz="1100" b="0" i="0" u="none" strike="noStrike" dirty="0">
                        <a:solidFill>
                          <a:srgbClr val="203764"/>
                        </a:solidFill>
                        <a:effectLst/>
                        <a:latin typeface="Calibri" panose="020F0502020204030204" pitchFamily="34" charset="0"/>
                        <a:cs typeface="Calibri" panose="020F0502020204030204" pitchFamily="34" charset="0"/>
                      </a:endParaRP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100" b="0" i="0" u="none" strike="noStrike" dirty="0">
                          <a:solidFill>
                            <a:srgbClr val="203764"/>
                          </a:solidFill>
                          <a:effectLst/>
                          <a:latin typeface="Calibri" panose="020F0502020204030204" pitchFamily="34" charset="0"/>
                          <a:cs typeface="Calibri" panose="020F0502020204030204" pitchFamily="34" charset="0"/>
                        </a:rPr>
                        <a:t>              5,733 </a:t>
                      </a:r>
                    </a:p>
                  </a:txBody>
                  <a:tcPr marL="0" marR="0" marT="0" marB="0" anchor="ctr">
                    <a:lnL w="6350" cap="flat" cmpd="sng" algn="ctr">
                      <a:solidFill>
                        <a:srgbClr val="B8CCE4"/>
                      </a:solidFill>
                      <a:prstDash val="solid"/>
                      <a:round/>
                      <a:headEnd type="none" w="med" len="med"/>
                      <a:tailEnd type="none" w="med" len="med"/>
                    </a:lnL>
                    <a:lnR>
                      <a:noFill/>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100" b="0" i="0" u="none" strike="noStrike" dirty="0">
                          <a:solidFill>
                            <a:srgbClr val="203764"/>
                          </a:solidFill>
                          <a:effectLst/>
                          <a:latin typeface="Calibri" panose="020F0502020204030204" pitchFamily="34" charset="0"/>
                          <a:cs typeface="Calibri" panose="020F0502020204030204" pitchFamily="34" charset="0"/>
                        </a:rPr>
                        <a:t>             5,905 </a:t>
                      </a:r>
                    </a:p>
                  </a:txBody>
                  <a:tcPr marL="0" marR="0" marT="0" marB="0" anchor="ctr">
                    <a:lnL>
                      <a:noFill/>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050" b="0" i="0" u="none" strike="noStrike">
                          <a:solidFill>
                            <a:srgbClr val="203764"/>
                          </a:solidFill>
                          <a:effectLst/>
                          <a:latin typeface="Calibri" panose="020F0502020204030204" pitchFamily="34" charset="0"/>
                          <a:cs typeface="Calibri" panose="020F0502020204030204" pitchFamily="34" charset="0"/>
                        </a:rPr>
                        <a:t>6%</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050" b="0" i="0" u="none" strike="noStrike">
                          <a:solidFill>
                            <a:srgbClr val="203764"/>
                          </a:solidFill>
                          <a:effectLst/>
                          <a:latin typeface="Calibri" panose="020F0502020204030204" pitchFamily="34" charset="0"/>
                          <a:cs typeface="Calibri" panose="020F0502020204030204" pitchFamily="34" charset="0"/>
                        </a:rPr>
                        <a:t>3%</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050" b="0" i="0" u="none" strike="noStrike">
                          <a:solidFill>
                            <a:srgbClr val="203764"/>
                          </a:solidFill>
                          <a:effectLst/>
                          <a:latin typeface="Calibri" panose="020F0502020204030204" pitchFamily="34" charset="0"/>
                          <a:cs typeface="Calibri" panose="020F0502020204030204" pitchFamily="34" charset="0"/>
                        </a:rPr>
                        <a:t>3%</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050" b="0" i="0" u="none" strike="noStrike">
                          <a:solidFill>
                            <a:srgbClr val="203764"/>
                          </a:solidFill>
                          <a:effectLst/>
                          <a:latin typeface="Calibri" panose="020F0502020204030204" pitchFamily="34" charset="0"/>
                          <a:cs typeface="Calibri" panose="020F0502020204030204" pitchFamily="34" charset="0"/>
                        </a:rPr>
                        <a:t>3%</a:t>
                      </a:r>
                    </a:p>
                  </a:txBody>
                  <a:tcPr marL="0" marR="0" marT="0" marB="0" anchor="ctr">
                    <a:lnL w="6350" cap="flat" cmpd="sng" algn="ctr">
                      <a:solidFill>
                        <a:srgbClr val="B8CCE4"/>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extLst>
                  <a:ext uri="{0D108BD9-81ED-4DB2-BD59-A6C34878D82A}">
                    <a16:rowId xmlns:a16="http://schemas.microsoft.com/office/drawing/2014/main" xmlns="" val="1558046591"/>
                  </a:ext>
                </a:extLst>
              </a:tr>
              <a:tr h="296702">
                <a:tc>
                  <a:txBody>
                    <a:bodyPr/>
                    <a:lstStyle/>
                    <a:p>
                      <a:pPr algn="l" rtl="0" fontAlgn="ctr"/>
                      <a:r>
                        <a:rPr lang="es-CO" sz="1050" b="0" i="0" u="none" strike="noStrike">
                          <a:solidFill>
                            <a:srgbClr val="203764"/>
                          </a:solidFill>
                          <a:effectLst/>
                          <a:latin typeface="Calibri" panose="020F0502020204030204" pitchFamily="34" charset="0"/>
                          <a:cs typeface="Calibri" panose="020F0502020204030204" pitchFamily="34" charset="0"/>
                        </a:rPr>
                        <a:t>Transferencias corrientes </a:t>
                      </a:r>
                    </a:p>
                  </a:txBody>
                  <a:tcPr marL="0" marR="0" marT="0" marB="0" anchor="ctr">
                    <a:lnL w="12700" cap="flat" cmpd="sng" algn="ctr">
                      <a:solidFill>
                        <a:schemeClr val="tx1"/>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100" b="0" i="0" u="none" strike="noStrike" dirty="0">
                          <a:solidFill>
                            <a:srgbClr val="203764"/>
                          </a:solidFill>
                          <a:effectLst/>
                          <a:latin typeface="Calibri" panose="020F0502020204030204" pitchFamily="34" charset="0"/>
                          <a:cs typeface="Calibri" panose="020F0502020204030204" pitchFamily="34" charset="0"/>
                        </a:rPr>
                        <a:t>                        -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100" b="0" i="0" u="none" strike="noStrike">
                          <a:solidFill>
                            <a:srgbClr val="203764"/>
                          </a:solidFill>
                          <a:effectLst/>
                          <a:latin typeface="Calibri" panose="020F0502020204030204" pitchFamily="34" charset="0"/>
                          <a:cs typeface="Calibri" panose="020F0502020204030204" pitchFamily="34" charset="0"/>
                        </a:rPr>
                        <a:t>                        -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100" b="0" i="0" u="none" strike="noStrike">
                          <a:solidFill>
                            <a:srgbClr val="203764"/>
                          </a:solidFill>
                          <a:effectLst/>
                          <a:latin typeface="Calibri" panose="020F0502020204030204" pitchFamily="34" charset="0"/>
                          <a:cs typeface="Calibri" panose="020F0502020204030204" pitchFamily="34" charset="0"/>
                        </a:rPr>
                        <a:t>                  389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100" b="0" i="0" u="none" strike="noStrike">
                          <a:solidFill>
                            <a:srgbClr val="203764"/>
                          </a:solidFill>
                          <a:effectLst/>
                          <a:latin typeface="Calibri" panose="020F0502020204030204" pitchFamily="34" charset="0"/>
                          <a:cs typeface="Calibri" panose="020F0502020204030204" pitchFamily="34" charset="0"/>
                        </a:rPr>
                        <a:t>                      -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100" b="0" i="0" u="none" strike="noStrike">
                          <a:solidFill>
                            <a:srgbClr val="203764"/>
                          </a:solidFill>
                          <a:effectLst/>
                          <a:latin typeface="Calibri" panose="020F0502020204030204" pitchFamily="34" charset="0"/>
                          <a:cs typeface="Calibri" panose="020F0502020204030204" pitchFamily="34" charset="0"/>
                        </a:rPr>
                        <a:t>                       -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100" b="0" i="0" u="none" strike="noStrike" dirty="0">
                          <a:solidFill>
                            <a:srgbClr val="203764"/>
                          </a:solidFill>
                          <a:effectLst/>
                          <a:latin typeface="Calibri" panose="020F0502020204030204" pitchFamily="34" charset="0"/>
                          <a:cs typeface="Calibri" panose="020F0502020204030204" pitchFamily="34" charset="0"/>
                        </a:rPr>
                        <a:t>                      -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050" b="0" i="0" u="none" strike="noStrike" dirty="0">
                          <a:solidFill>
                            <a:srgbClr val="203764"/>
                          </a:solidFill>
                          <a:effectLst/>
                          <a:latin typeface="Calibri" panose="020F0502020204030204" pitchFamily="34" charset="0"/>
                          <a:cs typeface="Calibri" panose="020F0502020204030204" pitchFamily="34" charset="0"/>
                        </a:rPr>
                        <a:t>100%</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050" b="0" i="0" u="none" strike="noStrike" dirty="0">
                          <a:solidFill>
                            <a:srgbClr val="203764"/>
                          </a:solidFill>
                          <a:effectLst/>
                          <a:latin typeface="Calibri" panose="020F0502020204030204" pitchFamily="34" charset="0"/>
                          <a:cs typeface="Calibri" panose="020F0502020204030204" pitchFamily="34" charset="0"/>
                        </a:rPr>
                        <a:t>-100%</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050" b="0" i="0" u="none" strike="noStrike">
                          <a:solidFill>
                            <a:srgbClr val="203764"/>
                          </a:solidFill>
                          <a:effectLst/>
                          <a:latin typeface="Calibri" panose="020F0502020204030204" pitchFamily="34" charset="0"/>
                          <a:cs typeface="Calibri" panose="020F0502020204030204" pitchFamily="34" charset="0"/>
                        </a:rPr>
                        <a:t>0%</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050" b="0" i="0" u="none" strike="noStrike">
                          <a:solidFill>
                            <a:srgbClr val="203764"/>
                          </a:solidFill>
                          <a:effectLst/>
                          <a:latin typeface="Calibri" panose="020F0502020204030204" pitchFamily="34" charset="0"/>
                          <a:cs typeface="Calibri" panose="020F0502020204030204" pitchFamily="34" charset="0"/>
                        </a:rPr>
                        <a:t>0%</a:t>
                      </a:r>
                    </a:p>
                  </a:txBody>
                  <a:tcPr marL="0" marR="0" marT="0" marB="0" anchor="ctr">
                    <a:lnL w="6350" cap="flat" cmpd="sng" algn="ctr">
                      <a:solidFill>
                        <a:srgbClr val="B8CCE4"/>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extLst>
                  <a:ext uri="{0D108BD9-81ED-4DB2-BD59-A6C34878D82A}">
                    <a16:rowId xmlns:a16="http://schemas.microsoft.com/office/drawing/2014/main" xmlns="" val="1152422582"/>
                  </a:ext>
                </a:extLst>
              </a:tr>
              <a:tr h="296702">
                <a:tc>
                  <a:txBody>
                    <a:bodyPr/>
                    <a:lstStyle/>
                    <a:p>
                      <a:pPr algn="l" rtl="0" fontAlgn="ctr"/>
                      <a:r>
                        <a:rPr lang="es-CO" sz="1050" b="0" i="0" u="none" strike="noStrike">
                          <a:solidFill>
                            <a:srgbClr val="203764"/>
                          </a:solidFill>
                          <a:effectLst/>
                          <a:latin typeface="Calibri" panose="020F0502020204030204" pitchFamily="34" charset="0"/>
                          <a:cs typeface="Calibri" panose="020F0502020204030204" pitchFamily="34" charset="0"/>
                        </a:rPr>
                        <a:t>Transferencias de capital </a:t>
                      </a:r>
                    </a:p>
                  </a:txBody>
                  <a:tcPr marL="0" marR="0" marT="0" marB="0" anchor="ctr">
                    <a:lnL w="12700" cap="flat" cmpd="sng" algn="ctr">
                      <a:solidFill>
                        <a:schemeClr val="tx1"/>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100" b="0" i="0" u="none" strike="noStrike">
                          <a:solidFill>
                            <a:srgbClr val="203764"/>
                          </a:solidFill>
                          <a:effectLst/>
                          <a:latin typeface="Calibri" panose="020F0502020204030204" pitchFamily="34" charset="0"/>
                          <a:cs typeface="Calibri" panose="020F0502020204030204" pitchFamily="34" charset="0"/>
                        </a:rPr>
                        <a:t>                        -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100" b="0" i="0" u="none" strike="noStrike">
                          <a:solidFill>
                            <a:srgbClr val="203764"/>
                          </a:solidFill>
                          <a:effectLst/>
                          <a:latin typeface="Calibri" panose="020F0502020204030204" pitchFamily="34" charset="0"/>
                          <a:cs typeface="Calibri" panose="020F0502020204030204" pitchFamily="34" charset="0"/>
                        </a:rPr>
                        <a:t>                        -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100" b="0" i="0" u="none" strike="noStrike">
                          <a:solidFill>
                            <a:srgbClr val="203764"/>
                          </a:solidFill>
                          <a:effectLst/>
                          <a:latin typeface="Calibri" panose="020F0502020204030204" pitchFamily="34" charset="0"/>
                          <a:cs typeface="Calibri" panose="020F0502020204030204" pitchFamily="34" charset="0"/>
                        </a:rPr>
                        <a:t>                       -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100" b="0" i="0" u="none" strike="noStrike">
                          <a:solidFill>
                            <a:srgbClr val="203764"/>
                          </a:solidFill>
                          <a:effectLst/>
                          <a:latin typeface="Calibri" panose="020F0502020204030204" pitchFamily="34" charset="0"/>
                          <a:cs typeface="Calibri" panose="020F0502020204030204" pitchFamily="34" charset="0"/>
                        </a:rPr>
                        <a:t>                      -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100" b="0" i="0" u="none" strike="noStrike">
                          <a:solidFill>
                            <a:srgbClr val="203764"/>
                          </a:solidFill>
                          <a:effectLst/>
                          <a:latin typeface="Calibri" panose="020F0502020204030204" pitchFamily="34" charset="0"/>
                          <a:cs typeface="Calibri" panose="020F0502020204030204" pitchFamily="34" charset="0"/>
                        </a:rPr>
                        <a:t>                       -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100" b="0" i="0" u="none" strike="noStrike" dirty="0">
                          <a:solidFill>
                            <a:srgbClr val="203764"/>
                          </a:solidFill>
                          <a:effectLst/>
                          <a:latin typeface="Calibri" panose="020F0502020204030204" pitchFamily="34" charset="0"/>
                          <a:cs typeface="Calibri" panose="020F0502020204030204" pitchFamily="34" charset="0"/>
                        </a:rPr>
                        <a:t>                      -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050" b="0" i="0" u="none" strike="noStrike">
                          <a:solidFill>
                            <a:srgbClr val="203764"/>
                          </a:solidFill>
                          <a:effectLst/>
                          <a:latin typeface="Calibri" panose="020F0502020204030204" pitchFamily="34" charset="0"/>
                          <a:cs typeface="Calibri" panose="020F0502020204030204" pitchFamily="34" charset="0"/>
                        </a:rPr>
                        <a:t>0%</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050" b="0" i="0" u="none" strike="noStrike" dirty="0">
                          <a:solidFill>
                            <a:srgbClr val="203764"/>
                          </a:solidFill>
                          <a:effectLst/>
                          <a:latin typeface="Calibri" panose="020F0502020204030204" pitchFamily="34" charset="0"/>
                          <a:cs typeface="Calibri" panose="020F0502020204030204" pitchFamily="34" charset="0"/>
                        </a:rPr>
                        <a:t>0%</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050" b="0" i="0" u="none" strike="noStrike">
                          <a:solidFill>
                            <a:srgbClr val="203764"/>
                          </a:solidFill>
                          <a:effectLst/>
                          <a:latin typeface="Calibri" panose="020F0502020204030204" pitchFamily="34" charset="0"/>
                          <a:cs typeface="Calibri" panose="020F0502020204030204" pitchFamily="34" charset="0"/>
                        </a:rPr>
                        <a:t>0%</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050" b="0" i="0" u="none" strike="noStrike">
                          <a:solidFill>
                            <a:srgbClr val="203764"/>
                          </a:solidFill>
                          <a:effectLst/>
                          <a:latin typeface="Calibri" panose="020F0502020204030204" pitchFamily="34" charset="0"/>
                          <a:cs typeface="Calibri" panose="020F0502020204030204" pitchFamily="34" charset="0"/>
                        </a:rPr>
                        <a:t>0%</a:t>
                      </a:r>
                    </a:p>
                  </a:txBody>
                  <a:tcPr marL="0" marR="0" marT="0" marB="0" anchor="ctr">
                    <a:lnL w="6350" cap="flat" cmpd="sng" algn="ctr">
                      <a:solidFill>
                        <a:srgbClr val="B8CCE4"/>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extLst>
                  <a:ext uri="{0D108BD9-81ED-4DB2-BD59-A6C34878D82A}">
                    <a16:rowId xmlns:a16="http://schemas.microsoft.com/office/drawing/2014/main" xmlns="" val="3370007239"/>
                  </a:ext>
                </a:extLst>
              </a:tr>
              <a:tr h="296702">
                <a:tc>
                  <a:txBody>
                    <a:bodyPr/>
                    <a:lstStyle/>
                    <a:p>
                      <a:pPr algn="l" rtl="0" fontAlgn="ctr"/>
                      <a:r>
                        <a:rPr lang="es-ES" sz="1050" b="0" i="0" u="none" strike="noStrike">
                          <a:solidFill>
                            <a:srgbClr val="203764"/>
                          </a:solidFill>
                          <a:effectLst/>
                          <a:latin typeface="Calibri" panose="020F0502020204030204" pitchFamily="34" charset="0"/>
                          <a:cs typeface="Calibri" panose="020F0502020204030204" pitchFamily="34" charset="0"/>
                        </a:rPr>
                        <a:t>Gastos de comercialización y producción </a:t>
                      </a:r>
                    </a:p>
                  </a:txBody>
                  <a:tcPr marL="0" marR="0" marT="0" marB="0" anchor="ctr">
                    <a:lnL w="12700" cap="flat" cmpd="sng" algn="ctr">
                      <a:solidFill>
                        <a:schemeClr val="tx1"/>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100" b="0" i="0" u="none" strike="noStrike">
                          <a:solidFill>
                            <a:srgbClr val="203764"/>
                          </a:solidFill>
                          <a:effectLst/>
                          <a:latin typeface="Calibri" panose="020F0502020204030204" pitchFamily="34" charset="0"/>
                          <a:cs typeface="Calibri" panose="020F0502020204030204" pitchFamily="34" charset="0"/>
                        </a:rPr>
                        <a:t>                        -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100" b="0" i="0" u="none" strike="noStrike">
                          <a:solidFill>
                            <a:srgbClr val="203764"/>
                          </a:solidFill>
                          <a:effectLst/>
                          <a:latin typeface="Calibri" panose="020F0502020204030204" pitchFamily="34" charset="0"/>
                          <a:cs typeface="Calibri" panose="020F0502020204030204" pitchFamily="34" charset="0"/>
                        </a:rPr>
                        <a:t>                        -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100" b="0" i="0" u="none" strike="noStrike">
                          <a:solidFill>
                            <a:srgbClr val="203764"/>
                          </a:solidFill>
                          <a:effectLst/>
                          <a:latin typeface="Calibri" panose="020F0502020204030204" pitchFamily="34" charset="0"/>
                          <a:cs typeface="Calibri" panose="020F0502020204030204" pitchFamily="34" charset="0"/>
                        </a:rPr>
                        <a:t>                       -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100" b="0" i="0" u="none" strike="noStrike">
                          <a:solidFill>
                            <a:srgbClr val="203764"/>
                          </a:solidFill>
                          <a:effectLst/>
                          <a:latin typeface="Calibri" panose="020F0502020204030204" pitchFamily="34" charset="0"/>
                          <a:cs typeface="Calibri" panose="020F0502020204030204" pitchFamily="34" charset="0"/>
                        </a:rPr>
                        <a:t>                      -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100" b="0" i="0" u="none" strike="noStrike">
                          <a:solidFill>
                            <a:srgbClr val="203764"/>
                          </a:solidFill>
                          <a:effectLst/>
                          <a:latin typeface="Calibri" panose="020F0502020204030204" pitchFamily="34" charset="0"/>
                          <a:cs typeface="Calibri" panose="020F0502020204030204" pitchFamily="34" charset="0"/>
                        </a:rPr>
                        <a:t>                       -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100" b="0" i="0" u="none" strike="noStrike">
                          <a:solidFill>
                            <a:srgbClr val="203764"/>
                          </a:solidFill>
                          <a:effectLst/>
                          <a:latin typeface="Calibri" panose="020F0502020204030204" pitchFamily="34" charset="0"/>
                          <a:cs typeface="Calibri" panose="020F0502020204030204" pitchFamily="34" charset="0"/>
                        </a:rPr>
                        <a:t>                      -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050" b="0" i="0" u="none" strike="noStrike" dirty="0">
                          <a:solidFill>
                            <a:srgbClr val="203764"/>
                          </a:solidFill>
                          <a:effectLst/>
                          <a:latin typeface="Calibri" panose="020F0502020204030204" pitchFamily="34" charset="0"/>
                          <a:cs typeface="Calibri" panose="020F0502020204030204" pitchFamily="34" charset="0"/>
                        </a:rPr>
                        <a:t>0%</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050" b="0" i="0" u="none" strike="noStrike" dirty="0">
                          <a:solidFill>
                            <a:srgbClr val="203764"/>
                          </a:solidFill>
                          <a:effectLst/>
                          <a:latin typeface="Calibri" panose="020F0502020204030204" pitchFamily="34" charset="0"/>
                          <a:cs typeface="Calibri" panose="020F0502020204030204" pitchFamily="34" charset="0"/>
                        </a:rPr>
                        <a:t>0%</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050" b="0" i="0" u="none" strike="noStrike" dirty="0">
                          <a:solidFill>
                            <a:srgbClr val="203764"/>
                          </a:solidFill>
                          <a:effectLst/>
                          <a:latin typeface="Calibri" panose="020F0502020204030204" pitchFamily="34" charset="0"/>
                          <a:cs typeface="Calibri" panose="020F0502020204030204" pitchFamily="34" charset="0"/>
                        </a:rPr>
                        <a:t>0%</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050" b="0" i="0" u="none" strike="noStrike">
                          <a:solidFill>
                            <a:srgbClr val="203764"/>
                          </a:solidFill>
                          <a:effectLst/>
                          <a:latin typeface="Calibri" panose="020F0502020204030204" pitchFamily="34" charset="0"/>
                          <a:cs typeface="Calibri" panose="020F0502020204030204" pitchFamily="34" charset="0"/>
                        </a:rPr>
                        <a:t>0%</a:t>
                      </a:r>
                    </a:p>
                  </a:txBody>
                  <a:tcPr marL="0" marR="0" marT="0" marB="0" anchor="ctr">
                    <a:lnL w="6350" cap="flat" cmpd="sng" algn="ctr">
                      <a:solidFill>
                        <a:srgbClr val="B8CCE4"/>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extLst>
                  <a:ext uri="{0D108BD9-81ED-4DB2-BD59-A6C34878D82A}">
                    <a16:rowId xmlns:a16="http://schemas.microsoft.com/office/drawing/2014/main" xmlns="" val="545386096"/>
                  </a:ext>
                </a:extLst>
              </a:tr>
              <a:tr h="296702">
                <a:tc>
                  <a:txBody>
                    <a:bodyPr/>
                    <a:lstStyle/>
                    <a:p>
                      <a:pPr algn="l" rtl="0" fontAlgn="ctr"/>
                      <a:r>
                        <a:rPr lang="es-CO" sz="1050" b="0" i="0" u="none" strike="noStrike">
                          <a:solidFill>
                            <a:srgbClr val="203764"/>
                          </a:solidFill>
                          <a:effectLst/>
                          <a:latin typeface="Calibri" panose="020F0502020204030204" pitchFamily="34" charset="0"/>
                          <a:cs typeface="Calibri" panose="020F0502020204030204" pitchFamily="34" charset="0"/>
                        </a:rPr>
                        <a:t>Adquisición de activos financieros</a:t>
                      </a:r>
                    </a:p>
                  </a:txBody>
                  <a:tcPr marL="0" marR="0" marT="0" marB="0" anchor="ctr">
                    <a:lnL w="12700" cap="flat" cmpd="sng" algn="ctr">
                      <a:solidFill>
                        <a:schemeClr val="tx1"/>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100" b="0" i="0" u="none" strike="noStrike">
                          <a:solidFill>
                            <a:srgbClr val="203764"/>
                          </a:solidFill>
                          <a:effectLst/>
                          <a:latin typeface="Calibri" panose="020F0502020204030204" pitchFamily="34" charset="0"/>
                          <a:cs typeface="Calibri" panose="020F0502020204030204" pitchFamily="34" charset="0"/>
                        </a:rPr>
                        <a:t>                        -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100" b="0" i="0" u="none" strike="noStrike">
                          <a:solidFill>
                            <a:srgbClr val="203764"/>
                          </a:solidFill>
                          <a:effectLst/>
                          <a:latin typeface="Calibri" panose="020F0502020204030204" pitchFamily="34" charset="0"/>
                          <a:cs typeface="Calibri" panose="020F0502020204030204" pitchFamily="34" charset="0"/>
                        </a:rPr>
                        <a:t>                        -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100" b="0" i="0" u="none" strike="noStrike">
                          <a:solidFill>
                            <a:srgbClr val="203764"/>
                          </a:solidFill>
                          <a:effectLst/>
                          <a:latin typeface="Calibri" panose="020F0502020204030204" pitchFamily="34" charset="0"/>
                          <a:cs typeface="Calibri" panose="020F0502020204030204" pitchFamily="34" charset="0"/>
                        </a:rPr>
                        <a:t>                       -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100" b="0" i="0" u="none" strike="noStrike">
                          <a:solidFill>
                            <a:srgbClr val="203764"/>
                          </a:solidFill>
                          <a:effectLst/>
                          <a:latin typeface="Calibri" panose="020F0502020204030204" pitchFamily="34" charset="0"/>
                          <a:cs typeface="Calibri" panose="020F0502020204030204" pitchFamily="34" charset="0"/>
                        </a:rPr>
                        <a:t>                      -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100" b="0" i="0" u="none" strike="noStrike">
                          <a:solidFill>
                            <a:srgbClr val="203764"/>
                          </a:solidFill>
                          <a:effectLst/>
                          <a:latin typeface="Calibri" panose="020F0502020204030204" pitchFamily="34" charset="0"/>
                          <a:cs typeface="Calibri" panose="020F0502020204030204" pitchFamily="34" charset="0"/>
                        </a:rPr>
                        <a:t>                       -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100" b="0" i="0" u="none" strike="noStrike">
                          <a:solidFill>
                            <a:srgbClr val="203764"/>
                          </a:solidFill>
                          <a:effectLst/>
                          <a:latin typeface="Calibri" panose="020F0502020204030204" pitchFamily="34" charset="0"/>
                          <a:cs typeface="Calibri" panose="020F0502020204030204" pitchFamily="34" charset="0"/>
                        </a:rPr>
                        <a:t>                      -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050" b="0" i="0" u="none" strike="noStrike">
                          <a:solidFill>
                            <a:srgbClr val="203764"/>
                          </a:solidFill>
                          <a:effectLst/>
                          <a:latin typeface="Calibri" panose="020F0502020204030204" pitchFamily="34" charset="0"/>
                          <a:cs typeface="Calibri" panose="020F0502020204030204" pitchFamily="34" charset="0"/>
                        </a:rPr>
                        <a:t>0%</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050" b="0" i="0" u="none" strike="noStrike" dirty="0">
                          <a:solidFill>
                            <a:srgbClr val="203764"/>
                          </a:solidFill>
                          <a:effectLst/>
                          <a:latin typeface="Calibri" panose="020F0502020204030204" pitchFamily="34" charset="0"/>
                          <a:cs typeface="Calibri" panose="020F0502020204030204" pitchFamily="34" charset="0"/>
                        </a:rPr>
                        <a:t>0%</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050" b="0" i="0" u="none" strike="noStrike" dirty="0">
                          <a:solidFill>
                            <a:srgbClr val="203764"/>
                          </a:solidFill>
                          <a:effectLst/>
                          <a:latin typeface="Calibri" panose="020F0502020204030204" pitchFamily="34" charset="0"/>
                          <a:cs typeface="Calibri" panose="020F0502020204030204" pitchFamily="34" charset="0"/>
                        </a:rPr>
                        <a:t>0%</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050" b="0" i="0" u="none" strike="noStrike">
                          <a:solidFill>
                            <a:srgbClr val="203764"/>
                          </a:solidFill>
                          <a:effectLst/>
                          <a:latin typeface="Calibri" panose="020F0502020204030204" pitchFamily="34" charset="0"/>
                          <a:cs typeface="Calibri" panose="020F0502020204030204" pitchFamily="34" charset="0"/>
                        </a:rPr>
                        <a:t>0%</a:t>
                      </a:r>
                    </a:p>
                  </a:txBody>
                  <a:tcPr marL="0" marR="0" marT="0" marB="0" anchor="ctr">
                    <a:lnL w="6350" cap="flat" cmpd="sng" algn="ctr">
                      <a:solidFill>
                        <a:srgbClr val="B8CCE4"/>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extLst>
                  <a:ext uri="{0D108BD9-81ED-4DB2-BD59-A6C34878D82A}">
                    <a16:rowId xmlns:a16="http://schemas.microsoft.com/office/drawing/2014/main" xmlns="" val="2202427781"/>
                  </a:ext>
                </a:extLst>
              </a:tr>
              <a:tr h="296702">
                <a:tc>
                  <a:txBody>
                    <a:bodyPr/>
                    <a:lstStyle/>
                    <a:p>
                      <a:pPr algn="l" rtl="0" fontAlgn="ctr"/>
                      <a:r>
                        <a:rPr lang="es-CO" sz="1050" b="0" i="0" u="none" strike="noStrike">
                          <a:solidFill>
                            <a:srgbClr val="203764"/>
                          </a:solidFill>
                          <a:effectLst/>
                          <a:latin typeface="Calibri" panose="020F0502020204030204" pitchFamily="34" charset="0"/>
                          <a:cs typeface="Calibri" panose="020F0502020204030204" pitchFamily="34" charset="0"/>
                        </a:rPr>
                        <a:t>Disminución de pasivos </a:t>
                      </a:r>
                    </a:p>
                  </a:txBody>
                  <a:tcPr marL="0" marR="0" marT="0" marB="0" anchor="ctr">
                    <a:lnL w="12700" cap="flat" cmpd="sng" algn="ctr">
                      <a:solidFill>
                        <a:schemeClr val="tx1"/>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100" b="0" i="0" u="none" strike="noStrike">
                          <a:solidFill>
                            <a:srgbClr val="203764"/>
                          </a:solidFill>
                          <a:effectLst/>
                          <a:latin typeface="Calibri" panose="020F0502020204030204" pitchFamily="34" charset="0"/>
                          <a:cs typeface="Calibri" panose="020F0502020204030204" pitchFamily="34" charset="0"/>
                        </a:rPr>
                        <a:t>                        -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100" b="0" i="0" u="none" strike="noStrike">
                          <a:solidFill>
                            <a:srgbClr val="203764"/>
                          </a:solidFill>
                          <a:effectLst/>
                          <a:latin typeface="Calibri" panose="020F0502020204030204" pitchFamily="34" charset="0"/>
                          <a:cs typeface="Calibri" panose="020F0502020204030204" pitchFamily="34" charset="0"/>
                        </a:rPr>
                        <a:t>                        -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100" b="0" i="0" u="none" strike="noStrike">
                          <a:solidFill>
                            <a:srgbClr val="203764"/>
                          </a:solidFill>
                          <a:effectLst/>
                          <a:latin typeface="Calibri" panose="020F0502020204030204" pitchFamily="34" charset="0"/>
                          <a:cs typeface="Calibri" panose="020F0502020204030204" pitchFamily="34" charset="0"/>
                        </a:rPr>
                        <a:t>                       -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100" b="0" i="0" u="none" strike="noStrike">
                          <a:solidFill>
                            <a:srgbClr val="203764"/>
                          </a:solidFill>
                          <a:effectLst/>
                          <a:latin typeface="Calibri" panose="020F0502020204030204" pitchFamily="34" charset="0"/>
                          <a:cs typeface="Calibri" panose="020F0502020204030204" pitchFamily="34" charset="0"/>
                        </a:rPr>
                        <a:t>                      -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100" b="0" i="0" u="none" strike="noStrike">
                          <a:solidFill>
                            <a:srgbClr val="203764"/>
                          </a:solidFill>
                          <a:effectLst/>
                          <a:latin typeface="Calibri" panose="020F0502020204030204" pitchFamily="34" charset="0"/>
                          <a:cs typeface="Calibri" panose="020F0502020204030204" pitchFamily="34" charset="0"/>
                        </a:rPr>
                        <a:t>                       -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100" b="0" i="0" u="none" strike="noStrike">
                          <a:solidFill>
                            <a:srgbClr val="203764"/>
                          </a:solidFill>
                          <a:effectLst/>
                          <a:latin typeface="Calibri" panose="020F0502020204030204" pitchFamily="34" charset="0"/>
                          <a:cs typeface="Calibri" panose="020F0502020204030204" pitchFamily="34" charset="0"/>
                        </a:rPr>
                        <a:t>                      -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050" b="0" i="0" u="none" strike="noStrike">
                          <a:solidFill>
                            <a:srgbClr val="203764"/>
                          </a:solidFill>
                          <a:effectLst/>
                          <a:latin typeface="Calibri" panose="020F0502020204030204" pitchFamily="34" charset="0"/>
                          <a:cs typeface="Calibri" panose="020F0502020204030204" pitchFamily="34" charset="0"/>
                        </a:rPr>
                        <a:t>0%</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050" b="0" i="0" u="none" strike="noStrike">
                          <a:solidFill>
                            <a:srgbClr val="203764"/>
                          </a:solidFill>
                          <a:effectLst/>
                          <a:latin typeface="Calibri" panose="020F0502020204030204" pitchFamily="34" charset="0"/>
                          <a:cs typeface="Calibri" panose="020F0502020204030204" pitchFamily="34" charset="0"/>
                        </a:rPr>
                        <a:t>0%</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050" b="0" i="0" u="none" strike="noStrike" dirty="0">
                          <a:solidFill>
                            <a:srgbClr val="203764"/>
                          </a:solidFill>
                          <a:effectLst/>
                          <a:latin typeface="Calibri" panose="020F0502020204030204" pitchFamily="34" charset="0"/>
                          <a:cs typeface="Calibri" panose="020F0502020204030204" pitchFamily="34" charset="0"/>
                        </a:rPr>
                        <a:t>0%</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050" b="0" i="0" u="none" strike="noStrike">
                          <a:solidFill>
                            <a:srgbClr val="203764"/>
                          </a:solidFill>
                          <a:effectLst/>
                          <a:latin typeface="Calibri" panose="020F0502020204030204" pitchFamily="34" charset="0"/>
                          <a:cs typeface="Calibri" panose="020F0502020204030204" pitchFamily="34" charset="0"/>
                        </a:rPr>
                        <a:t>0%</a:t>
                      </a:r>
                    </a:p>
                  </a:txBody>
                  <a:tcPr marL="0" marR="0" marT="0" marB="0" anchor="ctr">
                    <a:lnL w="6350" cap="flat" cmpd="sng" algn="ctr">
                      <a:solidFill>
                        <a:srgbClr val="B8CCE4"/>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extLst>
                  <a:ext uri="{0D108BD9-81ED-4DB2-BD59-A6C34878D82A}">
                    <a16:rowId xmlns:a16="http://schemas.microsoft.com/office/drawing/2014/main" xmlns="" val="3145071235"/>
                  </a:ext>
                </a:extLst>
              </a:tr>
              <a:tr h="296702">
                <a:tc>
                  <a:txBody>
                    <a:bodyPr/>
                    <a:lstStyle/>
                    <a:p>
                      <a:pPr algn="l" rtl="0" fontAlgn="ctr"/>
                      <a:r>
                        <a:rPr lang="es-CO" sz="1050" b="0" i="0" u="none" strike="noStrike">
                          <a:solidFill>
                            <a:srgbClr val="203764"/>
                          </a:solidFill>
                          <a:effectLst/>
                          <a:latin typeface="Calibri" panose="020F0502020204030204" pitchFamily="34" charset="0"/>
                          <a:cs typeface="Calibri" panose="020F0502020204030204" pitchFamily="34" charset="0"/>
                        </a:rPr>
                        <a:t>Gastos por tributos, multas, sanciones e intereses de mora </a:t>
                      </a:r>
                    </a:p>
                  </a:txBody>
                  <a:tcPr marL="0" marR="0" marT="0" marB="0" anchor="ctr">
                    <a:lnL w="12700" cap="flat" cmpd="sng" algn="ctr">
                      <a:solidFill>
                        <a:schemeClr val="tx1"/>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100" b="0" i="0" u="none" strike="noStrike">
                          <a:solidFill>
                            <a:srgbClr val="203764"/>
                          </a:solidFill>
                          <a:effectLst/>
                          <a:latin typeface="Calibri" panose="020F0502020204030204" pitchFamily="34" charset="0"/>
                          <a:cs typeface="Calibri" panose="020F0502020204030204" pitchFamily="34" charset="0"/>
                        </a:rPr>
                        <a:t>                    34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100" b="0" i="0" u="none" strike="noStrike">
                          <a:solidFill>
                            <a:srgbClr val="203764"/>
                          </a:solidFill>
                          <a:effectLst/>
                          <a:latin typeface="Calibri" panose="020F0502020204030204" pitchFamily="34" charset="0"/>
                          <a:cs typeface="Calibri" panose="020F0502020204030204" pitchFamily="34" charset="0"/>
                        </a:rPr>
                        <a:t>                    34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100" b="0" i="0" u="none" strike="noStrike">
                          <a:solidFill>
                            <a:srgbClr val="203764"/>
                          </a:solidFill>
                          <a:effectLst/>
                          <a:latin typeface="Calibri" panose="020F0502020204030204" pitchFamily="34" charset="0"/>
                          <a:cs typeface="Calibri" panose="020F0502020204030204" pitchFamily="34" charset="0"/>
                        </a:rPr>
                        <a:t>                    35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100" b="0" i="0" u="none" strike="noStrike">
                          <a:solidFill>
                            <a:srgbClr val="203764"/>
                          </a:solidFill>
                          <a:effectLst/>
                          <a:latin typeface="Calibri" panose="020F0502020204030204" pitchFamily="34" charset="0"/>
                          <a:cs typeface="Calibri" panose="020F0502020204030204" pitchFamily="34" charset="0"/>
                        </a:rPr>
                        <a:t>                   36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100" b="0" i="0" u="none" strike="noStrike">
                          <a:solidFill>
                            <a:srgbClr val="203764"/>
                          </a:solidFill>
                          <a:effectLst/>
                          <a:latin typeface="Calibri" panose="020F0502020204030204" pitchFamily="34" charset="0"/>
                          <a:cs typeface="Calibri" panose="020F0502020204030204" pitchFamily="34" charset="0"/>
                        </a:rPr>
                        <a:t>                    37 </a:t>
                      </a:r>
                    </a:p>
                  </a:txBody>
                  <a:tcPr marL="0" marR="0" marT="0" marB="0" anchor="ctr">
                    <a:lnL w="6350" cap="flat" cmpd="sng" algn="ctr">
                      <a:solidFill>
                        <a:srgbClr val="B8CCE4"/>
                      </a:solidFill>
                      <a:prstDash val="solid"/>
                      <a:round/>
                      <a:headEnd type="none" w="med" len="med"/>
                      <a:tailEnd type="none" w="med" len="med"/>
                    </a:lnL>
                    <a:lnR>
                      <a:noFill/>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100" b="0" i="0" u="none" strike="noStrike">
                          <a:solidFill>
                            <a:srgbClr val="203764"/>
                          </a:solidFill>
                          <a:effectLst/>
                          <a:latin typeface="Calibri" panose="020F0502020204030204" pitchFamily="34" charset="0"/>
                          <a:cs typeface="Calibri" panose="020F0502020204030204" pitchFamily="34" charset="0"/>
                        </a:rPr>
                        <a:t>                  38 </a:t>
                      </a:r>
                    </a:p>
                  </a:txBody>
                  <a:tcPr marL="0" marR="0" marT="0" marB="0" anchor="ctr">
                    <a:lnL>
                      <a:noFill/>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050" b="0" i="0" u="none" strike="noStrike">
                          <a:solidFill>
                            <a:srgbClr val="203764"/>
                          </a:solidFill>
                          <a:effectLst/>
                          <a:latin typeface="Calibri" panose="020F0502020204030204" pitchFamily="34" charset="0"/>
                          <a:cs typeface="Calibri" panose="020F0502020204030204" pitchFamily="34" charset="0"/>
                        </a:rPr>
                        <a:t>3%</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050" b="0" i="0" u="none" strike="noStrike">
                          <a:solidFill>
                            <a:srgbClr val="203764"/>
                          </a:solidFill>
                          <a:effectLst/>
                          <a:latin typeface="Calibri" panose="020F0502020204030204" pitchFamily="34" charset="0"/>
                          <a:cs typeface="Calibri" panose="020F0502020204030204" pitchFamily="34" charset="0"/>
                        </a:rPr>
                        <a:t>3%</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050" b="0" i="0" u="none" strike="noStrike" dirty="0">
                          <a:solidFill>
                            <a:srgbClr val="203764"/>
                          </a:solidFill>
                          <a:effectLst/>
                          <a:latin typeface="Calibri" panose="020F0502020204030204" pitchFamily="34" charset="0"/>
                          <a:cs typeface="Calibri" panose="020F0502020204030204" pitchFamily="34" charset="0"/>
                        </a:rPr>
                        <a:t>3%</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050" b="0" i="0" u="none" strike="noStrike" dirty="0">
                          <a:solidFill>
                            <a:srgbClr val="203764"/>
                          </a:solidFill>
                          <a:effectLst/>
                          <a:latin typeface="Calibri" panose="020F0502020204030204" pitchFamily="34" charset="0"/>
                          <a:cs typeface="Calibri" panose="020F0502020204030204" pitchFamily="34" charset="0"/>
                        </a:rPr>
                        <a:t>3%</a:t>
                      </a:r>
                    </a:p>
                  </a:txBody>
                  <a:tcPr marL="0" marR="0" marT="0" marB="0" anchor="ctr">
                    <a:lnL w="6350" cap="flat" cmpd="sng" algn="ctr">
                      <a:solidFill>
                        <a:srgbClr val="B8CCE4"/>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extLst>
                  <a:ext uri="{0D108BD9-81ED-4DB2-BD59-A6C34878D82A}">
                    <a16:rowId xmlns:a16="http://schemas.microsoft.com/office/drawing/2014/main" xmlns="" val="640132110"/>
                  </a:ext>
                </a:extLst>
              </a:tr>
              <a:tr h="296702">
                <a:tc>
                  <a:txBody>
                    <a:bodyPr/>
                    <a:lstStyle/>
                    <a:p>
                      <a:pPr algn="l" rtl="0" fontAlgn="ctr"/>
                      <a:r>
                        <a:rPr lang="es-CO" sz="1050" b="0" i="0" u="none" strike="noStrike">
                          <a:solidFill>
                            <a:srgbClr val="203764"/>
                          </a:solidFill>
                          <a:effectLst/>
                          <a:latin typeface="Calibri" panose="020F0502020204030204" pitchFamily="34" charset="0"/>
                          <a:cs typeface="Calibri" panose="020F0502020204030204" pitchFamily="34" charset="0"/>
                        </a:rPr>
                        <a:t>Servicio de la Deuda</a:t>
                      </a:r>
                    </a:p>
                  </a:txBody>
                  <a:tcPr marL="0" marR="0" marT="0" marB="0" anchor="ctr">
                    <a:lnL w="12700" cap="flat" cmpd="sng" algn="ctr">
                      <a:solidFill>
                        <a:schemeClr val="tx1"/>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rtl="0" fontAlgn="ctr"/>
                      <a:r>
                        <a:rPr lang="es-CO" sz="1100" b="0" i="0" u="none" strike="noStrike">
                          <a:solidFill>
                            <a:srgbClr val="203764"/>
                          </a:solidFill>
                          <a:effectLst/>
                          <a:latin typeface="Calibri" panose="020F0502020204030204" pitchFamily="34" charset="0"/>
                          <a:cs typeface="Calibri" panose="020F0502020204030204" pitchFamily="34" charset="0"/>
                        </a:rPr>
                        <a:t>                        -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rtl="0" fontAlgn="ctr"/>
                      <a:r>
                        <a:rPr lang="es-CO" sz="1100" b="0" i="0" u="none" strike="noStrike">
                          <a:solidFill>
                            <a:srgbClr val="203764"/>
                          </a:solidFill>
                          <a:effectLst/>
                          <a:latin typeface="Calibri" panose="020F0502020204030204" pitchFamily="34" charset="0"/>
                          <a:cs typeface="Calibri" panose="020F0502020204030204" pitchFamily="34" charset="0"/>
                        </a:rPr>
                        <a:t>                        -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rtl="0" fontAlgn="ctr"/>
                      <a:r>
                        <a:rPr lang="es-CO" sz="1100" b="0" i="0" u="none" strike="noStrike">
                          <a:solidFill>
                            <a:srgbClr val="203764"/>
                          </a:solidFill>
                          <a:effectLst/>
                          <a:latin typeface="Calibri" panose="020F0502020204030204" pitchFamily="34" charset="0"/>
                          <a:cs typeface="Calibri" panose="020F0502020204030204" pitchFamily="34" charset="0"/>
                        </a:rPr>
                        <a:t>                       -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rtl="0" fontAlgn="ctr"/>
                      <a:r>
                        <a:rPr lang="es-CO" sz="1100" b="0" i="0" u="none" strike="noStrike">
                          <a:solidFill>
                            <a:srgbClr val="203764"/>
                          </a:solidFill>
                          <a:effectLst/>
                          <a:latin typeface="Calibri" panose="020F0502020204030204" pitchFamily="34" charset="0"/>
                          <a:cs typeface="Calibri" panose="020F0502020204030204" pitchFamily="34" charset="0"/>
                        </a:rPr>
                        <a:t>                      -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rtl="0" fontAlgn="ctr"/>
                      <a:r>
                        <a:rPr lang="es-CO" sz="1100" b="0" i="0" u="none" strike="noStrike">
                          <a:solidFill>
                            <a:srgbClr val="203764"/>
                          </a:solidFill>
                          <a:effectLst/>
                          <a:latin typeface="Calibri" panose="020F0502020204030204" pitchFamily="34" charset="0"/>
                          <a:cs typeface="Calibri" panose="020F0502020204030204" pitchFamily="34" charset="0"/>
                        </a:rPr>
                        <a:t>                       - </a:t>
                      </a:r>
                    </a:p>
                  </a:txBody>
                  <a:tcPr marL="0" marR="0" marT="0" marB="0" anchor="ctr">
                    <a:lnL w="6350" cap="flat" cmpd="sng" algn="ctr">
                      <a:solidFill>
                        <a:srgbClr val="B8CCE4"/>
                      </a:solidFill>
                      <a:prstDash val="solid"/>
                      <a:round/>
                      <a:headEnd type="none" w="med" len="med"/>
                      <a:tailEnd type="none" w="med" len="med"/>
                    </a:lnL>
                    <a:lnR>
                      <a:noFill/>
                    </a:lnR>
                    <a:lnT w="6350" cap="flat" cmpd="sng" algn="ctr">
                      <a:solidFill>
                        <a:srgbClr val="B8CCE4"/>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rtl="0" fontAlgn="ctr"/>
                      <a:r>
                        <a:rPr lang="es-CO" sz="1100" b="0" i="0" u="none" strike="noStrike">
                          <a:solidFill>
                            <a:srgbClr val="203764"/>
                          </a:solidFill>
                          <a:effectLst/>
                          <a:latin typeface="Calibri" panose="020F0502020204030204" pitchFamily="34" charset="0"/>
                          <a:cs typeface="Calibri" panose="020F0502020204030204" pitchFamily="34" charset="0"/>
                        </a:rPr>
                        <a:t>                      - </a:t>
                      </a:r>
                    </a:p>
                  </a:txBody>
                  <a:tcPr marL="0" marR="0" marT="0" marB="0" anchor="ctr">
                    <a:lnL>
                      <a:noFill/>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rtl="0" fontAlgn="ctr"/>
                      <a:r>
                        <a:rPr lang="es-CO" sz="1050" b="0" i="0" u="none" strike="noStrike">
                          <a:solidFill>
                            <a:srgbClr val="203764"/>
                          </a:solidFill>
                          <a:effectLst/>
                          <a:latin typeface="Calibri" panose="020F0502020204030204" pitchFamily="34" charset="0"/>
                          <a:cs typeface="Calibri" panose="020F0502020204030204" pitchFamily="34" charset="0"/>
                        </a:rPr>
                        <a:t>0%</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rtl="0" fontAlgn="ctr"/>
                      <a:r>
                        <a:rPr lang="es-CO" sz="1050" b="0" i="0" u="none" strike="noStrike">
                          <a:solidFill>
                            <a:srgbClr val="203764"/>
                          </a:solidFill>
                          <a:effectLst/>
                          <a:latin typeface="Calibri" panose="020F0502020204030204" pitchFamily="34" charset="0"/>
                          <a:cs typeface="Calibri" panose="020F0502020204030204" pitchFamily="34" charset="0"/>
                        </a:rPr>
                        <a:t>0%</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rtl="0" fontAlgn="ctr"/>
                      <a:r>
                        <a:rPr lang="es-CO" sz="1050" b="0" i="0" u="none" strike="noStrike" dirty="0">
                          <a:solidFill>
                            <a:srgbClr val="203764"/>
                          </a:solidFill>
                          <a:effectLst/>
                          <a:latin typeface="Calibri" panose="020F0502020204030204" pitchFamily="34" charset="0"/>
                          <a:cs typeface="Calibri" panose="020F0502020204030204" pitchFamily="34" charset="0"/>
                        </a:rPr>
                        <a:t>0%</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rtl="0" fontAlgn="ctr"/>
                      <a:r>
                        <a:rPr lang="es-CO" sz="1050" b="0" i="0" u="none" strike="noStrike" dirty="0">
                          <a:solidFill>
                            <a:srgbClr val="203764"/>
                          </a:solidFill>
                          <a:effectLst/>
                          <a:latin typeface="Calibri" panose="020F0502020204030204" pitchFamily="34" charset="0"/>
                          <a:cs typeface="Calibri" panose="020F0502020204030204" pitchFamily="34" charset="0"/>
                        </a:rPr>
                        <a:t>0%</a:t>
                      </a:r>
                    </a:p>
                  </a:txBody>
                  <a:tcPr marL="0" marR="0" marT="0" marB="0" anchor="ctr">
                    <a:lnL w="6350" cap="flat" cmpd="sng" algn="ctr">
                      <a:solidFill>
                        <a:srgbClr val="B8CCE4"/>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B8CCE4"/>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3287675736"/>
                  </a:ext>
                </a:extLst>
              </a:tr>
            </a:tbl>
          </a:graphicData>
        </a:graphic>
      </p:graphicFrame>
    </p:spTree>
    <p:extLst>
      <p:ext uri="{BB962C8B-B14F-4D97-AF65-F5344CB8AC3E}">
        <p14:creationId xmlns:p14="http://schemas.microsoft.com/office/powerpoint/2010/main" val="338542041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5">
            <a:extLst>
              <a:ext uri="{FF2B5EF4-FFF2-40B4-BE49-F238E27FC236}">
                <a16:creationId xmlns:a16="http://schemas.microsoft.com/office/drawing/2014/main" xmlns="" id="{147A00F9-85D5-482F-8929-515BA65B6DAA}"/>
              </a:ext>
            </a:extLst>
          </p:cNvPr>
          <p:cNvSpPr>
            <a:spLocks noGrp="1"/>
          </p:cNvSpPr>
          <p:nvPr>
            <p:ph type="title"/>
          </p:nvPr>
        </p:nvSpPr>
        <p:spPr>
          <a:xfrm>
            <a:off x="292653" y="163186"/>
            <a:ext cx="11613596" cy="559387"/>
          </a:xfrm>
        </p:spPr>
        <p:txBody>
          <a:bodyPr/>
          <a:lstStyle/>
          <a:p>
            <a:r>
              <a:rPr lang="es-CO" dirty="0"/>
              <a:t>3. Vigencias Futuras MGMP 2021 - 2024</a:t>
            </a:r>
          </a:p>
        </p:txBody>
      </p:sp>
      <p:sp>
        <p:nvSpPr>
          <p:cNvPr id="12" name="Title 15">
            <a:extLst>
              <a:ext uri="{FF2B5EF4-FFF2-40B4-BE49-F238E27FC236}">
                <a16:creationId xmlns:a16="http://schemas.microsoft.com/office/drawing/2014/main" xmlns="" id="{7ECF6F53-719B-4899-8490-685B987A3DC3}"/>
              </a:ext>
            </a:extLst>
          </p:cNvPr>
          <p:cNvSpPr txBox="1">
            <a:spLocks/>
          </p:cNvSpPr>
          <p:nvPr/>
        </p:nvSpPr>
        <p:spPr>
          <a:xfrm>
            <a:off x="9357603" y="290130"/>
            <a:ext cx="3202886" cy="559387"/>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lang="es-CO" sz="3600" b="0" kern="1200" spc="-150">
                <a:solidFill>
                  <a:schemeClr val="tx1"/>
                </a:solidFill>
                <a:latin typeface="Work Sans" panose="00000500000000000000" pitchFamily="2" charset="0"/>
                <a:ea typeface="+mj-ea"/>
                <a:cs typeface="+mj-cs"/>
              </a:defRPr>
            </a:lvl1pPr>
          </a:lstStyle>
          <a:p>
            <a:r>
              <a:rPr lang="es-CO" sz="2400" dirty="0"/>
              <a:t>Sector </a:t>
            </a:r>
            <a:r>
              <a:rPr lang="es-CO" sz="2400" dirty="0" smtClean="0"/>
              <a:t>Hacienda</a:t>
            </a:r>
            <a:endParaRPr lang="es-CO" sz="2400" dirty="0"/>
          </a:p>
        </p:txBody>
      </p:sp>
      <p:sp>
        <p:nvSpPr>
          <p:cNvPr id="8" name="Text Placeholder 16">
            <a:extLst>
              <a:ext uri="{FF2B5EF4-FFF2-40B4-BE49-F238E27FC236}">
                <a16:creationId xmlns:a16="http://schemas.microsoft.com/office/drawing/2014/main" xmlns="" id="{CC7E4799-0F53-4A92-81A5-D4162B3A1AAE}"/>
              </a:ext>
            </a:extLst>
          </p:cNvPr>
          <p:cNvSpPr>
            <a:spLocks noGrp="1"/>
          </p:cNvSpPr>
          <p:nvPr>
            <p:ph type="body" sz="quarter" idx="10"/>
          </p:nvPr>
        </p:nvSpPr>
        <p:spPr>
          <a:xfrm>
            <a:off x="10560084" y="990405"/>
            <a:ext cx="1346165" cy="360939"/>
          </a:xfrm>
        </p:spPr>
        <p:txBody>
          <a:bodyPr/>
          <a:lstStyle/>
          <a:p>
            <a:r>
              <a:rPr lang="es-CO" sz="500" dirty="0" smtClean="0"/>
              <a:t>Cifras en millones de pesos </a:t>
            </a:r>
            <a:endParaRPr lang="es-CO" sz="500" dirty="0"/>
          </a:p>
          <a:p>
            <a:endParaRPr lang="es-CO" sz="500" dirty="0"/>
          </a:p>
        </p:txBody>
      </p:sp>
      <p:graphicFrame>
        <p:nvGraphicFramePr>
          <p:cNvPr id="2" name="Tabla 1"/>
          <p:cNvGraphicFramePr>
            <a:graphicFrameLocks noGrp="1"/>
          </p:cNvGraphicFramePr>
          <p:nvPr>
            <p:extLst>
              <p:ext uri="{D42A27DB-BD31-4B8C-83A1-F6EECF244321}">
                <p14:modId xmlns:p14="http://schemas.microsoft.com/office/powerpoint/2010/main" val="2425607707"/>
              </p:ext>
            </p:extLst>
          </p:nvPr>
        </p:nvGraphicFramePr>
        <p:xfrm>
          <a:off x="148703" y="1004349"/>
          <a:ext cx="3754557" cy="1219200"/>
        </p:xfrm>
        <a:graphic>
          <a:graphicData uri="http://schemas.openxmlformats.org/drawingml/2006/table">
            <a:tbl>
              <a:tblPr/>
              <a:tblGrid>
                <a:gridCol w="837719">
                  <a:extLst>
                    <a:ext uri="{9D8B030D-6E8A-4147-A177-3AD203B41FA5}">
                      <a16:colId xmlns:a16="http://schemas.microsoft.com/office/drawing/2014/main" xmlns="" val="1850266999"/>
                    </a:ext>
                  </a:extLst>
                </a:gridCol>
                <a:gridCol w="1520641">
                  <a:extLst>
                    <a:ext uri="{9D8B030D-6E8A-4147-A177-3AD203B41FA5}">
                      <a16:colId xmlns:a16="http://schemas.microsoft.com/office/drawing/2014/main" xmlns="" val="2733120799"/>
                    </a:ext>
                  </a:extLst>
                </a:gridCol>
                <a:gridCol w="1396197">
                  <a:extLst>
                    <a:ext uri="{9D8B030D-6E8A-4147-A177-3AD203B41FA5}">
                      <a16:colId xmlns:a16="http://schemas.microsoft.com/office/drawing/2014/main" xmlns="" val="3591476523"/>
                    </a:ext>
                  </a:extLst>
                </a:gridCol>
              </a:tblGrid>
              <a:tr h="266700">
                <a:tc>
                  <a:txBody>
                    <a:bodyPr/>
                    <a:lstStyle/>
                    <a:p>
                      <a:pPr algn="ctr" rtl="0" fontAlgn="ctr"/>
                      <a:r>
                        <a:rPr lang="es-CO" sz="1600" b="1" i="0" u="none" strike="noStrike">
                          <a:solidFill>
                            <a:srgbClr val="FFFFFF"/>
                          </a:solidFill>
                          <a:effectLst/>
                          <a:latin typeface="Calibri" panose="020F0502020204030204" pitchFamily="34" charset="0"/>
                        </a:rPr>
                        <a:t>Año</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03764"/>
                    </a:solidFill>
                  </a:tcPr>
                </a:tc>
                <a:tc>
                  <a:txBody>
                    <a:bodyPr/>
                    <a:lstStyle/>
                    <a:p>
                      <a:pPr algn="ctr" rtl="0" fontAlgn="ctr"/>
                      <a:r>
                        <a:rPr lang="es-CO" sz="1600" b="1" i="0" u="none" strike="noStrike" dirty="0">
                          <a:solidFill>
                            <a:srgbClr val="FFFFFF"/>
                          </a:solidFill>
                          <a:effectLst/>
                          <a:latin typeface="Calibri" panose="020F0502020204030204" pitchFamily="34" charset="0"/>
                        </a:rPr>
                        <a:t>Solicitud </a:t>
                      </a:r>
                      <a:r>
                        <a:rPr lang="es-CO" sz="1600" b="1" i="0" u="none" strike="noStrike" dirty="0" smtClean="0">
                          <a:solidFill>
                            <a:srgbClr val="FFFFFF"/>
                          </a:solidFill>
                          <a:effectLst/>
                          <a:latin typeface="Calibri" panose="020F0502020204030204" pitchFamily="34" charset="0"/>
                        </a:rPr>
                        <a:t>MGMP*</a:t>
                      </a:r>
                      <a:endParaRPr lang="es-CO" sz="1600" b="1" i="0" u="none" strike="noStrike" dirty="0">
                        <a:solidFill>
                          <a:srgbClr val="FFFFFF"/>
                        </a:solidFill>
                        <a:effectLst/>
                        <a:latin typeface="Calibri" panose="020F0502020204030204" pitchFamily="34" charset="0"/>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03764"/>
                    </a:solidFill>
                  </a:tcPr>
                </a:tc>
                <a:tc>
                  <a:txBody>
                    <a:bodyPr/>
                    <a:lstStyle/>
                    <a:p>
                      <a:pPr algn="ctr" rtl="0" fontAlgn="ctr"/>
                      <a:r>
                        <a:rPr lang="es-CO" sz="1600" b="1" i="0" u="none" strike="noStrike">
                          <a:solidFill>
                            <a:srgbClr val="FFFFFF"/>
                          </a:solidFill>
                          <a:effectLst/>
                          <a:latin typeface="Calibri" panose="020F0502020204030204" pitchFamily="34" charset="0"/>
                        </a:rPr>
                        <a:t>V.F. Autorizadas</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03764"/>
                    </a:solidFill>
                  </a:tcPr>
                </a:tc>
                <a:extLst>
                  <a:ext uri="{0D108BD9-81ED-4DB2-BD59-A6C34878D82A}">
                    <a16:rowId xmlns:a16="http://schemas.microsoft.com/office/drawing/2014/main" xmlns="" val="1621757569"/>
                  </a:ext>
                </a:extLst>
              </a:tr>
              <a:tr h="238125">
                <a:tc>
                  <a:txBody>
                    <a:bodyPr/>
                    <a:lstStyle/>
                    <a:p>
                      <a:pPr algn="ctr" fontAlgn="ctr"/>
                      <a:r>
                        <a:rPr lang="es-CO" sz="1400" b="0" i="0" u="none" strike="noStrike" dirty="0">
                          <a:solidFill>
                            <a:srgbClr val="203764"/>
                          </a:solidFill>
                          <a:effectLst/>
                          <a:latin typeface="Calibri" panose="020F0502020204030204" pitchFamily="34" charset="0"/>
                        </a:rPr>
                        <a:t>2021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1400" b="0" i="0" u="none" strike="noStrike" dirty="0">
                          <a:solidFill>
                            <a:srgbClr val="203764"/>
                          </a:solidFill>
                          <a:effectLst/>
                          <a:latin typeface="Calibri" panose="020F0502020204030204" pitchFamily="34" charset="0"/>
                        </a:rPr>
                        <a:t>                17,534,940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1400" b="0" i="0" u="none" strike="noStrike">
                          <a:solidFill>
                            <a:srgbClr val="203764"/>
                          </a:solidFill>
                          <a:effectLst/>
                          <a:latin typeface="Calibri" panose="020F0502020204030204" pitchFamily="34" charset="0"/>
                        </a:rPr>
                        <a:t>               1,533,559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281967469"/>
                  </a:ext>
                </a:extLst>
              </a:tr>
              <a:tr h="238125">
                <a:tc>
                  <a:txBody>
                    <a:bodyPr/>
                    <a:lstStyle/>
                    <a:p>
                      <a:pPr algn="ctr" fontAlgn="ctr"/>
                      <a:r>
                        <a:rPr lang="es-CO" sz="1400" b="0" i="0" u="none" strike="noStrike">
                          <a:solidFill>
                            <a:srgbClr val="203764"/>
                          </a:solidFill>
                          <a:effectLst/>
                          <a:latin typeface="Calibri" panose="020F0502020204030204" pitchFamily="34" charset="0"/>
                        </a:rPr>
                        <a:t>2022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1400" b="0" i="0" u="none" strike="noStrike" dirty="0">
                          <a:solidFill>
                            <a:srgbClr val="203764"/>
                          </a:solidFill>
                          <a:effectLst/>
                          <a:latin typeface="Calibri" panose="020F0502020204030204" pitchFamily="34" charset="0"/>
                        </a:rPr>
                        <a:t>                17,535,121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1400" b="0" i="0" u="none" strike="noStrike">
                          <a:solidFill>
                            <a:srgbClr val="203764"/>
                          </a:solidFill>
                          <a:effectLst/>
                          <a:latin typeface="Calibri" panose="020F0502020204030204" pitchFamily="34" charset="0"/>
                        </a:rPr>
                        <a:t>               1,020,992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2462642904"/>
                  </a:ext>
                </a:extLst>
              </a:tr>
              <a:tr h="238125">
                <a:tc>
                  <a:txBody>
                    <a:bodyPr/>
                    <a:lstStyle/>
                    <a:p>
                      <a:pPr algn="ctr" fontAlgn="ctr"/>
                      <a:r>
                        <a:rPr lang="es-CO" sz="1400" b="0" i="0" u="none" strike="noStrike">
                          <a:solidFill>
                            <a:srgbClr val="203764"/>
                          </a:solidFill>
                          <a:effectLst/>
                          <a:latin typeface="Calibri" panose="020F0502020204030204" pitchFamily="34" charset="0"/>
                        </a:rPr>
                        <a:t>2023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1400" b="0" i="0" u="none" strike="noStrike">
                          <a:solidFill>
                            <a:srgbClr val="203764"/>
                          </a:solidFill>
                          <a:effectLst/>
                          <a:latin typeface="Calibri" panose="020F0502020204030204" pitchFamily="34" charset="0"/>
                        </a:rPr>
                        <a:t>                17,535,696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1400" b="0" i="0" u="none" strike="noStrike" dirty="0">
                          <a:solidFill>
                            <a:srgbClr val="203764"/>
                          </a:solidFill>
                          <a:effectLst/>
                          <a:latin typeface="Calibri" panose="020F0502020204030204" pitchFamily="34" charset="0"/>
                        </a:rPr>
                        <a:t>               1,014,563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57312453"/>
                  </a:ext>
                </a:extLst>
              </a:tr>
              <a:tr h="238125">
                <a:tc>
                  <a:txBody>
                    <a:bodyPr/>
                    <a:lstStyle/>
                    <a:p>
                      <a:pPr algn="ctr" fontAlgn="ctr"/>
                      <a:r>
                        <a:rPr lang="es-CO" sz="1400" b="0" i="0" u="none" strike="noStrike">
                          <a:solidFill>
                            <a:srgbClr val="203764"/>
                          </a:solidFill>
                          <a:effectLst/>
                          <a:latin typeface="Calibri" panose="020F0502020204030204" pitchFamily="34" charset="0"/>
                        </a:rPr>
                        <a:t>2024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1400" b="0" i="0" u="none" strike="noStrike">
                          <a:solidFill>
                            <a:srgbClr val="203764"/>
                          </a:solidFill>
                          <a:effectLst/>
                          <a:latin typeface="Calibri" panose="020F0502020204030204" pitchFamily="34" charset="0"/>
                        </a:rPr>
                        <a:t>                18,328,556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1400" b="0" i="0" u="none" strike="noStrike" dirty="0">
                          <a:solidFill>
                            <a:srgbClr val="203764"/>
                          </a:solidFill>
                          <a:effectLst/>
                          <a:latin typeface="Calibri" panose="020F0502020204030204" pitchFamily="34" charset="0"/>
                        </a:rPr>
                        <a:t>               1,437,603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4197362713"/>
                  </a:ext>
                </a:extLst>
              </a:tr>
            </a:tbl>
          </a:graphicData>
        </a:graphic>
      </p:graphicFrame>
      <p:graphicFrame>
        <p:nvGraphicFramePr>
          <p:cNvPr id="9" name="Gráfico 8">
            <a:extLst>
              <a:ext uri="{FF2B5EF4-FFF2-40B4-BE49-F238E27FC236}">
                <a16:creationId xmlns:a16="http://schemas.microsoft.com/office/drawing/2014/main" xmlns="" id="{00000000-0008-0000-0A00-000002000000}"/>
              </a:ext>
            </a:extLst>
          </p:cNvPr>
          <p:cNvGraphicFramePr>
            <a:graphicFrameLocks/>
          </p:cNvGraphicFramePr>
          <p:nvPr>
            <p:extLst>
              <p:ext uri="{D42A27DB-BD31-4B8C-83A1-F6EECF244321}">
                <p14:modId xmlns:p14="http://schemas.microsoft.com/office/powerpoint/2010/main" val="1856261275"/>
              </p:ext>
            </p:extLst>
          </p:nvPr>
        </p:nvGraphicFramePr>
        <p:xfrm>
          <a:off x="3817890" y="988638"/>
          <a:ext cx="8088359" cy="5751589"/>
        </p:xfrm>
        <a:graphic>
          <a:graphicData uri="http://schemas.openxmlformats.org/drawingml/2006/chart">
            <c:chart xmlns:c="http://schemas.openxmlformats.org/drawingml/2006/chart" xmlns:r="http://schemas.openxmlformats.org/officeDocument/2006/relationships" r:id="rId2"/>
          </a:graphicData>
        </a:graphic>
      </p:graphicFrame>
      <p:sp>
        <p:nvSpPr>
          <p:cNvPr id="10" name="Text Placeholder 16">
            <a:extLst>
              <a:ext uri="{FF2B5EF4-FFF2-40B4-BE49-F238E27FC236}">
                <a16:creationId xmlns:a16="http://schemas.microsoft.com/office/drawing/2014/main" xmlns="" id="{CC7E4799-0F53-4A92-81A5-D4162B3A1AAE}"/>
              </a:ext>
            </a:extLst>
          </p:cNvPr>
          <p:cNvSpPr>
            <a:spLocks noGrp="1"/>
          </p:cNvSpPr>
          <p:nvPr>
            <p:ph type="body" sz="quarter" idx="10"/>
          </p:nvPr>
        </p:nvSpPr>
        <p:spPr>
          <a:xfrm>
            <a:off x="148703" y="2239260"/>
            <a:ext cx="3754557" cy="360939"/>
          </a:xfrm>
        </p:spPr>
        <p:txBody>
          <a:bodyPr/>
          <a:lstStyle/>
          <a:p>
            <a:r>
              <a:rPr lang="es-CO" sz="700" dirty="0" smtClean="0"/>
              <a:t>*Las cifras corresponden al escenario sin FOME,FNG y Ajuste FOFI</a:t>
            </a:r>
            <a:endParaRPr lang="es-CO" sz="700" dirty="0"/>
          </a:p>
          <a:p>
            <a:endParaRPr lang="es-CO" sz="700" dirty="0"/>
          </a:p>
        </p:txBody>
      </p:sp>
    </p:spTree>
    <p:extLst>
      <p:ext uri="{BB962C8B-B14F-4D97-AF65-F5344CB8AC3E}">
        <p14:creationId xmlns:p14="http://schemas.microsoft.com/office/powerpoint/2010/main" val="249968728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xmlns="" id="{A9BF9024-8020-45D8-80DC-C010FECB1919}"/>
              </a:ext>
            </a:extLst>
          </p:cNvPr>
          <p:cNvSpPr>
            <a:spLocks noGrp="1"/>
          </p:cNvSpPr>
          <p:nvPr>
            <p:ph type="body" sz="quarter" idx="11"/>
          </p:nvPr>
        </p:nvSpPr>
        <p:spPr/>
        <p:txBody>
          <a:bodyPr>
            <a:normAutofit/>
          </a:bodyPr>
          <a:lstStyle/>
          <a:p>
            <a:r>
              <a:rPr lang="es-CO" dirty="0"/>
              <a:t>Solicitudes MGMP 2020-2023 Inversión</a:t>
            </a:r>
          </a:p>
        </p:txBody>
      </p:sp>
      <p:sp>
        <p:nvSpPr>
          <p:cNvPr id="12" name="Text Placeholder 11">
            <a:extLst>
              <a:ext uri="{FF2B5EF4-FFF2-40B4-BE49-F238E27FC236}">
                <a16:creationId xmlns:a16="http://schemas.microsoft.com/office/drawing/2014/main" xmlns="" id="{F474FB92-D38F-4078-BAA8-B8932BB77242}"/>
              </a:ext>
            </a:extLst>
          </p:cNvPr>
          <p:cNvSpPr>
            <a:spLocks noGrp="1"/>
          </p:cNvSpPr>
          <p:nvPr>
            <p:ph type="body" sz="quarter" idx="12"/>
          </p:nvPr>
        </p:nvSpPr>
        <p:spPr/>
        <p:txBody>
          <a:bodyPr>
            <a:normAutofit/>
          </a:bodyPr>
          <a:lstStyle/>
          <a:p>
            <a:r>
              <a:rPr lang="es-CO" dirty="0"/>
              <a:t>2</a:t>
            </a:r>
            <a:r>
              <a:rPr lang="es-CO" dirty="0" smtClean="0"/>
              <a:t>.</a:t>
            </a:r>
            <a:endParaRPr lang="es-CO" dirty="0"/>
          </a:p>
        </p:txBody>
      </p:sp>
    </p:spTree>
    <p:extLst>
      <p:ext uri="{BB962C8B-B14F-4D97-AF65-F5344CB8AC3E}">
        <p14:creationId xmlns:p14="http://schemas.microsoft.com/office/powerpoint/2010/main" val="76989053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5">
            <a:extLst>
              <a:ext uri="{FF2B5EF4-FFF2-40B4-BE49-F238E27FC236}">
                <a16:creationId xmlns:a16="http://schemas.microsoft.com/office/drawing/2014/main" xmlns="" id="{147A00F9-85D5-482F-8929-515BA65B6DAA}"/>
              </a:ext>
            </a:extLst>
          </p:cNvPr>
          <p:cNvSpPr>
            <a:spLocks noGrp="1"/>
          </p:cNvSpPr>
          <p:nvPr>
            <p:ph type="title"/>
          </p:nvPr>
        </p:nvSpPr>
        <p:spPr>
          <a:xfrm>
            <a:off x="292653" y="564690"/>
            <a:ext cx="11613596" cy="559387"/>
          </a:xfrm>
        </p:spPr>
        <p:txBody>
          <a:bodyPr/>
          <a:lstStyle/>
          <a:p>
            <a:r>
              <a:rPr lang="es-CO" dirty="0"/>
              <a:t>2</a:t>
            </a:r>
            <a:r>
              <a:rPr lang="es-CO" dirty="0" smtClean="0"/>
              <a:t>. </a:t>
            </a:r>
            <a:r>
              <a:rPr lang="es-CO" dirty="0"/>
              <a:t>Solicitud MGMP Inversión</a:t>
            </a:r>
          </a:p>
        </p:txBody>
      </p:sp>
      <p:sp>
        <p:nvSpPr>
          <p:cNvPr id="17" name="Text Placeholder 16">
            <a:extLst>
              <a:ext uri="{FF2B5EF4-FFF2-40B4-BE49-F238E27FC236}">
                <a16:creationId xmlns:a16="http://schemas.microsoft.com/office/drawing/2014/main" xmlns="" id="{CC7E4799-0F53-4A92-81A5-D4162B3A1AAE}"/>
              </a:ext>
            </a:extLst>
          </p:cNvPr>
          <p:cNvSpPr>
            <a:spLocks noGrp="1"/>
          </p:cNvSpPr>
          <p:nvPr>
            <p:ph type="body" sz="quarter" idx="10"/>
          </p:nvPr>
        </p:nvSpPr>
        <p:spPr>
          <a:xfrm>
            <a:off x="291865" y="1238273"/>
            <a:ext cx="11614384" cy="360939"/>
          </a:xfrm>
        </p:spPr>
        <p:txBody>
          <a:bodyPr/>
          <a:lstStyle/>
          <a:p>
            <a:r>
              <a:rPr lang="es-CO" dirty="0"/>
              <a:t>Proyecciones</a:t>
            </a:r>
          </a:p>
          <a:p>
            <a:endParaRPr lang="es-CO" dirty="0"/>
          </a:p>
        </p:txBody>
      </p:sp>
      <p:graphicFrame>
        <p:nvGraphicFramePr>
          <p:cNvPr id="3" name="Tabla 2"/>
          <p:cNvGraphicFramePr>
            <a:graphicFrameLocks noGrp="1"/>
          </p:cNvGraphicFramePr>
          <p:nvPr>
            <p:extLst>
              <p:ext uri="{D42A27DB-BD31-4B8C-83A1-F6EECF244321}">
                <p14:modId xmlns:p14="http://schemas.microsoft.com/office/powerpoint/2010/main" val="421515261"/>
              </p:ext>
            </p:extLst>
          </p:nvPr>
        </p:nvGraphicFramePr>
        <p:xfrm>
          <a:off x="527523" y="1962882"/>
          <a:ext cx="10841061" cy="1807712"/>
        </p:xfrm>
        <a:graphic>
          <a:graphicData uri="http://schemas.openxmlformats.org/drawingml/2006/table">
            <a:tbl>
              <a:tblPr/>
              <a:tblGrid>
                <a:gridCol w="1463307">
                  <a:extLst>
                    <a:ext uri="{9D8B030D-6E8A-4147-A177-3AD203B41FA5}">
                      <a16:colId xmlns:a16="http://schemas.microsoft.com/office/drawing/2014/main" xmlns="" val="3600868920"/>
                    </a:ext>
                  </a:extLst>
                </a:gridCol>
                <a:gridCol w="739521">
                  <a:extLst>
                    <a:ext uri="{9D8B030D-6E8A-4147-A177-3AD203B41FA5}">
                      <a16:colId xmlns:a16="http://schemas.microsoft.com/office/drawing/2014/main" xmlns="" val="346518508"/>
                    </a:ext>
                  </a:extLst>
                </a:gridCol>
                <a:gridCol w="739521">
                  <a:extLst>
                    <a:ext uri="{9D8B030D-6E8A-4147-A177-3AD203B41FA5}">
                      <a16:colId xmlns:a16="http://schemas.microsoft.com/office/drawing/2014/main" xmlns="" val="4051695575"/>
                    </a:ext>
                  </a:extLst>
                </a:gridCol>
                <a:gridCol w="739521">
                  <a:extLst>
                    <a:ext uri="{9D8B030D-6E8A-4147-A177-3AD203B41FA5}">
                      <a16:colId xmlns:a16="http://schemas.microsoft.com/office/drawing/2014/main" xmlns="" val="2546262689"/>
                    </a:ext>
                  </a:extLst>
                </a:gridCol>
                <a:gridCol w="991272">
                  <a:extLst>
                    <a:ext uri="{9D8B030D-6E8A-4147-A177-3AD203B41FA5}">
                      <a16:colId xmlns:a16="http://schemas.microsoft.com/office/drawing/2014/main" xmlns="" val="226810503"/>
                    </a:ext>
                  </a:extLst>
                </a:gridCol>
                <a:gridCol w="991272">
                  <a:extLst>
                    <a:ext uri="{9D8B030D-6E8A-4147-A177-3AD203B41FA5}">
                      <a16:colId xmlns:a16="http://schemas.microsoft.com/office/drawing/2014/main" xmlns="" val="711571818"/>
                    </a:ext>
                  </a:extLst>
                </a:gridCol>
                <a:gridCol w="739521">
                  <a:extLst>
                    <a:ext uri="{9D8B030D-6E8A-4147-A177-3AD203B41FA5}">
                      <a16:colId xmlns:a16="http://schemas.microsoft.com/office/drawing/2014/main" xmlns="" val="4007097587"/>
                    </a:ext>
                  </a:extLst>
                </a:gridCol>
                <a:gridCol w="739521">
                  <a:extLst>
                    <a:ext uri="{9D8B030D-6E8A-4147-A177-3AD203B41FA5}">
                      <a16:colId xmlns:a16="http://schemas.microsoft.com/office/drawing/2014/main" xmlns="" val="2841349862"/>
                    </a:ext>
                  </a:extLst>
                </a:gridCol>
                <a:gridCol w="739521">
                  <a:extLst>
                    <a:ext uri="{9D8B030D-6E8A-4147-A177-3AD203B41FA5}">
                      <a16:colId xmlns:a16="http://schemas.microsoft.com/office/drawing/2014/main" xmlns="" val="1141997877"/>
                    </a:ext>
                  </a:extLst>
                </a:gridCol>
                <a:gridCol w="739521">
                  <a:extLst>
                    <a:ext uri="{9D8B030D-6E8A-4147-A177-3AD203B41FA5}">
                      <a16:colId xmlns:a16="http://schemas.microsoft.com/office/drawing/2014/main" xmlns="" val="823063758"/>
                    </a:ext>
                  </a:extLst>
                </a:gridCol>
                <a:gridCol w="739521">
                  <a:extLst>
                    <a:ext uri="{9D8B030D-6E8A-4147-A177-3AD203B41FA5}">
                      <a16:colId xmlns:a16="http://schemas.microsoft.com/office/drawing/2014/main" xmlns="" val="1880037542"/>
                    </a:ext>
                  </a:extLst>
                </a:gridCol>
                <a:gridCol w="739521">
                  <a:extLst>
                    <a:ext uri="{9D8B030D-6E8A-4147-A177-3AD203B41FA5}">
                      <a16:colId xmlns:a16="http://schemas.microsoft.com/office/drawing/2014/main" xmlns="" val="2344941816"/>
                    </a:ext>
                  </a:extLst>
                </a:gridCol>
                <a:gridCol w="739521">
                  <a:extLst>
                    <a:ext uri="{9D8B030D-6E8A-4147-A177-3AD203B41FA5}">
                      <a16:colId xmlns:a16="http://schemas.microsoft.com/office/drawing/2014/main" xmlns="" val="4292477344"/>
                    </a:ext>
                  </a:extLst>
                </a:gridCol>
              </a:tblGrid>
              <a:tr h="251507">
                <a:tc>
                  <a:txBody>
                    <a:bodyPr/>
                    <a:lstStyle/>
                    <a:p>
                      <a:pPr algn="l" rtl="0" fontAlgn="ctr"/>
                      <a:r>
                        <a:rPr lang="es-CO" sz="1000" b="1" i="0" u="none" strike="noStrike">
                          <a:solidFill>
                            <a:srgbClr val="203764"/>
                          </a:solidFill>
                          <a:effectLst/>
                          <a:latin typeface="Calibri" panose="020F0502020204030204" pitchFamily="34" charset="0"/>
                        </a:rPr>
                        <a:t>Millones de pesos</a:t>
                      </a:r>
                    </a:p>
                  </a:txBody>
                  <a:tcPr marL="0" marR="0" marT="0" marB="0" anchor="ctr">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ctr"/>
                      <a:endParaRPr lang="es-CO" sz="1600" b="0" i="0" u="none" strike="noStrike">
                        <a:solidFill>
                          <a:srgbClr val="000000"/>
                        </a:solidFill>
                        <a:effectLst/>
                        <a:latin typeface="Arial" panose="020B0604020202020204" pitchFamily="34" charset="0"/>
                      </a:endParaRPr>
                    </a:p>
                  </a:txBody>
                  <a:tcPr marL="0" marR="0" marT="0" marB="0" anchor="ctr">
                    <a:lnL>
                      <a:noFill/>
                    </a:lnL>
                    <a:lnR>
                      <a:noFill/>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ctr"/>
                      <a:endParaRPr lang="es-CO" sz="1600" b="0" i="0" u="none" strike="noStrike">
                        <a:solidFill>
                          <a:srgbClr val="000000"/>
                        </a:solidFill>
                        <a:effectLst/>
                        <a:latin typeface="Arial" panose="020B0604020202020204" pitchFamily="34" charset="0"/>
                      </a:endParaRPr>
                    </a:p>
                  </a:txBody>
                  <a:tcPr marL="0" marR="0" marT="0" marB="0" anchor="ctr">
                    <a:lnL>
                      <a:noFill/>
                    </a:lnL>
                    <a:lnR>
                      <a:noFill/>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rtl="0" fontAlgn="ctr"/>
                      <a:endParaRPr lang="es-CO" sz="900" b="0" i="0" u="none" strike="noStrike">
                        <a:solidFill>
                          <a:srgbClr val="000000"/>
                        </a:solidFill>
                        <a:effectLst/>
                        <a:latin typeface="Calibri" panose="020F0502020204030204" pitchFamily="34" charset="0"/>
                      </a:endParaRPr>
                    </a:p>
                  </a:txBody>
                  <a:tcPr marL="0" marR="0" marT="0" marB="0" anchor="ctr">
                    <a:lnL>
                      <a:noFill/>
                    </a:lnL>
                    <a:lnR>
                      <a:noFill/>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rtl="0" fontAlgn="ctr"/>
                      <a:endParaRPr lang="es-CO" sz="900" b="0" i="0" u="none" strike="noStrike">
                        <a:solidFill>
                          <a:srgbClr val="000000"/>
                        </a:solidFill>
                        <a:effectLst/>
                        <a:latin typeface="Calibri" panose="020F0502020204030204" pitchFamily="34" charset="0"/>
                      </a:endParaRPr>
                    </a:p>
                  </a:txBody>
                  <a:tcPr marL="0" marR="0" marT="0" marB="0" anchor="ctr">
                    <a:lnL>
                      <a:noFill/>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8">
                  <a:txBody>
                    <a:bodyPr/>
                    <a:lstStyle/>
                    <a:p>
                      <a:pPr algn="ctr" rtl="0" fontAlgn="ctr"/>
                      <a:r>
                        <a:rPr lang="es-CO" sz="1200" b="1" i="0" u="none" strike="noStrike">
                          <a:solidFill>
                            <a:srgbClr val="FFFFFF"/>
                          </a:solidFill>
                          <a:effectLst/>
                          <a:latin typeface="Calibri" panose="020F0502020204030204" pitchFamily="34" charset="0"/>
                        </a:rPr>
                        <a:t>MGMP 2021 - 2024</a:t>
                      </a:r>
                    </a:p>
                  </a:txBody>
                  <a:tcPr marL="0" marR="0" marT="0" marB="0"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203764"/>
                    </a:solidFill>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extLst>
                  <a:ext uri="{0D108BD9-81ED-4DB2-BD59-A6C34878D82A}">
                    <a16:rowId xmlns:a16="http://schemas.microsoft.com/office/drawing/2014/main" xmlns="" val="1910949460"/>
                  </a:ext>
                </a:extLst>
              </a:tr>
              <a:tr h="172912">
                <a:tc rowSpan="2">
                  <a:txBody>
                    <a:bodyPr/>
                    <a:lstStyle/>
                    <a:p>
                      <a:pPr algn="ctr" rtl="0" fontAlgn="ctr"/>
                      <a:r>
                        <a:rPr lang="es-CO" sz="1100" b="1" i="0" u="none" strike="noStrike">
                          <a:solidFill>
                            <a:srgbClr val="FFFFFF"/>
                          </a:solidFill>
                          <a:effectLst/>
                          <a:latin typeface="Calibri" panose="020F0502020204030204" pitchFamily="34" charset="0"/>
                        </a:rPr>
                        <a:t>TOTAL***</a:t>
                      </a:r>
                    </a:p>
                  </a:txBody>
                  <a:tcPr marL="0" marR="0" marT="0" marB="0" anchor="ctr">
                    <a:lnL w="12700" cap="flat" cmpd="sng" algn="ctr">
                      <a:solidFill>
                        <a:schemeClr val="tx1"/>
                      </a:solidFill>
                      <a:prstDash val="solid"/>
                      <a:round/>
                      <a:headEnd type="none" w="med" len="med"/>
                      <a:tailEnd type="none" w="med" len="med"/>
                    </a:lnL>
                    <a:lnR w="6350" cap="flat" cmpd="sng" algn="ctr">
                      <a:solidFill>
                        <a:srgbClr val="B8CCE4"/>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203764"/>
                    </a:solidFill>
                  </a:tcPr>
                </a:tc>
                <a:tc gridSpan="2">
                  <a:txBody>
                    <a:bodyPr/>
                    <a:lstStyle/>
                    <a:p>
                      <a:pPr algn="ctr" rtl="0" fontAlgn="ctr"/>
                      <a:r>
                        <a:rPr lang="es-CO" sz="1100" b="1" i="0" u="none" strike="noStrike">
                          <a:solidFill>
                            <a:srgbClr val="FFFFFF"/>
                          </a:solidFill>
                          <a:effectLst/>
                          <a:latin typeface="Calibri" panose="020F0502020204030204" pitchFamily="34" charset="0"/>
                        </a:rPr>
                        <a:t>2020*</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203764"/>
                    </a:solidFill>
                  </a:tcPr>
                </a:tc>
                <a:tc hMerge="1">
                  <a:txBody>
                    <a:bodyPr/>
                    <a:lstStyle/>
                    <a:p>
                      <a:endParaRPr lang="es-CO"/>
                    </a:p>
                  </a:txBody>
                  <a:tcPr/>
                </a:tc>
                <a:tc gridSpan="2">
                  <a:txBody>
                    <a:bodyPr/>
                    <a:lstStyle/>
                    <a:p>
                      <a:pPr algn="ctr" rtl="0" fontAlgn="ctr"/>
                      <a:r>
                        <a:rPr lang="es-CO" sz="1100" b="1" i="0" u="none" strike="noStrike">
                          <a:solidFill>
                            <a:srgbClr val="FFFFFF"/>
                          </a:solidFill>
                          <a:effectLst/>
                          <a:latin typeface="Calibri" panose="020F0502020204030204" pitchFamily="34" charset="0"/>
                        </a:rPr>
                        <a:t>2020**</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203764"/>
                    </a:solidFill>
                  </a:tcPr>
                </a:tc>
                <a:tc hMerge="1">
                  <a:txBody>
                    <a:bodyPr/>
                    <a:lstStyle/>
                    <a:p>
                      <a:endParaRPr lang="es-CO"/>
                    </a:p>
                  </a:txBody>
                  <a:tcPr/>
                </a:tc>
                <a:tc gridSpan="2">
                  <a:txBody>
                    <a:bodyPr/>
                    <a:lstStyle/>
                    <a:p>
                      <a:pPr algn="ctr" rtl="0" fontAlgn="ctr"/>
                      <a:r>
                        <a:rPr lang="es-CO" sz="1100" b="1" i="0" u="none" strike="noStrike">
                          <a:solidFill>
                            <a:srgbClr val="FFFFFF"/>
                          </a:solidFill>
                          <a:effectLst/>
                          <a:latin typeface="Calibri" panose="020F0502020204030204" pitchFamily="34" charset="0"/>
                        </a:rPr>
                        <a:t>2021</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203764"/>
                    </a:solidFill>
                  </a:tcPr>
                </a:tc>
                <a:tc hMerge="1">
                  <a:txBody>
                    <a:bodyPr/>
                    <a:lstStyle/>
                    <a:p>
                      <a:endParaRPr lang="es-CO"/>
                    </a:p>
                  </a:txBody>
                  <a:tcPr/>
                </a:tc>
                <a:tc gridSpan="2">
                  <a:txBody>
                    <a:bodyPr/>
                    <a:lstStyle/>
                    <a:p>
                      <a:pPr algn="ctr" rtl="0" fontAlgn="ctr"/>
                      <a:r>
                        <a:rPr lang="es-CO" sz="1100" b="1" i="0" u="none" strike="noStrike">
                          <a:solidFill>
                            <a:srgbClr val="FFFFFF"/>
                          </a:solidFill>
                          <a:effectLst/>
                          <a:latin typeface="Calibri" panose="020F0502020204030204" pitchFamily="34" charset="0"/>
                        </a:rPr>
                        <a:t>2022</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203764"/>
                    </a:solidFill>
                  </a:tcPr>
                </a:tc>
                <a:tc hMerge="1">
                  <a:txBody>
                    <a:bodyPr/>
                    <a:lstStyle/>
                    <a:p>
                      <a:endParaRPr lang="es-CO"/>
                    </a:p>
                  </a:txBody>
                  <a:tcPr/>
                </a:tc>
                <a:tc gridSpan="2">
                  <a:txBody>
                    <a:bodyPr/>
                    <a:lstStyle/>
                    <a:p>
                      <a:pPr algn="ctr" rtl="0" fontAlgn="ctr"/>
                      <a:r>
                        <a:rPr lang="es-CO" sz="1100" b="1" i="0" u="none" strike="noStrike">
                          <a:solidFill>
                            <a:srgbClr val="FFFFFF"/>
                          </a:solidFill>
                          <a:effectLst/>
                          <a:latin typeface="Calibri" panose="020F0502020204030204" pitchFamily="34" charset="0"/>
                        </a:rPr>
                        <a:t>2023</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203764"/>
                    </a:solidFill>
                  </a:tcPr>
                </a:tc>
                <a:tc hMerge="1">
                  <a:txBody>
                    <a:bodyPr/>
                    <a:lstStyle/>
                    <a:p>
                      <a:endParaRPr lang="es-CO"/>
                    </a:p>
                  </a:txBody>
                  <a:tcPr/>
                </a:tc>
                <a:tc gridSpan="2">
                  <a:txBody>
                    <a:bodyPr/>
                    <a:lstStyle/>
                    <a:p>
                      <a:pPr algn="ctr" rtl="0" fontAlgn="ctr"/>
                      <a:r>
                        <a:rPr lang="es-CO" sz="1100" b="1" i="0" u="none" strike="noStrike">
                          <a:solidFill>
                            <a:srgbClr val="FFFFFF"/>
                          </a:solidFill>
                          <a:effectLst/>
                          <a:latin typeface="Calibri" panose="020F0502020204030204" pitchFamily="34" charset="0"/>
                        </a:rPr>
                        <a:t>2024</a:t>
                      </a:r>
                    </a:p>
                  </a:txBody>
                  <a:tcPr marL="0" marR="0" marT="0" marB="0" anchor="ctr">
                    <a:lnL w="6350" cap="flat" cmpd="sng" algn="ctr">
                      <a:solidFill>
                        <a:srgbClr val="B8CCE4"/>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203764"/>
                    </a:solidFill>
                  </a:tcPr>
                </a:tc>
                <a:tc hMerge="1">
                  <a:txBody>
                    <a:bodyPr/>
                    <a:lstStyle/>
                    <a:p>
                      <a:endParaRPr lang="es-CO"/>
                    </a:p>
                  </a:txBody>
                  <a:tcPr/>
                </a:tc>
                <a:extLst>
                  <a:ext uri="{0D108BD9-81ED-4DB2-BD59-A6C34878D82A}">
                    <a16:rowId xmlns:a16="http://schemas.microsoft.com/office/drawing/2014/main" xmlns="" val="4293748962"/>
                  </a:ext>
                </a:extLst>
              </a:tr>
              <a:tr h="172912">
                <a:tc vMerge="1">
                  <a:txBody>
                    <a:bodyPr/>
                    <a:lstStyle/>
                    <a:p>
                      <a:endParaRPr lang="es-CO"/>
                    </a:p>
                  </a:txBody>
                  <a:tcPr/>
                </a:tc>
                <a:tc>
                  <a:txBody>
                    <a:bodyPr/>
                    <a:lstStyle/>
                    <a:p>
                      <a:pPr algn="ctr" rtl="0" fontAlgn="ctr"/>
                      <a:r>
                        <a:rPr lang="es-CO" sz="1100" b="1" i="0" u="none" strike="noStrike">
                          <a:solidFill>
                            <a:srgbClr val="FFFFFF"/>
                          </a:solidFill>
                          <a:effectLst/>
                          <a:latin typeface="Calibri" panose="020F0502020204030204" pitchFamily="34" charset="0"/>
                        </a:rPr>
                        <a:t>Nación</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03764"/>
                    </a:solidFill>
                  </a:tcPr>
                </a:tc>
                <a:tc>
                  <a:txBody>
                    <a:bodyPr/>
                    <a:lstStyle/>
                    <a:p>
                      <a:pPr algn="ctr" rtl="0" fontAlgn="ctr"/>
                      <a:r>
                        <a:rPr lang="es-CO" sz="1100" b="1" i="0" u="none" strike="noStrike">
                          <a:solidFill>
                            <a:srgbClr val="FFFFFF"/>
                          </a:solidFill>
                          <a:effectLst/>
                          <a:latin typeface="Calibri" panose="020F0502020204030204" pitchFamily="34" charset="0"/>
                        </a:rPr>
                        <a:t>Propios</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03764"/>
                    </a:solidFill>
                  </a:tcPr>
                </a:tc>
                <a:tc>
                  <a:txBody>
                    <a:bodyPr/>
                    <a:lstStyle/>
                    <a:p>
                      <a:pPr algn="ctr" rtl="0" fontAlgn="ctr"/>
                      <a:r>
                        <a:rPr lang="es-CO" sz="1100" b="1" i="0" u="none" strike="noStrike">
                          <a:solidFill>
                            <a:srgbClr val="FFFFFF"/>
                          </a:solidFill>
                          <a:effectLst/>
                          <a:latin typeface="Calibri" panose="020F0502020204030204" pitchFamily="34" charset="0"/>
                        </a:rPr>
                        <a:t>Nación</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03764"/>
                    </a:solidFill>
                  </a:tcPr>
                </a:tc>
                <a:tc>
                  <a:txBody>
                    <a:bodyPr/>
                    <a:lstStyle/>
                    <a:p>
                      <a:pPr algn="ctr" rtl="0" fontAlgn="ctr"/>
                      <a:r>
                        <a:rPr lang="es-CO" sz="1100" b="1" i="0" u="none" strike="noStrike">
                          <a:solidFill>
                            <a:srgbClr val="FFFFFF"/>
                          </a:solidFill>
                          <a:effectLst/>
                          <a:latin typeface="Calibri" panose="020F0502020204030204" pitchFamily="34" charset="0"/>
                        </a:rPr>
                        <a:t>Propios</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03764"/>
                    </a:solidFill>
                  </a:tcPr>
                </a:tc>
                <a:tc>
                  <a:txBody>
                    <a:bodyPr/>
                    <a:lstStyle/>
                    <a:p>
                      <a:pPr algn="ctr" rtl="0" fontAlgn="ctr"/>
                      <a:r>
                        <a:rPr lang="es-CO" sz="1100" b="1" i="0" u="none" strike="noStrike">
                          <a:solidFill>
                            <a:srgbClr val="FFFFFF"/>
                          </a:solidFill>
                          <a:effectLst/>
                          <a:latin typeface="Calibri" panose="020F0502020204030204" pitchFamily="34" charset="0"/>
                        </a:rPr>
                        <a:t>Nación</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03764"/>
                    </a:solidFill>
                  </a:tcPr>
                </a:tc>
                <a:tc>
                  <a:txBody>
                    <a:bodyPr/>
                    <a:lstStyle/>
                    <a:p>
                      <a:pPr algn="ctr" rtl="0" fontAlgn="ctr"/>
                      <a:r>
                        <a:rPr lang="es-CO" sz="1100" b="1" i="0" u="none" strike="noStrike">
                          <a:solidFill>
                            <a:srgbClr val="FFFFFF"/>
                          </a:solidFill>
                          <a:effectLst/>
                          <a:latin typeface="Calibri" panose="020F0502020204030204" pitchFamily="34" charset="0"/>
                        </a:rPr>
                        <a:t>Propios</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03764"/>
                    </a:solidFill>
                  </a:tcPr>
                </a:tc>
                <a:tc>
                  <a:txBody>
                    <a:bodyPr/>
                    <a:lstStyle/>
                    <a:p>
                      <a:pPr algn="ctr" rtl="0" fontAlgn="ctr"/>
                      <a:r>
                        <a:rPr lang="es-CO" sz="1100" b="1" i="0" u="none" strike="noStrike">
                          <a:solidFill>
                            <a:srgbClr val="FFFFFF"/>
                          </a:solidFill>
                          <a:effectLst/>
                          <a:latin typeface="Calibri" panose="020F0502020204030204" pitchFamily="34" charset="0"/>
                        </a:rPr>
                        <a:t>Nación</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03764"/>
                    </a:solidFill>
                  </a:tcPr>
                </a:tc>
                <a:tc>
                  <a:txBody>
                    <a:bodyPr/>
                    <a:lstStyle/>
                    <a:p>
                      <a:pPr algn="ctr" rtl="0" fontAlgn="ctr"/>
                      <a:r>
                        <a:rPr lang="es-CO" sz="1100" b="1" i="0" u="none" strike="noStrike">
                          <a:solidFill>
                            <a:srgbClr val="FFFFFF"/>
                          </a:solidFill>
                          <a:effectLst/>
                          <a:latin typeface="Calibri" panose="020F0502020204030204" pitchFamily="34" charset="0"/>
                        </a:rPr>
                        <a:t>Propios</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03764"/>
                    </a:solidFill>
                  </a:tcPr>
                </a:tc>
                <a:tc>
                  <a:txBody>
                    <a:bodyPr/>
                    <a:lstStyle/>
                    <a:p>
                      <a:pPr algn="ctr" rtl="0" fontAlgn="ctr"/>
                      <a:r>
                        <a:rPr lang="es-CO" sz="1100" b="1" i="0" u="none" strike="noStrike">
                          <a:solidFill>
                            <a:srgbClr val="FFFFFF"/>
                          </a:solidFill>
                          <a:effectLst/>
                          <a:latin typeface="Calibri" panose="020F0502020204030204" pitchFamily="34" charset="0"/>
                        </a:rPr>
                        <a:t>Nación</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03764"/>
                    </a:solidFill>
                  </a:tcPr>
                </a:tc>
                <a:tc>
                  <a:txBody>
                    <a:bodyPr/>
                    <a:lstStyle/>
                    <a:p>
                      <a:pPr algn="ctr" rtl="0" fontAlgn="ctr"/>
                      <a:r>
                        <a:rPr lang="es-CO" sz="1100" b="1" i="0" u="none" strike="noStrike">
                          <a:solidFill>
                            <a:srgbClr val="FFFFFF"/>
                          </a:solidFill>
                          <a:effectLst/>
                          <a:latin typeface="Calibri" panose="020F0502020204030204" pitchFamily="34" charset="0"/>
                        </a:rPr>
                        <a:t>Propios</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03764"/>
                    </a:solidFill>
                  </a:tcPr>
                </a:tc>
                <a:tc>
                  <a:txBody>
                    <a:bodyPr/>
                    <a:lstStyle/>
                    <a:p>
                      <a:pPr algn="ctr" rtl="0" fontAlgn="ctr"/>
                      <a:r>
                        <a:rPr lang="es-CO" sz="1100" b="1" i="0" u="none" strike="noStrike">
                          <a:solidFill>
                            <a:srgbClr val="FFFFFF"/>
                          </a:solidFill>
                          <a:effectLst/>
                          <a:latin typeface="Calibri" panose="020F0502020204030204" pitchFamily="34" charset="0"/>
                        </a:rPr>
                        <a:t>Nación</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03764"/>
                    </a:solidFill>
                  </a:tcPr>
                </a:tc>
                <a:tc>
                  <a:txBody>
                    <a:bodyPr/>
                    <a:lstStyle/>
                    <a:p>
                      <a:pPr algn="ctr" rtl="0" fontAlgn="ctr"/>
                      <a:r>
                        <a:rPr lang="es-CO" sz="1100" b="1" i="0" u="none" strike="noStrike">
                          <a:solidFill>
                            <a:srgbClr val="FFFFFF"/>
                          </a:solidFill>
                          <a:effectLst/>
                          <a:latin typeface="Calibri" panose="020F0502020204030204" pitchFamily="34" charset="0"/>
                        </a:rPr>
                        <a:t>Propios</a:t>
                      </a:r>
                    </a:p>
                  </a:txBody>
                  <a:tcPr marL="0" marR="0" marT="0" marB="0" anchor="ctr">
                    <a:lnL w="6350" cap="flat" cmpd="sng" algn="ctr">
                      <a:solidFill>
                        <a:srgbClr val="B8CCE4"/>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03764"/>
                    </a:solidFill>
                  </a:tcPr>
                </a:tc>
                <a:extLst>
                  <a:ext uri="{0D108BD9-81ED-4DB2-BD59-A6C34878D82A}">
                    <a16:rowId xmlns:a16="http://schemas.microsoft.com/office/drawing/2014/main" xmlns="" val="936722849"/>
                  </a:ext>
                </a:extLst>
              </a:tr>
              <a:tr h="172912">
                <a:tc>
                  <a:txBody>
                    <a:bodyPr/>
                    <a:lstStyle/>
                    <a:p>
                      <a:pPr algn="l" rtl="0" fontAlgn="ctr"/>
                      <a:r>
                        <a:rPr lang="es-CO" sz="1100" b="1" i="0" u="none" strike="noStrike">
                          <a:solidFill>
                            <a:srgbClr val="203764"/>
                          </a:solidFill>
                          <a:effectLst/>
                          <a:latin typeface="Calibri" panose="020F0502020204030204" pitchFamily="34" charset="0"/>
                        </a:rPr>
                        <a:t>CGN</a:t>
                      </a:r>
                    </a:p>
                  </a:txBody>
                  <a:tcPr marL="0" marR="0" marT="0" marB="0" anchor="ctr">
                    <a:lnL w="12700" cap="flat" cmpd="sng" algn="ctr">
                      <a:solidFill>
                        <a:schemeClr val="tx1"/>
                      </a:solidFill>
                      <a:prstDash val="solid"/>
                      <a:round/>
                      <a:headEnd type="none" w="med" len="med"/>
                      <a:tailEnd type="none" w="med" len="med"/>
                    </a:lnL>
                    <a:lnR w="6350" cap="flat" cmpd="sng" algn="ctr">
                      <a:solidFill>
                        <a:srgbClr val="8EA9DB"/>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8EA9DB"/>
                      </a:solidFill>
                      <a:prstDash val="solid"/>
                      <a:round/>
                      <a:headEnd type="none" w="med" len="med"/>
                      <a:tailEnd type="none" w="med" len="med"/>
                    </a:lnB>
                    <a:solidFill>
                      <a:srgbClr val="F2F2F2"/>
                    </a:solidFill>
                  </a:tcPr>
                </a:tc>
                <a:tc>
                  <a:txBody>
                    <a:bodyPr/>
                    <a:lstStyle/>
                    <a:p>
                      <a:pPr algn="r" fontAlgn="ctr"/>
                      <a:r>
                        <a:rPr lang="es-CO" sz="1100" b="0" i="0" u="none" strike="noStrike">
                          <a:solidFill>
                            <a:srgbClr val="203764"/>
                          </a:solidFill>
                          <a:effectLst/>
                          <a:latin typeface="Arial" panose="020B0604020202020204" pitchFamily="34" charset="0"/>
                        </a:rPr>
                        <a:t> </a:t>
                      </a:r>
                    </a:p>
                  </a:txBody>
                  <a:tcPr marL="0" marR="0" marT="0" marB="0" anchor="ctr">
                    <a:lnL w="6350" cap="flat" cmpd="sng" algn="ctr">
                      <a:solidFill>
                        <a:srgbClr val="8EA9DB"/>
                      </a:solidFill>
                      <a:prstDash val="solid"/>
                      <a:round/>
                      <a:headEnd type="none" w="med" len="med"/>
                      <a:tailEnd type="none" w="med" len="med"/>
                    </a:lnL>
                    <a:lnR w="6350" cap="flat" cmpd="sng" algn="ctr">
                      <a:solidFill>
                        <a:srgbClr val="8EA9DB"/>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8EA9DB"/>
                      </a:solidFill>
                      <a:prstDash val="solid"/>
                      <a:round/>
                      <a:headEnd type="none" w="med" len="med"/>
                      <a:tailEnd type="none" w="med" len="med"/>
                    </a:lnB>
                    <a:solidFill>
                      <a:srgbClr val="F2F2F2"/>
                    </a:solidFill>
                  </a:tcPr>
                </a:tc>
                <a:tc>
                  <a:txBody>
                    <a:bodyPr/>
                    <a:lstStyle/>
                    <a:p>
                      <a:pPr algn="r" fontAlgn="ctr"/>
                      <a:r>
                        <a:rPr lang="es-CO" sz="1100" b="0" i="0" u="none" strike="noStrike">
                          <a:solidFill>
                            <a:srgbClr val="203764"/>
                          </a:solidFill>
                          <a:effectLst/>
                          <a:latin typeface="Arial" panose="020B0604020202020204" pitchFamily="34" charset="0"/>
                        </a:rPr>
                        <a:t> </a:t>
                      </a:r>
                    </a:p>
                  </a:txBody>
                  <a:tcPr marL="0" marR="0" marT="0" marB="0" anchor="ctr">
                    <a:lnL w="6350" cap="flat" cmpd="sng" algn="ctr">
                      <a:solidFill>
                        <a:srgbClr val="8EA9DB"/>
                      </a:solidFill>
                      <a:prstDash val="solid"/>
                      <a:round/>
                      <a:headEnd type="none" w="med" len="med"/>
                      <a:tailEnd type="none" w="med" len="med"/>
                    </a:lnL>
                    <a:lnR w="6350" cap="flat" cmpd="sng" algn="ctr">
                      <a:solidFill>
                        <a:srgbClr val="8EA9DB"/>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8EA9DB"/>
                      </a:solidFill>
                      <a:prstDash val="solid"/>
                      <a:round/>
                      <a:headEnd type="none" w="med" len="med"/>
                      <a:tailEnd type="none" w="med" len="med"/>
                    </a:lnB>
                    <a:solidFill>
                      <a:srgbClr val="F2F2F2"/>
                    </a:solidFill>
                  </a:tcPr>
                </a:tc>
                <a:tc>
                  <a:txBody>
                    <a:bodyPr/>
                    <a:lstStyle/>
                    <a:p>
                      <a:pPr algn="r" rtl="0" fontAlgn="ctr"/>
                      <a:r>
                        <a:rPr lang="es-CO" sz="1100" b="0" i="0" u="none" strike="noStrike">
                          <a:solidFill>
                            <a:srgbClr val="203764"/>
                          </a:solidFill>
                          <a:effectLst/>
                          <a:latin typeface="Calibri" panose="020F0502020204030204" pitchFamily="34" charset="0"/>
                        </a:rPr>
                        <a:t> </a:t>
                      </a:r>
                    </a:p>
                  </a:txBody>
                  <a:tcPr marL="0" marR="0" marT="0" marB="0" anchor="ctr">
                    <a:lnL w="6350" cap="flat" cmpd="sng" algn="ctr">
                      <a:solidFill>
                        <a:srgbClr val="8EA9DB"/>
                      </a:solidFill>
                      <a:prstDash val="solid"/>
                      <a:round/>
                      <a:headEnd type="none" w="med" len="med"/>
                      <a:tailEnd type="none" w="med" len="med"/>
                    </a:lnL>
                    <a:lnR w="6350" cap="flat" cmpd="sng" algn="ctr">
                      <a:solidFill>
                        <a:srgbClr val="8EA9DB"/>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8EA9DB"/>
                      </a:solidFill>
                      <a:prstDash val="solid"/>
                      <a:round/>
                      <a:headEnd type="none" w="med" len="med"/>
                      <a:tailEnd type="none" w="med" len="med"/>
                    </a:lnB>
                    <a:solidFill>
                      <a:srgbClr val="F2F2F2"/>
                    </a:solidFill>
                  </a:tcPr>
                </a:tc>
                <a:tc>
                  <a:txBody>
                    <a:bodyPr/>
                    <a:lstStyle/>
                    <a:p>
                      <a:pPr algn="r" rtl="0" fontAlgn="ctr"/>
                      <a:r>
                        <a:rPr lang="es-CO" sz="1100" b="0" i="0" u="none" strike="noStrike">
                          <a:solidFill>
                            <a:srgbClr val="203764"/>
                          </a:solidFill>
                          <a:effectLst/>
                          <a:latin typeface="Calibri" panose="020F0502020204030204" pitchFamily="34" charset="0"/>
                        </a:rPr>
                        <a:t> </a:t>
                      </a:r>
                    </a:p>
                  </a:txBody>
                  <a:tcPr marL="0" marR="0" marT="0" marB="0" anchor="ctr">
                    <a:lnL w="6350" cap="flat" cmpd="sng" algn="ctr">
                      <a:solidFill>
                        <a:srgbClr val="8EA9DB"/>
                      </a:solidFill>
                      <a:prstDash val="solid"/>
                      <a:round/>
                      <a:headEnd type="none" w="med" len="med"/>
                      <a:tailEnd type="none" w="med" len="med"/>
                    </a:lnL>
                    <a:lnR w="6350" cap="flat" cmpd="sng" algn="ctr">
                      <a:solidFill>
                        <a:srgbClr val="8EA9DB"/>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8EA9DB"/>
                      </a:solidFill>
                      <a:prstDash val="solid"/>
                      <a:round/>
                      <a:headEnd type="none" w="med" len="med"/>
                      <a:tailEnd type="none" w="med" len="med"/>
                    </a:lnB>
                    <a:solidFill>
                      <a:srgbClr val="F2F2F2"/>
                    </a:solidFill>
                  </a:tcPr>
                </a:tc>
                <a:tc>
                  <a:txBody>
                    <a:bodyPr/>
                    <a:lstStyle/>
                    <a:p>
                      <a:pPr algn="r" rtl="0" fontAlgn="ctr"/>
                      <a:r>
                        <a:rPr lang="es-CO" sz="1100" b="0" i="0" u="none" strike="noStrike">
                          <a:solidFill>
                            <a:srgbClr val="203764"/>
                          </a:solidFill>
                          <a:effectLst/>
                          <a:latin typeface="Calibri" panose="020F0502020204030204" pitchFamily="34" charset="0"/>
                        </a:rPr>
                        <a:t> </a:t>
                      </a:r>
                    </a:p>
                  </a:txBody>
                  <a:tcPr marL="0" marR="0" marT="0" marB="0" anchor="ctr">
                    <a:lnL w="6350" cap="flat" cmpd="sng" algn="ctr">
                      <a:solidFill>
                        <a:srgbClr val="8EA9DB"/>
                      </a:solidFill>
                      <a:prstDash val="solid"/>
                      <a:round/>
                      <a:headEnd type="none" w="med" len="med"/>
                      <a:tailEnd type="none" w="med" len="med"/>
                    </a:lnL>
                    <a:lnR w="6350" cap="flat" cmpd="sng" algn="ctr">
                      <a:solidFill>
                        <a:srgbClr val="8EA9DB"/>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8EA9DB"/>
                      </a:solidFill>
                      <a:prstDash val="solid"/>
                      <a:round/>
                      <a:headEnd type="none" w="med" len="med"/>
                      <a:tailEnd type="none" w="med" len="med"/>
                    </a:lnB>
                    <a:solidFill>
                      <a:srgbClr val="F2F2F2"/>
                    </a:solidFill>
                  </a:tcPr>
                </a:tc>
                <a:tc>
                  <a:txBody>
                    <a:bodyPr/>
                    <a:lstStyle/>
                    <a:p>
                      <a:pPr algn="r" rtl="0" fontAlgn="ctr"/>
                      <a:r>
                        <a:rPr lang="es-CO" sz="1100" b="0" i="0" u="none" strike="noStrike">
                          <a:solidFill>
                            <a:srgbClr val="203764"/>
                          </a:solidFill>
                          <a:effectLst/>
                          <a:latin typeface="Calibri" panose="020F0502020204030204" pitchFamily="34" charset="0"/>
                        </a:rPr>
                        <a:t> </a:t>
                      </a:r>
                    </a:p>
                  </a:txBody>
                  <a:tcPr marL="0" marR="0" marT="0" marB="0" anchor="ctr">
                    <a:lnL w="6350" cap="flat" cmpd="sng" algn="ctr">
                      <a:solidFill>
                        <a:srgbClr val="8EA9DB"/>
                      </a:solidFill>
                      <a:prstDash val="solid"/>
                      <a:round/>
                      <a:headEnd type="none" w="med" len="med"/>
                      <a:tailEnd type="none" w="med" len="med"/>
                    </a:lnL>
                    <a:lnR w="6350" cap="flat" cmpd="sng" algn="ctr">
                      <a:solidFill>
                        <a:srgbClr val="8EA9DB"/>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8EA9DB"/>
                      </a:solidFill>
                      <a:prstDash val="solid"/>
                      <a:round/>
                      <a:headEnd type="none" w="med" len="med"/>
                      <a:tailEnd type="none" w="med" len="med"/>
                    </a:lnB>
                    <a:solidFill>
                      <a:srgbClr val="F2F2F2"/>
                    </a:solidFill>
                  </a:tcPr>
                </a:tc>
                <a:tc>
                  <a:txBody>
                    <a:bodyPr/>
                    <a:lstStyle/>
                    <a:p>
                      <a:pPr algn="r" rtl="0" fontAlgn="ctr"/>
                      <a:r>
                        <a:rPr lang="es-CO" sz="1100" b="0" i="0" u="none" strike="noStrike">
                          <a:solidFill>
                            <a:srgbClr val="203764"/>
                          </a:solidFill>
                          <a:effectLst/>
                          <a:latin typeface="Calibri" panose="020F0502020204030204" pitchFamily="34" charset="0"/>
                        </a:rPr>
                        <a:t> </a:t>
                      </a:r>
                    </a:p>
                  </a:txBody>
                  <a:tcPr marL="0" marR="0" marT="0" marB="0" anchor="ctr">
                    <a:lnL w="6350" cap="flat" cmpd="sng" algn="ctr">
                      <a:solidFill>
                        <a:srgbClr val="8EA9DB"/>
                      </a:solidFill>
                      <a:prstDash val="solid"/>
                      <a:round/>
                      <a:headEnd type="none" w="med" len="med"/>
                      <a:tailEnd type="none" w="med" len="med"/>
                    </a:lnL>
                    <a:lnR w="6350" cap="flat" cmpd="sng" algn="ctr">
                      <a:solidFill>
                        <a:srgbClr val="8EA9DB"/>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8EA9DB"/>
                      </a:solidFill>
                      <a:prstDash val="solid"/>
                      <a:round/>
                      <a:headEnd type="none" w="med" len="med"/>
                      <a:tailEnd type="none" w="med" len="med"/>
                    </a:lnB>
                    <a:solidFill>
                      <a:srgbClr val="F2F2F2"/>
                    </a:solidFill>
                  </a:tcPr>
                </a:tc>
                <a:tc>
                  <a:txBody>
                    <a:bodyPr/>
                    <a:lstStyle/>
                    <a:p>
                      <a:pPr algn="r" rtl="0" fontAlgn="ctr"/>
                      <a:r>
                        <a:rPr lang="es-CO" sz="1100" b="0" i="0" u="none" strike="noStrike">
                          <a:solidFill>
                            <a:srgbClr val="203764"/>
                          </a:solidFill>
                          <a:effectLst/>
                          <a:latin typeface="Calibri" panose="020F0502020204030204" pitchFamily="34" charset="0"/>
                        </a:rPr>
                        <a:t> </a:t>
                      </a:r>
                    </a:p>
                  </a:txBody>
                  <a:tcPr marL="0" marR="0" marT="0" marB="0" anchor="ctr">
                    <a:lnL w="6350" cap="flat" cmpd="sng" algn="ctr">
                      <a:solidFill>
                        <a:srgbClr val="8EA9DB"/>
                      </a:solidFill>
                      <a:prstDash val="solid"/>
                      <a:round/>
                      <a:headEnd type="none" w="med" len="med"/>
                      <a:tailEnd type="none" w="med" len="med"/>
                    </a:lnL>
                    <a:lnR w="6350" cap="flat" cmpd="sng" algn="ctr">
                      <a:solidFill>
                        <a:srgbClr val="8EA9DB"/>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8EA9DB"/>
                      </a:solidFill>
                      <a:prstDash val="solid"/>
                      <a:round/>
                      <a:headEnd type="none" w="med" len="med"/>
                      <a:tailEnd type="none" w="med" len="med"/>
                    </a:lnB>
                    <a:solidFill>
                      <a:srgbClr val="F2F2F2"/>
                    </a:solidFill>
                  </a:tcPr>
                </a:tc>
                <a:tc>
                  <a:txBody>
                    <a:bodyPr/>
                    <a:lstStyle/>
                    <a:p>
                      <a:pPr algn="r" rtl="0" fontAlgn="ctr"/>
                      <a:r>
                        <a:rPr lang="es-CO" sz="1100" b="0" i="0" u="none" strike="noStrike">
                          <a:solidFill>
                            <a:srgbClr val="203764"/>
                          </a:solidFill>
                          <a:effectLst/>
                          <a:latin typeface="Calibri" panose="020F0502020204030204" pitchFamily="34" charset="0"/>
                        </a:rPr>
                        <a:t> </a:t>
                      </a:r>
                    </a:p>
                  </a:txBody>
                  <a:tcPr marL="0" marR="0" marT="0" marB="0" anchor="ctr">
                    <a:lnL w="6350" cap="flat" cmpd="sng" algn="ctr">
                      <a:solidFill>
                        <a:srgbClr val="8EA9DB"/>
                      </a:solidFill>
                      <a:prstDash val="solid"/>
                      <a:round/>
                      <a:headEnd type="none" w="med" len="med"/>
                      <a:tailEnd type="none" w="med" len="med"/>
                    </a:lnL>
                    <a:lnR w="6350" cap="flat" cmpd="sng" algn="ctr">
                      <a:solidFill>
                        <a:srgbClr val="8EA9DB"/>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8EA9DB"/>
                      </a:solidFill>
                      <a:prstDash val="solid"/>
                      <a:round/>
                      <a:headEnd type="none" w="med" len="med"/>
                      <a:tailEnd type="none" w="med" len="med"/>
                    </a:lnB>
                    <a:solidFill>
                      <a:srgbClr val="F2F2F2"/>
                    </a:solidFill>
                  </a:tcPr>
                </a:tc>
                <a:tc>
                  <a:txBody>
                    <a:bodyPr/>
                    <a:lstStyle/>
                    <a:p>
                      <a:pPr algn="r" rtl="0" fontAlgn="ctr"/>
                      <a:r>
                        <a:rPr lang="es-CO" sz="1100" b="0" i="0" u="none" strike="noStrike">
                          <a:solidFill>
                            <a:srgbClr val="203764"/>
                          </a:solidFill>
                          <a:effectLst/>
                          <a:latin typeface="Calibri" panose="020F0502020204030204" pitchFamily="34" charset="0"/>
                        </a:rPr>
                        <a:t> </a:t>
                      </a:r>
                    </a:p>
                  </a:txBody>
                  <a:tcPr marL="0" marR="0" marT="0" marB="0" anchor="ctr">
                    <a:lnL w="6350" cap="flat" cmpd="sng" algn="ctr">
                      <a:solidFill>
                        <a:srgbClr val="8EA9DB"/>
                      </a:solidFill>
                      <a:prstDash val="solid"/>
                      <a:round/>
                      <a:headEnd type="none" w="med" len="med"/>
                      <a:tailEnd type="none" w="med" len="med"/>
                    </a:lnL>
                    <a:lnR w="6350" cap="flat" cmpd="sng" algn="ctr">
                      <a:solidFill>
                        <a:srgbClr val="8EA9DB"/>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8EA9DB"/>
                      </a:solidFill>
                      <a:prstDash val="solid"/>
                      <a:round/>
                      <a:headEnd type="none" w="med" len="med"/>
                      <a:tailEnd type="none" w="med" len="med"/>
                    </a:lnB>
                    <a:solidFill>
                      <a:srgbClr val="F2F2F2"/>
                    </a:solidFill>
                  </a:tcPr>
                </a:tc>
                <a:tc>
                  <a:txBody>
                    <a:bodyPr/>
                    <a:lstStyle/>
                    <a:p>
                      <a:pPr algn="r" rtl="0" fontAlgn="ctr"/>
                      <a:r>
                        <a:rPr lang="es-CO" sz="1100" b="0" i="0" u="none" strike="noStrike">
                          <a:solidFill>
                            <a:srgbClr val="203764"/>
                          </a:solidFill>
                          <a:effectLst/>
                          <a:latin typeface="Calibri" panose="020F0502020204030204" pitchFamily="34" charset="0"/>
                        </a:rPr>
                        <a:t> </a:t>
                      </a:r>
                    </a:p>
                  </a:txBody>
                  <a:tcPr marL="0" marR="0" marT="0" marB="0" anchor="ctr">
                    <a:lnL w="6350" cap="flat" cmpd="sng" algn="ctr">
                      <a:solidFill>
                        <a:srgbClr val="8EA9DB"/>
                      </a:solidFill>
                      <a:prstDash val="solid"/>
                      <a:round/>
                      <a:headEnd type="none" w="med" len="med"/>
                      <a:tailEnd type="none" w="med" len="med"/>
                    </a:lnL>
                    <a:lnR w="6350" cap="flat" cmpd="sng" algn="ctr">
                      <a:solidFill>
                        <a:srgbClr val="8EA9DB"/>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8EA9DB"/>
                      </a:solidFill>
                      <a:prstDash val="solid"/>
                      <a:round/>
                      <a:headEnd type="none" w="med" len="med"/>
                      <a:tailEnd type="none" w="med" len="med"/>
                    </a:lnB>
                    <a:solidFill>
                      <a:srgbClr val="F2F2F2"/>
                    </a:solidFill>
                  </a:tcPr>
                </a:tc>
                <a:tc>
                  <a:txBody>
                    <a:bodyPr/>
                    <a:lstStyle/>
                    <a:p>
                      <a:pPr algn="r" rtl="0" fontAlgn="ctr"/>
                      <a:r>
                        <a:rPr lang="es-CO" sz="1100" b="0" i="0" u="none" strike="noStrike">
                          <a:solidFill>
                            <a:srgbClr val="203764"/>
                          </a:solidFill>
                          <a:effectLst/>
                          <a:latin typeface="Calibri" panose="020F0502020204030204" pitchFamily="34" charset="0"/>
                        </a:rPr>
                        <a:t> </a:t>
                      </a:r>
                    </a:p>
                  </a:txBody>
                  <a:tcPr marL="0" marR="0" marT="0" marB="0" anchor="ctr">
                    <a:lnL w="6350" cap="flat" cmpd="sng" algn="ctr">
                      <a:solidFill>
                        <a:srgbClr val="8EA9DB"/>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8EA9DB"/>
                      </a:solidFill>
                      <a:prstDash val="solid"/>
                      <a:round/>
                      <a:headEnd type="none" w="med" len="med"/>
                      <a:tailEnd type="none" w="med" len="med"/>
                    </a:lnB>
                    <a:solidFill>
                      <a:srgbClr val="F2F2F2"/>
                    </a:solidFill>
                  </a:tcPr>
                </a:tc>
                <a:extLst>
                  <a:ext uri="{0D108BD9-81ED-4DB2-BD59-A6C34878D82A}">
                    <a16:rowId xmlns:a16="http://schemas.microsoft.com/office/drawing/2014/main" xmlns="" val="1924214402"/>
                  </a:ext>
                </a:extLst>
              </a:tr>
              <a:tr h="345823">
                <a:tc>
                  <a:txBody>
                    <a:bodyPr/>
                    <a:lstStyle/>
                    <a:p>
                      <a:pPr algn="l" rtl="0" fontAlgn="ctr"/>
                      <a:r>
                        <a:rPr lang="es-CO" sz="1000" b="0" i="0" u="none" strike="noStrike">
                          <a:solidFill>
                            <a:srgbClr val="203764"/>
                          </a:solidFill>
                          <a:effectLst/>
                          <a:latin typeface="Calibri" panose="020F0502020204030204" pitchFamily="34" charset="0"/>
                        </a:rPr>
                        <a:t>SOLICITADO INVERSION</a:t>
                      </a:r>
                    </a:p>
                  </a:txBody>
                  <a:tcPr marL="0" marR="0" marT="0" marB="0" anchor="ctr">
                    <a:lnL w="12700" cap="flat" cmpd="sng" algn="ctr">
                      <a:solidFill>
                        <a:schemeClr val="tx1"/>
                      </a:solidFill>
                      <a:prstDash val="solid"/>
                      <a:round/>
                      <a:headEnd type="none" w="med" len="med"/>
                      <a:tailEnd type="none" w="med" len="med"/>
                    </a:lnL>
                    <a:lnR w="6350" cap="flat" cmpd="sng" algn="ctr">
                      <a:solidFill>
                        <a:srgbClr val="8EA9DB"/>
                      </a:solidFill>
                      <a:prstDash val="solid"/>
                      <a:round/>
                      <a:headEnd type="none" w="med" len="med"/>
                      <a:tailEnd type="none" w="med" len="med"/>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tcPr>
                </a:tc>
                <a:tc>
                  <a:txBody>
                    <a:bodyPr/>
                    <a:lstStyle/>
                    <a:p>
                      <a:pPr algn="r" fontAlgn="ctr"/>
                      <a:r>
                        <a:rPr lang="es-CO" sz="1100" b="0" i="0" u="none" strike="noStrike" dirty="0">
                          <a:solidFill>
                            <a:srgbClr val="203764"/>
                          </a:solidFill>
                          <a:effectLst/>
                          <a:latin typeface="Calibri" panose="020F0502020204030204" pitchFamily="34" charset="0"/>
                          <a:cs typeface="Calibri" panose="020F0502020204030204" pitchFamily="34" charset="0"/>
                        </a:rPr>
                        <a:t>            9,523 </a:t>
                      </a:r>
                    </a:p>
                  </a:txBody>
                  <a:tcPr marL="0" marR="0" marT="0" marB="0" anchor="ctr">
                    <a:lnL w="6350" cap="flat" cmpd="sng" algn="ctr">
                      <a:solidFill>
                        <a:srgbClr val="8EA9DB"/>
                      </a:solidFill>
                      <a:prstDash val="solid"/>
                      <a:round/>
                      <a:headEnd type="none" w="med" len="med"/>
                      <a:tailEnd type="none" w="med" len="med"/>
                    </a:lnL>
                    <a:lnR w="6350" cap="flat" cmpd="sng" algn="ctr">
                      <a:solidFill>
                        <a:srgbClr val="8EA9DB"/>
                      </a:solidFill>
                      <a:prstDash val="solid"/>
                      <a:round/>
                      <a:headEnd type="none" w="med" len="med"/>
                      <a:tailEnd type="none" w="med" len="med"/>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tcPr>
                </a:tc>
                <a:tc>
                  <a:txBody>
                    <a:bodyPr/>
                    <a:lstStyle/>
                    <a:p>
                      <a:pPr algn="r" fontAlgn="ctr"/>
                      <a:r>
                        <a:rPr lang="es-CO" sz="1100" b="0" i="0" u="none" strike="noStrike" dirty="0">
                          <a:solidFill>
                            <a:srgbClr val="203764"/>
                          </a:solidFill>
                          <a:effectLst/>
                          <a:latin typeface="Calibri" panose="020F0502020204030204" pitchFamily="34" charset="0"/>
                          <a:cs typeface="Calibri" panose="020F0502020204030204" pitchFamily="34" charset="0"/>
                        </a:rPr>
                        <a:t> </a:t>
                      </a:r>
                    </a:p>
                  </a:txBody>
                  <a:tcPr marL="0" marR="0" marT="0" marB="0" anchor="ctr">
                    <a:lnL w="6350" cap="flat" cmpd="sng" algn="ctr">
                      <a:solidFill>
                        <a:srgbClr val="8EA9DB"/>
                      </a:solidFill>
                      <a:prstDash val="solid"/>
                      <a:round/>
                      <a:headEnd type="none" w="med" len="med"/>
                      <a:tailEnd type="none" w="med" len="med"/>
                    </a:lnL>
                    <a:lnR w="6350" cap="flat" cmpd="sng" algn="ctr">
                      <a:solidFill>
                        <a:srgbClr val="8EA9DB"/>
                      </a:solidFill>
                      <a:prstDash val="solid"/>
                      <a:round/>
                      <a:headEnd type="none" w="med" len="med"/>
                      <a:tailEnd type="none" w="med" len="med"/>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tcPr>
                </a:tc>
                <a:tc>
                  <a:txBody>
                    <a:bodyPr/>
                    <a:lstStyle/>
                    <a:p>
                      <a:pPr algn="r" fontAlgn="ctr"/>
                      <a:r>
                        <a:rPr lang="es-CO" sz="1100" b="0" i="0" u="none" strike="noStrike">
                          <a:solidFill>
                            <a:srgbClr val="203764"/>
                          </a:solidFill>
                          <a:effectLst/>
                          <a:latin typeface="Calibri" panose="020F0502020204030204" pitchFamily="34" charset="0"/>
                          <a:cs typeface="Calibri" panose="020F0502020204030204" pitchFamily="34" charset="0"/>
                        </a:rPr>
                        <a:t>            8,506 </a:t>
                      </a:r>
                    </a:p>
                  </a:txBody>
                  <a:tcPr marL="0" marR="0" marT="0" marB="0" anchor="ctr">
                    <a:lnL w="6350" cap="flat" cmpd="sng" algn="ctr">
                      <a:solidFill>
                        <a:srgbClr val="8EA9DB"/>
                      </a:solidFill>
                      <a:prstDash val="solid"/>
                      <a:round/>
                      <a:headEnd type="none" w="med" len="med"/>
                      <a:tailEnd type="none" w="med" len="med"/>
                    </a:lnL>
                    <a:lnR w="6350" cap="flat" cmpd="sng" algn="ctr">
                      <a:solidFill>
                        <a:srgbClr val="8EA9DB"/>
                      </a:solidFill>
                      <a:prstDash val="solid"/>
                      <a:round/>
                      <a:headEnd type="none" w="med" len="med"/>
                      <a:tailEnd type="none" w="med" len="med"/>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tcPr>
                </a:tc>
                <a:tc>
                  <a:txBody>
                    <a:bodyPr/>
                    <a:lstStyle/>
                    <a:p>
                      <a:pPr algn="r" fontAlgn="ctr"/>
                      <a:r>
                        <a:rPr lang="es-CO" sz="1100" b="0" i="0" u="none" strike="noStrike">
                          <a:solidFill>
                            <a:srgbClr val="203764"/>
                          </a:solidFill>
                          <a:effectLst/>
                          <a:latin typeface="Calibri" panose="020F0502020204030204" pitchFamily="34" charset="0"/>
                          <a:cs typeface="Calibri" panose="020F0502020204030204" pitchFamily="34" charset="0"/>
                        </a:rPr>
                        <a:t> </a:t>
                      </a:r>
                    </a:p>
                  </a:txBody>
                  <a:tcPr marL="0" marR="0" marT="0" marB="0" anchor="ctr">
                    <a:lnL w="6350" cap="flat" cmpd="sng" algn="ctr">
                      <a:solidFill>
                        <a:srgbClr val="8EA9DB"/>
                      </a:solidFill>
                      <a:prstDash val="solid"/>
                      <a:round/>
                      <a:headEnd type="none" w="med" len="med"/>
                      <a:tailEnd type="none" w="med" len="med"/>
                    </a:lnL>
                    <a:lnR w="6350" cap="flat" cmpd="sng" algn="ctr">
                      <a:solidFill>
                        <a:srgbClr val="8EA9DB"/>
                      </a:solidFill>
                      <a:prstDash val="solid"/>
                      <a:round/>
                      <a:headEnd type="none" w="med" len="med"/>
                      <a:tailEnd type="none" w="med" len="med"/>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tcPr>
                </a:tc>
                <a:tc>
                  <a:txBody>
                    <a:bodyPr/>
                    <a:lstStyle/>
                    <a:p>
                      <a:pPr algn="r" fontAlgn="ctr"/>
                      <a:r>
                        <a:rPr lang="es-CO" sz="1100" b="0" i="0" u="none" strike="noStrike" dirty="0">
                          <a:solidFill>
                            <a:srgbClr val="203764"/>
                          </a:solidFill>
                          <a:effectLst/>
                          <a:latin typeface="Calibri" panose="020F0502020204030204" pitchFamily="34" charset="0"/>
                          <a:cs typeface="Calibri" panose="020F0502020204030204" pitchFamily="34" charset="0"/>
                        </a:rPr>
                        <a:t>                  </a:t>
                      </a:r>
                      <a:r>
                        <a:rPr lang="es-CO" sz="1100" b="0" i="0" u="none" strike="noStrike" dirty="0" smtClean="0">
                          <a:solidFill>
                            <a:srgbClr val="203764"/>
                          </a:solidFill>
                          <a:effectLst/>
                          <a:latin typeface="Calibri" panose="020F0502020204030204" pitchFamily="34" charset="0"/>
                          <a:cs typeface="Calibri" panose="020F0502020204030204" pitchFamily="34" charset="0"/>
                        </a:rPr>
                        <a:t>19,192 </a:t>
                      </a:r>
                      <a:endParaRPr lang="es-CO" sz="1100" b="0" i="0" u="none" strike="noStrike" dirty="0">
                        <a:solidFill>
                          <a:srgbClr val="203764"/>
                        </a:solidFill>
                        <a:effectLst/>
                        <a:latin typeface="Calibri" panose="020F0502020204030204" pitchFamily="34" charset="0"/>
                        <a:cs typeface="Calibri" panose="020F0502020204030204" pitchFamily="34" charset="0"/>
                      </a:endParaRPr>
                    </a:p>
                  </a:txBody>
                  <a:tcPr marL="0" marR="0" marT="0" marB="0" anchor="ctr">
                    <a:lnL w="6350" cap="flat" cmpd="sng" algn="ctr">
                      <a:solidFill>
                        <a:srgbClr val="8EA9DB"/>
                      </a:solidFill>
                      <a:prstDash val="solid"/>
                      <a:round/>
                      <a:headEnd type="none" w="med" len="med"/>
                      <a:tailEnd type="none" w="med" len="med"/>
                    </a:lnL>
                    <a:lnR w="6350" cap="flat" cmpd="sng" algn="ctr">
                      <a:solidFill>
                        <a:srgbClr val="8EA9DB"/>
                      </a:solidFill>
                      <a:prstDash val="solid"/>
                      <a:round/>
                      <a:headEnd type="none" w="med" len="med"/>
                      <a:tailEnd type="none" w="med" len="med"/>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tcPr>
                </a:tc>
                <a:tc>
                  <a:txBody>
                    <a:bodyPr/>
                    <a:lstStyle/>
                    <a:p>
                      <a:pPr algn="r" fontAlgn="ctr"/>
                      <a:r>
                        <a:rPr lang="es-CO" sz="1100" b="0" i="0" u="none" strike="noStrike" dirty="0">
                          <a:solidFill>
                            <a:srgbClr val="203764"/>
                          </a:solidFill>
                          <a:effectLst/>
                          <a:latin typeface="Calibri" panose="020F0502020204030204" pitchFamily="34" charset="0"/>
                          <a:cs typeface="Calibri" panose="020F0502020204030204" pitchFamily="34" charset="0"/>
                        </a:rPr>
                        <a:t> </a:t>
                      </a:r>
                    </a:p>
                  </a:txBody>
                  <a:tcPr marL="0" marR="0" marT="0" marB="0" anchor="ctr">
                    <a:lnL w="6350" cap="flat" cmpd="sng" algn="ctr">
                      <a:solidFill>
                        <a:srgbClr val="8EA9DB"/>
                      </a:solidFill>
                      <a:prstDash val="solid"/>
                      <a:round/>
                      <a:headEnd type="none" w="med" len="med"/>
                      <a:tailEnd type="none" w="med" len="med"/>
                    </a:lnL>
                    <a:lnR w="6350" cap="flat" cmpd="sng" algn="ctr">
                      <a:solidFill>
                        <a:srgbClr val="8EA9DB"/>
                      </a:solidFill>
                      <a:prstDash val="solid"/>
                      <a:round/>
                      <a:headEnd type="none" w="med" len="med"/>
                      <a:tailEnd type="none" w="med" len="med"/>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tcPr>
                </a:tc>
                <a:tc>
                  <a:txBody>
                    <a:bodyPr/>
                    <a:lstStyle/>
                    <a:p>
                      <a:pPr algn="r" fontAlgn="ctr"/>
                      <a:r>
                        <a:rPr lang="es-CO" sz="1100" b="0" i="0" u="none" strike="noStrike">
                          <a:solidFill>
                            <a:srgbClr val="203764"/>
                          </a:solidFill>
                          <a:effectLst/>
                          <a:latin typeface="Calibri" panose="020F0502020204030204" pitchFamily="34" charset="0"/>
                          <a:cs typeface="Calibri" panose="020F0502020204030204" pitchFamily="34" charset="0"/>
                        </a:rPr>
                        <a:t>          15,702 </a:t>
                      </a:r>
                    </a:p>
                  </a:txBody>
                  <a:tcPr marL="0" marR="0" marT="0" marB="0" anchor="ctr">
                    <a:lnL w="6350" cap="flat" cmpd="sng" algn="ctr">
                      <a:solidFill>
                        <a:srgbClr val="8EA9DB"/>
                      </a:solidFill>
                      <a:prstDash val="solid"/>
                      <a:round/>
                      <a:headEnd type="none" w="med" len="med"/>
                      <a:tailEnd type="none" w="med" len="med"/>
                    </a:lnL>
                    <a:lnR w="6350" cap="flat" cmpd="sng" algn="ctr">
                      <a:solidFill>
                        <a:srgbClr val="8EA9DB"/>
                      </a:solidFill>
                      <a:prstDash val="solid"/>
                      <a:round/>
                      <a:headEnd type="none" w="med" len="med"/>
                      <a:tailEnd type="none" w="med" len="med"/>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tcPr>
                </a:tc>
                <a:tc>
                  <a:txBody>
                    <a:bodyPr/>
                    <a:lstStyle/>
                    <a:p>
                      <a:pPr algn="r" fontAlgn="ctr"/>
                      <a:r>
                        <a:rPr lang="es-CO" sz="1100" b="0" i="0" u="none" strike="noStrike">
                          <a:solidFill>
                            <a:srgbClr val="203764"/>
                          </a:solidFill>
                          <a:effectLst/>
                          <a:latin typeface="Calibri" panose="020F0502020204030204" pitchFamily="34" charset="0"/>
                          <a:cs typeface="Calibri" panose="020F0502020204030204" pitchFamily="34" charset="0"/>
                        </a:rPr>
                        <a:t> </a:t>
                      </a:r>
                    </a:p>
                  </a:txBody>
                  <a:tcPr marL="0" marR="0" marT="0" marB="0" anchor="ctr">
                    <a:lnL w="6350" cap="flat" cmpd="sng" algn="ctr">
                      <a:solidFill>
                        <a:srgbClr val="8EA9DB"/>
                      </a:solidFill>
                      <a:prstDash val="solid"/>
                      <a:round/>
                      <a:headEnd type="none" w="med" len="med"/>
                      <a:tailEnd type="none" w="med" len="med"/>
                    </a:lnL>
                    <a:lnR w="6350" cap="flat" cmpd="sng" algn="ctr">
                      <a:solidFill>
                        <a:srgbClr val="8EA9DB"/>
                      </a:solidFill>
                      <a:prstDash val="solid"/>
                      <a:round/>
                      <a:headEnd type="none" w="med" len="med"/>
                      <a:tailEnd type="none" w="med" len="med"/>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tcPr>
                </a:tc>
                <a:tc>
                  <a:txBody>
                    <a:bodyPr/>
                    <a:lstStyle/>
                    <a:p>
                      <a:pPr algn="r" fontAlgn="ctr"/>
                      <a:r>
                        <a:rPr lang="es-CO" sz="1100" b="0" i="0" u="none" strike="noStrike">
                          <a:solidFill>
                            <a:srgbClr val="203764"/>
                          </a:solidFill>
                          <a:effectLst/>
                          <a:latin typeface="Calibri" panose="020F0502020204030204" pitchFamily="34" charset="0"/>
                          <a:cs typeface="Calibri" panose="020F0502020204030204" pitchFamily="34" charset="0"/>
                        </a:rPr>
                        <a:t>          13,652 </a:t>
                      </a:r>
                    </a:p>
                  </a:txBody>
                  <a:tcPr marL="0" marR="0" marT="0" marB="0" anchor="ctr">
                    <a:lnL w="6350" cap="flat" cmpd="sng" algn="ctr">
                      <a:solidFill>
                        <a:srgbClr val="8EA9DB"/>
                      </a:solidFill>
                      <a:prstDash val="solid"/>
                      <a:round/>
                      <a:headEnd type="none" w="med" len="med"/>
                      <a:tailEnd type="none" w="med" len="med"/>
                    </a:lnL>
                    <a:lnR w="6350" cap="flat" cmpd="sng" algn="ctr">
                      <a:solidFill>
                        <a:srgbClr val="8EA9DB"/>
                      </a:solidFill>
                      <a:prstDash val="solid"/>
                      <a:round/>
                      <a:headEnd type="none" w="med" len="med"/>
                      <a:tailEnd type="none" w="med" len="med"/>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tcPr>
                </a:tc>
                <a:tc>
                  <a:txBody>
                    <a:bodyPr/>
                    <a:lstStyle/>
                    <a:p>
                      <a:pPr algn="r" fontAlgn="ctr"/>
                      <a:r>
                        <a:rPr lang="es-CO" sz="1100" b="0" i="0" u="none" strike="noStrike">
                          <a:solidFill>
                            <a:srgbClr val="203764"/>
                          </a:solidFill>
                          <a:effectLst/>
                          <a:latin typeface="Calibri" panose="020F0502020204030204" pitchFamily="34" charset="0"/>
                          <a:cs typeface="Calibri" panose="020F0502020204030204" pitchFamily="34" charset="0"/>
                        </a:rPr>
                        <a:t> </a:t>
                      </a:r>
                    </a:p>
                  </a:txBody>
                  <a:tcPr marL="0" marR="0" marT="0" marB="0" anchor="ctr">
                    <a:lnL w="6350" cap="flat" cmpd="sng" algn="ctr">
                      <a:solidFill>
                        <a:srgbClr val="8EA9DB"/>
                      </a:solidFill>
                      <a:prstDash val="solid"/>
                      <a:round/>
                      <a:headEnd type="none" w="med" len="med"/>
                      <a:tailEnd type="none" w="med" len="med"/>
                    </a:lnL>
                    <a:lnR w="6350" cap="flat" cmpd="sng" algn="ctr">
                      <a:solidFill>
                        <a:srgbClr val="8EA9DB"/>
                      </a:solidFill>
                      <a:prstDash val="solid"/>
                      <a:round/>
                      <a:headEnd type="none" w="med" len="med"/>
                      <a:tailEnd type="none" w="med" len="med"/>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tcPr>
                </a:tc>
                <a:tc>
                  <a:txBody>
                    <a:bodyPr/>
                    <a:lstStyle/>
                    <a:p>
                      <a:pPr algn="r" fontAlgn="ctr"/>
                      <a:r>
                        <a:rPr lang="es-CO" sz="1100" b="0" i="0" u="none" strike="noStrike" dirty="0">
                          <a:solidFill>
                            <a:srgbClr val="203764"/>
                          </a:solidFill>
                          <a:effectLst/>
                          <a:latin typeface="Calibri" panose="020F0502020204030204" pitchFamily="34" charset="0"/>
                          <a:cs typeface="Calibri" panose="020F0502020204030204" pitchFamily="34" charset="0"/>
                        </a:rPr>
                        <a:t>          10,485 </a:t>
                      </a:r>
                    </a:p>
                  </a:txBody>
                  <a:tcPr marL="0" marR="0" marT="0" marB="0" anchor="ctr">
                    <a:lnL w="6350" cap="flat" cmpd="sng" algn="ctr">
                      <a:solidFill>
                        <a:srgbClr val="8EA9DB"/>
                      </a:solidFill>
                      <a:prstDash val="solid"/>
                      <a:round/>
                      <a:headEnd type="none" w="med" len="med"/>
                      <a:tailEnd type="none" w="med" len="med"/>
                    </a:lnL>
                    <a:lnR w="6350" cap="flat" cmpd="sng" algn="ctr">
                      <a:solidFill>
                        <a:srgbClr val="8EA9DB"/>
                      </a:solidFill>
                      <a:prstDash val="solid"/>
                      <a:round/>
                      <a:headEnd type="none" w="med" len="med"/>
                      <a:tailEnd type="none" w="med" len="med"/>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tcPr>
                </a:tc>
                <a:tc>
                  <a:txBody>
                    <a:bodyPr/>
                    <a:lstStyle/>
                    <a:p>
                      <a:pPr algn="r" fontAlgn="ctr"/>
                      <a:r>
                        <a:rPr lang="es-CO" sz="1100" b="0" i="0" u="none" strike="noStrike" dirty="0">
                          <a:solidFill>
                            <a:srgbClr val="203764"/>
                          </a:solidFill>
                          <a:effectLst/>
                          <a:latin typeface="Calibri" panose="020F0502020204030204" pitchFamily="34" charset="0"/>
                          <a:cs typeface="Calibri" panose="020F0502020204030204" pitchFamily="34" charset="0"/>
                        </a:rPr>
                        <a:t> </a:t>
                      </a:r>
                    </a:p>
                  </a:txBody>
                  <a:tcPr marL="0" marR="0" marT="0" marB="0" anchor="ctr">
                    <a:lnL w="6350" cap="flat" cmpd="sng" algn="ctr">
                      <a:solidFill>
                        <a:srgbClr val="8EA9DB"/>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tcPr>
                </a:tc>
                <a:extLst>
                  <a:ext uri="{0D108BD9-81ED-4DB2-BD59-A6C34878D82A}">
                    <a16:rowId xmlns:a16="http://schemas.microsoft.com/office/drawing/2014/main" xmlns="" val="4284031691"/>
                  </a:ext>
                </a:extLst>
              </a:tr>
              <a:tr h="345823">
                <a:tc>
                  <a:txBody>
                    <a:bodyPr/>
                    <a:lstStyle/>
                    <a:p>
                      <a:pPr algn="l" rtl="0" fontAlgn="ctr"/>
                      <a:r>
                        <a:rPr lang="es-CO" sz="1000" b="0" i="0" u="none" strike="noStrike" dirty="0">
                          <a:solidFill>
                            <a:srgbClr val="203764"/>
                          </a:solidFill>
                          <a:effectLst/>
                          <a:latin typeface="Calibri" panose="020F0502020204030204" pitchFamily="34" charset="0"/>
                        </a:rPr>
                        <a:t>MGMP </a:t>
                      </a:r>
                      <a:r>
                        <a:rPr lang="es-CO" sz="1000" b="0" i="0" u="none" strike="noStrike" dirty="0" smtClean="0">
                          <a:solidFill>
                            <a:srgbClr val="203764"/>
                          </a:solidFill>
                          <a:effectLst/>
                          <a:latin typeface="Calibri" panose="020F0502020204030204" pitchFamily="34" charset="0"/>
                        </a:rPr>
                        <a:t>2021-2024****</a:t>
                      </a:r>
                      <a:endParaRPr lang="es-CO" sz="1000" b="0" i="0" u="none" strike="noStrike" dirty="0">
                        <a:solidFill>
                          <a:srgbClr val="203764"/>
                        </a:solidFill>
                        <a:effectLst/>
                        <a:latin typeface="Calibri" panose="020F0502020204030204" pitchFamily="34" charset="0"/>
                      </a:endParaRPr>
                    </a:p>
                  </a:txBody>
                  <a:tcPr marL="0" marR="0" marT="0" marB="0" anchor="ctr">
                    <a:lnL w="12700" cap="flat" cmpd="sng" algn="ctr">
                      <a:solidFill>
                        <a:schemeClr val="tx1"/>
                      </a:solidFill>
                      <a:prstDash val="solid"/>
                      <a:round/>
                      <a:headEnd type="none" w="med" len="med"/>
                      <a:tailEnd type="none" w="med" len="med"/>
                    </a:lnL>
                    <a:lnR w="6350" cap="flat" cmpd="sng" algn="ctr">
                      <a:solidFill>
                        <a:srgbClr val="8EA9DB"/>
                      </a:solidFill>
                      <a:prstDash val="solid"/>
                      <a:round/>
                      <a:headEnd type="none" w="med" len="med"/>
                      <a:tailEnd type="none" w="med" len="med"/>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solidFill>
                      <a:srgbClr val="FFFFFF"/>
                    </a:solidFill>
                  </a:tcPr>
                </a:tc>
                <a:tc>
                  <a:txBody>
                    <a:bodyPr/>
                    <a:lstStyle/>
                    <a:p>
                      <a:pPr algn="r" fontAlgn="ctr"/>
                      <a:r>
                        <a:rPr lang="es-CO" sz="1100" b="0" i="0" u="none" strike="noStrike">
                          <a:solidFill>
                            <a:srgbClr val="203764"/>
                          </a:solidFill>
                          <a:effectLst/>
                          <a:latin typeface="Calibri" panose="020F0502020204030204" pitchFamily="34" charset="0"/>
                          <a:cs typeface="Calibri" panose="020F0502020204030204" pitchFamily="34" charset="0"/>
                        </a:rPr>
                        <a:t> </a:t>
                      </a:r>
                    </a:p>
                  </a:txBody>
                  <a:tcPr marL="0" marR="0" marT="0" marB="0" anchor="ctr">
                    <a:lnL w="6350" cap="flat" cmpd="sng" algn="ctr">
                      <a:solidFill>
                        <a:srgbClr val="8EA9DB"/>
                      </a:solidFill>
                      <a:prstDash val="solid"/>
                      <a:round/>
                      <a:headEnd type="none" w="med" len="med"/>
                      <a:tailEnd type="none" w="med" len="med"/>
                    </a:lnL>
                    <a:lnR w="6350" cap="flat" cmpd="sng" algn="ctr">
                      <a:solidFill>
                        <a:srgbClr val="8EA9DB"/>
                      </a:solidFill>
                      <a:prstDash val="solid"/>
                      <a:round/>
                      <a:headEnd type="none" w="med" len="med"/>
                      <a:tailEnd type="none" w="med" len="med"/>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tcPr>
                </a:tc>
                <a:tc>
                  <a:txBody>
                    <a:bodyPr/>
                    <a:lstStyle/>
                    <a:p>
                      <a:pPr algn="r" fontAlgn="ctr"/>
                      <a:r>
                        <a:rPr lang="es-CO" sz="1100" b="0" i="0" u="none" strike="noStrike">
                          <a:solidFill>
                            <a:srgbClr val="203764"/>
                          </a:solidFill>
                          <a:effectLst/>
                          <a:latin typeface="Calibri" panose="020F0502020204030204" pitchFamily="34" charset="0"/>
                          <a:cs typeface="Calibri" panose="020F0502020204030204" pitchFamily="34" charset="0"/>
                        </a:rPr>
                        <a:t> </a:t>
                      </a:r>
                    </a:p>
                  </a:txBody>
                  <a:tcPr marL="0" marR="0" marT="0" marB="0" anchor="ctr">
                    <a:lnL w="6350" cap="flat" cmpd="sng" algn="ctr">
                      <a:solidFill>
                        <a:srgbClr val="8EA9DB"/>
                      </a:solidFill>
                      <a:prstDash val="solid"/>
                      <a:round/>
                      <a:headEnd type="none" w="med" len="med"/>
                      <a:tailEnd type="none" w="med" len="med"/>
                    </a:lnL>
                    <a:lnR w="6350" cap="flat" cmpd="sng" algn="ctr">
                      <a:solidFill>
                        <a:srgbClr val="8EA9DB"/>
                      </a:solidFill>
                      <a:prstDash val="solid"/>
                      <a:round/>
                      <a:headEnd type="none" w="med" len="med"/>
                      <a:tailEnd type="none" w="med" len="med"/>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tcPr>
                </a:tc>
                <a:tc>
                  <a:txBody>
                    <a:bodyPr/>
                    <a:lstStyle/>
                    <a:p>
                      <a:pPr algn="r" rtl="0" fontAlgn="ctr"/>
                      <a:r>
                        <a:rPr lang="es-CO" sz="1100" b="0" i="0" u="none" strike="noStrike">
                          <a:solidFill>
                            <a:srgbClr val="203764"/>
                          </a:solidFill>
                          <a:effectLst/>
                          <a:latin typeface="Calibri" panose="020F0502020204030204" pitchFamily="34" charset="0"/>
                          <a:cs typeface="Calibri" panose="020F0502020204030204" pitchFamily="34" charset="0"/>
                        </a:rPr>
                        <a:t> </a:t>
                      </a:r>
                    </a:p>
                  </a:txBody>
                  <a:tcPr marL="0" marR="0" marT="0" marB="0" anchor="ctr">
                    <a:lnL w="6350" cap="flat" cmpd="sng" algn="ctr">
                      <a:solidFill>
                        <a:srgbClr val="8EA9DB"/>
                      </a:solidFill>
                      <a:prstDash val="solid"/>
                      <a:round/>
                      <a:headEnd type="none" w="med" len="med"/>
                      <a:tailEnd type="none" w="med" len="med"/>
                    </a:lnL>
                    <a:lnR w="6350" cap="flat" cmpd="sng" algn="ctr">
                      <a:solidFill>
                        <a:srgbClr val="8EA9DB"/>
                      </a:solidFill>
                      <a:prstDash val="solid"/>
                      <a:round/>
                      <a:headEnd type="none" w="med" len="med"/>
                      <a:tailEnd type="none" w="med" len="med"/>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tcPr>
                </a:tc>
                <a:tc>
                  <a:txBody>
                    <a:bodyPr/>
                    <a:lstStyle/>
                    <a:p>
                      <a:pPr algn="r" rtl="0" fontAlgn="ctr"/>
                      <a:r>
                        <a:rPr lang="es-CO" sz="1100" b="0" i="0" u="none" strike="noStrike">
                          <a:solidFill>
                            <a:srgbClr val="203764"/>
                          </a:solidFill>
                          <a:effectLst/>
                          <a:latin typeface="Calibri" panose="020F0502020204030204" pitchFamily="34" charset="0"/>
                          <a:cs typeface="Calibri" panose="020F0502020204030204" pitchFamily="34" charset="0"/>
                        </a:rPr>
                        <a:t> </a:t>
                      </a:r>
                    </a:p>
                  </a:txBody>
                  <a:tcPr marL="0" marR="0" marT="0" marB="0" anchor="ctr">
                    <a:lnL w="6350" cap="flat" cmpd="sng" algn="ctr">
                      <a:solidFill>
                        <a:srgbClr val="8EA9DB"/>
                      </a:solidFill>
                      <a:prstDash val="solid"/>
                      <a:round/>
                      <a:headEnd type="none" w="med" len="med"/>
                      <a:tailEnd type="none" w="med" len="med"/>
                    </a:lnL>
                    <a:lnR w="6350" cap="flat" cmpd="sng" algn="ctr">
                      <a:solidFill>
                        <a:srgbClr val="8EA9DB"/>
                      </a:solidFill>
                      <a:prstDash val="solid"/>
                      <a:round/>
                      <a:headEnd type="none" w="med" len="med"/>
                      <a:tailEnd type="none" w="med" len="med"/>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tcPr>
                </a:tc>
                <a:tc>
                  <a:txBody>
                    <a:bodyPr/>
                    <a:lstStyle/>
                    <a:p>
                      <a:pPr algn="r" fontAlgn="ctr"/>
                      <a:r>
                        <a:rPr lang="es-CO" sz="1100" b="0" i="0" u="none" strike="noStrike">
                          <a:solidFill>
                            <a:srgbClr val="203764"/>
                          </a:solidFill>
                          <a:effectLst/>
                          <a:latin typeface="Calibri" panose="020F0502020204030204" pitchFamily="34" charset="0"/>
                          <a:cs typeface="Calibri" panose="020F0502020204030204" pitchFamily="34" charset="0"/>
                        </a:rPr>
                        <a:t>                     3,206 </a:t>
                      </a:r>
                    </a:p>
                  </a:txBody>
                  <a:tcPr marL="0" marR="0" marT="0" marB="0" anchor="ctr">
                    <a:lnL w="6350" cap="flat" cmpd="sng" algn="ctr">
                      <a:solidFill>
                        <a:srgbClr val="8EA9DB"/>
                      </a:solidFill>
                      <a:prstDash val="solid"/>
                      <a:round/>
                      <a:headEnd type="none" w="med" len="med"/>
                      <a:tailEnd type="none" w="med" len="med"/>
                    </a:lnL>
                    <a:lnR w="6350" cap="flat" cmpd="sng" algn="ctr">
                      <a:solidFill>
                        <a:srgbClr val="8EA9DB"/>
                      </a:solidFill>
                      <a:prstDash val="solid"/>
                      <a:round/>
                      <a:headEnd type="none" w="med" len="med"/>
                      <a:tailEnd type="none" w="med" len="med"/>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tcPr>
                </a:tc>
                <a:tc>
                  <a:txBody>
                    <a:bodyPr/>
                    <a:lstStyle/>
                    <a:p>
                      <a:pPr algn="r" fontAlgn="ctr"/>
                      <a:r>
                        <a:rPr lang="es-CO" sz="1100" b="0" i="0" u="none" strike="noStrike">
                          <a:solidFill>
                            <a:srgbClr val="203764"/>
                          </a:solidFill>
                          <a:effectLst/>
                          <a:latin typeface="Calibri" panose="020F0502020204030204" pitchFamily="34" charset="0"/>
                          <a:cs typeface="Calibri" panose="020F0502020204030204" pitchFamily="34" charset="0"/>
                        </a:rPr>
                        <a:t> </a:t>
                      </a:r>
                    </a:p>
                  </a:txBody>
                  <a:tcPr marL="0" marR="0" marT="0" marB="0" anchor="ctr">
                    <a:lnL w="6350" cap="flat" cmpd="sng" algn="ctr">
                      <a:solidFill>
                        <a:srgbClr val="8EA9DB"/>
                      </a:solidFill>
                      <a:prstDash val="solid"/>
                      <a:round/>
                      <a:headEnd type="none" w="med" len="med"/>
                      <a:tailEnd type="none" w="med" len="med"/>
                    </a:lnL>
                    <a:lnR w="6350" cap="flat" cmpd="sng" algn="ctr">
                      <a:solidFill>
                        <a:srgbClr val="8EA9DB"/>
                      </a:solidFill>
                      <a:prstDash val="solid"/>
                      <a:round/>
                      <a:headEnd type="none" w="med" len="med"/>
                      <a:tailEnd type="none" w="med" len="med"/>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tcPr>
                </a:tc>
                <a:tc>
                  <a:txBody>
                    <a:bodyPr/>
                    <a:lstStyle/>
                    <a:p>
                      <a:pPr algn="r" fontAlgn="ctr"/>
                      <a:r>
                        <a:rPr lang="es-CO" sz="1100" b="0" i="0" u="none" strike="noStrike">
                          <a:solidFill>
                            <a:srgbClr val="203764"/>
                          </a:solidFill>
                          <a:effectLst/>
                          <a:latin typeface="Calibri" panose="020F0502020204030204" pitchFamily="34" charset="0"/>
                          <a:cs typeface="Calibri" panose="020F0502020204030204" pitchFamily="34" charset="0"/>
                        </a:rPr>
                        <a:t>            4,906 </a:t>
                      </a:r>
                    </a:p>
                  </a:txBody>
                  <a:tcPr marL="0" marR="0" marT="0" marB="0" anchor="ctr">
                    <a:lnL w="6350" cap="flat" cmpd="sng" algn="ctr">
                      <a:solidFill>
                        <a:srgbClr val="8EA9DB"/>
                      </a:solidFill>
                      <a:prstDash val="solid"/>
                      <a:round/>
                      <a:headEnd type="none" w="med" len="med"/>
                      <a:tailEnd type="none" w="med" len="med"/>
                    </a:lnL>
                    <a:lnR w="6350" cap="flat" cmpd="sng" algn="ctr">
                      <a:solidFill>
                        <a:srgbClr val="8EA9DB"/>
                      </a:solidFill>
                      <a:prstDash val="solid"/>
                      <a:round/>
                      <a:headEnd type="none" w="med" len="med"/>
                      <a:tailEnd type="none" w="med" len="med"/>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tcPr>
                </a:tc>
                <a:tc>
                  <a:txBody>
                    <a:bodyPr/>
                    <a:lstStyle/>
                    <a:p>
                      <a:pPr algn="r" fontAlgn="ctr"/>
                      <a:r>
                        <a:rPr lang="es-CO" sz="1100" b="0" i="0" u="none" strike="noStrike" dirty="0">
                          <a:solidFill>
                            <a:srgbClr val="203764"/>
                          </a:solidFill>
                          <a:effectLst/>
                          <a:latin typeface="Calibri" panose="020F0502020204030204" pitchFamily="34" charset="0"/>
                          <a:cs typeface="Calibri" panose="020F0502020204030204" pitchFamily="34" charset="0"/>
                        </a:rPr>
                        <a:t> </a:t>
                      </a:r>
                    </a:p>
                  </a:txBody>
                  <a:tcPr marL="0" marR="0" marT="0" marB="0" anchor="ctr">
                    <a:lnL w="6350" cap="flat" cmpd="sng" algn="ctr">
                      <a:solidFill>
                        <a:srgbClr val="8EA9DB"/>
                      </a:solidFill>
                      <a:prstDash val="solid"/>
                      <a:round/>
                      <a:headEnd type="none" w="med" len="med"/>
                      <a:tailEnd type="none" w="med" len="med"/>
                    </a:lnL>
                    <a:lnR w="6350" cap="flat" cmpd="sng" algn="ctr">
                      <a:solidFill>
                        <a:srgbClr val="8EA9DB"/>
                      </a:solidFill>
                      <a:prstDash val="solid"/>
                      <a:round/>
                      <a:headEnd type="none" w="med" len="med"/>
                      <a:tailEnd type="none" w="med" len="med"/>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tcPr>
                </a:tc>
                <a:tc>
                  <a:txBody>
                    <a:bodyPr/>
                    <a:lstStyle/>
                    <a:p>
                      <a:pPr algn="r" fontAlgn="ctr"/>
                      <a:r>
                        <a:rPr lang="es-CO" sz="1100" b="0" i="0" u="none" strike="noStrike" dirty="0">
                          <a:solidFill>
                            <a:srgbClr val="203764"/>
                          </a:solidFill>
                          <a:effectLst/>
                          <a:latin typeface="Calibri" panose="020F0502020204030204" pitchFamily="34" charset="0"/>
                          <a:cs typeface="Calibri" panose="020F0502020204030204" pitchFamily="34" charset="0"/>
                        </a:rPr>
                        <a:t>            6,304 </a:t>
                      </a:r>
                    </a:p>
                  </a:txBody>
                  <a:tcPr marL="0" marR="0" marT="0" marB="0" anchor="ctr">
                    <a:lnL w="6350" cap="flat" cmpd="sng" algn="ctr">
                      <a:solidFill>
                        <a:srgbClr val="8EA9DB"/>
                      </a:solidFill>
                      <a:prstDash val="solid"/>
                      <a:round/>
                      <a:headEnd type="none" w="med" len="med"/>
                      <a:tailEnd type="none" w="med" len="med"/>
                    </a:lnL>
                    <a:lnR w="6350" cap="flat" cmpd="sng" algn="ctr">
                      <a:solidFill>
                        <a:srgbClr val="8EA9DB"/>
                      </a:solidFill>
                      <a:prstDash val="solid"/>
                      <a:round/>
                      <a:headEnd type="none" w="med" len="med"/>
                      <a:tailEnd type="none" w="med" len="med"/>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tcPr>
                </a:tc>
                <a:tc>
                  <a:txBody>
                    <a:bodyPr/>
                    <a:lstStyle/>
                    <a:p>
                      <a:pPr algn="r" fontAlgn="ctr"/>
                      <a:r>
                        <a:rPr lang="es-CO" sz="1100" b="0" i="0" u="none" strike="noStrike" dirty="0">
                          <a:solidFill>
                            <a:srgbClr val="203764"/>
                          </a:solidFill>
                          <a:effectLst/>
                          <a:latin typeface="Calibri" panose="020F0502020204030204" pitchFamily="34" charset="0"/>
                          <a:cs typeface="Calibri" panose="020F0502020204030204" pitchFamily="34" charset="0"/>
                        </a:rPr>
                        <a:t> </a:t>
                      </a:r>
                    </a:p>
                  </a:txBody>
                  <a:tcPr marL="0" marR="0" marT="0" marB="0" anchor="ctr">
                    <a:lnL w="6350" cap="flat" cmpd="sng" algn="ctr">
                      <a:solidFill>
                        <a:srgbClr val="8EA9DB"/>
                      </a:solidFill>
                      <a:prstDash val="solid"/>
                      <a:round/>
                      <a:headEnd type="none" w="med" len="med"/>
                      <a:tailEnd type="none" w="med" len="med"/>
                    </a:lnL>
                    <a:lnR w="6350" cap="flat" cmpd="sng" algn="ctr">
                      <a:solidFill>
                        <a:srgbClr val="8EA9DB"/>
                      </a:solidFill>
                      <a:prstDash val="solid"/>
                      <a:round/>
                      <a:headEnd type="none" w="med" len="med"/>
                      <a:tailEnd type="none" w="med" len="med"/>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tcPr>
                </a:tc>
                <a:tc>
                  <a:txBody>
                    <a:bodyPr/>
                    <a:lstStyle/>
                    <a:p>
                      <a:pPr algn="r" fontAlgn="ctr"/>
                      <a:r>
                        <a:rPr lang="es-CO" sz="1100" b="0" i="0" u="none" strike="noStrike">
                          <a:solidFill>
                            <a:srgbClr val="203764"/>
                          </a:solidFill>
                          <a:effectLst/>
                          <a:latin typeface="Calibri" panose="020F0502020204030204" pitchFamily="34" charset="0"/>
                          <a:cs typeface="Calibri" panose="020F0502020204030204" pitchFamily="34" charset="0"/>
                        </a:rPr>
                        <a:t>            6,493 </a:t>
                      </a:r>
                    </a:p>
                  </a:txBody>
                  <a:tcPr marL="0" marR="0" marT="0" marB="0" anchor="ctr">
                    <a:lnL w="6350" cap="flat" cmpd="sng" algn="ctr">
                      <a:solidFill>
                        <a:srgbClr val="8EA9DB"/>
                      </a:solidFill>
                      <a:prstDash val="solid"/>
                      <a:round/>
                      <a:headEnd type="none" w="med" len="med"/>
                      <a:tailEnd type="none" w="med" len="med"/>
                    </a:lnL>
                    <a:lnR w="6350" cap="flat" cmpd="sng" algn="ctr">
                      <a:solidFill>
                        <a:srgbClr val="8EA9DB"/>
                      </a:solidFill>
                      <a:prstDash val="solid"/>
                      <a:round/>
                      <a:headEnd type="none" w="med" len="med"/>
                      <a:tailEnd type="none" w="med" len="med"/>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tcPr>
                </a:tc>
                <a:tc>
                  <a:txBody>
                    <a:bodyPr/>
                    <a:lstStyle/>
                    <a:p>
                      <a:pPr algn="r" rtl="0" fontAlgn="ctr"/>
                      <a:r>
                        <a:rPr lang="es-CO" sz="1100" b="0" i="0" u="none" strike="noStrike" dirty="0">
                          <a:solidFill>
                            <a:srgbClr val="203764"/>
                          </a:solidFill>
                          <a:effectLst/>
                          <a:latin typeface="Calibri" panose="020F0502020204030204" pitchFamily="34" charset="0"/>
                          <a:cs typeface="Calibri" panose="020F0502020204030204" pitchFamily="34" charset="0"/>
                        </a:rPr>
                        <a:t> </a:t>
                      </a:r>
                    </a:p>
                  </a:txBody>
                  <a:tcPr marL="0" marR="0" marT="0" marB="0" anchor="ctr">
                    <a:lnL w="6350" cap="flat" cmpd="sng" algn="ctr">
                      <a:solidFill>
                        <a:srgbClr val="8EA9DB"/>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tcPr>
                </a:tc>
                <a:extLst>
                  <a:ext uri="{0D108BD9-81ED-4DB2-BD59-A6C34878D82A}">
                    <a16:rowId xmlns:a16="http://schemas.microsoft.com/office/drawing/2014/main" xmlns="" val="3134908126"/>
                  </a:ext>
                </a:extLst>
              </a:tr>
              <a:tr h="345823">
                <a:tc>
                  <a:txBody>
                    <a:bodyPr/>
                    <a:lstStyle/>
                    <a:p>
                      <a:pPr algn="l" rtl="0" fontAlgn="ctr"/>
                      <a:r>
                        <a:rPr lang="es-CO" sz="1000" b="0" i="0" u="none" strike="noStrike">
                          <a:solidFill>
                            <a:srgbClr val="203764"/>
                          </a:solidFill>
                          <a:effectLst/>
                          <a:latin typeface="Calibri" panose="020F0502020204030204" pitchFamily="34" charset="0"/>
                        </a:rPr>
                        <a:t>DIFERENCIA</a:t>
                      </a:r>
                    </a:p>
                  </a:txBody>
                  <a:tcPr marL="0" marR="0" marT="0" marB="0" anchor="ctr">
                    <a:lnL w="12700" cap="flat" cmpd="sng" algn="ctr">
                      <a:solidFill>
                        <a:schemeClr val="tx1"/>
                      </a:solidFill>
                      <a:prstDash val="solid"/>
                      <a:round/>
                      <a:headEnd type="none" w="med" len="med"/>
                      <a:tailEnd type="none" w="med" len="med"/>
                    </a:lnL>
                    <a:lnR w="6350" cap="flat" cmpd="sng" algn="ctr">
                      <a:solidFill>
                        <a:srgbClr val="8EA9DB"/>
                      </a:solidFill>
                      <a:prstDash val="solid"/>
                      <a:round/>
                      <a:headEnd type="none" w="med" len="med"/>
                      <a:tailEnd type="none" w="med" len="med"/>
                    </a:lnR>
                    <a:lnT w="6350" cap="flat" cmpd="sng" algn="ctr">
                      <a:solidFill>
                        <a:srgbClr val="8EA9DB"/>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ctr"/>
                      <a:r>
                        <a:rPr lang="es-CO" sz="1100" b="0" i="0" u="none" strike="noStrike">
                          <a:solidFill>
                            <a:srgbClr val="203764"/>
                          </a:solidFill>
                          <a:effectLst/>
                          <a:latin typeface="Calibri" panose="020F0502020204030204" pitchFamily="34" charset="0"/>
                          <a:cs typeface="Calibri" panose="020F0502020204030204" pitchFamily="34" charset="0"/>
                        </a:rPr>
                        <a:t> </a:t>
                      </a:r>
                    </a:p>
                  </a:txBody>
                  <a:tcPr marL="0" marR="0" marT="0" marB="0" anchor="ctr">
                    <a:lnL w="6350" cap="flat" cmpd="sng" algn="ctr">
                      <a:solidFill>
                        <a:srgbClr val="8EA9DB"/>
                      </a:solidFill>
                      <a:prstDash val="solid"/>
                      <a:round/>
                      <a:headEnd type="none" w="med" len="med"/>
                      <a:tailEnd type="none" w="med" len="med"/>
                    </a:lnL>
                    <a:lnR w="6350" cap="flat" cmpd="sng" algn="ctr">
                      <a:solidFill>
                        <a:srgbClr val="8EA9DB"/>
                      </a:solidFill>
                      <a:prstDash val="solid"/>
                      <a:round/>
                      <a:headEnd type="none" w="med" len="med"/>
                      <a:tailEnd type="none" w="med" len="med"/>
                    </a:lnR>
                    <a:lnT w="6350" cap="flat" cmpd="sng" algn="ctr">
                      <a:solidFill>
                        <a:srgbClr val="8EA9DB"/>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ctr"/>
                      <a:r>
                        <a:rPr lang="es-CO" sz="1100" b="0" i="0" u="none" strike="noStrike" dirty="0">
                          <a:solidFill>
                            <a:srgbClr val="203764"/>
                          </a:solidFill>
                          <a:effectLst/>
                          <a:latin typeface="Calibri" panose="020F0502020204030204" pitchFamily="34" charset="0"/>
                          <a:cs typeface="Calibri" panose="020F0502020204030204" pitchFamily="34" charset="0"/>
                        </a:rPr>
                        <a:t> </a:t>
                      </a:r>
                    </a:p>
                  </a:txBody>
                  <a:tcPr marL="0" marR="0" marT="0" marB="0" anchor="ctr">
                    <a:lnL w="6350" cap="flat" cmpd="sng" algn="ctr">
                      <a:solidFill>
                        <a:srgbClr val="8EA9DB"/>
                      </a:solidFill>
                      <a:prstDash val="solid"/>
                      <a:round/>
                      <a:headEnd type="none" w="med" len="med"/>
                      <a:tailEnd type="none" w="med" len="med"/>
                    </a:lnL>
                    <a:lnR w="6350" cap="flat" cmpd="sng" algn="ctr">
                      <a:solidFill>
                        <a:srgbClr val="8EA9DB"/>
                      </a:solidFill>
                      <a:prstDash val="solid"/>
                      <a:round/>
                      <a:headEnd type="none" w="med" len="med"/>
                      <a:tailEnd type="none" w="med" len="med"/>
                    </a:lnR>
                    <a:lnT w="6350" cap="flat" cmpd="sng" algn="ctr">
                      <a:solidFill>
                        <a:srgbClr val="8EA9DB"/>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ctr"/>
                      <a:r>
                        <a:rPr lang="es-CO" sz="1100" b="0" i="0" u="none" strike="noStrike">
                          <a:solidFill>
                            <a:srgbClr val="203764"/>
                          </a:solidFill>
                          <a:effectLst/>
                          <a:latin typeface="Calibri" panose="020F0502020204030204" pitchFamily="34" charset="0"/>
                          <a:cs typeface="Calibri" panose="020F0502020204030204" pitchFamily="34" charset="0"/>
                        </a:rPr>
                        <a:t> </a:t>
                      </a:r>
                    </a:p>
                  </a:txBody>
                  <a:tcPr marL="0" marR="0" marT="0" marB="0" anchor="ctr">
                    <a:lnL w="6350" cap="flat" cmpd="sng" algn="ctr">
                      <a:solidFill>
                        <a:srgbClr val="8EA9DB"/>
                      </a:solidFill>
                      <a:prstDash val="solid"/>
                      <a:round/>
                      <a:headEnd type="none" w="med" len="med"/>
                      <a:tailEnd type="none" w="med" len="med"/>
                    </a:lnL>
                    <a:lnR w="6350" cap="flat" cmpd="sng" algn="ctr">
                      <a:solidFill>
                        <a:srgbClr val="8EA9DB"/>
                      </a:solidFill>
                      <a:prstDash val="solid"/>
                      <a:round/>
                      <a:headEnd type="none" w="med" len="med"/>
                      <a:tailEnd type="none" w="med" len="med"/>
                    </a:lnR>
                    <a:lnT w="6350" cap="flat" cmpd="sng" algn="ctr">
                      <a:solidFill>
                        <a:srgbClr val="8EA9DB"/>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ctr"/>
                      <a:r>
                        <a:rPr lang="es-CO" sz="1100" b="0" i="0" u="none" strike="noStrike">
                          <a:solidFill>
                            <a:srgbClr val="203764"/>
                          </a:solidFill>
                          <a:effectLst/>
                          <a:latin typeface="Calibri" panose="020F0502020204030204" pitchFamily="34" charset="0"/>
                          <a:cs typeface="Calibri" panose="020F0502020204030204" pitchFamily="34" charset="0"/>
                        </a:rPr>
                        <a:t> </a:t>
                      </a:r>
                    </a:p>
                  </a:txBody>
                  <a:tcPr marL="0" marR="0" marT="0" marB="0" anchor="ctr">
                    <a:lnL w="6350" cap="flat" cmpd="sng" algn="ctr">
                      <a:solidFill>
                        <a:srgbClr val="8EA9DB"/>
                      </a:solidFill>
                      <a:prstDash val="solid"/>
                      <a:round/>
                      <a:headEnd type="none" w="med" len="med"/>
                      <a:tailEnd type="none" w="med" len="med"/>
                    </a:lnL>
                    <a:lnR w="6350" cap="flat" cmpd="sng" algn="ctr">
                      <a:solidFill>
                        <a:srgbClr val="8EA9DB"/>
                      </a:solidFill>
                      <a:prstDash val="solid"/>
                      <a:round/>
                      <a:headEnd type="none" w="med" len="med"/>
                      <a:tailEnd type="none" w="med" len="med"/>
                    </a:lnR>
                    <a:lnT w="6350" cap="flat" cmpd="sng" algn="ctr">
                      <a:solidFill>
                        <a:srgbClr val="8EA9DB"/>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ctr"/>
                      <a:r>
                        <a:rPr lang="es-CO" sz="1100" b="0" i="0" u="none" strike="noStrike">
                          <a:solidFill>
                            <a:srgbClr val="203764"/>
                          </a:solidFill>
                          <a:effectLst/>
                          <a:latin typeface="Calibri" panose="020F0502020204030204" pitchFamily="34" charset="0"/>
                          <a:cs typeface="Calibri" panose="020F0502020204030204" pitchFamily="34" charset="0"/>
                        </a:rPr>
                        <a:t>                 (15,986)</a:t>
                      </a:r>
                    </a:p>
                  </a:txBody>
                  <a:tcPr marL="0" marR="0" marT="0" marB="0" anchor="ctr">
                    <a:lnL w="6350" cap="flat" cmpd="sng" algn="ctr">
                      <a:solidFill>
                        <a:srgbClr val="8EA9DB"/>
                      </a:solidFill>
                      <a:prstDash val="solid"/>
                      <a:round/>
                      <a:headEnd type="none" w="med" len="med"/>
                      <a:tailEnd type="none" w="med" len="med"/>
                    </a:lnL>
                    <a:lnR w="6350" cap="flat" cmpd="sng" algn="ctr">
                      <a:solidFill>
                        <a:srgbClr val="8EA9DB"/>
                      </a:solidFill>
                      <a:prstDash val="solid"/>
                      <a:round/>
                      <a:headEnd type="none" w="med" len="med"/>
                      <a:tailEnd type="none" w="med" len="med"/>
                    </a:lnR>
                    <a:lnT w="6350" cap="flat" cmpd="sng" algn="ctr">
                      <a:solidFill>
                        <a:srgbClr val="8EA9DB"/>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ctr"/>
                      <a:r>
                        <a:rPr lang="es-CO" sz="1100" b="0" i="0" u="none" strike="noStrike">
                          <a:solidFill>
                            <a:srgbClr val="203764"/>
                          </a:solidFill>
                          <a:effectLst/>
                          <a:latin typeface="Calibri" panose="020F0502020204030204" pitchFamily="34" charset="0"/>
                          <a:cs typeface="Calibri" panose="020F0502020204030204" pitchFamily="34" charset="0"/>
                        </a:rPr>
                        <a:t> </a:t>
                      </a:r>
                    </a:p>
                  </a:txBody>
                  <a:tcPr marL="0" marR="0" marT="0" marB="0" anchor="ctr">
                    <a:lnL w="6350" cap="flat" cmpd="sng" algn="ctr">
                      <a:solidFill>
                        <a:srgbClr val="8EA9DB"/>
                      </a:solidFill>
                      <a:prstDash val="solid"/>
                      <a:round/>
                      <a:headEnd type="none" w="med" len="med"/>
                      <a:tailEnd type="none" w="med" len="med"/>
                    </a:lnL>
                    <a:lnR w="6350" cap="flat" cmpd="sng" algn="ctr">
                      <a:solidFill>
                        <a:srgbClr val="8EA9DB"/>
                      </a:solidFill>
                      <a:prstDash val="solid"/>
                      <a:round/>
                      <a:headEnd type="none" w="med" len="med"/>
                      <a:tailEnd type="none" w="med" len="med"/>
                    </a:lnR>
                    <a:lnT w="6350" cap="flat" cmpd="sng" algn="ctr">
                      <a:solidFill>
                        <a:srgbClr val="8EA9DB"/>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ctr"/>
                      <a:r>
                        <a:rPr lang="es-CO" sz="1100" b="0" i="0" u="none" strike="noStrike">
                          <a:solidFill>
                            <a:srgbClr val="203764"/>
                          </a:solidFill>
                          <a:effectLst/>
                          <a:latin typeface="Calibri" panose="020F0502020204030204" pitchFamily="34" charset="0"/>
                          <a:cs typeface="Calibri" panose="020F0502020204030204" pitchFamily="34" charset="0"/>
                        </a:rPr>
                        <a:t>         (10,796)</a:t>
                      </a:r>
                    </a:p>
                  </a:txBody>
                  <a:tcPr marL="0" marR="0" marT="0" marB="0" anchor="ctr">
                    <a:lnL w="6350" cap="flat" cmpd="sng" algn="ctr">
                      <a:solidFill>
                        <a:srgbClr val="8EA9DB"/>
                      </a:solidFill>
                      <a:prstDash val="solid"/>
                      <a:round/>
                      <a:headEnd type="none" w="med" len="med"/>
                      <a:tailEnd type="none" w="med" len="med"/>
                    </a:lnL>
                    <a:lnR w="6350" cap="flat" cmpd="sng" algn="ctr">
                      <a:solidFill>
                        <a:srgbClr val="8EA9DB"/>
                      </a:solidFill>
                      <a:prstDash val="solid"/>
                      <a:round/>
                      <a:headEnd type="none" w="med" len="med"/>
                      <a:tailEnd type="none" w="med" len="med"/>
                    </a:lnR>
                    <a:lnT w="6350" cap="flat" cmpd="sng" algn="ctr">
                      <a:solidFill>
                        <a:srgbClr val="8EA9DB"/>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ctr"/>
                      <a:r>
                        <a:rPr lang="es-CO" sz="1100" b="0" i="0" u="none" strike="noStrike">
                          <a:solidFill>
                            <a:srgbClr val="203764"/>
                          </a:solidFill>
                          <a:effectLst/>
                          <a:latin typeface="Calibri" panose="020F0502020204030204" pitchFamily="34" charset="0"/>
                          <a:cs typeface="Calibri" panose="020F0502020204030204" pitchFamily="34" charset="0"/>
                        </a:rPr>
                        <a:t> </a:t>
                      </a:r>
                    </a:p>
                  </a:txBody>
                  <a:tcPr marL="0" marR="0" marT="0" marB="0" anchor="ctr">
                    <a:lnL w="6350" cap="flat" cmpd="sng" algn="ctr">
                      <a:solidFill>
                        <a:srgbClr val="8EA9DB"/>
                      </a:solidFill>
                      <a:prstDash val="solid"/>
                      <a:round/>
                      <a:headEnd type="none" w="med" len="med"/>
                      <a:tailEnd type="none" w="med" len="med"/>
                    </a:lnL>
                    <a:lnR w="6350" cap="flat" cmpd="sng" algn="ctr">
                      <a:solidFill>
                        <a:srgbClr val="8EA9DB"/>
                      </a:solidFill>
                      <a:prstDash val="solid"/>
                      <a:round/>
                      <a:headEnd type="none" w="med" len="med"/>
                      <a:tailEnd type="none" w="med" len="med"/>
                    </a:lnR>
                    <a:lnT w="6350" cap="flat" cmpd="sng" algn="ctr">
                      <a:solidFill>
                        <a:srgbClr val="8EA9DB"/>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ctr"/>
                      <a:r>
                        <a:rPr lang="es-CO" sz="1100" b="0" i="0" u="none" strike="noStrike">
                          <a:solidFill>
                            <a:srgbClr val="203764"/>
                          </a:solidFill>
                          <a:effectLst/>
                          <a:latin typeface="Calibri" panose="020F0502020204030204" pitchFamily="34" charset="0"/>
                          <a:cs typeface="Calibri" panose="020F0502020204030204" pitchFamily="34" charset="0"/>
                        </a:rPr>
                        <a:t>           (7,348)</a:t>
                      </a:r>
                    </a:p>
                  </a:txBody>
                  <a:tcPr marL="0" marR="0" marT="0" marB="0" anchor="ctr">
                    <a:lnL w="6350" cap="flat" cmpd="sng" algn="ctr">
                      <a:solidFill>
                        <a:srgbClr val="8EA9DB"/>
                      </a:solidFill>
                      <a:prstDash val="solid"/>
                      <a:round/>
                      <a:headEnd type="none" w="med" len="med"/>
                      <a:tailEnd type="none" w="med" len="med"/>
                    </a:lnL>
                    <a:lnR w="6350" cap="flat" cmpd="sng" algn="ctr">
                      <a:solidFill>
                        <a:srgbClr val="8EA9DB"/>
                      </a:solidFill>
                      <a:prstDash val="solid"/>
                      <a:round/>
                      <a:headEnd type="none" w="med" len="med"/>
                      <a:tailEnd type="none" w="med" len="med"/>
                    </a:lnR>
                    <a:lnT w="6350" cap="flat" cmpd="sng" algn="ctr">
                      <a:solidFill>
                        <a:srgbClr val="8EA9DB"/>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ctr"/>
                      <a:r>
                        <a:rPr lang="es-CO" sz="1100" b="0" i="0" u="none" strike="noStrike">
                          <a:solidFill>
                            <a:srgbClr val="203764"/>
                          </a:solidFill>
                          <a:effectLst/>
                          <a:latin typeface="Calibri" panose="020F0502020204030204" pitchFamily="34" charset="0"/>
                          <a:cs typeface="Calibri" panose="020F0502020204030204" pitchFamily="34" charset="0"/>
                        </a:rPr>
                        <a:t> </a:t>
                      </a:r>
                    </a:p>
                  </a:txBody>
                  <a:tcPr marL="0" marR="0" marT="0" marB="0" anchor="ctr">
                    <a:lnL w="6350" cap="flat" cmpd="sng" algn="ctr">
                      <a:solidFill>
                        <a:srgbClr val="8EA9DB"/>
                      </a:solidFill>
                      <a:prstDash val="solid"/>
                      <a:round/>
                      <a:headEnd type="none" w="med" len="med"/>
                      <a:tailEnd type="none" w="med" len="med"/>
                    </a:lnL>
                    <a:lnR w="6350" cap="flat" cmpd="sng" algn="ctr">
                      <a:solidFill>
                        <a:srgbClr val="8EA9DB"/>
                      </a:solidFill>
                      <a:prstDash val="solid"/>
                      <a:round/>
                      <a:headEnd type="none" w="med" len="med"/>
                      <a:tailEnd type="none" w="med" len="med"/>
                    </a:lnR>
                    <a:lnT w="6350" cap="flat" cmpd="sng" algn="ctr">
                      <a:solidFill>
                        <a:srgbClr val="8EA9DB"/>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ctr"/>
                      <a:r>
                        <a:rPr lang="es-CO" sz="1100" b="0" i="0" u="none" strike="noStrike">
                          <a:solidFill>
                            <a:srgbClr val="203764"/>
                          </a:solidFill>
                          <a:effectLst/>
                          <a:latin typeface="Calibri" panose="020F0502020204030204" pitchFamily="34" charset="0"/>
                          <a:cs typeface="Calibri" panose="020F0502020204030204" pitchFamily="34" charset="0"/>
                        </a:rPr>
                        <a:t>           (3,992)</a:t>
                      </a:r>
                    </a:p>
                  </a:txBody>
                  <a:tcPr marL="0" marR="0" marT="0" marB="0" anchor="ctr">
                    <a:lnL w="6350" cap="flat" cmpd="sng" algn="ctr">
                      <a:solidFill>
                        <a:srgbClr val="8EA9DB"/>
                      </a:solidFill>
                      <a:prstDash val="solid"/>
                      <a:round/>
                      <a:headEnd type="none" w="med" len="med"/>
                      <a:tailEnd type="none" w="med" len="med"/>
                    </a:lnL>
                    <a:lnR w="6350" cap="flat" cmpd="sng" algn="ctr">
                      <a:solidFill>
                        <a:srgbClr val="8EA9DB"/>
                      </a:solidFill>
                      <a:prstDash val="solid"/>
                      <a:round/>
                      <a:headEnd type="none" w="med" len="med"/>
                      <a:tailEnd type="none" w="med" len="med"/>
                    </a:lnR>
                    <a:lnT w="6350" cap="flat" cmpd="sng" algn="ctr">
                      <a:solidFill>
                        <a:srgbClr val="8EA9DB"/>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ctr"/>
                      <a:r>
                        <a:rPr lang="es-CO" sz="1100" b="0" i="0" u="none" strike="noStrike" dirty="0">
                          <a:solidFill>
                            <a:srgbClr val="203764"/>
                          </a:solidFill>
                          <a:effectLst/>
                          <a:latin typeface="Calibri" panose="020F0502020204030204" pitchFamily="34" charset="0"/>
                          <a:cs typeface="Calibri" panose="020F0502020204030204" pitchFamily="34" charset="0"/>
                        </a:rPr>
                        <a:t> </a:t>
                      </a:r>
                    </a:p>
                  </a:txBody>
                  <a:tcPr marL="0" marR="0" marT="0" marB="0" anchor="ctr">
                    <a:lnL w="6350" cap="flat" cmpd="sng" algn="ctr">
                      <a:solidFill>
                        <a:srgbClr val="8EA9DB"/>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8EA9DB"/>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820437236"/>
                  </a:ext>
                </a:extLst>
              </a:tr>
            </a:tbl>
          </a:graphicData>
        </a:graphic>
      </p:graphicFrame>
      <p:graphicFrame>
        <p:nvGraphicFramePr>
          <p:cNvPr id="7" name="Tabla 6"/>
          <p:cNvGraphicFramePr>
            <a:graphicFrameLocks noGrp="1"/>
          </p:cNvGraphicFramePr>
          <p:nvPr>
            <p:extLst>
              <p:ext uri="{D42A27DB-BD31-4B8C-83A1-F6EECF244321}">
                <p14:modId xmlns:p14="http://schemas.microsoft.com/office/powerpoint/2010/main" val="352127064"/>
              </p:ext>
            </p:extLst>
          </p:nvPr>
        </p:nvGraphicFramePr>
        <p:xfrm>
          <a:off x="527523" y="3810219"/>
          <a:ext cx="10841062" cy="1535154"/>
        </p:xfrm>
        <a:graphic>
          <a:graphicData uri="http://schemas.openxmlformats.org/drawingml/2006/table">
            <a:tbl>
              <a:tblPr>
                <a:tableStyleId>{2D5ABB26-0587-4C30-8999-92F81FD0307C}</a:tableStyleId>
              </a:tblPr>
              <a:tblGrid>
                <a:gridCol w="6294226">
                  <a:extLst>
                    <a:ext uri="{9D8B030D-6E8A-4147-A177-3AD203B41FA5}">
                      <a16:colId xmlns:a16="http://schemas.microsoft.com/office/drawing/2014/main" xmlns="" val="2061757269"/>
                    </a:ext>
                  </a:extLst>
                </a:gridCol>
                <a:gridCol w="757806">
                  <a:extLst>
                    <a:ext uri="{9D8B030D-6E8A-4147-A177-3AD203B41FA5}">
                      <a16:colId xmlns:a16="http://schemas.microsoft.com/office/drawing/2014/main" xmlns="" val="147164746"/>
                    </a:ext>
                  </a:extLst>
                </a:gridCol>
                <a:gridCol w="757806">
                  <a:extLst>
                    <a:ext uri="{9D8B030D-6E8A-4147-A177-3AD203B41FA5}">
                      <a16:colId xmlns:a16="http://schemas.microsoft.com/office/drawing/2014/main" xmlns="" val="1997888101"/>
                    </a:ext>
                  </a:extLst>
                </a:gridCol>
                <a:gridCol w="757806">
                  <a:extLst>
                    <a:ext uri="{9D8B030D-6E8A-4147-A177-3AD203B41FA5}">
                      <a16:colId xmlns:a16="http://schemas.microsoft.com/office/drawing/2014/main" xmlns="" val="2557710950"/>
                    </a:ext>
                  </a:extLst>
                </a:gridCol>
                <a:gridCol w="757806">
                  <a:extLst>
                    <a:ext uri="{9D8B030D-6E8A-4147-A177-3AD203B41FA5}">
                      <a16:colId xmlns:a16="http://schemas.microsoft.com/office/drawing/2014/main" xmlns="" val="2883732559"/>
                    </a:ext>
                  </a:extLst>
                </a:gridCol>
                <a:gridCol w="757806">
                  <a:extLst>
                    <a:ext uri="{9D8B030D-6E8A-4147-A177-3AD203B41FA5}">
                      <a16:colId xmlns:a16="http://schemas.microsoft.com/office/drawing/2014/main" xmlns="" val="3646050447"/>
                    </a:ext>
                  </a:extLst>
                </a:gridCol>
                <a:gridCol w="757806">
                  <a:extLst>
                    <a:ext uri="{9D8B030D-6E8A-4147-A177-3AD203B41FA5}">
                      <a16:colId xmlns:a16="http://schemas.microsoft.com/office/drawing/2014/main" xmlns="" val="3961382284"/>
                    </a:ext>
                  </a:extLst>
                </a:gridCol>
              </a:tblGrid>
              <a:tr h="297757">
                <a:tc>
                  <a:txBody>
                    <a:bodyPr/>
                    <a:lstStyle/>
                    <a:p>
                      <a:pPr algn="just" rtl="0" fontAlgn="ctr"/>
                      <a:r>
                        <a:rPr lang="es-ES" sz="1000" u="none" strike="noStrike">
                          <a:solidFill>
                            <a:srgbClr val="002060"/>
                          </a:solidFill>
                          <a:effectLst/>
                        </a:rPr>
                        <a:t>* Apropiación vigente a 30 de abril de 2020, SIN descontar partidas suspendidas</a:t>
                      </a:r>
                      <a:endParaRPr lang="es-ES" sz="1000" b="0" i="0" u="none" strike="noStrike">
                        <a:solidFill>
                          <a:srgbClr val="002060"/>
                        </a:solidFill>
                        <a:effectLst/>
                        <a:latin typeface="Calibri" panose="020F0502020204030204" pitchFamily="34" charset="0"/>
                      </a:endParaRPr>
                    </a:p>
                  </a:txBody>
                  <a:tcPr marL="0" marR="0" marT="0" marB="0" anchor="ctr"/>
                </a:tc>
                <a:tc>
                  <a:txBody>
                    <a:bodyPr/>
                    <a:lstStyle/>
                    <a:p>
                      <a:pPr algn="just" rtl="0" fontAlgn="ctr"/>
                      <a:endParaRPr lang="es-CO" sz="1000" b="0" i="0" u="none" strike="noStrike">
                        <a:solidFill>
                          <a:srgbClr val="002060"/>
                        </a:solidFill>
                        <a:effectLst/>
                        <a:latin typeface="Calibri" panose="020F0502020204030204" pitchFamily="34" charset="0"/>
                      </a:endParaRPr>
                    </a:p>
                  </a:txBody>
                  <a:tcPr marL="0" marR="0" marT="0" marB="0" anchor="ctr"/>
                </a:tc>
                <a:tc>
                  <a:txBody>
                    <a:bodyPr/>
                    <a:lstStyle/>
                    <a:p>
                      <a:pPr algn="just" rtl="0" fontAlgn="ctr"/>
                      <a:endParaRPr lang="es-CO" sz="1000" b="0" i="0" u="none" strike="noStrike">
                        <a:solidFill>
                          <a:srgbClr val="002060"/>
                        </a:solidFill>
                        <a:effectLst/>
                        <a:latin typeface="Calibri" panose="020F0502020204030204" pitchFamily="34" charset="0"/>
                      </a:endParaRPr>
                    </a:p>
                  </a:txBody>
                  <a:tcPr marL="0" marR="0" marT="0" marB="0" anchor="ctr"/>
                </a:tc>
                <a:tc>
                  <a:txBody>
                    <a:bodyPr/>
                    <a:lstStyle/>
                    <a:p>
                      <a:pPr algn="just" rtl="0" fontAlgn="ctr"/>
                      <a:endParaRPr lang="es-CO" sz="1000" b="0" i="0" u="none" strike="noStrike">
                        <a:solidFill>
                          <a:srgbClr val="002060"/>
                        </a:solidFill>
                        <a:effectLst/>
                        <a:latin typeface="Calibri" panose="020F0502020204030204" pitchFamily="34" charset="0"/>
                      </a:endParaRPr>
                    </a:p>
                  </a:txBody>
                  <a:tcPr marL="0" marR="0" marT="0" marB="0" anchor="ctr"/>
                </a:tc>
                <a:tc>
                  <a:txBody>
                    <a:bodyPr/>
                    <a:lstStyle/>
                    <a:p>
                      <a:pPr algn="just" rtl="0" fontAlgn="ctr"/>
                      <a:endParaRPr lang="es-CO" sz="1000" b="0" i="0" u="none" strike="noStrike">
                        <a:solidFill>
                          <a:srgbClr val="002060"/>
                        </a:solidFill>
                        <a:effectLst/>
                        <a:latin typeface="Calibri" panose="020F0502020204030204" pitchFamily="34" charset="0"/>
                      </a:endParaRPr>
                    </a:p>
                  </a:txBody>
                  <a:tcPr marL="0" marR="0" marT="0" marB="0" anchor="ctr"/>
                </a:tc>
                <a:tc>
                  <a:txBody>
                    <a:bodyPr/>
                    <a:lstStyle/>
                    <a:p>
                      <a:pPr algn="just" rtl="0" fontAlgn="ctr"/>
                      <a:endParaRPr lang="es-CO" sz="1000" b="0" i="0" u="none" strike="noStrike">
                        <a:solidFill>
                          <a:srgbClr val="002060"/>
                        </a:solidFill>
                        <a:effectLst/>
                        <a:latin typeface="Calibri" panose="020F0502020204030204" pitchFamily="34" charset="0"/>
                      </a:endParaRPr>
                    </a:p>
                  </a:txBody>
                  <a:tcPr marL="0" marR="0" marT="0" marB="0" anchor="ctr"/>
                </a:tc>
                <a:tc>
                  <a:txBody>
                    <a:bodyPr/>
                    <a:lstStyle/>
                    <a:p>
                      <a:pPr algn="just" rtl="0" fontAlgn="ctr"/>
                      <a:endParaRPr lang="es-CO" sz="1000" b="0" i="0" u="none" strike="noStrike">
                        <a:solidFill>
                          <a:srgbClr val="002060"/>
                        </a:solidFill>
                        <a:effectLst/>
                        <a:latin typeface="Calibri" panose="020F0502020204030204" pitchFamily="34" charset="0"/>
                      </a:endParaRPr>
                    </a:p>
                  </a:txBody>
                  <a:tcPr marL="0" marR="0" marT="0" marB="0" anchor="ctr"/>
                </a:tc>
                <a:extLst>
                  <a:ext uri="{0D108BD9-81ED-4DB2-BD59-A6C34878D82A}">
                    <a16:rowId xmlns:a16="http://schemas.microsoft.com/office/drawing/2014/main" xmlns="" val="1716328669"/>
                  </a:ext>
                </a:extLst>
              </a:tr>
              <a:tr h="286603">
                <a:tc>
                  <a:txBody>
                    <a:bodyPr/>
                    <a:lstStyle/>
                    <a:p>
                      <a:pPr algn="just" rtl="0" fontAlgn="ctr"/>
                      <a:r>
                        <a:rPr lang="es-CO" sz="1000" u="none" strike="noStrike">
                          <a:solidFill>
                            <a:srgbClr val="002060"/>
                          </a:solidFill>
                          <a:effectLst/>
                        </a:rPr>
                        <a:t>** Apropiación vigente a 30 de abril de 2020, descontando partidas suspendidas</a:t>
                      </a:r>
                      <a:endParaRPr lang="es-CO" sz="1000" b="0" i="0" u="none" strike="noStrike">
                        <a:solidFill>
                          <a:srgbClr val="002060"/>
                        </a:solidFill>
                        <a:effectLst/>
                        <a:latin typeface="Calibri" panose="020F0502020204030204" pitchFamily="34" charset="0"/>
                      </a:endParaRPr>
                    </a:p>
                  </a:txBody>
                  <a:tcPr marL="0" marR="0" marT="0" marB="0" anchor="ctr"/>
                </a:tc>
                <a:tc>
                  <a:txBody>
                    <a:bodyPr/>
                    <a:lstStyle/>
                    <a:p>
                      <a:pPr algn="just" rtl="0" fontAlgn="ctr"/>
                      <a:endParaRPr lang="es-CO" sz="1000" b="0" i="0" u="none" strike="noStrike">
                        <a:solidFill>
                          <a:srgbClr val="002060"/>
                        </a:solidFill>
                        <a:effectLst/>
                        <a:latin typeface="Calibri" panose="020F0502020204030204" pitchFamily="34" charset="0"/>
                      </a:endParaRPr>
                    </a:p>
                  </a:txBody>
                  <a:tcPr marL="0" marR="0" marT="0" marB="0" anchor="ctr"/>
                </a:tc>
                <a:tc>
                  <a:txBody>
                    <a:bodyPr/>
                    <a:lstStyle/>
                    <a:p>
                      <a:pPr algn="just" rtl="0" fontAlgn="ctr"/>
                      <a:endParaRPr lang="es-CO" sz="1000" b="0" i="0" u="none" strike="noStrike">
                        <a:solidFill>
                          <a:srgbClr val="002060"/>
                        </a:solidFill>
                        <a:effectLst/>
                        <a:latin typeface="Calibri" panose="020F0502020204030204" pitchFamily="34" charset="0"/>
                      </a:endParaRPr>
                    </a:p>
                  </a:txBody>
                  <a:tcPr marL="0" marR="0" marT="0" marB="0" anchor="ctr"/>
                </a:tc>
                <a:tc>
                  <a:txBody>
                    <a:bodyPr/>
                    <a:lstStyle/>
                    <a:p>
                      <a:pPr algn="just" rtl="0" fontAlgn="ctr"/>
                      <a:endParaRPr lang="es-CO" sz="1000" b="0" i="0" u="none" strike="noStrike">
                        <a:solidFill>
                          <a:srgbClr val="002060"/>
                        </a:solidFill>
                        <a:effectLst/>
                        <a:latin typeface="Calibri" panose="020F0502020204030204" pitchFamily="34" charset="0"/>
                      </a:endParaRPr>
                    </a:p>
                  </a:txBody>
                  <a:tcPr marL="0" marR="0" marT="0" marB="0" anchor="ctr"/>
                </a:tc>
                <a:tc>
                  <a:txBody>
                    <a:bodyPr/>
                    <a:lstStyle/>
                    <a:p>
                      <a:pPr algn="just" rtl="0" fontAlgn="ctr"/>
                      <a:endParaRPr lang="es-CO" sz="1000" b="0" i="0" u="none" strike="noStrike">
                        <a:solidFill>
                          <a:srgbClr val="002060"/>
                        </a:solidFill>
                        <a:effectLst/>
                        <a:latin typeface="Calibri" panose="020F0502020204030204" pitchFamily="34" charset="0"/>
                      </a:endParaRPr>
                    </a:p>
                  </a:txBody>
                  <a:tcPr marL="0" marR="0" marT="0" marB="0" anchor="ctr"/>
                </a:tc>
                <a:tc>
                  <a:txBody>
                    <a:bodyPr/>
                    <a:lstStyle/>
                    <a:p>
                      <a:pPr algn="just" rtl="0" fontAlgn="ctr"/>
                      <a:endParaRPr lang="es-CO" sz="1000" b="0" i="0" u="none" strike="noStrike">
                        <a:solidFill>
                          <a:srgbClr val="002060"/>
                        </a:solidFill>
                        <a:effectLst/>
                        <a:latin typeface="Calibri" panose="020F0502020204030204" pitchFamily="34" charset="0"/>
                      </a:endParaRPr>
                    </a:p>
                  </a:txBody>
                  <a:tcPr marL="0" marR="0" marT="0" marB="0" anchor="ctr"/>
                </a:tc>
                <a:tc>
                  <a:txBody>
                    <a:bodyPr/>
                    <a:lstStyle/>
                    <a:p>
                      <a:pPr algn="just" rtl="0" fontAlgn="ctr"/>
                      <a:endParaRPr lang="es-CO" sz="1000" b="0" i="0" u="none" strike="noStrike">
                        <a:solidFill>
                          <a:srgbClr val="002060"/>
                        </a:solidFill>
                        <a:effectLst/>
                        <a:latin typeface="Calibri" panose="020F0502020204030204" pitchFamily="34" charset="0"/>
                      </a:endParaRPr>
                    </a:p>
                  </a:txBody>
                  <a:tcPr marL="0" marR="0" marT="0" marB="0" anchor="ctr"/>
                </a:tc>
                <a:extLst>
                  <a:ext uri="{0D108BD9-81ED-4DB2-BD59-A6C34878D82A}">
                    <a16:rowId xmlns:a16="http://schemas.microsoft.com/office/drawing/2014/main" xmlns="" val="1581373752"/>
                  </a:ext>
                </a:extLst>
              </a:tr>
              <a:tr h="341194">
                <a:tc gridSpan="7">
                  <a:txBody>
                    <a:bodyPr/>
                    <a:lstStyle/>
                    <a:p>
                      <a:pPr algn="just" rtl="0" fontAlgn="ctr"/>
                      <a:r>
                        <a:rPr lang="es-ES" sz="1000" u="none" strike="noStrike" dirty="0">
                          <a:solidFill>
                            <a:srgbClr val="002060"/>
                          </a:solidFill>
                          <a:effectLst/>
                        </a:rPr>
                        <a:t>*** La información de los proyectos de inversión 2021 - 2024 del Sector Hacienda guardan total coherencia con la información del aplicativo SUIFP a la fecha.</a:t>
                      </a:r>
                      <a:endParaRPr lang="es-ES" sz="1000" b="0" i="0" u="none" strike="noStrike" dirty="0">
                        <a:solidFill>
                          <a:srgbClr val="002060"/>
                        </a:solidFill>
                        <a:effectLst/>
                        <a:latin typeface="Calibri" panose="020F0502020204030204" pitchFamily="34" charset="0"/>
                      </a:endParaRPr>
                    </a:p>
                  </a:txBody>
                  <a:tcPr marL="0" marR="0" marT="0" marB="0" anchor="ct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pPr algn="l" rtl="0" fontAlgn="ctr"/>
                      <a:endParaRPr lang="es-CO" sz="900" b="0" i="0" u="none" strike="noStrike" dirty="0">
                        <a:solidFill>
                          <a:srgbClr val="203764"/>
                        </a:solidFill>
                        <a:effectLst/>
                        <a:latin typeface="Calibri" panose="020F0502020204030204" pitchFamily="34" charset="0"/>
                      </a:endParaRPr>
                    </a:p>
                  </a:txBody>
                  <a:tcPr marL="0" marR="0" marT="0" marB="0" anchor="ctr"/>
                </a:tc>
                <a:tc hMerge="1">
                  <a:txBody>
                    <a:bodyPr/>
                    <a:lstStyle/>
                    <a:p>
                      <a:pPr algn="l" rtl="0" fontAlgn="ctr"/>
                      <a:endParaRPr lang="es-CO" sz="900" b="0" i="0" u="none" strike="noStrike" dirty="0">
                        <a:solidFill>
                          <a:srgbClr val="203764"/>
                        </a:solidFill>
                        <a:effectLst/>
                        <a:latin typeface="Calibri" panose="020F0502020204030204" pitchFamily="34" charset="0"/>
                      </a:endParaRPr>
                    </a:p>
                  </a:txBody>
                  <a:tcPr marL="0" marR="0" marT="0" marB="0" anchor="ctr"/>
                </a:tc>
                <a:tc hMerge="1">
                  <a:txBody>
                    <a:bodyPr/>
                    <a:lstStyle/>
                    <a:p>
                      <a:pPr algn="l" rtl="0" fontAlgn="ctr"/>
                      <a:endParaRPr lang="es-CO" sz="900" b="0" i="0" u="none" strike="noStrike" dirty="0">
                        <a:solidFill>
                          <a:srgbClr val="203764"/>
                        </a:solidFill>
                        <a:effectLst/>
                        <a:latin typeface="Calibri" panose="020F0502020204030204" pitchFamily="34" charset="0"/>
                      </a:endParaRPr>
                    </a:p>
                  </a:txBody>
                  <a:tcPr marL="0" marR="0" marT="0" marB="0" anchor="ctr"/>
                </a:tc>
                <a:extLst>
                  <a:ext uri="{0D108BD9-81ED-4DB2-BD59-A6C34878D82A}">
                    <a16:rowId xmlns:a16="http://schemas.microsoft.com/office/drawing/2014/main" xmlns="" val="75577306"/>
                  </a:ext>
                </a:extLst>
              </a:tr>
              <a:tr h="350793">
                <a:tc gridSpan="7">
                  <a:txBody>
                    <a:bodyPr/>
                    <a:lstStyle/>
                    <a:p>
                      <a:pPr algn="just" rtl="0" fontAlgn="ctr"/>
                      <a:r>
                        <a:rPr lang="es-ES" sz="1000" u="none" strike="noStrike" dirty="0">
                          <a:solidFill>
                            <a:srgbClr val="002060"/>
                          </a:solidFill>
                          <a:effectLst/>
                        </a:rPr>
                        <a:t>**** Para el calculo de los valores por Entidad del MGMP 2021- 2023 ; se </a:t>
                      </a:r>
                      <a:r>
                        <a:rPr lang="es-ES" sz="1000" u="none" strike="noStrike" dirty="0" smtClean="0">
                          <a:solidFill>
                            <a:srgbClr val="002060"/>
                          </a:solidFill>
                          <a:effectLst/>
                        </a:rPr>
                        <a:t>estableció </a:t>
                      </a:r>
                      <a:r>
                        <a:rPr lang="es-ES" sz="1000" u="none" strike="noStrike" dirty="0">
                          <a:solidFill>
                            <a:srgbClr val="002060"/>
                          </a:solidFill>
                          <a:effectLst/>
                        </a:rPr>
                        <a:t>en  la vigencia 2021 conforme al tope presupuestal de inversión asignado en el Anteproyecto de Presupuesto,  y en las vigencias 2022 -2023, se realizó el incremento de acuerdo a los topes de inversión indicados  en correo </a:t>
                      </a:r>
                      <a:r>
                        <a:rPr lang="es-ES" sz="1000" u="none" strike="noStrike" dirty="0" smtClean="0">
                          <a:solidFill>
                            <a:srgbClr val="002060"/>
                          </a:solidFill>
                          <a:effectLst/>
                        </a:rPr>
                        <a:t>electrónico </a:t>
                      </a:r>
                      <a:r>
                        <a:rPr lang="es-ES" sz="1000" u="none" strike="noStrike" dirty="0">
                          <a:solidFill>
                            <a:srgbClr val="002060"/>
                          </a:solidFill>
                          <a:effectLst/>
                        </a:rPr>
                        <a:t>por parte del Departamento Nacional de Planeación para el Sector Hacienda, estableciendo las variaciones porcentuales conforme a la variación anual del tope global y la vigencia 2024 con un incremento por entidad del 3% conforme a los supuestos </a:t>
                      </a:r>
                      <a:r>
                        <a:rPr lang="es-ES" sz="1000" u="none" strike="noStrike" dirty="0" smtClean="0">
                          <a:solidFill>
                            <a:srgbClr val="002060"/>
                          </a:solidFill>
                          <a:effectLst/>
                        </a:rPr>
                        <a:t>macroeconómicos.</a:t>
                      </a:r>
                      <a:endParaRPr lang="es-ES" sz="1000" b="0" i="0" u="none" strike="noStrike" dirty="0">
                        <a:solidFill>
                          <a:srgbClr val="002060"/>
                        </a:solidFill>
                        <a:effectLst/>
                        <a:latin typeface="Calibri" panose="020F0502020204030204" pitchFamily="34" charset="0"/>
                      </a:endParaRPr>
                    </a:p>
                  </a:txBody>
                  <a:tcPr marL="0" marR="0" marT="0" marB="0" anchor="ctr"/>
                </a:tc>
                <a:tc hMerge="1">
                  <a:txBody>
                    <a:bodyPr/>
                    <a:lstStyle/>
                    <a:p>
                      <a:endParaRPr lang="es-CO"/>
                    </a:p>
                  </a:txBody>
                  <a:tcPr/>
                </a:tc>
                <a:tc hMerge="1">
                  <a:txBody>
                    <a:bodyPr/>
                    <a:lstStyle/>
                    <a:p>
                      <a:endParaRPr lang="es-CO"/>
                    </a:p>
                  </a:txBody>
                  <a:tcPr/>
                </a:tc>
                <a:tc hMerge="1">
                  <a:txBody>
                    <a:bodyPr/>
                    <a:lstStyle/>
                    <a:p>
                      <a:endParaRPr lang="es-CO" sz="1500"/>
                    </a:p>
                  </a:txBody>
                  <a:tcPr marL="78054" marR="78054" marT="39027" marB="39027"/>
                </a:tc>
                <a:tc hMerge="1">
                  <a:txBody>
                    <a:bodyPr/>
                    <a:lstStyle/>
                    <a:p>
                      <a:endParaRPr lang="es-CO" sz="1500"/>
                    </a:p>
                  </a:txBody>
                  <a:tcPr marL="78054" marR="78054" marT="39027" marB="39027"/>
                </a:tc>
                <a:tc hMerge="1">
                  <a:txBody>
                    <a:bodyPr/>
                    <a:lstStyle/>
                    <a:p>
                      <a:endParaRPr lang="es-CO" sz="1500"/>
                    </a:p>
                  </a:txBody>
                  <a:tcPr marL="78054" marR="78054" marT="39027" marB="39027"/>
                </a:tc>
                <a:tc hMerge="1">
                  <a:txBody>
                    <a:bodyPr/>
                    <a:lstStyle/>
                    <a:p>
                      <a:endParaRPr lang="es-CO" sz="1500" dirty="0"/>
                    </a:p>
                  </a:txBody>
                  <a:tcPr marL="78054" marR="78054" marT="39027" marB="39027"/>
                </a:tc>
                <a:extLst>
                  <a:ext uri="{0D108BD9-81ED-4DB2-BD59-A6C34878D82A}">
                    <a16:rowId xmlns:a16="http://schemas.microsoft.com/office/drawing/2014/main" xmlns="" val="4231338699"/>
                  </a:ext>
                </a:extLst>
              </a:tr>
            </a:tbl>
          </a:graphicData>
        </a:graphic>
      </p:graphicFrame>
    </p:spTree>
    <p:extLst>
      <p:ext uri="{BB962C8B-B14F-4D97-AF65-F5344CB8AC3E}">
        <p14:creationId xmlns:p14="http://schemas.microsoft.com/office/powerpoint/2010/main" val="339388817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5">
            <a:extLst>
              <a:ext uri="{FF2B5EF4-FFF2-40B4-BE49-F238E27FC236}">
                <a16:creationId xmlns:a16="http://schemas.microsoft.com/office/drawing/2014/main" xmlns="" id="{147A00F9-85D5-482F-8929-515BA65B6DAA}"/>
              </a:ext>
            </a:extLst>
          </p:cNvPr>
          <p:cNvSpPr>
            <a:spLocks noGrp="1"/>
          </p:cNvSpPr>
          <p:nvPr>
            <p:ph type="title"/>
          </p:nvPr>
        </p:nvSpPr>
        <p:spPr>
          <a:xfrm>
            <a:off x="291865" y="320191"/>
            <a:ext cx="11613596" cy="559387"/>
          </a:xfrm>
        </p:spPr>
        <p:txBody>
          <a:bodyPr/>
          <a:lstStyle/>
          <a:p>
            <a:r>
              <a:rPr lang="es-CO" dirty="0"/>
              <a:t>2</a:t>
            </a:r>
            <a:r>
              <a:rPr lang="es-CO" dirty="0" smtClean="0"/>
              <a:t>.1 </a:t>
            </a:r>
            <a:r>
              <a:rPr lang="es-CO" dirty="0"/>
              <a:t>Solicitud MGMP Inversión</a:t>
            </a:r>
          </a:p>
        </p:txBody>
      </p:sp>
      <p:graphicFrame>
        <p:nvGraphicFramePr>
          <p:cNvPr id="4" name="Tabla 3">
            <a:extLst>
              <a:ext uri="{FF2B5EF4-FFF2-40B4-BE49-F238E27FC236}">
                <a16:creationId xmlns:a16="http://schemas.microsoft.com/office/drawing/2014/main" xmlns="" id="{92C6D3E3-91C9-462C-8ABF-4E0535310489}"/>
              </a:ext>
            </a:extLst>
          </p:cNvPr>
          <p:cNvGraphicFramePr>
            <a:graphicFrameLocks noGrp="1"/>
          </p:cNvGraphicFramePr>
          <p:nvPr>
            <p:extLst>
              <p:ext uri="{D42A27DB-BD31-4B8C-83A1-F6EECF244321}">
                <p14:modId xmlns:p14="http://schemas.microsoft.com/office/powerpoint/2010/main" val="1327180695"/>
              </p:ext>
            </p:extLst>
          </p:nvPr>
        </p:nvGraphicFramePr>
        <p:xfrm>
          <a:off x="823803" y="5964740"/>
          <a:ext cx="5690242" cy="400050"/>
        </p:xfrm>
        <a:graphic>
          <a:graphicData uri="http://schemas.openxmlformats.org/drawingml/2006/table">
            <a:tbl>
              <a:tblPr/>
              <a:tblGrid>
                <a:gridCol w="5690242">
                  <a:extLst>
                    <a:ext uri="{9D8B030D-6E8A-4147-A177-3AD203B41FA5}">
                      <a16:colId xmlns:a16="http://schemas.microsoft.com/office/drawing/2014/main" xmlns="" val="4294867119"/>
                    </a:ext>
                  </a:extLst>
                </a:gridCol>
              </a:tblGrid>
              <a:tr h="209550">
                <a:tc>
                  <a:txBody>
                    <a:bodyPr/>
                    <a:lstStyle/>
                    <a:p>
                      <a:pPr algn="l" fontAlgn="ctr"/>
                      <a:r>
                        <a:rPr lang="es-CO" sz="600" b="0" i="0" u="none" strike="noStrike" dirty="0">
                          <a:solidFill>
                            <a:srgbClr val="203764"/>
                          </a:solidFill>
                          <a:effectLst/>
                          <a:latin typeface="Calibri" panose="020F0502020204030204" pitchFamily="34" charset="0"/>
                        </a:rPr>
                        <a:t>* Apropiación vigente a 30 de abril de </a:t>
                      </a:r>
                      <a:r>
                        <a:rPr lang="es-CO" sz="600" b="0" i="0" u="none" strike="noStrike" dirty="0" smtClean="0">
                          <a:solidFill>
                            <a:srgbClr val="203764"/>
                          </a:solidFill>
                          <a:effectLst/>
                          <a:latin typeface="Calibri" panose="020F0502020204030204" pitchFamily="34" charset="0"/>
                        </a:rPr>
                        <a:t>2020, </a:t>
                      </a:r>
                      <a:r>
                        <a:rPr lang="es-CO" sz="600" b="0" i="0" u="none" strike="noStrike" dirty="0">
                          <a:solidFill>
                            <a:srgbClr val="203764"/>
                          </a:solidFill>
                          <a:effectLst/>
                          <a:latin typeface="Calibri" panose="020F0502020204030204" pitchFamily="34" charset="0"/>
                        </a:rPr>
                        <a:t>SIN descontar partidas suspendidas</a:t>
                      </a:r>
                    </a:p>
                  </a:txBody>
                  <a:tcPr marL="0" marR="0" marT="0" marB="0" anchor="ctr">
                    <a:lnL>
                      <a:noFill/>
                    </a:lnL>
                    <a:lnR>
                      <a:noFill/>
                    </a:lnR>
                    <a:lnT>
                      <a:noFill/>
                    </a:lnT>
                    <a:lnB>
                      <a:noFill/>
                    </a:lnB>
                  </a:tcPr>
                </a:tc>
                <a:extLst>
                  <a:ext uri="{0D108BD9-81ED-4DB2-BD59-A6C34878D82A}">
                    <a16:rowId xmlns:a16="http://schemas.microsoft.com/office/drawing/2014/main" xmlns="" val="3461413024"/>
                  </a:ext>
                </a:extLst>
              </a:tr>
              <a:tr h="190500">
                <a:tc>
                  <a:txBody>
                    <a:bodyPr/>
                    <a:lstStyle/>
                    <a:p>
                      <a:pPr algn="l" fontAlgn="ctr"/>
                      <a:r>
                        <a:rPr lang="es-CO" sz="600" b="0" i="0" u="none" strike="noStrike" dirty="0">
                          <a:solidFill>
                            <a:srgbClr val="203764"/>
                          </a:solidFill>
                          <a:effectLst/>
                          <a:latin typeface="Calibri" panose="020F0502020204030204" pitchFamily="34" charset="0"/>
                        </a:rPr>
                        <a:t>** Apropiación vigente a 30 de abril de </a:t>
                      </a:r>
                      <a:r>
                        <a:rPr lang="es-CO" sz="600" b="0" i="0" u="none" strike="noStrike" dirty="0" smtClean="0">
                          <a:solidFill>
                            <a:srgbClr val="203764"/>
                          </a:solidFill>
                          <a:effectLst/>
                          <a:latin typeface="Calibri" panose="020F0502020204030204" pitchFamily="34" charset="0"/>
                        </a:rPr>
                        <a:t>2020, </a:t>
                      </a:r>
                      <a:r>
                        <a:rPr lang="es-CO" sz="600" b="0" i="0" u="none" strike="noStrike" dirty="0">
                          <a:solidFill>
                            <a:srgbClr val="203764"/>
                          </a:solidFill>
                          <a:effectLst/>
                          <a:latin typeface="Calibri" panose="020F0502020204030204" pitchFamily="34" charset="0"/>
                        </a:rPr>
                        <a:t>descontando partidas suspendidas</a:t>
                      </a:r>
                    </a:p>
                  </a:txBody>
                  <a:tcPr marL="0" marR="0" marT="0" marB="0" anchor="ctr">
                    <a:lnL>
                      <a:noFill/>
                    </a:lnL>
                    <a:lnR>
                      <a:noFill/>
                    </a:lnR>
                    <a:lnT>
                      <a:noFill/>
                    </a:lnT>
                    <a:lnB>
                      <a:noFill/>
                    </a:lnB>
                  </a:tcPr>
                </a:tc>
                <a:extLst>
                  <a:ext uri="{0D108BD9-81ED-4DB2-BD59-A6C34878D82A}">
                    <a16:rowId xmlns:a16="http://schemas.microsoft.com/office/drawing/2014/main" xmlns="" val="1985021368"/>
                  </a:ext>
                </a:extLst>
              </a:tr>
            </a:tbl>
          </a:graphicData>
        </a:graphic>
      </p:graphicFrame>
      <p:graphicFrame>
        <p:nvGraphicFramePr>
          <p:cNvPr id="5" name="Tabla 4"/>
          <p:cNvGraphicFramePr>
            <a:graphicFrameLocks noGrp="1"/>
          </p:cNvGraphicFramePr>
          <p:nvPr>
            <p:extLst>
              <p:ext uri="{D42A27DB-BD31-4B8C-83A1-F6EECF244321}">
                <p14:modId xmlns:p14="http://schemas.microsoft.com/office/powerpoint/2010/main" val="4145424956"/>
              </p:ext>
            </p:extLst>
          </p:nvPr>
        </p:nvGraphicFramePr>
        <p:xfrm>
          <a:off x="823803" y="959246"/>
          <a:ext cx="10549719" cy="4925825"/>
        </p:xfrm>
        <a:graphic>
          <a:graphicData uri="http://schemas.openxmlformats.org/drawingml/2006/table">
            <a:tbl>
              <a:tblPr/>
              <a:tblGrid>
                <a:gridCol w="2752570">
                  <a:extLst>
                    <a:ext uri="{9D8B030D-6E8A-4147-A177-3AD203B41FA5}">
                      <a16:colId xmlns:a16="http://schemas.microsoft.com/office/drawing/2014/main" xmlns="" val="904507185"/>
                    </a:ext>
                  </a:extLst>
                </a:gridCol>
                <a:gridCol w="921122">
                  <a:extLst>
                    <a:ext uri="{9D8B030D-6E8A-4147-A177-3AD203B41FA5}">
                      <a16:colId xmlns:a16="http://schemas.microsoft.com/office/drawing/2014/main" xmlns="" val="2152529853"/>
                    </a:ext>
                  </a:extLst>
                </a:gridCol>
                <a:gridCol w="921122">
                  <a:extLst>
                    <a:ext uri="{9D8B030D-6E8A-4147-A177-3AD203B41FA5}">
                      <a16:colId xmlns:a16="http://schemas.microsoft.com/office/drawing/2014/main" xmlns="" val="2311907416"/>
                    </a:ext>
                  </a:extLst>
                </a:gridCol>
                <a:gridCol w="921122">
                  <a:extLst>
                    <a:ext uri="{9D8B030D-6E8A-4147-A177-3AD203B41FA5}">
                      <a16:colId xmlns:a16="http://schemas.microsoft.com/office/drawing/2014/main" xmlns="" val="547041167"/>
                    </a:ext>
                  </a:extLst>
                </a:gridCol>
                <a:gridCol w="921122">
                  <a:extLst>
                    <a:ext uri="{9D8B030D-6E8A-4147-A177-3AD203B41FA5}">
                      <a16:colId xmlns:a16="http://schemas.microsoft.com/office/drawing/2014/main" xmlns="" val="4099023616"/>
                    </a:ext>
                  </a:extLst>
                </a:gridCol>
                <a:gridCol w="921122">
                  <a:extLst>
                    <a:ext uri="{9D8B030D-6E8A-4147-A177-3AD203B41FA5}">
                      <a16:colId xmlns:a16="http://schemas.microsoft.com/office/drawing/2014/main" xmlns="" val="3500132299"/>
                    </a:ext>
                  </a:extLst>
                </a:gridCol>
                <a:gridCol w="906728">
                  <a:extLst>
                    <a:ext uri="{9D8B030D-6E8A-4147-A177-3AD203B41FA5}">
                      <a16:colId xmlns:a16="http://schemas.microsoft.com/office/drawing/2014/main" xmlns="" val="473287185"/>
                    </a:ext>
                  </a:extLst>
                </a:gridCol>
                <a:gridCol w="590093">
                  <a:extLst>
                    <a:ext uri="{9D8B030D-6E8A-4147-A177-3AD203B41FA5}">
                      <a16:colId xmlns:a16="http://schemas.microsoft.com/office/drawing/2014/main" xmlns="" val="1877162053"/>
                    </a:ext>
                  </a:extLst>
                </a:gridCol>
                <a:gridCol w="593692">
                  <a:extLst>
                    <a:ext uri="{9D8B030D-6E8A-4147-A177-3AD203B41FA5}">
                      <a16:colId xmlns:a16="http://schemas.microsoft.com/office/drawing/2014/main" xmlns="" val="3016136119"/>
                    </a:ext>
                  </a:extLst>
                </a:gridCol>
                <a:gridCol w="550513">
                  <a:extLst>
                    <a:ext uri="{9D8B030D-6E8A-4147-A177-3AD203B41FA5}">
                      <a16:colId xmlns:a16="http://schemas.microsoft.com/office/drawing/2014/main" xmlns="" val="1559045550"/>
                    </a:ext>
                  </a:extLst>
                </a:gridCol>
                <a:gridCol w="550513">
                  <a:extLst>
                    <a:ext uri="{9D8B030D-6E8A-4147-A177-3AD203B41FA5}">
                      <a16:colId xmlns:a16="http://schemas.microsoft.com/office/drawing/2014/main" xmlns="" val="4065139420"/>
                    </a:ext>
                  </a:extLst>
                </a:gridCol>
              </a:tblGrid>
              <a:tr h="191752">
                <a:tc>
                  <a:txBody>
                    <a:bodyPr/>
                    <a:lstStyle/>
                    <a:p>
                      <a:pPr algn="l" rtl="0" fontAlgn="ctr"/>
                      <a:r>
                        <a:rPr lang="es-CO" sz="900" b="1" i="0" u="none" strike="noStrike">
                          <a:solidFill>
                            <a:srgbClr val="203764"/>
                          </a:solidFill>
                          <a:effectLst/>
                          <a:latin typeface="Calibri" panose="020F0502020204030204" pitchFamily="34" charset="0"/>
                          <a:cs typeface="Calibri" panose="020F0502020204030204" pitchFamily="34" charset="0"/>
                        </a:rPr>
                        <a:t>Millones de pesos</a:t>
                      </a:r>
                    </a:p>
                  </a:txBody>
                  <a:tcPr marL="0" marR="0" marT="0" marB="0" anchor="ctr">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endParaRPr lang="es-CO" sz="1600" b="0" i="0" u="none" strike="noStrike">
                        <a:solidFill>
                          <a:srgbClr val="000000"/>
                        </a:solidFill>
                        <a:effectLst/>
                        <a:latin typeface="Calibri" panose="020F0502020204030204" pitchFamily="34" charset="0"/>
                        <a:cs typeface="Calibri" panose="020F0502020204030204" pitchFamily="34" charset="0"/>
                      </a:endParaRPr>
                    </a:p>
                  </a:txBody>
                  <a:tcPr marL="0" marR="0" marT="0" marB="0" anchor="ctr">
                    <a:lnL>
                      <a:noFill/>
                    </a:lnL>
                    <a:lnR>
                      <a:noFill/>
                    </a:lnR>
                    <a:lnT w="1270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ctr"/>
                      <a:endParaRPr lang="es-CO" sz="900" b="0" i="0" u="none" strike="noStrike">
                        <a:solidFill>
                          <a:srgbClr val="000000"/>
                        </a:solidFill>
                        <a:effectLst/>
                        <a:latin typeface="Calibri" panose="020F0502020204030204" pitchFamily="34" charset="0"/>
                        <a:cs typeface="Calibri" panose="020F0502020204030204" pitchFamily="34" charset="0"/>
                      </a:endParaRPr>
                    </a:p>
                  </a:txBody>
                  <a:tcPr marL="0" marR="0" marT="0" marB="0" anchor="ctr">
                    <a:lnL>
                      <a:noFill/>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8">
                  <a:txBody>
                    <a:bodyPr/>
                    <a:lstStyle/>
                    <a:p>
                      <a:pPr algn="ctr" rtl="0" fontAlgn="ctr"/>
                      <a:r>
                        <a:rPr lang="es-CO" sz="1100" b="1" i="0" u="none" strike="noStrike">
                          <a:solidFill>
                            <a:srgbClr val="FFFFFF"/>
                          </a:solidFill>
                          <a:effectLst/>
                          <a:latin typeface="Calibri" panose="020F0502020204030204" pitchFamily="34" charset="0"/>
                          <a:cs typeface="Calibri" panose="020F0502020204030204" pitchFamily="34" charset="0"/>
                        </a:rPr>
                        <a:t>MGMP 2020 - 2023</a:t>
                      </a:r>
                    </a:p>
                  </a:txBody>
                  <a:tcPr marL="0" marR="0" marT="0" marB="0"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03764"/>
                    </a:solidFill>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extLst>
                  <a:ext uri="{0D108BD9-81ED-4DB2-BD59-A6C34878D82A}">
                    <a16:rowId xmlns:a16="http://schemas.microsoft.com/office/drawing/2014/main" xmlns="" val="755805555"/>
                  </a:ext>
                </a:extLst>
              </a:tr>
              <a:tr h="139456">
                <a:tc rowSpan="2">
                  <a:txBody>
                    <a:bodyPr/>
                    <a:lstStyle/>
                    <a:p>
                      <a:pPr algn="ctr" rtl="0" fontAlgn="ctr"/>
                      <a:r>
                        <a:rPr lang="es-CO" sz="1100" b="1" i="0" u="none" strike="noStrike">
                          <a:solidFill>
                            <a:srgbClr val="FFFFFF"/>
                          </a:solidFill>
                          <a:effectLst/>
                          <a:latin typeface="Calibri" panose="020F0502020204030204" pitchFamily="34" charset="0"/>
                          <a:cs typeface="Calibri" panose="020F0502020204030204" pitchFamily="34" charset="0"/>
                        </a:rPr>
                        <a:t>Inversión/Entidad</a:t>
                      </a:r>
                    </a:p>
                  </a:txBody>
                  <a:tcPr marL="0" marR="0" marT="0" marB="0" anchor="ctr">
                    <a:lnL w="12700" cap="flat" cmpd="sng" algn="ctr">
                      <a:solidFill>
                        <a:schemeClr val="tx1"/>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203764"/>
                    </a:solidFill>
                  </a:tcPr>
                </a:tc>
                <a:tc rowSpan="2">
                  <a:txBody>
                    <a:bodyPr/>
                    <a:lstStyle/>
                    <a:p>
                      <a:pPr algn="ctr" rtl="0" fontAlgn="ctr"/>
                      <a:r>
                        <a:rPr lang="es-CO" sz="1050" b="1" i="0" u="none" strike="noStrike">
                          <a:solidFill>
                            <a:srgbClr val="FFFFFF"/>
                          </a:solidFill>
                          <a:effectLst/>
                          <a:latin typeface="Calibri" panose="020F0502020204030204" pitchFamily="34" charset="0"/>
                          <a:cs typeface="Calibri" panose="020F0502020204030204" pitchFamily="34" charset="0"/>
                        </a:rPr>
                        <a:t>2020*</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203764"/>
                    </a:solidFill>
                  </a:tcPr>
                </a:tc>
                <a:tc rowSpan="2">
                  <a:txBody>
                    <a:bodyPr/>
                    <a:lstStyle/>
                    <a:p>
                      <a:pPr algn="ctr" rtl="0" fontAlgn="ctr"/>
                      <a:r>
                        <a:rPr lang="es-CO" sz="1050" b="1" i="0" u="none" strike="noStrike">
                          <a:solidFill>
                            <a:srgbClr val="FFFFFF"/>
                          </a:solidFill>
                          <a:effectLst/>
                          <a:latin typeface="Calibri" panose="020F0502020204030204" pitchFamily="34" charset="0"/>
                          <a:cs typeface="Calibri" panose="020F0502020204030204" pitchFamily="34" charset="0"/>
                        </a:rPr>
                        <a:t>2020**</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203764"/>
                    </a:solidFill>
                  </a:tcPr>
                </a:tc>
                <a:tc rowSpan="2">
                  <a:txBody>
                    <a:bodyPr/>
                    <a:lstStyle/>
                    <a:p>
                      <a:pPr algn="ctr" rtl="0" fontAlgn="ctr"/>
                      <a:r>
                        <a:rPr lang="es-CO" sz="1050" b="1" i="0" u="none" strike="noStrike">
                          <a:solidFill>
                            <a:srgbClr val="FFFFFF"/>
                          </a:solidFill>
                          <a:effectLst/>
                          <a:latin typeface="Calibri" panose="020F0502020204030204" pitchFamily="34" charset="0"/>
                          <a:cs typeface="Calibri" panose="020F0502020204030204" pitchFamily="34" charset="0"/>
                        </a:rPr>
                        <a:t>2021</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203764"/>
                    </a:solidFill>
                  </a:tcPr>
                </a:tc>
                <a:tc rowSpan="2">
                  <a:txBody>
                    <a:bodyPr/>
                    <a:lstStyle/>
                    <a:p>
                      <a:pPr algn="ctr" rtl="0" fontAlgn="ctr"/>
                      <a:r>
                        <a:rPr lang="es-CO" sz="1050" b="1" i="0" u="none" strike="noStrike">
                          <a:solidFill>
                            <a:srgbClr val="FFFFFF"/>
                          </a:solidFill>
                          <a:effectLst/>
                          <a:latin typeface="Calibri" panose="020F0502020204030204" pitchFamily="34" charset="0"/>
                          <a:cs typeface="Calibri" panose="020F0502020204030204" pitchFamily="34" charset="0"/>
                        </a:rPr>
                        <a:t>2022</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203764"/>
                    </a:solidFill>
                  </a:tcPr>
                </a:tc>
                <a:tc rowSpan="2">
                  <a:txBody>
                    <a:bodyPr/>
                    <a:lstStyle/>
                    <a:p>
                      <a:pPr algn="ctr" rtl="0" fontAlgn="ctr"/>
                      <a:r>
                        <a:rPr lang="es-CO" sz="1050" b="1" i="0" u="none" strike="noStrike">
                          <a:solidFill>
                            <a:srgbClr val="FFFFFF"/>
                          </a:solidFill>
                          <a:effectLst/>
                          <a:latin typeface="Calibri" panose="020F0502020204030204" pitchFamily="34" charset="0"/>
                          <a:cs typeface="Calibri" panose="020F0502020204030204" pitchFamily="34" charset="0"/>
                        </a:rPr>
                        <a:t>2023</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203764"/>
                    </a:solidFill>
                  </a:tcPr>
                </a:tc>
                <a:tc rowSpan="2">
                  <a:txBody>
                    <a:bodyPr/>
                    <a:lstStyle/>
                    <a:p>
                      <a:pPr algn="ctr" rtl="0" fontAlgn="ctr"/>
                      <a:r>
                        <a:rPr lang="es-CO" sz="1050" b="1" i="0" u="none" strike="noStrike">
                          <a:solidFill>
                            <a:srgbClr val="FFFFFF"/>
                          </a:solidFill>
                          <a:effectLst/>
                          <a:latin typeface="Calibri" panose="020F0502020204030204" pitchFamily="34" charset="0"/>
                          <a:cs typeface="Calibri" panose="020F0502020204030204" pitchFamily="34" charset="0"/>
                        </a:rPr>
                        <a:t>2024</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203764"/>
                    </a:solidFill>
                  </a:tcPr>
                </a:tc>
                <a:tc>
                  <a:txBody>
                    <a:bodyPr/>
                    <a:lstStyle/>
                    <a:p>
                      <a:pPr algn="ctr" rtl="0" fontAlgn="ctr"/>
                      <a:r>
                        <a:rPr lang="es-CO" sz="1050" b="1" i="0" u="none" strike="noStrike">
                          <a:solidFill>
                            <a:srgbClr val="FFFFFF"/>
                          </a:solidFill>
                          <a:effectLst/>
                          <a:latin typeface="Calibri" panose="020F0502020204030204" pitchFamily="34" charset="0"/>
                          <a:cs typeface="Calibri" panose="020F0502020204030204" pitchFamily="34" charset="0"/>
                        </a:rPr>
                        <a:t>Var%</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203764"/>
                    </a:solidFill>
                  </a:tcPr>
                </a:tc>
                <a:tc>
                  <a:txBody>
                    <a:bodyPr/>
                    <a:lstStyle/>
                    <a:p>
                      <a:pPr algn="ctr" rtl="0" fontAlgn="ctr"/>
                      <a:r>
                        <a:rPr lang="es-CO" sz="1050" b="1" i="0" u="none" strike="noStrike">
                          <a:solidFill>
                            <a:srgbClr val="FFFFFF"/>
                          </a:solidFill>
                          <a:effectLst/>
                          <a:latin typeface="Calibri" panose="020F0502020204030204" pitchFamily="34" charset="0"/>
                          <a:cs typeface="Calibri" panose="020F0502020204030204" pitchFamily="34" charset="0"/>
                        </a:rPr>
                        <a:t>Var%</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203764"/>
                    </a:solidFill>
                  </a:tcPr>
                </a:tc>
                <a:tc>
                  <a:txBody>
                    <a:bodyPr/>
                    <a:lstStyle/>
                    <a:p>
                      <a:pPr algn="ctr" rtl="0" fontAlgn="ctr"/>
                      <a:r>
                        <a:rPr lang="es-CO" sz="1050" b="1" i="0" u="none" strike="noStrike">
                          <a:solidFill>
                            <a:srgbClr val="FFFFFF"/>
                          </a:solidFill>
                          <a:effectLst/>
                          <a:latin typeface="Calibri" panose="020F0502020204030204" pitchFamily="34" charset="0"/>
                          <a:cs typeface="Calibri" panose="020F0502020204030204" pitchFamily="34" charset="0"/>
                        </a:rPr>
                        <a:t>Var%</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203764"/>
                    </a:solidFill>
                  </a:tcPr>
                </a:tc>
                <a:tc>
                  <a:txBody>
                    <a:bodyPr/>
                    <a:lstStyle/>
                    <a:p>
                      <a:pPr algn="ctr" rtl="0" fontAlgn="ctr"/>
                      <a:r>
                        <a:rPr lang="es-CO" sz="1050" b="1" i="0" u="none" strike="noStrike">
                          <a:solidFill>
                            <a:srgbClr val="FFFFFF"/>
                          </a:solidFill>
                          <a:effectLst/>
                          <a:latin typeface="Calibri" panose="020F0502020204030204" pitchFamily="34" charset="0"/>
                          <a:cs typeface="Calibri" panose="020F0502020204030204" pitchFamily="34" charset="0"/>
                        </a:rPr>
                        <a:t>Var%</a:t>
                      </a:r>
                    </a:p>
                  </a:txBody>
                  <a:tcPr marL="0" marR="0" marT="0" marB="0" anchor="ctr">
                    <a:lnL w="6350" cap="flat" cmpd="sng" algn="ctr">
                      <a:solidFill>
                        <a:srgbClr val="B8CCE4"/>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203764"/>
                    </a:solidFill>
                  </a:tcPr>
                </a:tc>
                <a:extLst>
                  <a:ext uri="{0D108BD9-81ED-4DB2-BD59-A6C34878D82A}">
                    <a16:rowId xmlns:a16="http://schemas.microsoft.com/office/drawing/2014/main" xmlns="" val="984385698"/>
                  </a:ext>
                </a:extLst>
              </a:tr>
              <a:tr h="139456">
                <a:tc vMerge="1">
                  <a:txBody>
                    <a:bodyPr/>
                    <a:lstStyle/>
                    <a:p>
                      <a:endParaRPr lang="es-CO"/>
                    </a:p>
                  </a:txBody>
                  <a:tcPr/>
                </a:tc>
                <a:tc vMerge="1">
                  <a:txBody>
                    <a:bodyPr/>
                    <a:lstStyle/>
                    <a:p>
                      <a:endParaRPr lang="es-CO"/>
                    </a:p>
                  </a:txBody>
                  <a:tcPr/>
                </a:tc>
                <a:tc vMerge="1">
                  <a:txBody>
                    <a:bodyPr/>
                    <a:lstStyle/>
                    <a:p>
                      <a:endParaRPr lang="es-CO"/>
                    </a:p>
                  </a:txBody>
                  <a:tcPr/>
                </a:tc>
                <a:tc vMerge="1">
                  <a:txBody>
                    <a:bodyPr/>
                    <a:lstStyle/>
                    <a:p>
                      <a:endParaRPr lang="es-CO"/>
                    </a:p>
                  </a:txBody>
                  <a:tcPr/>
                </a:tc>
                <a:tc vMerge="1">
                  <a:txBody>
                    <a:bodyPr/>
                    <a:lstStyle/>
                    <a:p>
                      <a:endParaRPr lang="es-CO"/>
                    </a:p>
                  </a:txBody>
                  <a:tcPr/>
                </a:tc>
                <a:tc vMerge="1">
                  <a:txBody>
                    <a:bodyPr/>
                    <a:lstStyle/>
                    <a:p>
                      <a:endParaRPr lang="es-CO"/>
                    </a:p>
                  </a:txBody>
                  <a:tcPr/>
                </a:tc>
                <a:tc vMerge="1">
                  <a:txBody>
                    <a:bodyPr/>
                    <a:lstStyle/>
                    <a:p>
                      <a:endParaRPr lang="es-CO"/>
                    </a:p>
                  </a:txBody>
                  <a:tcPr/>
                </a:tc>
                <a:tc>
                  <a:txBody>
                    <a:bodyPr/>
                    <a:lstStyle/>
                    <a:p>
                      <a:pPr algn="ctr" rtl="0" fontAlgn="ctr"/>
                      <a:r>
                        <a:rPr lang="es-CO" sz="1050" b="1" i="0" u="none" strike="noStrike">
                          <a:solidFill>
                            <a:srgbClr val="FFFFFF"/>
                          </a:solidFill>
                          <a:effectLst/>
                          <a:latin typeface="Calibri" panose="020F0502020204030204" pitchFamily="34" charset="0"/>
                          <a:cs typeface="Calibri" panose="020F0502020204030204" pitchFamily="34" charset="0"/>
                        </a:rPr>
                        <a:t>21/20</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a:noFill/>
                    </a:lnT>
                    <a:lnB w="6350" cap="flat" cmpd="sng" algn="ctr">
                      <a:solidFill>
                        <a:srgbClr val="B8CCE4"/>
                      </a:solidFill>
                      <a:prstDash val="solid"/>
                      <a:round/>
                      <a:headEnd type="none" w="med" len="med"/>
                      <a:tailEnd type="none" w="med" len="med"/>
                    </a:lnB>
                    <a:solidFill>
                      <a:srgbClr val="203764"/>
                    </a:solidFill>
                  </a:tcPr>
                </a:tc>
                <a:tc>
                  <a:txBody>
                    <a:bodyPr/>
                    <a:lstStyle/>
                    <a:p>
                      <a:pPr algn="ctr" rtl="0" fontAlgn="ctr"/>
                      <a:r>
                        <a:rPr lang="es-CO" sz="1050" b="1" i="0" u="none" strike="noStrike">
                          <a:solidFill>
                            <a:srgbClr val="FFFFFF"/>
                          </a:solidFill>
                          <a:effectLst/>
                          <a:latin typeface="Calibri" panose="020F0502020204030204" pitchFamily="34" charset="0"/>
                          <a:cs typeface="Calibri" panose="020F0502020204030204" pitchFamily="34" charset="0"/>
                        </a:rPr>
                        <a:t>22/21</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a:noFill/>
                    </a:lnT>
                    <a:lnB w="6350" cap="flat" cmpd="sng" algn="ctr">
                      <a:solidFill>
                        <a:srgbClr val="B8CCE4"/>
                      </a:solidFill>
                      <a:prstDash val="solid"/>
                      <a:round/>
                      <a:headEnd type="none" w="med" len="med"/>
                      <a:tailEnd type="none" w="med" len="med"/>
                    </a:lnB>
                    <a:solidFill>
                      <a:srgbClr val="203764"/>
                    </a:solidFill>
                  </a:tcPr>
                </a:tc>
                <a:tc>
                  <a:txBody>
                    <a:bodyPr/>
                    <a:lstStyle/>
                    <a:p>
                      <a:pPr algn="ctr" rtl="0" fontAlgn="ctr"/>
                      <a:r>
                        <a:rPr lang="es-CO" sz="1050" b="1" i="0" u="none" strike="noStrike">
                          <a:solidFill>
                            <a:srgbClr val="FFFFFF"/>
                          </a:solidFill>
                          <a:effectLst/>
                          <a:latin typeface="Calibri" panose="020F0502020204030204" pitchFamily="34" charset="0"/>
                          <a:cs typeface="Calibri" panose="020F0502020204030204" pitchFamily="34" charset="0"/>
                        </a:rPr>
                        <a:t>23/22</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a:noFill/>
                    </a:lnT>
                    <a:lnB w="6350" cap="flat" cmpd="sng" algn="ctr">
                      <a:solidFill>
                        <a:srgbClr val="B8CCE4"/>
                      </a:solidFill>
                      <a:prstDash val="solid"/>
                      <a:round/>
                      <a:headEnd type="none" w="med" len="med"/>
                      <a:tailEnd type="none" w="med" len="med"/>
                    </a:lnB>
                    <a:solidFill>
                      <a:srgbClr val="203764"/>
                    </a:solidFill>
                  </a:tcPr>
                </a:tc>
                <a:tc>
                  <a:txBody>
                    <a:bodyPr/>
                    <a:lstStyle/>
                    <a:p>
                      <a:pPr algn="ctr" rtl="0" fontAlgn="ctr"/>
                      <a:r>
                        <a:rPr lang="es-CO" sz="1050" b="1" i="0" u="none" strike="noStrike">
                          <a:solidFill>
                            <a:srgbClr val="FFFFFF"/>
                          </a:solidFill>
                          <a:effectLst/>
                          <a:latin typeface="Calibri" panose="020F0502020204030204" pitchFamily="34" charset="0"/>
                          <a:cs typeface="Calibri" panose="020F0502020204030204" pitchFamily="34" charset="0"/>
                        </a:rPr>
                        <a:t>24/23</a:t>
                      </a:r>
                    </a:p>
                  </a:txBody>
                  <a:tcPr marL="0" marR="0" marT="0" marB="0" anchor="ctr">
                    <a:lnL w="6350" cap="flat" cmpd="sng" algn="ctr">
                      <a:solidFill>
                        <a:srgbClr val="B8CCE4"/>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w="6350" cap="flat" cmpd="sng" algn="ctr">
                      <a:solidFill>
                        <a:srgbClr val="B8CCE4"/>
                      </a:solidFill>
                      <a:prstDash val="solid"/>
                      <a:round/>
                      <a:headEnd type="none" w="med" len="med"/>
                      <a:tailEnd type="none" w="med" len="med"/>
                    </a:lnB>
                    <a:solidFill>
                      <a:srgbClr val="203764"/>
                    </a:solidFill>
                  </a:tcPr>
                </a:tc>
                <a:extLst>
                  <a:ext uri="{0D108BD9-81ED-4DB2-BD59-A6C34878D82A}">
                    <a16:rowId xmlns:a16="http://schemas.microsoft.com/office/drawing/2014/main" xmlns="" val="3822669372"/>
                  </a:ext>
                </a:extLst>
              </a:tr>
              <a:tr h="139456">
                <a:tc>
                  <a:txBody>
                    <a:bodyPr/>
                    <a:lstStyle/>
                    <a:p>
                      <a:pPr algn="r" rtl="0" fontAlgn="ctr"/>
                      <a:r>
                        <a:rPr lang="es-CO" sz="1100" b="1" i="0" u="none" strike="noStrike">
                          <a:solidFill>
                            <a:srgbClr val="44546A"/>
                          </a:solidFill>
                          <a:effectLst/>
                          <a:latin typeface="Calibri" panose="020F0502020204030204" pitchFamily="34" charset="0"/>
                          <a:cs typeface="Calibri" panose="020F0502020204030204" pitchFamily="34" charset="0"/>
                        </a:rPr>
                        <a:t>CGN</a:t>
                      </a:r>
                    </a:p>
                  </a:txBody>
                  <a:tcPr marL="0" marR="0" marT="0" marB="0" anchor="ctr">
                    <a:lnL w="12700" cap="flat" cmpd="sng" algn="ctr">
                      <a:solidFill>
                        <a:schemeClr val="tx1"/>
                      </a:solidFill>
                      <a:prstDash val="solid"/>
                      <a:round/>
                      <a:headEnd type="none" w="med" len="med"/>
                      <a:tailEnd type="none" w="med" len="med"/>
                    </a:lnL>
                    <a:lnR w="6350" cap="flat" cmpd="sng" algn="ctr">
                      <a:solidFill>
                        <a:srgbClr val="B8CCE4"/>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2F2F2"/>
                    </a:solidFill>
                  </a:tcPr>
                </a:tc>
                <a:tc>
                  <a:txBody>
                    <a:bodyPr/>
                    <a:lstStyle/>
                    <a:p>
                      <a:pPr algn="r" fontAlgn="ctr"/>
                      <a:r>
                        <a:rPr lang="es-CO" sz="1100" b="1" i="0" u="none" strike="noStrike">
                          <a:solidFill>
                            <a:srgbClr val="44546A"/>
                          </a:solidFill>
                          <a:effectLst/>
                          <a:latin typeface="Calibri" panose="020F0502020204030204" pitchFamily="34" charset="0"/>
                          <a:cs typeface="Calibri" panose="020F0502020204030204" pitchFamily="34" charset="0"/>
                        </a:rPr>
                        <a:t>          9,523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2F2F2"/>
                    </a:solidFill>
                  </a:tcPr>
                </a:tc>
                <a:tc>
                  <a:txBody>
                    <a:bodyPr/>
                    <a:lstStyle/>
                    <a:p>
                      <a:pPr algn="r" fontAlgn="ctr"/>
                      <a:r>
                        <a:rPr lang="es-CO" sz="1100" b="1" i="0" u="none" strike="noStrike">
                          <a:solidFill>
                            <a:srgbClr val="44546A"/>
                          </a:solidFill>
                          <a:effectLst/>
                          <a:latin typeface="Calibri" panose="020F0502020204030204" pitchFamily="34" charset="0"/>
                          <a:cs typeface="Calibri" panose="020F0502020204030204" pitchFamily="34" charset="0"/>
                        </a:rPr>
                        <a:t>          8,506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2F2F2"/>
                    </a:solidFill>
                  </a:tcPr>
                </a:tc>
                <a:tc>
                  <a:txBody>
                    <a:bodyPr/>
                    <a:lstStyle/>
                    <a:p>
                      <a:pPr algn="r" fontAlgn="ctr"/>
                      <a:r>
                        <a:rPr lang="es-CO" sz="1100" b="1" i="0" u="none" strike="noStrike">
                          <a:solidFill>
                            <a:srgbClr val="44546A"/>
                          </a:solidFill>
                          <a:effectLst/>
                          <a:latin typeface="Calibri" panose="020F0502020204030204" pitchFamily="34" charset="0"/>
                          <a:cs typeface="Calibri" panose="020F0502020204030204" pitchFamily="34" charset="0"/>
                        </a:rPr>
                        <a:t>        19,192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2F2F2"/>
                    </a:solidFill>
                  </a:tcPr>
                </a:tc>
                <a:tc>
                  <a:txBody>
                    <a:bodyPr/>
                    <a:lstStyle/>
                    <a:p>
                      <a:pPr algn="r" fontAlgn="ctr"/>
                      <a:r>
                        <a:rPr lang="es-CO" sz="1100" b="1" i="0" u="none" strike="noStrike">
                          <a:solidFill>
                            <a:srgbClr val="44546A"/>
                          </a:solidFill>
                          <a:effectLst/>
                          <a:latin typeface="Calibri" panose="020F0502020204030204" pitchFamily="34" charset="0"/>
                          <a:cs typeface="Calibri" panose="020F0502020204030204" pitchFamily="34" charset="0"/>
                        </a:rPr>
                        <a:t>        15,702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2F2F2"/>
                    </a:solidFill>
                  </a:tcPr>
                </a:tc>
                <a:tc>
                  <a:txBody>
                    <a:bodyPr/>
                    <a:lstStyle/>
                    <a:p>
                      <a:pPr algn="r" fontAlgn="ctr"/>
                      <a:r>
                        <a:rPr lang="es-CO" sz="1100" b="1" i="0" u="none" strike="noStrike">
                          <a:solidFill>
                            <a:srgbClr val="44546A"/>
                          </a:solidFill>
                          <a:effectLst/>
                          <a:latin typeface="Calibri" panose="020F0502020204030204" pitchFamily="34" charset="0"/>
                          <a:cs typeface="Calibri" panose="020F0502020204030204" pitchFamily="34" charset="0"/>
                        </a:rPr>
                        <a:t>        13,652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2F2F2"/>
                    </a:solidFill>
                  </a:tcPr>
                </a:tc>
                <a:tc>
                  <a:txBody>
                    <a:bodyPr/>
                    <a:lstStyle/>
                    <a:p>
                      <a:pPr algn="r" fontAlgn="ctr"/>
                      <a:r>
                        <a:rPr lang="es-CO" sz="1100" b="1" i="0" u="none" strike="noStrike">
                          <a:solidFill>
                            <a:srgbClr val="44546A"/>
                          </a:solidFill>
                          <a:effectLst/>
                          <a:latin typeface="Calibri" panose="020F0502020204030204" pitchFamily="34" charset="0"/>
                          <a:cs typeface="Calibri" panose="020F0502020204030204" pitchFamily="34" charset="0"/>
                        </a:rPr>
                        <a:t>       10,485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2F2F2"/>
                    </a:solidFill>
                  </a:tcPr>
                </a:tc>
                <a:tc>
                  <a:txBody>
                    <a:bodyPr/>
                    <a:lstStyle/>
                    <a:p>
                      <a:pPr algn="r" rtl="0" fontAlgn="ctr"/>
                      <a:r>
                        <a:rPr lang="es-CO" sz="1100" b="1" i="0" u="none" strike="noStrike">
                          <a:solidFill>
                            <a:srgbClr val="44546A"/>
                          </a:solidFill>
                          <a:effectLst/>
                          <a:latin typeface="Calibri" panose="020F0502020204030204" pitchFamily="34" charset="0"/>
                          <a:cs typeface="Calibri" panose="020F0502020204030204" pitchFamily="34" charset="0"/>
                        </a:rPr>
                        <a:t>126%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r" rtl="0" fontAlgn="ctr"/>
                      <a:r>
                        <a:rPr lang="es-CO" sz="1100" b="1" i="0" u="none" strike="noStrike">
                          <a:solidFill>
                            <a:srgbClr val="44546A"/>
                          </a:solidFill>
                          <a:effectLst/>
                          <a:latin typeface="Calibri" panose="020F0502020204030204" pitchFamily="34" charset="0"/>
                          <a:cs typeface="Calibri" panose="020F0502020204030204" pitchFamily="34" charset="0"/>
                        </a:rPr>
                        <a:t>-18%</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r" rtl="0" fontAlgn="ctr"/>
                      <a:r>
                        <a:rPr lang="es-CO" sz="1100" b="1" i="0" u="none" strike="noStrike">
                          <a:solidFill>
                            <a:srgbClr val="44546A"/>
                          </a:solidFill>
                          <a:effectLst/>
                          <a:latin typeface="Calibri" panose="020F0502020204030204" pitchFamily="34" charset="0"/>
                          <a:cs typeface="Calibri" panose="020F0502020204030204" pitchFamily="34" charset="0"/>
                        </a:rPr>
                        <a:t>-13%</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r" rtl="0" fontAlgn="ctr"/>
                      <a:r>
                        <a:rPr lang="es-CO" sz="1100" b="1" i="0" u="none" strike="noStrike">
                          <a:solidFill>
                            <a:srgbClr val="44546A"/>
                          </a:solidFill>
                          <a:effectLst/>
                          <a:latin typeface="Calibri" panose="020F0502020204030204" pitchFamily="34" charset="0"/>
                          <a:cs typeface="Calibri" panose="020F0502020204030204" pitchFamily="34" charset="0"/>
                        </a:rPr>
                        <a:t>-23%</a:t>
                      </a:r>
                    </a:p>
                  </a:txBody>
                  <a:tcPr marL="0" marR="0" marT="0" marB="0" anchor="ctr">
                    <a:lnL w="6350" cap="flat" cmpd="sng" algn="ctr">
                      <a:solidFill>
                        <a:srgbClr val="B8CCE4"/>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extLst>
                  <a:ext uri="{0D108BD9-81ED-4DB2-BD59-A6C34878D82A}">
                    <a16:rowId xmlns:a16="http://schemas.microsoft.com/office/drawing/2014/main" xmlns="" val="1108076235"/>
                  </a:ext>
                </a:extLst>
              </a:tr>
              <a:tr h="139456">
                <a:tc>
                  <a:txBody>
                    <a:bodyPr/>
                    <a:lstStyle/>
                    <a:p>
                      <a:pPr algn="r" rtl="0" fontAlgn="ctr"/>
                      <a:r>
                        <a:rPr lang="es-CO" sz="1100" b="1" i="0" u="none" strike="noStrike">
                          <a:solidFill>
                            <a:srgbClr val="44546A"/>
                          </a:solidFill>
                          <a:effectLst/>
                          <a:latin typeface="Calibri" panose="020F0502020204030204" pitchFamily="34" charset="0"/>
                          <a:cs typeface="Calibri" panose="020F0502020204030204" pitchFamily="34" charset="0"/>
                        </a:rPr>
                        <a:t>Política Macroeconómica y Fiscal</a:t>
                      </a:r>
                    </a:p>
                  </a:txBody>
                  <a:tcPr marL="0" marR="0" marT="0" marB="0" anchor="ctr">
                    <a:lnL w="12700" cap="flat" cmpd="sng" algn="ctr">
                      <a:solidFill>
                        <a:schemeClr val="tx1"/>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2F2F2"/>
                    </a:solidFill>
                  </a:tcPr>
                </a:tc>
                <a:tc>
                  <a:txBody>
                    <a:bodyPr/>
                    <a:lstStyle/>
                    <a:p>
                      <a:pPr algn="r" fontAlgn="ctr"/>
                      <a:r>
                        <a:rPr lang="es-CO" sz="1100" b="0" i="0" u="none" strike="noStrike">
                          <a:solidFill>
                            <a:srgbClr val="44546A"/>
                          </a:solidFill>
                          <a:effectLst/>
                          <a:latin typeface="Calibri" panose="020F0502020204030204" pitchFamily="34" charset="0"/>
                          <a:cs typeface="Calibri" panose="020F0502020204030204" pitchFamily="34" charset="0"/>
                        </a:rPr>
                        <a:t>          6,264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2F2F2"/>
                    </a:solidFill>
                  </a:tcPr>
                </a:tc>
                <a:tc>
                  <a:txBody>
                    <a:bodyPr/>
                    <a:lstStyle/>
                    <a:p>
                      <a:pPr algn="r" fontAlgn="ctr"/>
                      <a:r>
                        <a:rPr lang="es-CO" sz="1100" b="0" i="0" u="none" strike="noStrike">
                          <a:solidFill>
                            <a:srgbClr val="44546A"/>
                          </a:solidFill>
                          <a:effectLst/>
                          <a:latin typeface="Calibri" panose="020F0502020204030204" pitchFamily="34" charset="0"/>
                          <a:cs typeface="Calibri" panose="020F0502020204030204" pitchFamily="34" charset="0"/>
                        </a:rPr>
                        <a:t>          5,447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2F2F2"/>
                    </a:solidFill>
                  </a:tcPr>
                </a:tc>
                <a:tc>
                  <a:txBody>
                    <a:bodyPr/>
                    <a:lstStyle/>
                    <a:p>
                      <a:pPr algn="r" fontAlgn="ctr"/>
                      <a:r>
                        <a:rPr lang="es-CO" sz="1100" b="0" i="0" u="none" strike="noStrike">
                          <a:solidFill>
                            <a:srgbClr val="44546A"/>
                          </a:solidFill>
                          <a:effectLst/>
                          <a:latin typeface="Calibri" panose="020F0502020204030204" pitchFamily="34" charset="0"/>
                          <a:cs typeface="Calibri" panose="020F0502020204030204" pitchFamily="34" charset="0"/>
                        </a:rPr>
                        <a:t>        13,110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2F2F2"/>
                    </a:solidFill>
                  </a:tcPr>
                </a:tc>
                <a:tc>
                  <a:txBody>
                    <a:bodyPr/>
                    <a:lstStyle/>
                    <a:p>
                      <a:pPr algn="r" fontAlgn="ctr"/>
                      <a:r>
                        <a:rPr lang="es-CO" sz="1100" b="0" i="0" u="none" strike="noStrike">
                          <a:solidFill>
                            <a:srgbClr val="44546A"/>
                          </a:solidFill>
                          <a:effectLst/>
                          <a:latin typeface="Calibri" panose="020F0502020204030204" pitchFamily="34" charset="0"/>
                          <a:cs typeface="Calibri" panose="020F0502020204030204" pitchFamily="34" charset="0"/>
                        </a:rPr>
                        <a:t>        11,732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2F2F2"/>
                    </a:solidFill>
                  </a:tcPr>
                </a:tc>
                <a:tc>
                  <a:txBody>
                    <a:bodyPr/>
                    <a:lstStyle/>
                    <a:p>
                      <a:pPr algn="r" fontAlgn="ctr"/>
                      <a:r>
                        <a:rPr lang="es-CO" sz="1100" b="0" i="0" u="none" strike="noStrike">
                          <a:solidFill>
                            <a:srgbClr val="44546A"/>
                          </a:solidFill>
                          <a:effectLst/>
                          <a:latin typeface="Calibri" panose="020F0502020204030204" pitchFamily="34" charset="0"/>
                          <a:cs typeface="Calibri" panose="020F0502020204030204" pitchFamily="34" charset="0"/>
                        </a:rPr>
                        <a:t>          9,664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2F2F2"/>
                    </a:solidFill>
                  </a:tcPr>
                </a:tc>
                <a:tc>
                  <a:txBody>
                    <a:bodyPr/>
                    <a:lstStyle/>
                    <a:p>
                      <a:pPr algn="r" fontAlgn="ctr"/>
                      <a:r>
                        <a:rPr lang="es-CO" sz="1100" b="0" i="0" u="none" strike="noStrike">
                          <a:solidFill>
                            <a:srgbClr val="44546A"/>
                          </a:solidFill>
                          <a:effectLst/>
                          <a:latin typeface="Calibri" panose="020F0502020204030204" pitchFamily="34" charset="0"/>
                          <a:cs typeface="Calibri" panose="020F0502020204030204" pitchFamily="34" charset="0"/>
                        </a:rPr>
                        <a:t>         6,429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2F2F2"/>
                    </a:solidFill>
                  </a:tcPr>
                </a:tc>
                <a:tc>
                  <a:txBody>
                    <a:bodyPr/>
                    <a:lstStyle/>
                    <a:p>
                      <a:pPr algn="r" rtl="0" fontAlgn="ctr"/>
                      <a:r>
                        <a:rPr lang="es-CO" sz="1100" b="0" i="0" u="none" strike="noStrike">
                          <a:solidFill>
                            <a:srgbClr val="44546A"/>
                          </a:solidFill>
                          <a:effectLst/>
                          <a:latin typeface="Calibri" panose="020F0502020204030204" pitchFamily="34" charset="0"/>
                          <a:cs typeface="Calibri" panose="020F0502020204030204" pitchFamily="34" charset="0"/>
                        </a:rPr>
                        <a:t>141%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2F2F2"/>
                    </a:solidFill>
                  </a:tcPr>
                </a:tc>
                <a:tc>
                  <a:txBody>
                    <a:bodyPr/>
                    <a:lstStyle/>
                    <a:p>
                      <a:pPr algn="r" rtl="0" fontAlgn="ctr"/>
                      <a:r>
                        <a:rPr lang="es-CO" sz="1100" b="0" i="0" u="none" strike="noStrike">
                          <a:solidFill>
                            <a:srgbClr val="44546A"/>
                          </a:solidFill>
                          <a:effectLst/>
                          <a:latin typeface="Calibri" panose="020F0502020204030204" pitchFamily="34" charset="0"/>
                          <a:cs typeface="Calibri" panose="020F0502020204030204" pitchFamily="34" charset="0"/>
                        </a:rPr>
                        <a:t>-11%</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2F2F2"/>
                    </a:solidFill>
                  </a:tcPr>
                </a:tc>
                <a:tc>
                  <a:txBody>
                    <a:bodyPr/>
                    <a:lstStyle/>
                    <a:p>
                      <a:pPr algn="r" rtl="0" fontAlgn="ctr"/>
                      <a:r>
                        <a:rPr lang="es-CO" sz="1100" b="0" i="0" u="none" strike="noStrike">
                          <a:solidFill>
                            <a:srgbClr val="44546A"/>
                          </a:solidFill>
                          <a:effectLst/>
                          <a:latin typeface="Calibri" panose="020F0502020204030204" pitchFamily="34" charset="0"/>
                          <a:cs typeface="Calibri" panose="020F0502020204030204" pitchFamily="34" charset="0"/>
                        </a:rPr>
                        <a:t>-18%</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2F2F2"/>
                    </a:solidFill>
                  </a:tcPr>
                </a:tc>
                <a:tc>
                  <a:txBody>
                    <a:bodyPr/>
                    <a:lstStyle/>
                    <a:p>
                      <a:pPr algn="r" rtl="0" fontAlgn="ctr"/>
                      <a:r>
                        <a:rPr lang="es-CO" sz="1100" b="0" i="0" u="none" strike="noStrike">
                          <a:solidFill>
                            <a:srgbClr val="44546A"/>
                          </a:solidFill>
                          <a:effectLst/>
                          <a:latin typeface="Calibri" panose="020F0502020204030204" pitchFamily="34" charset="0"/>
                          <a:cs typeface="Calibri" panose="020F0502020204030204" pitchFamily="34" charset="0"/>
                        </a:rPr>
                        <a:t>-33%</a:t>
                      </a:r>
                    </a:p>
                  </a:txBody>
                  <a:tcPr marL="0" marR="0" marT="0" marB="0" anchor="ctr">
                    <a:lnL w="6350" cap="flat" cmpd="sng" algn="ctr">
                      <a:solidFill>
                        <a:srgbClr val="B8CCE4"/>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2F2F2"/>
                    </a:solidFill>
                  </a:tcPr>
                </a:tc>
                <a:extLst>
                  <a:ext uri="{0D108BD9-81ED-4DB2-BD59-A6C34878D82A}">
                    <a16:rowId xmlns:a16="http://schemas.microsoft.com/office/drawing/2014/main" xmlns="" val="862438564"/>
                  </a:ext>
                </a:extLst>
              </a:tr>
              <a:tr h="564309">
                <a:tc>
                  <a:txBody>
                    <a:bodyPr/>
                    <a:lstStyle/>
                    <a:p>
                      <a:pPr algn="r" rtl="0" fontAlgn="ctr"/>
                      <a:r>
                        <a:rPr lang="es-ES" sz="1100" b="0" i="0" u="none" strike="noStrike">
                          <a:solidFill>
                            <a:srgbClr val="44546A"/>
                          </a:solidFill>
                          <a:effectLst/>
                          <a:latin typeface="Calibri" panose="020F0502020204030204" pitchFamily="34" charset="0"/>
                          <a:cs typeface="Calibri" panose="020F0502020204030204" pitchFamily="34" charset="0"/>
                        </a:rPr>
                        <a:t>Fortalecimiento de los controles   de la información contable pública reportada por las entidades reguladas por la CGN a Nivel Nacional</a:t>
                      </a:r>
                    </a:p>
                  </a:txBody>
                  <a:tcPr marL="0" marR="0" marT="0" marB="0" anchor="ctr">
                    <a:lnL w="12700" cap="flat" cmpd="sng" algn="ctr">
                      <a:solidFill>
                        <a:schemeClr val="tx1"/>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100" b="0" i="0" u="none" strike="noStrike">
                          <a:solidFill>
                            <a:srgbClr val="44546A"/>
                          </a:solidFill>
                          <a:effectLst/>
                          <a:latin typeface="Calibri" panose="020F0502020204030204" pitchFamily="34" charset="0"/>
                          <a:cs typeface="Calibri" panose="020F0502020204030204" pitchFamily="34" charset="0"/>
                        </a:rPr>
                        <a:t>          1,049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100" b="0" i="0" u="none" strike="noStrike">
                          <a:solidFill>
                            <a:srgbClr val="44546A"/>
                          </a:solidFill>
                          <a:effectLst/>
                          <a:latin typeface="Calibri" panose="020F0502020204030204" pitchFamily="34" charset="0"/>
                          <a:cs typeface="Calibri" panose="020F0502020204030204" pitchFamily="34" charset="0"/>
                        </a:rPr>
                        <a:t>          1,049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100" b="0" i="0" u="none" strike="noStrike">
                          <a:solidFill>
                            <a:srgbClr val="44546A"/>
                          </a:solidFill>
                          <a:effectLst/>
                          <a:latin typeface="Calibri" panose="020F0502020204030204" pitchFamily="34" charset="0"/>
                          <a:cs typeface="Calibri" panose="020F0502020204030204" pitchFamily="34" charset="0"/>
                        </a:rPr>
                        <a:t>          1,096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100" b="0" i="0" u="none" strike="noStrike">
                          <a:solidFill>
                            <a:srgbClr val="44546A"/>
                          </a:solidFill>
                          <a:effectLst/>
                          <a:latin typeface="Calibri" panose="020F0502020204030204" pitchFamily="34" charset="0"/>
                          <a:cs typeface="Calibri" panose="020F0502020204030204" pitchFamily="34" charset="0"/>
                        </a:rPr>
                        <a:t>               -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100" b="0" i="0" u="none" strike="noStrike">
                          <a:solidFill>
                            <a:srgbClr val="44546A"/>
                          </a:solidFill>
                          <a:effectLst/>
                          <a:latin typeface="Calibri" panose="020F0502020204030204" pitchFamily="34" charset="0"/>
                          <a:cs typeface="Calibri" panose="020F0502020204030204" pitchFamily="34" charset="0"/>
                        </a:rPr>
                        <a:t>               -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100" b="0" i="0" u="none" strike="noStrike">
                          <a:solidFill>
                            <a:srgbClr val="44546A"/>
                          </a:solidFill>
                          <a:effectLst/>
                          <a:latin typeface="Calibri" panose="020F0502020204030204" pitchFamily="34" charset="0"/>
                          <a:cs typeface="Calibri" panose="020F0502020204030204" pitchFamily="34" charset="0"/>
                        </a:rPr>
                        <a:t>               -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100" b="0" i="0" u="none" strike="noStrike">
                          <a:solidFill>
                            <a:srgbClr val="44546A"/>
                          </a:solidFill>
                          <a:effectLst/>
                          <a:latin typeface="Calibri" panose="020F0502020204030204" pitchFamily="34" charset="0"/>
                          <a:cs typeface="Calibri" panose="020F0502020204030204" pitchFamily="34" charset="0"/>
                        </a:rPr>
                        <a:t>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FFFFF"/>
                    </a:solidFill>
                  </a:tcPr>
                </a:tc>
                <a:tc>
                  <a:txBody>
                    <a:bodyPr/>
                    <a:lstStyle/>
                    <a:p>
                      <a:pPr algn="r" rtl="0" fontAlgn="ctr"/>
                      <a:r>
                        <a:rPr lang="es-CO" sz="1100" b="0" i="0" u="none" strike="noStrike">
                          <a:solidFill>
                            <a:srgbClr val="44546A"/>
                          </a:solidFill>
                          <a:effectLst/>
                          <a:latin typeface="Calibri" panose="020F0502020204030204" pitchFamily="34" charset="0"/>
                          <a:cs typeface="Calibri" panose="020F0502020204030204" pitchFamily="34" charset="0"/>
                        </a:rPr>
                        <a:t>-100%</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FFFFF"/>
                    </a:solidFill>
                  </a:tcPr>
                </a:tc>
                <a:tc>
                  <a:txBody>
                    <a:bodyPr/>
                    <a:lstStyle/>
                    <a:p>
                      <a:pPr algn="r" rtl="0" fontAlgn="ctr"/>
                      <a:r>
                        <a:rPr lang="es-CO" sz="1100" b="0" i="0" u="none" strike="noStrike">
                          <a:solidFill>
                            <a:srgbClr val="44546A"/>
                          </a:solidFill>
                          <a:effectLst/>
                          <a:latin typeface="Calibri" panose="020F0502020204030204" pitchFamily="34" charset="0"/>
                          <a:cs typeface="Calibri" panose="020F0502020204030204" pitchFamily="34" charset="0"/>
                        </a:rPr>
                        <a:t>0%</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FFFFF"/>
                    </a:solidFill>
                  </a:tcPr>
                </a:tc>
                <a:tc>
                  <a:txBody>
                    <a:bodyPr/>
                    <a:lstStyle/>
                    <a:p>
                      <a:pPr algn="r" rtl="0" fontAlgn="ctr"/>
                      <a:r>
                        <a:rPr lang="es-CO" sz="1100" b="0" i="0" u="none" strike="noStrike">
                          <a:solidFill>
                            <a:srgbClr val="44546A"/>
                          </a:solidFill>
                          <a:effectLst/>
                          <a:latin typeface="Calibri" panose="020F0502020204030204" pitchFamily="34" charset="0"/>
                          <a:cs typeface="Calibri" panose="020F0502020204030204" pitchFamily="34" charset="0"/>
                        </a:rPr>
                        <a:t>0%</a:t>
                      </a:r>
                    </a:p>
                  </a:txBody>
                  <a:tcPr marL="0" marR="0" marT="0" marB="0" anchor="ctr">
                    <a:lnL w="6350" cap="flat" cmpd="sng" algn="ctr">
                      <a:solidFill>
                        <a:srgbClr val="B8CCE4"/>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FFFFF"/>
                    </a:solidFill>
                  </a:tcPr>
                </a:tc>
                <a:extLst>
                  <a:ext uri="{0D108BD9-81ED-4DB2-BD59-A6C34878D82A}">
                    <a16:rowId xmlns:a16="http://schemas.microsoft.com/office/drawing/2014/main" xmlns="" val="1314072407"/>
                  </a:ext>
                </a:extLst>
              </a:tr>
              <a:tr h="451447">
                <a:tc>
                  <a:txBody>
                    <a:bodyPr/>
                    <a:lstStyle/>
                    <a:p>
                      <a:pPr algn="r" rtl="0" fontAlgn="ctr"/>
                      <a:r>
                        <a:rPr lang="es-ES" sz="1100" b="0" i="0" u="none" strike="noStrike">
                          <a:solidFill>
                            <a:srgbClr val="44546A"/>
                          </a:solidFill>
                          <a:effectLst/>
                          <a:latin typeface="Calibri" panose="020F0502020204030204" pitchFamily="34" charset="0"/>
                          <a:cs typeface="Calibri" panose="020F0502020204030204" pitchFamily="34" charset="0"/>
                        </a:rPr>
                        <a:t>Fortalecimiento de la generación de información desde el sistema de información misional de la CGN Bogotá</a:t>
                      </a:r>
                    </a:p>
                  </a:txBody>
                  <a:tcPr marL="0" marR="0" marT="0" marB="0" anchor="ctr">
                    <a:lnL w="12700" cap="flat" cmpd="sng" algn="ctr">
                      <a:solidFill>
                        <a:schemeClr val="tx1"/>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100" b="0" i="0" u="none" strike="noStrike">
                          <a:solidFill>
                            <a:srgbClr val="44546A"/>
                          </a:solidFill>
                          <a:effectLst/>
                          <a:latin typeface="Calibri" panose="020F0502020204030204" pitchFamily="34" charset="0"/>
                          <a:cs typeface="Calibri" panose="020F0502020204030204" pitchFamily="34" charset="0"/>
                        </a:rPr>
                        <a:t>          1,861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100" b="0" i="0" u="none" strike="noStrike">
                          <a:solidFill>
                            <a:srgbClr val="44546A"/>
                          </a:solidFill>
                          <a:effectLst/>
                          <a:latin typeface="Calibri" panose="020F0502020204030204" pitchFamily="34" charset="0"/>
                          <a:cs typeface="Calibri" panose="020F0502020204030204" pitchFamily="34" charset="0"/>
                        </a:rPr>
                        <a:t>          1,861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100" b="0" i="0" u="none" strike="noStrike">
                          <a:solidFill>
                            <a:srgbClr val="44546A"/>
                          </a:solidFill>
                          <a:effectLst/>
                          <a:latin typeface="Calibri" panose="020F0502020204030204" pitchFamily="34" charset="0"/>
                          <a:cs typeface="Calibri" panose="020F0502020204030204" pitchFamily="34" charset="0"/>
                        </a:rPr>
                        <a:t>          3,730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100" b="0" i="0" u="none" strike="noStrike">
                          <a:solidFill>
                            <a:srgbClr val="44546A"/>
                          </a:solidFill>
                          <a:effectLst/>
                          <a:latin typeface="Calibri" panose="020F0502020204030204" pitchFamily="34" charset="0"/>
                          <a:cs typeface="Calibri" panose="020F0502020204030204" pitchFamily="34" charset="0"/>
                        </a:rPr>
                        <a:t>          3,164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100" b="0" i="0" u="none" strike="noStrike">
                          <a:solidFill>
                            <a:srgbClr val="44546A"/>
                          </a:solidFill>
                          <a:effectLst/>
                          <a:latin typeface="Calibri" panose="020F0502020204030204" pitchFamily="34" charset="0"/>
                          <a:cs typeface="Calibri" panose="020F0502020204030204" pitchFamily="34" charset="0"/>
                        </a:rPr>
                        <a:t>          1,438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100" b="0" i="0" u="none" strike="noStrike">
                          <a:solidFill>
                            <a:srgbClr val="44546A"/>
                          </a:solidFill>
                          <a:effectLst/>
                          <a:latin typeface="Calibri" panose="020F0502020204030204" pitchFamily="34" charset="0"/>
                          <a:cs typeface="Calibri" panose="020F0502020204030204" pitchFamily="34" charset="0"/>
                        </a:rPr>
                        <a:t>         1,510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100" b="0" i="0" u="none" strike="noStrike">
                          <a:solidFill>
                            <a:srgbClr val="44546A"/>
                          </a:solidFill>
                          <a:effectLst/>
                          <a:latin typeface="Calibri" panose="020F0502020204030204" pitchFamily="34" charset="0"/>
                          <a:cs typeface="Calibri" panose="020F0502020204030204" pitchFamily="34" charset="0"/>
                        </a:rPr>
                        <a:t>100%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FFFFF"/>
                    </a:solidFill>
                  </a:tcPr>
                </a:tc>
                <a:tc>
                  <a:txBody>
                    <a:bodyPr/>
                    <a:lstStyle/>
                    <a:p>
                      <a:pPr algn="r" rtl="0" fontAlgn="ctr"/>
                      <a:r>
                        <a:rPr lang="es-CO" sz="1100" b="0" i="0" u="none" strike="noStrike">
                          <a:solidFill>
                            <a:srgbClr val="44546A"/>
                          </a:solidFill>
                          <a:effectLst/>
                          <a:latin typeface="Calibri" panose="020F0502020204030204" pitchFamily="34" charset="0"/>
                          <a:cs typeface="Calibri" panose="020F0502020204030204" pitchFamily="34" charset="0"/>
                        </a:rPr>
                        <a:t>-15%</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FFFFF"/>
                    </a:solidFill>
                  </a:tcPr>
                </a:tc>
                <a:tc>
                  <a:txBody>
                    <a:bodyPr/>
                    <a:lstStyle/>
                    <a:p>
                      <a:pPr algn="r" rtl="0" fontAlgn="ctr"/>
                      <a:r>
                        <a:rPr lang="es-CO" sz="1100" b="0" i="0" u="none" strike="noStrike">
                          <a:solidFill>
                            <a:srgbClr val="44546A"/>
                          </a:solidFill>
                          <a:effectLst/>
                          <a:latin typeface="Calibri" panose="020F0502020204030204" pitchFamily="34" charset="0"/>
                          <a:cs typeface="Calibri" panose="020F0502020204030204" pitchFamily="34" charset="0"/>
                        </a:rPr>
                        <a:t>-55%</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FFFFF"/>
                    </a:solidFill>
                  </a:tcPr>
                </a:tc>
                <a:tc>
                  <a:txBody>
                    <a:bodyPr/>
                    <a:lstStyle/>
                    <a:p>
                      <a:pPr algn="r" rtl="0" fontAlgn="ctr"/>
                      <a:r>
                        <a:rPr lang="es-CO" sz="1100" b="0" i="0" u="none" strike="noStrike">
                          <a:solidFill>
                            <a:srgbClr val="44546A"/>
                          </a:solidFill>
                          <a:effectLst/>
                          <a:latin typeface="Calibri" panose="020F0502020204030204" pitchFamily="34" charset="0"/>
                          <a:cs typeface="Calibri" panose="020F0502020204030204" pitchFamily="34" charset="0"/>
                        </a:rPr>
                        <a:t>5%</a:t>
                      </a:r>
                    </a:p>
                  </a:txBody>
                  <a:tcPr marL="0" marR="0" marT="0" marB="0" anchor="ctr">
                    <a:lnL w="6350" cap="flat" cmpd="sng" algn="ctr">
                      <a:solidFill>
                        <a:srgbClr val="B8CCE4"/>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FFFFF"/>
                    </a:solidFill>
                  </a:tcPr>
                </a:tc>
                <a:extLst>
                  <a:ext uri="{0D108BD9-81ED-4DB2-BD59-A6C34878D82A}">
                    <a16:rowId xmlns:a16="http://schemas.microsoft.com/office/drawing/2014/main" xmlns="" val="2721657085"/>
                  </a:ext>
                </a:extLst>
              </a:tr>
              <a:tr h="437296">
                <a:tc>
                  <a:txBody>
                    <a:bodyPr/>
                    <a:lstStyle/>
                    <a:p>
                      <a:pPr algn="r" rtl="0" fontAlgn="ctr"/>
                      <a:r>
                        <a:rPr lang="es-ES" sz="1100" b="0" i="0" u="none" strike="noStrike">
                          <a:solidFill>
                            <a:srgbClr val="44546A"/>
                          </a:solidFill>
                          <a:effectLst/>
                          <a:latin typeface="Calibri" panose="020F0502020204030204" pitchFamily="34" charset="0"/>
                          <a:cs typeface="Calibri" panose="020F0502020204030204" pitchFamily="34" charset="0"/>
                        </a:rPr>
                        <a:t>Capacitación divulgación y asistencia técnica en el modelo colombiano de regulación contable pública nacional</a:t>
                      </a:r>
                    </a:p>
                  </a:txBody>
                  <a:tcPr marL="0" marR="0" marT="0" marB="0" anchor="ctr">
                    <a:lnL w="12700" cap="flat" cmpd="sng" algn="ctr">
                      <a:solidFill>
                        <a:schemeClr val="tx1"/>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100" b="0" i="0" u="none" strike="noStrike">
                          <a:solidFill>
                            <a:srgbClr val="44546A"/>
                          </a:solidFill>
                          <a:effectLst/>
                          <a:latin typeface="Calibri" panose="020F0502020204030204" pitchFamily="34" charset="0"/>
                          <a:cs typeface="Calibri" panose="020F0502020204030204" pitchFamily="34" charset="0"/>
                        </a:rPr>
                        <a:t>          1,278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100" b="0" i="0" u="none" strike="noStrike">
                          <a:solidFill>
                            <a:srgbClr val="44546A"/>
                          </a:solidFill>
                          <a:effectLst/>
                          <a:latin typeface="Calibri" panose="020F0502020204030204" pitchFamily="34" charset="0"/>
                          <a:cs typeface="Calibri" panose="020F0502020204030204" pitchFamily="34" charset="0"/>
                        </a:rPr>
                        <a:t>             711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100" b="0" i="0" u="none" strike="noStrike">
                          <a:solidFill>
                            <a:srgbClr val="44546A"/>
                          </a:solidFill>
                          <a:effectLst/>
                          <a:latin typeface="Calibri" panose="020F0502020204030204" pitchFamily="34" charset="0"/>
                          <a:cs typeface="Calibri" panose="020F0502020204030204" pitchFamily="34" charset="0"/>
                        </a:rPr>
                        <a:t>          4,502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100" b="0" i="0" u="none" strike="noStrike">
                          <a:solidFill>
                            <a:srgbClr val="44546A"/>
                          </a:solidFill>
                          <a:effectLst/>
                          <a:latin typeface="Calibri" panose="020F0502020204030204" pitchFamily="34" charset="0"/>
                          <a:cs typeface="Calibri" panose="020F0502020204030204" pitchFamily="34" charset="0"/>
                        </a:rPr>
                        <a:t>          4,637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100" b="0" i="0" u="none" strike="noStrike">
                          <a:solidFill>
                            <a:srgbClr val="44546A"/>
                          </a:solidFill>
                          <a:effectLst/>
                          <a:latin typeface="Calibri" panose="020F0502020204030204" pitchFamily="34" charset="0"/>
                          <a:cs typeface="Calibri" panose="020F0502020204030204" pitchFamily="34" charset="0"/>
                        </a:rPr>
                        <a:t>          4,776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100" b="0" i="0" u="none" strike="noStrike">
                          <a:solidFill>
                            <a:srgbClr val="44546A"/>
                          </a:solidFill>
                          <a:effectLst/>
                          <a:latin typeface="Calibri" panose="020F0502020204030204" pitchFamily="34" charset="0"/>
                          <a:cs typeface="Calibri" panose="020F0502020204030204" pitchFamily="34" charset="0"/>
                        </a:rPr>
                        <a:t>         4,919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100" b="0" i="0" u="none" strike="noStrike" dirty="0">
                          <a:solidFill>
                            <a:srgbClr val="44546A"/>
                          </a:solidFill>
                          <a:effectLst/>
                          <a:latin typeface="Calibri" panose="020F0502020204030204" pitchFamily="34" charset="0"/>
                          <a:cs typeface="Calibri" panose="020F0502020204030204" pitchFamily="34" charset="0"/>
                        </a:rPr>
                        <a:t>533%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FFFFF"/>
                    </a:solidFill>
                  </a:tcPr>
                </a:tc>
                <a:tc>
                  <a:txBody>
                    <a:bodyPr/>
                    <a:lstStyle/>
                    <a:p>
                      <a:pPr algn="r" rtl="0" fontAlgn="ctr"/>
                      <a:r>
                        <a:rPr lang="es-CO" sz="1100" b="0" i="0" u="none" strike="noStrike">
                          <a:solidFill>
                            <a:srgbClr val="44546A"/>
                          </a:solidFill>
                          <a:effectLst/>
                          <a:latin typeface="Calibri" panose="020F0502020204030204" pitchFamily="34" charset="0"/>
                          <a:cs typeface="Calibri" panose="020F0502020204030204" pitchFamily="34" charset="0"/>
                        </a:rPr>
                        <a:t>3%</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FFFFF"/>
                    </a:solidFill>
                  </a:tcPr>
                </a:tc>
                <a:tc>
                  <a:txBody>
                    <a:bodyPr/>
                    <a:lstStyle/>
                    <a:p>
                      <a:pPr algn="r" rtl="0" fontAlgn="ctr"/>
                      <a:r>
                        <a:rPr lang="es-CO" sz="1100" b="0" i="0" u="none" strike="noStrike">
                          <a:solidFill>
                            <a:srgbClr val="44546A"/>
                          </a:solidFill>
                          <a:effectLst/>
                          <a:latin typeface="Calibri" panose="020F0502020204030204" pitchFamily="34" charset="0"/>
                          <a:cs typeface="Calibri" panose="020F0502020204030204" pitchFamily="34" charset="0"/>
                        </a:rPr>
                        <a:t>3%</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FFFFF"/>
                    </a:solidFill>
                  </a:tcPr>
                </a:tc>
                <a:tc>
                  <a:txBody>
                    <a:bodyPr/>
                    <a:lstStyle/>
                    <a:p>
                      <a:pPr algn="r" rtl="0" fontAlgn="ctr"/>
                      <a:r>
                        <a:rPr lang="es-CO" sz="1100" b="0" i="0" u="none" strike="noStrike">
                          <a:solidFill>
                            <a:srgbClr val="44546A"/>
                          </a:solidFill>
                          <a:effectLst/>
                          <a:latin typeface="Calibri" panose="020F0502020204030204" pitchFamily="34" charset="0"/>
                          <a:cs typeface="Calibri" panose="020F0502020204030204" pitchFamily="34" charset="0"/>
                        </a:rPr>
                        <a:t>3%</a:t>
                      </a:r>
                    </a:p>
                  </a:txBody>
                  <a:tcPr marL="0" marR="0" marT="0" marB="0" anchor="ctr">
                    <a:lnL w="6350" cap="flat" cmpd="sng" algn="ctr">
                      <a:solidFill>
                        <a:srgbClr val="B8CCE4"/>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FFFFF"/>
                    </a:solidFill>
                  </a:tcPr>
                </a:tc>
                <a:extLst>
                  <a:ext uri="{0D108BD9-81ED-4DB2-BD59-A6C34878D82A}">
                    <a16:rowId xmlns:a16="http://schemas.microsoft.com/office/drawing/2014/main" xmlns="" val="2628000060"/>
                  </a:ext>
                </a:extLst>
              </a:tr>
              <a:tr h="451447">
                <a:tc>
                  <a:txBody>
                    <a:bodyPr/>
                    <a:lstStyle/>
                    <a:p>
                      <a:pPr algn="r" rtl="0" fontAlgn="ctr"/>
                      <a:r>
                        <a:rPr lang="es-ES" sz="1100" b="0" i="0" u="none" strike="noStrike">
                          <a:solidFill>
                            <a:srgbClr val="44546A"/>
                          </a:solidFill>
                          <a:effectLst/>
                          <a:latin typeface="Calibri" panose="020F0502020204030204" pitchFamily="34" charset="0"/>
                          <a:cs typeface="Calibri" panose="020F0502020204030204" pitchFamily="34" charset="0"/>
                        </a:rPr>
                        <a:t>Actualización de la regulación contable pública en convergencia con estándares internacionales de información financiera nacional</a:t>
                      </a:r>
                    </a:p>
                  </a:txBody>
                  <a:tcPr marL="0" marR="0" marT="0" marB="0" anchor="ctr">
                    <a:lnL w="12700" cap="flat" cmpd="sng" algn="ctr">
                      <a:solidFill>
                        <a:schemeClr val="tx1"/>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100" b="0" i="0" u="none" strike="noStrike">
                          <a:solidFill>
                            <a:srgbClr val="44546A"/>
                          </a:solidFill>
                          <a:effectLst/>
                          <a:latin typeface="Calibri" panose="020F0502020204030204" pitchFamily="34" charset="0"/>
                          <a:cs typeface="Calibri" panose="020F0502020204030204" pitchFamily="34" charset="0"/>
                        </a:rPr>
                        <a:t>          1,639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100" b="0" i="0" u="none" strike="noStrike">
                          <a:solidFill>
                            <a:srgbClr val="44546A"/>
                          </a:solidFill>
                          <a:effectLst/>
                          <a:latin typeface="Calibri" panose="020F0502020204030204" pitchFamily="34" charset="0"/>
                          <a:cs typeface="Calibri" panose="020F0502020204030204" pitchFamily="34" charset="0"/>
                        </a:rPr>
                        <a:t>          1,389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100" b="0" i="0" u="none" strike="noStrike">
                          <a:solidFill>
                            <a:srgbClr val="44546A"/>
                          </a:solidFill>
                          <a:effectLst/>
                          <a:latin typeface="Calibri" panose="020F0502020204030204" pitchFamily="34" charset="0"/>
                          <a:cs typeface="Calibri" panose="020F0502020204030204" pitchFamily="34" charset="0"/>
                        </a:rPr>
                        <a:t>          3,200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100" b="0" i="0" u="none" strike="noStrike">
                          <a:solidFill>
                            <a:srgbClr val="44546A"/>
                          </a:solidFill>
                          <a:effectLst/>
                          <a:latin typeface="Calibri" panose="020F0502020204030204" pitchFamily="34" charset="0"/>
                          <a:cs typeface="Calibri" panose="020F0502020204030204" pitchFamily="34" charset="0"/>
                        </a:rPr>
                        <a:t>          3,320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100" b="0" i="0" u="none" strike="noStrike">
                          <a:solidFill>
                            <a:srgbClr val="44546A"/>
                          </a:solidFill>
                          <a:effectLst/>
                          <a:latin typeface="Calibri" panose="020F0502020204030204" pitchFamily="34" charset="0"/>
                          <a:cs typeface="Calibri" panose="020F0502020204030204" pitchFamily="34" charset="0"/>
                        </a:rPr>
                        <a:t>          3,450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100" b="0" i="0" u="none" strike="noStrike">
                          <a:solidFill>
                            <a:srgbClr val="44546A"/>
                          </a:solidFill>
                          <a:effectLst/>
                          <a:latin typeface="Calibri" panose="020F0502020204030204" pitchFamily="34" charset="0"/>
                          <a:cs typeface="Calibri" panose="020F0502020204030204" pitchFamily="34" charset="0"/>
                        </a:rPr>
                        <a:t>               -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100" b="0" i="0" u="none" strike="noStrike">
                          <a:solidFill>
                            <a:srgbClr val="44546A"/>
                          </a:solidFill>
                          <a:effectLst/>
                          <a:latin typeface="Calibri" panose="020F0502020204030204" pitchFamily="34" charset="0"/>
                          <a:cs typeface="Calibri" panose="020F0502020204030204" pitchFamily="34" charset="0"/>
                        </a:rPr>
                        <a:t>130%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FFFFF"/>
                    </a:solidFill>
                  </a:tcPr>
                </a:tc>
                <a:tc>
                  <a:txBody>
                    <a:bodyPr/>
                    <a:lstStyle/>
                    <a:p>
                      <a:pPr algn="r" rtl="0" fontAlgn="ctr"/>
                      <a:r>
                        <a:rPr lang="es-CO" sz="1100" b="0" i="0" u="none" strike="noStrike">
                          <a:solidFill>
                            <a:srgbClr val="44546A"/>
                          </a:solidFill>
                          <a:effectLst/>
                          <a:latin typeface="Calibri" panose="020F0502020204030204" pitchFamily="34" charset="0"/>
                          <a:cs typeface="Calibri" panose="020F0502020204030204" pitchFamily="34" charset="0"/>
                        </a:rPr>
                        <a:t>4%</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FFFFF"/>
                    </a:solidFill>
                  </a:tcPr>
                </a:tc>
                <a:tc>
                  <a:txBody>
                    <a:bodyPr/>
                    <a:lstStyle/>
                    <a:p>
                      <a:pPr algn="r" rtl="0" fontAlgn="ctr"/>
                      <a:r>
                        <a:rPr lang="es-CO" sz="1100" b="0" i="0" u="none" strike="noStrike">
                          <a:solidFill>
                            <a:srgbClr val="44546A"/>
                          </a:solidFill>
                          <a:effectLst/>
                          <a:latin typeface="Calibri" panose="020F0502020204030204" pitchFamily="34" charset="0"/>
                          <a:cs typeface="Calibri" panose="020F0502020204030204" pitchFamily="34" charset="0"/>
                        </a:rPr>
                        <a:t>4%</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FFFFF"/>
                    </a:solidFill>
                  </a:tcPr>
                </a:tc>
                <a:tc>
                  <a:txBody>
                    <a:bodyPr/>
                    <a:lstStyle/>
                    <a:p>
                      <a:pPr algn="r" rtl="0" fontAlgn="ctr"/>
                      <a:r>
                        <a:rPr lang="es-CO" sz="1100" b="0" i="0" u="none" strike="noStrike">
                          <a:solidFill>
                            <a:srgbClr val="44546A"/>
                          </a:solidFill>
                          <a:effectLst/>
                          <a:latin typeface="Calibri" panose="020F0502020204030204" pitchFamily="34" charset="0"/>
                          <a:cs typeface="Calibri" panose="020F0502020204030204" pitchFamily="34" charset="0"/>
                        </a:rPr>
                        <a:t>-100%</a:t>
                      </a:r>
                    </a:p>
                  </a:txBody>
                  <a:tcPr marL="0" marR="0" marT="0" marB="0" anchor="ctr">
                    <a:lnL w="6350" cap="flat" cmpd="sng" algn="ctr">
                      <a:solidFill>
                        <a:srgbClr val="B8CCE4"/>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FFFFF"/>
                    </a:solidFill>
                  </a:tcPr>
                </a:tc>
                <a:extLst>
                  <a:ext uri="{0D108BD9-81ED-4DB2-BD59-A6C34878D82A}">
                    <a16:rowId xmlns:a16="http://schemas.microsoft.com/office/drawing/2014/main" xmlns="" val="3607807436"/>
                  </a:ext>
                </a:extLst>
              </a:tr>
              <a:tr h="338585">
                <a:tc>
                  <a:txBody>
                    <a:bodyPr/>
                    <a:lstStyle/>
                    <a:p>
                      <a:pPr algn="r" rtl="0" fontAlgn="ctr"/>
                      <a:r>
                        <a:rPr lang="es-ES" sz="1100" b="0" i="0" u="none" strike="noStrike">
                          <a:solidFill>
                            <a:srgbClr val="44546A"/>
                          </a:solidFill>
                          <a:effectLst/>
                          <a:latin typeface="Calibri" panose="020F0502020204030204" pitchFamily="34" charset="0"/>
                          <a:cs typeface="Calibri" panose="020F0502020204030204" pitchFamily="34" charset="0"/>
                        </a:rPr>
                        <a:t>Adecuación financiera y estadística a los nuevos marcos normativos nacional</a:t>
                      </a:r>
                    </a:p>
                  </a:txBody>
                  <a:tcPr marL="0" marR="0" marT="0" marB="0" anchor="ctr">
                    <a:lnL w="12700" cap="flat" cmpd="sng" algn="ctr">
                      <a:solidFill>
                        <a:schemeClr val="tx1"/>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100" b="0" i="0" u="none" strike="noStrike">
                          <a:solidFill>
                            <a:srgbClr val="44546A"/>
                          </a:solidFill>
                          <a:effectLst/>
                          <a:latin typeface="Calibri" panose="020F0502020204030204" pitchFamily="34" charset="0"/>
                          <a:cs typeface="Calibri" panose="020F0502020204030204" pitchFamily="34" charset="0"/>
                        </a:rPr>
                        <a:t>             437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100" b="0" i="0" u="none" strike="noStrike">
                          <a:solidFill>
                            <a:srgbClr val="44546A"/>
                          </a:solidFill>
                          <a:effectLst/>
                          <a:latin typeface="Calibri" panose="020F0502020204030204" pitchFamily="34" charset="0"/>
                          <a:cs typeface="Calibri" panose="020F0502020204030204" pitchFamily="34" charset="0"/>
                        </a:rPr>
                        <a:t>             437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100" b="0" i="0" u="none" strike="noStrike">
                          <a:solidFill>
                            <a:srgbClr val="44546A"/>
                          </a:solidFill>
                          <a:effectLst/>
                          <a:latin typeface="Calibri" panose="020F0502020204030204" pitchFamily="34" charset="0"/>
                          <a:cs typeface="Calibri" panose="020F0502020204030204" pitchFamily="34" charset="0"/>
                        </a:rPr>
                        <a:t>             582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100" b="0" i="0" u="none" strike="noStrike">
                          <a:solidFill>
                            <a:srgbClr val="44546A"/>
                          </a:solidFill>
                          <a:effectLst/>
                          <a:latin typeface="Calibri" panose="020F0502020204030204" pitchFamily="34" charset="0"/>
                          <a:cs typeface="Calibri" panose="020F0502020204030204" pitchFamily="34" charset="0"/>
                        </a:rPr>
                        <a:t>             611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100" b="0" i="0" u="none" strike="noStrike">
                          <a:solidFill>
                            <a:srgbClr val="44546A"/>
                          </a:solidFill>
                          <a:effectLst/>
                          <a:latin typeface="Calibri" panose="020F0502020204030204" pitchFamily="34" charset="0"/>
                          <a:cs typeface="Calibri" panose="020F0502020204030204" pitchFamily="34" charset="0"/>
                        </a:rPr>
                        <a:t>               -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100" b="0" i="0" u="none" strike="noStrike">
                          <a:solidFill>
                            <a:srgbClr val="44546A"/>
                          </a:solidFill>
                          <a:effectLst/>
                          <a:latin typeface="Calibri" panose="020F0502020204030204" pitchFamily="34" charset="0"/>
                          <a:cs typeface="Calibri" panose="020F0502020204030204" pitchFamily="34" charset="0"/>
                        </a:rPr>
                        <a:t>               -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100" b="0" i="0" u="none" strike="noStrike">
                          <a:solidFill>
                            <a:srgbClr val="44546A"/>
                          </a:solidFill>
                          <a:effectLst/>
                          <a:latin typeface="Calibri" panose="020F0502020204030204" pitchFamily="34" charset="0"/>
                          <a:cs typeface="Calibri" panose="020F0502020204030204" pitchFamily="34" charset="0"/>
                        </a:rPr>
                        <a:t>33%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FFFFF"/>
                    </a:solidFill>
                  </a:tcPr>
                </a:tc>
                <a:tc>
                  <a:txBody>
                    <a:bodyPr/>
                    <a:lstStyle/>
                    <a:p>
                      <a:pPr algn="r" rtl="0" fontAlgn="ctr"/>
                      <a:r>
                        <a:rPr lang="es-CO" sz="1100" b="0" i="0" u="none" strike="noStrike">
                          <a:solidFill>
                            <a:srgbClr val="44546A"/>
                          </a:solidFill>
                          <a:effectLst/>
                          <a:latin typeface="Calibri" panose="020F0502020204030204" pitchFamily="34" charset="0"/>
                          <a:cs typeface="Calibri" panose="020F0502020204030204" pitchFamily="34" charset="0"/>
                        </a:rPr>
                        <a:t>5%</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FFFFF"/>
                    </a:solidFill>
                  </a:tcPr>
                </a:tc>
                <a:tc>
                  <a:txBody>
                    <a:bodyPr/>
                    <a:lstStyle/>
                    <a:p>
                      <a:pPr algn="r" rtl="0" fontAlgn="ctr"/>
                      <a:r>
                        <a:rPr lang="es-CO" sz="1100" b="0" i="0" u="none" strike="noStrike">
                          <a:solidFill>
                            <a:srgbClr val="44546A"/>
                          </a:solidFill>
                          <a:effectLst/>
                          <a:latin typeface="Calibri" panose="020F0502020204030204" pitchFamily="34" charset="0"/>
                          <a:cs typeface="Calibri" panose="020F0502020204030204" pitchFamily="34" charset="0"/>
                        </a:rPr>
                        <a:t>-100%</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FFFFF"/>
                    </a:solidFill>
                  </a:tcPr>
                </a:tc>
                <a:tc>
                  <a:txBody>
                    <a:bodyPr/>
                    <a:lstStyle/>
                    <a:p>
                      <a:pPr algn="r" rtl="0" fontAlgn="ctr"/>
                      <a:r>
                        <a:rPr lang="es-CO" sz="1100" b="0" i="0" u="none" strike="noStrike">
                          <a:solidFill>
                            <a:srgbClr val="44546A"/>
                          </a:solidFill>
                          <a:effectLst/>
                          <a:latin typeface="Calibri" panose="020F0502020204030204" pitchFamily="34" charset="0"/>
                          <a:cs typeface="Calibri" panose="020F0502020204030204" pitchFamily="34" charset="0"/>
                        </a:rPr>
                        <a:t>0%</a:t>
                      </a:r>
                    </a:p>
                  </a:txBody>
                  <a:tcPr marL="0" marR="0" marT="0" marB="0" anchor="ctr">
                    <a:lnL w="6350" cap="flat" cmpd="sng" algn="ctr">
                      <a:solidFill>
                        <a:srgbClr val="B8CCE4"/>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FFFFF"/>
                    </a:solidFill>
                  </a:tcPr>
                </a:tc>
                <a:extLst>
                  <a:ext uri="{0D108BD9-81ED-4DB2-BD59-A6C34878D82A}">
                    <a16:rowId xmlns:a16="http://schemas.microsoft.com/office/drawing/2014/main" xmlns="" val="3662494373"/>
                  </a:ext>
                </a:extLst>
              </a:tr>
              <a:tr h="278912">
                <a:tc>
                  <a:txBody>
                    <a:bodyPr/>
                    <a:lstStyle/>
                    <a:p>
                      <a:pPr algn="r" rtl="0" fontAlgn="ctr"/>
                      <a:r>
                        <a:rPr lang="es-ES" sz="1100" b="1" i="0" u="none" strike="noStrike">
                          <a:solidFill>
                            <a:srgbClr val="44546A"/>
                          </a:solidFill>
                          <a:effectLst/>
                          <a:latin typeface="Calibri" panose="020F0502020204030204" pitchFamily="34" charset="0"/>
                          <a:cs typeface="Calibri" panose="020F0502020204030204" pitchFamily="34" charset="0"/>
                        </a:rPr>
                        <a:t>Fortalecimiento de la gestión y dirección del Sector Hacienda</a:t>
                      </a:r>
                    </a:p>
                  </a:txBody>
                  <a:tcPr marL="0" marR="0" marT="0" marB="0" anchor="ctr">
                    <a:lnL w="12700" cap="flat" cmpd="sng" algn="ctr">
                      <a:solidFill>
                        <a:schemeClr val="tx1"/>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2F2F2"/>
                    </a:solidFill>
                  </a:tcPr>
                </a:tc>
                <a:tc>
                  <a:txBody>
                    <a:bodyPr/>
                    <a:lstStyle/>
                    <a:p>
                      <a:pPr algn="r" fontAlgn="ctr"/>
                      <a:r>
                        <a:rPr lang="es-CO" sz="1100" b="0" i="0" u="none" strike="noStrike">
                          <a:solidFill>
                            <a:srgbClr val="44546A"/>
                          </a:solidFill>
                          <a:effectLst/>
                          <a:latin typeface="Calibri" panose="020F0502020204030204" pitchFamily="34" charset="0"/>
                          <a:cs typeface="Calibri" panose="020F0502020204030204" pitchFamily="34" charset="0"/>
                        </a:rPr>
                        <a:t>          3,259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2F2F2"/>
                    </a:solidFill>
                  </a:tcPr>
                </a:tc>
                <a:tc>
                  <a:txBody>
                    <a:bodyPr/>
                    <a:lstStyle/>
                    <a:p>
                      <a:pPr algn="r" fontAlgn="ctr"/>
                      <a:r>
                        <a:rPr lang="es-CO" sz="1100" b="0" i="0" u="none" strike="noStrike">
                          <a:solidFill>
                            <a:srgbClr val="44546A"/>
                          </a:solidFill>
                          <a:effectLst/>
                          <a:latin typeface="Calibri" panose="020F0502020204030204" pitchFamily="34" charset="0"/>
                          <a:cs typeface="Calibri" panose="020F0502020204030204" pitchFamily="34" charset="0"/>
                        </a:rPr>
                        <a:t>          3,059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2F2F2"/>
                    </a:solidFill>
                  </a:tcPr>
                </a:tc>
                <a:tc>
                  <a:txBody>
                    <a:bodyPr/>
                    <a:lstStyle/>
                    <a:p>
                      <a:pPr algn="r" fontAlgn="ctr"/>
                      <a:r>
                        <a:rPr lang="es-CO" sz="1100" b="0" i="0" u="none" strike="noStrike">
                          <a:solidFill>
                            <a:srgbClr val="44546A"/>
                          </a:solidFill>
                          <a:effectLst/>
                          <a:latin typeface="Calibri" panose="020F0502020204030204" pitchFamily="34" charset="0"/>
                          <a:cs typeface="Calibri" panose="020F0502020204030204" pitchFamily="34" charset="0"/>
                        </a:rPr>
                        <a:t>          6,083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2F2F2"/>
                    </a:solidFill>
                  </a:tcPr>
                </a:tc>
                <a:tc>
                  <a:txBody>
                    <a:bodyPr/>
                    <a:lstStyle/>
                    <a:p>
                      <a:pPr algn="r" fontAlgn="ctr"/>
                      <a:r>
                        <a:rPr lang="es-CO" sz="1100" b="0" i="0" u="none" strike="noStrike">
                          <a:solidFill>
                            <a:srgbClr val="44546A"/>
                          </a:solidFill>
                          <a:effectLst/>
                          <a:latin typeface="Calibri" panose="020F0502020204030204" pitchFamily="34" charset="0"/>
                          <a:cs typeface="Calibri" panose="020F0502020204030204" pitchFamily="34" charset="0"/>
                        </a:rPr>
                        <a:t>          3,969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2F2F2"/>
                    </a:solidFill>
                  </a:tcPr>
                </a:tc>
                <a:tc>
                  <a:txBody>
                    <a:bodyPr/>
                    <a:lstStyle/>
                    <a:p>
                      <a:pPr algn="r" fontAlgn="ctr"/>
                      <a:r>
                        <a:rPr lang="es-CO" sz="1100" b="0" i="0" u="none" strike="noStrike">
                          <a:solidFill>
                            <a:srgbClr val="44546A"/>
                          </a:solidFill>
                          <a:effectLst/>
                          <a:latin typeface="Calibri" panose="020F0502020204030204" pitchFamily="34" charset="0"/>
                          <a:cs typeface="Calibri" panose="020F0502020204030204" pitchFamily="34" charset="0"/>
                        </a:rPr>
                        <a:t>          3,988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2F2F2"/>
                    </a:solidFill>
                  </a:tcPr>
                </a:tc>
                <a:tc>
                  <a:txBody>
                    <a:bodyPr/>
                    <a:lstStyle/>
                    <a:p>
                      <a:pPr algn="r" fontAlgn="ctr"/>
                      <a:r>
                        <a:rPr lang="es-CO" sz="1100" b="0" i="0" u="none" strike="noStrike">
                          <a:solidFill>
                            <a:srgbClr val="44546A"/>
                          </a:solidFill>
                          <a:effectLst/>
                          <a:latin typeface="Calibri" panose="020F0502020204030204" pitchFamily="34" charset="0"/>
                          <a:cs typeface="Calibri" panose="020F0502020204030204" pitchFamily="34" charset="0"/>
                        </a:rPr>
                        <a:t>         4,056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2F2F2"/>
                    </a:solidFill>
                  </a:tcPr>
                </a:tc>
                <a:tc>
                  <a:txBody>
                    <a:bodyPr/>
                    <a:lstStyle/>
                    <a:p>
                      <a:pPr algn="r" rtl="0" fontAlgn="ctr"/>
                      <a:r>
                        <a:rPr lang="es-CO" sz="1100" b="0" i="0" u="none" strike="noStrike">
                          <a:solidFill>
                            <a:srgbClr val="44546A"/>
                          </a:solidFill>
                          <a:effectLst/>
                          <a:latin typeface="Calibri" panose="020F0502020204030204" pitchFamily="34" charset="0"/>
                          <a:cs typeface="Calibri" panose="020F0502020204030204" pitchFamily="34" charset="0"/>
                        </a:rPr>
                        <a:t>99%</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2F2F2"/>
                    </a:solidFill>
                  </a:tcPr>
                </a:tc>
                <a:tc>
                  <a:txBody>
                    <a:bodyPr/>
                    <a:lstStyle/>
                    <a:p>
                      <a:pPr algn="r" rtl="0" fontAlgn="ctr"/>
                      <a:r>
                        <a:rPr lang="es-CO" sz="1100" b="0" i="0" u="none" strike="noStrike">
                          <a:solidFill>
                            <a:srgbClr val="44546A"/>
                          </a:solidFill>
                          <a:effectLst/>
                          <a:latin typeface="Calibri" panose="020F0502020204030204" pitchFamily="34" charset="0"/>
                          <a:cs typeface="Calibri" panose="020F0502020204030204" pitchFamily="34" charset="0"/>
                        </a:rPr>
                        <a:t>-35%</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2F2F2"/>
                    </a:solidFill>
                  </a:tcPr>
                </a:tc>
                <a:tc>
                  <a:txBody>
                    <a:bodyPr/>
                    <a:lstStyle/>
                    <a:p>
                      <a:pPr algn="r" rtl="0" fontAlgn="ctr"/>
                      <a:r>
                        <a:rPr lang="es-CO" sz="1100" b="0" i="0" u="none" strike="noStrike">
                          <a:solidFill>
                            <a:srgbClr val="44546A"/>
                          </a:solidFill>
                          <a:effectLst/>
                          <a:latin typeface="Calibri" panose="020F0502020204030204" pitchFamily="34" charset="0"/>
                          <a:cs typeface="Calibri" panose="020F0502020204030204" pitchFamily="34" charset="0"/>
                        </a:rPr>
                        <a:t>0%</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2F2F2"/>
                    </a:solidFill>
                  </a:tcPr>
                </a:tc>
                <a:tc>
                  <a:txBody>
                    <a:bodyPr/>
                    <a:lstStyle/>
                    <a:p>
                      <a:pPr algn="r" rtl="0" fontAlgn="ctr"/>
                      <a:r>
                        <a:rPr lang="es-CO" sz="1100" b="0" i="0" u="none" strike="noStrike">
                          <a:solidFill>
                            <a:srgbClr val="44546A"/>
                          </a:solidFill>
                          <a:effectLst/>
                          <a:latin typeface="Calibri" panose="020F0502020204030204" pitchFamily="34" charset="0"/>
                          <a:cs typeface="Calibri" panose="020F0502020204030204" pitchFamily="34" charset="0"/>
                        </a:rPr>
                        <a:t>2%</a:t>
                      </a:r>
                    </a:p>
                  </a:txBody>
                  <a:tcPr marL="0" marR="0" marT="0" marB="0" anchor="ctr">
                    <a:lnL w="6350" cap="flat" cmpd="sng" algn="ctr">
                      <a:solidFill>
                        <a:srgbClr val="B8CCE4"/>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2F2F2"/>
                    </a:solidFill>
                  </a:tcPr>
                </a:tc>
                <a:extLst>
                  <a:ext uri="{0D108BD9-81ED-4DB2-BD59-A6C34878D82A}">
                    <a16:rowId xmlns:a16="http://schemas.microsoft.com/office/drawing/2014/main" xmlns="" val="2911550705"/>
                  </a:ext>
                </a:extLst>
              </a:tr>
              <a:tr h="564309">
                <a:tc>
                  <a:txBody>
                    <a:bodyPr/>
                    <a:lstStyle/>
                    <a:p>
                      <a:pPr algn="r" rtl="0" fontAlgn="ctr"/>
                      <a:r>
                        <a:rPr lang="es-ES" sz="1100" b="0" i="0" u="none" strike="noStrike">
                          <a:solidFill>
                            <a:srgbClr val="44546A"/>
                          </a:solidFill>
                          <a:effectLst/>
                          <a:latin typeface="Calibri" panose="020F0502020204030204" pitchFamily="34" charset="0"/>
                          <a:cs typeface="Calibri" panose="020F0502020204030204" pitchFamily="34" charset="0"/>
                        </a:rPr>
                        <a:t>Fortalecimiento e integración de los sistemas de gestión y control de la CGN a través del Sistema Integrado de Gestión Institucional - SIGI Nacional</a:t>
                      </a:r>
                    </a:p>
                  </a:txBody>
                  <a:tcPr marL="0" marR="0" marT="0" marB="0" anchor="ctr">
                    <a:lnL w="12700" cap="flat" cmpd="sng" algn="ctr">
                      <a:solidFill>
                        <a:schemeClr val="tx1"/>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100" b="0" i="0" u="none" strike="noStrike">
                          <a:solidFill>
                            <a:srgbClr val="44546A"/>
                          </a:solidFill>
                          <a:effectLst/>
                          <a:latin typeface="Calibri" panose="020F0502020204030204" pitchFamily="34" charset="0"/>
                          <a:cs typeface="Calibri" panose="020F0502020204030204" pitchFamily="34" charset="0"/>
                        </a:rPr>
                        <a:t>             838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100" b="0" i="0" u="none" strike="noStrike">
                          <a:solidFill>
                            <a:srgbClr val="44546A"/>
                          </a:solidFill>
                          <a:effectLst/>
                          <a:latin typeface="Calibri" panose="020F0502020204030204" pitchFamily="34" charset="0"/>
                          <a:cs typeface="Calibri" panose="020F0502020204030204" pitchFamily="34" charset="0"/>
                        </a:rPr>
                        <a:t>             838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100" b="0" i="0" u="none" strike="noStrike">
                          <a:solidFill>
                            <a:srgbClr val="44546A"/>
                          </a:solidFill>
                          <a:effectLst/>
                          <a:latin typeface="Calibri" panose="020F0502020204030204" pitchFamily="34" charset="0"/>
                          <a:cs typeface="Calibri" panose="020F0502020204030204" pitchFamily="34" charset="0"/>
                        </a:rPr>
                        <a:t>          1,310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100" b="0" i="0" u="none" strike="noStrike">
                          <a:solidFill>
                            <a:srgbClr val="44546A"/>
                          </a:solidFill>
                          <a:effectLst/>
                          <a:latin typeface="Calibri" panose="020F0502020204030204" pitchFamily="34" charset="0"/>
                          <a:cs typeface="Calibri" panose="020F0502020204030204" pitchFamily="34" charset="0"/>
                        </a:rPr>
                        <a:t>          1,075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100" b="0" i="0" u="none" strike="noStrike">
                          <a:solidFill>
                            <a:srgbClr val="44546A"/>
                          </a:solidFill>
                          <a:effectLst/>
                          <a:latin typeface="Calibri" panose="020F0502020204030204" pitchFamily="34" charset="0"/>
                          <a:cs typeface="Calibri" panose="020F0502020204030204" pitchFamily="34" charset="0"/>
                        </a:rPr>
                        <a:t>          1,007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100" b="0" i="0" u="none" strike="noStrike">
                          <a:solidFill>
                            <a:srgbClr val="44546A"/>
                          </a:solidFill>
                          <a:effectLst/>
                          <a:latin typeface="Calibri" panose="020F0502020204030204" pitchFamily="34" charset="0"/>
                          <a:cs typeface="Calibri" panose="020F0502020204030204" pitchFamily="34" charset="0"/>
                        </a:rPr>
                        <a:t>            985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100" b="0" i="0" u="none" strike="noStrike">
                          <a:solidFill>
                            <a:srgbClr val="44546A"/>
                          </a:solidFill>
                          <a:effectLst/>
                          <a:latin typeface="Calibri" panose="020F0502020204030204" pitchFamily="34" charset="0"/>
                          <a:cs typeface="Calibri" panose="020F0502020204030204" pitchFamily="34" charset="0"/>
                        </a:rPr>
                        <a:t>56%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FFFFF"/>
                    </a:solidFill>
                  </a:tcPr>
                </a:tc>
                <a:tc>
                  <a:txBody>
                    <a:bodyPr/>
                    <a:lstStyle/>
                    <a:p>
                      <a:pPr algn="r" rtl="0" fontAlgn="ctr"/>
                      <a:r>
                        <a:rPr lang="es-CO" sz="1100" b="0" i="0" u="none" strike="noStrike">
                          <a:solidFill>
                            <a:srgbClr val="44546A"/>
                          </a:solidFill>
                          <a:effectLst/>
                          <a:latin typeface="Calibri" panose="020F0502020204030204" pitchFamily="34" charset="0"/>
                          <a:cs typeface="Calibri" panose="020F0502020204030204" pitchFamily="34" charset="0"/>
                        </a:rPr>
                        <a:t>-18%</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FFFFF"/>
                    </a:solidFill>
                  </a:tcPr>
                </a:tc>
                <a:tc>
                  <a:txBody>
                    <a:bodyPr/>
                    <a:lstStyle/>
                    <a:p>
                      <a:pPr algn="r" rtl="0" fontAlgn="ctr"/>
                      <a:r>
                        <a:rPr lang="es-CO" sz="1100" b="0" i="0" u="none" strike="noStrike">
                          <a:solidFill>
                            <a:srgbClr val="44546A"/>
                          </a:solidFill>
                          <a:effectLst/>
                          <a:latin typeface="Calibri" panose="020F0502020204030204" pitchFamily="34" charset="0"/>
                          <a:cs typeface="Calibri" panose="020F0502020204030204" pitchFamily="34" charset="0"/>
                        </a:rPr>
                        <a:t>-6%</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FFFFF"/>
                    </a:solidFill>
                  </a:tcPr>
                </a:tc>
                <a:tc>
                  <a:txBody>
                    <a:bodyPr/>
                    <a:lstStyle/>
                    <a:p>
                      <a:pPr algn="r" rtl="0" fontAlgn="ctr"/>
                      <a:r>
                        <a:rPr lang="es-CO" sz="1100" b="0" i="0" u="none" strike="noStrike">
                          <a:solidFill>
                            <a:srgbClr val="44546A"/>
                          </a:solidFill>
                          <a:effectLst/>
                          <a:latin typeface="Calibri" panose="020F0502020204030204" pitchFamily="34" charset="0"/>
                          <a:cs typeface="Calibri" panose="020F0502020204030204" pitchFamily="34" charset="0"/>
                        </a:rPr>
                        <a:t>-2%</a:t>
                      </a:r>
                    </a:p>
                  </a:txBody>
                  <a:tcPr marL="0" marR="0" marT="0" marB="0" anchor="ctr">
                    <a:lnL w="6350" cap="flat" cmpd="sng" algn="ctr">
                      <a:solidFill>
                        <a:srgbClr val="B8CCE4"/>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FFFFF"/>
                    </a:solidFill>
                  </a:tcPr>
                </a:tc>
                <a:extLst>
                  <a:ext uri="{0D108BD9-81ED-4DB2-BD59-A6C34878D82A}">
                    <a16:rowId xmlns:a16="http://schemas.microsoft.com/office/drawing/2014/main" xmlns="" val="2166015237"/>
                  </a:ext>
                </a:extLst>
              </a:tr>
              <a:tr h="343960">
                <a:tc>
                  <a:txBody>
                    <a:bodyPr/>
                    <a:lstStyle/>
                    <a:p>
                      <a:pPr algn="r" rtl="0" fontAlgn="ctr"/>
                      <a:r>
                        <a:rPr lang="es-ES" sz="1100" b="0" i="0" u="none" strike="noStrike">
                          <a:solidFill>
                            <a:srgbClr val="44546A"/>
                          </a:solidFill>
                          <a:effectLst/>
                          <a:latin typeface="Calibri" panose="020F0502020204030204" pitchFamily="34" charset="0"/>
                          <a:cs typeface="Calibri" panose="020F0502020204030204" pitchFamily="34" charset="0"/>
                        </a:rPr>
                        <a:t>Fortalecimiento de la plataforma tecnológica para la prestación de los servicios de la CGN Nacional</a:t>
                      </a:r>
                    </a:p>
                  </a:txBody>
                  <a:tcPr marL="0" marR="0" marT="0" marB="0" anchor="ctr">
                    <a:lnL w="12700" cap="flat" cmpd="sng" algn="ctr">
                      <a:solidFill>
                        <a:schemeClr val="tx1"/>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rtl="0" fontAlgn="ctr"/>
                      <a:r>
                        <a:rPr lang="es-CO" sz="1100" b="0" i="0" u="none" strike="noStrike">
                          <a:solidFill>
                            <a:srgbClr val="44546A"/>
                          </a:solidFill>
                          <a:effectLst/>
                          <a:latin typeface="Calibri" panose="020F0502020204030204" pitchFamily="34" charset="0"/>
                          <a:cs typeface="Calibri" panose="020F0502020204030204" pitchFamily="34" charset="0"/>
                        </a:rPr>
                        <a:t>          2,421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rtl="0" fontAlgn="ctr"/>
                      <a:r>
                        <a:rPr lang="es-CO" sz="1100" b="0" i="0" u="none" strike="noStrike">
                          <a:solidFill>
                            <a:srgbClr val="44546A"/>
                          </a:solidFill>
                          <a:effectLst/>
                          <a:latin typeface="Calibri" panose="020F0502020204030204" pitchFamily="34" charset="0"/>
                          <a:cs typeface="Calibri" panose="020F0502020204030204" pitchFamily="34" charset="0"/>
                        </a:rPr>
                        <a:t>          2,221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rtl="0" fontAlgn="ctr"/>
                      <a:r>
                        <a:rPr lang="es-CO" sz="1100" b="0" i="0" u="none" strike="noStrike">
                          <a:solidFill>
                            <a:srgbClr val="44546A"/>
                          </a:solidFill>
                          <a:effectLst/>
                          <a:latin typeface="Calibri" panose="020F0502020204030204" pitchFamily="34" charset="0"/>
                          <a:cs typeface="Calibri" panose="020F0502020204030204" pitchFamily="34" charset="0"/>
                        </a:rPr>
                        <a:t>          4,773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rtl="0" fontAlgn="ctr"/>
                      <a:r>
                        <a:rPr lang="es-CO" sz="1100" b="0" i="0" u="none" strike="noStrike">
                          <a:solidFill>
                            <a:srgbClr val="44546A"/>
                          </a:solidFill>
                          <a:effectLst/>
                          <a:latin typeface="Calibri" panose="020F0502020204030204" pitchFamily="34" charset="0"/>
                          <a:cs typeface="Calibri" panose="020F0502020204030204" pitchFamily="34" charset="0"/>
                        </a:rPr>
                        <a:t>          2,894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rtl="0" fontAlgn="ctr"/>
                      <a:r>
                        <a:rPr lang="es-CO" sz="1100" b="0" i="0" u="none" strike="noStrike">
                          <a:solidFill>
                            <a:srgbClr val="44546A"/>
                          </a:solidFill>
                          <a:effectLst/>
                          <a:latin typeface="Calibri" panose="020F0502020204030204" pitchFamily="34" charset="0"/>
                          <a:cs typeface="Calibri" panose="020F0502020204030204" pitchFamily="34" charset="0"/>
                        </a:rPr>
                        <a:t>          2,981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rtl="0" fontAlgn="ctr"/>
                      <a:r>
                        <a:rPr lang="es-CO" sz="1100" b="0" i="0" u="none" strike="noStrike">
                          <a:solidFill>
                            <a:srgbClr val="44546A"/>
                          </a:solidFill>
                          <a:effectLst/>
                          <a:latin typeface="Calibri" panose="020F0502020204030204" pitchFamily="34" charset="0"/>
                          <a:cs typeface="Calibri" panose="020F0502020204030204" pitchFamily="34" charset="0"/>
                        </a:rPr>
                        <a:t>         3,071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B8CCE4"/>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rtl="0" fontAlgn="ctr"/>
                      <a:r>
                        <a:rPr lang="es-CO" sz="1100" b="0" i="0" u="none" strike="noStrike">
                          <a:solidFill>
                            <a:srgbClr val="44546A"/>
                          </a:solidFill>
                          <a:effectLst/>
                          <a:latin typeface="Calibri" panose="020F0502020204030204" pitchFamily="34" charset="0"/>
                          <a:cs typeface="Calibri" panose="020F0502020204030204" pitchFamily="34" charset="0"/>
                        </a:rPr>
                        <a:t>115%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r" rtl="0" fontAlgn="ctr"/>
                      <a:r>
                        <a:rPr lang="es-CO" sz="1100" b="0" i="0" u="none" strike="noStrike">
                          <a:solidFill>
                            <a:srgbClr val="44546A"/>
                          </a:solidFill>
                          <a:effectLst/>
                          <a:latin typeface="Calibri" panose="020F0502020204030204" pitchFamily="34" charset="0"/>
                          <a:cs typeface="Calibri" panose="020F0502020204030204" pitchFamily="34" charset="0"/>
                        </a:rPr>
                        <a:t>-39%</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r" rtl="0" fontAlgn="ctr"/>
                      <a:r>
                        <a:rPr lang="es-CO" sz="1100" b="0" i="0" u="none" strike="noStrike">
                          <a:solidFill>
                            <a:srgbClr val="44546A"/>
                          </a:solidFill>
                          <a:effectLst/>
                          <a:latin typeface="Calibri" panose="020F0502020204030204" pitchFamily="34" charset="0"/>
                          <a:cs typeface="Calibri" panose="020F0502020204030204" pitchFamily="34" charset="0"/>
                        </a:rPr>
                        <a:t>3%</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r" rtl="0" fontAlgn="ctr"/>
                      <a:r>
                        <a:rPr lang="es-CO" sz="1100" b="0" i="0" u="none" strike="noStrike" dirty="0">
                          <a:solidFill>
                            <a:srgbClr val="44546A"/>
                          </a:solidFill>
                          <a:effectLst/>
                          <a:latin typeface="Calibri" panose="020F0502020204030204" pitchFamily="34" charset="0"/>
                          <a:cs typeface="Calibri" panose="020F0502020204030204" pitchFamily="34" charset="0"/>
                        </a:rPr>
                        <a:t>3%</a:t>
                      </a:r>
                    </a:p>
                  </a:txBody>
                  <a:tcPr marL="0" marR="0" marT="0" marB="0" anchor="ctr">
                    <a:lnL w="6350" cap="flat" cmpd="sng" algn="ctr">
                      <a:solidFill>
                        <a:srgbClr val="B8CCE4"/>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B8CCE4"/>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xmlns="" val="1247737665"/>
                  </a:ext>
                </a:extLst>
              </a:tr>
            </a:tbl>
          </a:graphicData>
        </a:graphic>
      </p:graphicFrame>
    </p:spTree>
    <p:extLst>
      <p:ext uri="{BB962C8B-B14F-4D97-AF65-F5344CB8AC3E}">
        <p14:creationId xmlns:p14="http://schemas.microsoft.com/office/powerpoint/2010/main" val="117339132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5">
            <a:extLst>
              <a:ext uri="{FF2B5EF4-FFF2-40B4-BE49-F238E27FC236}">
                <a16:creationId xmlns:a16="http://schemas.microsoft.com/office/drawing/2014/main" xmlns="" id="{147A00F9-85D5-482F-8929-515BA65B6DAA}"/>
              </a:ext>
            </a:extLst>
          </p:cNvPr>
          <p:cNvSpPr>
            <a:spLocks noGrp="1"/>
          </p:cNvSpPr>
          <p:nvPr>
            <p:ph type="title"/>
          </p:nvPr>
        </p:nvSpPr>
        <p:spPr>
          <a:xfrm>
            <a:off x="291865" y="209850"/>
            <a:ext cx="11613596" cy="559387"/>
          </a:xfrm>
        </p:spPr>
        <p:txBody>
          <a:bodyPr/>
          <a:lstStyle/>
          <a:p>
            <a:r>
              <a:rPr lang="es-CO" dirty="0"/>
              <a:t>2</a:t>
            </a:r>
            <a:r>
              <a:rPr lang="es-CO" dirty="0" smtClean="0"/>
              <a:t>.2 </a:t>
            </a:r>
            <a:r>
              <a:rPr lang="es-CO" dirty="0"/>
              <a:t>Solicitud MGMP Inversión</a:t>
            </a:r>
          </a:p>
        </p:txBody>
      </p:sp>
      <p:sp>
        <p:nvSpPr>
          <p:cNvPr id="17" name="Text Placeholder 16">
            <a:extLst>
              <a:ext uri="{FF2B5EF4-FFF2-40B4-BE49-F238E27FC236}">
                <a16:creationId xmlns:a16="http://schemas.microsoft.com/office/drawing/2014/main" xmlns="" id="{CC7E4799-0F53-4A92-81A5-D4162B3A1AAE}"/>
              </a:ext>
            </a:extLst>
          </p:cNvPr>
          <p:cNvSpPr>
            <a:spLocks noGrp="1"/>
          </p:cNvSpPr>
          <p:nvPr>
            <p:ph type="body" sz="quarter" idx="10"/>
          </p:nvPr>
        </p:nvSpPr>
        <p:spPr>
          <a:xfrm>
            <a:off x="291865" y="769237"/>
            <a:ext cx="11614384" cy="360939"/>
          </a:xfrm>
        </p:spPr>
        <p:txBody>
          <a:bodyPr/>
          <a:lstStyle/>
          <a:p>
            <a:r>
              <a:rPr lang="es-CO" dirty="0"/>
              <a:t>Resumen de Requerimientos Adicionales en Inversión (con respecto a </a:t>
            </a:r>
            <a:r>
              <a:rPr lang="es-CO" dirty="0" smtClean="0"/>
              <a:t>2020)</a:t>
            </a:r>
            <a:endParaRPr lang="es-CO" dirty="0"/>
          </a:p>
        </p:txBody>
      </p:sp>
      <p:sp>
        <p:nvSpPr>
          <p:cNvPr id="2" name="Rectángulo 1"/>
          <p:cNvSpPr/>
          <p:nvPr/>
        </p:nvSpPr>
        <p:spPr>
          <a:xfrm>
            <a:off x="468960" y="1451454"/>
            <a:ext cx="11013743" cy="4616648"/>
          </a:xfrm>
          <a:prstGeom prst="rect">
            <a:avLst/>
          </a:prstGeom>
        </p:spPr>
        <p:txBody>
          <a:bodyPr wrap="square">
            <a:spAutoFit/>
          </a:bodyPr>
          <a:lstStyle/>
          <a:p>
            <a:pPr marL="342900" indent="-342900" algn="just">
              <a:buAutoNum type="arabicPeriod"/>
            </a:pPr>
            <a:r>
              <a:rPr lang="es-CO" sz="1400" dirty="0" smtClean="0"/>
              <a:t>El </a:t>
            </a:r>
            <a:r>
              <a:rPr lang="es-CO" sz="1400" dirty="0"/>
              <a:t>total de recursos solicitados asciende a $19,192 millones de los cuales el 68,31% esta asociado con la gestión misional de la entidad</a:t>
            </a:r>
            <a:r>
              <a:rPr lang="es-CO" sz="1400" dirty="0" smtClean="0"/>
              <a:t>.</a:t>
            </a:r>
          </a:p>
          <a:p>
            <a:pPr marL="342900" indent="-342900" algn="just">
              <a:buAutoNum type="arabicPeriod"/>
            </a:pPr>
            <a:endParaRPr lang="es-CO" sz="1400" dirty="0"/>
          </a:p>
          <a:p>
            <a:pPr marL="342900" indent="-342900" algn="just">
              <a:buAutoNum type="arabicPeriod"/>
            </a:pPr>
            <a:r>
              <a:rPr lang="es-CO" sz="1400" dirty="0" smtClean="0"/>
              <a:t> Teniendo </a:t>
            </a:r>
            <a:r>
              <a:rPr lang="es-CO" sz="1400" dirty="0"/>
              <a:t>en cuenta que en 2020 se recortó el 53% de los </a:t>
            </a:r>
            <a:r>
              <a:rPr lang="es-CO" sz="1400" dirty="0" smtClean="0"/>
              <a:t>recursos, </a:t>
            </a:r>
            <a:r>
              <a:rPr lang="es-CO" sz="1400" dirty="0"/>
              <a:t>para 2021 los montos </a:t>
            </a:r>
            <a:r>
              <a:rPr lang="es-CO" sz="1400" dirty="0" smtClean="0"/>
              <a:t>son </a:t>
            </a:r>
            <a:r>
              <a:rPr lang="es-CO" sz="1400" dirty="0"/>
              <a:t>necesarios para</a:t>
            </a:r>
            <a:r>
              <a:rPr lang="es-CO" sz="1400" dirty="0" smtClean="0"/>
              <a:t>:</a:t>
            </a:r>
          </a:p>
          <a:p>
            <a:pPr marL="342900" indent="-342900" algn="just">
              <a:buAutoNum type="arabicPeriod"/>
            </a:pPr>
            <a:endParaRPr lang="es-CO" sz="1400" dirty="0"/>
          </a:p>
          <a:p>
            <a:pPr marL="1200150" lvl="2" indent="-285750" algn="just">
              <a:buFont typeface="Wingdings" panose="05000000000000000000" pitchFamily="2" charset="2"/>
              <a:buChar char="Ø"/>
            </a:pPr>
            <a:r>
              <a:rPr lang="es-CO" sz="1400" dirty="0"/>
              <a:t>A</a:t>
            </a:r>
            <a:r>
              <a:rPr lang="es-CO" sz="1400" dirty="0" smtClean="0"/>
              <a:t>fianzar </a:t>
            </a:r>
            <a:r>
              <a:rPr lang="es-CO" sz="1400" dirty="0"/>
              <a:t>el desarrollo de la Cultura Contable en los administradores del Estado y su relación con los ciudadanos para garantizarles la inversión transparente de los recursos públicos</a:t>
            </a:r>
            <a:r>
              <a:rPr lang="es-CO" sz="1400" dirty="0" smtClean="0"/>
              <a:t>.</a:t>
            </a:r>
          </a:p>
          <a:p>
            <a:pPr marL="1200150" lvl="2" indent="-285750" algn="just">
              <a:buFont typeface="Wingdings" panose="05000000000000000000" pitchFamily="2" charset="2"/>
              <a:buChar char="Ø"/>
            </a:pPr>
            <a:r>
              <a:rPr lang="es-CO" sz="1400" dirty="0"/>
              <a:t> </a:t>
            </a:r>
            <a:r>
              <a:rPr lang="es-CO" sz="1400" dirty="0" smtClean="0"/>
              <a:t>Generar </a:t>
            </a:r>
            <a:r>
              <a:rPr lang="es-CO" sz="1400" dirty="0"/>
              <a:t>productos estadísticos y financieros consistentes y acordes con las </a:t>
            </a:r>
            <a:r>
              <a:rPr lang="es-CO" sz="1400" dirty="0" smtClean="0"/>
              <a:t>necesidades </a:t>
            </a:r>
            <a:r>
              <a:rPr lang="es-CO" sz="1400" dirty="0"/>
              <a:t>de los usuarios, cumpliendo estándares internacionales en un marco de cooperación interinstitucional</a:t>
            </a:r>
            <a:r>
              <a:rPr lang="es-CO" sz="1400" dirty="0" smtClean="0"/>
              <a:t>.</a:t>
            </a:r>
          </a:p>
          <a:p>
            <a:pPr marL="1200150" lvl="2" indent="-285750" algn="just">
              <a:buFont typeface="Wingdings" panose="05000000000000000000" pitchFamily="2" charset="2"/>
              <a:buChar char="Ø"/>
            </a:pPr>
            <a:r>
              <a:rPr lang="es-CO" sz="1400" dirty="0"/>
              <a:t> </a:t>
            </a:r>
            <a:r>
              <a:rPr lang="es-CO" sz="1400" dirty="0" smtClean="0"/>
              <a:t>Continuar </a:t>
            </a:r>
            <a:r>
              <a:rPr lang="es-CO" sz="1400" dirty="0"/>
              <a:t>con los desarrollos normativos de carácter instrumental para facilitar la aplicación de los marcos normativos. Igualmente, ejecutar actividades de asistencia técnica a los sujetos regulados para mejorar la calidad de la información contable que genera el Sector Público</a:t>
            </a:r>
            <a:r>
              <a:rPr lang="es-CO" sz="1400" dirty="0" smtClean="0"/>
              <a:t>.</a:t>
            </a:r>
          </a:p>
          <a:p>
            <a:pPr marL="1200150" lvl="2" indent="-285750" algn="just">
              <a:buFont typeface="Wingdings" panose="05000000000000000000" pitchFamily="2" charset="2"/>
              <a:buChar char="Ø"/>
            </a:pPr>
            <a:r>
              <a:rPr lang="es-CO" sz="1400" dirty="0"/>
              <a:t> </a:t>
            </a:r>
            <a:r>
              <a:rPr lang="es-CO" sz="1400" dirty="0" smtClean="0"/>
              <a:t>Ejecutar </a:t>
            </a:r>
            <a:r>
              <a:rPr lang="es-CO" sz="1400" dirty="0"/>
              <a:t>actividades de asistencia técnica a los sujetos regulados para mejorar la calidad de la información contable que genera el Sector Público</a:t>
            </a:r>
            <a:r>
              <a:rPr lang="es-CO" sz="1400" dirty="0" smtClean="0"/>
              <a:t>.</a:t>
            </a:r>
          </a:p>
          <a:p>
            <a:pPr marL="1200150" lvl="2" indent="-285750" algn="just">
              <a:buFont typeface="Wingdings" panose="05000000000000000000" pitchFamily="2" charset="2"/>
              <a:buChar char="Ø"/>
            </a:pPr>
            <a:r>
              <a:rPr lang="es-CO" sz="1400" dirty="0"/>
              <a:t> </a:t>
            </a:r>
            <a:r>
              <a:rPr lang="es-CO" sz="1400" dirty="0" smtClean="0"/>
              <a:t>Alinear </a:t>
            </a:r>
            <a:r>
              <a:rPr lang="es-CO" sz="1400" dirty="0"/>
              <a:t>y validar la información contable pública con la normatividad en convergencia con normas internacionales y brindar soporte técnico para generar los informes contables</a:t>
            </a:r>
            <a:r>
              <a:rPr lang="es-CO" sz="1400" dirty="0" smtClean="0"/>
              <a:t>.</a:t>
            </a:r>
          </a:p>
          <a:p>
            <a:pPr marL="1200150" lvl="2" indent="-285750" algn="just">
              <a:buFont typeface="Wingdings" panose="05000000000000000000" pitchFamily="2" charset="2"/>
              <a:buChar char="Ø"/>
            </a:pPr>
            <a:r>
              <a:rPr lang="es-CO" sz="1400" dirty="0"/>
              <a:t> </a:t>
            </a:r>
            <a:r>
              <a:rPr lang="es-CO" sz="1400" dirty="0" smtClean="0"/>
              <a:t>Fortalecer </a:t>
            </a:r>
            <a:r>
              <a:rPr lang="es-CO" sz="1400" dirty="0"/>
              <a:t>la plataforma tecnológica, evitar la obsolescencia y aplicar nuevas tecnologías orientadas a las Partes interesadas</a:t>
            </a:r>
            <a:r>
              <a:rPr lang="es-CO" sz="1400" dirty="0" smtClean="0"/>
              <a:t>.</a:t>
            </a:r>
          </a:p>
          <a:p>
            <a:pPr marL="1200150" lvl="2" indent="-285750" algn="just">
              <a:buFont typeface="Wingdings" panose="05000000000000000000" pitchFamily="2" charset="2"/>
              <a:buChar char="Ø"/>
            </a:pPr>
            <a:r>
              <a:rPr lang="es-CO" sz="1400" dirty="0" smtClean="0"/>
              <a:t>Fortalecer  </a:t>
            </a:r>
            <a:r>
              <a:rPr lang="es-CO" sz="1400" dirty="0"/>
              <a:t>la gestión de la seguridad de información  y el sistema  de información misional para garantizar la calidad, integridad y el manejo de grandes volúmenes de datos, alineados con la Normatividad Nacional e  Internacional. </a:t>
            </a:r>
          </a:p>
        </p:txBody>
      </p:sp>
      <p:sp>
        <p:nvSpPr>
          <p:cNvPr id="5" name="Flecha izquierda 4">
            <a:hlinkClick r:id="rId3" action="ppaction://hlinksldjump"/>
          </p:cNvPr>
          <p:cNvSpPr/>
          <p:nvPr/>
        </p:nvSpPr>
        <p:spPr>
          <a:xfrm>
            <a:off x="11136573" y="6387153"/>
            <a:ext cx="846162" cy="327546"/>
          </a:xfrm>
          <a:prstGeom prst="leftArrow">
            <a:avLst/>
          </a:pr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s-CO" dirty="0" err="1" smtClean="0"/>
          </a:p>
        </p:txBody>
      </p:sp>
      <p:sp>
        <p:nvSpPr>
          <p:cNvPr id="6" name="CuadroTexto 5">
            <a:hlinkClick r:id="rId3" action="ppaction://hlinksldjump"/>
          </p:cNvPr>
          <p:cNvSpPr txBox="1"/>
          <p:nvPr/>
        </p:nvSpPr>
        <p:spPr>
          <a:xfrm>
            <a:off x="11341290" y="6420121"/>
            <a:ext cx="1282890" cy="261610"/>
          </a:xfrm>
          <a:prstGeom prst="rect">
            <a:avLst/>
          </a:prstGeom>
          <a:noFill/>
        </p:spPr>
        <p:txBody>
          <a:bodyPr wrap="square" rtlCol="0" anchor="ctr">
            <a:spAutoFit/>
          </a:bodyPr>
          <a:lstStyle/>
          <a:p>
            <a:pPr algn="l">
              <a:spcBef>
                <a:spcPts val="600"/>
              </a:spcBef>
            </a:pPr>
            <a:r>
              <a:rPr lang="es-CO" sz="1100" dirty="0" smtClean="0"/>
              <a:t>volver</a:t>
            </a:r>
          </a:p>
        </p:txBody>
      </p:sp>
    </p:spTree>
    <p:extLst>
      <p:ext uri="{BB962C8B-B14F-4D97-AF65-F5344CB8AC3E}">
        <p14:creationId xmlns:p14="http://schemas.microsoft.com/office/powerpoint/2010/main" val="167791530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xmlns="" id="{BCA35AD4-8888-4306-94F2-DE7FCFEBF58A}"/>
              </a:ext>
            </a:extLst>
          </p:cNvPr>
          <p:cNvSpPr>
            <a:spLocks noGrp="1"/>
          </p:cNvSpPr>
          <p:nvPr>
            <p:ph type="body" sz="quarter" idx="12"/>
          </p:nvPr>
        </p:nvSpPr>
        <p:spPr>
          <a:xfrm>
            <a:off x="5313872" y="5244860"/>
            <a:ext cx="6878128" cy="800061"/>
          </a:xfrm>
        </p:spPr>
        <p:txBody>
          <a:bodyPr>
            <a:noAutofit/>
          </a:bodyPr>
          <a:lstStyle/>
          <a:p>
            <a:pPr algn="just"/>
            <a:r>
              <a:rPr lang="es-ES" sz="6600" dirty="0" smtClean="0"/>
              <a:t>Superfinanciera</a:t>
            </a:r>
            <a:endParaRPr lang="es-CO" sz="6600" dirty="0"/>
          </a:p>
        </p:txBody>
      </p:sp>
      <p:pic>
        <p:nvPicPr>
          <p:cNvPr id="8194" name="Picture 2" descr="Ministerio de Hacienda y CrÃ©dito PÃºblic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5328" y="273570"/>
            <a:ext cx="4381500" cy="933450"/>
          </a:xfrm>
          <a:prstGeom prst="rect">
            <a:avLst/>
          </a:prstGeom>
          <a:noFill/>
          <a:extLst>
            <a:ext uri="{909E8E84-426E-40DD-AFC4-6F175D3DCCD1}">
              <a14:hiddenFill xmlns:a14="http://schemas.microsoft.com/office/drawing/2010/main">
                <a:solidFill>
                  <a:srgbClr val="FFFFFF"/>
                </a:solidFill>
              </a14:hiddenFill>
            </a:ext>
          </a:extLst>
        </p:spPr>
      </p:pic>
      <p:sp>
        <p:nvSpPr>
          <p:cNvPr id="4" name="Flecha izquierda 3">
            <a:hlinkClick r:id="rId3" action="ppaction://hlinksldjump"/>
          </p:cNvPr>
          <p:cNvSpPr/>
          <p:nvPr/>
        </p:nvSpPr>
        <p:spPr>
          <a:xfrm>
            <a:off x="11136573" y="6387153"/>
            <a:ext cx="846162" cy="327546"/>
          </a:xfrm>
          <a:prstGeom prst="leftArrow">
            <a:avLst/>
          </a:prstGeom>
          <a:solidFill>
            <a:schemeClr val="bg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s-CO" dirty="0" err="1" smtClean="0"/>
          </a:p>
        </p:txBody>
      </p:sp>
      <p:sp>
        <p:nvSpPr>
          <p:cNvPr id="5" name="CuadroTexto 4">
            <a:hlinkClick r:id="rId3" action="ppaction://hlinksldjump"/>
          </p:cNvPr>
          <p:cNvSpPr txBox="1"/>
          <p:nvPr/>
        </p:nvSpPr>
        <p:spPr>
          <a:xfrm>
            <a:off x="11341290" y="6420121"/>
            <a:ext cx="1282890" cy="261610"/>
          </a:xfrm>
          <a:prstGeom prst="rect">
            <a:avLst/>
          </a:prstGeom>
          <a:noFill/>
        </p:spPr>
        <p:txBody>
          <a:bodyPr wrap="square" rtlCol="0" anchor="ctr">
            <a:spAutoFit/>
          </a:bodyPr>
          <a:lstStyle/>
          <a:p>
            <a:pPr algn="l">
              <a:spcBef>
                <a:spcPts val="600"/>
              </a:spcBef>
            </a:pPr>
            <a:r>
              <a:rPr lang="es-CO" sz="1100" dirty="0" smtClean="0"/>
              <a:t>volver</a:t>
            </a:r>
          </a:p>
        </p:txBody>
      </p:sp>
    </p:spTree>
    <p:extLst>
      <p:ext uri="{BB962C8B-B14F-4D97-AF65-F5344CB8AC3E}">
        <p14:creationId xmlns:p14="http://schemas.microsoft.com/office/powerpoint/2010/main" val="61244618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xmlns="" id="{A9BF9024-8020-45D8-80DC-C010FECB1919}"/>
              </a:ext>
            </a:extLst>
          </p:cNvPr>
          <p:cNvSpPr>
            <a:spLocks noGrp="1"/>
          </p:cNvSpPr>
          <p:nvPr>
            <p:ph type="body" sz="quarter" idx="11"/>
          </p:nvPr>
        </p:nvSpPr>
        <p:spPr/>
        <p:txBody>
          <a:bodyPr>
            <a:normAutofit/>
          </a:bodyPr>
          <a:lstStyle/>
          <a:p>
            <a:r>
              <a:rPr lang="es-CO" dirty="0"/>
              <a:t>Ingresos</a:t>
            </a:r>
          </a:p>
        </p:txBody>
      </p:sp>
      <p:sp>
        <p:nvSpPr>
          <p:cNvPr id="12" name="Text Placeholder 11">
            <a:extLst>
              <a:ext uri="{FF2B5EF4-FFF2-40B4-BE49-F238E27FC236}">
                <a16:creationId xmlns:a16="http://schemas.microsoft.com/office/drawing/2014/main" xmlns="" id="{F474FB92-D38F-4078-BAA8-B8932BB77242}"/>
              </a:ext>
            </a:extLst>
          </p:cNvPr>
          <p:cNvSpPr>
            <a:spLocks noGrp="1"/>
          </p:cNvSpPr>
          <p:nvPr>
            <p:ph type="body" sz="quarter" idx="12"/>
          </p:nvPr>
        </p:nvSpPr>
        <p:spPr/>
        <p:txBody>
          <a:bodyPr>
            <a:normAutofit/>
          </a:bodyPr>
          <a:lstStyle/>
          <a:p>
            <a:r>
              <a:rPr lang="es-CO" dirty="0"/>
              <a:t>1</a:t>
            </a:r>
            <a:r>
              <a:rPr lang="es-CO" dirty="0" smtClean="0"/>
              <a:t>.</a:t>
            </a:r>
            <a:endParaRPr lang="es-CO" dirty="0"/>
          </a:p>
        </p:txBody>
      </p:sp>
    </p:spTree>
    <p:extLst>
      <p:ext uri="{BB962C8B-B14F-4D97-AF65-F5344CB8AC3E}">
        <p14:creationId xmlns:p14="http://schemas.microsoft.com/office/powerpoint/2010/main" val="288294473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5">
            <a:extLst>
              <a:ext uri="{FF2B5EF4-FFF2-40B4-BE49-F238E27FC236}">
                <a16:creationId xmlns:a16="http://schemas.microsoft.com/office/drawing/2014/main" xmlns="" id="{147A00F9-85D5-482F-8929-515BA65B6DAA}"/>
              </a:ext>
            </a:extLst>
          </p:cNvPr>
          <p:cNvSpPr>
            <a:spLocks noGrp="1"/>
          </p:cNvSpPr>
          <p:nvPr>
            <p:ph type="title"/>
          </p:nvPr>
        </p:nvSpPr>
        <p:spPr>
          <a:xfrm>
            <a:off x="291865" y="188762"/>
            <a:ext cx="2991162" cy="559387"/>
          </a:xfrm>
        </p:spPr>
        <p:txBody>
          <a:bodyPr/>
          <a:lstStyle/>
          <a:p>
            <a:r>
              <a:rPr lang="es-CO" dirty="0"/>
              <a:t>Ingresos</a:t>
            </a:r>
          </a:p>
        </p:txBody>
      </p:sp>
      <p:graphicFrame>
        <p:nvGraphicFramePr>
          <p:cNvPr id="2" name="Tabla 1"/>
          <p:cNvGraphicFramePr>
            <a:graphicFrameLocks noGrp="1"/>
          </p:cNvGraphicFramePr>
          <p:nvPr>
            <p:extLst>
              <p:ext uri="{D42A27DB-BD31-4B8C-83A1-F6EECF244321}">
                <p14:modId xmlns:p14="http://schemas.microsoft.com/office/powerpoint/2010/main" val="2338454180"/>
              </p:ext>
            </p:extLst>
          </p:nvPr>
        </p:nvGraphicFramePr>
        <p:xfrm>
          <a:off x="414692" y="1323832"/>
          <a:ext cx="11281437" cy="4394585"/>
        </p:xfrm>
        <a:graphic>
          <a:graphicData uri="http://schemas.openxmlformats.org/drawingml/2006/table">
            <a:tbl>
              <a:tblPr/>
              <a:tblGrid>
                <a:gridCol w="2796769">
                  <a:extLst>
                    <a:ext uri="{9D8B030D-6E8A-4147-A177-3AD203B41FA5}">
                      <a16:colId xmlns:a16="http://schemas.microsoft.com/office/drawing/2014/main" xmlns="" val="354128491"/>
                    </a:ext>
                  </a:extLst>
                </a:gridCol>
                <a:gridCol w="996420">
                  <a:extLst>
                    <a:ext uri="{9D8B030D-6E8A-4147-A177-3AD203B41FA5}">
                      <a16:colId xmlns:a16="http://schemas.microsoft.com/office/drawing/2014/main" xmlns="" val="2142425000"/>
                    </a:ext>
                  </a:extLst>
                </a:gridCol>
                <a:gridCol w="996420">
                  <a:extLst>
                    <a:ext uri="{9D8B030D-6E8A-4147-A177-3AD203B41FA5}">
                      <a16:colId xmlns:a16="http://schemas.microsoft.com/office/drawing/2014/main" xmlns="" val="2823612488"/>
                    </a:ext>
                  </a:extLst>
                </a:gridCol>
                <a:gridCol w="996420">
                  <a:extLst>
                    <a:ext uri="{9D8B030D-6E8A-4147-A177-3AD203B41FA5}">
                      <a16:colId xmlns:a16="http://schemas.microsoft.com/office/drawing/2014/main" xmlns="" val="1313173786"/>
                    </a:ext>
                  </a:extLst>
                </a:gridCol>
                <a:gridCol w="996420">
                  <a:extLst>
                    <a:ext uri="{9D8B030D-6E8A-4147-A177-3AD203B41FA5}">
                      <a16:colId xmlns:a16="http://schemas.microsoft.com/office/drawing/2014/main" xmlns="" val="1065652094"/>
                    </a:ext>
                  </a:extLst>
                </a:gridCol>
                <a:gridCol w="996420">
                  <a:extLst>
                    <a:ext uri="{9D8B030D-6E8A-4147-A177-3AD203B41FA5}">
                      <a16:colId xmlns:a16="http://schemas.microsoft.com/office/drawing/2014/main" xmlns="" val="2902391461"/>
                    </a:ext>
                  </a:extLst>
                </a:gridCol>
                <a:gridCol w="875642">
                  <a:extLst>
                    <a:ext uri="{9D8B030D-6E8A-4147-A177-3AD203B41FA5}">
                      <a16:colId xmlns:a16="http://schemas.microsoft.com/office/drawing/2014/main" xmlns="" val="4886133"/>
                    </a:ext>
                  </a:extLst>
                </a:gridCol>
                <a:gridCol w="875642">
                  <a:extLst>
                    <a:ext uri="{9D8B030D-6E8A-4147-A177-3AD203B41FA5}">
                      <a16:colId xmlns:a16="http://schemas.microsoft.com/office/drawing/2014/main" xmlns="" val="330002501"/>
                    </a:ext>
                  </a:extLst>
                </a:gridCol>
                <a:gridCol w="875642">
                  <a:extLst>
                    <a:ext uri="{9D8B030D-6E8A-4147-A177-3AD203B41FA5}">
                      <a16:colId xmlns:a16="http://schemas.microsoft.com/office/drawing/2014/main" xmlns="" val="3419587510"/>
                    </a:ext>
                  </a:extLst>
                </a:gridCol>
                <a:gridCol w="875642">
                  <a:extLst>
                    <a:ext uri="{9D8B030D-6E8A-4147-A177-3AD203B41FA5}">
                      <a16:colId xmlns:a16="http://schemas.microsoft.com/office/drawing/2014/main" xmlns="" val="1809436636"/>
                    </a:ext>
                  </a:extLst>
                </a:gridCol>
              </a:tblGrid>
              <a:tr h="231294">
                <a:tc gridSpan="10">
                  <a:txBody>
                    <a:bodyPr/>
                    <a:lstStyle/>
                    <a:p>
                      <a:pPr algn="l" fontAlgn="b"/>
                      <a:r>
                        <a:rPr lang="es-CO" sz="1100" b="1" i="0" u="none" strike="noStrike">
                          <a:solidFill>
                            <a:srgbClr val="000000"/>
                          </a:solidFill>
                          <a:effectLst/>
                          <a:latin typeface="Calibri" panose="020F0502020204030204" pitchFamily="34" charset="0"/>
                        </a:rPr>
                        <a:t>SUPERFINANCIERA</a:t>
                      </a:r>
                    </a:p>
                  </a:txBody>
                  <a:tcPr marL="0" marR="0" marT="0" marB="0" anchor="b">
                    <a:lnL>
                      <a:noFill/>
                    </a:lnL>
                    <a:lnR>
                      <a:noFill/>
                    </a:lnR>
                    <a:lnT>
                      <a:noFill/>
                    </a:lnT>
                    <a:lnB>
                      <a:noFill/>
                    </a:lnB>
                    <a:solidFill>
                      <a:srgbClr val="F2F2F2"/>
                    </a:solidFill>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extLst>
                  <a:ext uri="{0D108BD9-81ED-4DB2-BD59-A6C34878D82A}">
                    <a16:rowId xmlns:a16="http://schemas.microsoft.com/office/drawing/2014/main" xmlns="" val="2198636737"/>
                  </a:ext>
                </a:extLst>
              </a:tr>
              <a:tr h="231294">
                <a:tc>
                  <a:txBody>
                    <a:bodyPr/>
                    <a:lstStyle/>
                    <a:p>
                      <a:pPr algn="l" rtl="0" fontAlgn="b"/>
                      <a:r>
                        <a:rPr lang="es-CO" sz="1100" b="1" i="0" u="none" strike="noStrike">
                          <a:solidFill>
                            <a:srgbClr val="203764"/>
                          </a:solidFill>
                          <a:effectLst/>
                          <a:latin typeface="Calibri" panose="020F0502020204030204" pitchFamily="34" charset="0"/>
                        </a:rPr>
                        <a:t>Millones de pesos</a:t>
                      </a:r>
                    </a:p>
                  </a:txBody>
                  <a:tcPr marL="0" marR="0" marT="0" marB="0" anchor="b">
                    <a:lnL>
                      <a:noFill/>
                    </a:lnL>
                    <a:lnR>
                      <a:noFill/>
                    </a:lnR>
                    <a:lnT>
                      <a:noFill/>
                    </a:lnT>
                    <a:lnB w="6350" cap="flat" cmpd="sng" algn="ctr">
                      <a:solidFill>
                        <a:srgbClr val="B8CCE4"/>
                      </a:solidFill>
                      <a:prstDash val="solid"/>
                      <a:round/>
                      <a:headEnd type="none" w="med" len="med"/>
                      <a:tailEnd type="none" w="med" len="med"/>
                    </a:lnB>
                  </a:tcPr>
                </a:tc>
                <a:tc>
                  <a:txBody>
                    <a:bodyPr/>
                    <a:lstStyle/>
                    <a:p>
                      <a:pPr algn="l" rtl="0" fontAlgn="b"/>
                      <a:r>
                        <a:rPr lang="es-CO" sz="1100" b="0" i="0" u="none" strike="noStrike">
                          <a:solidFill>
                            <a:srgbClr val="000000"/>
                          </a:solidFill>
                          <a:effectLst/>
                          <a:latin typeface="Calibri" panose="020F0502020204030204" pitchFamily="34" charset="0"/>
                        </a:rPr>
                        <a:t> </a:t>
                      </a:r>
                    </a:p>
                  </a:txBody>
                  <a:tcPr marL="0" marR="0" marT="0" marB="0" anchor="b">
                    <a:lnL>
                      <a:noFill/>
                    </a:lnL>
                    <a:lnR>
                      <a:noFill/>
                    </a:lnR>
                    <a:lnT>
                      <a:noFill/>
                    </a:lnT>
                    <a:lnB w="6350" cap="flat" cmpd="sng" algn="ctr">
                      <a:solidFill>
                        <a:srgbClr val="B8CCE4"/>
                      </a:solidFill>
                      <a:prstDash val="solid"/>
                      <a:round/>
                      <a:headEnd type="none" w="med" len="med"/>
                      <a:tailEnd type="none" w="med" len="med"/>
                    </a:lnB>
                  </a:tcPr>
                </a:tc>
                <a:tc gridSpan="8">
                  <a:txBody>
                    <a:bodyPr/>
                    <a:lstStyle/>
                    <a:p>
                      <a:pPr algn="ctr" rtl="0" fontAlgn="ctr"/>
                      <a:r>
                        <a:rPr lang="es-CO" sz="1100" b="1" i="0" u="none" strike="noStrike">
                          <a:solidFill>
                            <a:srgbClr val="FFFFFF"/>
                          </a:solidFill>
                          <a:effectLst/>
                          <a:latin typeface="Calibri" panose="020F0502020204030204" pitchFamily="34" charset="0"/>
                        </a:rPr>
                        <a:t>MGMP 2021 - 2024</a:t>
                      </a:r>
                    </a:p>
                  </a:txBody>
                  <a:tcPr marL="0" marR="0" marT="0" marB="0" anchor="ctr">
                    <a:lnL>
                      <a:noFill/>
                    </a:lnL>
                    <a:lnR>
                      <a:noFill/>
                    </a:lnR>
                    <a:lnT>
                      <a:noFill/>
                    </a:lnT>
                    <a:lnB w="6350" cap="flat" cmpd="sng" algn="ctr">
                      <a:solidFill>
                        <a:srgbClr val="B8CCE4"/>
                      </a:solidFill>
                      <a:prstDash val="solid"/>
                      <a:round/>
                      <a:headEnd type="none" w="med" len="med"/>
                      <a:tailEnd type="none" w="med" len="med"/>
                    </a:lnB>
                    <a:solidFill>
                      <a:srgbClr val="203764"/>
                    </a:solidFill>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extLst>
                  <a:ext uri="{0D108BD9-81ED-4DB2-BD59-A6C34878D82A}">
                    <a16:rowId xmlns:a16="http://schemas.microsoft.com/office/drawing/2014/main" xmlns="" val="308636268"/>
                  </a:ext>
                </a:extLst>
              </a:tr>
              <a:tr h="231294">
                <a:tc>
                  <a:txBody>
                    <a:bodyPr/>
                    <a:lstStyle/>
                    <a:p>
                      <a:pPr algn="l" rtl="0" fontAlgn="ctr"/>
                      <a:r>
                        <a:rPr lang="es-CO" sz="1100" b="1" i="0" u="none" strike="noStrike">
                          <a:solidFill>
                            <a:srgbClr val="FFFFFF"/>
                          </a:solidFill>
                          <a:effectLst/>
                          <a:latin typeface="Calibri" panose="020F0502020204030204" pitchFamily="34" charset="0"/>
                        </a:rPr>
                        <a:t>Ingresos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a:noFill/>
                    </a:lnB>
                    <a:solidFill>
                      <a:srgbClr val="203764"/>
                    </a:solidFill>
                  </a:tcPr>
                </a:tc>
                <a:tc rowSpan="2">
                  <a:txBody>
                    <a:bodyPr/>
                    <a:lstStyle/>
                    <a:p>
                      <a:pPr algn="ctr" rtl="0" fontAlgn="ctr"/>
                      <a:r>
                        <a:rPr lang="es-CO" sz="1100" b="1" i="0" u="none" strike="noStrike">
                          <a:solidFill>
                            <a:srgbClr val="FFFFFF"/>
                          </a:solidFill>
                          <a:effectLst/>
                          <a:latin typeface="Calibri" panose="020F0502020204030204" pitchFamily="34" charset="0"/>
                        </a:rPr>
                        <a:t>2020</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203764"/>
                    </a:solidFill>
                  </a:tcPr>
                </a:tc>
                <a:tc rowSpan="2">
                  <a:txBody>
                    <a:bodyPr/>
                    <a:lstStyle/>
                    <a:p>
                      <a:pPr algn="ctr" rtl="0" fontAlgn="ctr"/>
                      <a:r>
                        <a:rPr lang="es-CO" sz="1100" b="1" i="0" u="none" strike="noStrike">
                          <a:solidFill>
                            <a:srgbClr val="FFFFFF"/>
                          </a:solidFill>
                          <a:effectLst/>
                          <a:latin typeface="Calibri" panose="020F0502020204030204" pitchFamily="34" charset="0"/>
                        </a:rPr>
                        <a:t>2021</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203764"/>
                    </a:solidFill>
                  </a:tcPr>
                </a:tc>
                <a:tc rowSpan="2">
                  <a:txBody>
                    <a:bodyPr/>
                    <a:lstStyle/>
                    <a:p>
                      <a:pPr algn="ctr" rtl="0" fontAlgn="ctr"/>
                      <a:r>
                        <a:rPr lang="es-CO" sz="1100" b="1" i="0" u="none" strike="noStrike">
                          <a:solidFill>
                            <a:srgbClr val="FFFFFF"/>
                          </a:solidFill>
                          <a:effectLst/>
                          <a:latin typeface="Calibri" panose="020F0502020204030204" pitchFamily="34" charset="0"/>
                        </a:rPr>
                        <a:t>2022</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203764"/>
                    </a:solidFill>
                  </a:tcPr>
                </a:tc>
                <a:tc rowSpan="2">
                  <a:txBody>
                    <a:bodyPr/>
                    <a:lstStyle/>
                    <a:p>
                      <a:pPr algn="ctr" rtl="0" fontAlgn="ctr"/>
                      <a:r>
                        <a:rPr lang="es-CO" sz="1100" b="1" i="0" u="none" strike="noStrike">
                          <a:solidFill>
                            <a:srgbClr val="FFFFFF"/>
                          </a:solidFill>
                          <a:effectLst/>
                          <a:latin typeface="Calibri" panose="020F0502020204030204" pitchFamily="34" charset="0"/>
                        </a:rPr>
                        <a:t>2023</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203764"/>
                    </a:solidFill>
                  </a:tcPr>
                </a:tc>
                <a:tc rowSpan="2">
                  <a:txBody>
                    <a:bodyPr/>
                    <a:lstStyle/>
                    <a:p>
                      <a:pPr algn="ctr" rtl="0" fontAlgn="ctr"/>
                      <a:r>
                        <a:rPr lang="es-CO" sz="1100" b="1" i="0" u="none" strike="noStrike">
                          <a:solidFill>
                            <a:srgbClr val="FFFFFF"/>
                          </a:solidFill>
                          <a:effectLst/>
                          <a:latin typeface="Calibri" panose="020F0502020204030204" pitchFamily="34" charset="0"/>
                        </a:rPr>
                        <a:t>2024</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203764"/>
                    </a:solidFill>
                  </a:tcPr>
                </a:tc>
                <a:tc>
                  <a:txBody>
                    <a:bodyPr/>
                    <a:lstStyle/>
                    <a:p>
                      <a:pPr algn="ctr" rtl="0" fontAlgn="ctr"/>
                      <a:r>
                        <a:rPr lang="es-CO" sz="1100" b="1" i="0" u="none" strike="noStrike">
                          <a:solidFill>
                            <a:srgbClr val="FFFFFF"/>
                          </a:solidFill>
                          <a:effectLst/>
                          <a:latin typeface="Calibri" panose="020F0502020204030204" pitchFamily="34" charset="0"/>
                        </a:rPr>
                        <a:t>Var%</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a:noFill/>
                    </a:lnB>
                    <a:solidFill>
                      <a:srgbClr val="203764"/>
                    </a:solidFill>
                  </a:tcPr>
                </a:tc>
                <a:tc>
                  <a:txBody>
                    <a:bodyPr/>
                    <a:lstStyle/>
                    <a:p>
                      <a:pPr algn="ctr" rtl="0" fontAlgn="ctr"/>
                      <a:r>
                        <a:rPr lang="es-CO" sz="1100" b="1" i="0" u="none" strike="noStrike">
                          <a:solidFill>
                            <a:srgbClr val="FFFFFF"/>
                          </a:solidFill>
                          <a:effectLst/>
                          <a:latin typeface="Calibri" panose="020F0502020204030204" pitchFamily="34" charset="0"/>
                        </a:rPr>
                        <a:t>Var%</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a:noFill/>
                    </a:lnB>
                    <a:solidFill>
                      <a:srgbClr val="203764"/>
                    </a:solidFill>
                  </a:tcPr>
                </a:tc>
                <a:tc>
                  <a:txBody>
                    <a:bodyPr/>
                    <a:lstStyle/>
                    <a:p>
                      <a:pPr algn="ctr" rtl="0" fontAlgn="ctr"/>
                      <a:r>
                        <a:rPr lang="es-CO" sz="1100" b="1" i="0" u="none" strike="noStrike">
                          <a:solidFill>
                            <a:srgbClr val="FFFFFF"/>
                          </a:solidFill>
                          <a:effectLst/>
                          <a:latin typeface="Calibri" panose="020F0502020204030204" pitchFamily="34" charset="0"/>
                        </a:rPr>
                        <a:t>Var%</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a:noFill/>
                    </a:lnB>
                    <a:solidFill>
                      <a:srgbClr val="203764"/>
                    </a:solidFill>
                  </a:tcPr>
                </a:tc>
                <a:tc>
                  <a:txBody>
                    <a:bodyPr/>
                    <a:lstStyle/>
                    <a:p>
                      <a:pPr algn="ctr" rtl="0" fontAlgn="ctr"/>
                      <a:r>
                        <a:rPr lang="es-CO" sz="1100" b="1" i="0" u="none" strike="noStrike">
                          <a:solidFill>
                            <a:srgbClr val="FFFFFF"/>
                          </a:solidFill>
                          <a:effectLst/>
                          <a:latin typeface="Calibri" panose="020F0502020204030204" pitchFamily="34" charset="0"/>
                        </a:rPr>
                        <a:t>Var%</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a:noFill/>
                    </a:lnB>
                    <a:solidFill>
                      <a:srgbClr val="203764"/>
                    </a:solidFill>
                  </a:tcPr>
                </a:tc>
                <a:extLst>
                  <a:ext uri="{0D108BD9-81ED-4DB2-BD59-A6C34878D82A}">
                    <a16:rowId xmlns:a16="http://schemas.microsoft.com/office/drawing/2014/main" xmlns="" val="3546439917"/>
                  </a:ext>
                </a:extLst>
              </a:tr>
              <a:tr h="231294">
                <a:tc>
                  <a:txBody>
                    <a:bodyPr/>
                    <a:lstStyle/>
                    <a:p>
                      <a:pPr algn="l" rtl="0" fontAlgn="ctr"/>
                      <a:r>
                        <a:rPr lang="es-CO" sz="1100" b="1" i="0" u="none" strike="noStrike">
                          <a:solidFill>
                            <a:srgbClr val="FFFFFF"/>
                          </a:solidFill>
                          <a:effectLst/>
                          <a:latin typeface="Calibri" panose="020F0502020204030204" pitchFamily="34" charset="0"/>
                        </a:rPr>
                        <a:t>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a:noFill/>
                    </a:lnT>
                    <a:lnB w="6350" cap="flat" cmpd="sng" algn="ctr">
                      <a:solidFill>
                        <a:srgbClr val="B8CCE4"/>
                      </a:solidFill>
                      <a:prstDash val="solid"/>
                      <a:round/>
                      <a:headEnd type="none" w="med" len="med"/>
                      <a:tailEnd type="none" w="med" len="med"/>
                    </a:lnB>
                    <a:solidFill>
                      <a:srgbClr val="203764"/>
                    </a:solidFill>
                  </a:tcPr>
                </a:tc>
                <a:tc vMerge="1">
                  <a:txBody>
                    <a:bodyPr/>
                    <a:lstStyle/>
                    <a:p>
                      <a:endParaRPr lang="es-CO"/>
                    </a:p>
                  </a:txBody>
                  <a:tcPr/>
                </a:tc>
                <a:tc vMerge="1">
                  <a:txBody>
                    <a:bodyPr/>
                    <a:lstStyle/>
                    <a:p>
                      <a:endParaRPr lang="es-CO"/>
                    </a:p>
                  </a:txBody>
                  <a:tcPr/>
                </a:tc>
                <a:tc vMerge="1">
                  <a:txBody>
                    <a:bodyPr/>
                    <a:lstStyle/>
                    <a:p>
                      <a:endParaRPr lang="es-CO"/>
                    </a:p>
                  </a:txBody>
                  <a:tcPr/>
                </a:tc>
                <a:tc vMerge="1">
                  <a:txBody>
                    <a:bodyPr/>
                    <a:lstStyle/>
                    <a:p>
                      <a:endParaRPr lang="es-CO"/>
                    </a:p>
                  </a:txBody>
                  <a:tcPr/>
                </a:tc>
                <a:tc vMerge="1">
                  <a:txBody>
                    <a:bodyPr/>
                    <a:lstStyle/>
                    <a:p>
                      <a:endParaRPr lang="es-CO"/>
                    </a:p>
                  </a:txBody>
                  <a:tcPr/>
                </a:tc>
                <a:tc>
                  <a:txBody>
                    <a:bodyPr/>
                    <a:lstStyle/>
                    <a:p>
                      <a:pPr algn="ctr" rtl="0" fontAlgn="ctr"/>
                      <a:r>
                        <a:rPr lang="es-CO" sz="1100" b="1" i="0" u="none" strike="noStrike">
                          <a:solidFill>
                            <a:srgbClr val="FFFFFF"/>
                          </a:solidFill>
                          <a:effectLst/>
                          <a:latin typeface="Calibri" panose="020F0502020204030204" pitchFamily="34" charset="0"/>
                        </a:rPr>
                        <a:t>21/20</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a:noFill/>
                    </a:lnT>
                    <a:lnB w="6350" cap="flat" cmpd="sng" algn="ctr">
                      <a:solidFill>
                        <a:srgbClr val="B8CCE4"/>
                      </a:solidFill>
                      <a:prstDash val="solid"/>
                      <a:round/>
                      <a:headEnd type="none" w="med" len="med"/>
                      <a:tailEnd type="none" w="med" len="med"/>
                    </a:lnB>
                    <a:solidFill>
                      <a:srgbClr val="203764"/>
                    </a:solidFill>
                  </a:tcPr>
                </a:tc>
                <a:tc>
                  <a:txBody>
                    <a:bodyPr/>
                    <a:lstStyle/>
                    <a:p>
                      <a:pPr algn="ctr" rtl="0" fontAlgn="ctr"/>
                      <a:r>
                        <a:rPr lang="es-CO" sz="1100" b="1" i="0" u="none" strike="noStrike">
                          <a:solidFill>
                            <a:srgbClr val="FFFFFF"/>
                          </a:solidFill>
                          <a:effectLst/>
                          <a:latin typeface="Calibri" panose="020F0502020204030204" pitchFamily="34" charset="0"/>
                        </a:rPr>
                        <a:t>22/21</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a:noFill/>
                    </a:lnT>
                    <a:lnB w="6350" cap="flat" cmpd="sng" algn="ctr">
                      <a:solidFill>
                        <a:srgbClr val="B8CCE4"/>
                      </a:solidFill>
                      <a:prstDash val="solid"/>
                      <a:round/>
                      <a:headEnd type="none" w="med" len="med"/>
                      <a:tailEnd type="none" w="med" len="med"/>
                    </a:lnB>
                    <a:solidFill>
                      <a:srgbClr val="203764"/>
                    </a:solidFill>
                  </a:tcPr>
                </a:tc>
                <a:tc>
                  <a:txBody>
                    <a:bodyPr/>
                    <a:lstStyle/>
                    <a:p>
                      <a:pPr algn="ctr" rtl="0" fontAlgn="ctr"/>
                      <a:r>
                        <a:rPr lang="es-CO" sz="1100" b="1" i="0" u="none" strike="noStrike">
                          <a:solidFill>
                            <a:srgbClr val="FFFFFF"/>
                          </a:solidFill>
                          <a:effectLst/>
                          <a:latin typeface="Calibri" panose="020F0502020204030204" pitchFamily="34" charset="0"/>
                        </a:rPr>
                        <a:t>23/22</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a:noFill/>
                    </a:lnT>
                    <a:lnB w="6350" cap="flat" cmpd="sng" algn="ctr">
                      <a:solidFill>
                        <a:srgbClr val="B8CCE4"/>
                      </a:solidFill>
                      <a:prstDash val="solid"/>
                      <a:round/>
                      <a:headEnd type="none" w="med" len="med"/>
                      <a:tailEnd type="none" w="med" len="med"/>
                    </a:lnB>
                    <a:solidFill>
                      <a:srgbClr val="203764"/>
                    </a:solidFill>
                  </a:tcPr>
                </a:tc>
                <a:tc>
                  <a:txBody>
                    <a:bodyPr/>
                    <a:lstStyle/>
                    <a:p>
                      <a:pPr algn="ctr" rtl="0" fontAlgn="ctr"/>
                      <a:r>
                        <a:rPr lang="es-CO" sz="1100" b="1" i="0" u="none" strike="noStrike">
                          <a:solidFill>
                            <a:srgbClr val="FFFFFF"/>
                          </a:solidFill>
                          <a:effectLst/>
                          <a:latin typeface="Calibri" panose="020F0502020204030204" pitchFamily="34" charset="0"/>
                        </a:rPr>
                        <a:t>24/23</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a:noFill/>
                    </a:lnT>
                    <a:lnB w="6350" cap="flat" cmpd="sng" algn="ctr">
                      <a:solidFill>
                        <a:srgbClr val="B8CCE4"/>
                      </a:solidFill>
                      <a:prstDash val="solid"/>
                      <a:round/>
                      <a:headEnd type="none" w="med" len="med"/>
                      <a:tailEnd type="none" w="med" len="med"/>
                    </a:lnB>
                    <a:solidFill>
                      <a:srgbClr val="203764"/>
                    </a:solidFill>
                  </a:tcPr>
                </a:tc>
                <a:extLst>
                  <a:ext uri="{0D108BD9-81ED-4DB2-BD59-A6C34878D82A}">
                    <a16:rowId xmlns:a16="http://schemas.microsoft.com/office/drawing/2014/main" xmlns="" val="405929698"/>
                  </a:ext>
                </a:extLst>
              </a:tr>
              <a:tr h="231294">
                <a:tc>
                  <a:txBody>
                    <a:bodyPr/>
                    <a:lstStyle/>
                    <a:p>
                      <a:pPr algn="l" rtl="0" fontAlgn="ctr"/>
                      <a:r>
                        <a:rPr lang="es-CO" sz="1100" b="1" i="0" u="none" strike="noStrike">
                          <a:solidFill>
                            <a:srgbClr val="203764"/>
                          </a:solidFill>
                          <a:effectLst/>
                          <a:latin typeface="Calibri" panose="020F0502020204030204" pitchFamily="34" charset="0"/>
                        </a:rPr>
                        <a:t>I. Ingresos Corrientes</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D8D8D8"/>
                    </a:solidFill>
                  </a:tcPr>
                </a:tc>
                <a:tc>
                  <a:txBody>
                    <a:bodyPr/>
                    <a:lstStyle/>
                    <a:p>
                      <a:pPr algn="r" rtl="0" fontAlgn="ctr"/>
                      <a:r>
                        <a:rPr lang="es-CO" sz="1100" b="1" i="0" u="none" strike="noStrike" dirty="0">
                          <a:solidFill>
                            <a:srgbClr val="203764"/>
                          </a:solidFill>
                          <a:effectLst/>
                          <a:latin typeface="Arial" panose="020B0604020202020204" pitchFamily="34" charset="0"/>
                        </a:rPr>
                        <a:t>      269,042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D8D8D8"/>
                    </a:solidFill>
                  </a:tcPr>
                </a:tc>
                <a:tc>
                  <a:txBody>
                    <a:bodyPr/>
                    <a:lstStyle/>
                    <a:p>
                      <a:pPr algn="r" rtl="0" fontAlgn="ctr"/>
                      <a:r>
                        <a:rPr lang="es-CO" sz="1100" b="1" i="0" u="none" strike="noStrike" dirty="0">
                          <a:solidFill>
                            <a:srgbClr val="203764"/>
                          </a:solidFill>
                          <a:effectLst/>
                          <a:latin typeface="Arial" panose="020B0604020202020204" pitchFamily="34" charset="0"/>
                        </a:rPr>
                        <a:t>      272,866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D8D8D8"/>
                    </a:solidFill>
                  </a:tcPr>
                </a:tc>
                <a:tc>
                  <a:txBody>
                    <a:bodyPr/>
                    <a:lstStyle/>
                    <a:p>
                      <a:pPr algn="r" rtl="0" fontAlgn="ctr"/>
                      <a:r>
                        <a:rPr lang="es-CO" sz="1100" b="1" i="0" u="none" strike="noStrike">
                          <a:solidFill>
                            <a:srgbClr val="203764"/>
                          </a:solidFill>
                          <a:effectLst/>
                          <a:latin typeface="Arial" panose="020B0604020202020204" pitchFamily="34" charset="0"/>
                        </a:rPr>
                        <a:t>      278,392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D8D8D8"/>
                    </a:solidFill>
                  </a:tcPr>
                </a:tc>
                <a:tc>
                  <a:txBody>
                    <a:bodyPr/>
                    <a:lstStyle/>
                    <a:p>
                      <a:pPr algn="r" rtl="0" fontAlgn="ctr"/>
                      <a:r>
                        <a:rPr lang="es-CO" sz="1100" b="1" i="0" u="none" strike="noStrike">
                          <a:solidFill>
                            <a:srgbClr val="203764"/>
                          </a:solidFill>
                          <a:effectLst/>
                          <a:latin typeface="Arial" panose="020B0604020202020204" pitchFamily="34" charset="0"/>
                        </a:rPr>
                        <a:t>      284,145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D8D8D8"/>
                    </a:solidFill>
                  </a:tcPr>
                </a:tc>
                <a:tc>
                  <a:txBody>
                    <a:bodyPr/>
                    <a:lstStyle/>
                    <a:p>
                      <a:pPr algn="r" rtl="0" fontAlgn="ctr"/>
                      <a:r>
                        <a:rPr lang="es-CO" sz="1100" b="1" i="0" u="none" strike="noStrike">
                          <a:solidFill>
                            <a:srgbClr val="203764"/>
                          </a:solidFill>
                          <a:effectLst/>
                          <a:latin typeface="Arial" panose="020B0604020202020204" pitchFamily="34" charset="0"/>
                        </a:rPr>
                        <a:t>      265,171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D8D8D8"/>
                    </a:solidFill>
                  </a:tcPr>
                </a:tc>
                <a:tc>
                  <a:txBody>
                    <a:bodyPr/>
                    <a:lstStyle/>
                    <a:p>
                      <a:pPr algn="r" rtl="0" fontAlgn="ctr"/>
                      <a:r>
                        <a:rPr lang="es-CO" sz="1100" b="1" i="0" u="none" strike="noStrike">
                          <a:solidFill>
                            <a:srgbClr val="203764"/>
                          </a:solidFill>
                          <a:effectLst/>
                          <a:latin typeface="Arial" panose="020B0604020202020204" pitchFamily="34" charset="0"/>
                        </a:rPr>
                        <a:t>1%</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D8D8D8"/>
                    </a:solidFill>
                  </a:tcPr>
                </a:tc>
                <a:tc>
                  <a:txBody>
                    <a:bodyPr/>
                    <a:lstStyle/>
                    <a:p>
                      <a:pPr algn="r" rtl="0" fontAlgn="ctr"/>
                      <a:r>
                        <a:rPr lang="es-CO" sz="1100" b="1" i="0" u="none" strike="noStrike">
                          <a:solidFill>
                            <a:srgbClr val="203764"/>
                          </a:solidFill>
                          <a:effectLst/>
                          <a:latin typeface="Arial" panose="020B0604020202020204" pitchFamily="34" charset="0"/>
                        </a:rPr>
                        <a:t>2%</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D8D8D8"/>
                    </a:solidFill>
                  </a:tcPr>
                </a:tc>
                <a:tc>
                  <a:txBody>
                    <a:bodyPr/>
                    <a:lstStyle/>
                    <a:p>
                      <a:pPr algn="r" rtl="0" fontAlgn="ctr"/>
                      <a:r>
                        <a:rPr lang="es-CO" sz="1100" b="1" i="0" u="none" strike="noStrike">
                          <a:solidFill>
                            <a:srgbClr val="203764"/>
                          </a:solidFill>
                          <a:effectLst/>
                          <a:latin typeface="Arial" panose="020B0604020202020204" pitchFamily="34" charset="0"/>
                        </a:rPr>
                        <a:t>2%</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D8D8D8"/>
                    </a:solidFill>
                  </a:tcPr>
                </a:tc>
                <a:tc>
                  <a:txBody>
                    <a:bodyPr/>
                    <a:lstStyle/>
                    <a:p>
                      <a:pPr algn="r" rtl="0" fontAlgn="ctr"/>
                      <a:r>
                        <a:rPr lang="es-CO" sz="1100" b="1" i="0" u="none" strike="noStrike">
                          <a:solidFill>
                            <a:srgbClr val="203764"/>
                          </a:solidFill>
                          <a:effectLst/>
                          <a:latin typeface="Arial" panose="020B0604020202020204" pitchFamily="34" charset="0"/>
                        </a:rPr>
                        <a:t>-7%</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D8D8D8"/>
                    </a:solidFill>
                  </a:tcPr>
                </a:tc>
                <a:extLst>
                  <a:ext uri="{0D108BD9-81ED-4DB2-BD59-A6C34878D82A}">
                    <a16:rowId xmlns:a16="http://schemas.microsoft.com/office/drawing/2014/main" xmlns="" val="146101173"/>
                  </a:ext>
                </a:extLst>
              </a:tr>
              <a:tr h="231294">
                <a:tc>
                  <a:txBody>
                    <a:bodyPr/>
                    <a:lstStyle/>
                    <a:p>
                      <a:pPr algn="l" rtl="0" fontAlgn="ctr"/>
                      <a:r>
                        <a:rPr lang="es-CO" sz="1100" b="0" i="0" u="none" strike="noStrike">
                          <a:solidFill>
                            <a:srgbClr val="203764"/>
                          </a:solidFill>
                          <a:effectLst/>
                          <a:latin typeface="Calibri" panose="020F0502020204030204" pitchFamily="34" charset="0"/>
                        </a:rPr>
                        <a:t>Ingresos tributarios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b"/>
                      <a:r>
                        <a:rPr lang="es-CO" sz="1100" b="0" i="0" u="none" strike="noStrike" dirty="0">
                          <a:solidFill>
                            <a:srgbClr val="203764"/>
                          </a:solidFill>
                          <a:effectLst/>
                          <a:latin typeface="Arial" panose="020B0604020202020204" pitchFamily="34" charset="0"/>
                        </a:rPr>
                        <a:t>                  - </a:t>
                      </a:r>
                    </a:p>
                  </a:txBody>
                  <a:tcPr marL="0" marR="0" marT="0" marB="0" anchor="b">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b"/>
                      <a:r>
                        <a:rPr lang="es-CO" sz="1100" b="0" i="0" u="none" strike="noStrike">
                          <a:solidFill>
                            <a:srgbClr val="203764"/>
                          </a:solidFill>
                          <a:effectLst/>
                          <a:latin typeface="Arial" panose="020B0604020202020204" pitchFamily="34" charset="0"/>
                        </a:rPr>
                        <a:t>                  - </a:t>
                      </a:r>
                    </a:p>
                  </a:txBody>
                  <a:tcPr marL="0" marR="0" marT="0" marB="0" anchor="b">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b"/>
                      <a:r>
                        <a:rPr lang="es-CO" sz="1100" b="0" i="0" u="none" strike="noStrike">
                          <a:solidFill>
                            <a:srgbClr val="203764"/>
                          </a:solidFill>
                          <a:effectLst/>
                          <a:latin typeface="Arial" panose="020B0604020202020204" pitchFamily="34" charset="0"/>
                        </a:rPr>
                        <a:t>                  - </a:t>
                      </a:r>
                    </a:p>
                  </a:txBody>
                  <a:tcPr marL="0" marR="0" marT="0" marB="0" anchor="b">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b"/>
                      <a:r>
                        <a:rPr lang="es-CO" sz="1100" b="0" i="0" u="none" strike="noStrike">
                          <a:solidFill>
                            <a:srgbClr val="203764"/>
                          </a:solidFill>
                          <a:effectLst/>
                          <a:latin typeface="Arial" panose="020B0604020202020204" pitchFamily="34" charset="0"/>
                        </a:rPr>
                        <a:t>                  - </a:t>
                      </a:r>
                    </a:p>
                  </a:txBody>
                  <a:tcPr marL="0" marR="0" marT="0" marB="0" anchor="b">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b"/>
                      <a:r>
                        <a:rPr lang="es-CO" sz="1100" b="0" i="0" u="none" strike="noStrike">
                          <a:solidFill>
                            <a:srgbClr val="203764"/>
                          </a:solidFill>
                          <a:effectLst/>
                          <a:latin typeface="Arial" panose="020B0604020202020204" pitchFamily="34" charset="0"/>
                        </a:rPr>
                        <a:t>                  - </a:t>
                      </a:r>
                    </a:p>
                  </a:txBody>
                  <a:tcPr marL="0" marR="0" marT="0" marB="0" anchor="b">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100" b="0" i="0" u="none" strike="noStrike">
                          <a:solidFill>
                            <a:srgbClr val="203764"/>
                          </a:solidFill>
                          <a:effectLst/>
                          <a:latin typeface="Arial" panose="020B0604020202020204" pitchFamily="34" charset="0"/>
                        </a:rPr>
                        <a:t>0%</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FFFFF"/>
                    </a:solidFill>
                  </a:tcPr>
                </a:tc>
                <a:tc>
                  <a:txBody>
                    <a:bodyPr/>
                    <a:lstStyle/>
                    <a:p>
                      <a:pPr algn="r" rtl="0" fontAlgn="ctr"/>
                      <a:r>
                        <a:rPr lang="es-CO" sz="1100" b="0" i="0" u="none" strike="noStrike">
                          <a:solidFill>
                            <a:srgbClr val="203764"/>
                          </a:solidFill>
                          <a:effectLst/>
                          <a:latin typeface="Arial" panose="020B0604020202020204" pitchFamily="34" charset="0"/>
                        </a:rPr>
                        <a:t>0%</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FFFFF"/>
                    </a:solidFill>
                  </a:tcPr>
                </a:tc>
                <a:tc>
                  <a:txBody>
                    <a:bodyPr/>
                    <a:lstStyle/>
                    <a:p>
                      <a:pPr algn="r" rtl="0" fontAlgn="ctr"/>
                      <a:r>
                        <a:rPr lang="es-CO" sz="1100" b="0" i="0" u="none" strike="noStrike">
                          <a:solidFill>
                            <a:srgbClr val="203764"/>
                          </a:solidFill>
                          <a:effectLst/>
                          <a:latin typeface="Arial" panose="020B0604020202020204" pitchFamily="34" charset="0"/>
                        </a:rPr>
                        <a:t>0%</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FFFFF"/>
                    </a:solidFill>
                  </a:tcPr>
                </a:tc>
                <a:tc>
                  <a:txBody>
                    <a:bodyPr/>
                    <a:lstStyle/>
                    <a:p>
                      <a:pPr algn="r" rtl="0" fontAlgn="ctr"/>
                      <a:r>
                        <a:rPr lang="es-CO" sz="1100" b="0" i="0" u="none" strike="noStrike">
                          <a:solidFill>
                            <a:srgbClr val="203764"/>
                          </a:solidFill>
                          <a:effectLst/>
                          <a:latin typeface="Arial" panose="020B0604020202020204" pitchFamily="34" charset="0"/>
                        </a:rPr>
                        <a:t>0%</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FFFFF"/>
                    </a:solidFill>
                  </a:tcPr>
                </a:tc>
                <a:extLst>
                  <a:ext uri="{0D108BD9-81ED-4DB2-BD59-A6C34878D82A}">
                    <a16:rowId xmlns:a16="http://schemas.microsoft.com/office/drawing/2014/main" xmlns="" val="469976807"/>
                  </a:ext>
                </a:extLst>
              </a:tr>
              <a:tr h="231294">
                <a:tc>
                  <a:txBody>
                    <a:bodyPr/>
                    <a:lstStyle/>
                    <a:p>
                      <a:pPr algn="l" rtl="0" fontAlgn="ctr"/>
                      <a:r>
                        <a:rPr lang="es-CO" sz="1100" b="0" i="0" u="none" strike="noStrike">
                          <a:solidFill>
                            <a:srgbClr val="203764"/>
                          </a:solidFill>
                          <a:effectLst/>
                          <a:latin typeface="Calibri" panose="020F0502020204030204" pitchFamily="34" charset="0"/>
                        </a:rPr>
                        <a:t>Impuestos directos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b"/>
                      <a:r>
                        <a:rPr lang="es-CO" sz="1100" b="0" i="0" u="none" strike="noStrike" dirty="0">
                          <a:solidFill>
                            <a:srgbClr val="203764"/>
                          </a:solidFill>
                          <a:effectLst/>
                          <a:latin typeface="Arial" panose="020B0604020202020204" pitchFamily="34" charset="0"/>
                        </a:rPr>
                        <a:t>                  - </a:t>
                      </a:r>
                    </a:p>
                  </a:txBody>
                  <a:tcPr marL="0" marR="0" marT="0" marB="0" anchor="b">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b"/>
                      <a:r>
                        <a:rPr lang="es-CO" sz="1100" b="0" i="0" u="none" strike="noStrike" dirty="0">
                          <a:solidFill>
                            <a:srgbClr val="203764"/>
                          </a:solidFill>
                          <a:effectLst/>
                          <a:latin typeface="Arial" panose="020B0604020202020204" pitchFamily="34" charset="0"/>
                        </a:rPr>
                        <a:t>                  - </a:t>
                      </a:r>
                    </a:p>
                  </a:txBody>
                  <a:tcPr marL="0" marR="0" marT="0" marB="0" anchor="b">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b"/>
                      <a:r>
                        <a:rPr lang="es-CO" sz="1100" b="0" i="0" u="none" strike="noStrike">
                          <a:solidFill>
                            <a:srgbClr val="203764"/>
                          </a:solidFill>
                          <a:effectLst/>
                          <a:latin typeface="Arial" panose="020B0604020202020204" pitchFamily="34" charset="0"/>
                        </a:rPr>
                        <a:t>                  - </a:t>
                      </a:r>
                    </a:p>
                  </a:txBody>
                  <a:tcPr marL="0" marR="0" marT="0" marB="0" anchor="b">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b"/>
                      <a:r>
                        <a:rPr lang="es-CO" sz="1100" b="0" i="0" u="none" strike="noStrike">
                          <a:solidFill>
                            <a:srgbClr val="203764"/>
                          </a:solidFill>
                          <a:effectLst/>
                          <a:latin typeface="Arial" panose="020B0604020202020204" pitchFamily="34" charset="0"/>
                        </a:rPr>
                        <a:t>                  - </a:t>
                      </a:r>
                    </a:p>
                  </a:txBody>
                  <a:tcPr marL="0" marR="0" marT="0" marB="0" anchor="b">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b"/>
                      <a:r>
                        <a:rPr lang="es-CO" sz="1100" b="0" i="0" u="none" strike="noStrike" dirty="0">
                          <a:solidFill>
                            <a:srgbClr val="203764"/>
                          </a:solidFill>
                          <a:effectLst/>
                          <a:latin typeface="Arial" panose="020B0604020202020204" pitchFamily="34" charset="0"/>
                        </a:rPr>
                        <a:t>                  - </a:t>
                      </a:r>
                    </a:p>
                  </a:txBody>
                  <a:tcPr marL="0" marR="0" marT="0" marB="0" anchor="b">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100" b="0" i="0" u="none" strike="noStrike">
                          <a:solidFill>
                            <a:srgbClr val="203764"/>
                          </a:solidFill>
                          <a:effectLst/>
                          <a:latin typeface="Arial" panose="020B0604020202020204" pitchFamily="34" charset="0"/>
                        </a:rPr>
                        <a:t>0%</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FFFFF"/>
                    </a:solidFill>
                  </a:tcPr>
                </a:tc>
                <a:tc>
                  <a:txBody>
                    <a:bodyPr/>
                    <a:lstStyle/>
                    <a:p>
                      <a:pPr algn="r" rtl="0" fontAlgn="ctr"/>
                      <a:r>
                        <a:rPr lang="es-CO" sz="1100" b="0" i="0" u="none" strike="noStrike">
                          <a:solidFill>
                            <a:srgbClr val="203764"/>
                          </a:solidFill>
                          <a:effectLst/>
                          <a:latin typeface="Arial" panose="020B0604020202020204" pitchFamily="34" charset="0"/>
                        </a:rPr>
                        <a:t>0%</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FFFFF"/>
                    </a:solidFill>
                  </a:tcPr>
                </a:tc>
                <a:tc>
                  <a:txBody>
                    <a:bodyPr/>
                    <a:lstStyle/>
                    <a:p>
                      <a:pPr algn="r" rtl="0" fontAlgn="ctr"/>
                      <a:r>
                        <a:rPr lang="es-CO" sz="1100" b="0" i="0" u="none" strike="noStrike">
                          <a:solidFill>
                            <a:srgbClr val="203764"/>
                          </a:solidFill>
                          <a:effectLst/>
                          <a:latin typeface="Arial" panose="020B0604020202020204" pitchFamily="34" charset="0"/>
                        </a:rPr>
                        <a:t>0%</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FFFFF"/>
                    </a:solidFill>
                  </a:tcPr>
                </a:tc>
                <a:tc>
                  <a:txBody>
                    <a:bodyPr/>
                    <a:lstStyle/>
                    <a:p>
                      <a:pPr algn="r" rtl="0" fontAlgn="ctr"/>
                      <a:r>
                        <a:rPr lang="es-CO" sz="1100" b="0" i="0" u="none" strike="noStrike">
                          <a:solidFill>
                            <a:srgbClr val="203764"/>
                          </a:solidFill>
                          <a:effectLst/>
                          <a:latin typeface="Arial" panose="020B0604020202020204" pitchFamily="34" charset="0"/>
                        </a:rPr>
                        <a:t>0%</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FFFFF"/>
                    </a:solidFill>
                  </a:tcPr>
                </a:tc>
                <a:extLst>
                  <a:ext uri="{0D108BD9-81ED-4DB2-BD59-A6C34878D82A}">
                    <a16:rowId xmlns:a16="http://schemas.microsoft.com/office/drawing/2014/main" xmlns="" val="483391741"/>
                  </a:ext>
                </a:extLst>
              </a:tr>
              <a:tr h="231294">
                <a:tc>
                  <a:txBody>
                    <a:bodyPr/>
                    <a:lstStyle/>
                    <a:p>
                      <a:pPr algn="l" rtl="0" fontAlgn="ctr"/>
                      <a:r>
                        <a:rPr lang="es-CO" sz="1100" b="0" i="0" u="none" strike="noStrike">
                          <a:solidFill>
                            <a:srgbClr val="203764"/>
                          </a:solidFill>
                          <a:effectLst/>
                          <a:latin typeface="Calibri" panose="020F0502020204030204" pitchFamily="34" charset="0"/>
                        </a:rPr>
                        <a:t>Impuestos indirectos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b"/>
                      <a:r>
                        <a:rPr lang="es-CO" sz="1100" b="0" i="0" u="none" strike="noStrike">
                          <a:solidFill>
                            <a:srgbClr val="203764"/>
                          </a:solidFill>
                          <a:effectLst/>
                          <a:latin typeface="Arial" panose="020B0604020202020204" pitchFamily="34" charset="0"/>
                        </a:rPr>
                        <a:t>                  - </a:t>
                      </a:r>
                    </a:p>
                  </a:txBody>
                  <a:tcPr marL="0" marR="0" marT="0" marB="0" anchor="b">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b"/>
                      <a:r>
                        <a:rPr lang="es-CO" sz="1100" b="0" i="0" u="none" strike="noStrike">
                          <a:solidFill>
                            <a:srgbClr val="203764"/>
                          </a:solidFill>
                          <a:effectLst/>
                          <a:latin typeface="Arial" panose="020B0604020202020204" pitchFamily="34" charset="0"/>
                        </a:rPr>
                        <a:t>                  - </a:t>
                      </a:r>
                    </a:p>
                  </a:txBody>
                  <a:tcPr marL="0" marR="0" marT="0" marB="0" anchor="b">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b"/>
                      <a:r>
                        <a:rPr lang="es-CO" sz="1100" b="0" i="0" u="none" strike="noStrike">
                          <a:solidFill>
                            <a:srgbClr val="203764"/>
                          </a:solidFill>
                          <a:effectLst/>
                          <a:latin typeface="Arial" panose="020B0604020202020204" pitchFamily="34" charset="0"/>
                        </a:rPr>
                        <a:t>                  - </a:t>
                      </a:r>
                    </a:p>
                  </a:txBody>
                  <a:tcPr marL="0" marR="0" marT="0" marB="0" anchor="b">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b"/>
                      <a:r>
                        <a:rPr lang="es-CO" sz="1100" b="0" i="0" u="none" strike="noStrike">
                          <a:solidFill>
                            <a:srgbClr val="203764"/>
                          </a:solidFill>
                          <a:effectLst/>
                          <a:latin typeface="Arial" panose="020B0604020202020204" pitchFamily="34" charset="0"/>
                        </a:rPr>
                        <a:t>                  - </a:t>
                      </a:r>
                    </a:p>
                  </a:txBody>
                  <a:tcPr marL="0" marR="0" marT="0" marB="0" anchor="b">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b"/>
                      <a:r>
                        <a:rPr lang="es-CO" sz="1100" b="0" i="0" u="none" strike="noStrike">
                          <a:solidFill>
                            <a:srgbClr val="203764"/>
                          </a:solidFill>
                          <a:effectLst/>
                          <a:latin typeface="Arial" panose="020B0604020202020204" pitchFamily="34" charset="0"/>
                        </a:rPr>
                        <a:t>                  - </a:t>
                      </a:r>
                    </a:p>
                  </a:txBody>
                  <a:tcPr marL="0" marR="0" marT="0" marB="0" anchor="b">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100" b="0" i="0" u="none" strike="noStrike" dirty="0">
                          <a:solidFill>
                            <a:srgbClr val="203764"/>
                          </a:solidFill>
                          <a:effectLst/>
                          <a:latin typeface="Arial" panose="020B0604020202020204" pitchFamily="34" charset="0"/>
                        </a:rPr>
                        <a:t>0%</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FFFFF"/>
                    </a:solidFill>
                  </a:tcPr>
                </a:tc>
                <a:tc>
                  <a:txBody>
                    <a:bodyPr/>
                    <a:lstStyle/>
                    <a:p>
                      <a:pPr algn="r" rtl="0" fontAlgn="ctr"/>
                      <a:r>
                        <a:rPr lang="es-CO" sz="1100" b="0" i="0" u="none" strike="noStrike">
                          <a:solidFill>
                            <a:srgbClr val="203764"/>
                          </a:solidFill>
                          <a:effectLst/>
                          <a:latin typeface="Arial" panose="020B0604020202020204" pitchFamily="34" charset="0"/>
                        </a:rPr>
                        <a:t>0%</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FFFFF"/>
                    </a:solidFill>
                  </a:tcPr>
                </a:tc>
                <a:tc>
                  <a:txBody>
                    <a:bodyPr/>
                    <a:lstStyle/>
                    <a:p>
                      <a:pPr algn="r" rtl="0" fontAlgn="ctr"/>
                      <a:r>
                        <a:rPr lang="es-CO" sz="1100" b="0" i="0" u="none" strike="noStrike">
                          <a:solidFill>
                            <a:srgbClr val="203764"/>
                          </a:solidFill>
                          <a:effectLst/>
                          <a:latin typeface="Arial" panose="020B0604020202020204" pitchFamily="34" charset="0"/>
                        </a:rPr>
                        <a:t>0%</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FFFFF"/>
                    </a:solidFill>
                  </a:tcPr>
                </a:tc>
                <a:tc>
                  <a:txBody>
                    <a:bodyPr/>
                    <a:lstStyle/>
                    <a:p>
                      <a:pPr algn="r" rtl="0" fontAlgn="ctr"/>
                      <a:r>
                        <a:rPr lang="es-CO" sz="1100" b="0" i="0" u="none" strike="noStrike">
                          <a:solidFill>
                            <a:srgbClr val="203764"/>
                          </a:solidFill>
                          <a:effectLst/>
                          <a:latin typeface="Arial" panose="020B0604020202020204" pitchFamily="34" charset="0"/>
                        </a:rPr>
                        <a:t>0%</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FFFFF"/>
                    </a:solidFill>
                  </a:tcPr>
                </a:tc>
                <a:extLst>
                  <a:ext uri="{0D108BD9-81ED-4DB2-BD59-A6C34878D82A}">
                    <a16:rowId xmlns:a16="http://schemas.microsoft.com/office/drawing/2014/main" xmlns="" val="2977379429"/>
                  </a:ext>
                </a:extLst>
              </a:tr>
              <a:tr h="231294">
                <a:tc>
                  <a:txBody>
                    <a:bodyPr/>
                    <a:lstStyle/>
                    <a:p>
                      <a:pPr algn="l" rtl="0" fontAlgn="ctr"/>
                      <a:r>
                        <a:rPr lang="es-CO" sz="1100" b="0" i="0" u="none" strike="noStrike">
                          <a:solidFill>
                            <a:srgbClr val="203764"/>
                          </a:solidFill>
                          <a:effectLst/>
                          <a:latin typeface="Calibri" panose="020F0502020204030204" pitchFamily="34" charset="0"/>
                        </a:rPr>
                        <a:t>Ingresos no tributarios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b"/>
                      <a:r>
                        <a:rPr lang="es-CO" sz="1100" b="0" i="0" u="none" strike="noStrike">
                          <a:solidFill>
                            <a:srgbClr val="203764"/>
                          </a:solidFill>
                          <a:effectLst/>
                          <a:latin typeface="Arial" panose="020B0604020202020204" pitchFamily="34" charset="0"/>
                        </a:rPr>
                        <a:t>                  - </a:t>
                      </a:r>
                    </a:p>
                  </a:txBody>
                  <a:tcPr marL="0" marR="0" marT="0" marB="0" anchor="b">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b"/>
                      <a:r>
                        <a:rPr lang="es-CO" sz="1100" b="0" i="0" u="none" strike="noStrike">
                          <a:solidFill>
                            <a:srgbClr val="203764"/>
                          </a:solidFill>
                          <a:effectLst/>
                          <a:latin typeface="Arial" panose="020B0604020202020204" pitchFamily="34" charset="0"/>
                        </a:rPr>
                        <a:t>                  - </a:t>
                      </a:r>
                    </a:p>
                  </a:txBody>
                  <a:tcPr marL="0" marR="0" marT="0" marB="0" anchor="b">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b"/>
                      <a:r>
                        <a:rPr lang="es-CO" sz="1100" b="0" i="0" u="none" strike="noStrike">
                          <a:solidFill>
                            <a:srgbClr val="203764"/>
                          </a:solidFill>
                          <a:effectLst/>
                          <a:latin typeface="Arial" panose="020B0604020202020204" pitchFamily="34" charset="0"/>
                        </a:rPr>
                        <a:t>                  - </a:t>
                      </a:r>
                    </a:p>
                  </a:txBody>
                  <a:tcPr marL="0" marR="0" marT="0" marB="0" anchor="b">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b"/>
                      <a:r>
                        <a:rPr lang="es-CO" sz="1100" b="0" i="0" u="none" strike="noStrike">
                          <a:solidFill>
                            <a:srgbClr val="203764"/>
                          </a:solidFill>
                          <a:effectLst/>
                          <a:latin typeface="Arial" panose="020B0604020202020204" pitchFamily="34" charset="0"/>
                        </a:rPr>
                        <a:t>                  - </a:t>
                      </a:r>
                    </a:p>
                  </a:txBody>
                  <a:tcPr marL="0" marR="0" marT="0" marB="0" anchor="b">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b"/>
                      <a:r>
                        <a:rPr lang="es-CO" sz="1100" b="0" i="0" u="none" strike="noStrike">
                          <a:solidFill>
                            <a:srgbClr val="203764"/>
                          </a:solidFill>
                          <a:effectLst/>
                          <a:latin typeface="Arial" panose="020B0604020202020204" pitchFamily="34" charset="0"/>
                        </a:rPr>
                        <a:t>                  - </a:t>
                      </a:r>
                    </a:p>
                  </a:txBody>
                  <a:tcPr marL="0" marR="0" marT="0" marB="0" anchor="b">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100" b="0" i="0" u="none" strike="noStrike">
                          <a:solidFill>
                            <a:srgbClr val="203764"/>
                          </a:solidFill>
                          <a:effectLst/>
                          <a:latin typeface="Arial" panose="020B0604020202020204" pitchFamily="34" charset="0"/>
                        </a:rPr>
                        <a:t>0%</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FFFFF"/>
                    </a:solidFill>
                  </a:tcPr>
                </a:tc>
                <a:tc>
                  <a:txBody>
                    <a:bodyPr/>
                    <a:lstStyle/>
                    <a:p>
                      <a:pPr algn="r" rtl="0" fontAlgn="ctr"/>
                      <a:r>
                        <a:rPr lang="es-CO" sz="1100" b="0" i="0" u="none" strike="noStrike">
                          <a:solidFill>
                            <a:srgbClr val="203764"/>
                          </a:solidFill>
                          <a:effectLst/>
                          <a:latin typeface="Arial" panose="020B0604020202020204" pitchFamily="34" charset="0"/>
                        </a:rPr>
                        <a:t>0%</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FFFFF"/>
                    </a:solidFill>
                  </a:tcPr>
                </a:tc>
                <a:tc>
                  <a:txBody>
                    <a:bodyPr/>
                    <a:lstStyle/>
                    <a:p>
                      <a:pPr algn="r" rtl="0" fontAlgn="ctr"/>
                      <a:r>
                        <a:rPr lang="es-CO" sz="1100" b="0" i="0" u="none" strike="noStrike">
                          <a:solidFill>
                            <a:srgbClr val="203764"/>
                          </a:solidFill>
                          <a:effectLst/>
                          <a:latin typeface="Arial" panose="020B0604020202020204" pitchFamily="34" charset="0"/>
                        </a:rPr>
                        <a:t>0%</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FFFFF"/>
                    </a:solidFill>
                  </a:tcPr>
                </a:tc>
                <a:tc>
                  <a:txBody>
                    <a:bodyPr/>
                    <a:lstStyle/>
                    <a:p>
                      <a:pPr algn="r" rtl="0" fontAlgn="ctr"/>
                      <a:r>
                        <a:rPr lang="es-CO" sz="1100" b="0" i="0" u="none" strike="noStrike">
                          <a:solidFill>
                            <a:srgbClr val="203764"/>
                          </a:solidFill>
                          <a:effectLst/>
                          <a:latin typeface="Arial" panose="020B0604020202020204" pitchFamily="34" charset="0"/>
                        </a:rPr>
                        <a:t>0%</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FFFFF"/>
                    </a:solidFill>
                  </a:tcPr>
                </a:tc>
                <a:extLst>
                  <a:ext uri="{0D108BD9-81ED-4DB2-BD59-A6C34878D82A}">
                    <a16:rowId xmlns:a16="http://schemas.microsoft.com/office/drawing/2014/main" xmlns="" val="1864307444"/>
                  </a:ext>
                </a:extLst>
              </a:tr>
              <a:tr h="231294">
                <a:tc>
                  <a:txBody>
                    <a:bodyPr/>
                    <a:lstStyle/>
                    <a:p>
                      <a:pPr algn="l" rtl="0" fontAlgn="ctr"/>
                      <a:r>
                        <a:rPr lang="es-CO" sz="1100" b="0" i="0" u="none" strike="noStrike">
                          <a:solidFill>
                            <a:srgbClr val="203764"/>
                          </a:solidFill>
                          <a:effectLst/>
                          <a:latin typeface="Calibri" panose="020F0502020204030204" pitchFamily="34" charset="0"/>
                        </a:rPr>
                        <a:t>Contribuciones</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b"/>
                      <a:r>
                        <a:rPr lang="es-CO" sz="1100" b="0" i="0" u="none" strike="noStrike">
                          <a:solidFill>
                            <a:srgbClr val="203764"/>
                          </a:solidFill>
                          <a:effectLst/>
                          <a:latin typeface="Arial" panose="020B0604020202020204" pitchFamily="34" charset="0"/>
                        </a:rPr>
                        <a:t>      269,037 </a:t>
                      </a:r>
                    </a:p>
                  </a:txBody>
                  <a:tcPr marL="0" marR="0" marT="0" marB="0" anchor="b">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b"/>
                      <a:r>
                        <a:rPr lang="es-CO" sz="1100" b="0" i="0" u="none" strike="noStrike">
                          <a:solidFill>
                            <a:srgbClr val="203764"/>
                          </a:solidFill>
                          <a:effectLst/>
                          <a:latin typeface="Arial" panose="020B0604020202020204" pitchFamily="34" charset="0"/>
                        </a:rPr>
                        <a:t>      270,664 </a:t>
                      </a:r>
                    </a:p>
                  </a:txBody>
                  <a:tcPr marL="0" marR="0" marT="0" marB="0" anchor="b">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b"/>
                      <a:r>
                        <a:rPr lang="es-CO" sz="1100" b="0" i="0" u="none" strike="noStrike" dirty="0">
                          <a:solidFill>
                            <a:srgbClr val="203764"/>
                          </a:solidFill>
                          <a:effectLst/>
                          <a:latin typeface="Arial" panose="020B0604020202020204" pitchFamily="34" charset="0"/>
                        </a:rPr>
                        <a:t>      276,124 </a:t>
                      </a:r>
                    </a:p>
                  </a:txBody>
                  <a:tcPr marL="0" marR="0" marT="0" marB="0" anchor="b">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b"/>
                      <a:r>
                        <a:rPr lang="es-CO" sz="1100" b="0" i="0" u="none" strike="noStrike">
                          <a:solidFill>
                            <a:srgbClr val="203764"/>
                          </a:solidFill>
                          <a:effectLst/>
                          <a:latin typeface="Arial" panose="020B0604020202020204" pitchFamily="34" charset="0"/>
                        </a:rPr>
                        <a:t>      281,809 </a:t>
                      </a:r>
                    </a:p>
                  </a:txBody>
                  <a:tcPr marL="0" marR="0" marT="0" marB="0" anchor="b">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b"/>
                      <a:r>
                        <a:rPr lang="es-CO" sz="1100" b="0" i="0" u="none" strike="noStrike">
                          <a:solidFill>
                            <a:srgbClr val="203764"/>
                          </a:solidFill>
                          <a:effectLst/>
                          <a:latin typeface="Arial" panose="020B0604020202020204" pitchFamily="34" charset="0"/>
                        </a:rPr>
                        <a:t>      262,765 </a:t>
                      </a:r>
                    </a:p>
                  </a:txBody>
                  <a:tcPr marL="0" marR="0" marT="0" marB="0" anchor="b">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100" b="0" i="0" u="none" strike="noStrike">
                          <a:solidFill>
                            <a:srgbClr val="203764"/>
                          </a:solidFill>
                          <a:effectLst/>
                          <a:latin typeface="Arial" panose="020B0604020202020204" pitchFamily="34" charset="0"/>
                        </a:rPr>
                        <a:t>1%</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FFFFF"/>
                    </a:solidFill>
                  </a:tcPr>
                </a:tc>
                <a:tc>
                  <a:txBody>
                    <a:bodyPr/>
                    <a:lstStyle/>
                    <a:p>
                      <a:pPr algn="r" rtl="0" fontAlgn="ctr"/>
                      <a:r>
                        <a:rPr lang="es-CO" sz="1100" b="0" i="0" u="none" strike="noStrike" dirty="0">
                          <a:solidFill>
                            <a:srgbClr val="203764"/>
                          </a:solidFill>
                          <a:effectLst/>
                          <a:latin typeface="Arial" panose="020B0604020202020204" pitchFamily="34" charset="0"/>
                        </a:rPr>
                        <a:t>2%</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FFFFF"/>
                    </a:solidFill>
                  </a:tcPr>
                </a:tc>
                <a:tc>
                  <a:txBody>
                    <a:bodyPr/>
                    <a:lstStyle/>
                    <a:p>
                      <a:pPr algn="r" rtl="0" fontAlgn="ctr"/>
                      <a:r>
                        <a:rPr lang="es-CO" sz="1100" b="0" i="0" u="none" strike="noStrike">
                          <a:solidFill>
                            <a:srgbClr val="203764"/>
                          </a:solidFill>
                          <a:effectLst/>
                          <a:latin typeface="Arial" panose="020B0604020202020204" pitchFamily="34" charset="0"/>
                        </a:rPr>
                        <a:t>2%</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FFFFF"/>
                    </a:solidFill>
                  </a:tcPr>
                </a:tc>
                <a:tc>
                  <a:txBody>
                    <a:bodyPr/>
                    <a:lstStyle/>
                    <a:p>
                      <a:pPr algn="r" rtl="0" fontAlgn="ctr"/>
                      <a:r>
                        <a:rPr lang="es-CO" sz="1100" b="0" i="0" u="none" strike="noStrike">
                          <a:solidFill>
                            <a:srgbClr val="203764"/>
                          </a:solidFill>
                          <a:effectLst/>
                          <a:latin typeface="Arial" panose="020B0604020202020204" pitchFamily="34" charset="0"/>
                        </a:rPr>
                        <a:t>-7%</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FFFFF"/>
                    </a:solidFill>
                  </a:tcPr>
                </a:tc>
                <a:extLst>
                  <a:ext uri="{0D108BD9-81ED-4DB2-BD59-A6C34878D82A}">
                    <a16:rowId xmlns:a16="http://schemas.microsoft.com/office/drawing/2014/main" xmlns="" val="914763685"/>
                  </a:ext>
                </a:extLst>
              </a:tr>
              <a:tr h="231294">
                <a:tc>
                  <a:txBody>
                    <a:bodyPr/>
                    <a:lstStyle/>
                    <a:p>
                      <a:pPr algn="l" rtl="0" fontAlgn="ctr"/>
                      <a:r>
                        <a:rPr lang="es-CO" sz="1100" b="0" i="0" u="none" strike="noStrike">
                          <a:solidFill>
                            <a:srgbClr val="203764"/>
                          </a:solidFill>
                          <a:effectLst/>
                          <a:latin typeface="Calibri" panose="020F0502020204030204" pitchFamily="34" charset="0"/>
                        </a:rPr>
                        <a:t>Tasas y derechos administrativos</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b"/>
                      <a:r>
                        <a:rPr lang="es-CO" sz="1100" b="0" i="0" u="none" strike="noStrike">
                          <a:solidFill>
                            <a:srgbClr val="203764"/>
                          </a:solidFill>
                          <a:effectLst/>
                          <a:latin typeface="Arial" panose="020B0604020202020204" pitchFamily="34" charset="0"/>
                        </a:rPr>
                        <a:t>                  - </a:t>
                      </a:r>
                    </a:p>
                  </a:txBody>
                  <a:tcPr marL="0" marR="0" marT="0" marB="0" anchor="b">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b"/>
                      <a:r>
                        <a:rPr lang="es-CO" sz="1100" b="0" i="0" u="none" strike="noStrike">
                          <a:solidFill>
                            <a:srgbClr val="203764"/>
                          </a:solidFill>
                          <a:effectLst/>
                          <a:latin typeface="Arial" panose="020B0604020202020204" pitchFamily="34" charset="0"/>
                        </a:rPr>
                        <a:t>          2,200 </a:t>
                      </a:r>
                    </a:p>
                  </a:txBody>
                  <a:tcPr marL="0" marR="0" marT="0" marB="0" anchor="b">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b"/>
                      <a:r>
                        <a:rPr lang="es-CO" sz="1100" b="0" i="0" u="none" strike="noStrike" dirty="0">
                          <a:solidFill>
                            <a:srgbClr val="203764"/>
                          </a:solidFill>
                          <a:effectLst/>
                          <a:latin typeface="Arial" panose="020B0604020202020204" pitchFamily="34" charset="0"/>
                        </a:rPr>
                        <a:t>          2,266 </a:t>
                      </a:r>
                    </a:p>
                  </a:txBody>
                  <a:tcPr marL="0" marR="0" marT="0" marB="0" anchor="b">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b"/>
                      <a:r>
                        <a:rPr lang="es-CO" sz="1100" b="0" i="0" u="none" strike="noStrike">
                          <a:solidFill>
                            <a:srgbClr val="203764"/>
                          </a:solidFill>
                          <a:effectLst/>
                          <a:latin typeface="Arial" panose="020B0604020202020204" pitchFamily="34" charset="0"/>
                        </a:rPr>
                        <a:t>          2,334 </a:t>
                      </a:r>
                    </a:p>
                  </a:txBody>
                  <a:tcPr marL="0" marR="0" marT="0" marB="0" anchor="b">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b"/>
                      <a:r>
                        <a:rPr lang="es-CO" sz="1100" b="0" i="0" u="none" strike="noStrike">
                          <a:solidFill>
                            <a:srgbClr val="203764"/>
                          </a:solidFill>
                          <a:effectLst/>
                          <a:latin typeface="Arial" panose="020B0604020202020204" pitchFamily="34" charset="0"/>
                        </a:rPr>
                        <a:t>          2,404 </a:t>
                      </a:r>
                    </a:p>
                  </a:txBody>
                  <a:tcPr marL="0" marR="0" marT="0" marB="0" anchor="b">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100" b="0" i="0" u="none" strike="noStrike">
                          <a:solidFill>
                            <a:srgbClr val="203764"/>
                          </a:solidFill>
                          <a:effectLst/>
                          <a:latin typeface="Arial" panose="020B0604020202020204" pitchFamily="34" charset="0"/>
                        </a:rPr>
                        <a:t>100%</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FFFFF"/>
                    </a:solidFill>
                  </a:tcPr>
                </a:tc>
                <a:tc>
                  <a:txBody>
                    <a:bodyPr/>
                    <a:lstStyle/>
                    <a:p>
                      <a:pPr algn="r" rtl="0" fontAlgn="ctr"/>
                      <a:r>
                        <a:rPr lang="es-CO" sz="1100" b="0" i="0" u="none" strike="noStrike" dirty="0">
                          <a:solidFill>
                            <a:srgbClr val="203764"/>
                          </a:solidFill>
                          <a:effectLst/>
                          <a:latin typeface="Arial" panose="020B0604020202020204" pitchFamily="34" charset="0"/>
                        </a:rPr>
                        <a:t>3%</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FFFFF"/>
                    </a:solidFill>
                  </a:tcPr>
                </a:tc>
                <a:tc>
                  <a:txBody>
                    <a:bodyPr/>
                    <a:lstStyle/>
                    <a:p>
                      <a:pPr algn="r" rtl="0" fontAlgn="ctr"/>
                      <a:r>
                        <a:rPr lang="es-CO" sz="1100" b="0" i="0" u="none" strike="noStrike">
                          <a:solidFill>
                            <a:srgbClr val="203764"/>
                          </a:solidFill>
                          <a:effectLst/>
                          <a:latin typeface="Arial" panose="020B0604020202020204" pitchFamily="34" charset="0"/>
                        </a:rPr>
                        <a:t>3%</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FFFFF"/>
                    </a:solidFill>
                  </a:tcPr>
                </a:tc>
                <a:tc>
                  <a:txBody>
                    <a:bodyPr/>
                    <a:lstStyle/>
                    <a:p>
                      <a:pPr algn="r" rtl="0" fontAlgn="ctr"/>
                      <a:r>
                        <a:rPr lang="es-CO" sz="1100" b="0" i="0" u="none" strike="noStrike">
                          <a:solidFill>
                            <a:srgbClr val="203764"/>
                          </a:solidFill>
                          <a:effectLst/>
                          <a:latin typeface="Arial" panose="020B0604020202020204" pitchFamily="34" charset="0"/>
                        </a:rPr>
                        <a:t>3%</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FFFFF"/>
                    </a:solidFill>
                  </a:tcPr>
                </a:tc>
                <a:extLst>
                  <a:ext uri="{0D108BD9-81ED-4DB2-BD59-A6C34878D82A}">
                    <a16:rowId xmlns:a16="http://schemas.microsoft.com/office/drawing/2014/main" xmlns="" val="3309781712"/>
                  </a:ext>
                </a:extLst>
              </a:tr>
              <a:tr h="231294">
                <a:tc>
                  <a:txBody>
                    <a:bodyPr/>
                    <a:lstStyle/>
                    <a:p>
                      <a:pPr algn="l" rtl="0" fontAlgn="ctr"/>
                      <a:r>
                        <a:rPr lang="es-CO" sz="1100" b="0" i="0" u="none" strike="noStrike">
                          <a:solidFill>
                            <a:srgbClr val="203764"/>
                          </a:solidFill>
                          <a:effectLst/>
                          <a:latin typeface="Calibri" panose="020F0502020204030204" pitchFamily="34" charset="0"/>
                        </a:rPr>
                        <a:t>Multas sanciones e intereses de mora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b"/>
                      <a:r>
                        <a:rPr lang="es-CO" sz="1100" b="0" i="0" u="none" strike="noStrike">
                          <a:solidFill>
                            <a:srgbClr val="203764"/>
                          </a:solidFill>
                          <a:effectLst/>
                          <a:latin typeface="Arial" panose="020B0604020202020204" pitchFamily="34" charset="0"/>
                        </a:rPr>
                        <a:t>                  - </a:t>
                      </a:r>
                    </a:p>
                  </a:txBody>
                  <a:tcPr marL="0" marR="0" marT="0" marB="0" anchor="b">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b"/>
                      <a:r>
                        <a:rPr lang="es-CO" sz="1100" b="0" i="0" u="none" strike="noStrike">
                          <a:solidFill>
                            <a:srgbClr val="203764"/>
                          </a:solidFill>
                          <a:effectLst/>
                          <a:latin typeface="Arial" panose="020B0604020202020204" pitchFamily="34" charset="0"/>
                        </a:rPr>
                        <a:t>                  - </a:t>
                      </a:r>
                    </a:p>
                  </a:txBody>
                  <a:tcPr marL="0" marR="0" marT="0" marB="0" anchor="b">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b"/>
                      <a:r>
                        <a:rPr lang="es-CO" sz="1100" b="0" i="0" u="none" strike="noStrike" dirty="0">
                          <a:solidFill>
                            <a:srgbClr val="203764"/>
                          </a:solidFill>
                          <a:effectLst/>
                          <a:latin typeface="Arial" panose="020B0604020202020204" pitchFamily="34" charset="0"/>
                        </a:rPr>
                        <a:t>                  - </a:t>
                      </a:r>
                    </a:p>
                  </a:txBody>
                  <a:tcPr marL="0" marR="0" marT="0" marB="0" anchor="b">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b"/>
                      <a:r>
                        <a:rPr lang="es-CO" sz="1100" b="0" i="0" u="none" strike="noStrike">
                          <a:solidFill>
                            <a:srgbClr val="203764"/>
                          </a:solidFill>
                          <a:effectLst/>
                          <a:latin typeface="Arial" panose="020B0604020202020204" pitchFamily="34" charset="0"/>
                        </a:rPr>
                        <a:t>                  - </a:t>
                      </a:r>
                    </a:p>
                  </a:txBody>
                  <a:tcPr marL="0" marR="0" marT="0" marB="0" anchor="b">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b"/>
                      <a:r>
                        <a:rPr lang="es-CO" sz="1100" b="0" i="0" u="none" strike="noStrike">
                          <a:solidFill>
                            <a:srgbClr val="203764"/>
                          </a:solidFill>
                          <a:effectLst/>
                          <a:latin typeface="Arial" panose="020B0604020202020204" pitchFamily="34" charset="0"/>
                        </a:rPr>
                        <a:t>                  - </a:t>
                      </a:r>
                    </a:p>
                  </a:txBody>
                  <a:tcPr marL="0" marR="0" marT="0" marB="0" anchor="b">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100" b="0" i="0" u="none" strike="noStrike">
                          <a:solidFill>
                            <a:srgbClr val="203764"/>
                          </a:solidFill>
                          <a:effectLst/>
                          <a:latin typeface="Arial" panose="020B0604020202020204" pitchFamily="34" charset="0"/>
                        </a:rPr>
                        <a:t>0%</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FFFFF"/>
                    </a:solidFill>
                  </a:tcPr>
                </a:tc>
                <a:tc>
                  <a:txBody>
                    <a:bodyPr/>
                    <a:lstStyle/>
                    <a:p>
                      <a:pPr algn="r" rtl="0" fontAlgn="ctr"/>
                      <a:r>
                        <a:rPr lang="es-CO" sz="1100" b="0" i="0" u="none" strike="noStrike">
                          <a:solidFill>
                            <a:srgbClr val="203764"/>
                          </a:solidFill>
                          <a:effectLst/>
                          <a:latin typeface="Arial" panose="020B0604020202020204" pitchFamily="34" charset="0"/>
                        </a:rPr>
                        <a:t>0%</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FFFFF"/>
                    </a:solidFill>
                  </a:tcPr>
                </a:tc>
                <a:tc>
                  <a:txBody>
                    <a:bodyPr/>
                    <a:lstStyle/>
                    <a:p>
                      <a:pPr algn="r" rtl="0" fontAlgn="ctr"/>
                      <a:r>
                        <a:rPr lang="es-CO" sz="1100" b="0" i="0" u="none" strike="noStrike" dirty="0">
                          <a:solidFill>
                            <a:srgbClr val="203764"/>
                          </a:solidFill>
                          <a:effectLst/>
                          <a:latin typeface="Arial" panose="020B0604020202020204" pitchFamily="34" charset="0"/>
                        </a:rPr>
                        <a:t>0%</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FFFFF"/>
                    </a:solidFill>
                  </a:tcPr>
                </a:tc>
                <a:tc>
                  <a:txBody>
                    <a:bodyPr/>
                    <a:lstStyle/>
                    <a:p>
                      <a:pPr algn="r" rtl="0" fontAlgn="ctr"/>
                      <a:r>
                        <a:rPr lang="es-CO" sz="1100" b="0" i="0" u="none" strike="noStrike">
                          <a:solidFill>
                            <a:srgbClr val="203764"/>
                          </a:solidFill>
                          <a:effectLst/>
                          <a:latin typeface="Arial" panose="020B0604020202020204" pitchFamily="34" charset="0"/>
                        </a:rPr>
                        <a:t>0%</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FFFFF"/>
                    </a:solidFill>
                  </a:tcPr>
                </a:tc>
                <a:extLst>
                  <a:ext uri="{0D108BD9-81ED-4DB2-BD59-A6C34878D82A}">
                    <a16:rowId xmlns:a16="http://schemas.microsoft.com/office/drawing/2014/main" xmlns="" val="2892789352"/>
                  </a:ext>
                </a:extLst>
              </a:tr>
              <a:tr h="462587">
                <a:tc>
                  <a:txBody>
                    <a:bodyPr/>
                    <a:lstStyle/>
                    <a:p>
                      <a:pPr algn="l" rtl="0" fontAlgn="ctr"/>
                      <a:r>
                        <a:rPr lang="es-CO" sz="1100" b="0" i="0" u="none" strike="noStrike">
                          <a:solidFill>
                            <a:srgbClr val="203764"/>
                          </a:solidFill>
                          <a:effectLst/>
                          <a:latin typeface="Calibri" panose="020F0502020204030204" pitchFamily="34" charset="0"/>
                        </a:rPr>
                        <a:t>Derechos económicos por uso de recursos naturales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b"/>
                      <a:r>
                        <a:rPr lang="es-CO" sz="1100" b="0" i="0" u="none" strike="noStrike">
                          <a:solidFill>
                            <a:srgbClr val="203764"/>
                          </a:solidFill>
                          <a:effectLst/>
                          <a:latin typeface="Arial" panose="020B0604020202020204" pitchFamily="34" charset="0"/>
                        </a:rPr>
                        <a:t>                  - </a:t>
                      </a:r>
                    </a:p>
                  </a:txBody>
                  <a:tcPr marL="0" marR="0" marT="0" marB="0" anchor="b">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b"/>
                      <a:r>
                        <a:rPr lang="es-CO" sz="1100" b="0" i="0" u="none" strike="noStrike">
                          <a:solidFill>
                            <a:srgbClr val="203764"/>
                          </a:solidFill>
                          <a:effectLst/>
                          <a:latin typeface="Arial" panose="020B0604020202020204" pitchFamily="34" charset="0"/>
                        </a:rPr>
                        <a:t>                  - </a:t>
                      </a:r>
                    </a:p>
                  </a:txBody>
                  <a:tcPr marL="0" marR="0" marT="0" marB="0" anchor="b">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b"/>
                      <a:r>
                        <a:rPr lang="es-CO" sz="1100" b="0" i="0" u="none" strike="noStrike" dirty="0">
                          <a:solidFill>
                            <a:srgbClr val="203764"/>
                          </a:solidFill>
                          <a:effectLst/>
                          <a:latin typeface="Arial" panose="020B0604020202020204" pitchFamily="34" charset="0"/>
                        </a:rPr>
                        <a:t>                  - </a:t>
                      </a:r>
                    </a:p>
                  </a:txBody>
                  <a:tcPr marL="0" marR="0" marT="0" marB="0" anchor="b">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b"/>
                      <a:r>
                        <a:rPr lang="es-CO" sz="1100" b="0" i="0" u="none" strike="noStrike" dirty="0">
                          <a:solidFill>
                            <a:srgbClr val="203764"/>
                          </a:solidFill>
                          <a:effectLst/>
                          <a:latin typeface="Arial" panose="020B0604020202020204" pitchFamily="34" charset="0"/>
                        </a:rPr>
                        <a:t>                  - </a:t>
                      </a:r>
                    </a:p>
                  </a:txBody>
                  <a:tcPr marL="0" marR="0" marT="0" marB="0" anchor="b">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b"/>
                      <a:r>
                        <a:rPr lang="es-CO" sz="1100" b="0" i="0" u="none" strike="noStrike">
                          <a:solidFill>
                            <a:srgbClr val="203764"/>
                          </a:solidFill>
                          <a:effectLst/>
                          <a:latin typeface="Arial" panose="020B0604020202020204" pitchFamily="34" charset="0"/>
                        </a:rPr>
                        <a:t>                  - </a:t>
                      </a:r>
                    </a:p>
                  </a:txBody>
                  <a:tcPr marL="0" marR="0" marT="0" marB="0" anchor="b">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100" b="0" i="0" u="none" strike="noStrike">
                          <a:solidFill>
                            <a:srgbClr val="203764"/>
                          </a:solidFill>
                          <a:effectLst/>
                          <a:latin typeface="Arial" panose="020B0604020202020204" pitchFamily="34" charset="0"/>
                        </a:rPr>
                        <a:t>0%</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FFFFF"/>
                    </a:solidFill>
                  </a:tcPr>
                </a:tc>
                <a:tc>
                  <a:txBody>
                    <a:bodyPr/>
                    <a:lstStyle/>
                    <a:p>
                      <a:pPr algn="r" rtl="0" fontAlgn="ctr"/>
                      <a:r>
                        <a:rPr lang="es-CO" sz="1100" b="0" i="0" u="none" strike="noStrike">
                          <a:solidFill>
                            <a:srgbClr val="203764"/>
                          </a:solidFill>
                          <a:effectLst/>
                          <a:latin typeface="Arial" panose="020B0604020202020204" pitchFamily="34" charset="0"/>
                        </a:rPr>
                        <a:t>0%</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FFFFF"/>
                    </a:solidFill>
                  </a:tcPr>
                </a:tc>
                <a:tc>
                  <a:txBody>
                    <a:bodyPr/>
                    <a:lstStyle/>
                    <a:p>
                      <a:pPr algn="r" rtl="0" fontAlgn="ctr"/>
                      <a:r>
                        <a:rPr lang="es-CO" sz="1100" b="0" i="0" u="none" strike="noStrike" dirty="0">
                          <a:solidFill>
                            <a:srgbClr val="203764"/>
                          </a:solidFill>
                          <a:effectLst/>
                          <a:latin typeface="Arial" panose="020B0604020202020204" pitchFamily="34" charset="0"/>
                        </a:rPr>
                        <a:t>0%</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FFFFF"/>
                    </a:solidFill>
                  </a:tcPr>
                </a:tc>
                <a:tc>
                  <a:txBody>
                    <a:bodyPr/>
                    <a:lstStyle/>
                    <a:p>
                      <a:pPr algn="r" rtl="0" fontAlgn="ctr"/>
                      <a:r>
                        <a:rPr lang="es-CO" sz="1100" b="0" i="0" u="none" strike="noStrike">
                          <a:solidFill>
                            <a:srgbClr val="203764"/>
                          </a:solidFill>
                          <a:effectLst/>
                          <a:latin typeface="Arial" panose="020B0604020202020204" pitchFamily="34" charset="0"/>
                        </a:rPr>
                        <a:t>0%</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FFFFF"/>
                    </a:solidFill>
                  </a:tcPr>
                </a:tc>
                <a:extLst>
                  <a:ext uri="{0D108BD9-81ED-4DB2-BD59-A6C34878D82A}">
                    <a16:rowId xmlns:a16="http://schemas.microsoft.com/office/drawing/2014/main" xmlns="" val="3897686864"/>
                  </a:ext>
                </a:extLst>
              </a:tr>
              <a:tr h="231294">
                <a:tc>
                  <a:txBody>
                    <a:bodyPr/>
                    <a:lstStyle/>
                    <a:p>
                      <a:pPr algn="l" rtl="0" fontAlgn="ctr"/>
                      <a:r>
                        <a:rPr lang="es-ES" sz="1100" b="0" i="0" u="none" strike="noStrike">
                          <a:solidFill>
                            <a:srgbClr val="203764"/>
                          </a:solidFill>
                          <a:effectLst/>
                          <a:latin typeface="Calibri" panose="020F0502020204030204" pitchFamily="34" charset="0"/>
                        </a:rPr>
                        <a:t>venta de bienes y servicios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b"/>
                      <a:r>
                        <a:rPr lang="es-CO" sz="1100" b="0" i="0" u="none" strike="noStrike">
                          <a:solidFill>
                            <a:srgbClr val="203764"/>
                          </a:solidFill>
                          <a:effectLst/>
                          <a:latin typeface="Arial" panose="020B0604020202020204" pitchFamily="34" charset="0"/>
                        </a:rPr>
                        <a:t>                 5 </a:t>
                      </a:r>
                    </a:p>
                  </a:txBody>
                  <a:tcPr marL="0" marR="0" marT="0" marB="0" anchor="b">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b"/>
                      <a:r>
                        <a:rPr lang="es-CO" sz="1100" b="0" i="0" u="none" strike="noStrike">
                          <a:solidFill>
                            <a:srgbClr val="203764"/>
                          </a:solidFill>
                          <a:effectLst/>
                          <a:latin typeface="Arial" panose="020B0604020202020204" pitchFamily="34" charset="0"/>
                        </a:rPr>
                        <a:t>                 2 </a:t>
                      </a:r>
                    </a:p>
                  </a:txBody>
                  <a:tcPr marL="0" marR="0" marT="0" marB="0" anchor="b">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b"/>
                      <a:r>
                        <a:rPr lang="es-CO" sz="1100" b="0" i="0" u="none" strike="noStrike">
                          <a:solidFill>
                            <a:srgbClr val="203764"/>
                          </a:solidFill>
                          <a:effectLst/>
                          <a:latin typeface="Arial" panose="020B0604020202020204" pitchFamily="34" charset="0"/>
                        </a:rPr>
                        <a:t>                 2 </a:t>
                      </a:r>
                    </a:p>
                  </a:txBody>
                  <a:tcPr marL="0" marR="0" marT="0" marB="0" anchor="b">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b"/>
                      <a:r>
                        <a:rPr lang="es-CO" sz="1100" b="0" i="0" u="none" strike="noStrike" dirty="0">
                          <a:solidFill>
                            <a:srgbClr val="203764"/>
                          </a:solidFill>
                          <a:effectLst/>
                          <a:latin typeface="Arial" panose="020B0604020202020204" pitchFamily="34" charset="0"/>
                        </a:rPr>
                        <a:t>                 2 </a:t>
                      </a:r>
                    </a:p>
                  </a:txBody>
                  <a:tcPr marL="0" marR="0" marT="0" marB="0" anchor="b">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b"/>
                      <a:r>
                        <a:rPr lang="es-CO" sz="1100" b="0" i="0" u="none" strike="noStrike">
                          <a:solidFill>
                            <a:srgbClr val="203764"/>
                          </a:solidFill>
                          <a:effectLst/>
                          <a:latin typeface="Arial" panose="020B0604020202020204" pitchFamily="34" charset="0"/>
                        </a:rPr>
                        <a:t>                 2 </a:t>
                      </a:r>
                    </a:p>
                  </a:txBody>
                  <a:tcPr marL="0" marR="0" marT="0" marB="0" anchor="b">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100" b="0" i="0" u="none" strike="noStrike">
                          <a:solidFill>
                            <a:srgbClr val="203764"/>
                          </a:solidFill>
                          <a:effectLst/>
                          <a:latin typeface="Arial" panose="020B0604020202020204" pitchFamily="34" charset="0"/>
                        </a:rPr>
                        <a:t>-60%</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FFFFF"/>
                    </a:solidFill>
                  </a:tcPr>
                </a:tc>
                <a:tc>
                  <a:txBody>
                    <a:bodyPr/>
                    <a:lstStyle/>
                    <a:p>
                      <a:pPr algn="r" rtl="0" fontAlgn="ctr"/>
                      <a:r>
                        <a:rPr lang="es-CO" sz="1100" b="0" i="0" u="none" strike="noStrike">
                          <a:solidFill>
                            <a:srgbClr val="203764"/>
                          </a:solidFill>
                          <a:effectLst/>
                          <a:latin typeface="Arial" panose="020B0604020202020204" pitchFamily="34" charset="0"/>
                        </a:rPr>
                        <a:t>3%</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FFFFF"/>
                    </a:solidFill>
                  </a:tcPr>
                </a:tc>
                <a:tc>
                  <a:txBody>
                    <a:bodyPr/>
                    <a:lstStyle/>
                    <a:p>
                      <a:pPr algn="r" rtl="0" fontAlgn="ctr"/>
                      <a:r>
                        <a:rPr lang="es-CO" sz="1100" b="0" i="0" u="none" strike="noStrike" dirty="0">
                          <a:solidFill>
                            <a:srgbClr val="203764"/>
                          </a:solidFill>
                          <a:effectLst/>
                          <a:latin typeface="Arial" panose="020B0604020202020204" pitchFamily="34" charset="0"/>
                        </a:rPr>
                        <a:t>3%</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FFFFF"/>
                    </a:solidFill>
                  </a:tcPr>
                </a:tc>
                <a:tc>
                  <a:txBody>
                    <a:bodyPr/>
                    <a:lstStyle/>
                    <a:p>
                      <a:pPr algn="r" rtl="0" fontAlgn="ctr"/>
                      <a:r>
                        <a:rPr lang="es-CO" sz="1100" b="0" i="0" u="none" strike="noStrike">
                          <a:solidFill>
                            <a:srgbClr val="203764"/>
                          </a:solidFill>
                          <a:effectLst/>
                          <a:latin typeface="Arial" panose="020B0604020202020204" pitchFamily="34" charset="0"/>
                        </a:rPr>
                        <a:t>3%</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FFFFF"/>
                    </a:solidFill>
                  </a:tcPr>
                </a:tc>
                <a:extLst>
                  <a:ext uri="{0D108BD9-81ED-4DB2-BD59-A6C34878D82A}">
                    <a16:rowId xmlns:a16="http://schemas.microsoft.com/office/drawing/2014/main" xmlns="" val="2966391542"/>
                  </a:ext>
                </a:extLst>
              </a:tr>
              <a:tr h="231294">
                <a:tc>
                  <a:txBody>
                    <a:bodyPr/>
                    <a:lstStyle/>
                    <a:p>
                      <a:pPr algn="l" rtl="0" fontAlgn="ctr"/>
                      <a:r>
                        <a:rPr lang="es-CO" sz="1100" b="0" i="0" u="none" strike="noStrike">
                          <a:solidFill>
                            <a:srgbClr val="203764"/>
                          </a:solidFill>
                          <a:effectLst/>
                          <a:latin typeface="Calibri" panose="020F0502020204030204" pitchFamily="34" charset="0"/>
                        </a:rPr>
                        <a:t>Transferencias corrientes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b"/>
                      <a:r>
                        <a:rPr lang="es-CO" sz="1100" b="0" i="0" u="none" strike="noStrike">
                          <a:solidFill>
                            <a:srgbClr val="203764"/>
                          </a:solidFill>
                          <a:effectLst/>
                          <a:latin typeface="Arial" panose="020B0604020202020204" pitchFamily="34" charset="0"/>
                        </a:rPr>
                        <a:t>                  - </a:t>
                      </a:r>
                    </a:p>
                  </a:txBody>
                  <a:tcPr marL="0" marR="0" marT="0" marB="0" anchor="b">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b"/>
                      <a:r>
                        <a:rPr lang="es-CO" sz="1100" b="0" i="0" u="none" strike="noStrike">
                          <a:solidFill>
                            <a:srgbClr val="203764"/>
                          </a:solidFill>
                          <a:effectLst/>
                          <a:latin typeface="Arial" panose="020B0604020202020204" pitchFamily="34" charset="0"/>
                        </a:rPr>
                        <a:t>                  - </a:t>
                      </a:r>
                    </a:p>
                  </a:txBody>
                  <a:tcPr marL="0" marR="0" marT="0" marB="0" anchor="b">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b"/>
                      <a:r>
                        <a:rPr lang="es-CO" sz="1100" b="0" i="0" u="none" strike="noStrike">
                          <a:solidFill>
                            <a:srgbClr val="203764"/>
                          </a:solidFill>
                          <a:effectLst/>
                          <a:latin typeface="Arial" panose="020B0604020202020204" pitchFamily="34" charset="0"/>
                        </a:rPr>
                        <a:t>                  - </a:t>
                      </a:r>
                    </a:p>
                  </a:txBody>
                  <a:tcPr marL="0" marR="0" marT="0" marB="0" anchor="b">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b"/>
                      <a:r>
                        <a:rPr lang="es-CO" sz="1100" b="0" i="0" u="none" strike="noStrike">
                          <a:solidFill>
                            <a:srgbClr val="203764"/>
                          </a:solidFill>
                          <a:effectLst/>
                          <a:latin typeface="Arial" panose="020B0604020202020204" pitchFamily="34" charset="0"/>
                        </a:rPr>
                        <a:t>                  - </a:t>
                      </a:r>
                    </a:p>
                  </a:txBody>
                  <a:tcPr marL="0" marR="0" marT="0" marB="0" anchor="b">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b"/>
                      <a:r>
                        <a:rPr lang="es-CO" sz="1100" b="0" i="0" u="none" strike="noStrike" dirty="0">
                          <a:solidFill>
                            <a:srgbClr val="203764"/>
                          </a:solidFill>
                          <a:effectLst/>
                          <a:latin typeface="Arial" panose="020B0604020202020204" pitchFamily="34" charset="0"/>
                        </a:rPr>
                        <a:t>                  - </a:t>
                      </a:r>
                    </a:p>
                  </a:txBody>
                  <a:tcPr marL="0" marR="0" marT="0" marB="0" anchor="b">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100" b="0" i="0" u="none" strike="noStrike">
                          <a:solidFill>
                            <a:srgbClr val="203764"/>
                          </a:solidFill>
                          <a:effectLst/>
                          <a:latin typeface="Arial" panose="020B0604020202020204" pitchFamily="34" charset="0"/>
                        </a:rPr>
                        <a:t>0%</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FFFFF"/>
                    </a:solidFill>
                  </a:tcPr>
                </a:tc>
                <a:tc>
                  <a:txBody>
                    <a:bodyPr/>
                    <a:lstStyle/>
                    <a:p>
                      <a:pPr algn="r" rtl="0" fontAlgn="ctr"/>
                      <a:r>
                        <a:rPr lang="es-CO" sz="1100" b="0" i="0" u="none" strike="noStrike">
                          <a:solidFill>
                            <a:srgbClr val="203764"/>
                          </a:solidFill>
                          <a:effectLst/>
                          <a:latin typeface="Arial" panose="020B0604020202020204" pitchFamily="34" charset="0"/>
                        </a:rPr>
                        <a:t>0%</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FFFFF"/>
                    </a:solidFill>
                  </a:tcPr>
                </a:tc>
                <a:tc>
                  <a:txBody>
                    <a:bodyPr/>
                    <a:lstStyle/>
                    <a:p>
                      <a:pPr algn="r" rtl="0" fontAlgn="ctr"/>
                      <a:r>
                        <a:rPr lang="es-CO" sz="1100" b="0" i="0" u="none" strike="noStrike" dirty="0">
                          <a:solidFill>
                            <a:srgbClr val="203764"/>
                          </a:solidFill>
                          <a:effectLst/>
                          <a:latin typeface="Arial" panose="020B0604020202020204" pitchFamily="34" charset="0"/>
                        </a:rPr>
                        <a:t>0%</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FFFFF"/>
                    </a:solidFill>
                  </a:tcPr>
                </a:tc>
                <a:tc>
                  <a:txBody>
                    <a:bodyPr/>
                    <a:lstStyle/>
                    <a:p>
                      <a:pPr algn="r" rtl="0" fontAlgn="ctr"/>
                      <a:r>
                        <a:rPr lang="es-CO" sz="1100" b="0" i="0" u="none" strike="noStrike" dirty="0">
                          <a:solidFill>
                            <a:srgbClr val="203764"/>
                          </a:solidFill>
                          <a:effectLst/>
                          <a:latin typeface="Arial" panose="020B0604020202020204" pitchFamily="34" charset="0"/>
                        </a:rPr>
                        <a:t>0%</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FFFFF"/>
                    </a:solidFill>
                  </a:tcPr>
                </a:tc>
                <a:extLst>
                  <a:ext uri="{0D108BD9-81ED-4DB2-BD59-A6C34878D82A}">
                    <a16:rowId xmlns:a16="http://schemas.microsoft.com/office/drawing/2014/main" xmlns="" val="2166296440"/>
                  </a:ext>
                </a:extLst>
              </a:tr>
              <a:tr h="231294">
                <a:tc>
                  <a:txBody>
                    <a:bodyPr/>
                    <a:lstStyle/>
                    <a:p>
                      <a:pPr algn="l" rtl="0" fontAlgn="ctr"/>
                      <a:r>
                        <a:rPr lang="es-CO" sz="1100" b="1" i="0" u="none" strike="noStrike">
                          <a:solidFill>
                            <a:srgbClr val="FFFFFF"/>
                          </a:solidFill>
                          <a:effectLst/>
                          <a:latin typeface="Calibri" panose="020F0502020204030204" pitchFamily="34" charset="0"/>
                        </a:rPr>
                        <a:t>Total Ingresos por año</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a:noFill/>
                    </a:lnB>
                    <a:solidFill>
                      <a:srgbClr val="203764"/>
                    </a:solidFill>
                  </a:tcPr>
                </a:tc>
                <a:tc>
                  <a:txBody>
                    <a:bodyPr/>
                    <a:lstStyle/>
                    <a:p>
                      <a:pPr algn="r" rtl="0" fontAlgn="ctr"/>
                      <a:r>
                        <a:rPr lang="es-CO" sz="1100" b="1" i="0" u="none" strike="noStrike">
                          <a:solidFill>
                            <a:srgbClr val="FFFFFF"/>
                          </a:solidFill>
                          <a:effectLst/>
                          <a:latin typeface="Arial" panose="020B0604020202020204" pitchFamily="34" charset="0"/>
                        </a:rPr>
                        <a:t>      269,042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a:noFill/>
                    </a:lnB>
                    <a:solidFill>
                      <a:srgbClr val="203764"/>
                    </a:solidFill>
                  </a:tcPr>
                </a:tc>
                <a:tc>
                  <a:txBody>
                    <a:bodyPr/>
                    <a:lstStyle/>
                    <a:p>
                      <a:pPr algn="r" rtl="0" fontAlgn="ctr"/>
                      <a:r>
                        <a:rPr lang="es-CO" sz="1100" b="1" i="0" u="none" strike="noStrike">
                          <a:solidFill>
                            <a:srgbClr val="FFFFFF"/>
                          </a:solidFill>
                          <a:effectLst/>
                          <a:latin typeface="Arial" panose="020B0604020202020204" pitchFamily="34" charset="0"/>
                        </a:rPr>
                        <a:t>      272,866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a:noFill/>
                    </a:lnB>
                    <a:solidFill>
                      <a:srgbClr val="203764"/>
                    </a:solidFill>
                  </a:tcPr>
                </a:tc>
                <a:tc>
                  <a:txBody>
                    <a:bodyPr/>
                    <a:lstStyle/>
                    <a:p>
                      <a:pPr algn="r" rtl="0" fontAlgn="ctr"/>
                      <a:r>
                        <a:rPr lang="es-CO" sz="1100" b="1" i="0" u="none" strike="noStrike">
                          <a:solidFill>
                            <a:srgbClr val="FFFFFF"/>
                          </a:solidFill>
                          <a:effectLst/>
                          <a:latin typeface="Arial" panose="020B0604020202020204" pitchFamily="34" charset="0"/>
                        </a:rPr>
                        <a:t>      278,392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a:noFill/>
                    </a:lnB>
                    <a:solidFill>
                      <a:srgbClr val="203764"/>
                    </a:solidFill>
                  </a:tcPr>
                </a:tc>
                <a:tc>
                  <a:txBody>
                    <a:bodyPr/>
                    <a:lstStyle/>
                    <a:p>
                      <a:pPr algn="r" rtl="0" fontAlgn="ctr"/>
                      <a:r>
                        <a:rPr lang="es-CO" sz="1100" b="1" i="0" u="none" strike="noStrike">
                          <a:solidFill>
                            <a:srgbClr val="FFFFFF"/>
                          </a:solidFill>
                          <a:effectLst/>
                          <a:latin typeface="Arial" panose="020B0604020202020204" pitchFamily="34" charset="0"/>
                        </a:rPr>
                        <a:t>      284,145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a:noFill/>
                    </a:lnB>
                    <a:solidFill>
                      <a:srgbClr val="203764"/>
                    </a:solidFill>
                  </a:tcPr>
                </a:tc>
                <a:tc>
                  <a:txBody>
                    <a:bodyPr/>
                    <a:lstStyle/>
                    <a:p>
                      <a:pPr algn="r" rtl="0" fontAlgn="ctr"/>
                      <a:r>
                        <a:rPr lang="es-CO" sz="1100" b="1" i="0" u="none" strike="noStrike" dirty="0">
                          <a:solidFill>
                            <a:srgbClr val="FFFFFF"/>
                          </a:solidFill>
                          <a:effectLst/>
                          <a:latin typeface="Arial" panose="020B0604020202020204" pitchFamily="34" charset="0"/>
                        </a:rPr>
                        <a:t>      265,171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a:noFill/>
                    </a:lnB>
                    <a:solidFill>
                      <a:srgbClr val="203764"/>
                    </a:solidFill>
                  </a:tcPr>
                </a:tc>
                <a:tc>
                  <a:txBody>
                    <a:bodyPr/>
                    <a:lstStyle/>
                    <a:p>
                      <a:pPr algn="r" rtl="0" fontAlgn="ctr"/>
                      <a:r>
                        <a:rPr lang="es-CO" sz="1100" b="1" i="0" u="none" strike="noStrike">
                          <a:solidFill>
                            <a:srgbClr val="FFFFFF"/>
                          </a:solidFill>
                          <a:effectLst/>
                          <a:latin typeface="Arial" panose="020B0604020202020204" pitchFamily="34" charset="0"/>
                        </a:rPr>
                        <a:t>1%</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002060"/>
                    </a:solidFill>
                  </a:tcPr>
                </a:tc>
                <a:tc>
                  <a:txBody>
                    <a:bodyPr/>
                    <a:lstStyle/>
                    <a:p>
                      <a:pPr algn="r" rtl="0" fontAlgn="ctr"/>
                      <a:r>
                        <a:rPr lang="es-CO" sz="1100" b="1" i="0" u="none" strike="noStrike">
                          <a:solidFill>
                            <a:srgbClr val="FFFFFF"/>
                          </a:solidFill>
                          <a:effectLst/>
                          <a:latin typeface="Arial" panose="020B0604020202020204" pitchFamily="34" charset="0"/>
                        </a:rPr>
                        <a:t>2%</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002060"/>
                    </a:solidFill>
                  </a:tcPr>
                </a:tc>
                <a:tc>
                  <a:txBody>
                    <a:bodyPr/>
                    <a:lstStyle/>
                    <a:p>
                      <a:pPr algn="r" rtl="0" fontAlgn="ctr"/>
                      <a:r>
                        <a:rPr lang="es-CO" sz="1100" b="1" i="0" u="none" strike="noStrike">
                          <a:solidFill>
                            <a:srgbClr val="FFFFFF"/>
                          </a:solidFill>
                          <a:effectLst/>
                          <a:latin typeface="Arial" panose="020B0604020202020204" pitchFamily="34" charset="0"/>
                        </a:rPr>
                        <a:t>2%</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002060"/>
                    </a:solidFill>
                  </a:tcPr>
                </a:tc>
                <a:tc>
                  <a:txBody>
                    <a:bodyPr/>
                    <a:lstStyle/>
                    <a:p>
                      <a:pPr algn="r" rtl="0" fontAlgn="ctr"/>
                      <a:r>
                        <a:rPr lang="es-CO" sz="1100" b="1" i="0" u="none" strike="noStrike" dirty="0">
                          <a:solidFill>
                            <a:srgbClr val="FFFFFF"/>
                          </a:solidFill>
                          <a:effectLst/>
                          <a:latin typeface="Arial" panose="020B0604020202020204" pitchFamily="34" charset="0"/>
                        </a:rPr>
                        <a:t>-7%</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002060"/>
                    </a:solidFill>
                  </a:tcPr>
                </a:tc>
                <a:extLst>
                  <a:ext uri="{0D108BD9-81ED-4DB2-BD59-A6C34878D82A}">
                    <a16:rowId xmlns:a16="http://schemas.microsoft.com/office/drawing/2014/main" xmlns="" val="2847630035"/>
                  </a:ext>
                </a:extLst>
              </a:tr>
              <a:tr h="231294">
                <a:tc gridSpan="5">
                  <a:txBody>
                    <a:bodyPr/>
                    <a:lstStyle/>
                    <a:p>
                      <a:pPr algn="l" rtl="0" fontAlgn="ctr"/>
                      <a:r>
                        <a:rPr lang="es-ES" sz="1100" b="0" i="0" u="none" strike="noStrike">
                          <a:solidFill>
                            <a:srgbClr val="203764"/>
                          </a:solidFill>
                          <a:effectLst/>
                          <a:latin typeface="Calibri" panose="020F0502020204030204" pitchFamily="34" charset="0"/>
                        </a:rPr>
                        <a:t>*corresponde a la sumatoria de los impuestos directos programados en el anteproyecto </a:t>
                      </a:r>
                    </a:p>
                  </a:txBody>
                  <a:tcPr marL="0" marR="0" marT="0" marB="0" anchor="ctr">
                    <a:lnL>
                      <a:noFill/>
                    </a:lnL>
                    <a:lnR>
                      <a:noFill/>
                    </a:lnR>
                    <a:lnT>
                      <a:noFill/>
                    </a:lnT>
                    <a:lnB>
                      <a:noFill/>
                    </a:lnB>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a:txBody>
                    <a:bodyPr/>
                    <a:lstStyle/>
                    <a:p>
                      <a:pPr algn="l" rtl="0" fontAlgn="ctr"/>
                      <a:endParaRPr lang="es-CO" sz="1100" b="0" i="0" u="none" strike="noStrike">
                        <a:solidFill>
                          <a:srgbClr val="800000"/>
                        </a:solidFill>
                        <a:effectLst/>
                        <a:latin typeface="Calibri" panose="020F0502020204030204" pitchFamily="34" charset="0"/>
                      </a:endParaRPr>
                    </a:p>
                  </a:txBody>
                  <a:tcPr marL="0" marR="0" marT="0" marB="0" anchor="ctr">
                    <a:lnL>
                      <a:noFill/>
                    </a:lnL>
                    <a:lnR>
                      <a:noFill/>
                    </a:lnR>
                    <a:lnT>
                      <a:noFill/>
                    </a:lnT>
                    <a:lnB>
                      <a:noFill/>
                    </a:lnB>
                  </a:tcPr>
                </a:tc>
                <a:tc>
                  <a:txBody>
                    <a:bodyPr/>
                    <a:lstStyle/>
                    <a:p>
                      <a:pPr algn="l" rtl="0" fontAlgn="ctr"/>
                      <a:endParaRPr lang="es-CO" sz="1100" b="0" i="0" u="none" strike="noStrike">
                        <a:solidFill>
                          <a:srgbClr val="800000"/>
                        </a:solidFill>
                        <a:effectLst/>
                        <a:latin typeface="Calibri" panose="020F0502020204030204" pitchFamily="34" charset="0"/>
                      </a:endParaRPr>
                    </a:p>
                  </a:txBody>
                  <a:tcPr marL="0" marR="0" marT="0" marB="0" anchor="ctr">
                    <a:lnL>
                      <a:noFill/>
                    </a:lnL>
                    <a:lnR>
                      <a:noFill/>
                    </a:lnR>
                    <a:lnT w="6350" cap="flat" cmpd="sng" algn="ctr">
                      <a:solidFill>
                        <a:srgbClr val="B8CCE4"/>
                      </a:solidFill>
                      <a:prstDash val="solid"/>
                      <a:round/>
                      <a:headEnd type="none" w="med" len="med"/>
                      <a:tailEnd type="none" w="med" len="med"/>
                    </a:lnT>
                    <a:lnB>
                      <a:noFill/>
                    </a:lnB>
                  </a:tcPr>
                </a:tc>
                <a:tc>
                  <a:txBody>
                    <a:bodyPr/>
                    <a:lstStyle/>
                    <a:p>
                      <a:pPr algn="l" rtl="0" fontAlgn="ctr"/>
                      <a:endParaRPr lang="es-CO" sz="1100" b="0" i="0" u="none" strike="noStrike">
                        <a:solidFill>
                          <a:srgbClr val="800000"/>
                        </a:solidFill>
                        <a:effectLst/>
                        <a:latin typeface="Calibri" panose="020F0502020204030204" pitchFamily="34" charset="0"/>
                      </a:endParaRPr>
                    </a:p>
                  </a:txBody>
                  <a:tcPr marL="0" marR="0" marT="0" marB="0" anchor="ctr">
                    <a:lnL>
                      <a:noFill/>
                    </a:lnL>
                    <a:lnR>
                      <a:noFill/>
                    </a:lnR>
                    <a:lnT w="6350" cap="flat" cmpd="sng" algn="ctr">
                      <a:solidFill>
                        <a:srgbClr val="B8CCE4"/>
                      </a:solidFill>
                      <a:prstDash val="solid"/>
                      <a:round/>
                      <a:headEnd type="none" w="med" len="med"/>
                      <a:tailEnd type="none" w="med" len="med"/>
                    </a:lnT>
                    <a:lnB>
                      <a:noFill/>
                    </a:lnB>
                  </a:tcPr>
                </a:tc>
                <a:tc>
                  <a:txBody>
                    <a:bodyPr/>
                    <a:lstStyle/>
                    <a:p>
                      <a:pPr algn="l" rtl="0" fontAlgn="ctr"/>
                      <a:endParaRPr lang="es-CO" sz="1100" b="0" i="0" u="none" strike="noStrike">
                        <a:solidFill>
                          <a:srgbClr val="800000"/>
                        </a:solidFill>
                        <a:effectLst/>
                        <a:latin typeface="Calibri" panose="020F0502020204030204" pitchFamily="34" charset="0"/>
                      </a:endParaRPr>
                    </a:p>
                  </a:txBody>
                  <a:tcPr marL="0" marR="0" marT="0" marB="0" anchor="ctr">
                    <a:lnL>
                      <a:noFill/>
                    </a:lnL>
                    <a:lnR>
                      <a:noFill/>
                    </a:lnR>
                    <a:lnT w="6350" cap="flat" cmpd="sng" algn="ctr">
                      <a:solidFill>
                        <a:srgbClr val="B8CCE4"/>
                      </a:solidFill>
                      <a:prstDash val="solid"/>
                      <a:round/>
                      <a:headEnd type="none" w="med" len="med"/>
                      <a:tailEnd type="none" w="med" len="med"/>
                    </a:lnT>
                    <a:lnB>
                      <a:noFill/>
                    </a:lnB>
                  </a:tcPr>
                </a:tc>
                <a:tc>
                  <a:txBody>
                    <a:bodyPr/>
                    <a:lstStyle/>
                    <a:p>
                      <a:pPr algn="l" rtl="0" fontAlgn="ctr"/>
                      <a:endParaRPr lang="es-CO" sz="1100" b="0" i="0" u="none" strike="noStrike">
                        <a:solidFill>
                          <a:srgbClr val="800000"/>
                        </a:solidFill>
                        <a:effectLst/>
                        <a:latin typeface="Calibri" panose="020F0502020204030204" pitchFamily="34" charset="0"/>
                      </a:endParaRPr>
                    </a:p>
                  </a:txBody>
                  <a:tcPr marL="0" marR="0" marT="0" marB="0" anchor="ctr">
                    <a:lnL>
                      <a:noFill/>
                    </a:lnL>
                    <a:lnR>
                      <a:noFill/>
                    </a:lnR>
                    <a:lnT w="6350" cap="flat" cmpd="sng" algn="ctr">
                      <a:solidFill>
                        <a:srgbClr val="B8CCE4"/>
                      </a:solidFill>
                      <a:prstDash val="solid"/>
                      <a:round/>
                      <a:headEnd type="none" w="med" len="med"/>
                      <a:tailEnd type="none" w="med" len="med"/>
                    </a:lnT>
                    <a:lnB>
                      <a:noFill/>
                    </a:lnB>
                  </a:tcPr>
                </a:tc>
                <a:extLst>
                  <a:ext uri="{0D108BD9-81ED-4DB2-BD59-A6C34878D82A}">
                    <a16:rowId xmlns:a16="http://schemas.microsoft.com/office/drawing/2014/main" xmlns="" val="2863480856"/>
                  </a:ext>
                </a:extLst>
              </a:tr>
              <a:tr h="231294">
                <a:tc gridSpan="5">
                  <a:txBody>
                    <a:bodyPr/>
                    <a:lstStyle/>
                    <a:p>
                      <a:pPr algn="l" rtl="0" fontAlgn="ctr"/>
                      <a:r>
                        <a:rPr lang="es-ES" sz="1100" b="0" i="0" u="none" strike="noStrike">
                          <a:solidFill>
                            <a:srgbClr val="203764"/>
                          </a:solidFill>
                          <a:effectLst/>
                          <a:latin typeface="Calibri" panose="020F0502020204030204" pitchFamily="34" charset="0"/>
                        </a:rPr>
                        <a:t>**corresponde a la sumatoria de los impuestos indirectos programados en el anteproyecto </a:t>
                      </a:r>
                    </a:p>
                  </a:txBody>
                  <a:tcPr marL="0" marR="0" marT="0" marB="0" anchor="ctr">
                    <a:lnL>
                      <a:noFill/>
                    </a:lnL>
                    <a:lnR>
                      <a:noFill/>
                    </a:lnR>
                    <a:lnT>
                      <a:noFill/>
                    </a:lnT>
                    <a:lnB>
                      <a:noFill/>
                    </a:lnB>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a:txBody>
                    <a:bodyPr/>
                    <a:lstStyle/>
                    <a:p>
                      <a:pPr algn="l" rtl="0" fontAlgn="ctr"/>
                      <a:endParaRPr lang="es-CO" sz="1100" b="0" i="0" u="none" strike="noStrike">
                        <a:solidFill>
                          <a:srgbClr val="800000"/>
                        </a:solidFill>
                        <a:effectLst/>
                        <a:latin typeface="Calibri" panose="020F0502020204030204" pitchFamily="34" charset="0"/>
                      </a:endParaRPr>
                    </a:p>
                  </a:txBody>
                  <a:tcPr marL="0" marR="0" marT="0" marB="0" anchor="ctr">
                    <a:lnL>
                      <a:noFill/>
                    </a:lnL>
                    <a:lnR>
                      <a:noFill/>
                    </a:lnR>
                    <a:lnT>
                      <a:noFill/>
                    </a:lnT>
                    <a:lnB>
                      <a:noFill/>
                    </a:lnB>
                  </a:tcPr>
                </a:tc>
                <a:tc>
                  <a:txBody>
                    <a:bodyPr/>
                    <a:lstStyle/>
                    <a:p>
                      <a:pPr algn="l" rtl="0" fontAlgn="ctr"/>
                      <a:endParaRPr lang="es-CO" sz="1100" b="0" i="0" u="none" strike="noStrike">
                        <a:solidFill>
                          <a:srgbClr val="800000"/>
                        </a:solidFill>
                        <a:effectLst/>
                        <a:latin typeface="Calibri" panose="020F0502020204030204" pitchFamily="34" charset="0"/>
                      </a:endParaRPr>
                    </a:p>
                  </a:txBody>
                  <a:tcPr marL="0" marR="0" marT="0" marB="0" anchor="ctr">
                    <a:lnL>
                      <a:noFill/>
                    </a:lnL>
                    <a:lnR>
                      <a:noFill/>
                    </a:lnR>
                    <a:lnT>
                      <a:noFill/>
                    </a:lnT>
                    <a:lnB>
                      <a:noFill/>
                    </a:lnB>
                  </a:tcPr>
                </a:tc>
                <a:tc>
                  <a:txBody>
                    <a:bodyPr/>
                    <a:lstStyle/>
                    <a:p>
                      <a:pPr algn="l" rtl="0" fontAlgn="ctr"/>
                      <a:endParaRPr lang="es-CO" sz="1100" b="0" i="0" u="none" strike="noStrike">
                        <a:solidFill>
                          <a:srgbClr val="800000"/>
                        </a:solidFill>
                        <a:effectLst/>
                        <a:latin typeface="Calibri" panose="020F0502020204030204" pitchFamily="34" charset="0"/>
                      </a:endParaRPr>
                    </a:p>
                  </a:txBody>
                  <a:tcPr marL="0" marR="0" marT="0" marB="0" anchor="ctr">
                    <a:lnL>
                      <a:noFill/>
                    </a:lnL>
                    <a:lnR>
                      <a:noFill/>
                    </a:lnR>
                    <a:lnT>
                      <a:noFill/>
                    </a:lnT>
                    <a:lnB>
                      <a:noFill/>
                    </a:lnB>
                  </a:tcPr>
                </a:tc>
                <a:tc>
                  <a:txBody>
                    <a:bodyPr/>
                    <a:lstStyle/>
                    <a:p>
                      <a:pPr algn="l" rtl="0" fontAlgn="ctr"/>
                      <a:endParaRPr lang="es-CO" sz="1100" b="0" i="0" u="none" strike="noStrike">
                        <a:solidFill>
                          <a:srgbClr val="800000"/>
                        </a:solidFill>
                        <a:effectLst/>
                        <a:latin typeface="Calibri" panose="020F0502020204030204" pitchFamily="34" charset="0"/>
                      </a:endParaRPr>
                    </a:p>
                  </a:txBody>
                  <a:tcPr marL="0" marR="0" marT="0" marB="0" anchor="ctr">
                    <a:lnL>
                      <a:noFill/>
                    </a:lnL>
                    <a:lnR>
                      <a:noFill/>
                    </a:lnR>
                    <a:lnT>
                      <a:noFill/>
                    </a:lnT>
                    <a:lnB>
                      <a:noFill/>
                    </a:lnB>
                  </a:tcPr>
                </a:tc>
                <a:tc>
                  <a:txBody>
                    <a:bodyPr/>
                    <a:lstStyle/>
                    <a:p>
                      <a:pPr algn="l" rtl="0" fontAlgn="ctr"/>
                      <a:endParaRPr lang="es-CO" sz="1100" b="0" i="0" u="none" strike="noStrike" dirty="0">
                        <a:solidFill>
                          <a:srgbClr val="800000"/>
                        </a:solidFill>
                        <a:effectLst/>
                        <a:latin typeface="Calibri" panose="020F0502020204030204" pitchFamily="34" charset="0"/>
                      </a:endParaRPr>
                    </a:p>
                  </a:txBody>
                  <a:tcPr marL="0" marR="0" marT="0" marB="0" anchor="ctr">
                    <a:lnL>
                      <a:noFill/>
                    </a:lnL>
                    <a:lnR>
                      <a:noFill/>
                    </a:lnR>
                    <a:lnT>
                      <a:noFill/>
                    </a:lnT>
                    <a:lnB>
                      <a:noFill/>
                    </a:lnB>
                  </a:tcPr>
                </a:tc>
                <a:extLst>
                  <a:ext uri="{0D108BD9-81ED-4DB2-BD59-A6C34878D82A}">
                    <a16:rowId xmlns:a16="http://schemas.microsoft.com/office/drawing/2014/main" xmlns="" val="1230284849"/>
                  </a:ext>
                </a:extLst>
              </a:tr>
            </a:tbl>
          </a:graphicData>
        </a:graphic>
      </p:graphicFrame>
    </p:spTree>
    <p:extLst>
      <p:ext uri="{BB962C8B-B14F-4D97-AF65-F5344CB8AC3E}">
        <p14:creationId xmlns:p14="http://schemas.microsoft.com/office/powerpoint/2010/main" val="6673105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5">
            <a:extLst>
              <a:ext uri="{FF2B5EF4-FFF2-40B4-BE49-F238E27FC236}">
                <a16:creationId xmlns:a16="http://schemas.microsoft.com/office/drawing/2014/main" xmlns="" id="{147A00F9-85D5-482F-8929-515BA65B6DAA}"/>
              </a:ext>
            </a:extLst>
          </p:cNvPr>
          <p:cNvSpPr>
            <a:spLocks noGrp="1"/>
          </p:cNvSpPr>
          <p:nvPr>
            <p:ph type="title"/>
          </p:nvPr>
        </p:nvSpPr>
        <p:spPr>
          <a:xfrm>
            <a:off x="291865" y="473434"/>
            <a:ext cx="11613596" cy="559387"/>
          </a:xfrm>
        </p:spPr>
        <p:txBody>
          <a:bodyPr/>
          <a:lstStyle/>
          <a:p>
            <a:r>
              <a:rPr lang="es-CO" dirty="0"/>
              <a:t>Ingresos</a:t>
            </a:r>
          </a:p>
        </p:txBody>
      </p:sp>
      <p:sp>
        <p:nvSpPr>
          <p:cNvPr id="17" name="Text Placeholder 16">
            <a:extLst>
              <a:ext uri="{FF2B5EF4-FFF2-40B4-BE49-F238E27FC236}">
                <a16:creationId xmlns:a16="http://schemas.microsoft.com/office/drawing/2014/main" xmlns="" id="{CC7E4799-0F53-4A92-81A5-D4162B3A1AAE}"/>
              </a:ext>
            </a:extLst>
          </p:cNvPr>
          <p:cNvSpPr>
            <a:spLocks noGrp="1"/>
          </p:cNvSpPr>
          <p:nvPr>
            <p:ph type="body" sz="quarter" idx="10"/>
          </p:nvPr>
        </p:nvSpPr>
        <p:spPr>
          <a:xfrm>
            <a:off x="291865" y="1008573"/>
            <a:ext cx="11614384" cy="360939"/>
          </a:xfrm>
        </p:spPr>
        <p:txBody>
          <a:bodyPr/>
          <a:lstStyle/>
          <a:p>
            <a:r>
              <a:rPr lang="es-CO" dirty="0"/>
              <a:t>Supuestos cálculo de ingresos</a:t>
            </a:r>
          </a:p>
          <a:p>
            <a:endParaRPr lang="es-CO" dirty="0"/>
          </a:p>
        </p:txBody>
      </p:sp>
      <p:sp>
        <p:nvSpPr>
          <p:cNvPr id="3" name="Rectángulo 2"/>
          <p:cNvSpPr/>
          <p:nvPr/>
        </p:nvSpPr>
        <p:spPr>
          <a:xfrm>
            <a:off x="334753" y="1904651"/>
            <a:ext cx="11527820" cy="2554545"/>
          </a:xfrm>
          <a:prstGeom prst="rect">
            <a:avLst/>
          </a:prstGeom>
        </p:spPr>
        <p:txBody>
          <a:bodyPr wrap="square">
            <a:spAutoFit/>
          </a:bodyPr>
          <a:lstStyle/>
          <a:p>
            <a:pPr marL="285750" indent="-285750" algn="just">
              <a:buFont typeface="Wingdings" panose="05000000000000000000" pitchFamily="2" charset="2"/>
              <a:buChar char="Ø"/>
            </a:pPr>
            <a:r>
              <a:rPr lang="es-ES" sz="1600" dirty="0"/>
              <a:t>El inciso a) del artículo 5º del Decreto 4327 del 2005, establece como ingresos de la Superintendencia Financiera de Colombia - SFC, las contribuciones impuestas a las entidades vigiladas. Así mismo, el parágrafo del mismo artículo, establece: “Los ingresos previstos en los literales a) y b) se ajustarán a lo dispuesto por el artículo 337, numeral 5 del Estatuto Orgánico del Sistema Financiero, artículo 66 de la ley 510 de 1999 y por los artículos 8 y 73 de la ley 964 del 2005, respectivamente".</a:t>
            </a:r>
          </a:p>
          <a:p>
            <a:pPr marL="285750" indent="-285750" algn="just">
              <a:buFont typeface="Wingdings" panose="05000000000000000000" pitchFamily="2" charset="2"/>
              <a:buChar char="Ø"/>
            </a:pPr>
            <a:endParaRPr lang="es-ES" sz="1600" dirty="0"/>
          </a:p>
          <a:p>
            <a:pPr marL="285750" indent="-285750" algn="just">
              <a:buFont typeface="Wingdings" panose="05000000000000000000" pitchFamily="2" charset="2"/>
              <a:buChar char="Ø"/>
            </a:pPr>
            <a:r>
              <a:rPr lang="es-ES" sz="1600" dirty="0"/>
              <a:t>La SFC, cobra dos tipos de contribución: 1. A las entidades vigiladas según Ley 795 de 2003, es semestral, con una tarifa única, teniendo en cuenta el valor de los activos.  2. A las entidades inscritas en el Registro Nacional de Valores y Emisores (RNVE) y en el Registro Nacional de Agentes del Mercado de Valores (RNAMV), es anual, con diferentes tarifas aplicadas al patrimonio. </a:t>
            </a:r>
          </a:p>
        </p:txBody>
      </p:sp>
    </p:spTree>
    <p:extLst>
      <p:ext uri="{BB962C8B-B14F-4D97-AF65-F5344CB8AC3E}">
        <p14:creationId xmlns:p14="http://schemas.microsoft.com/office/powerpoint/2010/main" val="186960157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5">
            <a:extLst>
              <a:ext uri="{FF2B5EF4-FFF2-40B4-BE49-F238E27FC236}">
                <a16:creationId xmlns:a16="http://schemas.microsoft.com/office/drawing/2014/main" xmlns="" id="{147A00F9-85D5-482F-8929-515BA65B6DAA}"/>
              </a:ext>
            </a:extLst>
          </p:cNvPr>
          <p:cNvSpPr>
            <a:spLocks noGrp="1"/>
          </p:cNvSpPr>
          <p:nvPr>
            <p:ph type="title"/>
          </p:nvPr>
        </p:nvSpPr>
        <p:spPr>
          <a:xfrm>
            <a:off x="291865" y="188762"/>
            <a:ext cx="2991162" cy="559387"/>
          </a:xfrm>
        </p:spPr>
        <p:txBody>
          <a:bodyPr/>
          <a:lstStyle/>
          <a:p>
            <a:r>
              <a:rPr lang="es-CO" dirty="0"/>
              <a:t>Ingresos</a:t>
            </a:r>
          </a:p>
        </p:txBody>
      </p:sp>
      <p:pic>
        <p:nvPicPr>
          <p:cNvPr id="3" name="Imagen 2"/>
          <p:cNvPicPr>
            <a:picLocks noChangeAspect="1"/>
          </p:cNvPicPr>
          <p:nvPr/>
        </p:nvPicPr>
        <p:blipFill>
          <a:blip r:embed="rId2"/>
          <a:stretch>
            <a:fillRect/>
          </a:stretch>
        </p:blipFill>
        <p:spPr>
          <a:xfrm>
            <a:off x="291865" y="912268"/>
            <a:ext cx="3448050" cy="2686050"/>
          </a:xfrm>
          <a:prstGeom prst="rect">
            <a:avLst/>
          </a:prstGeom>
        </p:spPr>
      </p:pic>
      <p:sp>
        <p:nvSpPr>
          <p:cNvPr id="5" name="CuadroTexto 4"/>
          <p:cNvSpPr txBox="1"/>
          <p:nvPr/>
        </p:nvSpPr>
        <p:spPr>
          <a:xfrm>
            <a:off x="10704393" y="5921802"/>
            <a:ext cx="2702257" cy="153888"/>
          </a:xfrm>
          <a:prstGeom prst="rect">
            <a:avLst/>
          </a:prstGeom>
          <a:noFill/>
        </p:spPr>
        <p:txBody>
          <a:bodyPr wrap="square" rtlCol="0" anchor="ctr">
            <a:spAutoFit/>
          </a:bodyPr>
          <a:lstStyle/>
          <a:p>
            <a:pPr algn="l">
              <a:spcBef>
                <a:spcPts val="600"/>
              </a:spcBef>
            </a:pPr>
            <a:r>
              <a:rPr lang="es-CO" sz="400" dirty="0" smtClean="0"/>
              <a:t>Cifras en millones de pesos </a:t>
            </a:r>
          </a:p>
        </p:txBody>
      </p:sp>
      <p:graphicFrame>
        <p:nvGraphicFramePr>
          <p:cNvPr id="7" name="Gráfico 6"/>
          <p:cNvGraphicFramePr>
            <a:graphicFrameLocks/>
          </p:cNvGraphicFramePr>
          <p:nvPr>
            <p:extLst>
              <p:ext uri="{D42A27DB-BD31-4B8C-83A1-F6EECF244321}">
                <p14:modId xmlns:p14="http://schemas.microsoft.com/office/powerpoint/2010/main" val="3378212089"/>
              </p:ext>
            </p:extLst>
          </p:nvPr>
        </p:nvGraphicFramePr>
        <p:xfrm>
          <a:off x="4234716" y="2866029"/>
          <a:ext cx="7488711" cy="3055773"/>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90373953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xmlns="" id="{A9BF9024-8020-45D8-80DC-C010FECB1919}"/>
              </a:ext>
            </a:extLst>
          </p:cNvPr>
          <p:cNvSpPr>
            <a:spLocks noGrp="1"/>
          </p:cNvSpPr>
          <p:nvPr>
            <p:ph type="body" sz="quarter" idx="11"/>
          </p:nvPr>
        </p:nvSpPr>
        <p:spPr/>
        <p:txBody>
          <a:bodyPr>
            <a:normAutofit/>
          </a:bodyPr>
          <a:lstStyle/>
          <a:p>
            <a:r>
              <a:rPr lang="es-CO" dirty="0"/>
              <a:t>Solicitudes MGMP </a:t>
            </a:r>
            <a:r>
              <a:rPr lang="es-CO" dirty="0" smtClean="0"/>
              <a:t>2021-2024 </a:t>
            </a:r>
            <a:r>
              <a:rPr lang="es-CO" dirty="0"/>
              <a:t>y Vigencias Futuras</a:t>
            </a:r>
          </a:p>
        </p:txBody>
      </p:sp>
      <p:sp>
        <p:nvSpPr>
          <p:cNvPr id="12" name="Text Placeholder 11">
            <a:extLst>
              <a:ext uri="{FF2B5EF4-FFF2-40B4-BE49-F238E27FC236}">
                <a16:creationId xmlns:a16="http://schemas.microsoft.com/office/drawing/2014/main" xmlns="" id="{F474FB92-D38F-4078-BAA8-B8932BB77242}"/>
              </a:ext>
            </a:extLst>
          </p:cNvPr>
          <p:cNvSpPr>
            <a:spLocks noGrp="1"/>
          </p:cNvSpPr>
          <p:nvPr>
            <p:ph type="body" sz="quarter" idx="12"/>
          </p:nvPr>
        </p:nvSpPr>
        <p:spPr/>
        <p:txBody>
          <a:bodyPr>
            <a:normAutofit/>
          </a:bodyPr>
          <a:lstStyle/>
          <a:p>
            <a:r>
              <a:rPr lang="es-CO" dirty="0"/>
              <a:t>2</a:t>
            </a:r>
            <a:r>
              <a:rPr lang="es-CO" dirty="0" smtClean="0"/>
              <a:t>.</a:t>
            </a:r>
            <a:endParaRPr lang="es-CO" dirty="0"/>
          </a:p>
        </p:txBody>
      </p:sp>
    </p:spTree>
    <p:extLst>
      <p:ext uri="{BB962C8B-B14F-4D97-AF65-F5344CB8AC3E}">
        <p14:creationId xmlns:p14="http://schemas.microsoft.com/office/powerpoint/2010/main" val="289842528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20">
            <a:extLst>
              <a:ext uri="{FF2B5EF4-FFF2-40B4-BE49-F238E27FC236}">
                <a16:creationId xmlns:a16="http://schemas.microsoft.com/office/drawing/2014/main" xmlns="" id="{7D0D38D6-F0D4-4F24-87C2-FAA50E442061}"/>
              </a:ext>
            </a:extLst>
          </p:cNvPr>
          <p:cNvSpPr txBox="1">
            <a:spLocks/>
          </p:cNvSpPr>
          <p:nvPr/>
        </p:nvSpPr>
        <p:spPr>
          <a:xfrm>
            <a:off x="473075" y="234950"/>
            <a:ext cx="10709275" cy="279400"/>
          </a:xfrm>
          <a:prstGeom prst="rect">
            <a:avLst/>
          </a:prstGeom>
        </p:spPr>
        <p:txBody>
          <a:bodyPr vert="horz" lIns="91440" tIns="45720" rIns="91440" bIns="45720" rtlCol="0" anchor="ctr">
            <a:normAutofit/>
          </a:bodyPr>
          <a:lstStyle>
            <a:lvl1pPr marL="0" indent="0" algn="l" defTabSz="914400" rtl="0" eaLnBrk="1" latinLnBrk="0" hangingPunct="1">
              <a:lnSpc>
                <a:spcPct val="100000"/>
              </a:lnSpc>
              <a:spcBef>
                <a:spcPts val="0"/>
              </a:spcBef>
              <a:buFont typeface="Arial" panose="020B0604020202020204" pitchFamily="34" charset="0"/>
              <a:buNone/>
              <a:defRPr sz="800" kern="1200">
                <a:solidFill>
                  <a:schemeClr val="tx1"/>
                </a:solidFill>
                <a:latin typeface="Work Sans" panose="00000500000000000000" pitchFamily="2" charset="0"/>
                <a:ea typeface="+mn-ea"/>
                <a:cs typeface="+mn-cs"/>
              </a:defRPr>
            </a:lvl1pPr>
            <a:lvl2pPr marL="0" indent="0" algn="l" defTabSz="914400" rtl="0" eaLnBrk="1" latinLnBrk="0" hangingPunct="1">
              <a:lnSpc>
                <a:spcPct val="100000"/>
              </a:lnSpc>
              <a:spcBef>
                <a:spcPts val="0"/>
              </a:spcBef>
              <a:buFont typeface="Arial" panose="020B0604020202020204" pitchFamily="34" charset="0"/>
              <a:buNone/>
              <a:defRPr sz="1600" kern="1200">
                <a:solidFill>
                  <a:schemeClr val="bg1"/>
                </a:solidFill>
                <a:latin typeface="+mn-lt"/>
                <a:ea typeface="+mn-ea"/>
                <a:cs typeface="+mn-cs"/>
              </a:defRPr>
            </a:lvl2pPr>
            <a:lvl3pPr marL="0" indent="0" algn="l" defTabSz="914400" rtl="0" eaLnBrk="1" latinLnBrk="0" hangingPunct="1">
              <a:lnSpc>
                <a:spcPct val="100000"/>
              </a:lnSpc>
              <a:spcBef>
                <a:spcPts val="0"/>
              </a:spcBef>
              <a:buFont typeface="Arial" panose="020B0604020202020204" pitchFamily="34" charset="0"/>
              <a:buNone/>
              <a:defRPr sz="1600" kern="1200">
                <a:solidFill>
                  <a:schemeClr val="bg1"/>
                </a:solidFill>
                <a:latin typeface="+mn-lt"/>
                <a:ea typeface="+mn-ea"/>
                <a:cs typeface="+mn-cs"/>
              </a:defRPr>
            </a:lvl3pPr>
            <a:lvl4pPr marL="0" indent="0" algn="l" defTabSz="914400" rtl="0" eaLnBrk="1" latinLnBrk="0" hangingPunct="1">
              <a:lnSpc>
                <a:spcPct val="100000"/>
              </a:lnSpc>
              <a:spcBef>
                <a:spcPts val="0"/>
              </a:spcBef>
              <a:buFont typeface="Arial" panose="020B0604020202020204" pitchFamily="34" charset="0"/>
              <a:buNone/>
              <a:defRPr sz="1600" kern="1200">
                <a:solidFill>
                  <a:schemeClr val="bg1"/>
                </a:solidFill>
                <a:latin typeface="+mn-lt"/>
                <a:ea typeface="+mn-ea"/>
                <a:cs typeface="+mn-cs"/>
              </a:defRPr>
            </a:lvl4pPr>
            <a:lvl5pPr marL="0" indent="0" algn="l" defTabSz="914400" rtl="0" eaLnBrk="1" latinLnBrk="0" hangingPunct="1">
              <a:lnSpc>
                <a:spcPct val="100000"/>
              </a:lnSpc>
              <a:spcBef>
                <a:spcPts val="0"/>
              </a:spcBef>
              <a:buFont typeface="Arial" panose="020B0604020202020204" pitchFamily="34" charset="0"/>
              <a:buNone/>
              <a:defRPr sz="16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CO" dirty="0"/>
              <a:t>Departamento Nacional de Planeación – DNP 		Ministerio de Hacienda y Crédito Público		Agenda</a:t>
            </a:r>
          </a:p>
        </p:txBody>
      </p:sp>
      <p:sp>
        <p:nvSpPr>
          <p:cNvPr id="8" name="Title 15">
            <a:extLst>
              <a:ext uri="{FF2B5EF4-FFF2-40B4-BE49-F238E27FC236}">
                <a16:creationId xmlns:a16="http://schemas.microsoft.com/office/drawing/2014/main" xmlns="" id="{48559CDB-F3BA-4832-A463-C140E1AE4CC1}"/>
              </a:ext>
            </a:extLst>
          </p:cNvPr>
          <p:cNvSpPr txBox="1">
            <a:spLocks/>
          </p:cNvSpPr>
          <p:nvPr/>
        </p:nvSpPr>
        <p:spPr>
          <a:xfrm>
            <a:off x="9194269" y="234950"/>
            <a:ext cx="3785093" cy="502289"/>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lang="es-CO" sz="3600" b="0" kern="1200" spc="-150">
                <a:solidFill>
                  <a:schemeClr val="tx1"/>
                </a:solidFill>
                <a:latin typeface="Work Sans" panose="00000500000000000000" pitchFamily="2" charset="0"/>
                <a:ea typeface="+mj-ea"/>
                <a:cs typeface="+mj-cs"/>
              </a:defRPr>
            </a:lvl1pPr>
          </a:lstStyle>
          <a:p>
            <a:r>
              <a:rPr lang="es-CO" sz="2400" dirty="0"/>
              <a:t>Sector </a:t>
            </a:r>
            <a:r>
              <a:rPr lang="es-CO" sz="2400" dirty="0" smtClean="0"/>
              <a:t>Hacienda</a:t>
            </a:r>
            <a:endParaRPr lang="es-CO" sz="2400" dirty="0"/>
          </a:p>
        </p:txBody>
      </p:sp>
      <p:sp>
        <p:nvSpPr>
          <p:cNvPr id="13" name="Title 15">
            <a:extLst>
              <a:ext uri="{FF2B5EF4-FFF2-40B4-BE49-F238E27FC236}">
                <a16:creationId xmlns:a16="http://schemas.microsoft.com/office/drawing/2014/main" xmlns="" id="{147A00F9-85D5-482F-8929-515BA65B6DAA}"/>
              </a:ext>
            </a:extLst>
          </p:cNvPr>
          <p:cNvSpPr>
            <a:spLocks noGrp="1"/>
          </p:cNvSpPr>
          <p:nvPr>
            <p:ph type="title"/>
          </p:nvPr>
        </p:nvSpPr>
        <p:spPr>
          <a:xfrm>
            <a:off x="578404" y="553332"/>
            <a:ext cx="8266338" cy="559387"/>
          </a:xfrm>
        </p:spPr>
        <p:txBody>
          <a:bodyPr/>
          <a:lstStyle/>
          <a:p>
            <a:r>
              <a:rPr lang="es-CO" sz="2800" dirty="0" smtClean="0"/>
              <a:t>Vigencias </a:t>
            </a:r>
            <a:r>
              <a:rPr lang="es-CO" sz="2800" dirty="0"/>
              <a:t>Futuras MGMP </a:t>
            </a:r>
            <a:r>
              <a:rPr lang="es-CO" sz="2800" dirty="0" smtClean="0"/>
              <a:t>2021 </a:t>
            </a:r>
            <a:r>
              <a:rPr lang="es-CO" sz="2800" dirty="0"/>
              <a:t>- </a:t>
            </a:r>
            <a:r>
              <a:rPr lang="es-CO" sz="2800" dirty="0" smtClean="0"/>
              <a:t>2024</a:t>
            </a:r>
            <a:endParaRPr lang="es-CO" sz="2800" dirty="0"/>
          </a:p>
        </p:txBody>
      </p:sp>
      <p:graphicFrame>
        <p:nvGraphicFramePr>
          <p:cNvPr id="6" name="Gráfico 5"/>
          <p:cNvGraphicFramePr>
            <a:graphicFrameLocks/>
          </p:cNvGraphicFramePr>
          <p:nvPr>
            <p:extLst>
              <p:ext uri="{D42A27DB-BD31-4B8C-83A1-F6EECF244321}">
                <p14:modId xmlns:p14="http://schemas.microsoft.com/office/powerpoint/2010/main" val="3140310458"/>
              </p:ext>
            </p:extLst>
          </p:nvPr>
        </p:nvGraphicFramePr>
        <p:xfrm>
          <a:off x="1487606" y="1171575"/>
          <a:ext cx="8966579" cy="5079100"/>
        </p:xfrm>
        <a:graphic>
          <a:graphicData uri="http://schemas.openxmlformats.org/drawingml/2006/chart">
            <c:chart xmlns:c="http://schemas.openxmlformats.org/drawingml/2006/chart" xmlns:r="http://schemas.openxmlformats.org/officeDocument/2006/relationships" r:id="rId2"/>
          </a:graphicData>
        </a:graphic>
      </p:graphicFrame>
      <p:sp>
        <p:nvSpPr>
          <p:cNvPr id="7" name="Text Placeholder 16">
            <a:extLst>
              <a:ext uri="{FF2B5EF4-FFF2-40B4-BE49-F238E27FC236}">
                <a16:creationId xmlns:a16="http://schemas.microsoft.com/office/drawing/2014/main" xmlns="" id="{CC7E4799-0F53-4A92-81A5-D4162B3A1AAE}"/>
              </a:ext>
            </a:extLst>
          </p:cNvPr>
          <p:cNvSpPr>
            <a:spLocks noGrp="1"/>
          </p:cNvSpPr>
          <p:nvPr>
            <p:ph type="body" sz="quarter" idx="10"/>
          </p:nvPr>
        </p:nvSpPr>
        <p:spPr>
          <a:xfrm>
            <a:off x="9289803" y="1004922"/>
            <a:ext cx="1346165" cy="360939"/>
          </a:xfrm>
        </p:spPr>
        <p:txBody>
          <a:bodyPr/>
          <a:lstStyle/>
          <a:p>
            <a:r>
              <a:rPr lang="es-CO" sz="500" dirty="0" smtClean="0"/>
              <a:t>Cifras en millones de pesos </a:t>
            </a:r>
            <a:endParaRPr lang="es-CO" sz="500" dirty="0"/>
          </a:p>
          <a:p>
            <a:endParaRPr lang="es-CO" sz="500" dirty="0"/>
          </a:p>
        </p:txBody>
      </p:sp>
    </p:spTree>
    <p:extLst>
      <p:ext uri="{BB962C8B-B14F-4D97-AF65-F5344CB8AC3E}">
        <p14:creationId xmlns:p14="http://schemas.microsoft.com/office/powerpoint/2010/main" val="299782233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5">
            <a:extLst>
              <a:ext uri="{FF2B5EF4-FFF2-40B4-BE49-F238E27FC236}">
                <a16:creationId xmlns:a16="http://schemas.microsoft.com/office/drawing/2014/main" xmlns="" id="{147A00F9-85D5-482F-8929-515BA65B6DAA}"/>
              </a:ext>
            </a:extLst>
          </p:cNvPr>
          <p:cNvSpPr>
            <a:spLocks noGrp="1"/>
          </p:cNvSpPr>
          <p:nvPr>
            <p:ph type="title"/>
          </p:nvPr>
        </p:nvSpPr>
        <p:spPr>
          <a:xfrm>
            <a:off x="306300" y="400918"/>
            <a:ext cx="11613596" cy="559387"/>
          </a:xfrm>
        </p:spPr>
        <p:txBody>
          <a:bodyPr/>
          <a:lstStyle/>
          <a:p>
            <a:r>
              <a:rPr lang="es-CO" dirty="0"/>
              <a:t>2</a:t>
            </a:r>
            <a:r>
              <a:rPr lang="es-CO" dirty="0" smtClean="0"/>
              <a:t>. </a:t>
            </a:r>
            <a:r>
              <a:rPr lang="es-CO" dirty="0"/>
              <a:t>Vigencias Futuras MGMP </a:t>
            </a:r>
            <a:r>
              <a:rPr lang="es-CO" dirty="0" smtClean="0"/>
              <a:t>2021 </a:t>
            </a:r>
            <a:r>
              <a:rPr lang="es-CO" dirty="0"/>
              <a:t>- </a:t>
            </a:r>
            <a:r>
              <a:rPr lang="es-CO" dirty="0" smtClean="0"/>
              <a:t>2024</a:t>
            </a:r>
            <a:endParaRPr lang="es-CO" dirty="0"/>
          </a:p>
        </p:txBody>
      </p:sp>
      <p:graphicFrame>
        <p:nvGraphicFramePr>
          <p:cNvPr id="2" name="Tabla 1"/>
          <p:cNvGraphicFramePr>
            <a:graphicFrameLocks noGrp="1"/>
          </p:cNvGraphicFramePr>
          <p:nvPr>
            <p:extLst>
              <p:ext uri="{D42A27DB-BD31-4B8C-83A1-F6EECF244321}">
                <p14:modId xmlns:p14="http://schemas.microsoft.com/office/powerpoint/2010/main" val="3873764544"/>
              </p:ext>
            </p:extLst>
          </p:nvPr>
        </p:nvGraphicFramePr>
        <p:xfrm>
          <a:off x="1105472" y="1348795"/>
          <a:ext cx="10099340" cy="3605341"/>
        </p:xfrm>
        <a:graphic>
          <a:graphicData uri="http://schemas.openxmlformats.org/drawingml/2006/table">
            <a:tbl>
              <a:tblPr/>
              <a:tblGrid>
                <a:gridCol w="2149424">
                  <a:extLst>
                    <a:ext uri="{9D8B030D-6E8A-4147-A177-3AD203B41FA5}">
                      <a16:colId xmlns:a16="http://schemas.microsoft.com/office/drawing/2014/main" xmlns="" val="99361931"/>
                    </a:ext>
                  </a:extLst>
                </a:gridCol>
                <a:gridCol w="1324986">
                  <a:extLst>
                    <a:ext uri="{9D8B030D-6E8A-4147-A177-3AD203B41FA5}">
                      <a16:colId xmlns:a16="http://schemas.microsoft.com/office/drawing/2014/main" xmlns="" val="3449546362"/>
                    </a:ext>
                  </a:extLst>
                </a:gridCol>
                <a:gridCol w="1324986">
                  <a:extLst>
                    <a:ext uri="{9D8B030D-6E8A-4147-A177-3AD203B41FA5}">
                      <a16:colId xmlns:a16="http://schemas.microsoft.com/office/drawing/2014/main" xmlns="" val="3734797181"/>
                    </a:ext>
                  </a:extLst>
                </a:gridCol>
                <a:gridCol w="1324986">
                  <a:extLst>
                    <a:ext uri="{9D8B030D-6E8A-4147-A177-3AD203B41FA5}">
                      <a16:colId xmlns:a16="http://schemas.microsoft.com/office/drawing/2014/main" xmlns="" val="4023289964"/>
                    </a:ext>
                  </a:extLst>
                </a:gridCol>
                <a:gridCol w="1324986">
                  <a:extLst>
                    <a:ext uri="{9D8B030D-6E8A-4147-A177-3AD203B41FA5}">
                      <a16:colId xmlns:a16="http://schemas.microsoft.com/office/drawing/2014/main" xmlns="" val="2783352415"/>
                    </a:ext>
                  </a:extLst>
                </a:gridCol>
                <a:gridCol w="1324986">
                  <a:extLst>
                    <a:ext uri="{9D8B030D-6E8A-4147-A177-3AD203B41FA5}">
                      <a16:colId xmlns:a16="http://schemas.microsoft.com/office/drawing/2014/main" xmlns="" val="4270520358"/>
                    </a:ext>
                  </a:extLst>
                </a:gridCol>
                <a:gridCol w="1324986">
                  <a:extLst>
                    <a:ext uri="{9D8B030D-6E8A-4147-A177-3AD203B41FA5}">
                      <a16:colId xmlns:a16="http://schemas.microsoft.com/office/drawing/2014/main" xmlns="" val="2483511399"/>
                    </a:ext>
                  </a:extLst>
                </a:gridCol>
              </a:tblGrid>
              <a:tr h="252468">
                <a:tc gridSpan="7">
                  <a:txBody>
                    <a:bodyPr/>
                    <a:lstStyle/>
                    <a:p>
                      <a:pPr algn="ctr" fontAlgn="ctr"/>
                      <a:r>
                        <a:rPr lang="es-CO" sz="1300" b="1" i="0" u="none" strike="noStrike">
                          <a:solidFill>
                            <a:srgbClr val="203764"/>
                          </a:solidFill>
                          <a:effectLst/>
                          <a:latin typeface="Calibri" panose="020F0502020204030204" pitchFamily="34" charset="0"/>
                        </a:rPr>
                        <a:t>SUPERFINANCIERA</a:t>
                      </a:r>
                    </a:p>
                  </a:txBody>
                  <a:tcPr marL="0" marR="0" marT="0" marB="0" anchor="ctr">
                    <a:lnL>
                      <a:noFill/>
                    </a:lnL>
                    <a:lnR>
                      <a:noFill/>
                    </a:lnR>
                    <a:lnT>
                      <a:noFill/>
                    </a:lnT>
                    <a:lnB>
                      <a:noFill/>
                    </a:lnB>
                    <a:solidFill>
                      <a:srgbClr val="F2F2F2"/>
                    </a:solidFill>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extLst>
                  <a:ext uri="{0D108BD9-81ED-4DB2-BD59-A6C34878D82A}">
                    <a16:rowId xmlns:a16="http://schemas.microsoft.com/office/drawing/2014/main" xmlns="" val="2767529862"/>
                  </a:ext>
                </a:extLst>
              </a:tr>
              <a:tr h="252468">
                <a:tc>
                  <a:txBody>
                    <a:bodyPr/>
                    <a:lstStyle/>
                    <a:p>
                      <a:pPr algn="l" rtl="0" fontAlgn="ctr"/>
                      <a:r>
                        <a:rPr lang="es-CO" sz="1300" b="1" i="0" u="none" strike="noStrike" dirty="0">
                          <a:solidFill>
                            <a:srgbClr val="203764"/>
                          </a:solidFill>
                          <a:effectLst/>
                          <a:latin typeface="Calibri" panose="020F0502020204030204" pitchFamily="34" charset="0"/>
                        </a:rPr>
                        <a:t>Millones de pesos</a:t>
                      </a:r>
                    </a:p>
                  </a:txBody>
                  <a:tcPr marL="0" marR="0" marT="0"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ctr"/>
                      <a:endParaRPr lang="es-CO" sz="1300" b="0" i="0" u="none" strike="noStrike">
                        <a:solidFill>
                          <a:srgbClr val="000000"/>
                        </a:solidFill>
                        <a:effectLst/>
                        <a:latin typeface="Arial" panose="020B0604020202020204" pitchFamily="34" charset="0"/>
                      </a:endParaRPr>
                    </a:p>
                  </a:txBody>
                  <a:tcPr marL="0" marR="0" marT="0"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ctr"/>
                      <a:endParaRPr lang="es-CO" sz="1300" b="0" i="0" u="none" strike="noStrike">
                        <a:solidFill>
                          <a:srgbClr val="000000"/>
                        </a:solidFill>
                        <a:effectLst/>
                        <a:latin typeface="Arial" panose="020B0604020202020204" pitchFamily="34" charset="0"/>
                      </a:endParaRPr>
                    </a:p>
                  </a:txBody>
                  <a:tcPr marL="0" marR="0" marT="0" marB="0" anchor="ctr">
                    <a:lnL>
                      <a:noFill/>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gridSpan="4">
                  <a:txBody>
                    <a:bodyPr/>
                    <a:lstStyle/>
                    <a:p>
                      <a:pPr algn="ctr" rtl="0" fontAlgn="ctr"/>
                      <a:r>
                        <a:rPr lang="es-CO" sz="1300" b="1" i="0" u="none" strike="noStrike" dirty="0">
                          <a:solidFill>
                            <a:srgbClr val="FFFFFF"/>
                          </a:solidFill>
                          <a:effectLst/>
                          <a:latin typeface="Calibri" panose="020F0502020204030204" pitchFamily="34" charset="0"/>
                        </a:rPr>
                        <a:t>Vigencias Futuras aprobadas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03764"/>
                    </a:solidFill>
                  </a:tcPr>
                </a:tc>
                <a:tc hMerge="1">
                  <a:txBody>
                    <a:bodyPr/>
                    <a:lstStyle/>
                    <a:p>
                      <a:endParaRPr lang="es-CO"/>
                    </a:p>
                  </a:txBody>
                  <a:tcPr/>
                </a:tc>
                <a:tc hMerge="1">
                  <a:txBody>
                    <a:bodyPr/>
                    <a:lstStyle/>
                    <a:p>
                      <a:endParaRPr lang="es-CO"/>
                    </a:p>
                  </a:txBody>
                  <a:tcPr/>
                </a:tc>
                <a:tc hMerge="1">
                  <a:txBody>
                    <a:bodyPr/>
                    <a:lstStyle/>
                    <a:p>
                      <a:endParaRPr lang="es-CO"/>
                    </a:p>
                  </a:txBody>
                  <a:tcPr/>
                </a:tc>
                <a:extLst>
                  <a:ext uri="{0D108BD9-81ED-4DB2-BD59-A6C34878D82A}">
                    <a16:rowId xmlns:a16="http://schemas.microsoft.com/office/drawing/2014/main" xmlns="" val="2132235711"/>
                  </a:ext>
                </a:extLst>
              </a:tr>
              <a:tr h="226211">
                <a:tc>
                  <a:txBody>
                    <a:bodyPr/>
                    <a:lstStyle/>
                    <a:p>
                      <a:pPr algn="ctr" rtl="0" fontAlgn="ctr"/>
                      <a:r>
                        <a:rPr lang="es-CO" sz="1300" b="1" i="0" u="none" strike="noStrike">
                          <a:solidFill>
                            <a:srgbClr val="FFFFFF"/>
                          </a:solidFill>
                          <a:effectLst/>
                          <a:latin typeface="Calibri" panose="020F0502020204030204" pitchFamily="34" charset="0"/>
                        </a:rPr>
                        <a:t>Vigencias Futuras</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03764"/>
                    </a:solidFill>
                  </a:tcPr>
                </a:tc>
                <a:tc>
                  <a:txBody>
                    <a:bodyPr/>
                    <a:lstStyle/>
                    <a:p>
                      <a:pPr algn="ctr" rtl="0" fontAlgn="ctr"/>
                      <a:r>
                        <a:rPr lang="es-CO" sz="1300" b="1" i="0" u="none" strike="noStrike">
                          <a:solidFill>
                            <a:srgbClr val="FFFFFF"/>
                          </a:solidFill>
                          <a:effectLst/>
                          <a:latin typeface="Calibri" panose="020F0502020204030204" pitchFamily="34" charset="0"/>
                        </a:rPr>
                        <a:t> 2020*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03764"/>
                    </a:solidFill>
                  </a:tcPr>
                </a:tc>
                <a:tc>
                  <a:txBody>
                    <a:bodyPr/>
                    <a:lstStyle/>
                    <a:p>
                      <a:pPr algn="ctr" rtl="0" fontAlgn="ctr"/>
                      <a:r>
                        <a:rPr lang="es-CO" sz="1300" b="1" i="0" u="none" strike="noStrike">
                          <a:solidFill>
                            <a:srgbClr val="FFFFFF"/>
                          </a:solidFill>
                          <a:effectLst/>
                          <a:latin typeface="Calibri" panose="020F0502020204030204" pitchFamily="34" charset="0"/>
                        </a:rPr>
                        <a:t> 2020**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03764"/>
                    </a:solidFill>
                  </a:tcPr>
                </a:tc>
                <a:tc>
                  <a:txBody>
                    <a:bodyPr/>
                    <a:lstStyle/>
                    <a:p>
                      <a:pPr algn="ctr" rtl="0" fontAlgn="ctr"/>
                      <a:r>
                        <a:rPr lang="es-CO" sz="1300" b="1" i="0" u="none" strike="noStrike">
                          <a:solidFill>
                            <a:srgbClr val="FFFFFF"/>
                          </a:solidFill>
                          <a:effectLst/>
                          <a:latin typeface="Calibri" panose="020F0502020204030204" pitchFamily="34" charset="0"/>
                        </a:rPr>
                        <a:t>2021</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03764"/>
                    </a:solidFill>
                  </a:tcPr>
                </a:tc>
                <a:tc>
                  <a:txBody>
                    <a:bodyPr/>
                    <a:lstStyle/>
                    <a:p>
                      <a:pPr algn="ctr" rtl="0" fontAlgn="ctr"/>
                      <a:r>
                        <a:rPr lang="es-CO" sz="1300" b="1" i="0" u="none" strike="noStrike">
                          <a:solidFill>
                            <a:srgbClr val="FFFFFF"/>
                          </a:solidFill>
                          <a:effectLst/>
                          <a:latin typeface="Calibri" panose="020F0502020204030204" pitchFamily="34" charset="0"/>
                        </a:rPr>
                        <a:t>2022</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03764"/>
                    </a:solidFill>
                  </a:tcPr>
                </a:tc>
                <a:tc>
                  <a:txBody>
                    <a:bodyPr/>
                    <a:lstStyle/>
                    <a:p>
                      <a:pPr algn="ctr" rtl="0" fontAlgn="ctr"/>
                      <a:r>
                        <a:rPr lang="es-CO" sz="1300" b="1" i="0" u="none" strike="noStrike">
                          <a:solidFill>
                            <a:srgbClr val="FFFFFF"/>
                          </a:solidFill>
                          <a:effectLst/>
                          <a:latin typeface="Calibri" panose="020F0502020204030204" pitchFamily="34" charset="0"/>
                        </a:rPr>
                        <a:t>2023</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203764"/>
                      </a:solidFill>
                      <a:prstDash val="solid"/>
                      <a:round/>
                      <a:headEnd type="none" w="med" len="med"/>
                      <a:tailEnd type="none" w="med" len="med"/>
                    </a:lnB>
                    <a:solidFill>
                      <a:srgbClr val="203764"/>
                    </a:solidFill>
                  </a:tcPr>
                </a:tc>
                <a:tc>
                  <a:txBody>
                    <a:bodyPr/>
                    <a:lstStyle/>
                    <a:p>
                      <a:pPr algn="ctr" rtl="0" fontAlgn="ctr"/>
                      <a:r>
                        <a:rPr lang="es-CO" sz="1300" b="1" i="0" u="none" strike="noStrike">
                          <a:solidFill>
                            <a:srgbClr val="FFFFFF"/>
                          </a:solidFill>
                          <a:effectLst/>
                          <a:latin typeface="Calibri" panose="020F0502020204030204" pitchFamily="34" charset="0"/>
                        </a:rPr>
                        <a:t>2024</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203764"/>
                      </a:solidFill>
                      <a:prstDash val="solid"/>
                      <a:round/>
                      <a:headEnd type="none" w="med" len="med"/>
                      <a:tailEnd type="none" w="med" len="med"/>
                    </a:lnB>
                    <a:solidFill>
                      <a:srgbClr val="203764"/>
                    </a:solidFill>
                  </a:tcPr>
                </a:tc>
                <a:extLst>
                  <a:ext uri="{0D108BD9-81ED-4DB2-BD59-A6C34878D82A}">
                    <a16:rowId xmlns:a16="http://schemas.microsoft.com/office/drawing/2014/main" xmlns="" val="3051882068"/>
                  </a:ext>
                </a:extLst>
              </a:tr>
              <a:tr h="252468">
                <a:tc>
                  <a:txBody>
                    <a:bodyPr/>
                    <a:lstStyle/>
                    <a:p>
                      <a:pPr algn="l" rtl="0" fontAlgn="ctr"/>
                      <a:r>
                        <a:rPr lang="es-CO" sz="1300" b="1" i="0" u="none" strike="noStrike">
                          <a:solidFill>
                            <a:srgbClr val="203764"/>
                          </a:solidFill>
                          <a:effectLst/>
                          <a:latin typeface="Calibri" panose="020F0502020204030204" pitchFamily="34" charset="0"/>
                          <a:cs typeface="Calibri" panose="020F0502020204030204" pitchFamily="34" charset="0"/>
                        </a:rPr>
                        <a:t>Funcionamiento</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203764"/>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203764"/>
                      </a:solidFill>
                      <a:prstDash val="solid"/>
                      <a:round/>
                      <a:headEnd type="none" w="med" len="med"/>
                      <a:tailEnd type="none" w="med" len="med"/>
                    </a:lnB>
                  </a:tcPr>
                </a:tc>
                <a:tc>
                  <a:txBody>
                    <a:bodyPr/>
                    <a:lstStyle/>
                    <a:p>
                      <a:pPr algn="r" rtl="0" fontAlgn="ctr"/>
                      <a:r>
                        <a:rPr lang="es-CO" sz="1300" b="0" i="0" u="none" strike="noStrike" dirty="0">
                          <a:solidFill>
                            <a:srgbClr val="203764"/>
                          </a:solidFill>
                          <a:effectLst/>
                          <a:latin typeface="Calibri" panose="020F0502020204030204" pitchFamily="34" charset="0"/>
                          <a:cs typeface="Calibri" panose="020F0502020204030204" pitchFamily="34" charset="0"/>
                        </a:rPr>
                        <a:t>                9,074 </a:t>
                      </a:r>
                    </a:p>
                  </a:txBody>
                  <a:tcPr marL="0" marR="0" marT="0" marB="0" anchor="ctr">
                    <a:lnL w="6350" cap="flat" cmpd="sng" algn="ctr">
                      <a:solidFill>
                        <a:srgbClr val="203764"/>
                      </a:solidFill>
                      <a:prstDash val="solid"/>
                      <a:round/>
                      <a:headEnd type="none" w="med" len="med"/>
                      <a:tailEnd type="none" w="med" len="med"/>
                    </a:lnL>
                    <a:lnR w="6350" cap="flat" cmpd="sng" algn="ctr">
                      <a:solidFill>
                        <a:srgbClr val="203764"/>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es-CO" sz="1300" b="0" i="0" u="none" strike="noStrike">
                          <a:solidFill>
                            <a:srgbClr val="203764"/>
                          </a:solidFill>
                          <a:effectLst/>
                          <a:latin typeface="Calibri" panose="020F0502020204030204" pitchFamily="34" charset="0"/>
                          <a:cs typeface="Calibri" panose="020F0502020204030204" pitchFamily="34" charset="0"/>
                        </a:rPr>
                        <a:t>                9,074 </a:t>
                      </a:r>
                    </a:p>
                  </a:txBody>
                  <a:tcPr marL="0" marR="0" marT="0" marB="0" anchor="ctr">
                    <a:lnL w="6350" cap="flat" cmpd="sng" algn="ctr">
                      <a:solidFill>
                        <a:srgbClr val="203764"/>
                      </a:solidFill>
                      <a:prstDash val="solid"/>
                      <a:round/>
                      <a:headEnd type="none" w="med" len="med"/>
                      <a:tailEnd type="none" w="med" len="med"/>
                    </a:lnL>
                    <a:lnR w="6350" cap="flat" cmpd="sng" algn="ctr">
                      <a:solidFill>
                        <a:srgbClr val="203764"/>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es-CO" sz="1300" b="0" i="0" u="none" strike="noStrike">
                          <a:solidFill>
                            <a:srgbClr val="203764"/>
                          </a:solidFill>
                          <a:effectLst/>
                          <a:latin typeface="Calibri" panose="020F0502020204030204" pitchFamily="34" charset="0"/>
                          <a:cs typeface="Calibri" panose="020F0502020204030204" pitchFamily="34" charset="0"/>
                        </a:rPr>
                        <a:t>                4,325 </a:t>
                      </a:r>
                    </a:p>
                  </a:txBody>
                  <a:tcPr marL="0" marR="0" marT="0" marB="0" anchor="ctr">
                    <a:lnL w="6350" cap="flat" cmpd="sng" algn="ctr">
                      <a:solidFill>
                        <a:srgbClr val="203764"/>
                      </a:solidFill>
                      <a:prstDash val="solid"/>
                      <a:round/>
                      <a:headEnd type="none" w="med" len="med"/>
                      <a:tailEnd type="none" w="med" len="med"/>
                    </a:lnL>
                    <a:lnR w="6350" cap="flat" cmpd="sng" algn="ctr">
                      <a:solidFill>
                        <a:srgbClr val="203764"/>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es-CO" sz="1300" b="0" i="0" u="none" strike="noStrike">
                          <a:solidFill>
                            <a:srgbClr val="203764"/>
                          </a:solidFill>
                          <a:effectLst/>
                          <a:latin typeface="Calibri" panose="020F0502020204030204" pitchFamily="34" charset="0"/>
                          <a:cs typeface="Calibri" panose="020F0502020204030204" pitchFamily="34" charset="0"/>
                        </a:rPr>
                        <a:t>                1,689 </a:t>
                      </a:r>
                    </a:p>
                  </a:txBody>
                  <a:tcPr marL="0" marR="0" marT="0" marB="0" anchor="ctr">
                    <a:lnL w="6350" cap="flat" cmpd="sng" algn="ctr">
                      <a:solidFill>
                        <a:srgbClr val="203764"/>
                      </a:solidFill>
                      <a:prstDash val="solid"/>
                      <a:round/>
                      <a:headEnd type="none" w="med" len="med"/>
                      <a:tailEnd type="none" w="med" len="med"/>
                    </a:lnL>
                    <a:lnR w="6350" cap="flat" cmpd="sng" algn="ctr">
                      <a:solidFill>
                        <a:srgbClr val="203764"/>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es-CO" sz="1300" b="0" i="0" u="none" strike="noStrike" dirty="0">
                          <a:solidFill>
                            <a:srgbClr val="203764"/>
                          </a:solidFill>
                          <a:effectLst/>
                          <a:latin typeface="Calibri" panose="020F0502020204030204" pitchFamily="34" charset="0"/>
                          <a:cs typeface="Calibri" panose="020F0502020204030204" pitchFamily="34" charset="0"/>
                        </a:rPr>
                        <a:t> </a:t>
                      </a:r>
                      <a:r>
                        <a:rPr lang="es-CO" sz="1300" b="0" i="0" u="none" strike="noStrike" dirty="0" smtClean="0">
                          <a:solidFill>
                            <a:srgbClr val="203764"/>
                          </a:solidFill>
                          <a:effectLst/>
                          <a:latin typeface="Calibri" panose="020F0502020204030204" pitchFamily="34" charset="0"/>
                          <a:cs typeface="Calibri" panose="020F0502020204030204" pitchFamily="34" charset="0"/>
                        </a:rPr>
                        <a:t>- </a:t>
                      </a:r>
                      <a:endParaRPr lang="es-CO" sz="1300" b="0" i="0" u="none" strike="noStrike" dirty="0">
                        <a:solidFill>
                          <a:srgbClr val="203764"/>
                        </a:solidFill>
                        <a:effectLst/>
                        <a:latin typeface="Calibri" panose="020F0502020204030204" pitchFamily="34" charset="0"/>
                        <a:cs typeface="Calibri" panose="020F0502020204030204" pitchFamily="34" charset="0"/>
                      </a:endParaRPr>
                    </a:p>
                  </a:txBody>
                  <a:tcPr marL="0" marR="0" marT="0" marB="0" anchor="ctr">
                    <a:lnL w="6350" cap="flat" cmpd="sng" algn="ctr">
                      <a:solidFill>
                        <a:srgbClr val="203764"/>
                      </a:solidFill>
                      <a:prstDash val="solid"/>
                      <a:round/>
                      <a:headEnd type="none" w="med" len="med"/>
                      <a:tailEnd type="none" w="med" len="med"/>
                    </a:lnL>
                    <a:lnR w="6350" cap="flat" cmpd="sng" algn="ctr">
                      <a:solidFill>
                        <a:srgbClr val="203764"/>
                      </a:solidFill>
                      <a:prstDash val="solid"/>
                      <a:round/>
                      <a:headEnd type="none" w="med" len="med"/>
                      <a:tailEnd type="none" w="med" len="med"/>
                    </a:lnR>
                    <a:lnT w="6350" cap="flat" cmpd="sng" algn="ctr">
                      <a:solidFill>
                        <a:srgbClr val="203764"/>
                      </a:solidFill>
                      <a:prstDash val="solid"/>
                      <a:round/>
                      <a:headEnd type="none" w="med" len="med"/>
                      <a:tailEnd type="none" w="med" len="med"/>
                    </a:lnT>
                    <a:lnB w="6350" cap="flat" cmpd="sng" algn="ctr">
                      <a:solidFill>
                        <a:srgbClr val="203764"/>
                      </a:solidFill>
                      <a:prstDash val="solid"/>
                      <a:round/>
                      <a:headEnd type="none" w="med" len="med"/>
                      <a:tailEnd type="none" w="med" len="med"/>
                    </a:lnB>
                  </a:tcPr>
                </a:tc>
                <a:tc>
                  <a:txBody>
                    <a:bodyPr/>
                    <a:lstStyle/>
                    <a:p>
                      <a:pPr algn="r" rtl="0" fontAlgn="ctr"/>
                      <a:r>
                        <a:rPr lang="es-CO" sz="1300" b="0" i="0" u="none" strike="noStrike">
                          <a:solidFill>
                            <a:srgbClr val="203764"/>
                          </a:solidFill>
                          <a:effectLst/>
                          <a:latin typeface="Calibri" panose="020F0502020204030204" pitchFamily="34" charset="0"/>
                          <a:cs typeface="Calibri" panose="020F0502020204030204" pitchFamily="34" charset="0"/>
                        </a:rPr>
                        <a:t>                  -   </a:t>
                      </a:r>
                    </a:p>
                  </a:txBody>
                  <a:tcPr marL="0" marR="0" marT="0" marB="0" anchor="ctr">
                    <a:lnL w="6350" cap="flat" cmpd="sng" algn="ctr">
                      <a:solidFill>
                        <a:srgbClr val="203764"/>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203764"/>
                      </a:solidFill>
                      <a:prstDash val="solid"/>
                      <a:round/>
                      <a:headEnd type="none" w="med" len="med"/>
                      <a:tailEnd type="none" w="med" len="med"/>
                    </a:lnT>
                    <a:lnB w="6350" cap="flat" cmpd="sng" algn="ctr">
                      <a:solidFill>
                        <a:srgbClr val="203764"/>
                      </a:solidFill>
                      <a:prstDash val="solid"/>
                      <a:round/>
                      <a:headEnd type="none" w="med" len="med"/>
                      <a:tailEnd type="none" w="med" len="med"/>
                    </a:lnB>
                  </a:tcPr>
                </a:tc>
                <a:extLst>
                  <a:ext uri="{0D108BD9-81ED-4DB2-BD59-A6C34878D82A}">
                    <a16:rowId xmlns:a16="http://schemas.microsoft.com/office/drawing/2014/main" xmlns="" val="538516241"/>
                  </a:ext>
                </a:extLst>
              </a:tr>
              <a:tr h="252468">
                <a:tc>
                  <a:txBody>
                    <a:bodyPr/>
                    <a:lstStyle/>
                    <a:p>
                      <a:pPr algn="l" rtl="0" fontAlgn="ctr"/>
                      <a:r>
                        <a:rPr lang="es-CO" sz="1300" b="1" i="0" u="none" strike="noStrike">
                          <a:solidFill>
                            <a:srgbClr val="203764"/>
                          </a:solidFill>
                          <a:effectLst/>
                          <a:latin typeface="Calibri" panose="020F0502020204030204" pitchFamily="34" charset="0"/>
                          <a:cs typeface="Calibri" panose="020F0502020204030204" pitchFamily="34" charset="0"/>
                        </a:rPr>
                        <a:t>Inversión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203764"/>
                      </a:solidFill>
                      <a:prstDash val="solid"/>
                      <a:round/>
                      <a:headEnd type="none" w="med" len="med"/>
                      <a:tailEnd type="none" w="med" len="med"/>
                    </a:lnR>
                    <a:lnT w="6350" cap="flat" cmpd="sng" algn="ctr">
                      <a:solidFill>
                        <a:srgbClr val="203764"/>
                      </a:solidFill>
                      <a:prstDash val="solid"/>
                      <a:round/>
                      <a:headEnd type="none" w="med" len="med"/>
                      <a:tailEnd type="none" w="med" len="med"/>
                    </a:lnT>
                    <a:lnB w="6350" cap="flat" cmpd="sng" algn="ctr">
                      <a:solidFill>
                        <a:srgbClr val="203764"/>
                      </a:solidFill>
                      <a:prstDash val="solid"/>
                      <a:round/>
                      <a:headEnd type="none" w="med" len="med"/>
                      <a:tailEnd type="none" w="med" len="med"/>
                    </a:lnB>
                  </a:tcPr>
                </a:tc>
                <a:tc>
                  <a:txBody>
                    <a:bodyPr/>
                    <a:lstStyle/>
                    <a:p>
                      <a:pPr algn="r" rtl="0" fontAlgn="ctr"/>
                      <a:r>
                        <a:rPr lang="es-CO" sz="1300" b="0" i="0" u="none" strike="noStrike">
                          <a:solidFill>
                            <a:srgbClr val="203764"/>
                          </a:solidFill>
                          <a:effectLst/>
                          <a:latin typeface="Calibri" panose="020F0502020204030204" pitchFamily="34" charset="0"/>
                          <a:cs typeface="Calibri" panose="020F0502020204030204" pitchFamily="34" charset="0"/>
                        </a:rPr>
                        <a:t>                1,620 </a:t>
                      </a:r>
                    </a:p>
                  </a:txBody>
                  <a:tcPr marL="0" marR="0" marT="0" marB="0" anchor="ctr">
                    <a:lnL w="6350" cap="flat" cmpd="sng" algn="ctr">
                      <a:solidFill>
                        <a:srgbClr val="203764"/>
                      </a:solidFill>
                      <a:prstDash val="solid"/>
                      <a:round/>
                      <a:headEnd type="none" w="med" len="med"/>
                      <a:tailEnd type="none" w="med" len="med"/>
                    </a:lnL>
                    <a:lnR w="6350" cap="flat" cmpd="sng" algn="ctr">
                      <a:solidFill>
                        <a:srgbClr val="203764"/>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es-CO" sz="1300" b="0" i="0" u="none" strike="noStrike">
                          <a:solidFill>
                            <a:srgbClr val="203764"/>
                          </a:solidFill>
                          <a:effectLst/>
                          <a:latin typeface="Calibri" panose="020F0502020204030204" pitchFamily="34" charset="0"/>
                          <a:cs typeface="Calibri" panose="020F0502020204030204" pitchFamily="34" charset="0"/>
                        </a:rPr>
                        <a:t>                1,620 </a:t>
                      </a:r>
                    </a:p>
                  </a:txBody>
                  <a:tcPr marL="0" marR="0" marT="0" marB="0" anchor="ctr">
                    <a:lnL w="6350" cap="flat" cmpd="sng" algn="ctr">
                      <a:solidFill>
                        <a:srgbClr val="203764"/>
                      </a:solidFill>
                      <a:prstDash val="solid"/>
                      <a:round/>
                      <a:headEnd type="none" w="med" len="med"/>
                      <a:tailEnd type="none" w="med" len="med"/>
                    </a:lnL>
                    <a:lnR w="6350" cap="flat" cmpd="sng" algn="ctr">
                      <a:solidFill>
                        <a:srgbClr val="203764"/>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es-CO" sz="1300" b="0" i="0" u="none" strike="noStrike">
                          <a:solidFill>
                            <a:srgbClr val="203764"/>
                          </a:solidFill>
                          <a:effectLst/>
                          <a:latin typeface="Calibri" panose="020F0502020204030204" pitchFamily="34" charset="0"/>
                          <a:cs typeface="Calibri" panose="020F0502020204030204" pitchFamily="34" charset="0"/>
                        </a:rPr>
                        <a:t>                2,966 </a:t>
                      </a:r>
                    </a:p>
                  </a:txBody>
                  <a:tcPr marL="0" marR="0" marT="0" marB="0" anchor="ctr">
                    <a:lnL w="6350" cap="flat" cmpd="sng" algn="ctr">
                      <a:solidFill>
                        <a:srgbClr val="203764"/>
                      </a:solidFill>
                      <a:prstDash val="solid"/>
                      <a:round/>
                      <a:headEnd type="none" w="med" len="med"/>
                      <a:tailEnd type="none" w="med" len="med"/>
                    </a:lnL>
                    <a:lnR w="6350" cap="flat" cmpd="sng" algn="ctr">
                      <a:solidFill>
                        <a:srgbClr val="203764"/>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es-CO" sz="1300" b="0" i="0" u="none" strike="noStrike">
                          <a:solidFill>
                            <a:srgbClr val="203764"/>
                          </a:solidFill>
                          <a:effectLst/>
                          <a:latin typeface="Calibri" panose="020F0502020204030204" pitchFamily="34" charset="0"/>
                          <a:cs typeface="Calibri" panose="020F0502020204030204" pitchFamily="34" charset="0"/>
                        </a:rPr>
                        <a:t>                1,412 </a:t>
                      </a:r>
                    </a:p>
                  </a:txBody>
                  <a:tcPr marL="0" marR="0" marT="0" marB="0" anchor="ctr">
                    <a:lnL w="6350" cap="flat" cmpd="sng" algn="ctr">
                      <a:solidFill>
                        <a:srgbClr val="203764"/>
                      </a:solidFill>
                      <a:prstDash val="solid"/>
                      <a:round/>
                      <a:headEnd type="none" w="med" len="med"/>
                      <a:tailEnd type="none" w="med" len="med"/>
                    </a:lnL>
                    <a:lnR w="6350" cap="flat" cmpd="sng" algn="ctr">
                      <a:solidFill>
                        <a:srgbClr val="203764"/>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es-CO" sz="1300" b="0" i="0" u="none" strike="noStrike">
                          <a:solidFill>
                            <a:srgbClr val="203764"/>
                          </a:solidFill>
                          <a:effectLst/>
                          <a:latin typeface="Calibri" panose="020F0502020204030204" pitchFamily="34" charset="0"/>
                          <a:cs typeface="Calibri" panose="020F0502020204030204" pitchFamily="34" charset="0"/>
                        </a:rPr>
                        <a:t>                  -   </a:t>
                      </a:r>
                    </a:p>
                  </a:txBody>
                  <a:tcPr marL="0" marR="0" marT="0" marB="0" anchor="ctr">
                    <a:lnL w="6350" cap="flat" cmpd="sng" algn="ctr">
                      <a:solidFill>
                        <a:srgbClr val="203764"/>
                      </a:solidFill>
                      <a:prstDash val="solid"/>
                      <a:round/>
                      <a:headEnd type="none" w="med" len="med"/>
                      <a:tailEnd type="none" w="med" len="med"/>
                    </a:lnL>
                    <a:lnR w="6350" cap="flat" cmpd="sng" algn="ctr">
                      <a:solidFill>
                        <a:srgbClr val="203764"/>
                      </a:solidFill>
                      <a:prstDash val="solid"/>
                      <a:round/>
                      <a:headEnd type="none" w="med" len="med"/>
                      <a:tailEnd type="none" w="med" len="med"/>
                    </a:lnR>
                    <a:lnT w="6350" cap="flat" cmpd="sng" algn="ctr">
                      <a:solidFill>
                        <a:srgbClr val="203764"/>
                      </a:solidFill>
                      <a:prstDash val="solid"/>
                      <a:round/>
                      <a:headEnd type="none" w="med" len="med"/>
                      <a:tailEnd type="none" w="med" len="med"/>
                    </a:lnT>
                    <a:lnB w="6350" cap="flat" cmpd="sng" algn="ctr">
                      <a:solidFill>
                        <a:srgbClr val="203764"/>
                      </a:solidFill>
                      <a:prstDash val="solid"/>
                      <a:round/>
                      <a:headEnd type="none" w="med" len="med"/>
                      <a:tailEnd type="none" w="med" len="med"/>
                    </a:lnB>
                  </a:tcPr>
                </a:tc>
                <a:tc>
                  <a:txBody>
                    <a:bodyPr/>
                    <a:lstStyle/>
                    <a:p>
                      <a:pPr algn="r" rtl="0" fontAlgn="ctr"/>
                      <a:r>
                        <a:rPr lang="es-CO" sz="1300" b="0" i="0" u="none" strike="noStrike">
                          <a:solidFill>
                            <a:srgbClr val="203764"/>
                          </a:solidFill>
                          <a:effectLst/>
                          <a:latin typeface="Calibri" panose="020F0502020204030204" pitchFamily="34" charset="0"/>
                          <a:cs typeface="Calibri" panose="020F0502020204030204" pitchFamily="34" charset="0"/>
                        </a:rPr>
                        <a:t>                  -   </a:t>
                      </a:r>
                    </a:p>
                  </a:txBody>
                  <a:tcPr marL="0" marR="0" marT="0" marB="0" anchor="ctr">
                    <a:lnL w="6350" cap="flat" cmpd="sng" algn="ctr">
                      <a:solidFill>
                        <a:srgbClr val="203764"/>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203764"/>
                      </a:solidFill>
                      <a:prstDash val="solid"/>
                      <a:round/>
                      <a:headEnd type="none" w="med" len="med"/>
                      <a:tailEnd type="none" w="med" len="med"/>
                    </a:lnT>
                    <a:lnB w="6350" cap="flat" cmpd="sng" algn="ctr">
                      <a:solidFill>
                        <a:srgbClr val="203764"/>
                      </a:solidFill>
                      <a:prstDash val="solid"/>
                      <a:round/>
                      <a:headEnd type="none" w="med" len="med"/>
                      <a:tailEnd type="none" w="med" len="med"/>
                    </a:lnB>
                  </a:tcPr>
                </a:tc>
                <a:extLst>
                  <a:ext uri="{0D108BD9-81ED-4DB2-BD59-A6C34878D82A}">
                    <a16:rowId xmlns:a16="http://schemas.microsoft.com/office/drawing/2014/main" xmlns="" val="3274857921"/>
                  </a:ext>
                </a:extLst>
              </a:tr>
              <a:tr h="792488">
                <a:tc>
                  <a:txBody>
                    <a:bodyPr/>
                    <a:lstStyle/>
                    <a:p>
                      <a:pPr algn="r" rtl="0" fontAlgn="ctr"/>
                      <a:r>
                        <a:rPr lang="es-ES" sz="1300" b="0" i="0" u="none" strike="noStrike">
                          <a:solidFill>
                            <a:srgbClr val="203764"/>
                          </a:solidFill>
                          <a:effectLst/>
                          <a:latin typeface="Calibri" panose="020F0502020204030204" pitchFamily="34" charset="0"/>
                          <a:cs typeface="Calibri" panose="020F0502020204030204" pitchFamily="34" charset="0"/>
                        </a:rPr>
                        <a:t>Capacitación y entrenamiento para el fortalecimiento  de competencias en supervisión financiera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203764"/>
                      </a:solidFill>
                      <a:prstDash val="solid"/>
                      <a:round/>
                      <a:headEnd type="none" w="med" len="med"/>
                      <a:tailEnd type="none" w="med" len="med"/>
                    </a:lnR>
                    <a:lnT w="6350" cap="flat" cmpd="sng" algn="ctr">
                      <a:solidFill>
                        <a:srgbClr val="203764"/>
                      </a:solidFill>
                      <a:prstDash val="solid"/>
                      <a:round/>
                      <a:headEnd type="none" w="med" len="med"/>
                      <a:tailEnd type="none" w="med" len="med"/>
                    </a:lnT>
                    <a:lnB w="6350" cap="flat" cmpd="sng" algn="ctr">
                      <a:solidFill>
                        <a:srgbClr val="203764"/>
                      </a:solidFill>
                      <a:prstDash val="solid"/>
                      <a:round/>
                      <a:headEnd type="none" w="med" len="med"/>
                      <a:tailEnd type="none" w="med" len="med"/>
                    </a:lnB>
                  </a:tcPr>
                </a:tc>
                <a:tc>
                  <a:txBody>
                    <a:bodyPr/>
                    <a:lstStyle/>
                    <a:p>
                      <a:pPr algn="r" rtl="0" fontAlgn="ctr"/>
                      <a:r>
                        <a:rPr lang="es-CO" sz="1300" b="0" i="0" u="none" strike="noStrike">
                          <a:solidFill>
                            <a:srgbClr val="203764"/>
                          </a:solidFill>
                          <a:effectLst/>
                          <a:latin typeface="Calibri" panose="020F0502020204030204" pitchFamily="34" charset="0"/>
                          <a:cs typeface="Calibri" panose="020F0502020204030204" pitchFamily="34" charset="0"/>
                        </a:rPr>
                        <a:t>                      65 </a:t>
                      </a:r>
                    </a:p>
                  </a:txBody>
                  <a:tcPr marL="0" marR="0" marT="0" marB="0" anchor="ctr">
                    <a:lnL w="6350" cap="flat" cmpd="sng" algn="ctr">
                      <a:solidFill>
                        <a:srgbClr val="203764"/>
                      </a:solidFill>
                      <a:prstDash val="solid"/>
                      <a:round/>
                      <a:headEnd type="none" w="med" len="med"/>
                      <a:tailEnd type="none" w="med" len="med"/>
                    </a:lnL>
                    <a:lnR w="6350" cap="flat" cmpd="sng" algn="ctr">
                      <a:solidFill>
                        <a:srgbClr val="203764"/>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es-CO" sz="1300" b="0" i="0" u="none" strike="noStrike">
                          <a:solidFill>
                            <a:srgbClr val="203764"/>
                          </a:solidFill>
                          <a:effectLst/>
                          <a:latin typeface="Calibri" panose="020F0502020204030204" pitchFamily="34" charset="0"/>
                          <a:cs typeface="Calibri" panose="020F0502020204030204" pitchFamily="34" charset="0"/>
                        </a:rPr>
                        <a:t>                      65 </a:t>
                      </a:r>
                    </a:p>
                  </a:txBody>
                  <a:tcPr marL="0" marR="0" marT="0" marB="0" anchor="ctr">
                    <a:lnL w="6350" cap="flat" cmpd="sng" algn="ctr">
                      <a:solidFill>
                        <a:srgbClr val="203764"/>
                      </a:solidFill>
                      <a:prstDash val="solid"/>
                      <a:round/>
                      <a:headEnd type="none" w="med" len="med"/>
                      <a:tailEnd type="none" w="med" len="med"/>
                    </a:lnL>
                    <a:lnR w="6350" cap="flat" cmpd="sng" algn="ctr">
                      <a:solidFill>
                        <a:srgbClr val="203764"/>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es-CO" sz="1300" b="0" i="0" u="none" strike="noStrike" dirty="0">
                          <a:solidFill>
                            <a:srgbClr val="203764"/>
                          </a:solidFill>
                          <a:effectLst/>
                          <a:latin typeface="Calibri" panose="020F0502020204030204" pitchFamily="34" charset="0"/>
                          <a:cs typeface="Calibri" panose="020F0502020204030204" pitchFamily="34" charset="0"/>
                        </a:rPr>
                        <a:t>                      67 </a:t>
                      </a:r>
                    </a:p>
                  </a:txBody>
                  <a:tcPr marL="0" marR="0" marT="0" marB="0" anchor="ctr">
                    <a:lnL w="6350" cap="flat" cmpd="sng" algn="ctr">
                      <a:solidFill>
                        <a:srgbClr val="203764"/>
                      </a:solidFill>
                      <a:prstDash val="solid"/>
                      <a:round/>
                      <a:headEnd type="none" w="med" len="med"/>
                      <a:tailEnd type="none" w="med" len="med"/>
                    </a:lnL>
                    <a:lnR w="6350" cap="flat" cmpd="sng" algn="ctr">
                      <a:solidFill>
                        <a:srgbClr val="203764"/>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es-CO" sz="1300" b="0" i="0" u="none" strike="noStrike">
                          <a:solidFill>
                            <a:srgbClr val="203764"/>
                          </a:solidFill>
                          <a:effectLst/>
                          <a:latin typeface="Calibri" panose="020F0502020204030204" pitchFamily="34" charset="0"/>
                          <a:cs typeface="Calibri" panose="020F0502020204030204" pitchFamily="34" charset="0"/>
                        </a:rPr>
                        <a:t>                      12 </a:t>
                      </a:r>
                    </a:p>
                  </a:txBody>
                  <a:tcPr marL="0" marR="0" marT="0" marB="0" anchor="ctr">
                    <a:lnL w="6350" cap="flat" cmpd="sng" algn="ctr">
                      <a:solidFill>
                        <a:srgbClr val="203764"/>
                      </a:solidFill>
                      <a:prstDash val="solid"/>
                      <a:round/>
                      <a:headEnd type="none" w="med" len="med"/>
                      <a:tailEnd type="none" w="med" len="med"/>
                    </a:lnL>
                    <a:lnR w="6350" cap="flat" cmpd="sng" algn="ctr">
                      <a:solidFill>
                        <a:srgbClr val="203764"/>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es-CO" sz="1300" b="0" i="0" u="none" strike="noStrike">
                          <a:solidFill>
                            <a:srgbClr val="203764"/>
                          </a:solidFill>
                          <a:effectLst/>
                          <a:latin typeface="Calibri" panose="020F0502020204030204" pitchFamily="34" charset="0"/>
                          <a:cs typeface="Calibri" panose="020F0502020204030204" pitchFamily="34" charset="0"/>
                        </a:rPr>
                        <a:t>                         - </a:t>
                      </a:r>
                    </a:p>
                  </a:txBody>
                  <a:tcPr marL="0" marR="0" marT="0" marB="0" anchor="ctr">
                    <a:lnL w="6350" cap="flat" cmpd="sng" algn="ctr">
                      <a:solidFill>
                        <a:srgbClr val="203764"/>
                      </a:solidFill>
                      <a:prstDash val="solid"/>
                      <a:round/>
                      <a:headEnd type="none" w="med" len="med"/>
                      <a:tailEnd type="none" w="med" len="med"/>
                    </a:lnL>
                    <a:lnR w="6350" cap="flat" cmpd="sng" algn="ctr">
                      <a:solidFill>
                        <a:srgbClr val="203764"/>
                      </a:solidFill>
                      <a:prstDash val="solid"/>
                      <a:round/>
                      <a:headEnd type="none" w="med" len="med"/>
                      <a:tailEnd type="none" w="med" len="med"/>
                    </a:lnR>
                    <a:lnT w="6350" cap="flat" cmpd="sng" algn="ctr">
                      <a:solidFill>
                        <a:srgbClr val="203764"/>
                      </a:solidFill>
                      <a:prstDash val="solid"/>
                      <a:round/>
                      <a:headEnd type="none" w="med" len="med"/>
                      <a:tailEnd type="none" w="med" len="med"/>
                    </a:lnT>
                    <a:lnB w="6350" cap="flat" cmpd="sng" algn="ctr">
                      <a:solidFill>
                        <a:srgbClr val="203764"/>
                      </a:solidFill>
                      <a:prstDash val="solid"/>
                      <a:round/>
                      <a:headEnd type="none" w="med" len="med"/>
                      <a:tailEnd type="none" w="med" len="med"/>
                    </a:lnB>
                  </a:tcPr>
                </a:tc>
                <a:tc>
                  <a:txBody>
                    <a:bodyPr/>
                    <a:lstStyle/>
                    <a:p>
                      <a:pPr algn="r" rtl="0" fontAlgn="ctr"/>
                      <a:r>
                        <a:rPr lang="es-CO" sz="1300" b="0" i="0" u="none" strike="noStrike">
                          <a:solidFill>
                            <a:srgbClr val="203764"/>
                          </a:solidFill>
                          <a:effectLst/>
                          <a:latin typeface="Calibri" panose="020F0502020204030204" pitchFamily="34" charset="0"/>
                          <a:cs typeface="Calibri" panose="020F0502020204030204" pitchFamily="34" charset="0"/>
                        </a:rPr>
                        <a:t>                         - </a:t>
                      </a:r>
                    </a:p>
                  </a:txBody>
                  <a:tcPr marL="0" marR="0" marT="0" marB="0" anchor="ctr">
                    <a:lnL w="6350" cap="flat" cmpd="sng" algn="ctr">
                      <a:solidFill>
                        <a:srgbClr val="203764"/>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203764"/>
                      </a:solidFill>
                      <a:prstDash val="solid"/>
                      <a:round/>
                      <a:headEnd type="none" w="med" len="med"/>
                      <a:tailEnd type="none" w="med" len="med"/>
                    </a:lnT>
                    <a:lnB w="6350" cap="flat" cmpd="sng" algn="ctr">
                      <a:solidFill>
                        <a:srgbClr val="203764"/>
                      </a:solidFill>
                      <a:prstDash val="solid"/>
                      <a:round/>
                      <a:headEnd type="none" w="med" len="med"/>
                      <a:tailEnd type="none" w="med" len="med"/>
                    </a:lnB>
                  </a:tcPr>
                </a:tc>
                <a:extLst>
                  <a:ext uri="{0D108BD9-81ED-4DB2-BD59-A6C34878D82A}">
                    <a16:rowId xmlns:a16="http://schemas.microsoft.com/office/drawing/2014/main" xmlns="" val="1814996496"/>
                  </a:ext>
                </a:extLst>
              </a:tr>
              <a:tr h="1071833">
                <a:tc>
                  <a:txBody>
                    <a:bodyPr/>
                    <a:lstStyle/>
                    <a:p>
                      <a:pPr algn="r" rtl="0" fontAlgn="ctr"/>
                      <a:r>
                        <a:rPr lang="es-ES" sz="1300" b="0" i="0" u="none" strike="noStrike">
                          <a:solidFill>
                            <a:srgbClr val="203764"/>
                          </a:solidFill>
                          <a:effectLst/>
                          <a:latin typeface="Calibri" panose="020F0502020204030204" pitchFamily="34" charset="0"/>
                          <a:cs typeface="Calibri" panose="020F0502020204030204" pitchFamily="34" charset="0"/>
                        </a:rPr>
                        <a:t>Fortalecimiento de la plataforma tecnológica de la superintendencia financiera de Colombia Bogotá</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203764"/>
                      </a:solidFill>
                      <a:prstDash val="solid"/>
                      <a:round/>
                      <a:headEnd type="none" w="med" len="med"/>
                      <a:tailEnd type="none" w="med" len="med"/>
                    </a:lnR>
                    <a:lnT w="6350" cap="flat" cmpd="sng" algn="ctr">
                      <a:solidFill>
                        <a:srgbClr val="20376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300" b="0" i="0" u="none" strike="noStrike">
                          <a:solidFill>
                            <a:srgbClr val="203764"/>
                          </a:solidFill>
                          <a:effectLst/>
                          <a:latin typeface="Calibri" panose="020F0502020204030204" pitchFamily="34" charset="0"/>
                          <a:cs typeface="Calibri" panose="020F0502020204030204" pitchFamily="34" charset="0"/>
                        </a:rPr>
                        <a:t>                1,555 </a:t>
                      </a:r>
                    </a:p>
                  </a:txBody>
                  <a:tcPr marL="0" marR="0" marT="0" marB="0" anchor="ctr">
                    <a:lnL w="6350" cap="flat" cmpd="sng" algn="ctr">
                      <a:solidFill>
                        <a:srgbClr val="203764"/>
                      </a:solidFill>
                      <a:prstDash val="solid"/>
                      <a:round/>
                      <a:headEnd type="none" w="med" len="med"/>
                      <a:tailEnd type="none" w="med" len="med"/>
                    </a:lnL>
                    <a:lnR w="6350" cap="flat" cmpd="sng" algn="ctr">
                      <a:solidFill>
                        <a:srgbClr val="203764"/>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300" b="0" i="0" u="none" strike="noStrike" dirty="0">
                          <a:solidFill>
                            <a:srgbClr val="203764"/>
                          </a:solidFill>
                          <a:effectLst/>
                          <a:latin typeface="Calibri" panose="020F0502020204030204" pitchFamily="34" charset="0"/>
                          <a:cs typeface="Calibri" panose="020F0502020204030204" pitchFamily="34" charset="0"/>
                        </a:rPr>
                        <a:t>                1,555 </a:t>
                      </a:r>
                    </a:p>
                  </a:txBody>
                  <a:tcPr marL="0" marR="0" marT="0" marB="0" anchor="ctr">
                    <a:lnL w="6350" cap="flat" cmpd="sng" algn="ctr">
                      <a:solidFill>
                        <a:srgbClr val="203764"/>
                      </a:solidFill>
                      <a:prstDash val="solid"/>
                      <a:round/>
                      <a:headEnd type="none" w="med" len="med"/>
                      <a:tailEnd type="none" w="med" len="med"/>
                    </a:lnL>
                    <a:lnR w="6350" cap="flat" cmpd="sng" algn="ctr">
                      <a:solidFill>
                        <a:srgbClr val="203764"/>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300" b="0" i="0" u="none" strike="noStrike">
                          <a:solidFill>
                            <a:srgbClr val="203764"/>
                          </a:solidFill>
                          <a:effectLst/>
                          <a:latin typeface="Calibri" panose="020F0502020204030204" pitchFamily="34" charset="0"/>
                          <a:cs typeface="Calibri" panose="020F0502020204030204" pitchFamily="34" charset="0"/>
                        </a:rPr>
                        <a:t>                2,899 </a:t>
                      </a:r>
                    </a:p>
                  </a:txBody>
                  <a:tcPr marL="0" marR="0" marT="0" marB="0" anchor="ctr">
                    <a:lnL w="6350" cap="flat" cmpd="sng" algn="ctr">
                      <a:solidFill>
                        <a:srgbClr val="203764"/>
                      </a:solidFill>
                      <a:prstDash val="solid"/>
                      <a:round/>
                      <a:headEnd type="none" w="med" len="med"/>
                      <a:tailEnd type="none" w="med" len="med"/>
                    </a:lnL>
                    <a:lnR w="6350" cap="flat" cmpd="sng" algn="ctr">
                      <a:solidFill>
                        <a:srgbClr val="203764"/>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300" b="0" i="0" u="none" strike="noStrike" dirty="0">
                          <a:solidFill>
                            <a:srgbClr val="203764"/>
                          </a:solidFill>
                          <a:effectLst/>
                          <a:latin typeface="Calibri" panose="020F0502020204030204" pitchFamily="34" charset="0"/>
                          <a:cs typeface="Calibri" panose="020F0502020204030204" pitchFamily="34" charset="0"/>
                        </a:rPr>
                        <a:t>                1,400 </a:t>
                      </a:r>
                    </a:p>
                  </a:txBody>
                  <a:tcPr marL="0" marR="0" marT="0" marB="0" anchor="ctr">
                    <a:lnL w="6350" cap="flat" cmpd="sng" algn="ctr">
                      <a:solidFill>
                        <a:srgbClr val="203764"/>
                      </a:solidFill>
                      <a:prstDash val="solid"/>
                      <a:round/>
                      <a:headEnd type="none" w="med" len="med"/>
                      <a:tailEnd type="none" w="med" len="med"/>
                    </a:lnL>
                    <a:lnR w="6350" cap="flat" cmpd="sng" algn="ctr">
                      <a:solidFill>
                        <a:srgbClr val="203764"/>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300" b="0" i="0" u="none" strike="noStrike" dirty="0">
                          <a:solidFill>
                            <a:srgbClr val="203764"/>
                          </a:solidFill>
                          <a:effectLst/>
                          <a:latin typeface="Calibri" panose="020F0502020204030204" pitchFamily="34" charset="0"/>
                          <a:cs typeface="Calibri" panose="020F0502020204030204" pitchFamily="34" charset="0"/>
                        </a:rPr>
                        <a:t>                         - </a:t>
                      </a:r>
                    </a:p>
                  </a:txBody>
                  <a:tcPr marL="0" marR="0" marT="0" marB="0" anchor="ctr">
                    <a:lnL w="6350" cap="flat" cmpd="sng" algn="ctr">
                      <a:solidFill>
                        <a:srgbClr val="203764"/>
                      </a:solidFill>
                      <a:prstDash val="solid"/>
                      <a:round/>
                      <a:headEnd type="none" w="med" len="med"/>
                      <a:tailEnd type="none" w="med" len="med"/>
                    </a:lnL>
                    <a:lnR w="6350" cap="flat" cmpd="sng" algn="ctr">
                      <a:solidFill>
                        <a:srgbClr val="203764"/>
                      </a:solidFill>
                      <a:prstDash val="solid"/>
                      <a:round/>
                      <a:headEnd type="none" w="med" len="med"/>
                      <a:tailEnd type="none" w="med" len="med"/>
                    </a:lnR>
                    <a:lnT w="6350" cap="flat" cmpd="sng" algn="ctr">
                      <a:solidFill>
                        <a:srgbClr val="20376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300" b="0" i="0" u="none" strike="noStrike" dirty="0">
                          <a:solidFill>
                            <a:srgbClr val="203764"/>
                          </a:solidFill>
                          <a:effectLst/>
                          <a:latin typeface="Calibri" panose="020F0502020204030204" pitchFamily="34" charset="0"/>
                          <a:cs typeface="Calibri" panose="020F0502020204030204" pitchFamily="34" charset="0"/>
                        </a:rPr>
                        <a:t>                         - </a:t>
                      </a:r>
                    </a:p>
                  </a:txBody>
                  <a:tcPr marL="0" marR="0" marT="0" marB="0" anchor="ctr">
                    <a:lnL w="6350" cap="flat" cmpd="sng" algn="ctr">
                      <a:solidFill>
                        <a:srgbClr val="203764"/>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20376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extLst>
                  <a:ext uri="{0D108BD9-81ED-4DB2-BD59-A6C34878D82A}">
                    <a16:rowId xmlns:a16="http://schemas.microsoft.com/office/drawing/2014/main" xmlns="" val="2754699456"/>
                  </a:ext>
                </a:extLst>
              </a:tr>
              <a:tr h="504937">
                <a:tc>
                  <a:txBody>
                    <a:bodyPr/>
                    <a:lstStyle/>
                    <a:p>
                      <a:pPr algn="l" rtl="0" fontAlgn="ctr"/>
                      <a:r>
                        <a:rPr lang="es-CO" sz="1300" b="1" i="0" u="none" strike="noStrike" dirty="0">
                          <a:solidFill>
                            <a:srgbClr val="FFFFFF"/>
                          </a:solidFill>
                          <a:effectLst/>
                          <a:latin typeface="Calibri" panose="020F0502020204030204" pitchFamily="34" charset="0"/>
                          <a:cs typeface="Calibri" panose="020F0502020204030204" pitchFamily="34" charset="0"/>
                        </a:rPr>
                        <a:t>Total Vigencias Futuras 2021-2024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03764"/>
                    </a:solidFill>
                  </a:tcPr>
                </a:tc>
                <a:tc>
                  <a:txBody>
                    <a:bodyPr/>
                    <a:lstStyle/>
                    <a:p>
                      <a:pPr algn="r" rtl="0" fontAlgn="ctr"/>
                      <a:r>
                        <a:rPr lang="es-CO" sz="1300" b="0" i="0" u="none" strike="noStrike">
                          <a:solidFill>
                            <a:srgbClr val="FFFFFF"/>
                          </a:solidFill>
                          <a:effectLst/>
                          <a:latin typeface="Calibri" panose="020F0502020204030204" pitchFamily="34" charset="0"/>
                          <a:cs typeface="Calibri" panose="020F0502020204030204" pitchFamily="34" charset="0"/>
                        </a:rPr>
                        <a:t>         10,694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03764"/>
                    </a:solidFill>
                  </a:tcPr>
                </a:tc>
                <a:tc>
                  <a:txBody>
                    <a:bodyPr/>
                    <a:lstStyle/>
                    <a:p>
                      <a:pPr algn="r" rtl="0" fontAlgn="ctr"/>
                      <a:r>
                        <a:rPr lang="es-CO" sz="1300" b="0" i="0" u="none" strike="noStrike">
                          <a:solidFill>
                            <a:srgbClr val="FFFFFF"/>
                          </a:solidFill>
                          <a:effectLst/>
                          <a:latin typeface="Calibri" panose="020F0502020204030204" pitchFamily="34" charset="0"/>
                          <a:cs typeface="Calibri" panose="020F0502020204030204" pitchFamily="34" charset="0"/>
                        </a:rPr>
                        <a:t>         10,694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03764"/>
                    </a:solidFill>
                  </a:tcPr>
                </a:tc>
                <a:tc>
                  <a:txBody>
                    <a:bodyPr/>
                    <a:lstStyle/>
                    <a:p>
                      <a:pPr algn="r" rtl="0" fontAlgn="ctr"/>
                      <a:r>
                        <a:rPr lang="es-CO" sz="1300" b="0" i="0" u="none" strike="noStrike">
                          <a:solidFill>
                            <a:srgbClr val="FFFFFF"/>
                          </a:solidFill>
                          <a:effectLst/>
                          <a:latin typeface="Calibri" panose="020F0502020204030204" pitchFamily="34" charset="0"/>
                          <a:cs typeface="Calibri" panose="020F0502020204030204" pitchFamily="34" charset="0"/>
                        </a:rPr>
                        <a:t>           7,291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03764"/>
                    </a:solidFill>
                  </a:tcPr>
                </a:tc>
                <a:tc>
                  <a:txBody>
                    <a:bodyPr/>
                    <a:lstStyle/>
                    <a:p>
                      <a:pPr algn="r" rtl="0" fontAlgn="ctr"/>
                      <a:r>
                        <a:rPr lang="es-CO" sz="1300" b="0" i="0" u="none" strike="noStrike">
                          <a:solidFill>
                            <a:srgbClr val="FFFFFF"/>
                          </a:solidFill>
                          <a:effectLst/>
                          <a:latin typeface="Calibri" panose="020F0502020204030204" pitchFamily="34" charset="0"/>
                          <a:cs typeface="Calibri" panose="020F0502020204030204" pitchFamily="34" charset="0"/>
                        </a:rPr>
                        <a:t>           3,101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03764"/>
                    </a:solidFill>
                  </a:tcPr>
                </a:tc>
                <a:tc>
                  <a:txBody>
                    <a:bodyPr/>
                    <a:lstStyle/>
                    <a:p>
                      <a:pPr algn="r" rtl="0" fontAlgn="ctr"/>
                      <a:r>
                        <a:rPr lang="es-CO" sz="1300" b="0" i="0" u="none" strike="noStrike">
                          <a:solidFill>
                            <a:srgbClr val="FFFFFF"/>
                          </a:solidFill>
                          <a:effectLst/>
                          <a:latin typeface="Calibri" panose="020F0502020204030204" pitchFamily="34" charset="0"/>
                          <a:cs typeface="Calibri" panose="020F0502020204030204" pitchFamily="34" charset="0"/>
                        </a:rPr>
                        <a:t>                  -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03764"/>
                    </a:solidFill>
                  </a:tcPr>
                </a:tc>
                <a:tc>
                  <a:txBody>
                    <a:bodyPr/>
                    <a:lstStyle/>
                    <a:p>
                      <a:pPr algn="r" rtl="0" fontAlgn="ctr"/>
                      <a:r>
                        <a:rPr lang="es-CO" sz="1300" b="0" i="0" u="none" strike="noStrike" dirty="0">
                          <a:solidFill>
                            <a:srgbClr val="FFFFFF"/>
                          </a:solidFill>
                          <a:effectLst/>
                          <a:latin typeface="Calibri" panose="020F0502020204030204" pitchFamily="34" charset="0"/>
                          <a:cs typeface="Calibri" panose="020F0502020204030204" pitchFamily="34" charset="0"/>
                        </a:rPr>
                        <a:t>                  -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03764"/>
                    </a:solidFill>
                  </a:tcPr>
                </a:tc>
                <a:extLst>
                  <a:ext uri="{0D108BD9-81ED-4DB2-BD59-A6C34878D82A}">
                    <a16:rowId xmlns:a16="http://schemas.microsoft.com/office/drawing/2014/main" xmlns="" val="1112461787"/>
                  </a:ext>
                </a:extLst>
              </a:tr>
            </a:tbl>
          </a:graphicData>
        </a:graphic>
      </p:graphicFrame>
      <p:graphicFrame>
        <p:nvGraphicFramePr>
          <p:cNvPr id="5" name="Tabla 4"/>
          <p:cNvGraphicFramePr>
            <a:graphicFrameLocks noGrp="1"/>
          </p:cNvGraphicFramePr>
          <p:nvPr>
            <p:extLst>
              <p:ext uri="{D42A27DB-BD31-4B8C-83A1-F6EECF244321}">
                <p14:modId xmlns:p14="http://schemas.microsoft.com/office/powerpoint/2010/main" val="1971592998"/>
              </p:ext>
            </p:extLst>
          </p:nvPr>
        </p:nvGraphicFramePr>
        <p:xfrm>
          <a:off x="1105472" y="5009504"/>
          <a:ext cx="6105267" cy="408523"/>
        </p:xfrm>
        <a:graphic>
          <a:graphicData uri="http://schemas.openxmlformats.org/drawingml/2006/table">
            <a:tbl>
              <a:tblPr>
                <a:tableStyleId>{2D5ABB26-0587-4C30-8999-92F81FD0307C}</a:tableStyleId>
              </a:tblPr>
              <a:tblGrid>
                <a:gridCol w="6105267">
                  <a:extLst>
                    <a:ext uri="{9D8B030D-6E8A-4147-A177-3AD203B41FA5}">
                      <a16:colId xmlns:a16="http://schemas.microsoft.com/office/drawing/2014/main" xmlns="" val="1202380372"/>
                    </a:ext>
                  </a:extLst>
                </a:gridCol>
              </a:tblGrid>
              <a:tr h="78197">
                <a:tc>
                  <a:txBody>
                    <a:bodyPr/>
                    <a:lstStyle/>
                    <a:p>
                      <a:pPr algn="just" rtl="0" fontAlgn="ctr"/>
                      <a:r>
                        <a:rPr lang="es-ES" sz="800" u="none" strike="noStrike">
                          <a:solidFill>
                            <a:srgbClr val="002060"/>
                          </a:solidFill>
                          <a:effectLst/>
                        </a:rPr>
                        <a:t>* Apropiación vigente a 30 de abril de 2020, SIN descontar partidas suspendidas</a:t>
                      </a:r>
                      <a:endParaRPr lang="es-ES" sz="800" b="0" i="0" u="none" strike="noStrike">
                        <a:solidFill>
                          <a:srgbClr val="002060"/>
                        </a:solidFill>
                        <a:effectLst/>
                        <a:latin typeface="Calibri" panose="020F0502020204030204" pitchFamily="34" charset="0"/>
                      </a:endParaRPr>
                    </a:p>
                  </a:txBody>
                  <a:tcPr marL="0" marR="0" marT="0" marB="0" anchor="ctr"/>
                </a:tc>
                <a:extLst>
                  <a:ext uri="{0D108BD9-81ED-4DB2-BD59-A6C34878D82A}">
                    <a16:rowId xmlns:a16="http://schemas.microsoft.com/office/drawing/2014/main" xmlns="" val="347556302"/>
                  </a:ext>
                </a:extLst>
              </a:tr>
              <a:tr h="286603">
                <a:tc>
                  <a:txBody>
                    <a:bodyPr/>
                    <a:lstStyle/>
                    <a:p>
                      <a:pPr algn="just" rtl="0" fontAlgn="ctr"/>
                      <a:r>
                        <a:rPr lang="es-CO" sz="800" u="none" strike="noStrike" dirty="0">
                          <a:solidFill>
                            <a:srgbClr val="002060"/>
                          </a:solidFill>
                          <a:effectLst/>
                        </a:rPr>
                        <a:t>** Apropiación vigente a 30 de abril de 2020, descontando partidas </a:t>
                      </a:r>
                      <a:r>
                        <a:rPr lang="es-CO" sz="800" u="none" strike="noStrike" dirty="0" smtClean="0">
                          <a:solidFill>
                            <a:srgbClr val="002060"/>
                          </a:solidFill>
                          <a:effectLst/>
                        </a:rPr>
                        <a:t>suspendidas</a:t>
                      </a:r>
                    </a:p>
                    <a:p>
                      <a:pPr algn="just" rtl="0" fontAlgn="ctr"/>
                      <a:r>
                        <a:rPr lang="es-CO" sz="800" b="0" i="0" u="none" strike="noStrike" dirty="0" smtClean="0">
                          <a:solidFill>
                            <a:srgbClr val="002060"/>
                          </a:solidFill>
                          <a:effectLst/>
                          <a:latin typeface="Calibri" panose="020F0502020204030204" pitchFamily="34" charset="0"/>
                        </a:rPr>
                        <a:t>Nota: Las cifras de</a:t>
                      </a:r>
                      <a:r>
                        <a:rPr lang="es-CO" sz="800" b="0" i="0" u="none" strike="noStrike" baseline="0" dirty="0" smtClean="0">
                          <a:solidFill>
                            <a:srgbClr val="002060"/>
                          </a:solidFill>
                          <a:effectLst/>
                          <a:latin typeface="Calibri" panose="020F0502020204030204" pitchFamily="34" charset="0"/>
                        </a:rPr>
                        <a:t> vigencias futuras son  proporcionadas por la Entidad. </a:t>
                      </a:r>
                      <a:endParaRPr lang="es-CO" sz="800" b="0" i="0" u="none" strike="noStrike" dirty="0">
                        <a:solidFill>
                          <a:srgbClr val="002060"/>
                        </a:solidFill>
                        <a:effectLst/>
                        <a:latin typeface="Calibri" panose="020F0502020204030204" pitchFamily="34" charset="0"/>
                      </a:endParaRPr>
                    </a:p>
                  </a:txBody>
                  <a:tcPr marL="0" marR="0" marT="0" marB="0" anchor="ctr"/>
                </a:tc>
                <a:extLst>
                  <a:ext uri="{0D108BD9-81ED-4DB2-BD59-A6C34878D82A}">
                    <a16:rowId xmlns:a16="http://schemas.microsoft.com/office/drawing/2014/main" xmlns="" val="2571866931"/>
                  </a:ext>
                </a:extLst>
              </a:tr>
            </a:tbl>
          </a:graphicData>
        </a:graphic>
      </p:graphicFrame>
    </p:spTree>
    <p:extLst>
      <p:ext uri="{BB962C8B-B14F-4D97-AF65-F5344CB8AC3E}">
        <p14:creationId xmlns:p14="http://schemas.microsoft.com/office/powerpoint/2010/main" val="105300168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5">
            <a:extLst>
              <a:ext uri="{FF2B5EF4-FFF2-40B4-BE49-F238E27FC236}">
                <a16:creationId xmlns:a16="http://schemas.microsoft.com/office/drawing/2014/main" xmlns="" id="{147A00F9-85D5-482F-8929-515BA65B6DAA}"/>
              </a:ext>
            </a:extLst>
          </p:cNvPr>
          <p:cNvSpPr>
            <a:spLocks noGrp="1"/>
          </p:cNvSpPr>
          <p:nvPr>
            <p:ph type="title"/>
          </p:nvPr>
        </p:nvSpPr>
        <p:spPr>
          <a:xfrm>
            <a:off x="292653" y="332680"/>
            <a:ext cx="11613596" cy="559387"/>
          </a:xfrm>
        </p:spPr>
        <p:txBody>
          <a:bodyPr/>
          <a:lstStyle/>
          <a:p>
            <a:r>
              <a:rPr lang="es-CO" dirty="0"/>
              <a:t>2</a:t>
            </a:r>
            <a:r>
              <a:rPr lang="es-CO" dirty="0" smtClean="0"/>
              <a:t>. </a:t>
            </a:r>
            <a:r>
              <a:rPr lang="es-CO" dirty="0"/>
              <a:t>Vigencias Futuras MGMP </a:t>
            </a:r>
            <a:r>
              <a:rPr lang="es-CO" dirty="0" smtClean="0"/>
              <a:t>2021 </a:t>
            </a:r>
            <a:r>
              <a:rPr lang="es-CO" dirty="0"/>
              <a:t>- </a:t>
            </a:r>
            <a:r>
              <a:rPr lang="es-CO" dirty="0" smtClean="0"/>
              <a:t>2024</a:t>
            </a:r>
            <a:endParaRPr lang="es-CO" dirty="0"/>
          </a:p>
        </p:txBody>
      </p:sp>
      <p:pic>
        <p:nvPicPr>
          <p:cNvPr id="3" name="Imagen 2"/>
          <p:cNvPicPr>
            <a:picLocks noChangeAspect="1"/>
          </p:cNvPicPr>
          <p:nvPr/>
        </p:nvPicPr>
        <p:blipFill>
          <a:blip r:embed="rId2"/>
          <a:stretch>
            <a:fillRect/>
          </a:stretch>
        </p:blipFill>
        <p:spPr>
          <a:xfrm>
            <a:off x="292653" y="1394274"/>
            <a:ext cx="3394883" cy="1476375"/>
          </a:xfrm>
          <a:prstGeom prst="rect">
            <a:avLst/>
          </a:prstGeom>
        </p:spPr>
      </p:pic>
      <p:graphicFrame>
        <p:nvGraphicFramePr>
          <p:cNvPr id="7" name="Gráfico 6"/>
          <p:cNvGraphicFramePr>
            <a:graphicFrameLocks/>
          </p:cNvGraphicFramePr>
          <p:nvPr>
            <p:extLst>
              <p:ext uri="{D42A27DB-BD31-4B8C-83A1-F6EECF244321}">
                <p14:modId xmlns:p14="http://schemas.microsoft.com/office/powerpoint/2010/main" val="3275675059"/>
              </p:ext>
            </p:extLst>
          </p:nvPr>
        </p:nvGraphicFramePr>
        <p:xfrm>
          <a:off x="4053385" y="2338385"/>
          <a:ext cx="7591384" cy="3707573"/>
        </p:xfrm>
        <a:graphic>
          <a:graphicData uri="http://schemas.openxmlformats.org/drawingml/2006/chart">
            <c:chart xmlns:c="http://schemas.openxmlformats.org/drawingml/2006/chart" xmlns:r="http://schemas.openxmlformats.org/officeDocument/2006/relationships" r:id="rId3"/>
          </a:graphicData>
        </a:graphic>
      </p:graphicFrame>
      <p:sp>
        <p:nvSpPr>
          <p:cNvPr id="5" name="CuadroTexto 4"/>
          <p:cNvSpPr txBox="1"/>
          <p:nvPr/>
        </p:nvSpPr>
        <p:spPr>
          <a:xfrm>
            <a:off x="10445085" y="2176803"/>
            <a:ext cx="2702257" cy="169277"/>
          </a:xfrm>
          <a:prstGeom prst="rect">
            <a:avLst/>
          </a:prstGeom>
          <a:noFill/>
        </p:spPr>
        <p:txBody>
          <a:bodyPr wrap="square" rtlCol="0" anchor="ctr">
            <a:spAutoFit/>
          </a:bodyPr>
          <a:lstStyle/>
          <a:p>
            <a:pPr algn="l">
              <a:spcBef>
                <a:spcPts val="600"/>
              </a:spcBef>
            </a:pPr>
            <a:r>
              <a:rPr lang="es-CO" sz="500" dirty="0" smtClean="0"/>
              <a:t>Cifras en millones de pesos </a:t>
            </a:r>
          </a:p>
        </p:txBody>
      </p:sp>
    </p:spTree>
    <p:extLst>
      <p:ext uri="{BB962C8B-B14F-4D97-AF65-F5344CB8AC3E}">
        <p14:creationId xmlns:p14="http://schemas.microsoft.com/office/powerpoint/2010/main" val="348688221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xmlns="" id="{A9BF9024-8020-45D8-80DC-C010FECB1919}"/>
              </a:ext>
            </a:extLst>
          </p:cNvPr>
          <p:cNvSpPr>
            <a:spLocks noGrp="1"/>
          </p:cNvSpPr>
          <p:nvPr>
            <p:ph type="body" sz="quarter" idx="11"/>
          </p:nvPr>
        </p:nvSpPr>
        <p:spPr/>
        <p:txBody>
          <a:bodyPr>
            <a:normAutofit/>
          </a:bodyPr>
          <a:lstStyle/>
          <a:p>
            <a:r>
              <a:rPr lang="es-CO" dirty="0"/>
              <a:t>Solicitudes MGMP </a:t>
            </a:r>
            <a:r>
              <a:rPr lang="es-CO" dirty="0" smtClean="0"/>
              <a:t>2021-2024 </a:t>
            </a:r>
            <a:r>
              <a:rPr lang="es-CO" dirty="0"/>
              <a:t>Funcionamiento</a:t>
            </a:r>
          </a:p>
        </p:txBody>
      </p:sp>
      <p:sp>
        <p:nvSpPr>
          <p:cNvPr id="12" name="Text Placeholder 11">
            <a:extLst>
              <a:ext uri="{FF2B5EF4-FFF2-40B4-BE49-F238E27FC236}">
                <a16:creationId xmlns:a16="http://schemas.microsoft.com/office/drawing/2014/main" xmlns="" id="{F474FB92-D38F-4078-BAA8-B8932BB77242}"/>
              </a:ext>
            </a:extLst>
          </p:cNvPr>
          <p:cNvSpPr>
            <a:spLocks noGrp="1"/>
          </p:cNvSpPr>
          <p:nvPr>
            <p:ph type="body" sz="quarter" idx="12"/>
          </p:nvPr>
        </p:nvSpPr>
        <p:spPr/>
        <p:txBody>
          <a:bodyPr>
            <a:normAutofit/>
          </a:bodyPr>
          <a:lstStyle/>
          <a:p>
            <a:r>
              <a:rPr lang="es-CO" dirty="0"/>
              <a:t>3</a:t>
            </a:r>
            <a:r>
              <a:rPr lang="es-CO" dirty="0" smtClean="0"/>
              <a:t>.</a:t>
            </a:r>
            <a:endParaRPr lang="es-CO" dirty="0"/>
          </a:p>
        </p:txBody>
      </p:sp>
    </p:spTree>
    <p:extLst>
      <p:ext uri="{BB962C8B-B14F-4D97-AF65-F5344CB8AC3E}">
        <p14:creationId xmlns:p14="http://schemas.microsoft.com/office/powerpoint/2010/main" val="328421620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5">
            <a:extLst>
              <a:ext uri="{FF2B5EF4-FFF2-40B4-BE49-F238E27FC236}">
                <a16:creationId xmlns:a16="http://schemas.microsoft.com/office/drawing/2014/main" xmlns="" id="{147A00F9-85D5-482F-8929-515BA65B6DAA}"/>
              </a:ext>
            </a:extLst>
          </p:cNvPr>
          <p:cNvSpPr>
            <a:spLocks noGrp="1"/>
          </p:cNvSpPr>
          <p:nvPr>
            <p:ph type="title"/>
          </p:nvPr>
        </p:nvSpPr>
        <p:spPr>
          <a:xfrm>
            <a:off x="291865" y="182555"/>
            <a:ext cx="11613596" cy="559387"/>
          </a:xfrm>
        </p:spPr>
        <p:txBody>
          <a:bodyPr/>
          <a:lstStyle/>
          <a:p>
            <a:r>
              <a:rPr lang="es-CO" dirty="0"/>
              <a:t>3</a:t>
            </a:r>
            <a:r>
              <a:rPr lang="es-CO" dirty="0" smtClean="0"/>
              <a:t>. </a:t>
            </a:r>
            <a:r>
              <a:rPr lang="es-CO" dirty="0"/>
              <a:t>Solicitud MGMP Funcionamiento</a:t>
            </a:r>
          </a:p>
        </p:txBody>
      </p:sp>
      <p:sp>
        <p:nvSpPr>
          <p:cNvPr id="17" name="Text Placeholder 16">
            <a:extLst>
              <a:ext uri="{FF2B5EF4-FFF2-40B4-BE49-F238E27FC236}">
                <a16:creationId xmlns:a16="http://schemas.microsoft.com/office/drawing/2014/main" xmlns="" id="{CC7E4799-0F53-4A92-81A5-D4162B3A1AAE}"/>
              </a:ext>
            </a:extLst>
          </p:cNvPr>
          <p:cNvSpPr>
            <a:spLocks noGrp="1"/>
          </p:cNvSpPr>
          <p:nvPr>
            <p:ph type="body" sz="quarter" idx="10"/>
          </p:nvPr>
        </p:nvSpPr>
        <p:spPr>
          <a:xfrm>
            <a:off x="824127" y="741942"/>
            <a:ext cx="11614384" cy="360939"/>
          </a:xfrm>
        </p:spPr>
        <p:txBody>
          <a:bodyPr/>
          <a:lstStyle/>
          <a:p>
            <a:r>
              <a:rPr lang="es-CO" dirty="0"/>
              <a:t>Proyecciones</a:t>
            </a:r>
          </a:p>
          <a:p>
            <a:endParaRPr lang="es-CO" dirty="0"/>
          </a:p>
        </p:txBody>
      </p:sp>
      <p:graphicFrame>
        <p:nvGraphicFramePr>
          <p:cNvPr id="2" name="Tabla 1"/>
          <p:cNvGraphicFramePr>
            <a:graphicFrameLocks noGrp="1"/>
          </p:cNvGraphicFramePr>
          <p:nvPr>
            <p:extLst>
              <p:ext uri="{D42A27DB-BD31-4B8C-83A1-F6EECF244321}">
                <p14:modId xmlns:p14="http://schemas.microsoft.com/office/powerpoint/2010/main" val="2996737600"/>
              </p:ext>
            </p:extLst>
          </p:nvPr>
        </p:nvGraphicFramePr>
        <p:xfrm>
          <a:off x="824127" y="1481845"/>
          <a:ext cx="10515602" cy="3649980"/>
        </p:xfrm>
        <a:graphic>
          <a:graphicData uri="http://schemas.openxmlformats.org/drawingml/2006/table">
            <a:tbl>
              <a:tblPr/>
              <a:tblGrid>
                <a:gridCol w="3179450">
                  <a:extLst>
                    <a:ext uri="{9D8B030D-6E8A-4147-A177-3AD203B41FA5}">
                      <a16:colId xmlns:a16="http://schemas.microsoft.com/office/drawing/2014/main" xmlns="" val="519782293"/>
                    </a:ext>
                  </a:extLst>
                </a:gridCol>
                <a:gridCol w="756583">
                  <a:extLst>
                    <a:ext uri="{9D8B030D-6E8A-4147-A177-3AD203B41FA5}">
                      <a16:colId xmlns:a16="http://schemas.microsoft.com/office/drawing/2014/main" xmlns="" val="511017058"/>
                    </a:ext>
                  </a:extLst>
                </a:gridCol>
                <a:gridCol w="756583">
                  <a:extLst>
                    <a:ext uri="{9D8B030D-6E8A-4147-A177-3AD203B41FA5}">
                      <a16:colId xmlns:a16="http://schemas.microsoft.com/office/drawing/2014/main" xmlns="" val="108189721"/>
                    </a:ext>
                  </a:extLst>
                </a:gridCol>
                <a:gridCol w="747576">
                  <a:extLst>
                    <a:ext uri="{9D8B030D-6E8A-4147-A177-3AD203B41FA5}">
                      <a16:colId xmlns:a16="http://schemas.microsoft.com/office/drawing/2014/main" xmlns="" val="1854886580"/>
                    </a:ext>
                  </a:extLst>
                </a:gridCol>
                <a:gridCol w="722807">
                  <a:extLst>
                    <a:ext uri="{9D8B030D-6E8A-4147-A177-3AD203B41FA5}">
                      <a16:colId xmlns:a16="http://schemas.microsoft.com/office/drawing/2014/main" xmlns="" val="2158250619"/>
                    </a:ext>
                  </a:extLst>
                </a:gridCol>
                <a:gridCol w="747576">
                  <a:extLst>
                    <a:ext uri="{9D8B030D-6E8A-4147-A177-3AD203B41FA5}">
                      <a16:colId xmlns:a16="http://schemas.microsoft.com/office/drawing/2014/main" xmlns="" val="2551683356"/>
                    </a:ext>
                  </a:extLst>
                </a:gridCol>
                <a:gridCol w="702541">
                  <a:extLst>
                    <a:ext uri="{9D8B030D-6E8A-4147-A177-3AD203B41FA5}">
                      <a16:colId xmlns:a16="http://schemas.microsoft.com/office/drawing/2014/main" xmlns="" val="95488423"/>
                    </a:ext>
                  </a:extLst>
                </a:gridCol>
                <a:gridCol w="720555">
                  <a:extLst>
                    <a:ext uri="{9D8B030D-6E8A-4147-A177-3AD203B41FA5}">
                      <a16:colId xmlns:a16="http://schemas.microsoft.com/office/drawing/2014/main" xmlns="" val="2810628058"/>
                    </a:ext>
                  </a:extLst>
                </a:gridCol>
                <a:gridCol w="722807">
                  <a:extLst>
                    <a:ext uri="{9D8B030D-6E8A-4147-A177-3AD203B41FA5}">
                      <a16:colId xmlns:a16="http://schemas.microsoft.com/office/drawing/2014/main" xmlns="" val="1949689796"/>
                    </a:ext>
                  </a:extLst>
                </a:gridCol>
                <a:gridCol w="729562">
                  <a:extLst>
                    <a:ext uri="{9D8B030D-6E8A-4147-A177-3AD203B41FA5}">
                      <a16:colId xmlns:a16="http://schemas.microsoft.com/office/drawing/2014/main" xmlns="" val="872096833"/>
                    </a:ext>
                  </a:extLst>
                </a:gridCol>
                <a:gridCol w="729562">
                  <a:extLst>
                    <a:ext uri="{9D8B030D-6E8A-4147-A177-3AD203B41FA5}">
                      <a16:colId xmlns:a16="http://schemas.microsoft.com/office/drawing/2014/main" xmlns="" val="283154096"/>
                    </a:ext>
                  </a:extLst>
                </a:gridCol>
              </a:tblGrid>
              <a:tr h="137639">
                <a:tc>
                  <a:txBody>
                    <a:bodyPr/>
                    <a:lstStyle/>
                    <a:p>
                      <a:pPr algn="l" rtl="0" fontAlgn="ctr"/>
                      <a:r>
                        <a:rPr lang="es-CO" sz="1050" b="1" i="0" u="none" strike="noStrike">
                          <a:solidFill>
                            <a:srgbClr val="203764"/>
                          </a:solidFill>
                          <a:effectLst/>
                          <a:latin typeface="Calibri" panose="020F0502020204030204" pitchFamily="34" charset="0"/>
                          <a:cs typeface="Calibri" panose="020F0502020204030204" pitchFamily="34" charset="0"/>
                        </a:rPr>
                        <a:t>Millones de pesos</a:t>
                      </a:r>
                    </a:p>
                  </a:txBody>
                  <a:tcPr marL="0" marR="0" marT="0" marB="0" anchor="ctr">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ctr"/>
                      <a:endParaRPr lang="es-CO" sz="1050" b="0" i="0" u="none" strike="noStrike">
                        <a:solidFill>
                          <a:srgbClr val="000000"/>
                        </a:solidFill>
                        <a:effectLst/>
                        <a:latin typeface="Calibri" panose="020F0502020204030204" pitchFamily="34" charset="0"/>
                        <a:cs typeface="Calibri" panose="020F0502020204030204" pitchFamily="34" charset="0"/>
                      </a:endParaRPr>
                    </a:p>
                  </a:txBody>
                  <a:tcPr marL="0" marR="0" marT="0" marB="0" anchor="ctr">
                    <a:lnL>
                      <a:noFill/>
                    </a:lnL>
                    <a:lnR>
                      <a:noFill/>
                    </a:lnR>
                    <a:lnT w="1270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ctr"/>
                      <a:r>
                        <a:rPr lang="es-CO" sz="1050" b="0" i="0" u="none" strike="noStrike">
                          <a:solidFill>
                            <a:srgbClr val="000000"/>
                          </a:solidFill>
                          <a:effectLst/>
                          <a:latin typeface="Calibri" panose="020F0502020204030204" pitchFamily="34" charset="0"/>
                          <a:cs typeface="Calibri" panose="020F0502020204030204" pitchFamily="34" charset="0"/>
                        </a:rPr>
                        <a:t> </a:t>
                      </a:r>
                    </a:p>
                  </a:txBody>
                  <a:tcPr marL="0" marR="0" marT="0" marB="0" anchor="ctr">
                    <a:lnL>
                      <a:noFill/>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8">
                  <a:txBody>
                    <a:bodyPr/>
                    <a:lstStyle/>
                    <a:p>
                      <a:pPr algn="ctr" rtl="0" fontAlgn="ctr"/>
                      <a:r>
                        <a:rPr lang="es-CO" sz="1050" b="1" i="0" u="none" strike="noStrike">
                          <a:solidFill>
                            <a:srgbClr val="FFFFFF"/>
                          </a:solidFill>
                          <a:effectLst/>
                          <a:latin typeface="Calibri" panose="020F0502020204030204" pitchFamily="34" charset="0"/>
                          <a:cs typeface="Calibri" panose="020F0502020204030204" pitchFamily="34" charset="0"/>
                        </a:rPr>
                        <a:t>Solicitud MGMP 2021 - 2024</a:t>
                      </a:r>
                    </a:p>
                  </a:txBody>
                  <a:tcPr marL="0" marR="0" marT="0" marB="0" anchor="ctr">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03764"/>
                    </a:solidFill>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extLst>
                  <a:ext uri="{0D108BD9-81ED-4DB2-BD59-A6C34878D82A}">
                    <a16:rowId xmlns:a16="http://schemas.microsoft.com/office/drawing/2014/main" xmlns="" val="1566236474"/>
                  </a:ext>
                </a:extLst>
              </a:tr>
              <a:tr h="137639">
                <a:tc rowSpan="2">
                  <a:txBody>
                    <a:bodyPr/>
                    <a:lstStyle/>
                    <a:p>
                      <a:pPr algn="ctr" rtl="0" fontAlgn="ctr"/>
                      <a:r>
                        <a:rPr lang="es-CO" sz="1050" b="1" i="0" u="none" strike="noStrike">
                          <a:solidFill>
                            <a:srgbClr val="FFFFFF"/>
                          </a:solidFill>
                          <a:effectLst/>
                          <a:latin typeface="Calibri" panose="020F0502020204030204" pitchFamily="34" charset="0"/>
                          <a:cs typeface="Calibri" panose="020F0502020204030204" pitchFamily="34" charset="0"/>
                        </a:rPr>
                        <a:t>Funcionamiento/Entidad</a:t>
                      </a:r>
                    </a:p>
                  </a:txBody>
                  <a:tcPr marL="0" marR="0" marT="0" marB="0" anchor="ctr">
                    <a:lnL w="12700" cap="flat" cmpd="sng" algn="ctr">
                      <a:solidFill>
                        <a:schemeClr val="tx1"/>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03764"/>
                    </a:solidFill>
                  </a:tcPr>
                </a:tc>
                <a:tc rowSpan="2">
                  <a:txBody>
                    <a:bodyPr/>
                    <a:lstStyle/>
                    <a:p>
                      <a:pPr algn="ctr" rtl="0" fontAlgn="ctr"/>
                      <a:r>
                        <a:rPr lang="es-CO" sz="1050" b="1" i="0" u="none" strike="noStrike">
                          <a:solidFill>
                            <a:srgbClr val="FFFFFF"/>
                          </a:solidFill>
                          <a:effectLst/>
                          <a:latin typeface="Calibri" panose="020F0502020204030204" pitchFamily="34" charset="0"/>
                          <a:cs typeface="Calibri" panose="020F0502020204030204" pitchFamily="34" charset="0"/>
                        </a:rPr>
                        <a:t>2020*</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03764"/>
                    </a:solidFill>
                  </a:tcPr>
                </a:tc>
                <a:tc rowSpan="2">
                  <a:txBody>
                    <a:bodyPr/>
                    <a:lstStyle/>
                    <a:p>
                      <a:pPr algn="ctr" rtl="0" fontAlgn="ctr"/>
                      <a:r>
                        <a:rPr lang="es-CO" sz="1050" b="1" i="0" u="none" strike="noStrike">
                          <a:solidFill>
                            <a:srgbClr val="FFFFFF"/>
                          </a:solidFill>
                          <a:effectLst/>
                          <a:latin typeface="Calibri" panose="020F0502020204030204" pitchFamily="34" charset="0"/>
                          <a:cs typeface="Calibri" panose="020F0502020204030204" pitchFamily="34" charset="0"/>
                        </a:rPr>
                        <a:t>2020**</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03764"/>
                    </a:solidFill>
                  </a:tcPr>
                </a:tc>
                <a:tc rowSpan="2">
                  <a:txBody>
                    <a:bodyPr/>
                    <a:lstStyle/>
                    <a:p>
                      <a:pPr algn="ctr" rtl="0" fontAlgn="ctr"/>
                      <a:r>
                        <a:rPr lang="es-CO" sz="1050" b="1" i="0" u="none" strike="noStrike">
                          <a:solidFill>
                            <a:srgbClr val="FFFFFF"/>
                          </a:solidFill>
                          <a:effectLst/>
                          <a:latin typeface="Calibri" panose="020F0502020204030204" pitchFamily="34" charset="0"/>
                          <a:cs typeface="Calibri" panose="020F0502020204030204" pitchFamily="34" charset="0"/>
                        </a:rPr>
                        <a:t>2021</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03764"/>
                    </a:solidFill>
                  </a:tcPr>
                </a:tc>
                <a:tc rowSpan="2">
                  <a:txBody>
                    <a:bodyPr/>
                    <a:lstStyle/>
                    <a:p>
                      <a:pPr algn="ctr" rtl="0" fontAlgn="ctr"/>
                      <a:r>
                        <a:rPr lang="es-CO" sz="1050" b="1" i="0" u="none" strike="noStrike">
                          <a:solidFill>
                            <a:srgbClr val="FFFFFF"/>
                          </a:solidFill>
                          <a:effectLst/>
                          <a:latin typeface="Calibri" panose="020F0502020204030204" pitchFamily="34" charset="0"/>
                          <a:cs typeface="Calibri" panose="020F0502020204030204" pitchFamily="34" charset="0"/>
                        </a:rPr>
                        <a:t>2022</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03764"/>
                    </a:solidFill>
                  </a:tcPr>
                </a:tc>
                <a:tc rowSpan="2">
                  <a:txBody>
                    <a:bodyPr/>
                    <a:lstStyle/>
                    <a:p>
                      <a:pPr algn="ctr" rtl="0" fontAlgn="ctr"/>
                      <a:r>
                        <a:rPr lang="es-CO" sz="1050" b="1" i="0" u="none" strike="noStrike">
                          <a:solidFill>
                            <a:srgbClr val="FFFFFF"/>
                          </a:solidFill>
                          <a:effectLst/>
                          <a:latin typeface="Calibri" panose="020F0502020204030204" pitchFamily="34" charset="0"/>
                          <a:cs typeface="Calibri" panose="020F0502020204030204" pitchFamily="34" charset="0"/>
                        </a:rPr>
                        <a:t>2023</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03764"/>
                    </a:solidFill>
                  </a:tcPr>
                </a:tc>
                <a:tc rowSpan="2">
                  <a:txBody>
                    <a:bodyPr/>
                    <a:lstStyle/>
                    <a:p>
                      <a:pPr algn="ctr" rtl="0" fontAlgn="ctr"/>
                      <a:r>
                        <a:rPr lang="es-CO" sz="1050" b="1" i="0" u="none" strike="noStrike">
                          <a:solidFill>
                            <a:srgbClr val="FFFFFF"/>
                          </a:solidFill>
                          <a:effectLst/>
                          <a:latin typeface="Calibri" panose="020F0502020204030204" pitchFamily="34" charset="0"/>
                          <a:cs typeface="Calibri" panose="020F0502020204030204" pitchFamily="34" charset="0"/>
                        </a:rPr>
                        <a:t>2024</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03764"/>
                    </a:solidFill>
                  </a:tcPr>
                </a:tc>
                <a:tc>
                  <a:txBody>
                    <a:bodyPr/>
                    <a:lstStyle/>
                    <a:p>
                      <a:pPr algn="ctr" rtl="0" fontAlgn="ctr"/>
                      <a:r>
                        <a:rPr lang="es-CO" sz="1050" b="1" i="0" u="none" strike="noStrike">
                          <a:solidFill>
                            <a:srgbClr val="FFFFFF"/>
                          </a:solidFill>
                          <a:effectLst/>
                          <a:latin typeface="Calibri" panose="020F0502020204030204" pitchFamily="34" charset="0"/>
                          <a:cs typeface="Calibri" panose="020F0502020204030204" pitchFamily="34" charset="0"/>
                        </a:rPr>
                        <a:t>Var%</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203764"/>
                    </a:solidFill>
                  </a:tcPr>
                </a:tc>
                <a:tc>
                  <a:txBody>
                    <a:bodyPr/>
                    <a:lstStyle/>
                    <a:p>
                      <a:pPr algn="ctr" rtl="0" fontAlgn="ctr"/>
                      <a:r>
                        <a:rPr lang="es-CO" sz="1050" b="1" i="0" u="none" strike="noStrike">
                          <a:solidFill>
                            <a:srgbClr val="FFFFFF"/>
                          </a:solidFill>
                          <a:effectLst/>
                          <a:latin typeface="Calibri" panose="020F0502020204030204" pitchFamily="34" charset="0"/>
                          <a:cs typeface="Calibri" panose="020F0502020204030204" pitchFamily="34" charset="0"/>
                        </a:rPr>
                        <a:t>Var%</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203764"/>
                    </a:solidFill>
                  </a:tcPr>
                </a:tc>
                <a:tc>
                  <a:txBody>
                    <a:bodyPr/>
                    <a:lstStyle/>
                    <a:p>
                      <a:pPr algn="ctr" rtl="0" fontAlgn="ctr"/>
                      <a:r>
                        <a:rPr lang="es-CO" sz="1050" b="1" i="0" u="none" strike="noStrike">
                          <a:solidFill>
                            <a:srgbClr val="FFFFFF"/>
                          </a:solidFill>
                          <a:effectLst/>
                          <a:latin typeface="Calibri" panose="020F0502020204030204" pitchFamily="34" charset="0"/>
                          <a:cs typeface="Calibri" panose="020F0502020204030204" pitchFamily="34" charset="0"/>
                        </a:rPr>
                        <a:t>Var%</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203764"/>
                    </a:solidFill>
                  </a:tcPr>
                </a:tc>
                <a:tc>
                  <a:txBody>
                    <a:bodyPr/>
                    <a:lstStyle/>
                    <a:p>
                      <a:pPr algn="ctr" rtl="0" fontAlgn="ctr"/>
                      <a:r>
                        <a:rPr lang="es-CO" sz="1050" b="1" i="0" u="none" strike="noStrike">
                          <a:solidFill>
                            <a:srgbClr val="FFFFFF"/>
                          </a:solidFill>
                          <a:effectLst/>
                          <a:latin typeface="Calibri" panose="020F0502020204030204" pitchFamily="34" charset="0"/>
                          <a:cs typeface="Calibri" panose="020F0502020204030204" pitchFamily="34" charset="0"/>
                        </a:rPr>
                        <a:t>Var%</a:t>
                      </a:r>
                    </a:p>
                  </a:txBody>
                  <a:tcPr marL="0" marR="0" marT="0" marB="0" anchor="ctr">
                    <a:lnL w="6350" cap="flat" cmpd="sng" algn="ctr">
                      <a:solidFill>
                        <a:srgbClr val="B8CCE4"/>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203764"/>
                    </a:solidFill>
                  </a:tcPr>
                </a:tc>
                <a:extLst>
                  <a:ext uri="{0D108BD9-81ED-4DB2-BD59-A6C34878D82A}">
                    <a16:rowId xmlns:a16="http://schemas.microsoft.com/office/drawing/2014/main" xmlns="" val="4281469628"/>
                  </a:ext>
                </a:extLst>
              </a:tr>
              <a:tr h="137639">
                <a:tc vMerge="1">
                  <a:txBody>
                    <a:bodyPr/>
                    <a:lstStyle/>
                    <a:p>
                      <a:endParaRPr lang="es-CO"/>
                    </a:p>
                  </a:txBody>
                  <a:tcPr/>
                </a:tc>
                <a:tc vMerge="1">
                  <a:txBody>
                    <a:bodyPr/>
                    <a:lstStyle/>
                    <a:p>
                      <a:endParaRPr lang="es-CO"/>
                    </a:p>
                  </a:txBody>
                  <a:tcPr/>
                </a:tc>
                <a:tc vMerge="1">
                  <a:txBody>
                    <a:bodyPr/>
                    <a:lstStyle/>
                    <a:p>
                      <a:endParaRPr lang="es-CO"/>
                    </a:p>
                  </a:txBody>
                  <a:tcPr/>
                </a:tc>
                <a:tc vMerge="1">
                  <a:txBody>
                    <a:bodyPr/>
                    <a:lstStyle/>
                    <a:p>
                      <a:endParaRPr lang="es-CO"/>
                    </a:p>
                  </a:txBody>
                  <a:tcPr/>
                </a:tc>
                <a:tc vMerge="1">
                  <a:txBody>
                    <a:bodyPr/>
                    <a:lstStyle/>
                    <a:p>
                      <a:endParaRPr lang="es-CO"/>
                    </a:p>
                  </a:txBody>
                  <a:tcPr/>
                </a:tc>
                <a:tc vMerge="1">
                  <a:txBody>
                    <a:bodyPr/>
                    <a:lstStyle/>
                    <a:p>
                      <a:endParaRPr lang="es-CO"/>
                    </a:p>
                  </a:txBody>
                  <a:tcPr/>
                </a:tc>
                <a:tc vMerge="1">
                  <a:txBody>
                    <a:bodyPr/>
                    <a:lstStyle/>
                    <a:p>
                      <a:endParaRPr lang="es-CO"/>
                    </a:p>
                  </a:txBody>
                  <a:tcPr/>
                </a:tc>
                <a:tc>
                  <a:txBody>
                    <a:bodyPr/>
                    <a:lstStyle/>
                    <a:p>
                      <a:pPr algn="ctr" rtl="0" fontAlgn="ctr"/>
                      <a:r>
                        <a:rPr lang="es-CO" sz="1050" b="1" i="0" u="none" strike="noStrike">
                          <a:solidFill>
                            <a:srgbClr val="FFFFFF"/>
                          </a:solidFill>
                          <a:effectLst/>
                          <a:latin typeface="Calibri" panose="020F0502020204030204" pitchFamily="34" charset="0"/>
                          <a:cs typeface="Calibri" panose="020F0502020204030204" pitchFamily="34" charset="0"/>
                        </a:rPr>
                        <a:t>21/20</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203764"/>
                    </a:solidFill>
                  </a:tcPr>
                </a:tc>
                <a:tc>
                  <a:txBody>
                    <a:bodyPr/>
                    <a:lstStyle/>
                    <a:p>
                      <a:pPr algn="ctr" rtl="0" fontAlgn="ctr"/>
                      <a:r>
                        <a:rPr lang="es-CO" sz="1050" b="1" i="0" u="none" strike="noStrike">
                          <a:solidFill>
                            <a:srgbClr val="FFFFFF"/>
                          </a:solidFill>
                          <a:effectLst/>
                          <a:latin typeface="Calibri" panose="020F0502020204030204" pitchFamily="34" charset="0"/>
                          <a:cs typeface="Calibri" panose="020F0502020204030204" pitchFamily="34" charset="0"/>
                        </a:rPr>
                        <a:t>22/21</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203764"/>
                    </a:solidFill>
                  </a:tcPr>
                </a:tc>
                <a:tc>
                  <a:txBody>
                    <a:bodyPr/>
                    <a:lstStyle/>
                    <a:p>
                      <a:pPr algn="ctr" rtl="0" fontAlgn="ctr"/>
                      <a:r>
                        <a:rPr lang="es-CO" sz="1050" b="1" i="0" u="none" strike="noStrike">
                          <a:solidFill>
                            <a:srgbClr val="FFFFFF"/>
                          </a:solidFill>
                          <a:effectLst/>
                          <a:latin typeface="Calibri" panose="020F0502020204030204" pitchFamily="34" charset="0"/>
                          <a:cs typeface="Calibri" panose="020F0502020204030204" pitchFamily="34" charset="0"/>
                        </a:rPr>
                        <a:t>23/22</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203764"/>
                    </a:solidFill>
                  </a:tcPr>
                </a:tc>
                <a:tc>
                  <a:txBody>
                    <a:bodyPr/>
                    <a:lstStyle/>
                    <a:p>
                      <a:pPr algn="ctr" rtl="0" fontAlgn="ctr"/>
                      <a:r>
                        <a:rPr lang="es-CO" sz="1050" b="1" i="0" u="none" strike="noStrike">
                          <a:solidFill>
                            <a:srgbClr val="FFFFFF"/>
                          </a:solidFill>
                          <a:effectLst/>
                          <a:latin typeface="Calibri" panose="020F0502020204030204" pitchFamily="34" charset="0"/>
                          <a:cs typeface="Calibri" panose="020F0502020204030204" pitchFamily="34" charset="0"/>
                        </a:rPr>
                        <a:t>24/23</a:t>
                      </a:r>
                    </a:p>
                  </a:txBody>
                  <a:tcPr marL="0" marR="0" marT="0" marB="0" anchor="ctr">
                    <a:lnL w="6350" cap="flat" cmpd="sng" algn="ctr">
                      <a:solidFill>
                        <a:srgbClr val="B8CCE4"/>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203764"/>
                    </a:solidFill>
                  </a:tcPr>
                </a:tc>
                <a:extLst>
                  <a:ext uri="{0D108BD9-81ED-4DB2-BD59-A6C34878D82A}">
                    <a16:rowId xmlns:a16="http://schemas.microsoft.com/office/drawing/2014/main" xmlns="" val="2350971883"/>
                  </a:ext>
                </a:extLst>
              </a:tr>
              <a:tr h="137639">
                <a:tc>
                  <a:txBody>
                    <a:bodyPr/>
                    <a:lstStyle/>
                    <a:p>
                      <a:pPr algn="l" rtl="0" fontAlgn="ctr"/>
                      <a:r>
                        <a:rPr lang="es-CO" sz="1050" b="1" i="0" u="none" strike="noStrike">
                          <a:solidFill>
                            <a:srgbClr val="203764"/>
                          </a:solidFill>
                          <a:effectLst/>
                          <a:latin typeface="Calibri" panose="020F0502020204030204" pitchFamily="34" charset="0"/>
                          <a:cs typeface="Calibri" panose="020F0502020204030204" pitchFamily="34" charset="0"/>
                        </a:rPr>
                        <a:t>SUPERFINANCIERA</a:t>
                      </a:r>
                    </a:p>
                  </a:txBody>
                  <a:tcPr marL="0" marR="0" marT="0" marB="0" anchor="ctr">
                    <a:lnL w="12700" cap="flat" cmpd="sng" algn="ctr">
                      <a:solidFill>
                        <a:schemeClr val="tx1"/>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2F2F2"/>
                    </a:solidFill>
                  </a:tcPr>
                </a:tc>
                <a:tc>
                  <a:txBody>
                    <a:bodyPr/>
                    <a:lstStyle/>
                    <a:p>
                      <a:pPr algn="r" rtl="0" fontAlgn="ctr"/>
                      <a:r>
                        <a:rPr lang="es-CO" sz="1050" b="1" i="0" u="none" strike="noStrike" dirty="0">
                          <a:solidFill>
                            <a:srgbClr val="203764"/>
                          </a:solidFill>
                          <a:effectLst/>
                          <a:latin typeface="Calibri" panose="020F0502020204030204" pitchFamily="34" charset="0"/>
                          <a:cs typeface="Calibri" panose="020F0502020204030204" pitchFamily="34" charset="0"/>
                        </a:rPr>
                        <a:t>            240,855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2F2F2"/>
                    </a:solidFill>
                  </a:tcPr>
                </a:tc>
                <a:tc>
                  <a:txBody>
                    <a:bodyPr/>
                    <a:lstStyle/>
                    <a:p>
                      <a:pPr algn="r" rtl="0" fontAlgn="ctr"/>
                      <a:r>
                        <a:rPr lang="es-CO" sz="1050" b="1" i="0" u="none" strike="noStrike" dirty="0">
                          <a:solidFill>
                            <a:srgbClr val="203764"/>
                          </a:solidFill>
                          <a:effectLst/>
                          <a:latin typeface="Calibri" panose="020F0502020204030204" pitchFamily="34" charset="0"/>
                          <a:cs typeface="Calibri" panose="020F0502020204030204" pitchFamily="34" charset="0"/>
                        </a:rPr>
                        <a:t>            227,979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2F2F2"/>
                    </a:solidFill>
                  </a:tcPr>
                </a:tc>
                <a:tc>
                  <a:txBody>
                    <a:bodyPr/>
                    <a:lstStyle/>
                    <a:p>
                      <a:pPr algn="r" rtl="0" fontAlgn="ctr"/>
                      <a:r>
                        <a:rPr lang="es-CO" sz="1050" b="1" i="0" u="none" strike="noStrike">
                          <a:solidFill>
                            <a:srgbClr val="203764"/>
                          </a:solidFill>
                          <a:effectLst/>
                          <a:latin typeface="Calibri" panose="020F0502020204030204" pitchFamily="34" charset="0"/>
                          <a:cs typeface="Calibri" panose="020F0502020204030204" pitchFamily="34" charset="0"/>
                        </a:rPr>
                        <a:t>            242,669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2F2F2"/>
                    </a:solidFill>
                  </a:tcPr>
                </a:tc>
                <a:tc>
                  <a:txBody>
                    <a:bodyPr/>
                    <a:lstStyle/>
                    <a:p>
                      <a:pPr algn="r" rtl="0" fontAlgn="ctr"/>
                      <a:r>
                        <a:rPr lang="es-CO" sz="1050" b="1" i="0" u="none" strike="noStrike">
                          <a:solidFill>
                            <a:srgbClr val="203764"/>
                          </a:solidFill>
                          <a:effectLst/>
                          <a:latin typeface="Calibri" panose="020F0502020204030204" pitchFamily="34" charset="0"/>
                          <a:cs typeface="Calibri" panose="020F0502020204030204" pitchFamily="34" charset="0"/>
                        </a:rPr>
                        <a:t>           249,949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2F2F2"/>
                    </a:solidFill>
                  </a:tcPr>
                </a:tc>
                <a:tc>
                  <a:txBody>
                    <a:bodyPr/>
                    <a:lstStyle/>
                    <a:p>
                      <a:pPr algn="r" rtl="0" fontAlgn="ctr"/>
                      <a:r>
                        <a:rPr lang="es-CO" sz="1050" b="1" i="0" u="none" strike="noStrike">
                          <a:solidFill>
                            <a:srgbClr val="203764"/>
                          </a:solidFill>
                          <a:effectLst/>
                          <a:latin typeface="Calibri" panose="020F0502020204030204" pitchFamily="34" charset="0"/>
                          <a:cs typeface="Calibri" panose="020F0502020204030204" pitchFamily="34" charset="0"/>
                        </a:rPr>
                        <a:t>            257,448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2F2F2"/>
                    </a:solidFill>
                  </a:tcPr>
                </a:tc>
                <a:tc>
                  <a:txBody>
                    <a:bodyPr/>
                    <a:lstStyle/>
                    <a:p>
                      <a:pPr algn="r" rtl="0" fontAlgn="ctr"/>
                      <a:r>
                        <a:rPr lang="es-CO" sz="1050" b="1" i="0" u="none" strike="noStrike">
                          <a:solidFill>
                            <a:srgbClr val="203764"/>
                          </a:solidFill>
                          <a:effectLst/>
                          <a:latin typeface="Calibri" panose="020F0502020204030204" pitchFamily="34" charset="0"/>
                          <a:cs typeface="Calibri" panose="020F0502020204030204" pitchFamily="34" charset="0"/>
                        </a:rPr>
                        <a:t>          265,171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2F2F2"/>
                    </a:solidFill>
                  </a:tcPr>
                </a:tc>
                <a:tc>
                  <a:txBody>
                    <a:bodyPr/>
                    <a:lstStyle/>
                    <a:p>
                      <a:pPr algn="r" rtl="0" fontAlgn="ctr"/>
                      <a:r>
                        <a:rPr lang="es-CO" sz="1050" b="1" i="0" u="none" strike="noStrike">
                          <a:solidFill>
                            <a:srgbClr val="203764"/>
                          </a:solidFill>
                          <a:effectLst/>
                          <a:latin typeface="Calibri" panose="020F0502020204030204" pitchFamily="34" charset="0"/>
                          <a:cs typeface="Calibri" panose="020F0502020204030204" pitchFamily="34" charset="0"/>
                        </a:rPr>
                        <a:t>6%</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2F2F2"/>
                    </a:solidFill>
                  </a:tcPr>
                </a:tc>
                <a:tc>
                  <a:txBody>
                    <a:bodyPr/>
                    <a:lstStyle/>
                    <a:p>
                      <a:pPr algn="r" rtl="0" fontAlgn="ctr"/>
                      <a:r>
                        <a:rPr lang="es-CO" sz="1050" b="1" i="0" u="none" strike="noStrike">
                          <a:solidFill>
                            <a:srgbClr val="203764"/>
                          </a:solidFill>
                          <a:effectLst/>
                          <a:latin typeface="Calibri" panose="020F0502020204030204" pitchFamily="34" charset="0"/>
                          <a:cs typeface="Calibri" panose="020F0502020204030204" pitchFamily="34" charset="0"/>
                        </a:rPr>
                        <a:t>3%</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2F2F2"/>
                    </a:solidFill>
                  </a:tcPr>
                </a:tc>
                <a:tc>
                  <a:txBody>
                    <a:bodyPr/>
                    <a:lstStyle/>
                    <a:p>
                      <a:pPr algn="r" rtl="0" fontAlgn="ctr"/>
                      <a:r>
                        <a:rPr lang="es-CO" sz="1050" b="1" i="0" u="none" strike="noStrike">
                          <a:solidFill>
                            <a:srgbClr val="203764"/>
                          </a:solidFill>
                          <a:effectLst/>
                          <a:latin typeface="Calibri" panose="020F0502020204030204" pitchFamily="34" charset="0"/>
                          <a:cs typeface="Calibri" panose="020F0502020204030204" pitchFamily="34" charset="0"/>
                        </a:rPr>
                        <a:t>3%</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2F2F2"/>
                    </a:solidFill>
                  </a:tcPr>
                </a:tc>
                <a:tc>
                  <a:txBody>
                    <a:bodyPr/>
                    <a:lstStyle/>
                    <a:p>
                      <a:pPr algn="r" rtl="0" fontAlgn="ctr"/>
                      <a:r>
                        <a:rPr lang="es-CO" sz="1050" b="1" i="0" u="none" strike="noStrike">
                          <a:solidFill>
                            <a:srgbClr val="203764"/>
                          </a:solidFill>
                          <a:effectLst/>
                          <a:latin typeface="Calibri" panose="020F0502020204030204" pitchFamily="34" charset="0"/>
                          <a:cs typeface="Calibri" panose="020F0502020204030204" pitchFamily="34" charset="0"/>
                        </a:rPr>
                        <a:t>3%</a:t>
                      </a:r>
                    </a:p>
                  </a:txBody>
                  <a:tcPr marL="0" marR="0" marT="0" marB="0" anchor="ctr">
                    <a:lnL w="6350" cap="flat" cmpd="sng" algn="ctr">
                      <a:solidFill>
                        <a:srgbClr val="B8CCE4"/>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2F2F2"/>
                    </a:solidFill>
                  </a:tcPr>
                </a:tc>
                <a:extLst>
                  <a:ext uri="{0D108BD9-81ED-4DB2-BD59-A6C34878D82A}">
                    <a16:rowId xmlns:a16="http://schemas.microsoft.com/office/drawing/2014/main" xmlns="" val="176402324"/>
                  </a:ext>
                </a:extLst>
              </a:tr>
              <a:tr h="137639">
                <a:tc>
                  <a:txBody>
                    <a:bodyPr/>
                    <a:lstStyle/>
                    <a:p>
                      <a:pPr algn="l" rtl="0" fontAlgn="ctr"/>
                      <a:r>
                        <a:rPr lang="es-CO" sz="1050" b="0" i="0" u="none" strike="noStrike">
                          <a:solidFill>
                            <a:srgbClr val="203764"/>
                          </a:solidFill>
                          <a:effectLst/>
                          <a:latin typeface="Calibri" panose="020F0502020204030204" pitchFamily="34" charset="0"/>
                          <a:cs typeface="Calibri" panose="020F0502020204030204" pitchFamily="34" charset="0"/>
                        </a:rPr>
                        <a:t>Gastos de personal</a:t>
                      </a:r>
                    </a:p>
                  </a:txBody>
                  <a:tcPr marL="0" marR="0" marT="0" marB="0" anchor="ctr">
                    <a:lnL w="12700" cap="flat" cmpd="sng" algn="ctr">
                      <a:solidFill>
                        <a:schemeClr val="tx1"/>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100" b="0" i="0" u="none" strike="noStrike">
                          <a:solidFill>
                            <a:srgbClr val="203764"/>
                          </a:solidFill>
                          <a:effectLst/>
                          <a:latin typeface="Calibri" panose="020F0502020204030204" pitchFamily="34" charset="0"/>
                          <a:cs typeface="Calibri" panose="020F0502020204030204" pitchFamily="34" charset="0"/>
                        </a:rPr>
                        <a:t>          185,676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100" b="0" i="0" u="none" strike="noStrike">
                          <a:solidFill>
                            <a:srgbClr val="203764"/>
                          </a:solidFill>
                          <a:effectLst/>
                          <a:latin typeface="Calibri" panose="020F0502020204030204" pitchFamily="34" charset="0"/>
                          <a:cs typeface="Calibri" panose="020F0502020204030204" pitchFamily="34" charset="0"/>
                        </a:rPr>
                        <a:t>          180,341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100" b="0" i="0" u="none" strike="noStrike">
                          <a:solidFill>
                            <a:srgbClr val="203764"/>
                          </a:solidFill>
                          <a:effectLst/>
                          <a:latin typeface="Calibri" panose="020F0502020204030204" pitchFamily="34" charset="0"/>
                          <a:cs typeface="Calibri" panose="020F0502020204030204" pitchFamily="34" charset="0"/>
                        </a:rPr>
                        <a:t>          189,709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100" b="0" i="0" u="none" strike="noStrike">
                          <a:solidFill>
                            <a:srgbClr val="203764"/>
                          </a:solidFill>
                          <a:effectLst/>
                          <a:latin typeface="Calibri" panose="020F0502020204030204" pitchFamily="34" charset="0"/>
                          <a:cs typeface="Calibri" panose="020F0502020204030204" pitchFamily="34" charset="0"/>
                        </a:rPr>
                        <a:t>         195,400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100" b="0" i="0" u="none" strike="noStrike">
                          <a:solidFill>
                            <a:srgbClr val="203764"/>
                          </a:solidFill>
                          <a:effectLst/>
                          <a:latin typeface="Calibri" panose="020F0502020204030204" pitchFamily="34" charset="0"/>
                          <a:cs typeface="Calibri" panose="020F0502020204030204" pitchFamily="34" charset="0"/>
                        </a:rPr>
                        <a:t>          201,262 </a:t>
                      </a:r>
                    </a:p>
                  </a:txBody>
                  <a:tcPr marL="0" marR="0" marT="0" marB="0" anchor="ctr">
                    <a:lnL w="6350" cap="flat" cmpd="sng" algn="ctr">
                      <a:solidFill>
                        <a:srgbClr val="B8CCE4"/>
                      </a:solidFill>
                      <a:prstDash val="solid"/>
                      <a:round/>
                      <a:headEnd type="none" w="med" len="med"/>
                      <a:tailEnd type="none" w="med" len="med"/>
                    </a:lnL>
                    <a:lnR>
                      <a:noFill/>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100" b="0" i="0" u="none" strike="noStrike">
                          <a:solidFill>
                            <a:srgbClr val="203764"/>
                          </a:solidFill>
                          <a:effectLst/>
                          <a:latin typeface="Calibri" panose="020F0502020204030204" pitchFamily="34" charset="0"/>
                          <a:cs typeface="Calibri" panose="020F0502020204030204" pitchFamily="34" charset="0"/>
                        </a:rPr>
                        <a:t>        207,300 </a:t>
                      </a:r>
                    </a:p>
                  </a:txBody>
                  <a:tcPr marL="0" marR="0" marT="0" marB="0" anchor="ctr">
                    <a:lnL>
                      <a:noFill/>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050" b="0" i="0" u="none" strike="noStrike">
                          <a:solidFill>
                            <a:srgbClr val="203764"/>
                          </a:solidFill>
                          <a:effectLst/>
                          <a:latin typeface="Calibri" panose="020F0502020204030204" pitchFamily="34" charset="0"/>
                          <a:cs typeface="Calibri" panose="020F0502020204030204" pitchFamily="34" charset="0"/>
                        </a:rPr>
                        <a:t>5%</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050" b="0" i="0" u="none" strike="noStrike">
                          <a:solidFill>
                            <a:srgbClr val="203764"/>
                          </a:solidFill>
                          <a:effectLst/>
                          <a:latin typeface="Calibri" panose="020F0502020204030204" pitchFamily="34" charset="0"/>
                          <a:cs typeface="Calibri" panose="020F0502020204030204" pitchFamily="34" charset="0"/>
                        </a:rPr>
                        <a:t>3%</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050" b="0" i="0" u="none" strike="noStrike">
                          <a:solidFill>
                            <a:srgbClr val="203764"/>
                          </a:solidFill>
                          <a:effectLst/>
                          <a:latin typeface="Calibri" panose="020F0502020204030204" pitchFamily="34" charset="0"/>
                          <a:cs typeface="Calibri" panose="020F0502020204030204" pitchFamily="34" charset="0"/>
                        </a:rPr>
                        <a:t>3%</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050" b="0" i="0" u="none" strike="noStrike">
                          <a:solidFill>
                            <a:srgbClr val="203764"/>
                          </a:solidFill>
                          <a:effectLst/>
                          <a:latin typeface="Calibri" panose="020F0502020204030204" pitchFamily="34" charset="0"/>
                          <a:cs typeface="Calibri" panose="020F0502020204030204" pitchFamily="34" charset="0"/>
                        </a:rPr>
                        <a:t>3%</a:t>
                      </a:r>
                    </a:p>
                  </a:txBody>
                  <a:tcPr marL="0" marR="0" marT="0" marB="0" anchor="ctr">
                    <a:lnL w="6350" cap="flat" cmpd="sng" algn="ctr">
                      <a:solidFill>
                        <a:srgbClr val="B8CCE4"/>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extLst>
                  <a:ext uri="{0D108BD9-81ED-4DB2-BD59-A6C34878D82A}">
                    <a16:rowId xmlns:a16="http://schemas.microsoft.com/office/drawing/2014/main" xmlns="" val="3219838845"/>
                  </a:ext>
                </a:extLst>
              </a:tr>
              <a:tr h="137639">
                <a:tc>
                  <a:txBody>
                    <a:bodyPr/>
                    <a:lstStyle/>
                    <a:p>
                      <a:pPr algn="l" rtl="0" fontAlgn="ctr"/>
                      <a:r>
                        <a:rPr lang="es-ES" sz="1050" b="0" i="0" u="none" strike="noStrike">
                          <a:solidFill>
                            <a:srgbClr val="203764"/>
                          </a:solidFill>
                          <a:effectLst/>
                          <a:latin typeface="Calibri" panose="020F0502020204030204" pitchFamily="34" charset="0"/>
                          <a:cs typeface="Calibri" panose="020F0502020204030204" pitchFamily="34" charset="0"/>
                        </a:rPr>
                        <a:t>Adquisición de Bienes y servicios </a:t>
                      </a:r>
                    </a:p>
                  </a:txBody>
                  <a:tcPr marL="0" marR="0" marT="0" marB="0" anchor="ctr">
                    <a:lnL w="12700" cap="flat" cmpd="sng" algn="ctr">
                      <a:solidFill>
                        <a:schemeClr val="tx1"/>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100" b="0" i="0" u="none" strike="noStrike">
                          <a:solidFill>
                            <a:srgbClr val="203764"/>
                          </a:solidFill>
                          <a:effectLst/>
                          <a:latin typeface="Calibri" panose="020F0502020204030204" pitchFamily="34" charset="0"/>
                          <a:cs typeface="Calibri" panose="020F0502020204030204" pitchFamily="34" charset="0"/>
                        </a:rPr>
                        <a:t>             14,789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100" b="0" i="0" u="none" strike="noStrike">
                          <a:solidFill>
                            <a:srgbClr val="203764"/>
                          </a:solidFill>
                          <a:effectLst/>
                          <a:latin typeface="Calibri" panose="020F0502020204030204" pitchFamily="34" charset="0"/>
                          <a:cs typeface="Calibri" panose="020F0502020204030204" pitchFamily="34" charset="0"/>
                        </a:rPr>
                        <a:t>             14,789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100" b="0" i="0" u="none" strike="noStrike">
                          <a:solidFill>
                            <a:srgbClr val="203764"/>
                          </a:solidFill>
                          <a:effectLst/>
                          <a:latin typeface="Calibri" panose="020F0502020204030204" pitchFamily="34" charset="0"/>
                          <a:cs typeface="Calibri" panose="020F0502020204030204" pitchFamily="34" charset="0"/>
                        </a:rPr>
                        <a:t>            19,740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100" b="0" i="0" u="none" strike="noStrike">
                          <a:solidFill>
                            <a:srgbClr val="203764"/>
                          </a:solidFill>
                          <a:effectLst/>
                          <a:latin typeface="Calibri" panose="020F0502020204030204" pitchFamily="34" charset="0"/>
                          <a:cs typeface="Calibri" panose="020F0502020204030204" pitchFamily="34" charset="0"/>
                        </a:rPr>
                        <a:t>           20,332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100" b="0" i="0" u="none" strike="noStrike">
                          <a:solidFill>
                            <a:srgbClr val="203764"/>
                          </a:solidFill>
                          <a:effectLst/>
                          <a:latin typeface="Calibri" panose="020F0502020204030204" pitchFamily="34" charset="0"/>
                          <a:cs typeface="Calibri" panose="020F0502020204030204" pitchFamily="34" charset="0"/>
                        </a:rPr>
                        <a:t>            20,942 </a:t>
                      </a:r>
                    </a:p>
                  </a:txBody>
                  <a:tcPr marL="0" marR="0" marT="0" marB="0" anchor="ctr">
                    <a:lnL w="6350" cap="flat" cmpd="sng" algn="ctr">
                      <a:solidFill>
                        <a:srgbClr val="B8CCE4"/>
                      </a:solidFill>
                      <a:prstDash val="solid"/>
                      <a:round/>
                      <a:headEnd type="none" w="med" len="med"/>
                      <a:tailEnd type="none" w="med" len="med"/>
                    </a:lnL>
                    <a:lnR>
                      <a:noFill/>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100" b="0" i="0" u="none" strike="noStrike">
                          <a:solidFill>
                            <a:srgbClr val="203764"/>
                          </a:solidFill>
                          <a:effectLst/>
                          <a:latin typeface="Calibri" panose="020F0502020204030204" pitchFamily="34" charset="0"/>
                          <a:cs typeface="Calibri" panose="020F0502020204030204" pitchFamily="34" charset="0"/>
                        </a:rPr>
                        <a:t>           21,570 </a:t>
                      </a:r>
                    </a:p>
                  </a:txBody>
                  <a:tcPr marL="0" marR="0" marT="0" marB="0" anchor="ctr">
                    <a:lnL>
                      <a:noFill/>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050" b="0" i="0" u="none" strike="noStrike">
                          <a:solidFill>
                            <a:srgbClr val="203764"/>
                          </a:solidFill>
                          <a:effectLst/>
                          <a:latin typeface="Calibri" panose="020F0502020204030204" pitchFamily="34" charset="0"/>
                          <a:cs typeface="Calibri" panose="020F0502020204030204" pitchFamily="34" charset="0"/>
                        </a:rPr>
                        <a:t>33%</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050" b="0" i="0" u="none" strike="noStrike">
                          <a:solidFill>
                            <a:srgbClr val="203764"/>
                          </a:solidFill>
                          <a:effectLst/>
                          <a:latin typeface="Calibri" panose="020F0502020204030204" pitchFamily="34" charset="0"/>
                          <a:cs typeface="Calibri" panose="020F0502020204030204" pitchFamily="34" charset="0"/>
                        </a:rPr>
                        <a:t>3%</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050" b="0" i="0" u="none" strike="noStrike">
                          <a:solidFill>
                            <a:srgbClr val="203764"/>
                          </a:solidFill>
                          <a:effectLst/>
                          <a:latin typeface="Calibri" panose="020F0502020204030204" pitchFamily="34" charset="0"/>
                          <a:cs typeface="Calibri" panose="020F0502020204030204" pitchFamily="34" charset="0"/>
                        </a:rPr>
                        <a:t>3%</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050" b="0" i="0" u="none" strike="noStrike">
                          <a:solidFill>
                            <a:srgbClr val="203764"/>
                          </a:solidFill>
                          <a:effectLst/>
                          <a:latin typeface="Calibri" panose="020F0502020204030204" pitchFamily="34" charset="0"/>
                          <a:cs typeface="Calibri" panose="020F0502020204030204" pitchFamily="34" charset="0"/>
                        </a:rPr>
                        <a:t>3%</a:t>
                      </a:r>
                    </a:p>
                  </a:txBody>
                  <a:tcPr marL="0" marR="0" marT="0" marB="0" anchor="ctr">
                    <a:lnL w="6350" cap="flat" cmpd="sng" algn="ctr">
                      <a:solidFill>
                        <a:srgbClr val="B8CCE4"/>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extLst>
                  <a:ext uri="{0D108BD9-81ED-4DB2-BD59-A6C34878D82A}">
                    <a16:rowId xmlns:a16="http://schemas.microsoft.com/office/drawing/2014/main" xmlns="" val="3454852848"/>
                  </a:ext>
                </a:extLst>
              </a:tr>
              <a:tr h="137639">
                <a:tc>
                  <a:txBody>
                    <a:bodyPr/>
                    <a:lstStyle/>
                    <a:p>
                      <a:pPr algn="l" rtl="0" fontAlgn="ctr"/>
                      <a:r>
                        <a:rPr lang="es-CO" sz="1050" b="0" i="0" u="none" strike="noStrike">
                          <a:solidFill>
                            <a:srgbClr val="203764"/>
                          </a:solidFill>
                          <a:effectLst/>
                          <a:latin typeface="Calibri" panose="020F0502020204030204" pitchFamily="34" charset="0"/>
                          <a:cs typeface="Calibri" panose="020F0502020204030204" pitchFamily="34" charset="0"/>
                        </a:rPr>
                        <a:t>Transferencias corrientes </a:t>
                      </a:r>
                    </a:p>
                  </a:txBody>
                  <a:tcPr marL="0" marR="0" marT="0" marB="0" anchor="ctr">
                    <a:lnL w="12700" cap="flat" cmpd="sng" algn="ctr">
                      <a:solidFill>
                        <a:schemeClr val="tx1"/>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100" b="0" i="0" u="none" strike="noStrike">
                          <a:solidFill>
                            <a:srgbClr val="203764"/>
                          </a:solidFill>
                          <a:effectLst/>
                          <a:latin typeface="Calibri" panose="020F0502020204030204" pitchFamily="34" charset="0"/>
                          <a:cs typeface="Calibri" panose="020F0502020204030204" pitchFamily="34" charset="0"/>
                        </a:rPr>
                        <a:t>             39,837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100" b="0" i="0" u="none" strike="noStrike">
                          <a:solidFill>
                            <a:srgbClr val="203764"/>
                          </a:solidFill>
                          <a:effectLst/>
                          <a:latin typeface="Calibri" panose="020F0502020204030204" pitchFamily="34" charset="0"/>
                          <a:cs typeface="Calibri" panose="020F0502020204030204" pitchFamily="34" charset="0"/>
                        </a:rPr>
                        <a:t>             32,296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100" b="0" i="0" u="none" strike="noStrike">
                          <a:solidFill>
                            <a:srgbClr val="203764"/>
                          </a:solidFill>
                          <a:effectLst/>
                          <a:latin typeface="Calibri" panose="020F0502020204030204" pitchFamily="34" charset="0"/>
                          <a:cs typeface="Calibri" panose="020F0502020204030204" pitchFamily="34" charset="0"/>
                        </a:rPr>
                        <a:t>            32,647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100" b="0" i="0" u="none" strike="noStrike">
                          <a:solidFill>
                            <a:srgbClr val="203764"/>
                          </a:solidFill>
                          <a:effectLst/>
                          <a:latin typeface="Calibri" panose="020F0502020204030204" pitchFamily="34" charset="0"/>
                          <a:cs typeface="Calibri" panose="020F0502020204030204" pitchFamily="34" charset="0"/>
                        </a:rPr>
                        <a:t>           33,626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100" b="0" i="0" u="none" strike="noStrike">
                          <a:solidFill>
                            <a:srgbClr val="203764"/>
                          </a:solidFill>
                          <a:effectLst/>
                          <a:latin typeface="Calibri" panose="020F0502020204030204" pitchFamily="34" charset="0"/>
                          <a:cs typeface="Calibri" panose="020F0502020204030204" pitchFamily="34" charset="0"/>
                        </a:rPr>
                        <a:t>            34,635 </a:t>
                      </a:r>
                    </a:p>
                  </a:txBody>
                  <a:tcPr marL="0" marR="0" marT="0" marB="0" anchor="ctr">
                    <a:lnL w="6350" cap="flat" cmpd="sng" algn="ctr">
                      <a:solidFill>
                        <a:srgbClr val="B8CCE4"/>
                      </a:solidFill>
                      <a:prstDash val="solid"/>
                      <a:round/>
                      <a:headEnd type="none" w="med" len="med"/>
                      <a:tailEnd type="none" w="med" len="med"/>
                    </a:lnL>
                    <a:lnR>
                      <a:noFill/>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100" b="0" i="0" u="none" strike="noStrike">
                          <a:solidFill>
                            <a:srgbClr val="203764"/>
                          </a:solidFill>
                          <a:effectLst/>
                          <a:latin typeface="Calibri" panose="020F0502020204030204" pitchFamily="34" charset="0"/>
                          <a:cs typeface="Calibri" panose="020F0502020204030204" pitchFamily="34" charset="0"/>
                        </a:rPr>
                        <a:t>           35,674 </a:t>
                      </a:r>
                    </a:p>
                  </a:txBody>
                  <a:tcPr marL="0" marR="0" marT="0" marB="0" anchor="ctr">
                    <a:lnL>
                      <a:noFill/>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050" b="0" i="0" u="none" strike="noStrike" dirty="0">
                          <a:solidFill>
                            <a:srgbClr val="203764"/>
                          </a:solidFill>
                          <a:effectLst/>
                          <a:latin typeface="Calibri" panose="020F0502020204030204" pitchFamily="34" charset="0"/>
                          <a:cs typeface="Calibri" panose="020F0502020204030204" pitchFamily="34" charset="0"/>
                        </a:rPr>
                        <a:t>1%</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050" b="0" i="0" u="none" strike="noStrike">
                          <a:solidFill>
                            <a:srgbClr val="203764"/>
                          </a:solidFill>
                          <a:effectLst/>
                          <a:latin typeface="Calibri" panose="020F0502020204030204" pitchFamily="34" charset="0"/>
                          <a:cs typeface="Calibri" panose="020F0502020204030204" pitchFamily="34" charset="0"/>
                        </a:rPr>
                        <a:t>3%</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050" b="0" i="0" u="none" strike="noStrike">
                          <a:solidFill>
                            <a:srgbClr val="203764"/>
                          </a:solidFill>
                          <a:effectLst/>
                          <a:latin typeface="Calibri" panose="020F0502020204030204" pitchFamily="34" charset="0"/>
                          <a:cs typeface="Calibri" panose="020F0502020204030204" pitchFamily="34" charset="0"/>
                        </a:rPr>
                        <a:t>3%</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050" b="0" i="0" u="none" strike="noStrike">
                          <a:solidFill>
                            <a:srgbClr val="203764"/>
                          </a:solidFill>
                          <a:effectLst/>
                          <a:latin typeface="Calibri" panose="020F0502020204030204" pitchFamily="34" charset="0"/>
                          <a:cs typeface="Calibri" panose="020F0502020204030204" pitchFamily="34" charset="0"/>
                        </a:rPr>
                        <a:t>3%</a:t>
                      </a:r>
                    </a:p>
                  </a:txBody>
                  <a:tcPr marL="0" marR="0" marT="0" marB="0" anchor="ctr">
                    <a:lnL w="6350" cap="flat" cmpd="sng" algn="ctr">
                      <a:solidFill>
                        <a:srgbClr val="B8CCE4"/>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extLst>
                  <a:ext uri="{0D108BD9-81ED-4DB2-BD59-A6C34878D82A}">
                    <a16:rowId xmlns:a16="http://schemas.microsoft.com/office/drawing/2014/main" xmlns="" val="2022742933"/>
                  </a:ext>
                </a:extLst>
              </a:tr>
              <a:tr h="264266">
                <a:tc>
                  <a:txBody>
                    <a:bodyPr/>
                    <a:lstStyle/>
                    <a:p>
                      <a:pPr algn="l" rtl="0" fontAlgn="ctr"/>
                      <a:r>
                        <a:rPr lang="es-CO" sz="1050" b="0" i="0" u="none" strike="noStrike">
                          <a:solidFill>
                            <a:srgbClr val="203764"/>
                          </a:solidFill>
                          <a:effectLst/>
                          <a:latin typeface="Calibri" panose="020F0502020204030204" pitchFamily="34" charset="0"/>
                          <a:cs typeface="Calibri" panose="020F0502020204030204" pitchFamily="34" charset="0"/>
                        </a:rPr>
                        <a:t>Transferencias de capital </a:t>
                      </a:r>
                    </a:p>
                  </a:txBody>
                  <a:tcPr marL="0" marR="0" marT="0" marB="0" anchor="ctr">
                    <a:lnL w="12700" cap="flat" cmpd="sng" algn="ctr">
                      <a:solidFill>
                        <a:schemeClr val="tx1"/>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100" b="0" i="0" u="none" strike="noStrike">
                          <a:solidFill>
                            <a:srgbClr val="203764"/>
                          </a:solidFill>
                          <a:effectLst/>
                          <a:latin typeface="Calibri" panose="020F0502020204030204" pitchFamily="34" charset="0"/>
                          <a:cs typeface="Calibri" panose="020F0502020204030204" pitchFamily="34" charset="0"/>
                        </a:rPr>
                        <a:t>                        -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100" b="0" i="0" u="none" strike="noStrike">
                          <a:solidFill>
                            <a:srgbClr val="203764"/>
                          </a:solidFill>
                          <a:effectLst/>
                          <a:latin typeface="Calibri" panose="020F0502020204030204" pitchFamily="34" charset="0"/>
                          <a:cs typeface="Calibri" panose="020F0502020204030204" pitchFamily="34" charset="0"/>
                        </a:rPr>
                        <a:t>                        -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100" b="0" i="0" u="none" strike="noStrike">
                          <a:solidFill>
                            <a:srgbClr val="203764"/>
                          </a:solidFill>
                          <a:effectLst/>
                          <a:latin typeface="Calibri" panose="020F0502020204030204" pitchFamily="34" charset="0"/>
                          <a:cs typeface="Calibri" panose="020F0502020204030204" pitchFamily="34" charset="0"/>
                        </a:rPr>
                        <a:t>                       -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100" b="0" i="0" u="none" strike="noStrike">
                          <a:solidFill>
                            <a:srgbClr val="203764"/>
                          </a:solidFill>
                          <a:effectLst/>
                          <a:latin typeface="Calibri" panose="020F0502020204030204" pitchFamily="34" charset="0"/>
                          <a:cs typeface="Calibri" panose="020F0502020204030204" pitchFamily="34" charset="0"/>
                        </a:rPr>
                        <a:t>                      -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100" b="0" i="0" u="none" strike="noStrike">
                          <a:solidFill>
                            <a:srgbClr val="203764"/>
                          </a:solidFill>
                          <a:effectLst/>
                          <a:latin typeface="Calibri" panose="020F0502020204030204" pitchFamily="34" charset="0"/>
                          <a:cs typeface="Calibri" panose="020F0502020204030204" pitchFamily="34" charset="0"/>
                        </a:rPr>
                        <a:t>                       - </a:t>
                      </a:r>
                    </a:p>
                  </a:txBody>
                  <a:tcPr marL="0" marR="0" marT="0" marB="0" anchor="ctr">
                    <a:lnL w="6350" cap="flat" cmpd="sng" algn="ctr">
                      <a:solidFill>
                        <a:srgbClr val="B8CCE4"/>
                      </a:solidFill>
                      <a:prstDash val="solid"/>
                      <a:round/>
                      <a:headEnd type="none" w="med" len="med"/>
                      <a:tailEnd type="none" w="med" len="med"/>
                    </a:lnL>
                    <a:lnR>
                      <a:noFill/>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100" b="0" i="0" u="none" strike="noStrike">
                          <a:solidFill>
                            <a:srgbClr val="203764"/>
                          </a:solidFill>
                          <a:effectLst/>
                          <a:latin typeface="Calibri" panose="020F0502020204030204" pitchFamily="34" charset="0"/>
                          <a:cs typeface="Calibri" panose="020F0502020204030204" pitchFamily="34" charset="0"/>
                        </a:rPr>
                        <a:t>                      - </a:t>
                      </a:r>
                    </a:p>
                  </a:txBody>
                  <a:tcPr marL="0" marR="0" marT="0" marB="0" anchor="ctr">
                    <a:lnL>
                      <a:noFill/>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050" b="0" i="0" u="none" strike="noStrike">
                          <a:solidFill>
                            <a:srgbClr val="203764"/>
                          </a:solidFill>
                          <a:effectLst/>
                          <a:latin typeface="Calibri" panose="020F0502020204030204" pitchFamily="34" charset="0"/>
                          <a:cs typeface="Calibri" panose="020F0502020204030204" pitchFamily="34" charset="0"/>
                        </a:rPr>
                        <a:t>0%</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050" b="0" i="0" u="none" strike="noStrike">
                          <a:solidFill>
                            <a:srgbClr val="203764"/>
                          </a:solidFill>
                          <a:effectLst/>
                          <a:latin typeface="Calibri" panose="020F0502020204030204" pitchFamily="34" charset="0"/>
                          <a:cs typeface="Calibri" panose="020F0502020204030204" pitchFamily="34" charset="0"/>
                        </a:rPr>
                        <a:t>0%</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050" b="0" i="0" u="none" strike="noStrike">
                          <a:solidFill>
                            <a:srgbClr val="203764"/>
                          </a:solidFill>
                          <a:effectLst/>
                          <a:latin typeface="Calibri" panose="020F0502020204030204" pitchFamily="34" charset="0"/>
                          <a:cs typeface="Calibri" panose="020F0502020204030204" pitchFamily="34" charset="0"/>
                        </a:rPr>
                        <a:t>0%</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050" b="0" i="0" u="none" strike="noStrike">
                          <a:solidFill>
                            <a:srgbClr val="203764"/>
                          </a:solidFill>
                          <a:effectLst/>
                          <a:latin typeface="Calibri" panose="020F0502020204030204" pitchFamily="34" charset="0"/>
                          <a:cs typeface="Calibri" panose="020F0502020204030204" pitchFamily="34" charset="0"/>
                        </a:rPr>
                        <a:t>0%</a:t>
                      </a:r>
                    </a:p>
                  </a:txBody>
                  <a:tcPr marL="0" marR="0" marT="0" marB="0" anchor="ctr">
                    <a:lnL w="6350" cap="flat" cmpd="sng" algn="ctr">
                      <a:solidFill>
                        <a:srgbClr val="B8CCE4"/>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extLst>
                  <a:ext uri="{0D108BD9-81ED-4DB2-BD59-A6C34878D82A}">
                    <a16:rowId xmlns:a16="http://schemas.microsoft.com/office/drawing/2014/main" xmlns="" val="3816953339"/>
                  </a:ext>
                </a:extLst>
              </a:tr>
              <a:tr h="264266">
                <a:tc>
                  <a:txBody>
                    <a:bodyPr/>
                    <a:lstStyle/>
                    <a:p>
                      <a:pPr algn="l" rtl="0" fontAlgn="ctr"/>
                      <a:r>
                        <a:rPr lang="es-ES" sz="1050" b="0" i="0" u="none" strike="noStrike">
                          <a:solidFill>
                            <a:srgbClr val="203764"/>
                          </a:solidFill>
                          <a:effectLst/>
                          <a:latin typeface="Calibri" panose="020F0502020204030204" pitchFamily="34" charset="0"/>
                          <a:cs typeface="Calibri" panose="020F0502020204030204" pitchFamily="34" charset="0"/>
                        </a:rPr>
                        <a:t>Gastos de comercialización y producción </a:t>
                      </a:r>
                    </a:p>
                  </a:txBody>
                  <a:tcPr marL="0" marR="0" marT="0" marB="0" anchor="ctr">
                    <a:lnL w="12700" cap="flat" cmpd="sng" algn="ctr">
                      <a:solidFill>
                        <a:schemeClr val="tx1"/>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100" b="0" i="0" u="none" strike="noStrike">
                          <a:solidFill>
                            <a:srgbClr val="203764"/>
                          </a:solidFill>
                          <a:effectLst/>
                          <a:latin typeface="Calibri" panose="020F0502020204030204" pitchFamily="34" charset="0"/>
                          <a:cs typeface="Calibri" panose="020F0502020204030204" pitchFamily="34" charset="0"/>
                        </a:rPr>
                        <a:t>                        -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100" b="0" i="0" u="none" strike="noStrike">
                          <a:solidFill>
                            <a:srgbClr val="203764"/>
                          </a:solidFill>
                          <a:effectLst/>
                          <a:latin typeface="Calibri" panose="020F0502020204030204" pitchFamily="34" charset="0"/>
                          <a:cs typeface="Calibri" panose="020F0502020204030204" pitchFamily="34" charset="0"/>
                        </a:rPr>
                        <a:t>                        -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100" b="0" i="0" u="none" strike="noStrike">
                          <a:solidFill>
                            <a:srgbClr val="203764"/>
                          </a:solidFill>
                          <a:effectLst/>
                          <a:latin typeface="Calibri" panose="020F0502020204030204" pitchFamily="34" charset="0"/>
                          <a:cs typeface="Calibri" panose="020F0502020204030204" pitchFamily="34" charset="0"/>
                        </a:rPr>
                        <a:t>                       -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100" b="0" i="0" u="none" strike="noStrike">
                          <a:solidFill>
                            <a:srgbClr val="203764"/>
                          </a:solidFill>
                          <a:effectLst/>
                          <a:latin typeface="Calibri" panose="020F0502020204030204" pitchFamily="34" charset="0"/>
                          <a:cs typeface="Calibri" panose="020F0502020204030204" pitchFamily="34" charset="0"/>
                        </a:rPr>
                        <a:t>                      -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100" b="0" i="0" u="none" strike="noStrike">
                          <a:solidFill>
                            <a:srgbClr val="203764"/>
                          </a:solidFill>
                          <a:effectLst/>
                          <a:latin typeface="Calibri" panose="020F0502020204030204" pitchFamily="34" charset="0"/>
                          <a:cs typeface="Calibri" panose="020F0502020204030204" pitchFamily="34" charset="0"/>
                        </a:rPr>
                        <a:t>                       - </a:t>
                      </a:r>
                    </a:p>
                  </a:txBody>
                  <a:tcPr marL="0" marR="0" marT="0" marB="0" anchor="ctr">
                    <a:lnL w="6350" cap="flat" cmpd="sng" algn="ctr">
                      <a:solidFill>
                        <a:srgbClr val="B8CCE4"/>
                      </a:solidFill>
                      <a:prstDash val="solid"/>
                      <a:round/>
                      <a:headEnd type="none" w="med" len="med"/>
                      <a:tailEnd type="none" w="med" len="med"/>
                    </a:lnL>
                    <a:lnR>
                      <a:noFill/>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100" b="0" i="0" u="none" strike="noStrike">
                          <a:solidFill>
                            <a:srgbClr val="203764"/>
                          </a:solidFill>
                          <a:effectLst/>
                          <a:latin typeface="Calibri" panose="020F0502020204030204" pitchFamily="34" charset="0"/>
                          <a:cs typeface="Calibri" panose="020F0502020204030204" pitchFamily="34" charset="0"/>
                        </a:rPr>
                        <a:t>                      - </a:t>
                      </a:r>
                    </a:p>
                  </a:txBody>
                  <a:tcPr marL="0" marR="0" marT="0" marB="0" anchor="ctr">
                    <a:lnL>
                      <a:noFill/>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050" b="0" i="0" u="none" strike="noStrike">
                          <a:solidFill>
                            <a:srgbClr val="203764"/>
                          </a:solidFill>
                          <a:effectLst/>
                          <a:latin typeface="Calibri" panose="020F0502020204030204" pitchFamily="34" charset="0"/>
                          <a:cs typeface="Calibri" panose="020F0502020204030204" pitchFamily="34" charset="0"/>
                        </a:rPr>
                        <a:t>0%</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050" b="0" i="0" u="none" strike="noStrike" dirty="0">
                          <a:solidFill>
                            <a:srgbClr val="203764"/>
                          </a:solidFill>
                          <a:effectLst/>
                          <a:latin typeface="Calibri" panose="020F0502020204030204" pitchFamily="34" charset="0"/>
                          <a:cs typeface="Calibri" panose="020F0502020204030204" pitchFamily="34" charset="0"/>
                        </a:rPr>
                        <a:t>0%</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050" b="0" i="0" u="none" strike="noStrike">
                          <a:solidFill>
                            <a:srgbClr val="203764"/>
                          </a:solidFill>
                          <a:effectLst/>
                          <a:latin typeface="Calibri" panose="020F0502020204030204" pitchFamily="34" charset="0"/>
                          <a:cs typeface="Calibri" panose="020F0502020204030204" pitchFamily="34" charset="0"/>
                        </a:rPr>
                        <a:t>0%</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050" b="0" i="0" u="none" strike="noStrike">
                          <a:solidFill>
                            <a:srgbClr val="203764"/>
                          </a:solidFill>
                          <a:effectLst/>
                          <a:latin typeface="Calibri" panose="020F0502020204030204" pitchFamily="34" charset="0"/>
                          <a:cs typeface="Calibri" panose="020F0502020204030204" pitchFamily="34" charset="0"/>
                        </a:rPr>
                        <a:t>0%</a:t>
                      </a:r>
                    </a:p>
                  </a:txBody>
                  <a:tcPr marL="0" marR="0" marT="0" marB="0" anchor="ctr">
                    <a:lnL w="6350" cap="flat" cmpd="sng" algn="ctr">
                      <a:solidFill>
                        <a:srgbClr val="B8CCE4"/>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extLst>
                  <a:ext uri="{0D108BD9-81ED-4DB2-BD59-A6C34878D82A}">
                    <a16:rowId xmlns:a16="http://schemas.microsoft.com/office/drawing/2014/main" xmlns="" val="3261452495"/>
                  </a:ext>
                </a:extLst>
              </a:tr>
              <a:tr h="264266">
                <a:tc>
                  <a:txBody>
                    <a:bodyPr/>
                    <a:lstStyle/>
                    <a:p>
                      <a:pPr algn="l" rtl="0" fontAlgn="ctr"/>
                      <a:r>
                        <a:rPr lang="es-CO" sz="1050" b="0" i="0" u="none" strike="noStrike">
                          <a:solidFill>
                            <a:srgbClr val="203764"/>
                          </a:solidFill>
                          <a:effectLst/>
                          <a:latin typeface="Calibri" panose="020F0502020204030204" pitchFamily="34" charset="0"/>
                          <a:cs typeface="Calibri" panose="020F0502020204030204" pitchFamily="34" charset="0"/>
                        </a:rPr>
                        <a:t>Adquisición de activos financieros</a:t>
                      </a:r>
                    </a:p>
                  </a:txBody>
                  <a:tcPr marL="0" marR="0" marT="0" marB="0" anchor="ctr">
                    <a:lnL w="12700" cap="flat" cmpd="sng" algn="ctr">
                      <a:solidFill>
                        <a:schemeClr val="tx1"/>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100" b="0" i="0" u="none" strike="noStrike">
                          <a:solidFill>
                            <a:srgbClr val="203764"/>
                          </a:solidFill>
                          <a:effectLst/>
                          <a:latin typeface="Calibri" panose="020F0502020204030204" pitchFamily="34" charset="0"/>
                          <a:cs typeface="Calibri" panose="020F0502020204030204" pitchFamily="34" charset="0"/>
                        </a:rPr>
                        <a:t>                        -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100" b="0" i="0" u="none" strike="noStrike">
                          <a:solidFill>
                            <a:srgbClr val="203764"/>
                          </a:solidFill>
                          <a:effectLst/>
                          <a:latin typeface="Calibri" panose="020F0502020204030204" pitchFamily="34" charset="0"/>
                          <a:cs typeface="Calibri" panose="020F0502020204030204" pitchFamily="34" charset="0"/>
                        </a:rPr>
                        <a:t>                        -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100" b="0" i="0" u="none" strike="noStrike">
                          <a:solidFill>
                            <a:srgbClr val="203764"/>
                          </a:solidFill>
                          <a:effectLst/>
                          <a:latin typeface="Calibri" panose="020F0502020204030204" pitchFamily="34" charset="0"/>
                          <a:cs typeface="Calibri" panose="020F0502020204030204" pitchFamily="34" charset="0"/>
                        </a:rPr>
                        <a:t>                       -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100" b="0" i="0" u="none" strike="noStrike">
                          <a:solidFill>
                            <a:srgbClr val="203764"/>
                          </a:solidFill>
                          <a:effectLst/>
                          <a:latin typeface="Calibri" panose="020F0502020204030204" pitchFamily="34" charset="0"/>
                          <a:cs typeface="Calibri" panose="020F0502020204030204" pitchFamily="34" charset="0"/>
                        </a:rPr>
                        <a:t>                      -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100" b="0" i="0" u="none" strike="noStrike">
                          <a:solidFill>
                            <a:srgbClr val="203764"/>
                          </a:solidFill>
                          <a:effectLst/>
                          <a:latin typeface="Calibri" panose="020F0502020204030204" pitchFamily="34" charset="0"/>
                          <a:cs typeface="Calibri" panose="020F0502020204030204" pitchFamily="34" charset="0"/>
                        </a:rPr>
                        <a:t>                       - </a:t>
                      </a:r>
                    </a:p>
                  </a:txBody>
                  <a:tcPr marL="0" marR="0" marT="0" marB="0" anchor="ctr">
                    <a:lnL w="6350" cap="flat" cmpd="sng" algn="ctr">
                      <a:solidFill>
                        <a:srgbClr val="B8CCE4"/>
                      </a:solidFill>
                      <a:prstDash val="solid"/>
                      <a:round/>
                      <a:headEnd type="none" w="med" len="med"/>
                      <a:tailEnd type="none" w="med" len="med"/>
                    </a:lnL>
                    <a:lnR>
                      <a:noFill/>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100" b="0" i="0" u="none" strike="noStrike">
                          <a:solidFill>
                            <a:srgbClr val="203764"/>
                          </a:solidFill>
                          <a:effectLst/>
                          <a:latin typeface="Calibri" panose="020F0502020204030204" pitchFamily="34" charset="0"/>
                          <a:cs typeface="Calibri" panose="020F0502020204030204" pitchFamily="34" charset="0"/>
                        </a:rPr>
                        <a:t>                      - </a:t>
                      </a:r>
                    </a:p>
                  </a:txBody>
                  <a:tcPr marL="0" marR="0" marT="0" marB="0" anchor="ctr">
                    <a:lnL>
                      <a:noFill/>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050" b="0" i="0" u="none" strike="noStrike">
                          <a:solidFill>
                            <a:srgbClr val="203764"/>
                          </a:solidFill>
                          <a:effectLst/>
                          <a:latin typeface="Calibri" panose="020F0502020204030204" pitchFamily="34" charset="0"/>
                          <a:cs typeface="Calibri" panose="020F0502020204030204" pitchFamily="34" charset="0"/>
                        </a:rPr>
                        <a:t>0%</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050" b="0" i="0" u="none" strike="noStrike" dirty="0">
                          <a:solidFill>
                            <a:srgbClr val="203764"/>
                          </a:solidFill>
                          <a:effectLst/>
                          <a:latin typeface="Calibri" panose="020F0502020204030204" pitchFamily="34" charset="0"/>
                          <a:cs typeface="Calibri" panose="020F0502020204030204" pitchFamily="34" charset="0"/>
                        </a:rPr>
                        <a:t>0%</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050" b="0" i="0" u="none" strike="noStrike">
                          <a:solidFill>
                            <a:srgbClr val="203764"/>
                          </a:solidFill>
                          <a:effectLst/>
                          <a:latin typeface="Calibri" panose="020F0502020204030204" pitchFamily="34" charset="0"/>
                          <a:cs typeface="Calibri" panose="020F0502020204030204" pitchFamily="34" charset="0"/>
                        </a:rPr>
                        <a:t>0%</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050" b="0" i="0" u="none" strike="noStrike">
                          <a:solidFill>
                            <a:srgbClr val="203764"/>
                          </a:solidFill>
                          <a:effectLst/>
                          <a:latin typeface="Calibri" panose="020F0502020204030204" pitchFamily="34" charset="0"/>
                          <a:cs typeface="Calibri" panose="020F0502020204030204" pitchFamily="34" charset="0"/>
                        </a:rPr>
                        <a:t>0%</a:t>
                      </a:r>
                    </a:p>
                  </a:txBody>
                  <a:tcPr marL="0" marR="0" marT="0" marB="0" anchor="ctr">
                    <a:lnL w="6350" cap="flat" cmpd="sng" algn="ctr">
                      <a:solidFill>
                        <a:srgbClr val="B8CCE4"/>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extLst>
                  <a:ext uri="{0D108BD9-81ED-4DB2-BD59-A6C34878D82A}">
                    <a16:rowId xmlns:a16="http://schemas.microsoft.com/office/drawing/2014/main" xmlns="" val="1721217560"/>
                  </a:ext>
                </a:extLst>
              </a:tr>
              <a:tr h="264266">
                <a:tc>
                  <a:txBody>
                    <a:bodyPr/>
                    <a:lstStyle/>
                    <a:p>
                      <a:pPr algn="l" rtl="0" fontAlgn="ctr"/>
                      <a:r>
                        <a:rPr lang="es-CO" sz="1050" b="0" i="0" u="none" strike="noStrike">
                          <a:solidFill>
                            <a:srgbClr val="203764"/>
                          </a:solidFill>
                          <a:effectLst/>
                          <a:latin typeface="Calibri" panose="020F0502020204030204" pitchFamily="34" charset="0"/>
                          <a:cs typeface="Calibri" panose="020F0502020204030204" pitchFamily="34" charset="0"/>
                        </a:rPr>
                        <a:t>Disminución de pasivos </a:t>
                      </a:r>
                    </a:p>
                  </a:txBody>
                  <a:tcPr marL="0" marR="0" marT="0" marB="0" anchor="ctr">
                    <a:lnL w="12700" cap="flat" cmpd="sng" algn="ctr">
                      <a:solidFill>
                        <a:schemeClr val="tx1"/>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100" b="0" i="0" u="none" strike="noStrike">
                          <a:solidFill>
                            <a:srgbClr val="203764"/>
                          </a:solidFill>
                          <a:effectLst/>
                          <a:latin typeface="Calibri" panose="020F0502020204030204" pitchFamily="34" charset="0"/>
                          <a:cs typeface="Calibri" panose="020F0502020204030204" pitchFamily="34" charset="0"/>
                        </a:rPr>
                        <a:t>                        -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100" b="0" i="0" u="none" strike="noStrike">
                          <a:solidFill>
                            <a:srgbClr val="203764"/>
                          </a:solidFill>
                          <a:effectLst/>
                          <a:latin typeface="Calibri" panose="020F0502020204030204" pitchFamily="34" charset="0"/>
                          <a:cs typeface="Calibri" panose="020F0502020204030204" pitchFamily="34" charset="0"/>
                        </a:rPr>
                        <a:t>                        -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100" b="0" i="0" u="none" strike="noStrike">
                          <a:solidFill>
                            <a:srgbClr val="203764"/>
                          </a:solidFill>
                          <a:effectLst/>
                          <a:latin typeface="Calibri" panose="020F0502020204030204" pitchFamily="34" charset="0"/>
                          <a:cs typeface="Calibri" panose="020F0502020204030204" pitchFamily="34" charset="0"/>
                        </a:rPr>
                        <a:t>                       -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100" b="0" i="0" u="none" strike="noStrike">
                          <a:solidFill>
                            <a:srgbClr val="203764"/>
                          </a:solidFill>
                          <a:effectLst/>
                          <a:latin typeface="Calibri" panose="020F0502020204030204" pitchFamily="34" charset="0"/>
                          <a:cs typeface="Calibri" panose="020F0502020204030204" pitchFamily="34" charset="0"/>
                        </a:rPr>
                        <a:t>                      -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100" b="0" i="0" u="none" strike="noStrike">
                          <a:solidFill>
                            <a:srgbClr val="203764"/>
                          </a:solidFill>
                          <a:effectLst/>
                          <a:latin typeface="Calibri" panose="020F0502020204030204" pitchFamily="34" charset="0"/>
                          <a:cs typeface="Calibri" panose="020F0502020204030204" pitchFamily="34" charset="0"/>
                        </a:rPr>
                        <a:t>                       - </a:t>
                      </a:r>
                    </a:p>
                  </a:txBody>
                  <a:tcPr marL="0" marR="0" marT="0" marB="0" anchor="ctr">
                    <a:lnL w="6350" cap="flat" cmpd="sng" algn="ctr">
                      <a:solidFill>
                        <a:srgbClr val="B8CCE4"/>
                      </a:solidFill>
                      <a:prstDash val="solid"/>
                      <a:round/>
                      <a:headEnd type="none" w="med" len="med"/>
                      <a:tailEnd type="none" w="med" len="med"/>
                    </a:lnL>
                    <a:lnR>
                      <a:noFill/>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100" b="0" i="0" u="none" strike="noStrike">
                          <a:solidFill>
                            <a:srgbClr val="203764"/>
                          </a:solidFill>
                          <a:effectLst/>
                          <a:latin typeface="Calibri" panose="020F0502020204030204" pitchFamily="34" charset="0"/>
                          <a:cs typeface="Calibri" panose="020F0502020204030204" pitchFamily="34" charset="0"/>
                        </a:rPr>
                        <a:t>                      - </a:t>
                      </a:r>
                    </a:p>
                  </a:txBody>
                  <a:tcPr marL="0" marR="0" marT="0" marB="0" anchor="ctr">
                    <a:lnL>
                      <a:noFill/>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050" b="0" i="0" u="none" strike="noStrike">
                          <a:solidFill>
                            <a:srgbClr val="203764"/>
                          </a:solidFill>
                          <a:effectLst/>
                          <a:latin typeface="Calibri" panose="020F0502020204030204" pitchFamily="34" charset="0"/>
                          <a:cs typeface="Calibri" panose="020F0502020204030204" pitchFamily="34" charset="0"/>
                        </a:rPr>
                        <a:t>0%</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050" b="0" i="0" u="none" strike="noStrike">
                          <a:solidFill>
                            <a:srgbClr val="203764"/>
                          </a:solidFill>
                          <a:effectLst/>
                          <a:latin typeface="Calibri" panose="020F0502020204030204" pitchFamily="34" charset="0"/>
                          <a:cs typeface="Calibri" panose="020F0502020204030204" pitchFamily="34" charset="0"/>
                        </a:rPr>
                        <a:t>0%</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050" b="0" i="0" u="none" strike="noStrike" dirty="0">
                          <a:solidFill>
                            <a:srgbClr val="203764"/>
                          </a:solidFill>
                          <a:effectLst/>
                          <a:latin typeface="Calibri" panose="020F0502020204030204" pitchFamily="34" charset="0"/>
                          <a:cs typeface="Calibri" panose="020F0502020204030204" pitchFamily="34" charset="0"/>
                        </a:rPr>
                        <a:t>0%</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050" b="0" i="0" u="none" strike="noStrike">
                          <a:solidFill>
                            <a:srgbClr val="203764"/>
                          </a:solidFill>
                          <a:effectLst/>
                          <a:latin typeface="Calibri" panose="020F0502020204030204" pitchFamily="34" charset="0"/>
                          <a:cs typeface="Calibri" panose="020F0502020204030204" pitchFamily="34" charset="0"/>
                        </a:rPr>
                        <a:t>0%</a:t>
                      </a:r>
                    </a:p>
                  </a:txBody>
                  <a:tcPr marL="0" marR="0" marT="0" marB="0" anchor="ctr">
                    <a:lnL w="6350" cap="flat" cmpd="sng" algn="ctr">
                      <a:solidFill>
                        <a:srgbClr val="B8CCE4"/>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extLst>
                  <a:ext uri="{0D108BD9-81ED-4DB2-BD59-A6C34878D82A}">
                    <a16:rowId xmlns:a16="http://schemas.microsoft.com/office/drawing/2014/main" xmlns="" val="3598367079"/>
                  </a:ext>
                </a:extLst>
              </a:tr>
              <a:tr h="137639">
                <a:tc>
                  <a:txBody>
                    <a:bodyPr/>
                    <a:lstStyle/>
                    <a:p>
                      <a:pPr algn="l" rtl="0" fontAlgn="ctr"/>
                      <a:r>
                        <a:rPr lang="es-CO" sz="1050" b="0" i="0" u="none" strike="noStrike">
                          <a:solidFill>
                            <a:srgbClr val="203764"/>
                          </a:solidFill>
                          <a:effectLst/>
                          <a:latin typeface="Calibri" panose="020F0502020204030204" pitchFamily="34" charset="0"/>
                          <a:cs typeface="Calibri" panose="020F0502020204030204" pitchFamily="34" charset="0"/>
                        </a:rPr>
                        <a:t>Gastos por tributos, multas, sanciones e intereses de mora </a:t>
                      </a:r>
                    </a:p>
                  </a:txBody>
                  <a:tcPr marL="0" marR="0" marT="0" marB="0" anchor="ctr">
                    <a:lnL w="12700" cap="flat" cmpd="sng" algn="ctr">
                      <a:solidFill>
                        <a:schemeClr val="tx1"/>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100" b="0" i="0" u="none" strike="noStrike">
                          <a:solidFill>
                            <a:srgbClr val="203764"/>
                          </a:solidFill>
                          <a:effectLst/>
                          <a:latin typeface="Calibri" panose="020F0502020204030204" pitchFamily="34" charset="0"/>
                          <a:cs typeface="Calibri" panose="020F0502020204030204" pitchFamily="34" charset="0"/>
                        </a:rPr>
                        <a:t>                  553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100" b="0" i="0" u="none" strike="noStrike">
                          <a:solidFill>
                            <a:srgbClr val="203764"/>
                          </a:solidFill>
                          <a:effectLst/>
                          <a:latin typeface="Calibri" panose="020F0502020204030204" pitchFamily="34" charset="0"/>
                          <a:cs typeface="Calibri" panose="020F0502020204030204" pitchFamily="34" charset="0"/>
                        </a:rPr>
                        <a:t>                  553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100" b="0" i="0" u="none" strike="noStrike">
                          <a:solidFill>
                            <a:srgbClr val="203764"/>
                          </a:solidFill>
                          <a:effectLst/>
                          <a:latin typeface="Calibri" panose="020F0502020204030204" pitchFamily="34" charset="0"/>
                          <a:cs typeface="Calibri" panose="020F0502020204030204" pitchFamily="34" charset="0"/>
                        </a:rPr>
                        <a:t>                  573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100" b="0" i="0" u="none" strike="noStrike">
                          <a:solidFill>
                            <a:srgbClr val="203764"/>
                          </a:solidFill>
                          <a:effectLst/>
                          <a:latin typeface="Calibri" panose="020F0502020204030204" pitchFamily="34" charset="0"/>
                          <a:cs typeface="Calibri" panose="020F0502020204030204" pitchFamily="34" charset="0"/>
                        </a:rPr>
                        <a:t>                 590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100" b="0" i="0" u="none" strike="noStrike">
                          <a:solidFill>
                            <a:srgbClr val="203764"/>
                          </a:solidFill>
                          <a:effectLst/>
                          <a:latin typeface="Calibri" panose="020F0502020204030204" pitchFamily="34" charset="0"/>
                          <a:cs typeface="Calibri" panose="020F0502020204030204" pitchFamily="34" charset="0"/>
                        </a:rPr>
                        <a:t>                  608 </a:t>
                      </a:r>
                    </a:p>
                  </a:txBody>
                  <a:tcPr marL="0" marR="0" marT="0" marB="0" anchor="ctr">
                    <a:lnL w="6350" cap="flat" cmpd="sng" algn="ctr">
                      <a:solidFill>
                        <a:srgbClr val="B8CCE4"/>
                      </a:solidFill>
                      <a:prstDash val="solid"/>
                      <a:round/>
                      <a:headEnd type="none" w="med" len="med"/>
                      <a:tailEnd type="none" w="med" len="med"/>
                    </a:lnL>
                    <a:lnR>
                      <a:noFill/>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100" b="0" i="0" u="none" strike="noStrike">
                          <a:solidFill>
                            <a:srgbClr val="203764"/>
                          </a:solidFill>
                          <a:effectLst/>
                          <a:latin typeface="Calibri" panose="020F0502020204030204" pitchFamily="34" charset="0"/>
                          <a:cs typeface="Calibri" panose="020F0502020204030204" pitchFamily="34" charset="0"/>
                        </a:rPr>
                        <a:t>                626 </a:t>
                      </a:r>
                    </a:p>
                  </a:txBody>
                  <a:tcPr marL="0" marR="0" marT="0" marB="0" anchor="ctr">
                    <a:lnL>
                      <a:noFill/>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050" b="0" i="0" u="none" strike="noStrike">
                          <a:solidFill>
                            <a:srgbClr val="203764"/>
                          </a:solidFill>
                          <a:effectLst/>
                          <a:latin typeface="Calibri" panose="020F0502020204030204" pitchFamily="34" charset="0"/>
                          <a:cs typeface="Calibri" panose="020F0502020204030204" pitchFamily="34" charset="0"/>
                        </a:rPr>
                        <a:t>4%</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050" b="0" i="0" u="none" strike="noStrike">
                          <a:solidFill>
                            <a:srgbClr val="203764"/>
                          </a:solidFill>
                          <a:effectLst/>
                          <a:latin typeface="Calibri" panose="020F0502020204030204" pitchFamily="34" charset="0"/>
                          <a:cs typeface="Calibri" panose="020F0502020204030204" pitchFamily="34" charset="0"/>
                        </a:rPr>
                        <a:t>3%</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050" b="0" i="0" u="none" strike="noStrike">
                          <a:solidFill>
                            <a:srgbClr val="203764"/>
                          </a:solidFill>
                          <a:effectLst/>
                          <a:latin typeface="Calibri" panose="020F0502020204030204" pitchFamily="34" charset="0"/>
                          <a:cs typeface="Calibri" panose="020F0502020204030204" pitchFamily="34" charset="0"/>
                        </a:rPr>
                        <a:t>3%</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050" b="0" i="0" u="none" strike="noStrike" dirty="0">
                          <a:solidFill>
                            <a:srgbClr val="203764"/>
                          </a:solidFill>
                          <a:effectLst/>
                          <a:latin typeface="Calibri" panose="020F0502020204030204" pitchFamily="34" charset="0"/>
                          <a:cs typeface="Calibri" panose="020F0502020204030204" pitchFamily="34" charset="0"/>
                        </a:rPr>
                        <a:t>3%</a:t>
                      </a:r>
                    </a:p>
                  </a:txBody>
                  <a:tcPr marL="0" marR="0" marT="0" marB="0" anchor="ctr">
                    <a:lnL w="6350" cap="flat" cmpd="sng" algn="ctr">
                      <a:solidFill>
                        <a:srgbClr val="B8CCE4"/>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extLst>
                  <a:ext uri="{0D108BD9-81ED-4DB2-BD59-A6C34878D82A}">
                    <a16:rowId xmlns:a16="http://schemas.microsoft.com/office/drawing/2014/main" xmlns="" val="4035459599"/>
                  </a:ext>
                </a:extLst>
              </a:tr>
              <a:tr h="137639">
                <a:tc>
                  <a:txBody>
                    <a:bodyPr/>
                    <a:lstStyle/>
                    <a:p>
                      <a:pPr algn="l" rtl="0" fontAlgn="ctr"/>
                      <a:r>
                        <a:rPr lang="es-CO" sz="1050" b="0" i="0" u="none" strike="noStrike">
                          <a:solidFill>
                            <a:srgbClr val="203764"/>
                          </a:solidFill>
                          <a:effectLst/>
                          <a:latin typeface="Calibri" panose="020F0502020204030204" pitchFamily="34" charset="0"/>
                          <a:cs typeface="Calibri" panose="020F0502020204030204" pitchFamily="34" charset="0"/>
                        </a:rPr>
                        <a:t>Servicio de la Deuda</a:t>
                      </a:r>
                    </a:p>
                  </a:txBody>
                  <a:tcPr marL="0" marR="0" marT="0" marB="0" anchor="ctr">
                    <a:lnL w="12700" cap="flat" cmpd="sng" algn="ctr">
                      <a:solidFill>
                        <a:schemeClr val="tx1"/>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rtl="0" fontAlgn="ctr"/>
                      <a:r>
                        <a:rPr lang="es-CO" sz="1100" b="0" i="0" u="none" strike="noStrike">
                          <a:solidFill>
                            <a:srgbClr val="203764"/>
                          </a:solidFill>
                          <a:effectLst/>
                          <a:latin typeface="Calibri" panose="020F0502020204030204" pitchFamily="34" charset="0"/>
                          <a:cs typeface="Calibri" panose="020F0502020204030204" pitchFamily="34" charset="0"/>
                        </a:rPr>
                        <a:t>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rtl="0" fontAlgn="ctr"/>
                      <a:r>
                        <a:rPr lang="es-CO" sz="1100" b="0" i="0" u="none" strike="noStrike">
                          <a:solidFill>
                            <a:srgbClr val="203764"/>
                          </a:solidFill>
                          <a:effectLst/>
                          <a:latin typeface="Calibri" panose="020F0502020204030204" pitchFamily="34" charset="0"/>
                          <a:cs typeface="Calibri" panose="020F0502020204030204" pitchFamily="34" charset="0"/>
                        </a:rPr>
                        <a:t>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rtl="0" fontAlgn="ctr"/>
                      <a:r>
                        <a:rPr lang="es-CO" sz="1100" b="0" i="0" u="none" strike="noStrike">
                          <a:solidFill>
                            <a:srgbClr val="203764"/>
                          </a:solidFill>
                          <a:effectLst/>
                          <a:latin typeface="Calibri" panose="020F0502020204030204" pitchFamily="34" charset="0"/>
                          <a:cs typeface="Calibri" panose="020F0502020204030204" pitchFamily="34" charset="0"/>
                        </a:rPr>
                        <a:t>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rtl="0" fontAlgn="ctr"/>
                      <a:r>
                        <a:rPr lang="es-CO" sz="1100" b="0" i="0" u="none" strike="noStrike">
                          <a:solidFill>
                            <a:srgbClr val="203764"/>
                          </a:solidFill>
                          <a:effectLst/>
                          <a:latin typeface="Calibri" panose="020F0502020204030204" pitchFamily="34" charset="0"/>
                          <a:cs typeface="Calibri" panose="020F0502020204030204" pitchFamily="34" charset="0"/>
                        </a:rPr>
                        <a:t>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rtl="0" fontAlgn="ctr"/>
                      <a:r>
                        <a:rPr lang="es-CO" sz="1100" b="0" i="0" u="none" strike="noStrike">
                          <a:solidFill>
                            <a:srgbClr val="203764"/>
                          </a:solidFill>
                          <a:effectLst/>
                          <a:latin typeface="Calibri" panose="020F0502020204030204" pitchFamily="34" charset="0"/>
                          <a:cs typeface="Calibri" panose="020F0502020204030204" pitchFamily="34" charset="0"/>
                        </a:rPr>
                        <a:t> </a:t>
                      </a:r>
                    </a:p>
                  </a:txBody>
                  <a:tcPr marL="0" marR="0" marT="0" marB="0" anchor="ctr">
                    <a:lnL w="6350" cap="flat" cmpd="sng" algn="ctr">
                      <a:solidFill>
                        <a:srgbClr val="B8CCE4"/>
                      </a:solidFill>
                      <a:prstDash val="solid"/>
                      <a:round/>
                      <a:headEnd type="none" w="med" len="med"/>
                      <a:tailEnd type="none" w="med" len="med"/>
                    </a:lnL>
                    <a:lnR>
                      <a:noFill/>
                    </a:lnR>
                    <a:lnT w="6350" cap="flat" cmpd="sng" algn="ctr">
                      <a:solidFill>
                        <a:srgbClr val="B8CCE4"/>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rtl="0" fontAlgn="ctr"/>
                      <a:r>
                        <a:rPr lang="es-CO" sz="1100" b="0" i="0" u="none" strike="noStrike">
                          <a:solidFill>
                            <a:srgbClr val="203764"/>
                          </a:solidFill>
                          <a:effectLst/>
                          <a:latin typeface="Calibri" panose="020F0502020204030204" pitchFamily="34" charset="0"/>
                          <a:cs typeface="Calibri" panose="020F0502020204030204" pitchFamily="34" charset="0"/>
                        </a:rPr>
                        <a:t> </a:t>
                      </a:r>
                    </a:p>
                  </a:txBody>
                  <a:tcPr marL="0" marR="0" marT="0" marB="0" anchor="ctr">
                    <a:lnL>
                      <a:noFill/>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rtl="0" fontAlgn="ctr"/>
                      <a:r>
                        <a:rPr lang="es-CO" sz="1050" b="0" i="0" u="none" strike="noStrike">
                          <a:solidFill>
                            <a:srgbClr val="203764"/>
                          </a:solidFill>
                          <a:effectLst/>
                          <a:latin typeface="Calibri" panose="020F0502020204030204" pitchFamily="34" charset="0"/>
                          <a:cs typeface="Calibri" panose="020F0502020204030204" pitchFamily="34" charset="0"/>
                        </a:rPr>
                        <a:t>0%</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rtl="0" fontAlgn="ctr"/>
                      <a:r>
                        <a:rPr lang="es-CO" sz="1050" b="0" i="0" u="none" strike="noStrike">
                          <a:solidFill>
                            <a:srgbClr val="203764"/>
                          </a:solidFill>
                          <a:effectLst/>
                          <a:latin typeface="Calibri" panose="020F0502020204030204" pitchFamily="34" charset="0"/>
                          <a:cs typeface="Calibri" panose="020F0502020204030204" pitchFamily="34" charset="0"/>
                        </a:rPr>
                        <a:t>0%</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rtl="0" fontAlgn="ctr"/>
                      <a:r>
                        <a:rPr lang="es-CO" sz="1050" b="0" i="0" u="none" strike="noStrike">
                          <a:solidFill>
                            <a:srgbClr val="203764"/>
                          </a:solidFill>
                          <a:effectLst/>
                          <a:latin typeface="Calibri" panose="020F0502020204030204" pitchFamily="34" charset="0"/>
                          <a:cs typeface="Calibri" panose="020F0502020204030204" pitchFamily="34" charset="0"/>
                        </a:rPr>
                        <a:t>0%</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rtl="0" fontAlgn="ctr"/>
                      <a:r>
                        <a:rPr lang="es-CO" sz="1050" b="0" i="0" u="none" strike="noStrike" dirty="0">
                          <a:solidFill>
                            <a:srgbClr val="203764"/>
                          </a:solidFill>
                          <a:effectLst/>
                          <a:latin typeface="Calibri" panose="020F0502020204030204" pitchFamily="34" charset="0"/>
                          <a:cs typeface="Calibri" panose="020F0502020204030204" pitchFamily="34" charset="0"/>
                        </a:rPr>
                        <a:t>0%</a:t>
                      </a:r>
                    </a:p>
                  </a:txBody>
                  <a:tcPr marL="0" marR="0" marT="0" marB="0" anchor="ctr">
                    <a:lnL w="6350" cap="flat" cmpd="sng" algn="ctr">
                      <a:solidFill>
                        <a:srgbClr val="B8CCE4"/>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B8CCE4"/>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2591595260"/>
                  </a:ext>
                </a:extLst>
              </a:tr>
            </a:tbl>
          </a:graphicData>
        </a:graphic>
      </p:graphicFrame>
      <p:graphicFrame>
        <p:nvGraphicFramePr>
          <p:cNvPr id="6" name="Tabla 5">
            <a:extLst>
              <a:ext uri="{FF2B5EF4-FFF2-40B4-BE49-F238E27FC236}">
                <a16:creationId xmlns:a16="http://schemas.microsoft.com/office/drawing/2014/main" xmlns="" id="{92C6D3E3-91C9-462C-8ABF-4E0535310489}"/>
              </a:ext>
            </a:extLst>
          </p:cNvPr>
          <p:cNvGraphicFramePr>
            <a:graphicFrameLocks noGrp="1"/>
          </p:cNvGraphicFramePr>
          <p:nvPr>
            <p:extLst>
              <p:ext uri="{D42A27DB-BD31-4B8C-83A1-F6EECF244321}">
                <p14:modId xmlns:p14="http://schemas.microsoft.com/office/powerpoint/2010/main" val="3665703994"/>
              </p:ext>
            </p:extLst>
          </p:nvPr>
        </p:nvGraphicFramePr>
        <p:xfrm>
          <a:off x="824127" y="5159387"/>
          <a:ext cx="5345552" cy="400050"/>
        </p:xfrm>
        <a:graphic>
          <a:graphicData uri="http://schemas.openxmlformats.org/drawingml/2006/table">
            <a:tbl>
              <a:tblPr/>
              <a:tblGrid>
                <a:gridCol w="5345552">
                  <a:extLst>
                    <a:ext uri="{9D8B030D-6E8A-4147-A177-3AD203B41FA5}">
                      <a16:colId xmlns:a16="http://schemas.microsoft.com/office/drawing/2014/main" xmlns="" val="4294867119"/>
                    </a:ext>
                  </a:extLst>
                </a:gridCol>
              </a:tblGrid>
              <a:tr h="209550">
                <a:tc>
                  <a:txBody>
                    <a:bodyPr/>
                    <a:lstStyle/>
                    <a:p>
                      <a:pPr algn="l" fontAlgn="ctr"/>
                      <a:r>
                        <a:rPr lang="es-CO" sz="800" b="0" i="0" u="none" strike="noStrike" dirty="0">
                          <a:solidFill>
                            <a:srgbClr val="203764"/>
                          </a:solidFill>
                          <a:effectLst/>
                          <a:latin typeface="Calibri" panose="020F0502020204030204" pitchFamily="34" charset="0"/>
                        </a:rPr>
                        <a:t>* Apropiación vigente a 30 de abril de </a:t>
                      </a:r>
                      <a:r>
                        <a:rPr lang="es-CO" sz="800" b="0" i="0" u="none" strike="noStrike" dirty="0" smtClean="0">
                          <a:solidFill>
                            <a:srgbClr val="203764"/>
                          </a:solidFill>
                          <a:effectLst/>
                          <a:latin typeface="Calibri" panose="020F0502020204030204" pitchFamily="34" charset="0"/>
                        </a:rPr>
                        <a:t>2020, </a:t>
                      </a:r>
                      <a:r>
                        <a:rPr lang="es-CO" sz="800" b="0" i="0" u="none" strike="noStrike" dirty="0">
                          <a:solidFill>
                            <a:srgbClr val="203764"/>
                          </a:solidFill>
                          <a:effectLst/>
                          <a:latin typeface="Calibri" panose="020F0502020204030204" pitchFamily="34" charset="0"/>
                        </a:rPr>
                        <a:t>SIN descontar partidas suspendidas</a:t>
                      </a:r>
                    </a:p>
                  </a:txBody>
                  <a:tcPr marL="0" marR="0" marT="0" marB="0" anchor="ctr">
                    <a:lnL>
                      <a:noFill/>
                    </a:lnL>
                    <a:lnR>
                      <a:noFill/>
                    </a:lnR>
                    <a:lnT>
                      <a:noFill/>
                    </a:lnT>
                    <a:lnB>
                      <a:noFill/>
                    </a:lnB>
                  </a:tcPr>
                </a:tc>
                <a:extLst>
                  <a:ext uri="{0D108BD9-81ED-4DB2-BD59-A6C34878D82A}">
                    <a16:rowId xmlns:a16="http://schemas.microsoft.com/office/drawing/2014/main" xmlns="" val="3461413024"/>
                  </a:ext>
                </a:extLst>
              </a:tr>
              <a:tr h="190500">
                <a:tc>
                  <a:txBody>
                    <a:bodyPr/>
                    <a:lstStyle/>
                    <a:p>
                      <a:pPr algn="l" fontAlgn="ctr"/>
                      <a:r>
                        <a:rPr lang="es-CO" sz="800" b="0" i="0" u="none" strike="noStrike" dirty="0">
                          <a:solidFill>
                            <a:srgbClr val="203764"/>
                          </a:solidFill>
                          <a:effectLst/>
                          <a:latin typeface="Calibri" panose="020F0502020204030204" pitchFamily="34" charset="0"/>
                        </a:rPr>
                        <a:t>** Apropiación vigente a 30 de abril de </a:t>
                      </a:r>
                      <a:r>
                        <a:rPr lang="es-CO" sz="800" b="0" i="0" u="none" strike="noStrike" dirty="0" smtClean="0">
                          <a:solidFill>
                            <a:srgbClr val="203764"/>
                          </a:solidFill>
                          <a:effectLst/>
                          <a:latin typeface="Calibri" panose="020F0502020204030204" pitchFamily="34" charset="0"/>
                        </a:rPr>
                        <a:t>2020, </a:t>
                      </a:r>
                      <a:r>
                        <a:rPr lang="es-CO" sz="800" b="0" i="0" u="none" strike="noStrike" dirty="0">
                          <a:solidFill>
                            <a:srgbClr val="203764"/>
                          </a:solidFill>
                          <a:effectLst/>
                          <a:latin typeface="Calibri" panose="020F0502020204030204" pitchFamily="34" charset="0"/>
                        </a:rPr>
                        <a:t>descontando partidas suspendidas</a:t>
                      </a:r>
                    </a:p>
                  </a:txBody>
                  <a:tcPr marL="0" marR="0" marT="0" marB="0" anchor="ctr">
                    <a:lnL>
                      <a:noFill/>
                    </a:lnL>
                    <a:lnR>
                      <a:noFill/>
                    </a:lnR>
                    <a:lnT>
                      <a:noFill/>
                    </a:lnT>
                    <a:lnB>
                      <a:noFill/>
                    </a:lnB>
                  </a:tcPr>
                </a:tc>
                <a:extLst>
                  <a:ext uri="{0D108BD9-81ED-4DB2-BD59-A6C34878D82A}">
                    <a16:rowId xmlns:a16="http://schemas.microsoft.com/office/drawing/2014/main" xmlns="" val="1985021368"/>
                  </a:ext>
                </a:extLst>
              </a:tr>
            </a:tbl>
          </a:graphicData>
        </a:graphic>
      </p:graphicFrame>
    </p:spTree>
    <p:extLst>
      <p:ext uri="{BB962C8B-B14F-4D97-AF65-F5344CB8AC3E}">
        <p14:creationId xmlns:p14="http://schemas.microsoft.com/office/powerpoint/2010/main" val="117599056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5">
            <a:extLst>
              <a:ext uri="{FF2B5EF4-FFF2-40B4-BE49-F238E27FC236}">
                <a16:creationId xmlns:a16="http://schemas.microsoft.com/office/drawing/2014/main" xmlns="" id="{147A00F9-85D5-482F-8929-515BA65B6DAA}"/>
              </a:ext>
            </a:extLst>
          </p:cNvPr>
          <p:cNvSpPr>
            <a:spLocks noGrp="1"/>
          </p:cNvSpPr>
          <p:nvPr>
            <p:ph type="title"/>
          </p:nvPr>
        </p:nvSpPr>
        <p:spPr>
          <a:xfrm>
            <a:off x="347536" y="346328"/>
            <a:ext cx="11613596" cy="559387"/>
          </a:xfrm>
        </p:spPr>
        <p:txBody>
          <a:bodyPr/>
          <a:lstStyle/>
          <a:p>
            <a:r>
              <a:rPr lang="es-CO" dirty="0" smtClean="0"/>
              <a:t>3.1 </a:t>
            </a:r>
            <a:r>
              <a:rPr lang="es-CO" dirty="0"/>
              <a:t>Solicitud MGMP Funcionamiento</a:t>
            </a:r>
          </a:p>
        </p:txBody>
      </p:sp>
      <p:sp>
        <p:nvSpPr>
          <p:cNvPr id="17" name="Text Placeholder 16">
            <a:extLst>
              <a:ext uri="{FF2B5EF4-FFF2-40B4-BE49-F238E27FC236}">
                <a16:creationId xmlns:a16="http://schemas.microsoft.com/office/drawing/2014/main" xmlns="" id="{CC7E4799-0F53-4A92-81A5-D4162B3A1AAE}"/>
              </a:ext>
            </a:extLst>
          </p:cNvPr>
          <p:cNvSpPr>
            <a:spLocks noGrp="1"/>
          </p:cNvSpPr>
          <p:nvPr>
            <p:ph type="body" sz="quarter" idx="10"/>
          </p:nvPr>
        </p:nvSpPr>
        <p:spPr>
          <a:xfrm>
            <a:off x="347536" y="905715"/>
            <a:ext cx="11426621" cy="360939"/>
          </a:xfrm>
        </p:spPr>
        <p:txBody>
          <a:bodyPr/>
          <a:lstStyle/>
          <a:p>
            <a:r>
              <a:rPr lang="es-CO" dirty="0"/>
              <a:t>Resumen de Requerimientos Adicionales en Funcionamiento (con respecto a </a:t>
            </a:r>
            <a:r>
              <a:rPr lang="es-CO" dirty="0" smtClean="0"/>
              <a:t>2020)</a:t>
            </a:r>
            <a:endParaRPr lang="es-CO" dirty="0"/>
          </a:p>
        </p:txBody>
      </p:sp>
      <p:sp>
        <p:nvSpPr>
          <p:cNvPr id="3" name="Rectángulo 2"/>
          <p:cNvSpPr/>
          <p:nvPr/>
        </p:nvSpPr>
        <p:spPr>
          <a:xfrm>
            <a:off x="347536" y="1726906"/>
            <a:ext cx="11613596" cy="1754326"/>
          </a:xfrm>
          <a:prstGeom prst="rect">
            <a:avLst/>
          </a:prstGeom>
        </p:spPr>
        <p:txBody>
          <a:bodyPr wrap="square">
            <a:spAutoFit/>
          </a:bodyPr>
          <a:lstStyle/>
          <a:p>
            <a:endParaRPr lang="es-CO" dirty="0"/>
          </a:p>
          <a:p>
            <a:pPr algn="just"/>
            <a:r>
              <a:rPr lang="es-CO" dirty="0"/>
              <a:t>El incremento en Adquisición de Bienes y Servicios para el 2021 frente al 2020, obedece a:  </a:t>
            </a:r>
          </a:p>
          <a:p>
            <a:pPr algn="just"/>
            <a:endParaRPr lang="es-CO" dirty="0"/>
          </a:p>
          <a:p>
            <a:pPr marL="285750" indent="-285750" algn="just">
              <a:buFont typeface="Wingdings" panose="05000000000000000000" pitchFamily="2" charset="2"/>
              <a:buChar char="Ø"/>
            </a:pPr>
            <a:r>
              <a:rPr lang="es-CO" dirty="0" smtClean="0"/>
              <a:t>Se </a:t>
            </a:r>
            <a:r>
              <a:rPr lang="es-CO" dirty="0"/>
              <a:t>presupuesto para la próxima vigencia $2.965 millones para concursos.</a:t>
            </a:r>
          </a:p>
          <a:p>
            <a:pPr marL="285750" indent="-285750" algn="just">
              <a:buFont typeface="Wingdings" panose="05000000000000000000" pitchFamily="2" charset="2"/>
              <a:buChar char="Ø"/>
            </a:pPr>
            <a:r>
              <a:rPr lang="es-CO" dirty="0" smtClean="0"/>
              <a:t>$2.343 </a:t>
            </a:r>
            <a:r>
              <a:rPr lang="es-CO" dirty="0"/>
              <a:t>millones para la adquisición de póliza de responsabilidad civil y de bienes que en la presente vigencia no </a:t>
            </a:r>
            <a:r>
              <a:rPr lang="es-CO" dirty="0" smtClean="0"/>
              <a:t>se adquirió. </a:t>
            </a:r>
            <a:endParaRPr lang="es-CO" dirty="0"/>
          </a:p>
        </p:txBody>
      </p:sp>
    </p:spTree>
    <p:extLst>
      <p:ext uri="{BB962C8B-B14F-4D97-AF65-F5344CB8AC3E}">
        <p14:creationId xmlns:p14="http://schemas.microsoft.com/office/powerpoint/2010/main" val="357511058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xmlns="" id="{A9BF9024-8020-45D8-80DC-C010FECB1919}"/>
              </a:ext>
            </a:extLst>
          </p:cNvPr>
          <p:cNvSpPr>
            <a:spLocks noGrp="1"/>
          </p:cNvSpPr>
          <p:nvPr>
            <p:ph type="body" sz="quarter" idx="11"/>
          </p:nvPr>
        </p:nvSpPr>
        <p:spPr/>
        <p:txBody>
          <a:bodyPr>
            <a:normAutofit/>
          </a:bodyPr>
          <a:lstStyle/>
          <a:p>
            <a:r>
              <a:rPr lang="es-CO" dirty="0"/>
              <a:t>Solicitudes MGMP 2020-2023 Inversión</a:t>
            </a:r>
          </a:p>
        </p:txBody>
      </p:sp>
      <p:sp>
        <p:nvSpPr>
          <p:cNvPr id="12" name="Text Placeholder 11">
            <a:extLst>
              <a:ext uri="{FF2B5EF4-FFF2-40B4-BE49-F238E27FC236}">
                <a16:creationId xmlns:a16="http://schemas.microsoft.com/office/drawing/2014/main" xmlns="" id="{F474FB92-D38F-4078-BAA8-B8932BB77242}"/>
              </a:ext>
            </a:extLst>
          </p:cNvPr>
          <p:cNvSpPr>
            <a:spLocks noGrp="1"/>
          </p:cNvSpPr>
          <p:nvPr>
            <p:ph type="body" sz="quarter" idx="12"/>
          </p:nvPr>
        </p:nvSpPr>
        <p:spPr/>
        <p:txBody>
          <a:bodyPr>
            <a:normAutofit/>
          </a:bodyPr>
          <a:lstStyle/>
          <a:p>
            <a:r>
              <a:rPr lang="es-CO" dirty="0"/>
              <a:t>4</a:t>
            </a:r>
            <a:r>
              <a:rPr lang="es-CO" dirty="0" smtClean="0"/>
              <a:t>.</a:t>
            </a:r>
            <a:endParaRPr lang="es-CO" dirty="0"/>
          </a:p>
        </p:txBody>
      </p:sp>
    </p:spTree>
    <p:extLst>
      <p:ext uri="{BB962C8B-B14F-4D97-AF65-F5344CB8AC3E}">
        <p14:creationId xmlns:p14="http://schemas.microsoft.com/office/powerpoint/2010/main" val="236181300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5">
            <a:extLst>
              <a:ext uri="{FF2B5EF4-FFF2-40B4-BE49-F238E27FC236}">
                <a16:creationId xmlns:a16="http://schemas.microsoft.com/office/drawing/2014/main" xmlns="" id="{147A00F9-85D5-482F-8929-515BA65B6DAA}"/>
              </a:ext>
            </a:extLst>
          </p:cNvPr>
          <p:cNvSpPr>
            <a:spLocks noGrp="1"/>
          </p:cNvSpPr>
          <p:nvPr>
            <p:ph type="title"/>
          </p:nvPr>
        </p:nvSpPr>
        <p:spPr>
          <a:xfrm>
            <a:off x="281601" y="596949"/>
            <a:ext cx="11613596" cy="559387"/>
          </a:xfrm>
        </p:spPr>
        <p:txBody>
          <a:bodyPr/>
          <a:lstStyle/>
          <a:p>
            <a:r>
              <a:rPr lang="es-CO" dirty="0"/>
              <a:t>4</a:t>
            </a:r>
            <a:r>
              <a:rPr lang="es-CO" dirty="0" smtClean="0"/>
              <a:t>. </a:t>
            </a:r>
            <a:r>
              <a:rPr lang="es-CO" dirty="0"/>
              <a:t>Solicitud MGMP Inversión</a:t>
            </a:r>
          </a:p>
        </p:txBody>
      </p:sp>
      <p:graphicFrame>
        <p:nvGraphicFramePr>
          <p:cNvPr id="2" name="Tabla 1"/>
          <p:cNvGraphicFramePr>
            <a:graphicFrameLocks noGrp="1"/>
          </p:cNvGraphicFramePr>
          <p:nvPr>
            <p:extLst>
              <p:ext uri="{D42A27DB-BD31-4B8C-83A1-F6EECF244321}">
                <p14:modId xmlns:p14="http://schemas.microsoft.com/office/powerpoint/2010/main" val="895559468"/>
              </p:ext>
            </p:extLst>
          </p:nvPr>
        </p:nvGraphicFramePr>
        <p:xfrm>
          <a:off x="830597" y="1499885"/>
          <a:ext cx="10515603" cy="2178642"/>
        </p:xfrm>
        <a:graphic>
          <a:graphicData uri="http://schemas.openxmlformats.org/drawingml/2006/table">
            <a:tbl>
              <a:tblPr/>
              <a:tblGrid>
                <a:gridCol w="1419377">
                  <a:extLst>
                    <a:ext uri="{9D8B030D-6E8A-4147-A177-3AD203B41FA5}">
                      <a16:colId xmlns:a16="http://schemas.microsoft.com/office/drawing/2014/main" xmlns="" val="1081382397"/>
                    </a:ext>
                  </a:extLst>
                </a:gridCol>
                <a:gridCol w="717320">
                  <a:extLst>
                    <a:ext uri="{9D8B030D-6E8A-4147-A177-3AD203B41FA5}">
                      <a16:colId xmlns:a16="http://schemas.microsoft.com/office/drawing/2014/main" xmlns="" val="4111214754"/>
                    </a:ext>
                  </a:extLst>
                </a:gridCol>
                <a:gridCol w="717320">
                  <a:extLst>
                    <a:ext uri="{9D8B030D-6E8A-4147-A177-3AD203B41FA5}">
                      <a16:colId xmlns:a16="http://schemas.microsoft.com/office/drawing/2014/main" xmlns="" val="415093372"/>
                    </a:ext>
                  </a:extLst>
                </a:gridCol>
                <a:gridCol w="717320">
                  <a:extLst>
                    <a:ext uri="{9D8B030D-6E8A-4147-A177-3AD203B41FA5}">
                      <a16:colId xmlns:a16="http://schemas.microsoft.com/office/drawing/2014/main" xmlns="" val="3364967201"/>
                    </a:ext>
                  </a:extLst>
                </a:gridCol>
                <a:gridCol w="961513">
                  <a:extLst>
                    <a:ext uri="{9D8B030D-6E8A-4147-A177-3AD203B41FA5}">
                      <a16:colId xmlns:a16="http://schemas.microsoft.com/office/drawing/2014/main" xmlns="" val="401319225"/>
                    </a:ext>
                  </a:extLst>
                </a:gridCol>
                <a:gridCol w="961513">
                  <a:extLst>
                    <a:ext uri="{9D8B030D-6E8A-4147-A177-3AD203B41FA5}">
                      <a16:colId xmlns:a16="http://schemas.microsoft.com/office/drawing/2014/main" xmlns="" val="4228077652"/>
                    </a:ext>
                  </a:extLst>
                </a:gridCol>
                <a:gridCol w="717320">
                  <a:extLst>
                    <a:ext uri="{9D8B030D-6E8A-4147-A177-3AD203B41FA5}">
                      <a16:colId xmlns:a16="http://schemas.microsoft.com/office/drawing/2014/main" xmlns="" val="320829422"/>
                    </a:ext>
                  </a:extLst>
                </a:gridCol>
                <a:gridCol w="717320">
                  <a:extLst>
                    <a:ext uri="{9D8B030D-6E8A-4147-A177-3AD203B41FA5}">
                      <a16:colId xmlns:a16="http://schemas.microsoft.com/office/drawing/2014/main" xmlns="" val="2584417590"/>
                    </a:ext>
                  </a:extLst>
                </a:gridCol>
                <a:gridCol w="717320">
                  <a:extLst>
                    <a:ext uri="{9D8B030D-6E8A-4147-A177-3AD203B41FA5}">
                      <a16:colId xmlns:a16="http://schemas.microsoft.com/office/drawing/2014/main" xmlns="" val="253519524"/>
                    </a:ext>
                  </a:extLst>
                </a:gridCol>
                <a:gridCol w="717320">
                  <a:extLst>
                    <a:ext uri="{9D8B030D-6E8A-4147-A177-3AD203B41FA5}">
                      <a16:colId xmlns:a16="http://schemas.microsoft.com/office/drawing/2014/main" xmlns="" val="2196692229"/>
                    </a:ext>
                  </a:extLst>
                </a:gridCol>
                <a:gridCol w="717320">
                  <a:extLst>
                    <a:ext uri="{9D8B030D-6E8A-4147-A177-3AD203B41FA5}">
                      <a16:colId xmlns:a16="http://schemas.microsoft.com/office/drawing/2014/main" xmlns="" val="2591331652"/>
                    </a:ext>
                  </a:extLst>
                </a:gridCol>
                <a:gridCol w="717320">
                  <a:extLst>
                    <a:ext uri="{9D8B030D-6E8A-4147-A177-3AD203B41FA5}">
                      <a16:colId xmlns:a16="http://schemas.microsoft.com/office/drawing/2014/main" xmlns="" val="2279060487"/>
                    </a:ext>
                  </a:extLst>
                </a:gridCol>
                <a:gridCol w="717320">
                  <a:extLst>
                    <a:ext uri="{9D8B030D-6E8A-4147-A177-3AD203B41FA5}">
                      <a16:colId xmlns:a16="http://schemas.microsoft.com/office/drawing/2014/main" xmlns="" val="2882850507"/>
                    </a:ext>
                  </a:extLst>
                </a:gridCol>
              </a:tblGrid>
              <a:tr h="181640">
                <a:tc>
                  <a:txBody>
                    <a:bodyPr/>
                    <a:lstStyle/>
                    <a:p>
                      <a:pPr algn="l" rtl="0" fontAlgn="ctr"/>
                      <a:r>
                        <a:rPr lang="es-CO" sz="1100" b="1" i="0" u="none" strike="noStrike">
                          <a:solidFill>
                            <a:srgbClr val="203764"/>
                          </a:solidFill>
                          <a:effectLst/>
                          <a:latin typeface="Calibri" panose="020F0502020204030204" pitchFamily="34" charset="0"/>
                          <a:cs typeface="Calibri" panose="020F0502020204030204" pitchFamily="34" charset="0"/>
                        </a:rPr>
                        <a:t>Millones de pesos</a:t>
                      </a:r>
                    </a:p>
                  </a:txBody>
                  <a:tcPr marL="0" marR="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ctr"/>
                      <a:endParaRPr lang="es-CO" sz="2000" b="0" i="0" u="none" strike="noStrike">
                        <a:solidFill>
                          <a:srgbClr val="000000"/>
                        </a:solidFill>
                        <a:effectLst/>
                        <a:latin typeface="Calibri" panose="020F0502020204030204" pitchFamily="34" charset="0"/>
                        <a:cs typeface="Calibri" panose="020F0502020204030204" pitchFamily="34" charset="0"/>
                      </a:endParaRPr>
                    </a:p>
                  </a:txBody>
                  <a:tcPr marL="0" marR="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ctr"/>
                      <a:endParaRPr lang="es-CO" sz="2000" b="0" i="0" u="none" strike="noStrike">
                        <a:solidFill>
                          <a:srgbClr val="000000"/>
                        </a:solidFill>
                        <a:effectLst/>
                        <a:latin typeface="Calibri" panose="020F0502020204030204" pitchFamily="34" charset="0"/>
                        <a:cs typeface="Calibri" panose="020F0502020204030204" pitchFamily="34" charset="0"/>
                      </a:endParaRPr>
                    </a:p>
                  </a:txBody>
                  <a:tcPr marL="0" marR="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l" rtl="0" fontAlgn="ctr"/>
                      <a:endParaRPr lang="es-CO" sz="1050" b="0" i="0" u="none" strike="noStrike">
                        <a:solidFill>
                          <a:srgbClr val="000000"/>
                        </a:solidFill>
                        <a:effectLst/>
                        <a:latin typeface="Calibri" panose="020F0502020204030204" pitchFamily="34" charset="0"/>
                        <a:cs typeface="Calibri" panose="020F0502020204030204" pitchFamily="34" charset="0"/>
                      </a:endParaRPr>
                    </a:p>
                  </a:txBody>
                  <a:tcPr marL="0" marR="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l" rtl="0" fontAlgn="ctr"/>
                      <a:endParaRPr lang="es-CO" sz="1050" b="0" i="0" u="none" strike="noStrike">
                        <a:solidFill>
                          <a:srgbClr val="000000"/>
                        </a:solidFill>
                        <a:effectLst/>
                        <a:latin typeface="Calibri" panose="020F0502020204030204" pitchFamily="34" charset="0"/>
                        <a:cs typeface="Calibri" panose="020F0502020204030204" pitchFamily="34" charset="0"/>
                      </a:endParaRPr>
                    </a:p>
                  </a:txBody>
                  <a:tcPr marL="0" marR="0" marT="0" marB="0" anchor="ctr">
                    <a:lnL>
                      <a:noFill/>
                    </a:lnL>
                    <a:lnR w="635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gridSpan="8">
                  <a:txBody>
                    <a:bodyPr/>
                    <a:lstStyle/>
                    <a:p>
                      <a:pPr algn="ctr" rtl="0" fontAlgn="ctr"/>
                      <a:r>
                        <a:rPr lang="es-CO" sz="1600" b="1" i="0" u="none" strike="noStrike">
                          <a:solidFill>
                            <a:srgbClr val="FFFFFF"/>
                          </a:solidFill>
                          <a:effectLst/>
                          <a:latin typeface="Calibri" panose="020F0502020204030204" pitchFamily="34" charset="0"/>
                          <a:cs typeface="Calibri" panose="020F0502020204030204" pitchFamily="34" charset="0"/>
                        </a:rPr>
                        <a:t>MGMP 2021 - 2024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203764"/>
                    </a:solidFill>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extLst>
                  <a:ext uri="{0D108BD9-81ED-4DB2-BD59-A6C34878D82A}">
                    <a16:rowId xmlns:a16="http://schemas.microsoft.com/office/drawing/2014/main" xmlns="" val="4093013800"/>
                  </a:ext>
                </a:extLst>
              </a:tr>
              <a:tr h="146484">
                <a:tc rowSpan="2">
                  <a:txBody>
                    <a:bodyPr/>
                    <a:lstStyle/>
                    <a:p>
                      <a:pPr algn="ctr" rtl="0" fontAlgn="ctr"/>
                      <a:r>
                        <a:rPr lang="es-CO" sz="1400" b="1" i="0" u="none" strike="noStrike">
                          <a:solidFill>
                            <a:srgbClr val="FFFFFF"/>
                          </a:solidFill>
                          <a:effectLst/>
                          <a:latin typeface="Calibri" panose="020F0502020204030204" pitchFamily="34" charset="0"/>
                          <a:cs typeface="Calibri" panose="020F0502020204030204" pitchFamily="34" charset="0"/>
                        </a:rPr>
                        <a:t>TOTAL***</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B8CCE4"/>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203764"/>
                    </a:solidFill>
                  </a:tcPr>
                </a:tc>
                <a:tc gridSpan="2">
                  <a:txBody>
                    <a:bodyPr/>
                    <a:lstStyle/>
                    <a:p>
                      <a:pPr algn="ctr" rtl="0" fontAlgn="ctr"/>
                      <a:r>
                        <a:rPr lang="es-CO" sz="1400" b="1" i="0" u="none" strike="noStrike">
                          <a:solidFill>
                            <a:srgbClr val="FFFFFF"/>
                          </a:solidFill>
                          <a:effectLst/>
                          <a:latin typeface="Calibri" panose="020F0502020204030204" pitchFamily="34" charset="0"/>
                          <a:cs typeface="Calibri" panose="020F0502020204030204" pitchFamily="34" charset="0"/>
                        </a:rPr>
                        <a:t>2020*</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203764"/>
                    </a:solidFill>
                  </a:tcPr>
                </a:tc>
                <a:tc hMerge="1">
                  <a:txBody>
                    <a:bodyPr/>
                    <a:lstStyle/>
                    <a:p>
                      <a:endParaRPr lang="es-CO"/>
                    </a:p>
                  </a:txBody>
                  <a:tcPr/>
                </a:tc>
                <a:tc gridSpan="2">
                  <a:txBody>
                    <a:bodyPr/>
                    <a:lstStyle/>
                    <a:p>
                      <a:pPr algn="ctr" rtl="0" fontAlgn="ctr"/>
                      <a:r>
                        <a:rPr lang="es-CO" sz="1400" b="1" i="0" u="none" strike="noStrike">
                          <a:solidFill>
                            <a:srgbClr val="FFFFFF"/>
                          </a:solidFill>
                          <a:effectLst/>
                          <a:latin typeface="Calibri" panose="020F0502020204030204" pitchFamily="34" charset="0"/>
                          <a:cs typeface="Calibri" panose="020F0502020204030204" pitchFamily="34" charset="0"/>
                        </a:rPr>
                        <a:t>2020**</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203764"/>
                    </a:solidFill>
                  </a:tcPr>
                </a:tc>
                <a:tc hMerge="1">
                  <a:txBody>
                    <a:bodyPr/>
                    <a:lstStyle/>
                    <a:p>
                      <a:endParaRPr lang="es-CO"/>
                    </a:p>
                  </a:txBody>
                  <a:tcPr/>
                </a:tc>
                <a:tc gridSpan="2">
                  <a:txBody>
                    <a:bodyPr/>
                    <a:lstStyle/>
                    <a:p>
                      <a:pPr algn="ctr" rtl="0" fontAlgn="ctr"/>
                      <a:r>
                        <a:rPr lang="es-CO" sz="1400" b="1" i="0" u="none" strike="noStrike">
                          <a:solidFill>
                            <a:srgbClr val="FFFFFF"/>
                          </a:solidFill>
                          <a:effectLst/>
                          <a:latin typeface="Calibri" panose="020F0502020204030204" pitchFamily="34" charset="0"/>
                          <a:cs typeface="Calibri" panose="020F0502020204030204" pitchFamily="34" charset="0"/>
                        </a:rPr>
                        <a:t>2021</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203764"/>
                    </a:solidFill>
                  </a:tcPr>
                </a:tc>
                <a:tc hMerge="1">
                  <a:txBody>
                    <a:bodyPr/>
                    <a:lstStyle/>
                    <a:p>
                      <a:endParaRPr lang="es-CO"/>
                    </a:p>
                  </a:txBody>
                  <a:tcPr/>
                </a:tc>
                <a:tc gridSpan="2">
                  <a:txBody>
                    <a:bodyPr/>
                    <a:lstStyle/>
                    <a:p>
                      <a:pPr algn="ctr" rtl="0" fontAlgn="ctr"/>
                      <a:r>
                        <a:rPr lang="es-CO" sz="1400" b="1" i="0" u="none" strike="noStrike">
                          <a:solidFill>
                            <a:srgbClr val="FFFFFF"/>
                          </a:solidFill>
                          <a:effectLst/>
                          <a:latin typeface="Calibri" panose="020F0502020204030204" pitchFamily="34" charset="0"/>
                          <a:cs typeface="Calibri" panose="020F0502020204030204" pitchFamily="34" charset="0"/>
                        </a:rPr>
                        <a:t>2022</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203764"/>
                    </a:solidFill>
                  </a:tcPr>
                </a:tc>
                <a:tc hMerge="1">
                  <a:txBody>
                    <a:bodyPr/>
                    <a:lstStyle/>
                    <a:p>
                      <a:endParaRPr lang="es-CO"/>
                    </a:p>
                  </a:txBody>
                  <a:tcPr/>
                </a:tc>
                <a:tc gridSpan="2">
                  <a:txBody>
                    <a:bodyPr/>
                    <a:lstStyle/>
                    <a:p>
                      <a:pPr algn="ctr" rtl="0" fontAlgn="ctr"/>
                      <a:r>
                        <a:rPr lang="es-CO" sz="1400" b="1" i="0" u="none" strike="noStrike">
                          <a:solidFill>
                            <a:srgbClr val="FFFFFF"/>
                          </a:solidFill>
                          <a:effectLst/>
                          <a:latin typeface="Calibri" panose="020F0502020204030204" pitchFamily="34" charset="0"/>
                          <a:cs typeface="Calibri" panose="020F0502020204030204" pitchFamily="34" charset="0"/>
                        </a:rPr>
                        <a:t>2023</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203764"/>
                    </a:solidFill>
                  </a:tcPr>
                </a:tc>
                <a:tc hMerge="1">
                  <a:txBody>
                    <a:bodyPr/>
                    <a:lstStyle/>
                    <a:p>
                      <a:endParaRPr lang="es-CO"/>
                    </a:p>
                  </a:txBody>
                  <a:tcPr/>
                </a:tc>
                <a:tc gridSpan="2">
                  <a:txBody>
                    <a:bodyPr/>
                    <a:lstStyle/>
                    <a:p>
                      <a:pPr algn="ctr" rtl="0" fontAlgn="ctr"/>
                      <a:r>
                        <a:rPr lang="es-CO" sz="1400" b="1" i="0" u="none" strike="noStrike">
                          <a:solidFill>
                            <a:srgbClr val="FFFFFF"/>
                          </a:solidFill>
                          <a:effectLst/>
                          <a:latin typeface="Calibri" panose="020F0502020204030204" pitchFamily="34" charset="0"/>
                          <a:cs typeface="Calibri" panose="020F0502020204030204" pitchFamily="34" charset="0"/>
                        </a:rPr>
                        <a:t>2024</a:t>
                      </a:r>
                    </a:p>
                  </a:txBody>
                  <a:tcPr marL="0" marR="0" marT="0" marB="0" anchor="ctr">
                    <a:lnL w="6350" cap="flat" cmpd="sng" algn="ctr">
                      <a:solidFill>
                        <a:srgbClr val="B8CCE4"/>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203764"/>
                    </a:solidFill>
                  </a:tcPr>
                </a:tc>
                <a:tc hMerge="1">
                  <a:txBody>
                    <a:bodyPr/>
                    <a:lstStyle/>
                    <a:p>
                      <a:endParaRPr lang="es-CO"/>
                    </a:p>
                  </a:txBody>
                  <a:tcPr/>
                </a:tc>
                <a:extLst>
                  <a:ext uri="{0D108BD9-81ED-4DB2-BD59-A6C34878D82A}">
                    <a16:rowId xmlns:a16="http://schemas.microsoft.com/office/drawing/2014/main" xmlns="" val="1491205212"/>
                  </a:ext>
                </a:extLst>
              </a:tr>
              <a:tr h="152343">
                <a:tc vMerge="1">
                  <a:txBody>
                    <a:bodyPr/>
                    <a:lstStyle/>
                    <a:p>
                      <a:endParaRPr lang="es-CO"/>
                    </a:p>
                  </a:txBody>
                  <a:tcPr/>
                </a:tc>
                <a:tc>
                  <a:txBody>
                    <a:bodyPr/>
                    <a:lstStyle/>
                    <a:p>
                      <a:pPr algn="ctr" rtl="0" fontAlgn="ctr"/>
                      <a:r>
                        <a:rPr lang="es-CO" sz="1400" b="1" i="0" u="none" strike="noStrike">
                          <a:solidFill>
                            <a:srgbClr val="FFFFFF"/>
                          </a:solidFill>
                          <a:effectLst/>
                          <a:latin typeface="Calibri" panose="020F0502020204030204" pitchFamily="34" charset="0"/>
                          <a:cs typeface="Calibri" panose="020F0502020204030204" pitchFamily="34" charset="0"/>
                        </a:rPr>
                        <a:t>Nación</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03764"/>
                    </a:solidFill>
                  </a:tcPr>
                </a:tc>
                <a:tc>
                  <a:txBody>
                    <a:bodyPr/>
                    <a:lstStyle/>
                    <a:p>
                      <a:pPr algn="ctr" rtl="0" fontAlgn="ctr"/>
                      <a:r>
                        <a:rPr lang="es-CO" sz="1400" b="1" i="0" u="none" strike="noStrike">
                          <a:solidFill>
                            <a:srgbClr val="FFFFFF"/>
                          </a:solidFill>
                          <a:effectLst/>
                          <a:latin typeface="Calibri" panose="020F0502020204030204" pitchFamily="34" charset="0"/>
                          <a:cs typeface="Calibri" panose="020F0502020204030204" pitchFamily="34" charset="0"/>
                        </a:rPr>
                        <a:t>Propios</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03764"/>
                    </a:solidFill>
                  </a:tcPr>
                </a:tc>
                <a:tc>
                  <a:txBody>
                    <a:bodyPr/>
                    <a:lstStyle/>
                    <a:p>
                      <a:pPr algn="ctr" rtl="0" fontAlgn="ctr"/>
                      <a:r>
                        <a:rPr lang="es-CO" sz="1400" b="1" i="0" u="none" strike="noStrike">
                          <a:solidFill>
                            <a:srgbClr val="FFFFFF"/>
                          </a:solidFill>
                          <a:effectLst/>
                          <a:latin typeface="Calibri" panose="020F0502020204030204" pitchFamily="34" charset="0"/>
                          <a:cs typeface="Calibri" panose="020F0502020204030204" pitchFamily="34" charset="0"/>
                        </a:rPr>
                        <a:t>Nación</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03764"/>
                    </a:solidFill>
                  </a:tcPr>
                </a:tc>
                <a:tc>
                  <a:txBody>
                    <a:bodyPr/>
                    <a:lstStyle/>
                    <a:p>
                      <a:pPr algn="ctr" rtl="0" fontAlgn="ctr"/>
                      <a:r>
                        <a:rPr lang="es-CO" sz="1400" b="1" i="0" u="none" strike="noStrike">
                          <a:solidFill>
                            <a:srgbClr val="FFFFFF"/>
                          </a:solidFill>
                          <a:effectLst/>
                          <a:latin typeface="Calibri" panose="020F0502020204030204" pitchFamily="34" charset="0"/>
                          <a:cs typeface="Calibri" panose="020F0502020204030204" pitchFamily="34" charset="0"/>
                        </a:rPr>
                        <a:t>Propios</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03764"/>
                    </a:solidFill>
                  </a:tcPr>
                </a:tc>
                <a:tc>
                  <a:txBody>
                    <a:bodyPr/>
                    <a:lstStyle/>
                    <a:p>
                      <a:pPr algn="ctr" rtl="0" fontAlgn="ctr"/>
                      <a:r>
                        <a:rPr lang="es-CO" sz="1400" b="1" i="0" u="none" strike="noStrike">
                          <a:solidFill>
                            <a:srgbClr val="FFFFFF"/>
                          </a:solidFill>
                          <a:effectLst/>
                          <a:latin typeface="Calibri" panose="020F0502020204030204" pitchFamily="34" charset="0"/>
                          <a:cs typeface="Calibri" panose="020F0502020204030204" pitchFamily="34" charset="0"/>
                        </a:rPr>
                        <a:t>Nación</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03764"/>
                    </a:solidFill>
                  </a:tcPr>
                </a:tc>
                <a:tc>
                  <a:txBody>
                    <a:bodyPr/>
                    <a:lstStyle/>
                    <a:p>
                      <a:pPr algn="ctr" rtl="0" fontAlgn="ctr"/>
                      <a:r>
                        <a:rPr lang="es-CO" sz="1400" b="1" i="0" u="none" strike="noStrike">
                          <a:solidFill>
                            <a:srgbClr val="FFFFFF"/>
                          </a:solidFill>
                          <a:effectLst/>
                          <a:latin typeface="Calibri" panose="020F0502020204030204" pitchFamily="34" charset="0"/>
                          <a:cs typeface="Calibri" panose="020F0502020204030204" pitchFamily="34" charset="0"/>
                        </a:rPr>
                        <a:t>Propios</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03764"/>
                    </a:solidFill>
                  </a:tcPr>
                </a:tc>
                <a:tc>
                  <a:txBody>
                    <a:bodyPr/>
                    <a:lstStyle/>
                    <a:p>
                      <a:pPr algn="ctr" rtl="0" fontAlgn="ctr"/>
                      <a:r>
                        <a:rPr lang="es-CO" sz="1400" b="1" i="0" u="none" strike="noStrike">
                          <a:solidFill>
                            <a:srgbClr val="FFFFFF"/>
                          </a:solidFill>
                          <a:effectLst/>
                          <a:latin typeface="Calibri" panose="020F0502020204030204" pitchFamily="34" charset="0"/>
                          <a:cs typeface="Calibri" panose="020F0502020204030204" pitchFamily="34" charset="0"/>
                        </a:rPr>
                        <a:t>Nación</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03764"/>
                    </a:solidFill>
                  </a:tcPr>
                </a:tc>
                <a:tc>
                  <a:txBody>
                    <a:bodyPr/>
                    <a:lstStyle/>
                    <a:p>
                      <a:pPr algn="ctr" rtl="0" fontAlgn="ctr"/>
                      <a:r>
                        <a:rPr lang="es-CO" sz="1400" b="1" i="0" u="none" strike="noStrike">
                          <a:solidFill>
                            <a:srgbClr val="FFFFFF"/>
                          </a:solidFill>
                          <a:effectLst/>
                          <a:latin typeface="Calibri" panose="020F0502020204030204" pitchFamily="34" charset="0"/>
                          <a:cs typeface="Calibri" panose="020F0502020204030204" pitchFamily="34" charset="0"/>
                        </a:rPr>
                        <a:t>Propios</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03764"/>
                    </a:solidFill>
                  </a:tcPr>
                </a:tc>
                <a:tc>
                  <a:txBody>
                    <a:bodyPr/>
                    <a:lstStyle/>
                    <a:p>
                      <a:pPr algn="ctr" rtl="0" fontAlgn="ctr"/>
                      <a:r>
                        <a:rPr lang="es-CO" sz="1400" b="1" i="0" u="none" strike="noStrike">
                          <a:solidFill>
                            <a:srgbClr val="FFFFFF"/>
                          </a:solidFill>
                          <a:effectLst/>
                          <a:latin typeface="Calibri" panose="020F0502020204030204" pitchFamily="34" charset="0"/>
                          <a:cs typeface="Calibri" panose="020F0502020204030204" pitchFamily="34" charset="0"/>
                        </a:rPr>
                        <a:t>Nación</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03764"/>
                    </a:solidFill>
                  </a:tcPr>
                </a:tc>
                <a:tc>
                  <a:txBody>
                    <a:bodyPr/>
                    <a:lstStyle/>
                    <a:p>
                      <a:pPr algn="ctr" rtl="0" fontAlgn="ctr"/>
                      <a:r>
                        <a:rPr lang="es-CO" sz="1400" b="1" i="0" u="none" strike="noStrike">
                          <a:solidFill>
                            <a:srgbClr val="FFFFFF"/>
                          </a:solidFill>
                          <a:effectLst/>
                          <a:latin typeface="Calibri" panose="020F0502020204030204" pitchFamily="34" charset="0"/>
                          <a:cs typeface="Calibri" panose="020F0502020204030204" pitchFamily="34" charset="0"/>
                        </a:rPr>
                        <a:t>Propios</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03764"/>
                    </a:solidFill>
                  </a:tcPr>
                </a:tc>
                <a:tc>
                  <a:txBody>
                    <a:bodyPr/>
                    <a:lstStyle/>
                    <a:p>
                      <a:pPr algn="ctr" rtl="0" fontAlgn="ctr"/>
                      <a:r>
                        <a:rPr lang="es-CO" sz="1400" b="1" i="0" u="none" strike="noStrike">
                          <a:solidFill>
                            <a:srgbClr val="FFFFFF"/>
                          </a:solidFill>
                          <a:effectLst/>
                          <a:latin typeface="Calibri" panose="020F0502020204030204" pitchFamily="34" charset="0"/>
                          <a:cs typeface="Calibri" panose="020F0502020204030204" pitchFamily="34" charset="0"/>
                        </a:rPr>
                        <a:t>Nación</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03764"/>
                    </a:solidFill>
                  </a:tcPr>
                </a:tc>
                <a:tc>
                  <a:txBody>
                    <a:bodyPr/>
                    <a:lstStyle/>
                    <a:p>
                      <a:pPr algn="ctr" rtl="0" fontAlgn="ctr"/>
                      <a:r>
                        <a:rPr lang="es-CO" sz="1400" b="1" i="0" u="none" strike="noStrike">
                          <a:solidFill>
                            <a:srgbClr val="FFFFFF"/>
                          </a:solidFill>
                          <a:effectLst/>
                          <a:latin typeface="Calibri" panose="020F0502020204030204" pitchFamily="34" charset="0"/>
                          <a:cs typeface="Calibri" panose="020F0502020204030204" pitchFamily="34" charset="0"/>
                        </a:rPr>
                        <a:t>Propios</a:t>
                      </a:r>
                    </a:p>
                  </a:txBody>
                  <a:tcPr marL="0" marR="0" marT="0" marB="0" anchor="ctr">
                    <a:lnL w="6350" cap="flat" cmpd="sng" algn="ctr">
                      <a:solidFill>
                        <a:srgbClr val="B8CCE4"/>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03764"/>
                    </a:solidFill>
                  </a:tcPr>
                </a:tc>
                <a:extLst>
                  <a:ext uri="{0D108BD9-81ED-4DB2-BD59-A6C34878D82A}">
                    <a16:rowId xmlns:a16="http://schemas.microsoft.com/office/drawing/2014/main" xmlns="" val="1747900479"/>
                  </a:ext>
                </a:extLst>
              </a:tr>
              <a:tr h="146484">
                <a:tc>
                  <a:txBody>
                    <a:bodyPr/>
                    <a:lstStyle/>
                    <a:p>
                      <a:pPr algn="l" rtl="0" fontAlgn="ctr"/>
                      <a:r>
                        <a:rPr lang="es-CO" sz="1400" b="1" i="0" u="none" strike="noStrike">
                          <a:solidFill>
                            <a:srgbClr val="203764"/>
                          </a:solidFill>
                          <a:effectLst/>
                          <a:latin typeface="Calibri" panose="020F0502020204030204" pitchFamily="34" charset="0"/>
                          <a:cs typeface="Calibri" panose="020F0502020204030204" pitchFamily="34" charset="0"/>
                        </a:rPr>
                        <a:t>SUPERFINANCIERA</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8EA9DB"/>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8EA9DB"/>
                      </a:solidFill>
                      <a:prstDash val="solid"/>
                      <a:round/>
                      <a:headEnd type="none" w="med" len="med"/>
                      <a:tailEnd type="none" w="med" len="med"/>
                    </a:lnB>
                    <a:solidFill>
                      <a:srgbClr val="F2F2F2"/>
                    </a:solidFill>
                  </a:tcPr>
                </a:tc>
                <a:tc>
                  <a:txBody>
                    <a:bodyPr/>
                    <a:lstStyle/>
                    <a:p>
                      <a:pPr algn="r" fontAlgn="ctr"/>
                      <a:r>
                        <a:rPr lang="es-CO" sz="1400" b="0" i="0" u="none" strike="noStrike">
                          <a:solidFill>
                            <a:srgbClr val="203764"/>
                          </a:solidFill>
                          <a:effectLst/>
                          <a:latin typeface="Calibri" panose="020F0502020204030204" pitchFamily="34" charset="0"/>
                          <a:cs typeface="Calibri" panose="020F0502020204030204" pitchFamily="34" charset="0"/>
                        </a:rPr>
                        <a:t> </a:t>
                      </a:r>
                    </a:p>
                  </a:txBody>
                  <a:tcPr marL="0" marR="0" marT="0" marB="0" anchor="ctr">
                    <a:lnL w="6350" cap="flat" cmpd="sng" algn="ctr">
                      <a:solidFill>
                        <a:srgbClr val="8EA9DB"/>
                      </a:solidFill>
                      <a:prstDash val="solid"/>
                      <a:round/>
                      <a:headEnd type="none" w="med" len="med"/>
                      <a:tailEnd type="none" w="med" len="med"/>
                    </a:lnL>
                    <a:lnR w="6350" cap="flat" cmpd="sng" algn="ctr">
                      <a:solidFill>
                        <a:srgbClr val="8EA9DB"/>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8EA9DB"/>
                      </a:solidFill>
                      <a:prstDash val="solid"/>
                      <a:round/>
                      <a:headEnd type="none" w="med" len="med"/>
                      <a:tailEnd type="none" w="med" len="med"/>
                    </a:lnB>
                    <a:solidFill>
                      <a:srgbClr val="F2F2F2"/>
                    </a:solidFill>
                  </a:tcPr>
                </a:tc>
                <a:tc>
                  <a:txBody>
                    <a:bodyPr/>
                    <a:lstStyle/>
                    <a:p>
                      <a:pPr algn="r" fontAlgn="ctr"/>
                      <a:r>
                        <a:rPr lang="es-CO" sz="1400" b="0" i="0" u="none" strike="noStrike">
                          <a:solidFill>
                            <a:srgbClr val="203764"/>
                          </a:solidFill>
                          <a:effectLst/>
                          <a:latin typeface="Calibri" panose="020F0502020204030204" pitchFamily="34" charset="0"/>
                          <a:cs typeface="Calibri" panose="020F0502020204030204" pitchFamily="34" charset="0"/>
                        </a:rPr>
                        <a:t> </a:t>
                      </a:r>
                    </a:p>
                  </a:txBody>
                  <a:tcPr marL="0" marR="0" marT="0" marB="0" anchor="ctr">
                    <a:lnL w="6350" cap="flat" cmpd="sng" algn="ctr">
                      <a:solidFill>
                        <a:srgbClr val="8EA9DB"/>
                      </a:solidFill>
                      <a:prstDash val="solid"/>
                      <a:round/>
                      <a:headEnd type="none" w="med" len="med"/>
                      <a:tailEnd type="none" w="med" len="med"/>
                    </a:lnL>
                    <a:lnR w="6350" cap="flat" cmpd="sng" algn="ctr">
                      <a:solidFill>
                        <a:srgbClr val="8EA9DB"/>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8EA9DB"/>
                      </a:solidFill>
                      <a:prstDash val="solid"/>
                      <a:round/>
                      <a:headEnd type="none" w="med" len="med"/>
                      <a:tailEnd type="none" w="med" len="med"/>
                    </a:lnB>
                    <a:solidFill>
                      <a:srgbClr val="F2F2F2"/>
                    </a:solidFill>
                  </a:tcPr>
                </a:tc>
                <a:tc>
                  <a:txBody>
                    <a:bodyPr/>
                    <a:lstStyle/>
                    <a:p>
                      <a:pPr algn="r" rtl="0" fontAlgn="ctr"/>
                      <a:r>
                        <a:rPr lang="es-CO" sz="1400" b="0" i="0" u="none" strike="noStrike">
                          <a:solidFill>
                            <a:srgbClr val="203764"/>
                          </a:solidFill>
                          <a:effectLst/>
                          <a:latin typeface="Calibri" panose="020F0502020204030204" pitchFamily="34" charset="0"/>
                          <a:cs typeface="Calibri" panose="020F0502020204030204" pitchFamily="34" charset="0"/>
                        </a:rPr>
                        <a:t> </a:t>
                      </a:r>
                    </a:p>
                  </a:txBody>
                  <a:tcPr marL="0" marR="0" marT="0" marB="0" anchor="ctr">
                    <a:lnL w="6350" cap="flat" cmpd="sng" algn="ctr">
                      <a:solidFill>
                        <a:srgbClr val="8EA9DB"/>
                      </a:solidFill>
                      <a:prstDash val="solid"/>
                      <a:round/>
                      <a:headEnd type="none" w="med" len="med"/>
                      <a:tailEnd type="none" w="med" len="med"/>
                    </a:lnL>
                    <a:lnR w="6350" cap="flat" cmpd="sng" algn="ctr">
                      <a:solidFill>
                        <a:srgbClr val="8EA9DB"/>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8EA9DB"/>
                      </a:solidFill>
                      <a:prstDash val="solid"/>
                      <a:round/>
                      <a:headEnd type="none" w="med" len="med"/>
                      <a:tailEnd type="none" w="med" len="med"/>
                    </a:lnB>
                    <a:solidFill>
                      <a:srgbClr val="F2F2F2"/>
                    </a:solidFill>
                  </a:tcPr>
                </a:tc>
                <a:tc>
                  <a:txBody>
                    <a:bodyPr/>
                    <a:lstStyle/>
                    <a:p>
                      <a:pPr algn="r" rtl="0" fontAlgn="ctr"/>
                      <a:r>
                        <a:rPr lang="es-CO" sz="1400" b="0" i="0" u="none" strike="noStrike">
                          <a:solidFill>
                            <a:srgbClr val="203764"/>
                          </a:solidFill>
                          <a:effectLst/>
                          <a:latin typeface="Calibri" panose="020F0502020204030204" pitchFamily="34" charset="0"/>
                          <a:cs typeface="Calibri" panose="020F0502020204030204" pitchFamily="34" charset="0"/>
                        </a:rPr>
                        <a:t> </a:t>
                      </a:r>
                    </a:p>
                  </a:txBody>
                  <a:tcPr marL="0" marR="0" marT="0" marB="0" anchor="ctr">
                    <a:lnL w="6350" cap="flat" cmpd="sng" algn="ctr">
                      <a:solidFill>
                        <a:srgbClr val="8EA9DB"/>
                      </a:solidFill>
                      <a:prstDash val="solid"/>
                      <a:round/>
                      <a:headEnd type="none" w="med" len="med"/>
                      <a:tailEnd type="none" w="med" len="med"/>
                    </a:lnL>
                    <a:lnR w="6350" cap="flat" cmpd="sng" algn="ctr">
                      <a:solidFill>
                        <a:srgbClr val="8EA9DB"/>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8EA9DB"/>
                      </a:solidFill>
                      <a:prstDash val="solid"/>
                      <a:round/>
                      <a:headEnd type="none" w="med" len="med"/>
                      <a:tailEnd type="none" w="med" len="med"/>
                    </a:lnB>
                    <a:solidFill>
                      <a:srgbClr val="F2F2F2"/>
                    </a:solidFill>
                  </a:tcPr>
                </a:tc>
                <a:tc>
                  <a:txBody>
                    <a:bodyPr/>
                    <a:lstStyle/>
                    <a:p>
                      <a:pPr algn="r" rtl="0" fontAlgn="ctr"/>
                      <a:r>
                        <a:rPr lang="es-CO" sz="1400" b="0" i="0" u="none" strike="noStrike">
                          <a:solidFill>
                            <a:srgbClr val="203764"/>
                          </a:solidFill>
                          <a:effectLst/>
                          <a:latin typeface="Calibri" panose="020F0502020204030204" pitchFamily="34" charset="0"/>
                          <a:cs typeface="Calibri" panose="020F0502020204030204" pitchFamily="34" charset="0"/>
                        </a:rPr>
                        <a:t> </a:t>
                      </a:r>
                    </a:p>
                  </a:txBody>
                  <a:tcPr marL="0" marR="0" marT="0" marB="0" anchor="ctr">
                    <a:lnL w="6350" cap="flat" cmpd="sng" algn="ctr">
                      <a:solidFill>
                        <a:srgbClr val="8EA9DB"/>
                      </a:solidFill>
                      <a:prstDash val="solid"/>
                      <a:round/>
                      <a:headEnd type="none" w="med" len="med"/>
                      <a:tailEnd type="none" w="med" len="med"/>
                    </a:lnL>
                    <a:lnR w="6350" cap="flat" cmpd="sng" algn="ctr">
                      <a:solidFill>
                        <a:srgbClr val="8EA9DB"/>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8EA9DB"/>
                      </a:solidFill>
                      <a:prstDash val="solid"/>
                      <a:round/>
                      <a:headEnd type="none" w="med" len="med"/>
                      <a:tailEnd type="none" w="med" len="med"/>
                    </a:lnB>
                    <a:solidFill>
                      <a:srgbClr val="F2F2F2"/>
                    </a:solidFill>
                  </a:tcPr>
                </a:tc>
                <a:tc>
                  <a:txBody>
                    <a:bodyPr/>
                    <a:lstStyle/>
                    <a:p>
                      <a:pPr algn="r" rtl="0" fontAlgn="ctr"/>
                      <a:r>
                        <a:rPr lang="es-CO" sz="1400" b="0" i="0" u="none" strike="noStrike">
                          <a:solidFill>
                            <a:srgbClr val="203764"/>
                          </a:solidFill>
                          <a:effectLst/>
                          <a:latin typeface="Calibri" panose="020F0502020204030204" pitchFamily="34" charset="0"/>
                          <a:cs typeface="Calibri" panose="020F0502020204030204" pitchFamily="34" charset="0"/>
                        </a:rPr>
                        <a:t> </a:t>
                      </a:r>
                    </a:p>
                  </a:txBody>
                  <a:tcPr marL="0" marR="0" marT="0" marB="0" anchor="ctr">
                    <a:lnL w="6350" cap="flat" cmpd="sng" algn="ctr">
                      <a:solidFill>
                        <a:srgbClr val="8EA9DB"/>
                      </a:solidFill>
                      <a:prstDash val="solid"/>
                      <a:round/>
                      <a:headEnd type="none" w="med" len="med"/>
                      <a:tailEnd type="none" w="med" len="med"/>
                    </a:lnL>
                    <a:lnR w="6350" cap="flat" cmpd="sng" algn="ctr">
                      <a:solidFill>
                        <a:srgbClr val="8EA9DB"/>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8EA9DB"/>
                      </a:solidFill>
                      <a:prstDash val="solid"/>
                      <a:round/>
                      <a:headEnd type="none" w="med" len="med"/>
                      <a:tailEnd type="none" w="med" len="med"/>
                    </a:lnB>
                    <a:solidFill>
                      <a:srgbClr val="F2F2F2"/>
                    </a:solidFill>
                  </a:tcPr>
                </a:tc>
                <a:tc>
                  <a:txBody>
                    <a:bodyPr/>
                    <a:lstStyle/>
                    <a:p>
                      <a:pPr algn="r" rtl="0" fontAlgn="ctr"/>
                      <a:r>
                        <a:rPr lang="es-CO" sz="1400" b="0" i="0" u="none" strike="noStrike">
                          <a:solidFill>
                            <a:srgbClr val="203764"/>
                          </a:solidFill>
                          <a:effectLst/>
                          <a:latin typeface="Calibri" panose="020F0502020204030204" pitchFamily="34" charset="0"/>
                          <a:cs typeface="Calibri" panose="020F0502020204030204" pitchFamily="34" charset="0"/>
                        </a:rPr>
                        <a:t> </a:t>
                      </a:r>
                    </a:p>
                  </a:txBody>
                  <a:tcPr marL="0" marR="0" marT="0" marB="0" anchor="ctr">
                    <a:lnL w="6350" cap="flat" cmpd="sng" algn="ctr">
                      <a:solidFill>
                        <a:srgbClr val="8EA9DB"/>
                      </a:solidFill>
                      <a:prstDash val="solid"/>
                      <a:round/>
                      <a:headEnd type="none" w="med" len="med"/>
                      <a:tailEnd type="none" w="med" len="med"/>
                    </a:lnL>
                    <a:lnR w="6350" cap="flat" cmpd="sng" algn="ctr">
                      <a:solidFill>
                        <a:srgbClr val="8EA9DB"/>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8EA9DB"/>
                      </a:solidFill>
                      <a:prstDash val="solid"/>
                      <a:round/>
                      <a:headEnd type="none" w="med" len="med"/>
                      <a:tailEnd type="none" w="med" len="med"/>
                    </a:lnB>
                    <a:solidFill>
                      <a:srgbClr val="F2F2F2"/>
                    </a:solidFill>
                  </a:tcPr>
                </a:tc>
                <a:tc>
                  <a:txBody>
                    <a:bodyPr/>
                    <a:lstStyle/>
                    <a:p>
                      <a:pPr algn="r" rtl="0" fontAlgn="ctr"/>
                      <a:r>
                        <a:rPr lang="es-CO" sz="1400" b="0" i="0" u="none" strike="noStrike">
                          <a:solidFill>
                            <a:srgbClr val="203764"/>
                          </a:solidFill>
                          <a:effectLst/>
                          <a:latin typeface="Calibri" panose="020F0502020204030204" pitchFamily="34" charset="0"/>
                          <a:cs typeface="Calibri" panose="020F0502020204030204" pitchFamily="34" charset="0"/>
                        </a:rPr>
                        <a:t> </a:t>
                      </a:r>
                    </a:p>
                  </a:txBody>
                  <a:tcPr marL="0" marR="0" marT="0" marB="0" anchor="ctr">
                    <a:lnL w="6350" cap="flat" cmpd="sng" algn="ctr">
                      <a:solidFill>
                        <a:srgbClr val="8EA9DB"/>
                      </a:solidFill>
                      <a:prstDash val="solid"/>
                      <a:round/>
                      <a:headEnd type="none" w="med" len="med"/>
                      <a:tailEnd type="none" w="med" len="med"/>
                    </a:lnL>
                    <a:lnR w="6350" cap="flat" cmpd="sng" algn="ctr">
                      <a:solidFill>
                        <a:srgbClr val="8EA9DB"/>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8EA9DB"/>
                      </a:solidFill>
                      <a:prstDash val="solid"/>
                      <a:round/>
                      <a:headEnd type="none" w="med" len="med"/>
                      <a:tailEnd type="none" w="med" len="med"/>
                    </a:lnB>
                    <a:solidFill>
                      <a:srgbClr val="F2F2F2"/>
                    </a:solidFill>
                  </a:tcPr>
                </a:tc>
                <a:tc>
                  <a:txBody>
                    <a:bodyPr/>
                    <a:lstStyle/>
                    <a:p>
                      <a:pPr algn="r" rtl="0" fontAlgn="ctr"/>
                      <a:r>
                        <a:rPr lang="es-CO" sz="1400" b="0" i="0" u="none" strike="noStrike">
                          <a:solidFill>
                            <a:srgbClr val="203764"/>
                          </a:solidFill>
                          <a:effectLst/>
                          <a:latin typeface="Calibri" panose="020F0502020204030204" pitchFamily="34" charset="0"/>
                          <a:cs typeface="Calibri" panose="020F0502020204030204" pitchFamily="34" charset="0"/>
                        </a:rPr>
                        <a:t> </a:t>
                      </a:r>
                    </a:p>
                  </a:txBody>
                  <a:tcPr marL="0" marR="0" marT="0" marB="0" anchor="ctr">
                    <a:lnL w="6350" cap="flat" cmpd="sng" algn="ctr">
                      <a:solidFill>
                        <a:srgbClr val="8EA9DB"/>
                      </a:solidFill>
                      <a:prstDash val="solid"/>
                      <a:round/>
                      <a:headEnd type="none" w="med" len="med"/>
                      <a:tailEnd type="none" w="med" len="med"/>
                    </a:lnL>
                    <a:lnR w="6350" cap="flat" cmpd="sng" algn="ctr">
                      <a:solidFill>
                        <a:srgbClr val="8EA9DB"/>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8EA9DB"/>
                      </a:solidFill>
                      <a:prstDash val="solid"/>
                      <a:round/>
                      <a:headEnd type="none" w="med" len="med"/>
                      <a:tailEnd type="none" w="med" len="med"/>
                    </a:lnB>
                    <a:solidFill>
                      <a:srgbClr val="F2F2F2"/>
                    </a:solidFill>
                  </a:tcPr>
                </a:tc>
                <a:tc>
                  <a:txBody>
                    <a:bodyPr/>
                    <a:lstStyle/>
                    <a:p>
                      <a:pPr algn="r" rtl="0" fontAlgn="ctr"/>
                      <a:r>
                        <a:rPr lang="es-CO" sz="1400" b="0" i="0" u="none" strike="noStrike">
                          <a:solidFill>
                            <a:srgbClr val="203764"/>
                          </a:solidFill>
                          <a:effectLst/>
                          <a:latin typeface="Calibri" panose="020F0502020204030204" pitchFamily="34" charset="0"/>
                          <a:cs typeface="Calibri" panose="020F0502020204030204" pitchFamily="34" charset="0"/>
                        </a:rPr>
                        <a:t> </a:t>
                      </a:r>
                    </a:p>
                  </a:txBody>
                  <a:tcPr marL="0" marR="0" marT="0" marB="0" anchor="ctr">
                    <a:lnL w="6350" cap="flat" cmpd="sng" algn="ctr">
                      <a:solidFill>
                        <a:srgbClr val="8EA9DB"/>
                      </a:solidFill>
                      <a:prstDash val="solid"/>
                      <a:round/>
                      <a:headEnd type="none" w="med" len="med"/>
                      <a:tailEnd type="none" w="med" len="med"/>
                    </a:lnL>
                    <a:lnR w="6350" cap="flat" cmpd="sng" algn="ctr">
                      <a:solidFill>
                        <a:srgbClr val="8EA9DB"/>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8EA9DB"/>
                      </a:solidFill>
                      <a:prstDash val="solid"/>
                      <a:round/>
                      <a:headEnd type="none" w="med" len="med"/>
                      <a:tailEnd type="none" w="med" len="med"/>
                    </a:lnB>
                    <a:solidFill>
                      <a:srgbClr val="F2F2F2"/>
                    </a:solidFill>
                  </a:tcPr>
                </a:tc>
                <a:tc>
                  <a:txBody>
                    <a:bodyPr/>
                    <a:lstStyle/>
                    <a:p>
                      <a:pPr algn="r" rtl="0" fontAlgn="ctr"/>
                      <a:r>
                        <a:rPr lang="es-CO" sz="1400" b="0" i="0" u="none" strike="noStrike">
                          <a:solidFill>
                            <a:srgbClr val="203764"/>
                          </a:solidFill>
                          <a:effectLst/>
                          <a:latin typeface="Calibri" panose="020F0502020204030204" pitchFamily="34" charset="0"/>
                          <a:cs typeface="Calibri" panose="020F0502020204030204" pitchFamily="34" charset="0"/>
                        </a:rPr>
                        <a:t> </a:t>
                      </a:r>
                    </a:p>
                  </a:txBody>
                  <a:tcPr marL="0" marR="0" marT="0" marB="0" anchor="ctr">
                    <a:lnL w="6350" cap="flat" cmpd="sng" algn="ctr">
                      <a:solidFill>
                        <a:srgbClr val="8EA9DB"/>
                      </a:solidFill>
                      <a:prstDash val="solid"/>
                      <a:round/>
                      <a:headEnd type="none" w="med" len="med"/>
                      <a:tailEnd type="none" w="med" len="med"/>
                    </a:lnL>
                    <a:lnR w="6350" cap="flat" cmpd="sng" algn="ctr">
                      <a:solidFill>
                        <a:srgbClr val="8EA9DB"/>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8EA9DB"/>
                      </a:solidFill>
                      <a:prstDash val="solid"/>
                      <a:round/>
                      <a:headEnd type="none" w="med" len="med"/>
                      <a:tailEnd type="none" w="med" len="med"/>
                    </a:lnB>
                    <a:solidFill>
                      <a:srgbClr val="F2F2F2"/>
                    </a:solidFill>
                  </a:tcPr>
                </a:tc>
                <a:tc>
                  <a:txBody>
                    <a:bodyPr/>
                    <a:lstStyle/>
                    <a:p>
                      <a:pPr algn="r" rtl="0" fontAlgn="ctr"/>
                      <a:r>
                        <a:rPr lang="es-CO" sz="1400" b="0" i="0" u="none" strike="noStrike">
                          <a:solidFill>
                            <a:srgbClr val="203764"/>
                          </a:solidFill>
                          <a:effectLst/>
                          <a:latin typeface="Calibri" panose="020F0502020204030204" pitchFamily="34" charset="0"/>
                          <a:cs typeface="Calibri" panose="020F0502020204030204" pitchFamily="34" charset="0"/>
                        </a:rPr>
                        <a:t> </a:t>
                      </a:r>
                    </a:p>
                  </a:txBody>
                  <a:tcPr marL="0" marR="0" marT="0" marB="0" anchor="ctr">
                    <a:lnL w="6350" cap="flat" cmpd="sng" algn="ctr">
                      <a:solidFill>
                        <a:srgbClr val="8EA9DB"/>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8EA9DB"/>
                      </a:solidFill>
                      <a:prstDash val="solid"/>
                      <a:round/>
                      <a:headEnd type="none" w="med" len="med"/>
                      <a:tailEnd type="none" w="med" len="med"/>
                    </a:lnB>
                    <a:solidFill>
                      <a:srgbClr val="F2F2F2"/>
                    </a:solidFill>
                  </a:tcPr>
                </a:tc>
                <a:extLst>
                  <a:ext uri="{0D108BD9-81ED-4DB2-BD59-A6C34878D82A}">
                    <a16:rowId xmlns:a16="http://schemas.microsoft.com/office/drawing/2014/main" xmlns="" val="4191119300"/>
                  </a:ext>
                </a:extLst>
              </a:tr>
              <a:tr h="380322">
                <a:tc>
                  <a:txBody>
                    <a:bodyPr/>
                    <a:lstStyle/>
                    <a:p>
                      <a:pPr algn="l" rtl="0" fontAlgn="ctr"/>
                      <a:r>
                        <a:rPr lang="es-CO" sz="1100" b="0" i="0" u="none" strike="noStrike">
                          <a:solidFill>
                            <a:srgbClr val="203764"/>
                          </a:solidFill>
                          <a:effectLst/>
                          <a:latin typeface="Calibri" panose="020F0502020204030204" pitchFamily="34" charset="0"/>
                          <a:cs typeface="Calibri" panose="020F0502020204030204" pitchFamily="34" charset="0"/>
                        </a:rPr>
                        <a:t>SOLICITADO INVERSION</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8EA9DB"/>
                      </a:solidFill>
                      <a:prstDash val="solid"/>
                      <a:round/>
                      <a:headEnd type="none" w="med" len="med"/>
                      <a:tailEnd type="none" w="med" len="med"/>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tcPr>
                </a:tc>
                <a:tc>
                  <a:txBody>
                    <a:bodyPr/>
                    <a:lstStyle/>
                    <a:p>
                      <a:pPr algn="r" fontAlgn="ctr"/>
                      <a:r>
                        <a:rPr lang="es-CO" sz="1400" b="0" i="0" u="none" strike="noStrike">
                          <a:solidFill>
                            <a:srgbClr val="203764"/>
                          </a:solidFill>
                          <a:effectLst/>
                          <a:latin typeface="Calibri" panose="020F0502020204030204" pitchFamily="34" charset="0"/>
                          <a:cs typeface="Calibri" panose="020F0502020204030204" pitchFamily="34" charset="0"/>
                        </a:rPr>
                        <a:t> </a:t>
                      </a:r>
                    </a:p>
                  </a:txBody>
                  <a:tcPr marL="0" marR="0" marT="0" marB="0" anchor="ctr">
                    <a:lnL w="6350" cap="flat" cmpd="sng" algn="ctr">
                      <a:solidFill>
                        <a:srgbClr val="8EA9DB"/>
                      </a:solidFill>
                      <a:prstDash val="solid"/>
                      <a:round/>
                      <a:headEnd type="none" w="med" len="med"/>
                      <a:tailEnd type="none" w="med" len="med"/>
                    </a:lnL>
                    <a:lnR w="6350" cap="flat" cmpd="sng" algn="ctr">
                      <a:solidFill>
                        <a:srgbClr val="8EA9DB"/>
                      </a:solidFill>
                      <a:prstDash val="solid"/>
                      <a:round/>
                      <a:headEnd type="none" w="med" len="med"/>
                      <a:tailEnd type="none" w="med" len="med"/>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tcPr>
                </a:tc>
                <a:tc>
                  <a:txBody>
                    <a:bodyPr/>
                    <a:lstStyle/>
                    <a:p>
                      <a:pPr algn="r" fontAlgn="ctr"/>
                      <a:r>
                        <a:rPr lang="es-CO" sz="1400" b="0" i="0" u="none" strike="noStrike" dirty="0">
                          <a:solidFill>
                            <a:srgbClr val="203764"/>
                          </a:solidFill>
                          <a:effectLst/>
                          <a:latin typeface="Calibri" panose="020F0502020204030204" pitchFamily="34" charset="0"/>
                          <a:cs typeface="Calibri" panose="020F0502020204030204" pitchFamily="34" charset="0"/>
                        </a:rPr>
                        <a:t>   </a:t>
                      </a:r>
                      <a:r>
                        <a:rPr lang="es-CO" sz="1400" b="0" i="0" u="none" strike="noStrike" dirty="0" smtClean="0">
                          <a:solidFill>
                            <a:srgbClr val="203764"/>
                          </a:solidFill>
                          <a:effectLst/>
                          <a:latin typeface="Calibri" panose="020F0502020204030204" pitchFamily="34" charset="0"/>
                          <a:cs typeface="Calibri" panose="020F0502020204030204" pitchFamily="34" charset="0"/>
                        </a:rPr>
                        <a:t>28,186 </a:t>
                      </a:r>
                      <a:endParaRPr lang="es-CO" sz="1400" b="0" i="0" u="none" strike="noStrike" dirty="0">
                        <a:solidFill>
                          <a:srgbClr val="203764"/>
                        </a:solidFill>
                        <a:effectLst/>
                        <a:latin typeface="Calibri" panose="020F0502020204030204" pitchFamily="34" charset="0"/>
                        <a:cs typeface="Calibri" panose="020F0502020204030204" pitchFamily="34" charset="0"/>
                      </a:endParaRPr>
                    </a:p>
                  </a:txBody>
                  <a:tcPr marL="0" marR="0" marT="0" marB="0" anchor="ctr">
                    <a:lnL w="6350" cap="flat" cmpd="sng" algn="ctr">
                      <a:solidFill>
                        <a:srgbClr val="8EA9DB"/>
                      </a:solidFill>
                      <a:prstDash val="solid"/>
                      <a:round/>
                      <a:headEnd type="none" w="med" len="med"/>
                      <a:tailEnd type="none" w="med" len="med"/>
                    </a:lnL>
                    <a:lnR w="6350" cap="flat" cmpd="sng" algn="ctr">
                      <a:solidFill>
                        <a:srgbClr val="8EA9DB"/>
                      </a:solidFill>
                      <a:prstDash val="solid"/>
                      <a:round/>
                      <a:headEnd type="none" w="med" len="med"/>
                      <a:tailEnd type="none" w="med" len="med"/>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tcPr>
                </a:tc>
                <a:tc>
                  <a:txBody>
                    <a:bodyPr/>
                    <a:lstStyle/>
                    <a:p>
                      <a:pPr algn="r" fontAlgn="ctr"/>
                      <a:r>
                        <a:rPr lang="es-CO" sz="1400" b="0" i="0" u="none" strike="noStrike" dirty="0">
                          <a:solidFill>
                            <a:srgbClr val="203764"/>
                          </a:solidFill>
                          <a:effectLst/>
                          <a:latin typeface="Calibri" panose="020F0502020204030204" pitchFamily="34" charset="0"/>
                          <a:cs typeface="Calibri" panose="020F0502020204030204" pitchFamily="34" charset="0"/>
                        </a:rPr>
                        <a:t> </a:t>
                      </a:r>
                    </a:p>
                  </a:txBody>
                  <a:tcPr marL="0" marR="0" marT="0" marB="0" anchor="ctr">
                    <a:lnL w="6350" cap="flat" cmpd="sng" algn="ctr">
                      <a:solidFill>
                        <a:srgbClr val="8EA9DB"/>
                      </a:solidFill>
                      <a:prstDash val="solid"/>
                      <a:round/>
                      <a:headEnd type="none" w="med" len="med"/>
                      <a:tailEnd type="none" w="med" len="med"/>
                    </a:lnL>
                    <a:lnR w="6350" cap="flat" cmpd="sng" algn="ctr">
                      <a:solidFill>
                        <a:srgbClr val="8EA9DB"/>
                      </a:solidFill>
                      <a:prstDash val="solid"/>
                      <a:round/>
                      <a:headEnd type="none" w="med" len="med"/>
                      <a:tailEnd type="none" w="med" len="med"/>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tcPr>
                </a:tc>
                <a:tc>
                  <a:txBody>
                    <a:bodyPr/>
                    <a:lstStyle/>
                    <a:p>
                      <a:pPr algn="r" fontAlgn="ctr"/>
                      <a:r>
                        <a:rPr lang="es-CO" sz="1400" b="0" i="0" u="none" strike="noStrike" dirty="0">
                          <a:solidFill>
                            <a:srgbClr val="203764"/>
                          </a:solidFill>
                          <a:effectLst/>
                          <a:latin typeface="Calibri" panose="020F0502020204030204" pitchFamily="34" charset="0"/>
                          <a:cs typeface="Calibri" panose="020F0502020204030204" pitchFamily="34" charset="0"/>
                        </a:rPr>
                        <a:t>          28,186 </a:t>
                      </a:r>
                    </a:p>
                  </a:txBody>
                  <a:tcPr marL="0" marR="0" marT="0" marB="0" anchor="ctr">
                    <a:lnL w="6350" cap="flat" cmpd="sng" algn="ctr">
                      <a:solidFill>
                        <a:srgbClr val="8EA9DB"/>
                      </a:solidFill>
                      <a:prstDash val="solid"/>
                      <a:round/>
                      <a:headEnd type="none" w="med" len="med"/>
                      <a:tailEnd type="none" w="med" len="med"/>
                    </a:lnL>
                    <a:lnR w="6350" cap="flat" cmpd="sng" algn="ctr">
                      <a:solidFill>
                        <a:srgbClr val="8EA9DB"/>
                      </a:solidFill>
                      <a:prstDash val="solid"/>
                      <a:round/>
                      <a:headEnd type="none" w="med" len="med"/>
                      <a:tailEnd type="none" w="med" len="med"/>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tcPr>
                </a:tc>
                <a:tc>
                  <a:txBody>
                    <a:bodyPr/>
                    <a:lstStyle/>
                    <a:p>
                      <a:pPr algn="r" fontAlgn="ctr"/>
                      <a:r>
                        <a:rPr lang="es-CO" sz="1400" b="0" i="0" u="none" strike="noStrike" dirty="0">
                          <a:solidFill>
                            <a:srgbClr val="203764"/>
                          </a:solidFill>
                          <a:effectLst/>
                          <a:latin typeface="Calibri" panose="020F0502020204030204" pitchFamily="34" charset="0"/>
                          <a:cs typeface="Calibri" panose="020F0502020204030204" pitchFamily="34" charset="0"/>
                        </a:rPr>
                        <a:t> </a:t>
                      </a:r>
                    </a:p>
                  </a:txBody>
                  <a:tcPr marL="0" marR="0" marT="0" marB="0" anchor="ctr">
                    <a:lnL w="6350" cap="flat" cmpd="sng" algn="ctr">
                      <a:solidFill>
                        <a:srgbClr val="8EA9DB"/>
                      </a:solidFill>
                      <a:prstDash val="solid"/>
                      <a:round/>
                      <a:headEnd type="none" w="med" len="med"/>
                      <a:tailEnd type="none" w="med" len="med"/>
                    </a:lnL>
                    <a:lnR w="6350" cap="flat" cmpd="sng" algn="ctr">
                      <a:solidFill>
                        <a:srgbClr val="8EA9DB"/>
                      </a:solidFill>
                      <a:prstDash val="solid"/>
                      <a:round/>
                      <a:headEnd type="none" w="med" len="med"/>
                      <a:tailEnd type="none" w="med" len="med"/>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tcPr>
                </a:tc>
                <a:tc>
                  <a:txBody>
                    <a:bodyPr/>
                    <a:lstStyle/>
                    <a:p>
                      <a:pPr algn="r" fontAlgn="ctr"/>
                      <a:r>
                        <a:rPr lang="es-CO" sz="1400" b="0" i="0" u="none" strike="noStrike" dirty="0">
                          <a:solidFill>
                            <a:srgbClr val="203764"/>
                          </a:solidFill>
                          <a:effectLst/>
                          <a:latin typeface="Calibri" panose="020F0502020204030204" pitchFamily="34" charset="0"/>
                          <a:cs typeface="Calibri" panose="020F0502020204030204" pitchFamily="34" charset="0"/>
                        </a:rPr>
                        <a:t>    </a:t>
                      </a:r>
                      <a:r>
                        <a:rPr lang="es-CO" sz="1400" b="0" i="0" u="none" strike="noStrike" dirty="0" smtClean="0">
                          <a:solidFill>
                            <a:srgbClr val="203764"/>
                          </a:solidFill>
                          <a:effectLst/>
                          <a:latin typeface="Calibri" panose="020F0502020204030204" pitchFamily="34" charset="0"/>
                          <a:cs typeface="Calibri" panose="020F0502020204030204" pitchFamily="34" charset="0"/>
                        </a:rPr>
                        <a:t>30,197 </a:t>
                      </a:r>
                      <a:endParaRPr lang="es-CO" sz="1400" b="0" i="0" u="none" strike="noStrike" dirty="0">
                        <a:solidFill>
                          <a:srgbClr val="203764"/>
                        </a:solidFill>
                        <a:effectLst/>
                        <a:latin typeface="Calibri" panose="020F0502020204030204" pitchFamily="34" charset="0"/>
                        <a:cs typeface="Calibri" panose="020F0502020204030204" pitchFamily="34" charset="0"/>
                      </a:endParaRPr>
                    </a:p>
                  </a:txBody>
                  <a:tcPr marL="0" marR="0" marT="0" marB="0" anchor="ctr">
                    <a:lnL w="6350" cap="flat" cmpd="sng" algn="ctr">
                      <a:solidFill>
                        <a:srgbClr val="8EA9DB"/>
                      </a:solidFill>
                      <a:prstDash val="solid"/>
                      <a:round/>
                      <a:headEnd type="none" w="med" len="med"/>
                      <a:tailEnd type="none" w="med" len="med"/>
                    </a:lnL>
                    <a:lnR w="6350" cap="flat" cmpd="sng" algn="ctr">
                      <a:solidFill>
                        <a:srgbClr val="8EA9DB"/>
                      </a:solidFill>
                      <a:prstDash val="solid"/>
                      <a:round/>
                      <a:headEnd type="none" w="med" len="med"/>
                      <a:tailEnd type="none" w="med" len="med"/>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tcPr>
                </a:tc>
                <a:tc>
                  <a:txBody>
                    <a:bodyPr/>
                    <a:lstStyle/>
                    <a:p>
                      <a:pPr algn="r" fontAlgn="ctr"/>
                      <a:r>
                        <a:rPr lang="es-CO" sz="1400" b="0" i="0" u="none" strike="noStrike">
                          <a:solidFill>
                            <a:srgbClr val="203764"/>
                          </a:solidFill>
                          <a:effectLst/>
                          <a:latin typeface="Calibri" panose="020F0502020204030204" pitchFamily="34" charset="0"/>
                          <a:cs typeface="Calibri" panose="020F0502020204030204" pitchFamily="34" charset="0"/>
                        </a:rPr>
                        <a:t> </a:t>
                      </a:r>
                    </a:p>
                  </a:txBody>
                  <a:tcPr marL="0" marR="0" marT="0" marB="0" anchor="ctr">
                    <a:lnL w="6350" cap="flat" cmpd="sng" algn="ctr">
                      <a:solidFill>
                        <a:srgbClr val="8EA9DB"/>
                      </a:solidFill>
                      <a:prstDash val="solid"/>
                      <a:round/>
                      <a:headEnd type="none" w="med" len="med"/>
                      <a:tailEnd type="none" w="med" len="med"/>
                    </a:lnL>
                    <a:lnR w="6350" cap="flat" cmpd="sng" algn="ctr">
                      <a:solidFill>
                        <a:srgbClr val="8EA9DB"/>
                      </a:solidFill>
                      <a:prstDash val="solid"/>
                      <a:round/>
                      <a:headEnd type="none" w="med" len="med"/>
                      <a:tailEnd type="none" w="med" len="med"/>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tcPr>
                </a:tc>
                <a:tc>
                  <a:txBody>
                    <a:bodyPr/>
                    <a:lstStyle/>
                    <a:p>
                      <a:pPr algn="r" fontAlgn="ctr"/>
                      <a:r>
                        <a:rPr lang="es-CO" sz="1400" b="0" i="0" u="none" strike="noStrike" dirty="0">
                          <a:solidFill>
                            <a:srgbClr val="203764"/>
                          </a:solidFill>
                          <a:effectLst/>
                          <a:latin typeface="Calibri" panose="020F0502020204030204" pitchFamily="34" charset="0"/>
                          <a:cs typeface="Calibri" panose="020F0502020204030204" pitchFamily="34" charset="0"/>
                        </a:rPr>
                        <a:t>    </a:t>
                      </a:r>
                      <a:r>
                        <a:rPr lang="es-CO" sz="1400" b="0" i="0" u="none" strike="noStrike" dirty="0" smtClean="0">
                          <a:solidFill>
                            <a:srgbClr val="203764"/>
                          </a:solidFill>
                          <a:effectLst/>
                          <a:latin typeface="Calibri" panose="020F0502020204030204" pitchFamily="34" charset="0"/>
                          <a:cs typeface="Calibri" panose="020F0502020204030204" pitchFamily="34" charset="0"/>
                        </a:rPr>
                        <a:t>28,443 </a:t>
                      </a:r>
                      <a:endParaRPr lang="es-CO" sz="1400" b="0" i="0" u="none" strike="noStrike" dirty="0">
                        <a:solidFill>
                          <a:srgbClr val="203764"/>
                        </a:solidFill>
                        <a:effectLst/>
                        <a:latin typeface="Calibri" panose="020F0502020204030204" pitchFamily="34" charset="0"/>
                        <a:cs typeface="Calibri" panose="020F0502020204030204" pitchFamily="34" charset="0"/>
                      </a:endParaRPr>
                    </a:p>
                  </a:txBody>
                  <a:tcPr marL="0" marR="0" marT="0" marB="0" anchor="ctr">
                    <a:lnL w="6350" cap="flat" cmpd="sng" algn="ctr">
                      <a:solidFill>
                        <a:srgbClr val="8EA9DB"/>
                      </a:solidFill>
                      <a:prstDash val="solid"/>
                      <a:round/>
                      <a:headEnd type="none" w="med" len="med"/>
                      <a:tailEnd type="none" w="med" len="med"/>
                    </a:lnL>
                    <a:lnR w="6350" cap="flat" cmpd="sng" algn="ctr">
                      <a:solidFill>
                        <a:srgbClr val="8EA9DB"/>
                      </a:solidFill>
                      <a:prstDash val="solid"/>
                      <a:round/>
                      <a:headEnd type="none" w="med" len="med"/>
                      <a:tailEnd type="none" w="med" len="med"/>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tcPr>
                </a:tc>
                <a:tc>
                  <a:txBody>
                    <a:bodyPr/>
                    <a:lstStyle/>
                    <a:p>
                      <a:pPr algn="r" fontAlgn="ctr"/>
                      <a:r>
                        <a:rPr lang="es-CO" sz="1400" b="0" i="0" u="none" strike="noStrike">
                          <a:solidFill>
                            <a:srgbClr val="203764"/>
                          </a:solidFill>
                          <a:effectLst/>
                          <a:latin typeface="Calibri" panose="020F0502020204030204" pitchFamily="34" charset="0"/>
                          <a:cs typeface="Calibri" panose="020F0502020204030204" pitchFamily="34" charset="0"/>
                        </a:rPr>
                        <a:t> </a:t>
                      </a:r>
                    </a:p>
                  </a:txBody>
                  <a:tcPr marL="0" marR="0" marT="0" marB="0" anchor="ctr">
                    <a:lnL w="6350" cap="flat" cmpd="sng" algn="ctr">
                      <a:solidFill>
                        <a:srgbClr val="8EA9DB"/>
                      </a:solidFill>
                      <a:prstDash val="solid"/>
                      <a:round/>
                      <a:headEnd type="none" w="med" len="med"/>
                      <a:tailEnd type="none" w="med" len="med"/>
                    </a:lnL>
                    <a:lnR w="6350" cap="flat" cmpd="sng" algn="ctr">
                      <a:solidFill>
                        <a:srgbClr val="8EA9DB"/>
                      </a:solidFill>
                      <a:prstDash val="solid"/>
                      <a:round/>
                      <a:headEnd type="none" w="med" len="med"/>
                      <a:tailEnd type="none" w="med" len="med"/>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tcPr>
                </a:tc>
                <a:tc>
                  <a:txBody>
                    <a:bodyPr/>
                    <a:lstStyle/>
                    <a:p>
                      <a:pPr algn="r" fontAlgn="ctr"/>
                      <a:r>
                        <a:rPr lang="es-CO" sz="1400" b="0" i="0" u="none" strike="noStrike" dirty="0">
                          <a:solidFill>
                            <a:srgbClr val="203764"/>
                          </a:solidFill>
                          <a:effectLst/>
                          <a:latin typeface="Calibri" panose="020F0502020204030204" pitchFamily="34" charset="0"/>
                          <a:cs typeface="Calibri" panose="020F0502020204030204" pitchFamily="34" charset="0"/>
                        </a:rPr>
                        <a:t>    </a:t>
                      </a:r>
                      <a:r>
                        <a:rPr lang="es-CO" sz="1400" b="0" i="0" u="none" strike="noStrike" dirty="0" smtClean="0">
                          <a:solidFill>
                            <a:srgbClr val="203764"/>
                          </a:solidFill>
                          <a:effectLst/>
                          <a:latin typeface="Calibri" panose="020F0502020204030204" pitchFamily="34" charset="0"/>
                          <a:cs typeface="Calibri" panose="020F0502020204030204" pitchFamily="34" charset="0"/>
                        </a:rPr>
                        <a:t>29,066 </a:t>
                      </a:r>
                      <a:endParaRPr lang="es-CO" sz="1400" b="0" i="0" u="none" strike="noStrike" dirty="0">
                        <a:solidFill>
                          <a:srgbClr val="203764"/>
                        </a:solidFill>
                        <a:effectLst/>
                        <a:latin typeface="Calibri" panose="020F0502020204030204" pitchFamily="34" charset="0"/>
                        <a:cs typeface="Calibri" panose="020F0502020204030204" pitchFamily="34" charset="0"/>
                      </a:endParaRPr>
                    </a:p>
                  </a:txBody>
                  <a:tcPr marL="0" marR="0" marT="0" marB="0" anchor="ctr">
                    <a:lnL w="6350" cap="flat" cmpd="sng" algn="ctr">
                      <a:solidFill>
                        <a:srgbClr val="8EA9DB"/>
                      </a:solidFill>
                      <a:prstDash val="solid"/>
                      <a:round/>
                      <a:headEnd type="none" w="med" len="med"/>
                      <a:tailEnd type="none" w="med" len="med"/>
                    </a:lnL>
                    <a:lnR w="6350" cap="flat" cmpd="sng" algn="ctr">
                      <a:solidFill>
                        <a:srgbClr val="8EA9DB"/>
                      </a:solidFill>
                      <a:prstDash val="solid"/>
                      <a:round/>
                      <a:headEnd type="none" w="med" len="med"/>
                      <a:tailEnd type="none" w="med" len="med"/>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tcPr>
                </a:tc>
                <a:tc>
                  <a:txBody>
                    <a:bodyPr/>
                    <a:lstStyle/>
                    <a:p>
                      <a:pPr algn="r" fontAlgn="ctr"/>
                      <a:r>
                        <a:rPr lang="es-CO" sz="1400" b="0" i="0" u="none" strike="noStrike" dirty="0">
                          <a:solidFill>
                            <a:srgbClr val="203764"/>
                          </a:solidFill>
                          <a:effectLst/>
                          <a:latin typeface="Calibri" panose="020F0502020204030204" pitchFamily="34" charset="0"/>
                          <a:cs typeface="Calibri" panose="020F0502020204030204" pitchFamily="34" charset="0"/>
                        </a:rPr>
                        <a:t> </a:t>
                      </a:r>
                    </a:p>
                  </a:txBody>
                  <a:tcPr marL="0" marR="0" marT="0" marB="0" anchor="ctr">
                    <a:lnL w="6350" cap="flat" cmpd="sng" algn="ctr">
                      <a:solidFill>
                        <a:srgbClr val="8EA9DB"/>
                      </a:solidFill>
                      <a:prstDash val="solid"/>
                      <a:round/>
                      <a:headEnd type="none" w="med" len="med"/>
                      <a:tailEnd type="none" w="med" len="med"/>
                    </a:lnL>
                    <a:lnR w="6350" cap="flat" cmpd="sng" algn="ctr">
                      <a:solidFill>
                        <a:srgbClr val="8EA9DB"/>
                      </a:solidFill>
                      <a:prstDash val="solid"/>
                      <a:round/>
                      <a:headEnd type="none" w="med" len="med"/>
                      <a:tailEnd type="none" w="med" len="med"/>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tcPr>
                </a:tc>
                <a:tc>
                  <a:txBody>
                    <a:bodyPr/>
                    <a:lstStyle/>
                    <a:p>
                      <a:pPr algn="r" fontAlgn="ctr"/>
                      <a:r>
                        <a:rPr lang="es-CO" sz="1400" b="0" i="0" u="none" strike="noStrike" dirty="0">
                          <a:solidFill>
                            <a:srgbClr val="203764"/>
                          </a:solidFill>
                          <a:effectLst/>
                          <a:latin typeface="Calibri" panose="020F0502020204030204" pitchFamily="34" charset="0"/>
                          <a:cs typeface="Calibri" panose="020F0502020204030204" pitchFamily="34" charset="0"/>
                        </a:rPr>
                        <a:t>       </a:t>
                      </a:r>
                      <a:r>
                        <a:rPr lang="es-CO" sz="1400" b="0" i="0" u="none" strike="noStrike" dirty="0" smtClean="0">
                          <a:solidFill>
                            <a:srgbClr val="203764"/>
                          </a:solidFill>
                          <a:effectLst/>
                          <a:latin typeface="Calibri" panose="020F0502020204030204" pitchFamily="34" charset="0"/>
                          <a:cs typeface="Calibri" panose="020F0502020204030204" pitchFamily="34" charset="0"/>
                        </a:rPr>
                        <a:t>2,898 </a:t>
                      </a:r>
                      <a:endParaRPr lang="es-CO" sz="1400" b="0" i="0" u="none" strike="noStrike" dirty="0">
                        <a:solidFill>
                          <a:srgbClr val="203764"/>
                        </a:solidFill>
                        <a:effectLst/>
                        <a:latin typeface="Calibri" panose="020F0502020204030204" pitchFamily="34" charset="0"/>
                        <a:cs typeface="Calibri" panose="020F0502020204030204" pitchFamily="34" charset="0"/>
                      </a:endParaRPr>
                    </a:p>
                  </a:txBody>
                  <a:tcPr marL="0" marR="0" marT="0" marB="0" anchor="ctr">
                    <a:lnL w="6350" cap="flat" cmpd="sng" algn="ctr">
                      <a:solidFill>
                        <a:srgbClr val="8EA9DB"/>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tcPr>
                </a:tc>
                <a:extLst>
                  <a:ext uri="{0D108BD9-81ED-4DB2-BD59-A6C34878D82A}">
                    <a16:rowId xmlns:a16="http://schemas.microsoft.com/office/drawing/2014/main" xmlns="" val="1493082118"/>
                  </a:ext>
                </a:extLst>
              </a:tr>
              <a:tr h="146484">
                <a:tc>
                  <a:txBody>
                    <a:bodyPr/>
                    <a:lstStyle/>
                    <a:p>
                      <a:pPr algn="l" rtl="0" fontAlgn="ctr"/>
                      <a:r>
                        <a:rPr lang="es-CO" sz="1100" b="0" i="0" u="none" strike="noStrike" dirty="0">
                          <a:solidFill>
                            <a:srgbClr val="203764"/>
                          </a:solidFill>
                          <a:effectLst/>
                          <a:latin typeface="Calibri" panose="020F0502020204030204" pitchFamily="34" charset="0"/>
                          <a:cs typeface="Calibri" panose="020F0502020204030204" pitchFamily="34" charset="0"/>
                        </a:rPr>
                        <a:t>MGMP </a:t>
                      </a:r>
                      <a:r>
                        <a:rPr lang="es-CO" sz="1100" b="0" i="0" u="none" strike="noStrike" dirty="0" smtClean="0">
                          <a:solidFill>
                            <a:srgbClr val="203764"/>
                          </a:solidFill>
                          <a:effectLst/>
                          <a:latin typeface="Calibri" panose="020F0502020204030204" pitchFamily="34" charset="0"/>
                          <a:cs typeface="Calibri" panose="020F0502020204030204" pitchFamily="34" charset="0"/>
                        </a:rPr>
                        <a:t>2021-2024****</a:t>
                      </a:r>
                      <a:endParaRPr lang="es-CO" sz="1100" b="0" i="0" u="none" strike="noStrike" dirty="0">
                        <a:solidFill>
                          <a:srgbClr val="203764"/>
                        </a:solidFill>
                        <a:effectLst/>
                        <a:latin typeface="Calibri" panose="020F0502020204030204" pitchFamily="34" charset="0"/>
                        <a:cs typeface="Calibri" panose="020F0502020204030204" pitchFamily="34" charset="0"/>
                      </a:endParaRPr>
                    </a:p>
                  </a:txBody>
                  <a:tcPr marL="0" marR="0" marT="0" marB="0" anchor="ctr">
                    <a:lnL w="12700" cap="flat" cmpd="sng" algn="ctr">
                      <a:solidFill>
                        <a:srgbClr val="000000"/>
                      </a:solidFill>
                      <a:prstDash val="solid"/>
                      <a:round/>
                      <a:headEnd type="none" w="med" len="med"/>
                      <a:tailEnd type="none" w="med" len="med"/>
                    </a:lnL>
                    <a:lnR w="6350" cap="flat" cmpd="sng" algn="ctr">
                      <a:solidFill>
                        <a:srgbClr val="8EA9DB"/>
                      </a:solidFill>
                      <a:prstDash val="solid"/>
                      <a:round/>
                      <a:headEnd type="none" w="med" len="med"/>
                      <a:tailEnd type="none" w="med" len="med"/>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solidFill>
                      <a:srgbClr val="FFFFFF"/>
                    </a:solidFill>
                  </a:tcPr>
                </a:tc>
                <a:tc>
                  <a:txBody>
                    <a:bodyPr/>
                    <a:lstStyle/>
                    <a:p>
                      <a:pPr algn="r" fontAlgn="ctr"/>
                      <a:r>
                        <a:rPr lang="es-CO" sz="1400" b="0" i="0" u="none" strike="noStrike">
                          <a:solidFill>
                            <a:srgbClr val="203764"/>
                          </a:solidFill>
                          <a:effectLst/>
                          <a:latin typeface="Calibri" panose="020F0502020204030204" pitchFamily="34" charset="0"/>
                          <a:cs typeface="Calibri" panose="020F0502020204030204" pitchFamily="34" charset="0"/>
                        </a:rPr>
                        <a:t> </a:t>
                      </a:r>
                    </a:p>
                  </a:txBody>
                  <a:tcPr marL="0" marR="0" marT="0" marB="0" anchor="ctr">
                    <a:lnL w="6350" cap="flat" cmpd="sng" algn="ctr">
                      <a:solidFill>
                        <a:srgbClr val="8EA9DB"/>
                      </a:solidFill>
                      <a:prstDash val="solid"/>
                      <a:round/>
                      <a:headEnd type="none" w="med" len="med"/>
                      <a:tailEnd type="none" w="med" len="med"/>
                    </a:lnL>
                    <a:lnR w="6350" cap="flat" cmpd="sng" algn="ctr">
                      <a:solidFill>
                        <a:srgbClr val="8EA9DB"/>
                      </a:solidFill>
                      <a:prstDash val="solid"/>
                      <a:round/>
                      <a:headEnd type="none" w="med" len="med"/>
                      <a:tailEnd type="none" w="med" len="med"/>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tcPr>
                </a:tc>
                <a:tc>
                  <a:txBody>
                    <a:bodyPr/>
                    <a:lstStyle/>
                    <a:p>
                      <a:pPr algn="r" fontAlgn="ctr"/>
                      <a:r>
                        <a:rPr lang="es-CO" sz="1400" b="0" i="0" u="none" strike="noStrike">
                          <a:solidFill>
                            <a:srgbClr val="203764"/>
                          </a:solidFill>
                          <a:effectLst/>
                          <a:latin typeface="Calibri" panose="020F0502020204030204" pitchFamily="34" charset="0"/>
                          <a:cs typeface="Calibri" panose="020F0502020204030204" pitchFamily="34" charset="0"/>
                        </a:rPr>
                        <a:t> </a:t>
                      </a:r>
                    </a:p>
                  </a:txBody>
                  <a:tcPr marL="0" marR="0" marT="0" marB="0" anchor="ctr">
                    <a:lnL w="6350" cap="flat" cmpd="sng" algn="ctr">
                      <a:solidFill>
                        <a:srgbClr val="8EA9DB"/>
                      </a:solidFill>
                      <a:prstDash val="solid"/>
                      <a:round/>
                      <a:headEnd type="none" w="med" len="med"/>
                      <a:tailEnd type="none" w="med" len="med"/>
                    </a:lnL>
                    <a:lnR w="6350" cap="flat" cmpd="sng" algn="ctr">
                      <a:solidFill>
                        <a:srgbClr val="8EA9DB"/>
                      </a:solidFill>
                      <a:prstDash val="solid"/>
                      <a:round/>
                      <a:headEnd type="none" w="med" len="med"/>
                      <a:tailEnd type="none" w="med" len="med"/>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tcPr>
                </a:tc>
                <a:tc>
                  <a:txBody>
                    <a:bodyPr/>
                    <a:lstStyle/>
                    <a:p>
                      <a:pPr algn="r" rtl="0" fontAlgn="ctr"/>
                      <a:r>
                        <a:rPr lang="es-CO" sz="1400" b="0" i="0" u="none" strike="noStrike">
                          <a:solidFill>
                            <a:srgbClr val="203764"/>
                          </a:solidFill>
                          <a:effectLst/>
                          <a:latin typeface="Calibri" panose="020F0502020204030204" pitchFamily="34" charset="0"/>
                          <a:cs typeface="Calibri" panose="020F0502020204030204" pitchFamily="34" charset="0"/>
                        </a:rPr>
                        <a:t> </a:t>
                      </a:r>
                    </a:p>
                  </a:txBody>
                  <a:tcPr marL="0" marR="0" marT="0" marB="0" anchor="ctr">
                    <a:lnL w="6350" cap="flat" cmpd="sng" algn="ctr">
                      <a:solidFill>
                        <a:srgbClr val="8EA9DB"/>
                      </a:solidFill>
                      <a:prstDash val="solid"/>
                      <a:round/>
                      <a:headEnd type="none" w="med" len="med"/>
                      <a:tailEnd type="none" w="med" len="med"/>
                    </a:lnL>
                    <a:lnR w="6350" cap="flat" cmpd="sng" algn="ctr">
                      <a:solidFill>
                        <a:srgbClr val="8EA9DB"/>
                      </a:solidFill>
                      <a:prstDash val="solid"/>
                      <a:round/>
                      <a:headEnd type="none" w="med" len="med"/>
                      <a:tailEnd type="none" w="med" len="med"/>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tcPr>
                </a:tc>
                <a:tc>
                  <a:txBody>
                    <a:bodyPr/>
                    <a:lstStyle/>
                    <a:p>
                      <a:pPr algn="r" rtl="0" fontAlgn="ctr"/>
                      <a:r>
                        <a:rPr lang="es-CO" sz="1400" b="0" i="0" u="none" strike="noStrike">
                          <a:solidFill>
                            <a:srgbClr val="203764"/>
                          </a:solidFill>
                          <a:effectLst/>
                          <a:latin typeface="Calibri" panose="020F0502020204030204" pitchFamily="34" charset="0"/>
                          <a:cs typeface="Calibri" panose="020F0502020204030204" pitchFamily="34" charset="0"/>
                        </a:rPr>
                        <a:t> </a:t>
                      </a:r>
                    </a:p>
                  </a:txBody>
                  <a:tcPr marL="0" marR="0" marT="0" marB="0" anchor="ctr">
                    <a:lnL w="6350" cap="flat" cmpd="sng" algn="ctr">
                      <a:solidFill>
                        <a:srgbClr val="8EA9DB"/>
                      </a:solidFill>
                      <a:prstDash val="solid"/>
                      <a:round/>
                      <a:headEnd type="none" w="med" len="med"/>
                      <a:tailEnd type="none" w="med" len="med"/>
                    </a:lnL>
                    <a:lnR w="6350" cap="flat" cmpd="sng" algn="ctr">
                      <a:solidFill>
                        <a:srgbClr val="8EA9DB"/>
                      </a:solidFill>
                      <a:prstDash val="solid"/>
                      <a:round/>
                      <a:headEnd type="none" w="med" len="med"/>
                      <a:tailEnd type="none" w="med" len="med"/>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tcPr>
                </a:tc>
                <a:tc>
                  <a:txBody>
                    <a:bodyPr/>
                    <a:lstStyle/>
                    <a:p>
                      <a:pPr algn="r" fontAlgn="ctr"/>
                      <a:r>
                        <a:rPr lang="es-CO" sz="1400" b="0" i="0" u="none" strike="noStrike">
                          <a:solidFill>
                            <a:srgbClr val="203764"/>
                          </a:solidFill>
                          <a:effectLst/>
                          <a:latin typeface="Calibri" panose="020F0502020204030204" pitchFamily="34" charset="0"/>
                          <a:cs typeface="Calibri" panose="020F0502020204030204" pitchFamily="34" charset="0"/>
                        </a:rPr>
                        <a:t> </a:t>
                      </a:r>
                    </a:p>
                  </a:txBody>
                  <a:tcPr marL="0" marR="0" marT="0" marB="0" anchor="ctr">
                    <a:lnL w="6350" cap="flat" cmpd="sng" algn="ctr">
                      <a:solidFill>
                        <a:srgbClr val="8EA9DB"/>
                      </a:solidFill>
                      <a:prstDash val="solid"/>
                      <a:round/>
                      <a:headEnd type="none" w="med" len="med"/>
                      <a:tailEnd type="none" w="med" len="med"/>
                    </a:lnL>
                    <a:lnR w="6350" cap="flat" cmpd="sng" algn="ctr">
                      <a:solidFill>
                        <a:srgbClr val="8EA9DB"/>
                      </a:solidFill>
                      <a:prstDash val="solid"/>
                      <a:round/>
                      <a:headEnd type="none" w="med" len="med"/>
                      <a:tailEnd type="none" w="med" len="med"/>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tcPr>
                </a:tc>
                <a:tc>
                  <a:txBody>
                    <a:bodyPr/>
                    <a:lstStyle/>
                    <a:p>
                      <a:pPr algn="r" fontAlgn="ctr"/>
                      <a:r>
                        <a:rPr lang="es-CO" sz="1400" b="0" i="0" u="none" strike="noStrike">
                          <a:solidFill>
                            <a:srgbClr val="203764"/>
                          </a:solidFill>
                          <a:effectLst/>
                          <a:latin typeface="Calibri" panose="020F0502020204030204" pitchFamily="34" charset="0"/>
                          <a:cs typeface="Calibri" panose="020F0502020204030204" pitchFamily="34" charset="0"/>
                        </a:rPr>
                        <a:t>          22,000 </a:t>
                      </a:r>
                    </a:p>
                  </a:txBody>
                  <a:tcPr marL="0" marR="0" marT="0" marB="0" anchor="ctr">
                    <a:lnL w="6350" cap="flat" cmpd="sng" algn="ctr">
                      <a:solidFill>
                        <a:srgbClr val="8EA9DB"/>
                      </a:solidFill>
                      <a:prstDash val="solid"/>
                      <a:round/>
                      <a:headEnd type="none" w="med" len="med"/>
                      <a:tailEnd type="none" w="med" len="med"/>
                    </a:lnL>
                    <a:lnR w="6350" cap="flat" cmpd="sng" algn="ctr">
                      <a:solidFill>
                        <a:srgbClr val="8EA9DB"/>
                      </a:solidFill>
                      <a:prstDash val="solid"/>
                      <a:round/>
                      <a:headEnd type="none" w="med" len="med"/>
                      <a:tailEnd type="none" w="med" len="med"/>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tcPr>
                </a:tc>
                <a:tc>
                  <a:txBody>
                    <a:bodyPr/>
                    <a:lstStyle/>
                    <a:p>
                      <a:pPr algn="r" fontAlgn="ctr"/>
                      <a:r>
                        <a:rPr lang="es-CO" sz="1400" b="0" i="0" u="none" strike="noStrike">
                          <a:solidFill>
                            <a:srgbClr val="203764"/>
                          </a:solidFill>
                          <a:effectLst/>
                          <a:latin typeface="Calibri" panose="020F0502020204030204" pitchFamily="34" charset="0"/>
                          <a:cs typeface="Calibri" panose="020F0502020204030204" pitchFamily="34" charset="0"/>
                        </a:rPr>
                        <a:t> </a:t>
                      </a:r>
                    </a:p>
                  </a:txBody>
                  <a:tcPr marL="0" marR="0" marT="0" marB="0" anchor="ctr">
                    <a:lnL w="6350" cap="flat" cmpd="sng" algn="ctr">
                      <a:solidFill>
                        <a:srgbClr val="8EA9DB"/>
                      </a:solidFill>
                      <a:prstDash val="solid"/>
                      <a:round/>
                      <a:headEnd type="none" w="med" len="med"/>
                      <a:tailEnd type="none" w="med" len="med"/>
                    </a:lnL>
                    <a:lnR w="6350" cap="flat" cmpd="sng" algn="ctr">
                      <a:solidFill>
                        <a:srgbClr val="8EA9DB"/>
                      </a:solidFill>
                      <a:prstDash val="solid"/>
                      <a:round/>
                      <a:headEnd type="none" w="med" len="med"/>
                      <a:tailEnd type="none" w="med" len="med"/>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tcPr>
                </a:tc>
                <a:tc>
                  <a:txBody>
                    <a:bodyPr/>
                    <a:lstStyle/>
                    <a:p>
                      <a:pPr algn="r" fontAlgn="ctr"/>
                      <a:r>
                        <a:rPr lang="es-CO" sz="1400" b="0" i="0" u="none" strike="noStrike" dirty="0">
                          <a:solidFill>
                            <a:srgbClr val="203764"/>
                          </a:solidFill>
                          <a:effectLst/>
                          <a:latin typeface="Calibri" panose="020F0502020204030204" pitchFamily="34" charset="0"/>
                          <a:cs typeface="Calibri" panose="020F0502020204030204" pitchFamily="34" charset="0"/>
                        </a:rPr>
                        <a:t>          22,000 </a:t>
                      </a:r>
                    </a:p>
                  </a:txBody>
                  <a:tcPr marL="0" marR="0" marT="0" marB="0" anchor="ctr">
                    <a:lnL w="6350" cap="flat" cmpd="sng" algn="ctr">
                      <a:solidFill>
                        <a:srgbClr val="8EA9DB"/>
                      </a:solidFill>
                      <a:prstDash val="solid"/>
                      <a:round/>
                      <a:headEnd type="none" w="med" len="med"/>
                      <a:tailEnd type="none" w="med" len="med"/>
                    </a:lnL>
                    <a:lnR w="6350" cap="flat" cmpd="sng" algn="ctr">
                      <a:solidFill>
                        <a:srgbClr val="8EA9DB"/>
                      </a:solidFill>
                      <a:prstDash val="solid"/>
                      <a:round/>
                      <a:headEnd type="none" w="med" len="med"/>
                      <a:tailEnd type="none" w="med" len="med"/>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tcPr>
                </a:tc>
                <a:tc>
                  <a:txBody>
                    <a:bodyPr/>
                    <a:lstStyle/>
                    <a:p>
                      <a:pPr algn="r" fontAlgn="ctr"/>
                      <a:r>
                        <a:rPr lang="es-CO" sz="1400" b="0" i="0" u="none" strike="noStrike" dirty="0">
                          <a:solidFill>
                            <a:srgbClr val="203764"/>
                          </a:solidFill>
                          <a:effectLst/>
                          <a:latin typeface="Calibri" panose="020F0502020204030204" pitchFamily="34" charset="0"/>
                          <a:cs typeface="Calibri" panose="020F0502020204030204" pitchFamily="34" charset="0"/>
                        </a:rPr>
                        <a:t> </a:t>
                      </a:r>
                    </a:p>
                  </a:txBody>
                  <a:tcPr marL="0" marR="0" marT="0" marB="0" anchor="ctr">
                    <a:lnL w="6350" cap="flat" cmpd="sng" algn="ctr">
                      <a:solidFill>
                        <a:srgbClr val="8EA9DB"/>
                      </a:solidFill>
                      <a:prstDash val="solid"/>
                      <a:round/>
                      <a:headEnd type="none" w="med" len="med"/>
                      <a:tailEnd type="none" w="med" len="med"/>
                    </a:lnL>
                    <a:lnR w="6350" cap="flat" cmpd="sng" algn="ctr">
                      <a:solidFill>
                        <a:srgbClr val="8EA9DB"/>
                      </a:solidFill>
                      <a:prstDash val="solid"/>
                      <a:round/>
                      <a:headEnd type="none" w="med" len="med"/>
                      <a:tailEnd type="none" w="med" len="med"/>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tcPr>
                </a:tc>
                <a:tc>
                  <a:txBody>
                    <a:bodyPr/>
                    <a:lstStyle/>
                    <a:p>
                      <a:pPr algn="r" fontAlgn="ctr"/>
                      <a:r>
                        <a:rPr lang="es-CO" sz="1400" b="0" i="0" u="none" strike="noStrike" dirty="0">
                          <a:solidFill>
                            <a:srgbClr val="203764"/>
                          </a:solidFill>
                          <a:effectLst/>
                          <a:latin typeface="Calibri" panose="020F0502020204030204" pitchFamily="34" charset="0"/>
                          <a:cs typeface="Calibri" panose="020F0502020204030204" pitchFamily="34" charset="0"/>
                        </a:rPr>
                        <a:t>          22,000 </a:t>
                      </a:r>
                    </a:p>
                  </a:txBody>
                  <a:tcPr marL="0" marR="0" marT="0" marB="0" anchor="ctr">
                    <a:lnL w="6350" cap="flat" cmpd="sng" algn="ctr">
                      <a:solidFill>
                        <a:srgbClr val="8EA9DB"/>
                      </a:solidFill>
                      <a:prstDash val="solid"/>
                      <a:round/>
                      <a:headEnd type="none" w="med" len="med"/>
                      <a:tailEnd type="none" w="med" len="med"/>
                    </a:lnL>
                    <a:lnR w="6350" cap="flat" cmpd="sng" algn="ctr">
                      <a:solidFill>
                        <a:srgbClr val="8EA9DB"/>
                      </a:solidFill>
                      <a:prstDash val="solid"/>
                      <a:round/>
                      <a:headEnd type="none" w="med" len="med"/>
                      <a:tailEnd type="none" w="med" len="med"/>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tcPr>
                </a:tc>
                <a:tc>
                  <a:txBody>
                    <a:bodyPr/>
                    <a:lstStyle/>
                    <a:p>
                      <a:pPr algn="r" fontAlgn="ctr"/>
                      <a:r>
                        <a:rPr lang="es-CO" sz="1400" b="0" i="0" u="none" strike="noStrike">
                          <a:solidFill>
                            <a:srgbClr val="203764"/>
                          </a:solidFill>
                          <a:effectLst/>
                          <a:latin typeface="Calibri" panose="020F0502020204030204" pitchFamily="34" charset="0"/>
                          <a:cs typeface="Calibri" panose="020F0502020204030204" pitchFamily="34" charset="0"/>
                        </a:rPr>
                        <a:t> </a:t>
                      </a:r>
                    </a:p>
                  </a:txBody>
                  <a:tcPr marL="0" marR="0" marT="0" marB="0" anchor="ctr">
                    <a:lnL w="6350" cap="flat" cmpd="sng" algn="ctr">
                      <a:solidFill>
                        <a:srgbClr val="8EA9DB"/>
                      </a:solidFill>
                      <a:prstDash val="solid"/>
                      <a:round/>
                      <a:headEnd type="none" w="med" len="med"/>
                      <a:tailEnd type="none" w="med" len="med"/>
                    </a:lnL>
                    <a:lnR w="6350" cap="flat" cmpd="sng" algn="ctr">
                      <a:solidFill>
                        <a:srgbClr val="8EA9DB"/>
                      </a:solidFill>
                      <a:prstDash val="solid"/>
                      <a:round/>
                      <a:headEnd type="none" w="med" len="med"/>
                      <a:tailEnd type="none" w="med" len="med"/>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tcPr>
                </a:tc>
                <a:tc>
                  <a:txBody>
                    <a:bodyPr/>
                    <a:lstStyle/>
                    <a:p>
                      <a:pPr algn="r" fontAlgn="ctr"/>
                      <a:r>
                        <a:rPr lang="es-CO" sz="1400" b="0" i="0" u="none" strike="noStrike">
                          <a:solidFill>
                            <a:srgbClr val="203764"/>
                          </a:solidFill>
                          <a:effectLst/>
                          <a:latin typeface="Calibri" panose="020F0502020204030204" pitchFamily="34" charset="0"/>
                          <a:cs typeface="Calibri" panose="020F0502020204030204" pitchFamily="34" charset="0"/>
                        </a:rPr>
                        <a:t>          22,660 </a:t>
                      </a:r>
                    </a:p>
                  </a:txBody>
                  <a:tcPr marL="0" marR="0" marT="0" marB="0" anchor="ctr">
                    <a:lnL w="6350" cap="flat" cmpd="sng" algn="ctr">
                      <a:solidFill>
                        <a:srgbClr val="8EA9DB"/>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tcPr>
                </a:tc>
                <a:extLst>
                  <a:ext uri="{0D108BD9-81ED-4DB2-BD59-A6C34878D82A}">
                    <a16:rowId xmlns:a16="http://schemas.microsoft.com/office/drawing/2014/main" xmlns="" val="2347085205"/>
                  </a:ext>
                </a:extLst>
              </a:tr>
              <a:tr h="152343">
                <a:tc>
                  <a:txBody>
                    <a:bodyPr/>
                    <a:lstStyle/>
                    <a:p>
                      <a:pPr algn="l" rtl="0" fontAlgn="ctr"/>
                      <a:r>
                        <a:rPr lang="es-CO" sz="1100" b="0" i="0" u="none" strike="noStrike">
                          <a:solidFill>
                            <a:srgbClr val="203764"/>
                          </a:solidFill>
                          <a:effectLst/>
                          <a:latin typeface="Calibri" panose="020F0502020204030204" pitchFamily="34" charset="0"/>
                          <a:cs typeface="Calibri" panose="020F0502020204030204" pitchFamily="34" charset="0"/>
                        </a:rPr>
                        <a:t>DIFERENCIA</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8EA9DB"/>
                      </a:solidFill>
                      <a:prstDash val="solid"/>
                      <a:round/>
                      <a:headEnd type="none" w="med" len="med"/>
                      <a:tailEnd type="none" w="med" len="med"/>
                    </a:lnR>
                    <a:lnT w="6350" cap="flat" cmpd="sng" algn="ctr">
                      <a:solidFill>
                        <a:srgbClr val="8EA9DB"/>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ctr"/>
                      <a:r>
                        <a:rPr lang="es-CO" sz="1400" b="0" i="0" u="none" strike="noStrike">
                          <a:solidFill>
                            <a:srgbClr val="203764"/>
                          </a:solidFill>
                          <a:effectLst/>
                          <a:latin typeface="Calibri" panose="020F0502020204030204" pitchFamily="34" charset="0"/>
                          <a:cs typeface="Calibri" panose="020F0502020204030204" pitchFamily="34" charset="0"/>
                        </a:rPr>
                        <a:t> </a:t>
                      </a:r>
                    </a:p>
                  </a:txBody>
                  <a:tcPr marL="0" marR="0" marT="0" marB="0" anchor="ctr">
                    <a:lnL w="6350" cap="flat" cmpd="sng" algn="ctr">
                      <a:solidFill>
                        <a:srgbClr val="8EA9DB"/>
                      </a:solidFill>
                      <a:prstDash val="solid"/>
                      <a:round/>
                      <a:headEnd type="none" w="med" len="med"/>
                      <a:tailEnd type="none" w="med" len="med"/>
                    </a:lnL>
                    <a:lnR w="6350" cap="flat" cmpd="sng" algn="ctr">
                      <a:solidFill>
                        <a:srgbClr val="8EA9DB"/>
                      </a:solidFill>
                      <a:prstDash val="solid"/>
                      <a:round/>
                      <a:headEnd type="none" w="med" len="med"/>
                      <a:tailEnd type="none" w="med" len="med"/>
                    </a:lnR>
                    <a:lnT w="6350" cap="flat" cmpd="sng" algn="ctr">
                      <a:solidFill>
                        <a:srgbClr val="8EA9DB"/>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ctr"/>
                      <a:r>
                        <a:rPr lang="es-CO" sz="1400" b="0" i="0" u="none" strike="noStrike">
                          <a:solidFill>
                            <a:srgbClr val="203764"/>
                          </a:solidFill>
                          <a:effectLst/>
                          <a:latin typeface="Calibri" panose="020F0502020204030204" pitchFamily="34" charset="0"/>
                          <a:cs typeface="Calibri" panose="020F0502020204030204" pitchFamily="34" charset="0"/>
                        </a:rPr>
                        <a:t> </a:t>
                      </a:r>
                    </a:p>
                  </a:txBody>
                  <a:tcPr marL="0" marR="0" marT="0" marB="0" anchor="ctr">
                    <a:lnL w="6350" cap="flat" cmpd="sng" algn="ctr">
                      <a:solidFill>
                        <a:srgbClr val="8EA9DB"/>
                      </a:solidFill>
                      <a:prstDash val="solid"/>
                      <a:round/>
                      <a:headEnd type="none" w="med" len="med"/>
                      <a:tailEnd type="none" w="med" len="med"/>
                    </a:lnL>
                    <a:lnR w="6350" cap="flat" cmpd="sng" algn="ctr">
                      <a:solidFill>
                        <a:srgbClr val="8EA9DB"/>
                      </a:solidFill>
                      <a:prstDash val="solid"/>
                      <a:round/>
                      <a:headEnd type="none" w="med" len="med"/>
                      <a:tailEnd type="none" w="med" len="med"/>
                    </a:lnR>
                    <a:lnT w="6350" cap="flat" cmpd="sng" algn="ctr">
                      <a:solidFill>
                        <a:srgbClr val="8EA9DB"/>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ctr"/>
                      <a:r>
                        <a:rPr lang="es-CO" sz="1400" b="0" i="0" u="none" strike="noStrike">
                          <a:solidFill>
                            <a:srgbClr val="203764"/>
                          </a:solidFill>
                          <a:effectLst/>
                          <a:latin typeface="Calibri" panose="020F0502020204030204" pitchFamily="34" charset="0"/>
                          <a:cs typeface="Calibri" panose="020F0502020204030204" pitchFamily="34" charset="0"/>
                        </a:rPr>
                        <a:t> </a:t>
                      </a:r>
                    </a:p>
                  </a:txBody>
                  <a:tcPr marL="0" marR="0" marT="0" marB="0" anchor="ctr">
                    <a:lnL w="6350" cap="flat" cmpd="sng" algn="ctr">
                      <a:solidFill>
                        <a:srgbClr val="8EA9DB"/>
                      </a:solidFill>
                      <a:prstDash val="solid"/>
                      <a:round/>
                      <a:headEnd type="none" w="med" len="med"/>
                      <a:tailEnd type="none" w="med" len="med"/>
                    </a:lnL>
                    <a:lnR w="6350" cap="flat" cmpd="sng" algn="ctr">
                      <a:solidFill>
                        <a:srgbClr val="8EA9DB"/>
                      </a:solidFill>
                      <a:prstDash val="solid"/>
                      <a:round/>
                      <a:headEnd type="none" w="med" len="med"/>
                      <a:tailEnd type="none" w="med" len="med"/>
                    </a:lnR>
                    <a:lnT w="6350" cap="flat" cmpd="sng" algn="ctr">
                      <a:solidFill>
                        <a:srgbClr val="8EA9DB"/>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ctr"/>
                      <a:r>
                        <a:rPr lang="es-CO" sz="1400" b="0" i="0" u="none" strike="noStrike">
                          <a:solidFill>
                            <a:srgbClr val="203764"/>
                          </a:solidFill>
                          <a:effectLst/>
                          <a:latin typeface="Calibri" panose="020F0502020204030204" pitchFamily="34" charset="0"/>
                          <a:cs typeface="Calibri" panose="020F0502020204030204" pitchFamily="34" charset="0"/>
                        </a:rPr>
                        <a:t> </a:t>
                      </a:r>
                    </a:p>
                  </a:txBody>
                  <a:tcPr marL="0" marR="0" marT="0" marB="0" anchor="ctr">
                    <a:lnL w="6350" cap="flat" cmpd="sng" algn="ctr">
                      <a:solidFill>
                        <a:srgbClr val="8EA9DB"/>
                      </a:solidFill>
                      <a:prstDash val="solid"/>
                      <a:round/>
                      <a:headEnd type="none" w="med" len="med"/>
                      <a:tailEnd type="none" w="med" len="med"/>
                    </a:lnL>
                    <a:lnR w="6350" cap="flat" cmpd="sng" algn="ctr">
                      <a:solidFill>
                        <a:srgbClr val="8EA9DB"/>
                      </a:solidFill>
                      <a:prstDash val="solid"/>
                      <a:round/>
                      <a:headEnd type="none" w="med" len="med"/>
                      <a:tailEnd type="none" w="med" len="med"/>
                    </a:lnR>
                    <a:lnT w="6350" cap="flat" cmpd="sng" algn="ctr">
                      <a:solidFill>
                        <a:srgbClr val="8EA9DB"/>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ctr"/>
                      <a:r>
                        <a:rPr lang="es-CO" sz="1400" b="0" i="0" u="none" strike="noStrike">
                          <a:solidFill>
                            <a:srgbClr val="203764"/>
                          </a:solidFill>
                          <a:effectLst/>
                          <a:latin typeface="Calibri" panose="020F0502020204030204" pitchFamily="34" charset="0"/>
                          <a:cs typeface="Calibri" panose="020F0502020204030204" pitchFamily="34" charset="0"/>
                        </a:rPr>
                        <a:t> </a:t>
                      </a:r>
                    </a:p>
                  </a:txBody>
                  <a:tcPr marL="0" marR="0" marT="0" marB="0" anchor="ctr">
                    <a:lnL w="6350" cap="flat" cmpd="sng" algn="ctr">
                      <a:solidFill>
                        <a:srgbClr val="8EA9DB"/>
                      </a:solidFill>
                      <a:prstDash val="solid"/>
                      <a:round/>
                      <a:headEnd type="none" w="med" len="med"/>
                      <a:tailEnd type="none" w="med" len="med"/>
                    </a:lnL>
                    <a:lnR w="6350" cap="flat" cmpd="sng" algn="ctr">
                      <a:solidFill>
                        <a:srgbClr val="8EA9DB"/>
                      </a:solidFill>
                      <a:prstDash val="solid"/>
                      <a:round/>
                      <a:headEnd type="none" w="med" len="med"/>
                      <a:tailEnd type="none" w="med" len="med"/>
                    </a:lnR>
                    <a:lnT w="6350" cap="flat" cmpd="sng" algn="ctr">
                      <a:solidFill>
                        <a:srgbClr val="8EA9DB"/>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ctr"/>
                      <a:r>
                        <a:rPr lang="es-CO" sz="1400" b="0" i="0" u="none" strike="noStrike">
                          <a:solidFill>
                            <a:srgbClr val="203764"/>
                          </a:solidFill>
                          <a:effectLst/>
                          <a:latin typeface="Calibri" panose="020F0502020204030204" pitchFamily="34" charset="0"/>
                          <a:cs typeface="Calibri" panose="020F0502020204030204" pitchFamily="34" charset="0"/>
                        </a:rPr>
                        <a:t>           (8,197)</a:t>
                      </a:r>
                    </a:p>
                  </a:txBody>
                  <a:tcPr marL="0" marR="0" marT="0" marB="0" anchor="ctr">
                    <a:lnL w="6350" cap="flat" cmpd="sng" algn="ctr">
                      <a:solidFill>
                        <a:srgbClr val="8EA9DB"/>
                      </a:solidFill>
                      <a:prstDash val="solid"/>
                      <a:round/>
                      <a:headEnd type="none" w="med" len="med"/>
                      <a:tailEnd type="none" w="med" len="med"/>
                    </a:lnL>
                    <a:lnR w="6350" cap="flat" cmpd="sng" algn="ctr">
                      <a:solidFill>
                        <a:srgbClr val="8EA9DB"/>
                      </a:solidFill>
                      <a:prstDash val="solid"/>
                      <a:round/>
                      <a:headEnd type="none" w="med" len="med"/>
                      <a:tailEnd type="none" w="med" len="med"/>
                    </a:lnR>
                    <a:lnT w="6350" cap="flat" cmpd="sng" algn="ctr">
                      <a:solidFill>
                        <a:srgbClr val="8EA9DB"/>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ctr"/>
                      <a:r>
                        <a:rPr lang="es-CO" sz="1400" b="0" i="0" u="none" strike="noStrike">
                          <a:solidFill>
                            <a:srgbClr val="203764"/>
                          </a:solidFill>
                          <a:effectLst/>
                          <a:latin typeface="Calibri" panose="020F0502020204030204" pitchFamily="34" charset="0"/>
                          <a:cs typeface="Calibri" panose="020F0502020204030204" pitchFamily="34" charset="0"/>
                        </a:rPr>
                        <a:t> </a:t>
                      </a:r>
                    </a:p>
                  </a:txBody>
                  <a:tcPr marL="0" marR="0" marT="0" marB="0" anchor="ctr">
                    <a:lnL w="6350" cap="flat" cmpd="sng" algn="ctr">
                      <a:solidFill>
                        <a:srgbClr val="8EA9DB"/>
                      </a:solidFill>
                      <a:prstDash val="solid"/>
                      <a:round/>
                      <a:headEnd type="none" w="med" len="med"/>
                      <a:tailEnd type="none" w="med" len="med"/>
                    </a:lnL>
                    <a:lnR w="6350" cap="flat" cmpd="sng" algn="ctr">
                      <a:solidFill>
                        <a:srgbClr val="8EA9DB"/>
                      </a:solidFill>
                      <a:prstDash val="solid"/>
                      <a:round/>
                      <a:headEnd type="none" w="med" len="med"/>
                      <a:tailEnd type="none" w="med" len="med"/>
                    </a:lnR>
                    <a:lnT w="6350" cap="flat" cmpd="sng" algn="ctr">
                      <a:solidFill>
                        <a:srgbClr val="8EA9DB"/>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ctr"/>
                      <a:r>
                        <a:rPr lang="es-CO" sz="1400" b="0" i="0" u="none" strike="noStrike">
                          <a:solidFill>
                            <a:srgbClr val="203764"/>
                          </a:solidFill>
                          <a:effectLst/>
                          <a:latin typeface="Calibri" panose="020F0502020204030204" pitchFamily="34" charset="0"/>
                          <a:cs typeface="Calibri" panose="020F0502020204030204" pitchFamily="34" charset="0"/>
                        </a:rPr>
                        <a:t>           (6,443)</a:t>
                      </a:r>
                    </a:p>
                  </a:txBody>
                  <a:tcPr marL="0" marR="0" marT="0" marB="0" anchor="ctr">
                    <a:lnL w="6350" cap="flat" cmpd="sng" algn="ctr">
                      <a:solidFill>
                        <a:srgbClr val="8EA9DB"/>
                      </a:solidFill>
                      <a:prstDash val="solid"/>
                      <a:round/>
                      <a:headEnd type="none" w="med" len="med"/>
                      <a:tailEnd type="none" w="med" len="med"/>
                    </a:lnL>
                    <a:lnR w="6350" cap="flat" cmpd="sng" algn="ctr">
                      <a:solidFill>
                        <a:srgbClr val="8EA9DB"/>
                      </a:solidFill>
                      <a:prstDash val="solid"/>
                      <a:round/>
                      <a:headEnd type="none" w="med" len="med"/>
                      <a:tailEnd type="none" w="med" len="med"/>
                    </a:lnR>
                    <a:lnT w="6350" cap="flat" cmpd="sng" algn="ctr">
                      <a:solidFill>
                        <a:srgbClr val="8EA9DB"/>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ctr"/>
                      <a:r>
                        <a:rPr lang="es-CO" sz="1400" b="0" i="0" u="none" strike="noStrike">
                          <a:solidFill>
                            <a:srgbClr val="203764"/>
                          </a:solidFill>
                          <a:effectLst/>
                          <a:latin typeface="Calibri" panose="020F0502020204030204" pitchFamily="34" charset="0"/>
                          <a:cs typeface="Calibri" panose="020F0502020204030204" pitchFamily="34" charset="0"/>
                        </a:rPr>
                        <a:t> </a:t>
                      </a:r>
                    </a:p>
                  </a:txBody>
                  <a:tcPr marL="0" marR="0" marT="0" marB="0" anchor="ctr">
                    <a:lnL w="6350" cap="flat" cmpd="sng" algn="ctr">
                      <a:solidFill>
                        <a:srgbClr val="8EA9DB"/>
                      </a:solidFill>
                      <a:prstDash val="solid"/>
                      <a:round/>
                      <a:headEnd type="none" w="med" len="med"/>
                      <a:tailEnd type="none" w="med" len="med"/>
                    </a:lnL>
                    <a:lnR w="6350" cap="flat" cmpd="sng" algn="ctr">
                      <a:solidFill>
                        <a:srgbClr val="8EA9DB"/>
                      </a:solidFill>
                      <a:prstDash val="solid"/>
                      <a:round/>
                      <a:headEnd type="none" w="med" len="med"/>
                      <a:tailEnd type="none" w="med" len="med"/>
                    </a:lnR>
                    <a:lnT w="6350" cap="flat" cmpd="sng" algn="ctr">
                      <a:solidFill>
                        <a:srgbClr val="8EA9DB"/>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ctr"/>
                      <a:r>
                        <a:rPr lang="es-CO" sz="1400" b="0" i="0" u="none" strike="noStrike" dirty="0">
                          <a:solidFill>
                            <a:srgbClr val="203764"/>
                          </a:solidFill>
                          <a:effectLst/>
                          <a:latin typeface="Calibri" panose="020F0502020204030204" pitchFamily="34" charset="0"/>
                          <a:cs typeface="Calibri" panose="020F0502020204030204" pitchFamily="34" charset="0"/>
                        </a:rPr>
                        <a:t>            7,066 </a:t>
                      </a:r>
                    </a:p>
                  </a:txBody>
                  <a:tcPr marL="0" marR="0" marT="0" marB="0" anchor="ctr">
                    <a:lnL w="6350" cap="flat" cmpd="sng" algn="ctr">
                      <a:solidFill>
                        <a:srgbClr val="8EA9DB"/>
                      </a:solidFill>
                      <a:prstDash val="solid"/>
                      <a:round/>
                      <a:headEnd type="none" w="med" len="med"/>
                      <a:tailEnd type="none" w="med" len="med"/>
                    </a:lnL>
                    <a:lnR w="6350" cap="flat" cmpd="sng" algn="ctr">
                      <a:solidFill>
                        <a:srgbClr val="8EA9DB"/>
                      </a:solidFill>
                      <a:prstDash val="solid"/>
                      <a:round/>
                      <a:headEnd type="none" w="med" len="med"/>
                      <a:tailEnd type="none" w="med" len="med"/>
                    </a:lnR>
                    <a:lnT w="6350" cap="flat" cmpd="sng" algn="ctr">
                      <a:solidFill>
                        <a:srgbClr val="8EA9DB"/>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ctr"/>
                      <a:r>
                        <a:rPr lang="es-CO" sz="1400" b="0" i="0" u="none" strike="noStrike" dirty="0">
                          <a:solidFill>
                            <a:srgbClr val="203764"/>
                          </a:solidFill>
                          <a:effectLst/>
                          <a:latin typeface="Calibri" panose="020F0502020204030204" pitchFamily="34" charset="0"/>
                          <a:cs typeface="Calibri" panose="020F0502020204030204" pitchFamily="34" charset="0"/>
                        </a:rPr>
                        <a:t> </a:t>
                      </a:r>
                    </a:p>
                  </a:txBody>
                  <a:tcPr marL="0" marR="0" marT="0" marB="0" anchor="ctr">
                    <a:lnL w="6350" cap="flat" cmpd="sng" algn="ctr">
                      <a:solidFill>
                        <a:srgbClr val="8EA9DB"/>
                      </a:solidFill>
                      <a:prstDash val="solid"/>
                      <a:round/>
                      <a:headEnd type="none" w="med" len="med"/>
                      <a:tailEnd type="none" w="med" len="med"/>
                    </a:lnL>
                    <a:lnR w="6350" cap="flat" cmpd="sng" algn="ctr">
                      <a:solidFill>
                        <a:srgbClr val="8EA9DB"/>
                      </a:solidFill>
                      <a:prstDash val="solid"/>
                      <a:round/>
                      <a:headEnd type="none" w="med" len="med"/>
                      <a:tailEnd type="none" w="med" len="med"/>
                    </a:lnR>
                    <a:lnT w="6350" cap="flat" cmpd="sng" algn="ctr">
                      <a:solidFill>
                        <a:srgbClr val="8EA9DB"/>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ctr"/>
                      <a:r>
                        <a:rPr lang="es-CO" sz="1400" b="0" i="0" u="none" strike="noStrike" dirty="0">
                          <a:solidFill>
                            <a:srgbClr val="203764"/>
                          </a:solidFill>
                          <a:effectLst/>
                          <a:latin typeface="Calibri" panose="020F0502020204030204" pitchFamily="34" charset="0"/>
                          <a:cs typeface="Calibri" panose="020F0502020204030204" pitchFamily="34" charset="0"/>
                        </a:rPr>
                        <a:t>         (19,762)</a:t>
                      </a:r>
                    </a:p>
                  </a:txBody>
                  <a:tcPr marL="0" marR="0" marT="0" marB="0" anchor="ctr">
                    <a:lnL w="6350" cap="flat" cmpd="sng" algn="ctr">
                      <a:solidFill>
                        <a:srgbClr val="8EA9DB"/>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8EA9DB"/>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2949350397"/>
                  </a:ext>
                </a:extLst>
              </a:tr>
            </a:tbl>
          </a:graphicData>
        </a:graphic>
      </p:graphicFrame>
      <p:graphicFrame>
        <p:nvGraphicFramePr>
          <p:cNvPr id="6" name="Tabla 5"/>
          <p:cNvGraphicFramePr>
            <a:graphicFrameLocks noGrp="1"/>
          </p:cNvGraphicFramePr>
          <p:nvPr>
            <p:extLst>
              <p:ext uri="{D42A27DB-BD31-4B8C-83A1-F6EECF244321}">
                <p14:modId xmlns:p14="http://schemas.microsoft.com/office/powerpoint/2010/main" val="2503207584"/>
              </p:ext>
            </p:extLst>
          </p:nvPr>
        </p:nvGraphicFramePr>
        <p:xfrm>
          <a:off x="830597" y="3746280"/>
          <a:ext cx="10515603" cy="1530854"/>
        </p:xfrm>
        <a:graphic>
          <a:graphicData uri="http://schemas.openxmlformats.org/drawingml/2006/table">
            <a:tbl>
              <a:tblPr>
                <a:tableStyleId>{2D5ABB26-0587-4C30-8999-92F81FD0307C}</a:tableStyleId>
              </a:tblPr>
              <a:tblGrid>
                <a:gridCol w="6105267">
                  <a:extLst>
                    <a:ext uri="{9D8B030D-6E8A-4147-A177-3AD203B41FA5}">
                      <a16:colId xmlns:a16="http://schemas.microsoft.com/office/drawing/2014/main" xmlns="" val="2061757269"/>
                    </a:ext>
                  </a:extLst>
                </a:gridCol>
                <a:gridCol w="735056">
                  <a:extLst>
                    <a:ext uri="{9D8B030D-6E8A-4147-A177-3AD203B41FA5}">
                      <a16:colId xmlns:a16="http://schemas.microsoft.com/office/drawing/2014/main" xmlns="" val="147164746"/>
                    </a:ext>
                  </a:extLst>
                </a:gridCol>
                <a:gridCol w="735056">
                  <a:extLst>
                    <a:ext uri="{9D8B030D-6E8A-4147-A177-3AD203B41FA5}">
                      <a16:colId xmlns:a16="http://schemas.microsoft.com/office/drawing/2014/main" xmlns="" val="1997888101"/>
                    </a:ext>
                  </a:extLst>
                </a:gridCol>
                <a:gridCol w="735056">
                  <a:extLst>
                    <a:ext uri="{9D8B030D-6E8A-4147-A177-3AD203B41FA5}">
                      <a16:colId xmlns:a16="http://schemas.microsoft.com/office/drawing/2014/main" xmlns="" val="2557710950"/>
                    </a:ext>
                  </a:extLst>
                </a:gridCol>
                <a:gridCol w="735056">
                  <a:extLst>
                    <a:ext uri="{9D8B030D-6E8A-4147-A177-3AD203B41FA5}">
                      <a16:colId xmlns:a16="http://schemas.microsoft.com/office/drawing/2014/main" xmlns="" val="2883732559"/>
                    </a:ext>
                  </a:extLst>
                </a:gridCol>
                <a:gridCol w="735056">
                  <a:extLst>
                    <a:ext uri="{9D8B030D-6E8A-4147-A177-3AD203B41FA5}">
                      <a16:colId xmlns:a16="http://schemas.microsoft.com/office/drawing/2014/main" xmlns="" val="3646050447"/>
                    </a:ext>
                  </a:extLst>
                </a:gridCol>
                <a:gridCol w="735056">
                  <a:extLst>
                    <a:ext uri="{9D8B030D-6E8A-4147-A177-3AD203B41FA5}">
                      <a16:colId xmlns:a16="http://schemas.microsoft.com/office/drawing/2014/main" xmlns="" val="3961382284"/>
                    </a:ext>
                  </a:extLst>
                </a:gridCol>
              </a:tblGrid>
              <a:tr h="279810">
                <a:tc>
                  <a:txBody>
                    <a:bodyPr/>
                    <a:lstStyle/>
                    <a:p>
                      <a:pPr algn="just" rtl="0" fontAlgn="ctr"/>
                      <a:r>
                        <a:rPr lang="es-ES" sz="1000" u="none" strike="noStrike">
                          <a:solidFill>
                            <a:srgbClr val="002060"/>
                          </a:solidFill>
                          <a:effectLst/>
                        </a:rPr>
                        <a:t>* Apropiación vigente a 30 de abril de 2020, SIN descontar partidas suspendidas</a:t>
                      </a:r>
                      <a:endParaRPr lang="es-ES" sz="1000" b="0" i="0" u="none" strike="noStrike">
                        <a:solidFill>
                          <a:srgbClr val="002060"/>
                        </a:solidFill>
                        <a:effectLst/>
                        <a:latin typeface="Calibri" panose="020F0502020204030204" pitchFamily="34" charset="0"/>
                      </a:endParaRPr>
                    </a:p>
                  </a:txBody>
                  <a:tcPr marL="0" marR="0" marT="0" marB="0" anchor="ctr"/>
                </a:tc>
                <a:tc>
                  <a:txBody>
                    <a:bodyPr/>
                    <a:lstStyle/>
                    <a:p>
                      <a:pPr algn="just" rtl="0" fontAlgn="ctr"/>
                      <a:endParaRPr lang="es-CO" sz="1000" b="0" i="0" u="none" strike="noStrike">
                        <a:solidFill>
                          <a:srgbClr val="002060"/>
                        </a:solidFill>
                        <a:effectLst/>
                        <a:latin typeface="Calibri" panose="020F0502020204030204" pitchFamily="34" charset="0"/>
                      </a:endParaRPr>
                    </a:p>
                  </a:txBody>
                  <a:tcPr marL="0" marR="0" marT="0" marB="0" anchor="ctr"/>
                </a:tc>
                <a:tc>
                  <a:txBody>
                    <a:bodyPr/>
                    <a:lstStyle/>
                    <a:p>
                      <a:pPr algn="just" rtl="0" fontAlgn="ctr"/>
                      <a:endParaRPr lang="es-CO" sz="1000" b="0" i="0" u="none" strike="noStrike">
                        <a:solidFill>
                          <a:srgbClr val="002060"/>
                        </a:solidFill>
                        <a:effectLst/>
                        <a:latin typeface="Calibri" panose="020F0502020204030204" pitchFamily="34" charset="0"/>
                      </a:endParaRPr>
                    </a:p>
                  </a:txBody>
                  <a:tcPr marL="0" marR="0" marT="0" marB="0" anchor="ctr"/>
                </a:tc>
                <a:tc>
                  <a:txBody>
                    <a:bodyPr/>
                    <a:lstStyle/>
                    <a:p>
                      <a:pPr algn="just" rtl="0" fontAlgn="ctr"/>
                      <a:endParaRPr lang="es-CO" sz="1000" b="0" i="0" u="none" strike="noStrike">
                        <a:solidFill>
                          <a:srgbClr val="002060"/>
                        </a:solidFill>
                        <a:effectLst/>
                        <a:latin typeface="Calibri" panose="020F0502020204030204" pitchFamily="34" charset="0"/>
                      </a:endParaRPr>
                    </a:p>
                  </a:txBody>
                  <a:tcPr marL="0" marR="0" marT="0" marB="0" anchor="ctr"/>
                </a:tc>
                <a:tc>
                  <a:txBody>
                    <a:bodyPr/>
                    <a:lstStyle/>
                    <a:p>
                      <a:pPr algn="just" rtl="0" fontAlgn="ctr"/>
                      <a:endParaRPr lang="es-CO" sz="1000" b="0" i="0" u="none" strike="noStrike">
                        <a:solidFill>
                          <a:srgbClr val="002060"/>
                        </a:solidFill>
                        <a:effectLst/>
                        <a:latin typeface="Calibri" panose="020F0502020204030204" pitchFamily="34" charset="0"/>
                      </a:endParaRPr>
                    </a:p>
                  </a:txBody>
                  <a:tcPr marL="0" marR="0" marT="0" marB="0" anchor="ctr"/>
                </a:tc>
                <a:tc>
                  <a:txBody>
                    <a:bodyPr/>
                    <a:lstStyle/>
                    <a:p>
                      <a:pPr algn="just" rtl="0" fontAlgn="ctr"/>
                      <a:endParaRPr lang="es-CO" sz="1000" b="0" i="0" u="none" strike="noStrike">
                        <a:solidFill>
                          <a:srgbClr val="002060"/>
                        </a:solidFill>
                        <a:effectLst/>
                        <a:latin typeface="Calibri" panose="020F0502020204030204" pitchFamily="34" charset="0"/>
                      </a:endParaRPr>
                    </a:p>
                  </a:txBody>
                  <a:tcPr marL="0" marR="0" marT="0" marB="0" anchor="ctr"/>
                </a:tc>
                <a:tc>
                  <a:txBody>
                    <a:bodyPr/>
                    <a:lstStyle/>
                    <a:p>
                      <a:pPr algn="just" rtl="0" fontAlgn="ctr"/>
                      <a:endParaRPr lang="es-CO" sz="1000" b="0" i="0" u="none" strike="noStrike">
                        <a:solidFill>
                          <a:srgbClr val="002060"/>
                        </a:solidFill>
                        <a:effectLst/>
                        <a:latin typeface="Calibri" panose="020F0502020204030204" pitchFamily="34" charset="0"/>
                      </a:endParaRPr>
                    </a:p>
                  </a:txBody>
                  <a:tcPr marL="0" marR="0" marT="0" marB="0" anchor="ctr"/>
                </a:tc>
                <a:extLst>
                  <a:ext uri="{0D108BD9-81ED-4DB2-BD59-A6C34878D82A}">
                    <a16:rowId xmlns:a16="http://schemas.microsoft.com/office/drawing/2014/main" xmlns="" val="1716328669"/>
                  </a:ext>
                </a:extLst>
              </a:tr>
              <a:tr h="286603">
                <a:tc>
                  <a:txBody>
                    <a:bodyPr/>
                    <a:lstStyle/>
                    <a:p>
                      <a:pPr algn="just" rtl="0" fontAlgn="ctr"/>
                      <a:r>
                        <a:rPr lang="es-CO" sz="1000" u="none" strike="noStrike" dirty="0">
                          <a:solidFill>
                            <a:srgbClr val="002060"/>
                          </a:solidFill>
                          <a:effectLst/>
                        </a:rPr>
                        <a:t>** Apropiación vigente a 30 de abril de 2020, descontando partidas suspendidas</a:t>
                      </a:r>
                      <a:endParaRPr lang="es-CO" sz="1000" b="0" i="0" u="none" strike="noStrike" dirty="0">
                        <a:solidFill>
                          <a:srgbClr val="002060"/>
                        </a:solidFill>
                        <a:effectLst/>
                        <a:latin typeface="Calibri" panose="020F0502020204030204" pitchFamily="34" charset="0"/>
                      </a:endParaRPr>
                    </a:p>
                  </a:txBody>
                  <a:tcPr marL="0" marR="0" marT="0" marB="0" anchor="ctr"/>
                </a:tc>
                <a:tc>
                  <a:txBody>
                    <a:bodyPr/>
                    <a:lstStyle/>
                    <a:p>
                      <a:pPr algn="just" rtl="0" fontAlgn="ctr"/>
                      <a:endParaRPr lang="es-CO" sz="1000" b="0" i="0" u="none" strike="noStrike">
                        <a:solidFill>
                          <a:srgbClr val="002060"/>
                        </a:solidFill>
                        <a:effectLst/>
                        <a:latin typeface="Calibri" panose="020F0502020204030204" pitchFamily="34" charset="0"/>
                      </a:endParaRPr>
                    </a:p>
                  </a:txBody>
                  <a:tcPr marL="0" marR="0" marT="0" marB="0" anchor="ctr"/>
                </a:tc>
                <a:tc>
                  <a:txBody>
                    <a:bodyPr/>
                    <a:lstStyle/>
                    <a:p>
                      <a:pPr algn="just" rtl="0" fontAlgn="ctr"/>
                      <a:endParaRPr lang="es-CO" sz="1000" b="0" i="0" u="none" strike="noStrike">
                        <a:solidFill>
                          <a:srgbClr val="002060"/>
                        </a:solidFill>
                        <a:effectLst/>
                        <a:latin typeface="Calibri" panose="020F0502020204030204" pitchFamily="34" charset="0"/>
                      </a:endParaRPr>
                    </a:p>
                  </a:txBody>
                  <a:tcPr marL="0" marR="0" marT="0" marB="0" anchor="ctr"/>
                </a:tc>
                <a:tc>
                  <a:txBody>
                    <a:bodyPr/>
                    <a:lstStyle/>
                    <a:p>
                      <a:pPr algn="just" rtl="0" fontAlgn="ctr"/>
                      <a:endParaRPr lang="es-CO" sz="1000" b="0" i="0" u="none" strike="noStrike">
                        <a:solidFill>
                          <a:srgbClr val="002060"/>
                        </a:solidFill>
                        <a:effectLst/>
                        <a:latin typeface="Calibri" panose="020F0502020204030204" pitchFamily="34" charset="0"/>
                      </a:endParaRPr>
                    </a:p>
                  </a:txBody>
                  <a:tcPr marL="0" marR="0" marT="0" marB="0" anchor="ctr"/>
                </a:tc>
                <a:tc>
                  <a:txBody>
                    <a:bodyPr/>
                    <a:lstStyle/>
                    <a:p>
                      <a:pPr algn="just" rtl="0" fontAlgn="ctr"/>
                      <a:endParaRPr lang="es-CO" sz="1000" b="0" i="0" u="none" strike="noStrike">
                        <a:solidFill>
                          <a:srgbClr val="002060"/>
                        </a:solidFill>
                        <a:effectLst/>
                        <a:latin typeface="Calibri" panose="020F0502020204030204" pitchFamily="34" charset="0"/>
                      </a:endParaRPr>
                    </a:p>
                  </a:txBody>
                  <a:tcPr marL="0" marR="0" marT="0" marB="0" anchor="ctr"/>
                </a:tc>
                <a:tc>
                  <a:txBody>
                    <a:bodyPr/>
                    <a:lstStyle/>
                    <a:p>
                      <a:pPr algn="just" rtl="0" fontAlgn="ctr"/>
                      <a:endParaRPr lang="es-CO" sz="1000" b="0" i="0" u="none" strike="noStrike">
                        <a:solidFill>
                          <a:srgbClr val="002060"/>
                        </a:solidFill>
                        <a:effectLst/>
                        <a:latin typeface="Calibri" panose="020F0502020204030204" pitchFamily="34" charset="0"/>
                      </a:endParaRPr>
                    </a:p>
                  </a:txBody>
                  <a:tcPr marL="0" marR="0" marT="0" marB="0" anchor="ctr"/>
                </a:tc>
                <a:tc>
                  <a:txBody>
                    <a:bodyPr/>
                    <a:lstStyle/>
                    <a:p>
                      <a:pPr algn="just" rtl="0" fontAlgn="ctr"/>
                      <a:endParaRPr lang="es-CO" sz="1000" b="0" i="0" u="none" strike="noStrike">
                        <a:solidFill>
                          <a:srgbClr val="002060"/>
                        </a:solidFill>
                        <a:effectLst/>
                        <a:latin typeface="Calibri" panose="020F0502020204030204" pitchFamily="34" charset="0"/>
                      </a:endParaRPr>
                    </a:p>
                  </a:txBody>
                  <a:tcPr marL="0" marR="0" marT="0" marB="0" anchor="ctr"/>
                </a:tc>
                <a:extLst>
                  <a:ext uri="{0D108BD9-81ED-4DB2-BD59-A6C34878D82A}">
                    <a16:rowId xmlns:a16="http://schemas.microsoft.com/office/drawing/2014/main" xmlns="" val="1581373752"/>
                  </a:ext>
                </a:extLst>
              </a:tr>
              <a:tr h="354841">
                <a:tc gridSpan="7">
                  <a:txBody>
                    <a:bodyPr/>
                    <a:lstStyle/>
                    <a:p>
                      <a:pPr algn="just" rtl="0" fontAlgn="ctr"/>
                      <a:r>
                        <a:rPr lang="es-ES" sz="1000" u="none" strike="noStrike" dirty="0">
                          <a:solidFill>
                            <a:srgbClr val="002060"/>
                          </a:solidFill>
                          <a:effectLst/>
                        </a:rPr>
                        <a:t>*** La información de los proyectos de inversión 2021 - 2024 del Sector Hacienda guardan total coherencia con la información del aplicativo SUIFP a la fecha.</a:t>
                      </a:r>
                      <a:endParaRPr lang="es-ES" sz="1000" b="0" i="0" u="none" strike="noStrike" dirty="0">
                        <a:solidFill>
                          <a:srgbClr val="002060"/>
                        </a:solidFill>
                        <a:effectLst/>
                        <a:latin typeface="Calibri" panose="020F0502020204030204" pitchFamily="34" charset="0"/>
                      </a:endParaRPr>
                    </a:p>
                  </a:txBody>
                  <a:tcPr marL="0" marR="0" marT="0" marB="0" anchor="ct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pPr algn="l" rtl="0" fontAlgn="ctr"/>
                      <a:endParaRPr lang="es-CO" sz="900" b="0" i="0" u="none" strike="noStrike" dirty="0">
                        <a:solidFill>
                          <a:srgbClr val="203764"/>
                        </a:solidFill>
                        <a:effectLst/>
                        <a:latin typeface="Calibri" panose="020F0502020204030204" pitchFamily="34" charset="0"/>
                      </a:endParaRPr>
                    </a:p>
                  </a:txBody>
                  <a:tcPr marL="0" marR="0" marT="0" marB="0" anchor="ctr"/>
                </a:tc>
                <a:tc hMerge="1">
                  <a:txBody>
                    <a:bodyPr/>
                    <a:lstStyle/>
                    <a:p>
                      <a:pPr algn="l" rtl="0" fontAlgn="ctr"/>
                      <a:endParaRPr lang="es-CO" sz="900" b="0" i="0" u="none" strike="noStrike" dirty="0">
                        <a:solidFill>
                          <a:srgbClr val="203764"/>
                        </a:solidFill>
                        <a:effectLst/>
                        <a:latin typeface="Calibri" panose="020F0502020204030204" pitchFamily="34" charset="0"/>
                      </a:endParaRPr>
                    </a:p>
                  </a:txBody>
                  <a:tcPr marL="0" marR="0" marT="0" marB="0" anchor="ctr"/>
                </a:tc>
                <a:tc hMerge="1">
                  <a:txBody>
                    <a:bodyPr/>
                    <a:lstStyle/>
                    <a:p>
                      <a:pPr algn="l" rtl="0" fontAlgn="ctr"/>
                      <a:endParaRPr lang="es-CO" sz="900" b="0" i="0" u="none" strike="noStrike" dirty="0">
                        <a:solidFill>
                          <a:srgbClr val="203764"/>
                        </a:solidFill>
                        <a:effectLst/>
                        <a:latin typeface="Calibri" panose="020F0502020204030204" pitchFamily="34" charset="0"/>
                      </a:endParaRPr>
                    </a:p>
                  </a:txBody>
                  <a:tcPr marL="0" marR="0" marT="0" marB="0" anchor="ctr"/>
                </a:tc>
                <a:extLst>
                  <a:ext uri="{0D108BD9-81ED-4DB2-BD59-A6C34878D82A}">
                    <a16:rowId xmlns:a16="http://schemas.microsoft.com/office/drawing/2014/main" xmlns="" val="75577306"/>
                  </a:ext>
                </a:extLst>
              </a:tr>
              <a:tr h="350793">
                <a:tc gridSpan="7">
                  <a:txBody>
                    <a:bodyPr/>
                    <a:lstStyle/>
                    <a:p>
                      <a:pPr algn="just" rtl="0" fontAlgn="ctr"/>
                      <a:r>
                        <a:rPr lang="es-ES" sz="1000" u="none" strike="noStrike" dirty="0">
                          <a:solidFill>
                            <a:srgbClr val="002060"/>
                          </a:solidFill>
                          <a:effectLst/>
                        </a:rPr>
                        <a:t>**** Para el calculo de los valores por Entidad del MGMP 2021- 2023 ; se </a:t>
                      </a:r>
                      <a:r>
                        <a:rPr lang="es-ES" sz="1000" u="none" strike="noStrike" dirty="0" smtClean="0">
                          <a:solidFill>
                            <a:srgbClr val="002060"/>
                          </a:solidFill>
                          <a:effectLst/>
                        </a:rPr>
                        <a:t>estableció </a:t>
                      </a:r>
                      <a:r>
                        <a:rPr lang="es-ES" sz="1000" u="none" strike="noStrike" dirty="0">
                          <a:solidFill>
                            <a:srgbClr val="002060"/>
                          </a:solidFill>
                          <a:effectLst/>
                        </a:rPr>
                        <a:t>en  la vigencia 2021 conforme al tope presupuestal de inversión asignado en el Anteproyecto de Presupuesto,  y en las vigencias 2022 -2023, se realizó el incremento de acuerdo a los topes de inversión indicados  en correo </a:t>
                      </a:r>
                      <a:r>
                        <a:rPr lang="es-ES" sz="1000" u="none" strike="noStrike" dirty="0" smtClean="0">
                          <a:solidFill>
                            <a:srgbClr val="002060"/>
                          </a:solidFill>
                          <a:effectLst/>
                        </a:rPr>
                        <a:t>electrónico </a:t>
                      </a:r>
                      <a:r>
                        <a:rPr lang="es-ES" sz="1000" u="none" strike="noStrike" dirty="0">
                          <a:solidFill>
                            <a:srgbClr val="002060"/>
                          </a:solidFill>
                          <a:effectLst/>
                        </a:rPr>
                        <a:t>por parte del Departamento Nacional de Planeación para el Sector Hacienda, estableciendo las variaciones porcentuales conforme a la variación anual del tope global y la vigencia 2024 con un incremento por entidad del 3% conforme a los supuestos </a:t>
                      </a:r>
                      <a:r>
                        <a:rPr lang="es-ES" sz="1000" u="none" strike="noStrike" dirty="0" smtClean="0">
                          <a:solidFill>
                            <a:srgbClr val="002060"/>
                          </a:solidFill>
                          <a:effectLst/>
                        </a:rPr>
                        <a:t>macroeconómicos.</a:t>
                      </a:r>
                      <a:endParaRPr lang="es-ES" sz="1000" b="0" i="0" u="none" strike="noStrike" dirty="0">
                        <a:solidFill>
                          <a:srgbClr val="002060"/>
                        </a:solidFill>
                        <a:effectLst/>
                        <a:latin typeface="Calibri" panose="020F0502020204030204" pitchFamily="34" charset="0"/>
                      </a:endParaRPr>
                    </a:p>
                  </a:txBody>
                  <a:tcPr marL="0" marR="0" marT="0" marB="0" anchor="ctr"/>
                </a:tc>
                <a:tc hMerge="1">
                  <a:txBody>
                    <a:bodyPr/>
                    <a:lstStyle/>
                    <a:p>
                      <a:endParaRPr lang="es-CO"/>
                    </a:p>
                  </a:txBody>
                  <a:tcPr/>
                </a:tc>
                <a:tc hMerge="1">
                  <a:txBody>
                    <a:bodyPr/>
                    <a:lstStyle/>
                    <a:p>
                      <a:endParaRPr lang="es-CO"/>
                    </a:p>
                  </a:txBody>
                  <a:tcPr/>
                </a:tc>
                <a:tc hMerge="1">
                  <a:txBody>
                    <a:bodyPr/>
                    <a:lstStyle/>
                    <a:p>
                      <a:endParaRPr lang="es-CO" sz="1500"/>
                    </a:p>
                  </a:txBody>
                  <a:tcPr marL="78054" marR="78054" marT="39027" marB="39027"/>
                </a:tc>
                <a:tc hMerge="1">
                  <a:txBody>
                    <a:bodyPr/>
                    <a:lstStyle/>
                    <a:p>
                      <a:endParaRPr lang="es-CO" sz="1500"/>
                    </a:p>
                  </a:txBody>
                  <a:tcPr marL="78054" marR="78054" marT="39027" marB="39027"/>
                </a:tc>
                <a:tc hMerge="1">
                  <a:txBody>
                    <a:bodyPr/>
                    <a:lstStyle/>
                    <a:p>
                      <a:endParaRPr lang="es-CO" sz="1500"/>
                    </a:p>
                  </a:txBody>
                  <a:tcPr marL="78054" marR="78054" marT="39027" marB="39027"/>
                </a:tc>
                <a:tc hMerge="1">
                  <a:txBody>
                    <a:bodyPr/>
                    <a:lstStyle/>
                    <a:p>
                      <a:endParaRPr lang="es-CO" sz="1500" dirty="0"/>
                    </a:p>
                  </a:txBody>
                  <a:tcPr marL="78054" marR="78054" marT="39027" marB="39027"/>
                </a:tc>
                <a:extLst>
                  <a:ext uri="{0D108BD9-81ED-4DB2-BD59-A6C34878D82A}">
                    <a16:rowId xmlns:a16="http://schemas.microsoft.com/office/drawing/2014/main" xmlns="" val="4231338699"/>
                  </a:ext>
                </a:extLst>
              </a:tr>
            </a:tbl>
          </a:graphicData>
        </a:graphic>
      </p:graphicFrame>
    </p:spTree>
    <p:extLst>
      <p:ext uri="{BB962C8B-B14F-4D97-AF65-F5344CB8AC3E}">
        <p14:creationId xmlns:p14="http://schemas.microsoft.com/office/powerpoint/2010/main" val="18034931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5">
            <a:extLst>
              <a:ext uri="{FF2B5EF4-FFF2-40B4-BE49-F238E27FC236}">
                <a16:creationId xmlns:a16="http://schemas.microsoft.com/office/drawing/2014/main" xmlns="" id="{147A00F9-85D5-482F-8929-515BA65B6DAA}"/>
              </a:ext>
            </a:extLst>
          </p:cNvPr>
          <p:cNvSpPr>
            <a:spLocks noGrp="1"/>
          </p:cNvSpPr>
          <p:nvPr>
            <p:ph type="title"/>
          </p:nvPr>
        </p:nvSpPr>
        <p:spPr>
          <a:xfrm>
            <a:off x="292653" y="673874"/>
            <a:ext cx="11613596" cy="559387"/>
          </a:xfrm>
        </p:spPr>
        <p:txBody>
          <a:bodyPr/>
          <a:lstStyle/>
          <a:p>
            <a:r>
              <a:rPr lang="es-CO" dirty="0"/>
              <a:t>4</a:t>
            </a:r>
            <a:r>
              <a:rPr lang="es-CO" dirty="0" smtClean="0"/>
              <a:t>.1 </a:t>
            </a:r>
            <a:r>
              <a:rPr lang="es-CO" dirty="0"/>
              <a:t>Solicitud MGMP Inversión</a:t>
            </a:r>
          </a:p>
        </p:txBody>
      </p:sp>
      <p:sp>
        <p:nvSpPr>
          <p:cNvPr id="17" name="Text Placeholder 16">
            <a:extLst>
              <a:ext uri="{FF2B5EF4-FFF2-40B4-BE49-F238E27FC236}">
                <a16:creationId xmlns:a16="http://schemas.microsoft.com/office/drawing/2014/main" xmlns="" id="{CC7E4799-0F53-4A92-81A5-D4162B3A1AAE}"/>
              </a:ext>
            </a:extLst>
          </p:cNvPr>
          <p:cNvSpPr>
            <a:spLocks noGrp="1"/>
          </p:cNvSpPr>
          <p:nvPr>
            <p:ph type="body" sz="quarter" idx="10"/>
          </p:nvPr>
        </p:nvSpPr>
        <p:spPr>
          <a:xfrm>
            <a:off x="291865" y="1347457"/>
            <a:ext cx="11614384" cy="360939"/>
          </a:xfrm>
        </p:spPr>
        <p:txBody>
          <a:bodyPr/>
          <a:lstStyle/>
          <a:p>
            <a:r>
              <a:rPr lang="es-CO" dirty="0"/>
              <a:t>Proyecciones</a:t>
            </a:r>
          </a:p>
          <a:p>
            <a:endParaRPr lang="es-CO" dirty="0"/>
          </a:p>
        </p:txBody>
      </p:sp>
      <p:graphicFrame>
        <p:nvGraphicFramePr>
          <p:cNvPr id="3" name="Tabla 2"/>
          <p:cNvGraphicFramePr>
            <a:graphicFrameLocks noGrp="1"/>
          </p:cNvGraphicFramePr>
          <p:nvPr>
            <p:extLst>
              <p:ext uri="{D42A27DB-BD31-4B8C-83A1-F6EECF244321}">
                <p14:modId xmlns:p14="http://schemas.microsoft.com/office/powerpoint/2010/main" val="3522846781"/>
              </p:ext>
            </p:extLst>
          </p:nvPr>
        </p:nvGraphicFramePr>
        <p:xfrm>
          <a:off x="668739" y="1921076"/>
          <a:ext cx="10561380" cy="4002051"/>
        </p:xfrm>
        <a:graphic>
          <a:graphicData uri="http://schemas.openxmlformats.org/drawingml/2006/table">
            <a:tbl>
              <a:tblPr/>
              <a:tblGrid>
                <a:gridCol w="2755612">
                  <a:extLst>
                    <a:ext uri="{9D8B030D-6E8A-4147-A177-3AD203B41FA5}">
                      <a16:colId xmlns:a16="http://schemas.microsoft.com/office/drawing/2014/main" xmlns="" val="3878807420"/>
                    </a:ext>
                  </a:extLst>
                </a:gridCol>
                <a:gridCol w="922140">
                  <a:extLst>
                    <a:ext uri="{9D8B030D-6E8A-4147-A177-3AD203B41FA5}">
                      <a16:colId xmlns:a16="http://schemas.microsoft.com/office/drawing/2014/main" xmlns="" val="3630450362"/>
                    </a:ext>
                  </a:extLst>
                </a:gridCol>
                <a:gridCol w="922140">
                  <a:extLst>
                    <a:ext uri="{9D8B030D-6E8A-4147-A177-3AD203B41FA5}">
                      <a16:colId xmlns:a16="http://schemas.microsoft.com/office/drawing/2014/main" xmlns="" val="2311131746"/>
                    </a:ext>
                  </a:extLst>
                </a:gridCol>
                <a:gridCol w="922140">
                  <a:extLst>
                    <a:ext uri="{9D8B030D-6E8A-4147-A177-3AD203B41FA5}">
                      <a16:colId xmlns:a16="http://schemas.microsoft.com/office/drawing/2014/main" xmlns="" val="1658457055"/>
                    </a:ext>
                  </a:extLst>
                </a:gridCol>
                <a:gridCol w="922140">
                  <a:extLst>
                    <a:ext uri="{9D8B030D-6E8A-4147-A177-3AD203B41FA5}">
                      <a16:colId xmlns:a16="http://schemas.microsoft.com/office/drawing/2014/main" xmlns="" val="2714031953"/>
                    </a:ext>
                  </a:extLst>
                </a:gridCol>
                <a:gridCol w="922140">
                  <a:extLst>
                    <a:ext uri="{9D8B030D-6E8A-4147-A177-3AD203B41FA5}">
                      <a16:colId xmlns:a16="http://schemas.microsoft.com/office/drawing/2014/main" xmlns="" val="2262165117"/>
                    </a:ext>
                  </a:extLst>
                </a:gridCol>
                <a:gridCol w="907731">
                  <a:extLst>
                    <a:ext uri="{9D8B030D-6E8A-4147-A177-3AD203B41FA5}">
                      <a16:colId xmlns:a16="http://schemas.microsoft.com/office/drawing/2014/main" xmlns="" val="3491142600"/>
                    </a:ext>
                  </a:extLst>
                </a:gridCol>
                <a:gridCol w="590746">
                  <a:extLst>
                    <a:ext uri="{9D8B030D-6E8A-4147-A177-3AD203B41FA5}">
                      <a16:colId xmlns:a16="http://schemas.microsoft.com/office/drawing/2014/main" xmlns="" val="1061522349"/>
                    </a:ext>
                  </a:extLst>
                </a:gridCol>
                <a:gridCol w="594347">
                  <a:extLst>
                    <a:ext uri="{9D8B030D-6E8A-4147-A177-3AD203B41FA5}">
                      <a16:colId xmlns:a16="http://schemas.microsoft.com/office/drawing/2014/main" xmlns="" val="2798916146"/>
                    </a:ext>
                  </a:extLst>
                </a:gridCol>
                <a:gridCol w="551122">
                  <a:extLst>
                    <a:ext uri="{9D8B030D-6E8A-4147-A177-3AD203B41FA5}">
                      <a16:colId xmlns:a16="http://schemas.microsoft.com/office/drawing/2014/main" xmlns="" val="1892864294"/>
                    </a:ext>
                  </a:extLst>
                </a:gridCol>
                <a:gridCol w="551122">
                  <a:extLst>
                    <a:ext uri="{9D8B030D-6E8A-4147-A177-3AD203B41FA5}">
                      <a16:colId xmlns:a16="http://schemas.microsoft.com/office/drawing/2014/main" xmlns="" val="2633074920"/>
                    </a:ext>
                  </a:extLst>
                </a:gridCol>
              </a:tblGrid>
              <a:tr h="301858">
                <a:tc>
                  <a:txBody>
                    <a:bodyPr/>
                    <a:lstStyle/>
                    <a:p>
                      <a:pPr algn="l" rtl="0" fontAlgn="ctr"/>
                      <a:r>
                        <a:rPr lang="es-CO" sz="1000" b="1" i="0" u="none" strike="noStrike">
                          <a:solidFill>
                            <a:srgbClr val="203764"/>
                          </a:solidFill>
                          <a:effectLst/>
                          <a:latin typeface="Calibri" panose="020F0502020204030204" pitchFamily="34" charset="0"/>
                          <a:cs typeface="Calibri" panose="020F0502020204030204" pitchFamily="34" charset="0"/>
                        </a:rPr>
                        <a:t>Millones de pesos</a:t>
                      </a:r>
                    </a:p>
                  </a:txBody>
                  <a:tcPr marL="0" marR="0" marT="0"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ctr"/>
                      <a:endParaRPr lang="es-CO" sz="1800" b="0" i="0" u="none" strike="noStrike">
                        <a:solidFill>
                          <a:srgbClr val="000000"/>
                        </a:solidFill>
                        <a:effectLst/>
                        <a:latin typeface="Calibri" panose="020F0502020204030204" pitchFamily="34" charset="0"/>
                        <a:cs typeface="Calibri" panose="020F0502020204030204" pitchFamily="34" charset="0"/>
                      </a:endParaRPr>
                    </a:p>
                  </a:txBody>
                  <a:tcPr marL="0" marR="0" marT="0"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l" rtl="0" fontAlgn="ctr"/>
                      <a:endParaRPr lang="es-CO" sz="1000" b="0" i="0" u="none" strike="noStrike">
                        <a:solidFill>
                          <a:srgbClr val="000000"/>
                        </a:solidFill>
                        <a:effectLst/>
                        <a:latin typeface="Calibri" panose="020F0502020204030204" pitchFamily="34" charset="0"/>
                        <a:cs typeface="Calibri" panose="020F0502020204030204" pitchFamily="34" charset="0"/>
                      </a:endParaRPr>
                    </a:p>
                  </a:txBody>
                  <a:tcPr marL="0" marR="0" marT="0" marB="0" anchor="ctr">
                    <a:lnL>
                      <a:noFill/>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gridSpan="8">
                  <a:txBody>
                    <a:bodyPr/>
                    <a:lstStyle/>
                    <a:p>
                      <a:pPr algn="ctr" rtl="0" fontAlgn="ctr"/>
                      <a:r>
                        <a:rPr lang="es-CO" sz="1400" b="1" i="0" u="none" strike="noStrike">
                          <a:solidFill>
                            <a:srgbClr val="FFFFFF"/>
                          </a:solidFill>
                          <a:effectLst/>
                          <a:latin typeface="Calibri" panose="020F0502020204030204" pitchFamily="34" charset="0"/>
                          <a:cs typeface="Calibri" panose="020F0502020204030204" pitchFamily="34" charset="0"/>
                        </a:rPr>
                        <a:t>MGMP 2020 - 2023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03764"/>
                    </a:solidFill>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extLst>
                  <a:ext uri="{0D108BD9-81ED-4DB2-BD59-A6C34878D82A}">
                    <a16:rowId xmlns:a16="http://schemas.microsoft.com/office/drawing/2014/main" xmlns="" val="3430555714"/>
                  </a:ext>
                </a:extLst>
              </a:tr>
              <a:tr h="204484">
                <a:tc rowSpan="2">
                  <a:txBody>
                    <a:bodyPr/>
                    <a:lstStyle/>
                    <a:p>
                      <a:pPr algn="ctr" rtl="0" fontAlgn="ctr"/>
                      <a:r>
                        <a:rPr lang="es-CO" sz="1400" b="1" i="0" u="none" strike="noStrike">
                          <a:solidFill>
                            <a:srgbClr val="FFFFFF"/>
                          </a:solidFill>
                          <a:effectLst/>
                          <a:latin typeface="Calibri" panose="020F0502020204030204" pitchFamily="34" charset="0"/>
                          <a:cs typeface="Calibri" panose="020F0502020204030204" pitchFamily="34" charset="0"/>
                        </a:rPr>
                        <a:t>Inversión/Entidad</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203764"/>
                    </a:solidFill>
                  </a:tcPr>
                </a:tc>
                <a:tc rowSpan="2">
                  <a:txBody>
                    <a:bodyPr/>
                    <a:lstStyle/>
                    <a:p>
                      <a:pPr algn="ctr" rtl="0" fontAlgn="ctr"/>
                      <a:r>
                        <a:rPr lang="es-CO" sz="1200" b="1" i="0" u="none" strike="noStrike">
                          <a:solidFill>
                            <a:srgbClr val="FFFFFF"/>
                          </a:solidFill>
                          <a:effectLst/>
                          <a:latin typeface="Calibri" panose="020F0502020204030204" pitchFamily="34" charset="0"/>
                          <a:cs typeface="Calibri" panose="020F0502020204030204" pitchFamily="34" charset="0"/>
                        </a:rPr>
                        <a:t>2020*</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203764"/>
                    </a:solidFill>
                  </a:tcPr>
                </a:tc>
                <a:tc rowSpan="2">
                  <a:txBody>
                    <a:bodyPr/>
                    <a:lstStyle/>
                    <a:p>
                      <a:pPr algn="ctr" rtl="0" fontAlgn="ctr"/>
                      <a:r>
                        <a:rPr lang="es-CO" sz="1200" b="1" i="0" u="none" strike="noStrike">
                          <a:solidFill>
                            <a:srgbClr val="FFFFFF"/>
                          </a:solidFill>
                          <a:effectLst/>
                          <a:latin typeface="Calibri" panose="020F0502020204030204" pitchFamily="34" charset="0"/>
                          <a:cs typeface="Calibri" panose="020F0502020204030204" pitchFamily="34" charset="0"/>
                        </a:rPr>
                        <a:t>2020**</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203764"/>
                    </a:solidFill>
                  </a:tcPr>
                </a:tc>
                <a:tc rowSpan="2">
                  <a:txBody>
                    <a:bodyPr/>
                    <a:lstStyle/>
                    <a:p>
                      <a:pPr algn="ctr" rtl="0" fontAlgn="ctr"/>
                      <a:r>
                        <a:rPr lang="es-CO" sz="1200" b="1" i="0" u="none" strike="noStrike">
                          <a:solidFill>
                            <a:srgbClr val="FFFFFF"/>
                          </a:solidFill>
                          <a:effectLst/>
                          <a:latin typeface="Calibri" panose="020F0502020204030204" pitchFamily="34" charset="0"/>
                          <a:cs typeface="Calibri" panose="020F0502020204030204" pitchFamily="34" charset="0"/>
                        </a:rPr>
                        <a:t>2021</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203764"/>
                    </a:solidFill>
                  </a:tcPr>
                </a:tc>
                <a:tc rowSpan="2">
                  <a:txBody>
                    <a:bodyPr/>
                    <a:lstStyle/>
                    <a:p>
                      <a:pPr algn="ctr" rtl="0" fontAlgn="ctr"/>
                      <a:r>
                        <a:rPr lang="es-CO" sz="1200" b="1" i="0" u="none" strike="noStrike">
                          <a:solidFill>
                            <a:srgbClr val="FFFFFF"/>
                          </a:solidFill>
                          <a:effectLst/>
                          <a:latin typeface="Calibri" panose="020F0502020204030204" pitchFamily="34" charset="0"/>
                          <a:cs typeface="Calibri" panose="020F0502020204030204" pitchFamily="34" charset="0"/>
                        </a:rPr>
                        <a:t>2022</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203764"/>
                    </a:solidFill>
                  </a:tcPr>
                </a:tc>
                <a:tc rowSpan="2">
                  <a:txBody>
                    <a:bodyPr/>
                    <a:lstStyle/>
                    <a:p>
                      <a:pPr algn="ctr" rtl="0" fontAlgn="ctr"/>
                      <a:r>
                        <a:rPr lang="es-CO" sz="1200" b="1" i="0" u="none" strike="noStrike">
                          <a:solidFill>
                            <a:srgbClr val="FFFFFF"/>
                          </a:solidFill>
                          <a:effectLst/>
                          <a:latin typeface="Calibri" panose="020F0502020204030204" pitchFamily="34" charset="0"/>
                          <a:cs typeface="Calibri" panose="020F0502020204030204" pitchFamily="34" charset="0"/>
                        </a:rPr>
                        <a:t>2023</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203764"/>
                    </a:solidFill>
                  </a:tcPr>
                </a:tc>
                <a:tc rowSpan="2">
                  <a:txBody>
                    <a:bodyPr/>
                    <a:lstStyle/>
                    <a:p>
                      <a:pPr algn="ctr" rtl="0" fontAlgn="ctr"/>
                      <a:r>
                        <a:rPr lang="es-CO" sz="1200" b="1" i="0" u="none" strike="noStrike">
                          <a:solidFill>
                            <a:srgbClr val="FFFFFF"/>
                          </a:solidFill>
                          <a:effectLst/>
                          <a:latin typeface="Calibri" panose="020F0502020204030204" pitchFamily="34" charset="0"/>
                          <a:cs typeface="Calibri" panose="020F0502020204030204" pitchFamily="34" charset="0"/>
                        </a:rPr>
                        <a:t>2024</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203764"/>
                    </a:solidFill>
                  </a:tcPr>
                </a:tc>
                <a:tc>
                  <a:txBody>
                    <a:bodyPr/>
                    <a:lstStyle/>
                    <a:p>
                      <a:pPr algn="ctr" rtl="0" fontAlgn="ctr"/>
                      <a:r>
                        <a:rPr lang="es-CO" sz="1200" b="1" i="0" u="none" strike="noStrike">
                          <a:solidFill>
                            <a:srgbClr val="FFFFFF"/>
                          </a:solidFill>
                          <a:effectLst/>
                          <a:latin typeface="Calibri" panose="020F0502020204030204" pitchFamily="34" charset="0"/>
                          <a:cs typeface="Calibri" panose="020F0502020204030204" pitchFamily="34" charset="0"/>
                        </a:rPr>
                        <a:t>Var%</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203764"/>
                    </a:solidFill>
                  </a:tcPr>
                </a:tc>
                <a:tc>
                  <a:txBody>
                    <a:bodyPr/>
                    <a:lstStyle/>
                    <a:p>
                      <a:pPr algn="ctr" rtl="0" fontAlgn="ctr"/>
                      <a:r>
                        <a:rPr lang="es-CO" sz="1200" b="1" i="0" u="none" strike="noStrike">
                          <a:solidFill>
                            <a:srgbClr val="FFFFFF"/>
                          </a:solidFill>
                          <a:effectLst/>
                          <a:latin typeface="Calibri" panose="020F0502020204030204" pitchFamily="34" charset="0"/>
                          <a:cs typeface="Calibri" panose="020F0502020204030204" pitchFamily="34" charset="0"/>
                        </a:rPr>
                        <a:t>Var%</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203764"/>
                    </a:solidFill>
                  </a:tcPr>
                </a:tc>
                <a:tc>
                  <a:txBody>
                    <a:bodyPr/>
                    <a:lstStyle/>
                    <a:p>
                      <a:pPr algn="ctr" rtl="0" fontAlgn="ctr"/>
                      <a:r>
                        <a:rPr lang="es-CO" sz="1200" b="1" i="0" u="none" strike="noStrike">
                          <a:solidFill>
                            <a:srgbClr val="FFFFFF"/>
                          </a:solidFill>
                          <a:effectLst/>
                          <a:latin typeface="Calibri" panose="020F0502020204030204" pitchFamily="34" charset="0"/>
                          <a:cs typeface="Calibri" panose="020F0502020204030204" pitchFamily="34" charset="0"/>
                        </a:rPr>
                        <a:t>Var%</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203764"/>
                    </a:solidFill>
                  </a:tcPr>
                </a:tc>
                <a:tc>
                  <a:txBody>
                    <a:bodyPr/>
                    <a:lstStyle/>
                    <a:p>
                      <a:pPr algn="ctr" rtl="0" fontAlgn="ctr"/>
                      <a:r>
                        <a:rPr lang="es-CO" sz="1200" b="1" i="0" u="none" strike="noStrike">
                          <a:solidFill>
                            <a:srgbClr val="FFFFFF"/>
                          </a:solidFill>
                          <a:effectLst/>
                          <a:latin typeface="Calibri" panose="020F0502020204030204" pitchFamily="34" charset="0"/>
                          <a:cs typeface="Calibri" panose="020F0502020204030204" pitchFamily="34" charset="0"/>
                        </a:rPr>
                        <a:t>Var%</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203764"/>
                    </a:solidFill>
                  </a:tcPr>
                </a:tc>
                <a:extLst>
                  <a:ext uri="{0D108BD9-81ED-4DB2-BD59-A6C34878D82A}">
                    <a16:rowId xmlns:a16="http://schemas.microsoft.com/office/drawing/2014/main" xmlns="" val="408194141"/>
                  </a:ext>
                </a:extLst>
              </a:tr>
              <a:tr h="214222">
                <a:tc vMerge="1">
                  <a:txBody>
                    <a:bodyPr/>
                    <a:lstStyle/>
                    <a:p>
                      <a:endParaRPr lang="es-CO"/>
                    </a:p>
                  </a:txBody>
                  <a:tcPr/>
                </a:tc>
                <a:tc vMerge="1">
                  <a:txBody>
                    <a:bodyPr/>
                    <a:lstStyle/>
                    <a:p>
                      <a:endParaRPr lang="es-CO"/>
                    </a:p>
                  </a:txBody>
                  <a:tcPr/>
                </a:tc>
                <a:tc vMerge="1">
                  <a:txBody>
                    <a:bodyPr/>
                    <a:lstStyle/>
                    <a:p>
                      <a:endParaRPr lang="es-CO"/>
                    </a:p>
                  </a:txBody>
                  <a:tcPr/>
                </a:tc>
                <a:tc vMerge="1">
                  <a:txBody>
                    <a:bodyPr/>
                    <a:lstStyle/>
                    <a:p>
                      <a:endParaRPr lang="es-CO"/>
                    </a:p>
                  </a:txBody>
                  <a:tcPr/>
                </a:tc>
                <a:tc vMerge="1">
                  <a:txBody>
                    <a:bodyPr/>
                    <a:lstStyle/>
                    <a:p>
                      <a:endParaRPr lang="es-CO"/>
                    </a:p>
                  </a:txBody>
                  <a:tcPr/>
                </a:tc>
                <a:tc vMerge="1">
                  <a:txBody>
                    <a:bodyPr/>
                    <a:lstStyle/>
                    <a:p>
                      <a:endParaRPr lang="es-CO"/>
                    </a:p>
                  </a:txBody>
                  <a:tcPr/>
                </a:tc>
                <a:tc vMerge="1">
                  <a:txBody>
                    <a:bodyPr/>
                    <a:lstStyle/>
                    <a:p>
                      <a:endParaRPr lang="es-CO"/>
                    </a:p>
                  </a:txBody>
                  <a:tcPr/>
                </a:tc>
                <a:tc>
                  <a:txBody>
                    <a:bodyPr/>
                    <a:lstStyle/>
                    <a:p>
                      <a:pPr algn="ctr" rtl="0" fontAlgn="ctr"/>
                      <a:r>
                        <a:rPr lang="es-CO" sz="1200" b="1" i="0" u="none" strike="noStrike">
                          <a:solidFill>
                            <a:srgbClr val="FFFFFF"/>
                          </a:solidFill>
                          <a:effectLst/>
                          <a:latin typeface="Calibri" panose="020F0502020204030204" pitchFamily="34" charset="0"/>
                          <a:cs typeface="Calibri" panose="020F0502020204030204" pitchFamily="34" charset="0"/>
                        </a:rPr>
                        <a:t>21/20</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203764"/>
                    </a:solidFill>
                  </a:tcPr>
                </a:tc>
                <a:tc>
                  <a:txBody>
                    <a:bodyPr/>
                    <a:lstStyle/>
                    <a:p>
                      <a:pPr algn="ctr" rtl="0" fontAlgn="ctr"/>
                      <a:r>
                        <a:rPr lang="es-CO" sz="1200" b="1" i="0" u="none" strike="noStrike">
                          <a:solidFill>
                            <a:srgbClr val="FFFFFF"/>
                          </a:solidFill>
                          <a:effectLst/>
                          <a:latin typeface="Calibri" panose="020F0502020204030204" pitchFamily="34" charset="0"/>
                          <a:cs typeface="Calibri" panose="020F0502020204030204" pitchFamily="34" charset="0"/>
                        </a:rPr>
                        <a:t>22/21</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203764"/>
                    </a:solidFill>
                  </a:tcPr>
                </a:tc>
                <a:tc>
                  <a:txBody>
                    <a:bodyPr/>
                    <a:lstStyle/>
                    <a:p>
                      <a:pPr algn="ctr" rtl="0" fontAlgn="ctr"/>
                      <a:r>
                        <a:rPr lang="es-CO" sz="1200" b="1" i="0" u="none" strike="noStrike">
                          <a:solidFill>
                            <a:srgbClr val="FFFFFF"/>
                          </a:solidFill>
                          <a:effectLst/>
                          <a:latin typeface="Calibri" panose="020F0502020204030204" pitchFamily="34" charset="0"/>
                          <a:cs typeface="Calibri" panose="020F0502020204030204" pitchFamily="34" charset="0"/>
                        </a:rPr>
                        <a:t>23/22</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203764"/>
                    </a:solidFill>
                  </a:tcPr>
                </a:tc>
                <a:tc>
                  <a:txBody>
                    <a:bodyPr/>
                    <a:lstStyle/>
                    <a:p>
                      <a:pPr algn="ctr" rtl="0" fontAlgn="ctr"/>
                      <a:r>
                        <a:rPr lang="es-CO" sz="1200" b="1" i="0" u="none" strike="noStrike">
                          <a:solidFill>
                            <a:srgbClr val="FFFFFF"/>
                          </a:solidFill>
                          <a:effectLst/>
                          <a:latin typeface="Calibri" panose="020F0502020204030204" pitchFamily="34" charset="0"/>
                          <a:cs typeface="Calibri" panose="020F0502020204030204" pitchFamily="34" charset="0"/>
                        </a:rPr>
                        <a:t>24/23</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203764"/>
                    </a:solidFill>
                  </a:tcPr>
                </a:tc>
                <a:extLst>
                  <a:ext uri="{0D108BD9-81ED-4DB2-BD59-A6C34878D82A}">
                    <a16:rowId xmlns:a16="http://schemas.microsoft.com/office/drawing/2014/main" xmlns="" val="1907194661"/>
                  </a:ext>
                </a:extLst>
              </a:tr>
              <a:tr h="204484">
                <a:tc>
                  <a:txBody>
                    <a:bodyPr/>
                    <a:lstStyle/>
                    <a:p>
                      <a:pPr algn="r" rtl="0" fontAlgn="ctr"/>
                      <a:r>
                        <a:rPr lang="es-CO" sz="1200" b="1" i="0" u="none" strike="noStrike">
                          <a:solidFill>
                            <a:srgbClr val="44546A"/>
                          </a:solidFill>
                          <a:effectLst/>
                          <a:latin typeface="Calibri" panose="020F0502020204030204" pitchFamily="34" charset="0"/>
                          <a:cs typeface="Calibri" panose="020F0502020204030204" pitchFamily="34" charset="0"/>
                        </a:rPr>
                        <a:t>SUPERFINANCIERA</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B8CCE4"/>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r" fontAlgn="ctr"/>
                      <a:r>
                        <a:rPr lang="es-CO" sz="1200" b="1" i="0" u="none" strike="noStrike" dirty="0">
                          <a:solidFill>
                            <a:srgbClr val="44546A"/>
                          </a:solidFill>
                          <a:effectLst/>
                          <a:latin typeface="Calibri" panose="020F0502020204030204" pitchFamily="34" charset="0"/>
                          <a:cs typeface="Calibri" panose="020F0502020204030204" pitchFamily="34" charset="0"/>
                        </a:rPr>
                        <a:t>        28,186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r" fontAlgn="ctr"/>
                      <a:r>
                        <a:rPr lang="es-CO" sz="1200" b="1" i="0" u="none" strike="noStrike" dirty="0">
                          <a:solidFill>
                            <a:srgbClr val="44546A"/>
                          </a:solidFill>
                          <a:effectLst/>
                          <a:latin typeface="Calibri" panose="020F0502020204030204" pitchFamily="34" charset="0"/>
                          <a:cs typeface="Calibri" panose="020F0502020204030204" pitchFamily="34" charset="0"/>
                        </a:rPr>
                        <a:t>        28,186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r" fontAlgn="ctr"/>
                      <a:r>
                        <a:rPr lang="es-CO" sz="1200" b="1" i="0" u="none" strike="noStrike">
                          <a:solidFill>
                            <a:srgbClr val="44546A"/>
                          </a:solidFill>
                          <a:effectLst/>
                          <a:latin typeface="Calibri" panose="020F0502020204030204" pitchFamily="34" charset="0"/>
                          <a:cs typeface="Calibri" panose="020F0502020204030204" pitchFamily="34" charset="0"/>
                        </a:rPr>
                        <a:t>        30,197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r" fontAlgn="ctr"/>
                      <a:r>
                        <a:rPr lang="es-CO" sz="1200" b="1" i="0" u="none" strike="noStrike">
                          <a:solidFill>
                            <a:srgbClr val="44546A"/>
                          </a:solidFill>
                          <a:effectLst/>
                          <a:latin typeface="Calibri" panose="020F0502020204030204" pitchFamily="34" charset="0"/>
                          <a:cs typeface="Calibri" panose="020F0502020204030204" pitchFamily="34" charset="0"/>
                        </a:rPr>
                        <a:t>        28,443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r" fontAlgn="ctr"/>
                      <a:r>
                        <a:rPr lang="es-CO" sz="1200" b="1" i="0" u="none" strike="noStrike">
                          <a:solidFill>
                            <a:srgbClr val="44546A"/>
                          </a:solidFill>
                          <a:effectLst/>
                          <a:latin typeface="Calibri" panose="020F0502020204030204" pitchFamily="34" charset="0"/>
                          <a:cs typeface="Calibri" panose="020F0502020204030204" pitchFamily="34" charset="0"/>
                        </a:rPr>
                        <a:t>        29,066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r" fontAlgn="ctr"/>
                      <a:r>
                        <a:rPr lang="es-CO" sz="1200" b="1" i="0" u="none" strike="noStrike">
                          <a:solidFill>
                            <a:srgbClr val="44546A"/>
                          </a:solidFill>
                          <a:effectLst/>
                          <a:latin typeface="Calibri" panose="020F0502020204030204" pitchFamily="34" charset="0"/>
                          <a:cs typeface="Calibri" panose="020F0502020204030204" pitchFamily="34" charset="0"/>
                        </a:rPr>
                        <a:t>         2,898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r" rtl="0" fontAlgn="ctr"/>
                      <a:r>
                        <a:rPr lang="es-CO" sz="1200" b="1" i="0" u="none" strike="noStrike">
                          <a:solidFill>
                            <a:srgbClr val="44546A"/>
                          </a:solidFill>
                          <a:effectLst/>
                          <a:latin typeface="Calibri" panose="020F0502020204030204" pitchFamily="34" charset="0"/>
                          <a:cs typeface="Calibri" panose="020F0502020204030204" pitchFamily="34" charset="0"/>
                        </a:rPr>
                        <a:t>7%</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B8CCE4"/>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r" rtl="0" fontAlgn="ctr"/>
                      <a:r>
                        <a:rPr lang="es-CO" sz="1200" b="1" i="0" u="none" strike="noStrike">
                          <a:solidFill>
                            <a:srgbClr val="44546A"/>
                          </a:solidFill>
                          <a:effectLst/>
                          <a:latin typeface="Calibri" panose="020F0502020204030204" pitchFamily="34" charset="0"/>
                          <a:cs typeface="Calibri" panose="020F0502020204030204" pitchFamily="34" charset="0"/>
                        </a:rPr>
                        <a:t>-6%</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r" rtl="0" fontAlgn="ctr"/>
                      <a:r>
                        <a:rPr lang="es-CO" sz="1200" b="1" i="0" u="none" strike="noStrike">
                          <a:solidFill>
                            <a:srgbClr val="44546A"/>
                          </a:solidFill>
                          <a:effectLst/>
                          <a:latin typeface="Calibri" panose="020F0502020204030204" pitchFamily="34" charset="0"/>
                          <a:cs typeface="Calibri" panose="020F0502020204030204" pitchFamily="34" charset="0"/>
                        </a:rPr>
                        <a:t>2%</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r" rtl="0" fontAlgn="ctr"/>
                      <a:r>
                        <a:rPr lang="es-CO" sz="1200" b="1" i="0" u="none" strike="noStrike">
                          <a:solidFill>
                            <a:srgbClr val="44546A"/>
                          </a:solidFill>
                          <a:effectLst/>
                          <a:latin typeface="Calibri" panose="020F0502020204030204" pitchFamily="34" charset="0"/>
                          <a:cs typeface="Calibri" panose="020F0502020204030204" pitchFamily="34" charset="0"/>
                        </a:rPr>
                        <a:t>-90%</a:t>
                      </a:r>
                    </a:p>
                  </a:txBody>
                  <a:tcPr marL="0" marR="0" marT="0" marB="0" anchor="ctr">
                    <a:lnL w="6350" cap="flat" cmpd="sng" algn="ctr">
                      <a:solidFill>
                        <a:srgbClr val="B8CCE4"/>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extLst>
                  <a:ext uri="{0D108BD9-81ED-4DB2-BD59-A6C34878D82A}">
                    <a16:rowId xmlns:a16="http://schemas.microsoft.com/office/drawing/2014/main" xmlns="" val="163890279"/>
                  </a:ext>
                </a:extLst>
              </a:tr>
              <a:tr h="408969">
                <a:tc>
                  <a:txBody>
                    <a:bodyPr/>
                    <a:lstStyle/>
                    <a:p>
                      <a:pPr algn="r" rtl="0" fontAlgn="ctr"/>
                      <a:r>
                        <a:rPr lang="es-ES" sz="1200" b="1" i="0" u="none" strike="noStrike">
                          <a:solidFill>
                            <a:srgbClr val="44546A"/>
                          </a:solidFill>
                          <a:effectLst/>
                          <a:latin typeface="Calibri" panose="020F0502020204030204" pitchFamily="34" charset="0"/>
                          <a:cs typeface="Calibri" panose="020F0502020204030204" pitchFamily="34" charset="0"/>
                        </a:rPr>
                        <a:t>Fortalecimiento de la Gestión y Dirección del Sector Hacienda</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2F2F2"/>
                    </a:solidFill>
                  </a:tcPr>
                </a:tc>
                <a:tc>
                  <a:txBody>
                    <a:bodyPr/>
                    <a:lstStyle/>
                    <a:p>
                      <a:pPr algn="r" fontAlgn="ctr"/>
                      <a:r>
                        <a:rPr lang="es-CO" sz="1200" b="0" i="0" u="none" strike="noStrike">
                          <a:solidFill>
                            <a:srgbClr val="44546A"/>
                          </a:solidFill>
                          <a:effectLst/>
                          <a:latin typeface="Calibri" panose="020F0502020204030204" pitchFamily="34" charset="0"/>
                          <a:cs typeface="Calibri" panose="020F0502020204030204" pitchFamily="34" charset="0"/>
                        </a:rPr>
                        <a:t>        28,186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2F2F2"/>
                    </a:solidFill>
                  </a:tcPr>
                </a:tc>
                <a:tc>
                  <a:txBody>
                    <a:bodyPr/>
                    <a:lstStyle/>
                    <a:p>
                      <a:pPr algn="r" fontAlgn="ctr"/>
                      <a:r>
                        <a:rPr lang="es-CO" sz="1200" b="0" i="0" u="none" strike="noStrike">
                          <a:solidFill>
                            <a:srgbClr val="44546A"/>
                          </a:solidFill>
                          <a:effectLst/>
                          <a:latin typeface="Calibri" panose="020F0502020204030204" pitchFamily="34" charset="0"/>
                          <a:cs typeface="Calibri" panose="020F0502020204030204" pitchFamily="34" charset="0"/>
                        </a:rPr>
                        <a:t>        28,186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2F2F2"/>
                    </a:solidFill>
                  </a:tcPr>
                </a:tc>
                <a:tc>
                  <a:txBody>
                    <a:bodyPr/>
                    <a:lstStyle/>
                    <a:p>
                      <a:pPr algn="r" fontAlgn="ctr"/>
                      <a:r>
                        <a:rPr lang="es-CO" sz="1200" b="0" i="0" u="none" strike="noStrike">
                          <a:solidFill>
                            <a:srgbClr val="44546A"/>
                          </a:solidFill>
                          <a:effectLst/>
                          <a:latin typeface="Calibri" panose="020F0502020204030204" pitchFamily="34" charset="0"/>
                          <a:cs typeface="Calibri" panose="020F0502020204030204" pitchFamily="34" charset="0"/>
                        </a:rPr>
                        <a:t>        30,197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2F2F2"/>
                    </a:solidFill>
                  </a:tcPr>
                </a:tc>
                <a:tc>
                  <a:txBody>
                    <a:bodyPr/>
                    <a:lstStyle/>
                    <a:p>
                      <a:pPr algn="r" fontAlgn="ctr"/>
                      <a:r>
                        <a:rPr lang="es-CO" sz="1200" b="0" i="0" u="none" strike="noStrike" dirty="0">
                          <a:solidFill>
                            <a:srgbClr val="44546A"/>
                          </a:solidFill>
                          <a:effectLst/>
                          <a:latin typeface="Calibri" panose="020F0502020204030204" pitchFamily="34" charset="0"/>
                          <a:cs typeface="Calibri" panose="020F0502020204030204" pitchFamily="34" charset="0"/>
                        </a:rPr>
                        <a:t>        28,443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2F2F2"/>
                    </a:solidFill>
                  </a:tcPr>
                </a:tc>
                <a:tc>
                  <a:txBody>
                    <a:bodyPr/>
                    <a:lstStyle/>
                    <a:p>
                      <a:pPr algn="r" fontAlgn="ctr"/>
                      <a:r>
                        <a:rPr lang="es-CO" sz="1200" b="0" i="0" u="none" strike="noStrike">
                          <a:solidFill>
                            <a:srgbClr val="44546A"/>
                          </a:solidFill>
                          <a:effectLst/>
                          <a:latin typeface="Calibri" panose="020F0502020204030204" pitchFamily="34" charset="0"/>
                          <a:cs typeface="Calibri" panose="020F0502020204030204" pitchFamily="34" charset="0"/>
                        </a:rPr>
                        <a:t>        29,066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2F2F2"/>
                    </a:solidFill>
                  </a:tcPr>
                </a:tc>
                <a:tc>
                  <a:txBody>
                    <a:bodyPr/>
                    <a:lstStyle/>
                    <a:p>
                      <a:pPr algn="r" fontAlgn="ctr"/>
                      <a:r>
                        <a:rPr lang="es-CO" sz="1200" b="0" i="0" u="none" strike="noStrike">
                          <a:solidFill>
                            <a:srgbClr val="44546A"/>
                          </a:solidFill>
                          <a:effectLst/>
                          <a:latin typeface="Calibri" panose="020F0502020204030204" pitchFamily="34" charset="0"/>
                          <a:cs typeface="Calibri" panose="020F0502020204030204" pitchFamily="34" charset="0"/>
                        </a:rPr>
                        <a:t>         2,898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2F2F2"/>
                    </a:solidFill>
                  </a:tcPr>
                </a:tc>
                <a:tc>
                  <a:txBody>
                    <a:bodyPr/>
                    <a:lstStyle/>
                    <a:p>
                      <a:pPr algn="r" rtl="0" fontAlgn="ctr"/>
                      <a:r>
                        <a:rPr lang="es-CO" sz="1200" b="0" i="0" u="none" strike="noStrike">
                          <a:solidFill>
                            <a:srgbClr val="44546A"/>
                          </a:solidFill>
                          <a:effectLst/>
                          <a:latin typeface="Calibri" panose="020F0502020204030204" pitchFamily="34" charset="0"/>
                          <a:cs typeface="Calibri" panose="020F0502020204030204" pitchFamily="34" charset="0"/>
                        </a:rPr>
                        <a:t>7%</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2F2F2"/>
                    </a:solidFill>
                  </a:tcPr>
                </a:tc>
                <a:tc>
                  <a:txBody>
                    <a:bodyPr/>
                    <a:lstStyle/>
                    <a:p>
                      <a:pPr algn="r" rtl="0" fontAlgn="ctr"/>
                      <a:r>
                        <a:rPr lang="es-CO" sz="1200" b="0" i="0" u="none" strike="noStrike">
                          <a:solidFill>
                            <a:srgbClr val="44546A"/>
                          </a:solidFill>
                          <a:effectLst/>
                          <a:latin typeface="Calibri" panose="020F0502020204030204" pitchFamily="34" charset="0"/>
                          <a:cs typeface="Calibri" panose="020F0502020204030204" pitchFamily="34" charset="0"/>
                        </a:rPr>
                        <a:t>-6%</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2F2F2"/>
                    </a:solidFill>
                  </a:tcPr>
                </a:tc>
                <a:tc>
                  <a:txBody>
                    <a:bodyPr/>
                    <a:lstStyle/>
                    <a:p>
                      <a:pPr algn="r" rtl="0" fontAlgn="ctr"/>
                      <a:r>
                        <a:rPr lang="es-CO" sz="1200" b="0" i="0" u="none" strike="noStrike">
                          <a:solidFill>
                            <a:srgbClr val="44546A"/>
                          </a:solidFill>
                          <a:effectLst/>
                          <a:latin typeface="Calibri" panose="020F0502020204030204" pitchFamily="34" charset="0"/>
                          <a:cs typeface="Calibri" panose="020F0502020204030204" pitchFamily="34" charset="0"/>
                        </a:rPr>
                        <a:t>2%</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2F2F2"/>
                    </a:solidFill>
                  </a:tcPr>
                </a:tc>
                <a:tc>
                  <a:txBody>
                    <a:bodyPr/>
                    <a:lstStyle/>
                    <a:p>
                      <a:pPr algn="r" rtl="0" fontAlgn="ctr"/>
                      <a:r>
                        <a:rPr lang="es-CO" sz="1200" b="0" i="0" u="none" strike="noStrike">
                          <a:solidFill>
                            <a:srgbClr val="44546A"/>
                          </a:solidFill>
                          <a:effectLst/>
                          <a:latin typeface="Calibri" panose="020F0502020204030204" pitchFamily="34" charset="0"/>
                          <a:cs typeface="Calibri" panose="020F0502020204030204" pitchFamily="34" charset="0"/>
                        </a:rPr>
                        <a:t>-90%</a:t>
                      </a:r>
                    </a:p>
                  </a:txBody>
                  <a:tcPr marL="0" marR="0" marT="0" marB="0" anchor="ctr">
                    <a:lnL w="6350" cap="flat" cmpd="sng" algn="ctr">
                      <a:solidFill>
                        <a:srgbClr val="B8CCE4"/>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2F2F2"/>
                    </a:solidFill>
                  </a:tcPr>
                </a:tc>
                <a:extLst>
                  <a:ext uri="{0D108BD9-81ED-4DB2-BD59-A6C34878D82A}">
                    <a16:rowId xmlns:a16="http://schemas.microsoft.com/office/drawing/2014/main" xmlns="" val="1846300509"/>
                  </a:ext>
                </a:extLst>
              </a:tr>
              <a:tr h="613453">
                <a:tc>
                  <a:txBody>
                    <a:bodyPr/>
                    <a:lstStyle/>
                    <a:p>
                      <a:pPr algn="r" rtl="0" fontAlgn="ctr"/>
                      <a:r>
                        <a:rPr lang="es-ES" sz="1200" b="0" i="0" u="none" strike="noStrike" dirty="0">
                          <a:solidFill>
                            <a:srgbClr val="44546A"/>
                          </a:solidFill>
                          <a:effectLst/>
                          <a:latin typeface="Calibri" panose="020F0502020204030204" pitchFamily="34" charset="0"/>
                          <a:cs typeface="Calibri" panose="020F0502020204030204" pitchFamily="34" charset="0"/>
                        </a:rPr>
                        <a:t>Fortalecimiento de la plataforma tecnológica de la S</a:t>
                      </a:r>
                      <a:r>
                        <a:rPr lang="es-ES" sz="1200" b="0" i="0" u="none" strike="noStrike" dirty="0" smtClean="0">
                          <a:solidFill>
                            <a:srgbClr val="44546A"/>
                          </a:solidFill>
                          <a:effectLst/>
                          <a:latin typeface="Calibri" panose="020F0502020204030204" pitchFamily="34" charset="0"/>
                          <a:cs typeface="Calibri" panose="020F0502020204030204" pitchFamily="34" charset="0"/>
                        </a:rPr>
                        <a:t>uperintendencia Financiera </a:t>
                      </a:r>
                      <a:r>
                        <a:rPr lang="es-ES" sz="1200" b="0" i="0" u="none" strike="noStrike" dirty="0">
                          <a:solidFill>
                            <a:srgbClr val="44546A"/>
                          </a:solidFill>
                          <a:effectLst/>
                          <a:latin typeface="Calibri" panose="020F0502020204030204" pitchFamily="34" charset="0"/>
                          <a:cs typeface="Calibri" panose="020F0502020204030204" pitchFamily="34" charset="0"/>
                        </a:rPr>
                        <a:t>de Colombia Bogotá</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200" b="0" i="0" u="none" strike="noStrike">
                          <a:solidFill>
                            <a:srgbClr val="44546A"/>
                          </a:solidFill>
                          <a:effectLst/>
                          <a:latin typeface="Calibri" panose="020F0502020204030204" pitchFamily="34" charset="0"/>
                          <a:cs typeface="Calibri" panose="020F0502020204030204" pitchFamily="34" charset="0"/>
                        </a:rPr>
                        <a:t>        25,180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200" b="0" i="0" u="none" strike="noStrike">
                          <a:solidFill>
                            <a:srgbClr val="44546A"/>
                          </a:solidFill>
                          <a:effectLst/>
                          <a:latin typeface="Calibri" panose="020F0502020204030204" pitchFamily="34" charset="0"/>
                          <a:cs typeface="Calibri" panose="020F0502020204030204" pitchFamily="34" charset="0"/>
                        </a:rPr>
                        <a:t>        25,180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200" b="0" i="0" u="none" strike="noStrike">
                          <a:solidFill>
                            <a:srgbClr val="44546A"/>
                          </a:solidFill>
                          <a:effectLst/>
                          <a:latin typeface="Calibri" panose="020F0502020204030204" pitchFamily="34" charset="0"/>
                          <a:cs typeface="Calibri" panose="020F0502020204030204" pitchFamily="34" charset="0"/>
                        </a:rPr>
                        <a:t>        24,524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200" b="0" i="0" u="none" strike="noStrike">
                          <a:solidFill>
                            <a:srgbClr val="44546A"/>
                          </a:solidFill>
                          <a:effectLst/>
                          <a:latin typeface="Calibri" panose="020F0502020204030204" pitchFamily="34" charset="0"/>
                          <a:cs typeface="Calibri" panose="020F0502020204030204" pitchFamily="34" charset="0"/>
                        </a:rPr>
                        <a:t>        22,568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200" b="0" i="0" u="none" strike="noStrike" dirty="0">
                          <a:solidFill>
                            <a:srgbClr val="44546A"/>
                          </a:solidFill>
                          <a:effectLst/>
                          <a:latin typeface="Calibri" panose="020F0502020204030204" pitchFamily="34" charset="0"/>
                          <a:cs typeface="Calibri" panose="020F0502020204030204" pitchFamily="34" charset="0"/>
                        </a:rPr>
                        <a:t>        26,261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200" b="0" i="0" u="none" strike="noStrike" dirty="0">
                          <a:solidFill>
                            <a:srgbClr val="44546A"/>
                          </a:solidFill>
                          <a:effectLst/>
                          <a:latin typeface="Calibri" panose="020F0502020204030204" pitchFamily="34" charset="0"/>
                          <a:cs typeface="Calibri" panose="020F0502020204030204" pitchFamily="34" charset="0"/>
                        </a:rPr>
                        <a:t>               -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200" b="0" i="0" u="none" strike="noStrike">
                          <a:solidFill>
                            <a:srgbClr val="44546A"/>
                          </a:solidFill>
                          <a:effectLst/>
                          <a:latin typeface="Calibri" panose="020F0502020204030204" pitchFamily="34" charset="0"/>
                          <a:cs typeface="Calibri" panose="020F0502020204030204" pitchFamily="34" charset="0"/>
                        </a:rPr>
                        <a:t>-3%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FFFFF"/>
                    </a:solidFill>
                  </a:tcPr>
                </a:tc>
                <a:tc>
                  <a:txBody>
                    <a:bodyPr/>
                    <a:lstStyle/>
                    <a:p>
                      <a:pPr algn="r" rtl="0" fontAlgn="ctr"/>
                      <a:r>
                        <a:rPr lang="es-CO" sz="1200" b="0" i="0" u="none" strike="noStrike">
                          <a:solidFill>
                            <a:srgbClr val="44546A"/>
                          </a:solidFill>
                          <a:effectLst/>
                          <a:latin typeface="Calibri" panose="020F0502020204030204" pitchFamily="34" charset="0"/>
                          <a:cs typeface="Calibri" panose="020F0502020204030204" pitchFamily="34" charset="0"/>
                        </a:rPr>
                        <a:t>-8%</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FFFFF"/>
                    </a:solidFill>
                  </a:tcPr>
                </a:tc>
                <a:tc>
                  <a:txBody>
                    <a:bodyPr/>
                    <a:lstStyle/>
                    <a:p>
                      <a:pPr algn="r" rtl="0" fontAlgn="ctr"/>
                      <a:r>
                        <a:rPr lang="es-CO" sz="1200" b="0" i="0" u="none" strike="noStrike">
                          <a:solidFill>
                            <a:srgbClr val="44546A"/>
                          </a:solidFill>
                          <a:effectLst/>
                          <a:latin typeface="Calibri" panose="020F0502020204030204" pitchFamily="34" charset="0"/>
                          <a:cs typeface="Calibri" panose="020F0502020204030204" pitchFamily="34" charset="0"/>
                        </a:rPr>
                        <a:t>16%</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FFFFF"/>
                    </a:solidFill>
                  </a:tcPr>
                </a:tc>
                <a:tc>
                  <a:txBody>
                    <a:bodyPr/>
                    <a:lstStyle/>
                    <a:p>
                      <a:pPr algn="r" rtl="0" fontAlgn="ctr"/>
                      <a:r>
                        <a:rPr lang="es-CO" sz="1200" b="0" i="0" u="none" strike="noStrike">
                          <a:solidFill>
                            <a:srgbClr val="44546A"/>
                          </a:solidFill>
                          <a:effectLst/>
                          <a:latin typeface="Calibri" panose="020F0502020204030204" pitchFamily="34" charset="0"/>
                          <a:cs typeface="Calibri" panose="020F0502020204030204" pitchFamily="34" charset="0"/>
                        </a:rPr>
                        <a:t>-100%</a:t>
                      </a:r>
                    </a:p>
                  </a:txBody>
                  <a:tcPr marL="0" marR="0" marT="0" marB="0" anchor="ctr">
                    <a:lnL w="6350" cap="flat" cmpd="sng" algn="ctr">
                      <a:solidFill>
                        <a:srgbClr val="B8CCE4"/>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FFFFF"/>
                    </a:solidFill>
                  </a:tcPr>
                </a:tc>
                <a:extLst>
                  <a:ext uri="{0D108BD9-81ED-4DB2-BD59-A6C34878D82A}">
                    <a16:rowId xmlns:a16="http://schemas.microsoft.com/office/drawing/2014/main" xmlns="" val="506589182"/>
                  </a:ext>
                </a:extLst>
              </a:tr>
              <a:tr h="613453">
                <a:tc>
                  <a:txBody>
                    <a:bodyPr/>
                    <a:lstStyle/>
                    <a:p>
                      <a:pPr algn="r" rtl="0" fontAlgn="ctr"/>
                      <a:r>
                        <a:rPr lang="es-ES" sz="1200" b="0" i="0" u="none" strike="noStrike" dirty="0">
                          <a:solidFill>
                            <a:srgbClr val="44546A"/>
                          </a:solidFill>
                          <a:effectLst/>
                          <a:latin typeface="Calibri" panose="020F0502020204030204" pitchFamily="34" charset="0"/>
                          <a:cs typeface="Calibri" panose="020F0502020204030204" pitchFamily="34" charset="0"/>
                        </a:rPr>
                        <a:t>Capacitación y entrenamiento para el fortalecimiento de competencias en supervisión financiera Bogotá</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200" b="0" i="0" u="none" strike="noStrike">
                          <a:solidFill>
                            <a:srgbClr val="44546A"/>
                          </a:solidFill>
                          <a:effectLst/>
                          <a:latin typeface="Calibri" panose="020F0502020204030204" pitchFamily="34" charset="0"/>
                          <a:cs typeface="Calibri" panose="020F0502020204030204" pitchFamily="34" charset="0"/>
                        </a:rPr>
                        <a:t>          1,736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200" b="0" i="0" u="none" strike="noStrike">
                          <a:solidFill>
                            <a:srgbClr val="44546A"/>
                          </a:solidFill>
                          <a:effectLst/>
                          <a:latin typeface="Calibri" panose="020F0502020204030204" pitchFamily="34" charset="0"/>
                          <a:cs typeface="Calibri" panose="020F0502020204030204" pitchFamily="34" charset="0"/>
                        </a:rPr>
                        <a:t>          1,736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200" b="0" i="0" u="none" strike="noStrike">
                          <a:solidFill>
                            <a:srgbClr val="44546A"/>
                          </a:solidFill>
                          <a:effectLst/>
                          <a:latin typeface="Calibri" panose="020F0502020204030204" pitchFamily="34" charset="0"/>
                          <a:cs typeface="Calibri" panose="020F0502020204030204" pitchFamily="34" charset="0"/>
                        </a:rPr>
                        <a:t>          1,940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200" b="0" i="0" u="none" strike="noStrike">
                          <a:solidFill>
                            <a:srgbClr val="44546A"/>
                          </a:solidFill>
                          <a:effectLst/>
                          <a:latin typeface="Calibri" panose="020F0502020204030204" pitchFamily="34" charset="0"/>
                          <a:cs typeface="Calibri" panose="020F0502020204030204" pitchFamily="34" charset="0"/>
                        </a:rPr>
                        <a:t>          2,626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200" b="0" i="0" u="none" strike="noStrike">
                          <a:solidFill>
                            <a:srgbClr val="44546A"/>
                          </a:solidFill>
                          <a:effectLst/>
                          <a:latin typeface="Calibri" panose="020F0502020204030204" pitchFamily="34" charset="0"/>
                          <a:cs typeface="Calibri" panose="020F0502020204030204" pitchFamily="34" charset="0"/>
                        </a:rPr>
                        <a:t>               -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200" b="0" i="0" u="none" strike="noStrike" dirty="0">
                          <a:solidFill>
                            <a:srgbClr val="44546A"/>
                          </a:solidFill>
                          <a:effectLst/>
                          <a:latin typeface="Calibri" panose="020F0502020204030204" pitchFamily="34" charset="0"/>
                          <a:cs typeface="Calibri" panose="020F0502020204030204" pitchFamily="34" charset="0"/>
                        </a:rPr>
                        <a:t>               -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200" b="0" i="0" u="none" strike="noStrike" dirty="0">
                          <a:solidFill>
                            <a:srgbClr val="44546A"/>
                          </a:solidFill>
                          <a:effectLst/>
                          <a:latin typeface="Calibri" panose="020F0502020204030204" pitchFamily="34" charset="0"/>
                          <a:cs typeface="Calibri" panose="020F0502020204030204" pitchFamily="34" charset="0"/>
                        </a:rPr>
                        <a:t>12%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FFFFF"/>
                    </a:solidFill>
                  </a:tcPr>
                </a:tc>
                <a:tc>
                  <a:txBody>
                    <a:bodyPr/>
                    <a:lstStyle/>
                    <a:p>
                      <a:pPr algn="r" rtl="0" fontAlgn="ctr"/>
                      <a:r>
                        <a:rPr lang="es-CO" sz="1200" b="0" i="0" u="none" strike="noStrike">
                          <a:solidFill>
                            <a:srgbClr val="44546A"/>
                          </a:solidFill>
                          <a:effectLst/>
                          <a:latin typeface="Calibri" panose="020F0502020204030204" pitchFamily="34" charset="0"/>
                          <a:cs typeface="Calibri" panose="020F0502020204030204" pitchFamily="34" charset="0"/>
                        </a:rPr>
                        <a:t>35%</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FFFFF"/>
                    </a:solidFill>
                  </a:tcPr>
                </a:tc>
                <a:tc>
                  <a:txBody>
                    <a:bodyPr/>
                    <a:lstStyle/>
                    <a:p>
                      <a:pPr algn="r" rtl="0" fontAlgn="ctr"/>
                      <a:r>
                        <a:rPr lang="es-CO" sz="1200" b="0" i="0" u="none" strike="noStrike">
                          <a:solidFill>
                            <a:srgbClr val="44546A"/>
                          </a:solidFill>
                          <a:effectLst/>
                          <a:latin typeface="Calibri" panose="020F0502020204030204" pitchFamily="34" charset="0"/>
                          <a:cs typeface="Calibri" panose="020F0502020204030204" pitchFamily="34" charset="0"/>
                        </a:rPr>
                        <a:t>-100%</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FFFFF"/>
                    </a:solidFill>
                  </a:tcPr>
                </a:tc>
                <a:tc>
                  <a:txBody>
                    <a:bodyPr/>
                    <a:lstStyle/>
                    <a:p>
                      <a:pPr algn="r" rtl="0" fontAlgn="ctr"/>
                      <a:r>
                        <a:rPr lang="es-CO" sz="1200" b="0" i="0" u="none" strike="noStrike">
                          <a:solidFill>
                            <a:srgbClr val="44546A"/>
                          </a:solidFill>
                          <a:effectLst/>
                          <a:latin typeface="Calibri" panose="020F0502020204030204" pitchFamily="34" charset="0"/>
                          <a:cs typeface="Calibri" panose="020F0502020204030204" pitchFamily="34" charset="0"/>
                        </a:rPr>
                        <a:t>0%</a:t>
                      </a:r>
                    </a:p>
                  </a:txBody>
                  <a:tcPr marL="0" marR="0" marT="0" marB="0" anchor="ctr">
                    <a:lnL w="6350" cap="flat" cmpd="sng" algn="ctr">
                      <a:solidFill>
                        <a:srgbClr val="B8CCE4"/>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FFFFF"/>
                    </a:solidFill>
                  </a:tcPr>
                </a:tc>
                <a:extLst>
                  <a:ext uri="{0D108BD9-81ED-4DB2-BD59-A6C34878D82A}">
                    <a16:rowId xmlns:a16="http://schemas.microsoft.com/office/drawing/2014/main" xmlns="" val="2633092680"/>
                  </a:ext>
                </a:extLst>
              </a:tr>
              <a:tr h="613453">
                <a:tc>
                  <a:txBody>
                    <a:bodyPr/>
                    <a:lstStyle/>
                    <a:p>
                      <a:pPr algn="r" rtl="0" fontAlgn="ctr"/>
                      <a:r>
                        <a:rPr lang="es-ES" sz="1200" b="0" i="0" u="none" strike="noStrike" dirty="0">
                          <a:solidFill>
                            <a:srgbClr val="44546A"/>
                          </a:solidFill>
                          <a:effectLst/>
                          <a:latin typeface="Calibri" panose="020F0502020204030204" pitchFamily="34" charset="0"/>
                          <a:cs typeface="Calibri" panose="020F0502020204030204" pitchFamily="34" charset="0"/>
                        </a:rPr>
                        <a:t>Mejoramiento del edificio sede de la </a:t>
                      </a:r>
                      <a:r>
                        <a:rPr lang="es-ES" sz="1200" b="0" i="0" u="none" strike="noStrike" dirty="0" smtClean="0">
                          <a:solidFill>
                            <a:srgbClr val="44546A"/>
                          </a:solidFill>
                          <a:effectLst/>
                          <a:latin typeface="Calibri" panose="020F0502020204030204" pitchFamily="34" charset="0"/>
                          <a:cs typeface="Calibri" panose="020F0502020204030204" pitchFamily="34" charset="0"/>
                        </a:rPr>
                        <a:t>Superintendencia </a:t>
                      </a:r>
                      <a:r>
                        <a:rPr lang="es-ES" sz="1200" b="0" i="0" u="none" strike="noStrike" dirty="0">
                          <a:solidFill>
                            <a:srgbClr val="44546A"/>
                          </a:solidFill>
                          <a:effectLst/>
                          <a:latin typeface="Calibri" panose="020F0502020204030204" pitchFamily="34" charset="0"/>
                          <a:cs typeface="Calibri" panose="020F0502020204030204" pitchFamily="34" charset="0"/>
                        </a:rPr>
                        <a:t>F</a:t>
                      </a:r>
                      <a:r>
                        <a:rPr lang="es-ES" sz="1200" b="0" i="0" u="none" strike="noStrike" dirty="0" smtClean="0">
                          <a:solidFill>
                            <a:srgbClr val="44546A"/>
                          </a:solidFill>
                          <a:effectLst/>
                          <a:latin typeface="Calibri" panose="020F0502020204030204" pitchFamily="34" charset="0"/>
                          <a:cs typeface="Calibri" panose="020F0502020204030204" pitchFamily="34" charset="0"/>
                        </a:rPr>
                        <a:t>inanciera </a:t>
                      </a:r>
                      <a:r>
                        <a:rPr lang="es-ES" sz="1200" b="0" i="0" u="none" strike="noStrike" dirty="0">
                          <a:solidFill>
                            <a:srgbClr val="44546A"/>
                          </a:solidFill>
                          <a:effectLst/>
                          <a:latin typeface="Calibri" panose="020F0502020204030204" pitchFamily="34" charset="0"/>
                          <a:cs typeface="Calibri" panose="020F0502020204030204" pitchFamily="34" charset="0"/>
                        </a:rPr>
                        <a:t>de Colombia Bogotá</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200" b="0" i="0" u="none" strike="noStrike">
                          <a:solidFill>
                            <a:srgbClr val="44546A"/>
                          </a:solidFill>
                          <a:effectLst/>
                          <a:latin typeface="Calibri" panose="020F0502020204030204" pitchFamily="34" charset="0"/>
                          <a:cs typeface="Calibri" panose="020F0502020204030204" pitchFamily="34" charset="0"/>
                        </a:rPr>
                        <a:t>          1,270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200" b="0" i="0" u="none" strike="noStrike">
                          <a:solidFill>
                            <a:srgbClr val="44546A"/>
                          </a:solidFill>
                          <a:effectLst/>
                          <a:latin typeface="Calibri" panose="020F0502020204030204" pitchFamily="34" charset="0"/>
                          <a:cs typeface="Calibri" panose="020F0502020204030204" pitchFamily="34" charset="0"/>
                        </a:rPr>
                        <a:t>          1,270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200" b="0" i="0" u="none" strike="noStrike">
                          <a:solidFill>
                            <a:srgbClr val="44546A"/>
                          </a:solidFill>
                          <a:effectLst/>
                          <a:latin typeface="Calibri" panose="020F0502020204030204" pitchFamily="34" charset="0"/>
                          <a:cs typeface="Calibri" panose="020F0502020204030204" pitchFamily="34" charset="0"/>
                        </a:rPr>
                        <a:t>          3,301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200" b="0" i="0" u="none" strike="noStrike">
                          <a:solidFill>
                            <a:srgbClr val="44546A"/>
                          </a:solidFill>
                          <a:effectLst/>
                          <a:latin typeface="Calibri" panose="020F0502020204030204" pitchFamily="34" charset="0"/>
                          <a:cs typeface="Calibri" panose="020F0502020204030204" pitchFamily="34" charset="0"/>
                        </a:rPr>
                        <a:t>          2,820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200" b="0" i="0" u="none" strike="noStrike">
                          <a:solidFill>
                            <a:srgbClr val="44546A"/>
                          </a:solidFill>
                          <a:effectLst/>
                          <a:latin typeface="Calibri" panose="020F0502020204030204" pitchFamily="34" charset="0"/>
                          <a:cs typeface="Calibri" panose="020F0502020204030204" pitchFamily="34" charset="0"/>
                        </a:rPr>
                        <a:t>          2,369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200" b="0" i="0" u="none" strike="noStrike">
                          <a:solidFill>
                            <a:srgbClr val="44546A"/>
                          </a:solidFill>
                          <a:effectLst/>
                          <a:latin typeface="Calibri" panose="020F0502020204030204" pitchFamily="34" charset="0"/>
                          <a:cs typeface="Calibri" panose="020F0502020204030204" pitchFamily="34" charset="0"/>
                        </a:rPr>
                        <a:t>         2,530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200" b="0" i="0" u="none" strike="noStrike" dirty="0">
                          <a:solidFill>
                            <a:srgbClr val="44546A"/>
                          </a:solidFill>
                          <a:effectLst/>
                          <a:latin typeface="Calibri" panose="020F0502020204030204" pitchFamily="34" charset="0"/>
                          <a:cs typeface="Calibri" panose="020F0502020204030204" pitchFamily="34"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FFFFF"/>
                    </a:solidFill>
                  </a:tcPr>
                </a:tc>
                <a:tc>
                  <a:txBody>
                    <a:bodyPr/>
                    <a:lstStyle/>
                    <a:p>
                      <a:pPr algn="r" rtl="0" fontAlgn="ctr"/>
                      <a:r>
                        <a:rPr lang="es-CO" sz="1200" b="0" i="0" u="none" strike="noStrike">
                          <a:solidFill>
                            <a:srgbClr val="44546A"/>
                          </a:solidFill>
                          <a:effectLst/>
                          <a:latin typeface="Calibri" panose="020F0502020204030204" pitchFamily="34" charset="0"/>
                          <a:cs typeface="Calibri" panose="020F0502020204030204" pitchFamily="34" charset="0"/>
                        </a:rPr>
                        <a:t>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FFFFF"/>
                    </a:solidFill>
                  </a:tcPr>
                </a:tc>
                <a:tc>
                  <a:txBody>
                    <a:bodyPr/>
                    <a:lstStyle/>
                    <a:p>
                      <a:pPr algn="r" rtl="0" fontAlgn="ctr"/>
                      <a:r>
                        <a:rPr lang="es-CO" sz="1200" b="0" i="0" u="none" strike="noStrike">
                          <a:solidFill>
                            <a:srgbClr val="44546A"/>
                          </a:solidFill>
                          <a:effectLst/>
                          <a:latin typeface="Calibri" panose="020F0502020204030204" pitchFamily="34" charset="0"/>
                          <a:cs typeface="Calibri" panose="020F0502020204030204" pitchFamily="34" charset="0"/>
                        </a:rPr>
                        <a:t>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FFFFF"/>
                    </a:solidFill>
                  </a:tcPr>
                </a:tc>
                <a:tc>
                  <a:txBody>
                    <a:bodyPr/>
                    <a:lstStyle/>
                    <a:p>
                      <a:pPr algn="r" rtl="0" fontAlgn="ctr"/>
                      <a:r>
                        <a:rPr lang="es-CO" sz="1200" b="0" i="0" u="none" strike="noStrike">
                          <a:solidFill>
                            <a:srgbClr val="44546A"/>
                          </a:solidFill>
                          <a:effectLst/>
                          <a:latin typeface="Calibri" panose="020F0502020204030204" pitchFamily="34" charset="0"/>
                          <a:cs typeface="Calibri" panose="020F0502020204030204" pitchFamily="34" charset="0"/>
                        </a:rPr>
                        <a:t> </a:t>
                      </a:r>
                    </a:p>
                  </a:txBody>
                  <a:tcPr marL="0" marR="0" marT="0" marB="0" anchor="ctr">
                    <a:lnL w="6350" cap="flat" cmpd="sng" algn="ctr">
                      <a:solidFill>
                        <a:srgbClr val="B8CCE4"/>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FFFFF"/>
                    </a:solidFill>
                  </a:tcPr>
                </a:tc>
                <a:extLst>
                  <a:ext uri="{0D108BD9-81ED-4DB2-BD59-A6C34878D82A}">
                    <a16:rowId xmlns:a16="http://schemas.microsoft.com/office/drawing/2014/main" xmlns="" val="1684763060"/>
                  </a:ext>
                </a:extLst>
              </a:tr>
              <a:tr h="827675">
                <a:tc>
                  <a:txBody>
                    <a:bodyPr/>
                    <a:lstStyle/>
                    <a:p>
                      <a:pPr algn="r" rtl="0" fontAlgn="ctr"/>
                      <a:r>
                        <a:rPr lang="es-ES" sz="1200" b="0" i="0" u="none" strike="noStrike">
                          <a:solidFill>
                            <a:srgbClr val="44546A"/>
                          </a:solidFill>
                          <a:effectLst/>
                          <a:latin typeface="Calibri" panose="020F0502020204030204" pitchFamily="34" charset="0"/>
                          <a:cs typeface="Calibri" panose="020F0502020204030204" pitchFamily="34" charset="0"/>
                        </a:rPr>
                        <a:t>Fortalecimiento e Integracion de los sistemas de gestion de la Superintendencia Financiera de Colombia. Bogota</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ctr"/>
                      <a:r>
                        <a:rPr lang="es-CO" sz="1200" b="0" i="0" u="none" strike="noStrike">
                          <a:solidFill>
                            <a:srgbClr val="44546A"/>
                          </a:solidFill>
                          <a:effectLst/>
                          <a:latin typeface="Calibri" panose="020F0502020204030204" pitchFamily="34" charset="0"/>
                          <a:cs typeface="Calibri" panose="020F0502020204030204" pitchFamily="34" charset="0"/>
                        </a:rPr>
                        <a:t>               -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ctr"/>
                      <a:r>
                        <a:rPr lang="es-CO" sz="1200" b="0" i="0" u="none" strike="noStrike">
                          <a:solidFill>
                            <a:srgbClr val="44546A"/>
                          </a:solidFill>
                          <a:effectLst/>
                          <a:latin typeface="Calibri" panose="020F0502020204030204" pitchFamily="34" charset="0"/>
                          <a:cs typeface="Calibri" panose="020F0502020204030204" pitchFamily="34" charset="0"/>
                        </a:rPr>
                        <a:t>               -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ctr"/>
                      <a:r>
                        <a:rPr lang="es-CO" sz="1200" b="0" i="0" u="none" strike="noStrike">
                          <a:solidFill>
                            <a:srgbClr val="44546A"/>
                          </a:solidFill>
                          <a:effectLst/>
                          <a:latin typeface="Calibri" panose="020F0502020204030204" pitchFamily="34" charset="0"/>
                          <a:cs typeface="Calibri" panose="020F0502020204030204" pitchFamily="34" charset="0"/>
                        </a:rPr>
                        <a:t>             433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ctr"/>
                      <a:r>
                        <a:rPr lang="es-CO" sz="1200" b="0" i="0" u="none" strike="noStrike">
                          <a:solidFill>
                            <a:srgbClr val="44546A"/>
                          </a:solidFill>
                          <a:effectLst/>
                          <a:latin typeface="Calibri" panose="020F0502020204030204" pitchFamily="34" charset="0"/>
                          <a:cs typeface="Calibri" panose="020F0502020204030204" pitchFamily="34" charset="0"/>
                        </a:rPr>
                        <a:t>             428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ctr"/>
                      <a:r>
                        <a:rPr lang="es-CO" sz="1200" b="0" i="0" u="none" strike="noStrike">
                          <a:solidFill>
                            <a:srgbClr val="44546A"/>
                          </a:solidFill>
                          <a:effectLst/>
                          <a:latin typeface="Calibri" panose="020F0502020204030204" pitchFamily="34" charset="0"/>
                          <a:cs typeface="Calibri" panose="020F0502020204030204" pitchFamily="34" charset="0"/>
                        </a:rPr>
                        <a:t>             435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ctr"/>
                      <a:r>
                        <a:rPr lang="es-CO" sz="1200" b="0" i="0" u="none" strike="noStrike">
                          <a:solidFill>
                            <a:srgbClr val="44546A"/>
                          </a:solidFill>
                          <a:effectLst/>
                          <a:latin typeface="Calibri" panose="020F0502020204030204" pitchFamily="34" charset="0"/>
                          <a:cs typeface="Calibri" panose="020F0502020204030204" pitchFamily="34" charset="0"/>
                        </a:rPr>
                        <a:t>            368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B8CCE4"/>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ctr"/>
                      <a:r>
                        <a:rPr lang="es-CO" sz="1200" b="0" i="0" u="none" strike="noStrike" dirty="0">
                          <a:solidFill>
                            <a:srgbClr val="44546A"/>
                          </a:solidFill>
                          <a:effectLst/>
                          <a:latin typeface="Calibri" panose="020F0502020204030204" pitchFamily="34" charset="0"/>
                          <a:cs typeface="Calibri" panose="020F0502020204030204" pitchFamily="34" charset="0"/>
                        </a:rPr>
                        <a:t>100%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r" rtl="0" fontAlgn="ctr"/>
                      <a:r>
                        <a:rPr lang="es-CO" sz="1200" b="0" i="0" u="none" strike="noStrike" dirty="0">
                          <a:solidFill>
                            <a:srgbClr val="44546A"/>
                          </a:solidFill>
                          <a:effectLst/>
                          <a:latin typeface="Calibri" panose="020F0502020204030204" pitchFamily="34" charset="0"/>
                          <a:cs typeface="Calibri" panose="020F0502020204030204" pitchFamily="34" charset="0"/>
                        </a:rPr>
                        <a:t>-1%</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r" rtl="0" fontAlgn="ctr"/>
                      <a:r>
                        <a:rPr lang="es-CO" sz="1200" b="0" i="0" u="none" strike="noStrike" dirty="0">
                          <a:solidFill>
                            <a:srgbClr val="44546A"/>
                          </a:solidFill>
                          <a:effectLst/>
                          <a:latin typeface="Calibri" panose="020F0502020204030204" pitchFamily="34" charset="0"/>
                          <a:cs typeface="Calibri" panose="020F0502020204030204" pitchFamily="34" charset="0"/>
                        </a:rPr>
                        <a:t>2%</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r" rtl="0" fontAlgn="ctr"/>
                      <a:r>
                        <a:rPr lang="es-CO" sz="1200" b="0" i="0" u="none" strike="noStrike" dirty="0">
                          <a:solidFill>
                            <a:srgbClr val="44546A"/>
                          </a:solidFill>
                          <a:effectLst/>
                          <a:latin typeface="Calibri" panose="020F0502020204030204" pitchFamily="34" charset="0"/>
                          <a:cs typeface="Calibri" panose="020F0502020204030204" pitchFamily="34" charset="0"/>
                        </a:rPr>
                        <a:t>-15%</a:t>
                      </a:r>
                    </a:p>
                  </a:txBody>
                  <a:tcPr marL="0" marR="0" marT="0" marB="0" anchor="ctr">
                    <a:lnL w="6350" cap="flat" cmpd="sng" algn="ctr">
                      <a:solidFill>
                        <a:srgbClr val="B8CCE4"/>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B8CCE4"/>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xmlns="" val="3205066658"/>
                  </a:ext>
                </a:extLst>
              </a:tr>
            </a:tbl>
          </a:graphicData>
        </a:graphic>
      </p:graphicFrame>
      <p:graphicFrame>
        <p:nvGraphicFramePr>
          <p:cNvPr id="2" name="Tabla 1"/>
          <p:cNvGraphicFramePr>
            <a:graphicFrameLocks noGrp="1"/>
          </p:cNvGraphicFramePr>
          <p:nvPr>
            <p:extLst>
              <p:ext uri="{D42A27DB-BD31-4B8C-83A1-F6EECF244321}">
                <p14:modId xmlns:p14="http://schemas.microsoft.com/office/powerpoint/2010/main" val="764284613"/>
              </p:ext>
            </p:extLst>
          </p:nvPr>
        </p:nvGraphicFramePr>
        <p:xfrm>
          <a:off x="668739" y="5923127"/>
          <a:ext cx="6105267" cy="566413"/>
        </p:xfrm>
        <a:graphic>
          <a:graphicData uri="http://schemas.openxmlformats.org/drawingml/2006/table">
            <a:tbl>
              <a:tblPr>
                <a:tableStyleId>{2D5ABB26-0587-4C30-8999-92F81FD0307C}</a:tableStyleId>
              </a:tblPr>
              <a:tblGrid>
                <a:gridCol w="6105267">
                  <a:extLst>
                    <a:ext uri="{9D8B030D-6E8A-4147-A177-3AD203B41FA5}">
                      <a16:colId xmlns:a16="http://schemas.microsoft.com/office/drawing/2014/main" xmlns="" val="1202380372"/>
                    </a:ext>
                  </a:extLst>
                </a:gridCol>
              </a:tblGrid>
              <a:tr h="279810">
                <a:tc>
                  <a:txBody>
                    <a:bodyPr/>
                    <a:lstStyle/>
                    <a:p>
                      <a:pPr algn="just" rtl="0" fontAlgn="ctr"/>
                      <a:r>
                        <a:rPr lang="es-ES" sz="1000" u="none" strike="noStrike">
                          <a:solidFill>
                            <a:srgbClr val="002060"/>
                          </a:solidFill>
                          <a:effectLst/>
                        </a:rPr>
                        <a:t>* Apropiación vigente a 30 de abril de 2020, SIN descontar partidas suspendidas</a:t>
                      </a:r>
                      <a:endParaRPr lang="es-ES" sz="1000" b="0" i="0" u="none" strike="noStrike">
                        <a:solidFill>
                          <a:srgbClr val="002060"/>
                        </a:solidFill>
                        <a:effectLst/>
                        <a:latin typeface="Calibri" panose="020F0502020204030204" pitchFamily="34" charset="0"/>
                      </a:endParaRPr>
                    </a:p>
                  </a:txBody>
                  <a:tcPr marL="0" marR="0" marT="0" marB="0" anchor="ctr"/>
                </a:tc>
                <a:extLst>
                  <a:ext uri="{0D108BD9-81ED-4DB2-BD59-A6C34878D82A}">
                    <a16:rowId xmlns:a16="http://schemas.microsoft.com/office/drawing/2014/main" xmlns="" val="347556302"/>
                  </a:ext>
                </a:extLst>
              </a:tr>
              <a:tr h="286603">
                <a:tc>
                  <a:txBody>
                    <a:bodyPr/>
                    <a:lstStyle/>
                    <a:p>
                      <a:pPr algn="just" rtl="0" fontAlgn="ctr"/>
                      <a:r>
                        <a:rPr lang="es-CO" sz="1000" u="none" strike="noStrike" dirty="0">
                          <a:solidFill>
                            <a:srgbClr val="002060"/>
                          </a:solidFill>
                          <a:effectLst/>
                        </a:rPr>
                        <a:t>** Apropiación vigente a 30 de abril de 2020, descontando partidas suspendidas</a:t>
                      </a:r>
                      <a:endParaRPr lang="es-CO" sz="1000" b="0" i="0" u="none" strike="noStrike" dirty="0">
                        <a:solidFill>
                          <a:srgbClr val="002060"/>
                        </a:solidFill>
                        <a:effectLst/>
                        <a:latin typeface="Calibri" panose="020F0502020204030204" pitchFamily="34" charset="0"/>
                      </a:endParaRPr>
                    </a:p>
                  </a:txBody>
                  <a:tcPr marL="0" marR="0" marT="0" marB="0" anchor="ctr"/>
                </a:tc>
                <a:extLst>
                  <a:ext uri="{0D108BD9-81ED-4DB2-BD59-A6C34878D82A}">
                    <a16:rowId xmlns:a16="http://schemas.microsoft.com/office/drawing/2014/main" xmlns="" val="2571866931"/>
                  </a:ext>
                </a:extLst>
              </a:tr>
            </a:tbl>
          </a:graphicData>
        </a:graphic>
      </p:graphicFrame>
    </p:spTree>
    <p:extLst>
      <p:ext uri="{BB962C8B-B14F-4D97-AF65-F5344CB8AC3E}">
        <p14:creationId xmlns:p14="http://schemas.microsoft.com/office/powerpoint/2010/main" val="46915011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5">
            <a:extLst>
              <a:ext uri="{FF2B5EF4-FFF2-40B4-BE49-F238E27FC236}">
                <a16:creationId xmlns:a16="http://schemas.microsoft.com/office/drawing/2014/main" xmlns="" id="{147A00F9-85D5-482F-8929-515BA65B6DAA}"/>
              </a:ext>
            </a:extLst>
          </p:cNvPr>
          <p:cNvSpPr>
            <a:spLocks noGrp="1"/>
          </p:cNvSpPr>
          <p:nvPr>
            <p:ph type="title"/>
          </p:nvPr>
        </p:nvSpPr>
        <p:spPr>
          <a:xfrm>
            <a:off x="291865" y="377313"/>
            <a:ext cx="11613596" cy="559387"/>
          </a:xfrm>
        </p:spPr>
        <p:txBody>
          <a:bodyPr/>
          <a:lstStyle/>
          <a:p>
            <a:r>
              <a:rPr lang="es-CO" dirty="0"/>
              <a:t>4</a:t>
            </a:r>
            <a:r>
              <a:rPr lang="es-CO" dirty="0" smtClean="0"/>
              <a:t>.2 </a:t>
            </a:r>
            <a:r>
              <a:rPr lang="es-CO" dirty="0"/>
              <a:t>Solicitud MGMP Inversión</a:t>
            </a:r>
          </a:p>
        </p:txBody>
      </p:sp>
      <p:sp>
        <p:nvSpPr>
          <p:cNvPr id="17" name="Text Placeholder 16">
            <a:extLst>
              <a:ext uri="{FF2B5EF4-FFF2-40B4-BE49-F238E27FC236}">
                <a16:creationId xmlns:a16="http://schemas.microsoft.com/office/drawing/2014/main" xmlns="" id="{CC7E4799-0F53-4A92-81A5-D4162B3A1AAE}"/>
              </a:ext>
            </a:extLst>
          </p:cNvPr>
          <p:cNvSpPr>
            <a:spLocks noGrp="1"/>
          </p:cNvSpPr>
          <p:nvPr>
            <p:ph type="body" sz="quarter" idx="10"/>
          </p:nvPr>
        </p:nvSpPr>
        <p:spPr>
          <a:xfrm>
            <a:off x="291865" y="1051085"/>
            <a:ext cx="11614384" cy="360939"/>
          </a:xfrm>
        </p:spPr>
        <p:txBody>
          <a:bodyPr/>
          <a:lstStyle/>
          <a:p>
            <a:r>
              <a:rPr lang="es-CO" dirty="0"/>
              <a:t>Resumen de Requerimientos Adicionales en Inversión (con respecto a </a:t>
            </a:r>
            <a:r>
              <a:rPr lang="es-CO" dirty="0" smtClean="0"/>
              <a:t>2020)</a:t>
            </a:r>
            <a:endParaRPr lang="es-CO" dirty="0"/>
          </a:p>
        </p:txBody>
      </p:sp>
      <p:sp>
        <p:nvSpPr>
          <p:cNvPr id="3" name="Rectángulo 2"/>
          <p:cNvSpPr/>
          <p:nvPr/>
        </p:nvSpPr>
        <p:spPr>
          <a:xfrm>
            <a:off x="291865" y="1750663"/>
            <a:ext cx="11469521" cy="1815882"/>
          </a:xfrm>
          <a:prstGeom prst="rect">
            <a:avLst/>
          </a:prstGeom>
        </p:spPr>
        <p:txBody>
          <a:bodyPr wrap="square">
            <a:spAutoFit/>
          </a:bodyPr>
          <a:lstStyle/>
          <a:p>
            <a:pPr marL="285750" indent="-285750" algn="just">
              <a:buFont typeface="Wingdings" panose="05000000000000000000" pitchFamily="2" charset="2"/>
              <a:buChar char="Ø"/>
            </a:pPr>
            <a:r>
              <a:rPr lang="es-CO" sz="1600" dirty="0"/>
              <a:t>Para la vigencia 2021 se formulo el proyecto de inversión denominado "Fortalecimiento e </a:t>
            </a:r>
            <a:r>
              <a:rPr lang="es-CO" sz="1600" dirty="0" smtClean="0"/>
              <a:t>Integración </a:t>
            </a:r>
            <a:r>
              <a:rPr lang="es-CO" sz="1600" dirty="0"/>
              <a:t>de los sistemas de </a:t>
            </a:r>
            <a:r>
              <a:rPr lang="es-CO" sz="1600" dirty="0" smtClean="0"/>
              <a:t>gestión </a:t>
            </a:r>
            <a:r>
              <a:rPr lang="es-CO" sz="1600" dirty="0"/>
              <a:t>de la Superintendencia Financiera de Colombia. </a:t>
            </a:r>
            <a:r>
              <a:rPr lang="es-CO" sz="1600" dirty="0" smtClean="0"/>
              <a:t>Bogotá“, que tiene como finalidad </a:t>
            </a:r>
            <a:r>
              <a:rPr lang="es-CO" sz="1600" dirty="0"/>
              <a:t>mejorar la gestión de las actividades, mediante los principios de calidad según sistemas de gestión basados en estándares internacionales, cuya finalidad sea garantizar la mejora continua de los procesos y la satisfacción del </a:t>
            </a:r>
            <a:r>
              <a:rPr lang="es-CO" sz="1600" dirty="0" smtClean="0"/>
              <a:t>cliente, asegurando </a:t>
            </a:r>
            <a:r>
              <a:rPr lang="es-CO" sz="1600" dirty="0"/>
              <a:t>la continuidad de las operaciones en el marco del Modelo Integrado de Planeación y Gestión </a:t>
            </a:r>
            <a:r>
              <a:rPr lang="es-CO" sz="1600" dirty="0" smtClean="0"/>
              <a:t>Integrado.</a:t>
            </a:r>
            <a:endParaRPr lang="es-CO" sz="1600" i="1" dirty="0"/>
          </a:p>
          <a:p>
            <a:pPr algn="just"/>
            <a:endParaRPr lang="es-CO" sz="1600" dirty="0"/>
          </a:p>
        </p:txBody>
      </p:sp>
      <p:sp>
        <p:nvSpPr>
          <p:cNvPr id="5" name="Flecha izquierda 4">
            <a:hlinkClick r:id="rId2" action="ppaction://hlinksldjump"/>
          </p:cNvPr>
          <p:cNvSpPr/>
          <p:nvPr/>
        </p:nvSpPr>
        <p:spPr>
          <a:xfrm>
            <a:off x="11136573" y="6387153"/>
            <a:ext cx="846162" cy="327546"/>
          </a:xfrm>
          <a:prstGeom prst="leftArrow">
            <a:avLst/>
          </a:pr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s-CO" dirty="0" err="1" smtClean="0"/>
          </a:p>
        </p:txBody>
      </p:sp>
      <p:sp>
        <p:nvSpPr>
          <p:cNvPr id="6" name="CuadroTexto 5">
            <a:hlinkClick r:id="rId2" action="ppaction://hlinksldjump"/>
          </p:cNvPr>
          <p:cNvSpPr txBox="1"/>
          <p:nvPr/>
        </p:nvSpPr>
        <p:spPr>
          <a:xfrm>
            <a:off x="11341290" y="6420121"/>
            <a:ext cx="1282890" cy="261610"/>
          </a:xfrm>
          <a:prstGeom prst="rect">
            <a:avLst/>
          </a:prstGeom>
          <a:noFill/>
        </p:spPr>
        <p:txBody>
          <a:bodyPr wrap="square" rtlCol="0" anchor="ctr">
            <a:spAutoFit/>
          </a:bodyPr>
          <a:lstStyle/>
          <a:p>
            <a:pPr algn="l">
              <a:spcBef>
                <a:spcPts val="600"/>
              </a:spcBef>
            </a:pPr>
            <a:r>
              <a:rPr lang="es-CO" sz="1100" dirty="0" smtClean="0"/>
              <a:t>volver</a:t>
            </a:r>
          </a:p>
        </p:txBody>
      </p:sp>
    </p:spTree>
    <p:extLst>
      <p:ext uri="{BB962C8B-B14F-4D97-AF65-F5344CB8AC3E}">
        <p14:creationId xmlns:p14="http://schemas.microsoft.com/office/powerpoint/2010/main" val="84932734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xmlns="" id="{BCA35AD4-8888-4306-94F2-DE7FCFEBF58A}"/>
              </a:ext>
            </a:extLst>
          </p:cNvPr>
          <p:cNvSpPr>
            <a:spLocks noGrp="1"/>
          </p:cNvSpPr>
          <p:nvPr>
            <p:ph type="body" sz="quarter" idx="12"/>
          </p:nvPr>
        </p:nvSpPr>
        <p:spPr>
          <a:xfrm>
            <a:off x="9256144" y="5460520"/>
            <a:ext cx="2863970" cy="800061"/>
          </a:xfrm>
        </p:spPr>
        <p:txBody>
          <a:bodyPr>
            <a:noAutofit/>
          </a:bodyPr>
          <a:lstStyle/>
          <a:p>
            <a:pPr algn="just"/>
            <a:r>
              <a:rPr lang="es-ES" sz="6600" dirty="0" smtClean="0"/>
              <a:t>UGPP</a:t>
            </a:r>
            <a:endParaRPr lang="es-CO" sz="6600" dirty="0"/>
          </a:p>
        </p:txBody>
      </p:sp>
      <p:pic>
        <p:nvPicPr>
          <p:cNvPr id="8194" name="Picture 2" descr="Ministerio de Hacienda y CrÃ©dito PÃºblic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5328" y="273570"/>
            <a:ext cx="4381500" cy="933450"/>
          </a:xfrm>
          <a:prstGeom prst="rect">
            <a:avLst/>
          </a:prstGeom>
          <a:noFill/>
          <a:extLst>
            <a:ext uri="{909E8E84-426E-40DD-AFC4-6F175D3DCCD1}">
              <a14:hiddenFill xmlns:a14="http://schemas.microsoft.com/office/drawing/2010/main">
                <a:solidFill>
                  <a:srgbClr val="FFFFFF"/>
                </a:solidFill>
              </a14:hiddenFill>
            </a:ext>
          </a:extLst>
        </p:spPr>
      </p:pic>
      <p:sp>
        <p:nvSpPr>
          <p:cNvPr id="4" name="Flecha izquierda 3">
            <a:hlinkClick r:id="rId3" action="ppaction://hlinksldjump"/>
          </p:cNvPr>
          <p:cNvSpPr/>
          <p:nvPr/>
        </p:nvSpPr>
        <p:spPr>
          <a:xfrm>
            <a:off x="11136573" y="6387153"/>
            <a:ext cx="846162" cy="327546"/>
          </a:xfrm>
          <a:prstGeom prst="leftArrow">
            <a:avLst/>
          </a:prstGeom>
          <a:solidFill>
            <a:schemeClr val="bg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s-CO" dirty="0" err="1" smtClean="0"/>
          </a:p>
        </p:txBody>
      </p:sp>
      <p:sp>
        <p:nvSpPr>
          <p:cNvPr id="5" name="CuadroTexto 4">
            <a:hlinkClick r:id="rId3" action="ppaction://hlinksldjump"/>
          </p:cNvPr>
          <p:cNvSpPr txBox="1"/>
          <p:nvPr/>
        </p:nvSpPr>
        <p:spPr>
          <a:xfrm>
            <a:off x="11341290" y="6420121"/>
            <a:ext cx="1282890" cy="261610"/>
          </a:xfrm>
          <a:prstGeom prst="rect">
            <a:avLst/>
          </a:prstGeom>
          <a:noFill/>
        </p:spPr>
        <p:txBody>
          <a:bodyPr wrap="square" rtlCol="0" anchor="ctr">
            <a:spAutoFit/>
          </a:bodyPr>
          <a:lstStyle/>
          <a:p>
            <a:pPr algn="l">
              <a:spcBef>
                <a:spcPts val="600"/>
              </a:spcBef>
            </a:pPr>
            <a:r>
              <a:rPr lang="es-CO" sz="1100" dirty="0" smtClean="0"/>
              <a:t>volver</a:t>
            </a:r>
          </a:p>
        </p:txBody>
      </p:sp>
    </p:spTree>
    <p:extLst>
      <p:ext uri="{BB962C8B-B14F-4D97-AF65-F5344CB8AC3E}">
        <p14:creationId xmlns:p14="http://schemas.microsoft.com/office/powerpoint/2010/main" val="821843796"/>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20">
            <a:extLst>
              <a:ext uri="{FF2B5EF4-FFF2-40B4-BE49-F238E27FC236}">
                <a16:creationId xmlns:a16="http://schemas.microsoft.com/office/drawing/2014/main" xmlns="" id="{7D0D38D6-F0D4-4F24-87C2-FAA50E442061}"/>
              </a:ext>
            </a:extLst>
          </p:cNvPr>
          <p:cNvSpPr txBox="1">
            <a:spLocks/>
          </p:cNvSpPr>
          <p:nvPr/>
        </p:nvSpPr>
        <p:spPr>
          <a:xfrm>
            <a:off x="473075" y="234950"/>
            <a:ext cx="10709275" cy="279400"/>
          </a:xfrm>
          <a:prstGeom prst="rect">
            <a:avLst/>
          </a:prstGeom>
        </p:spPr>
        <p:txBody>
          <a:bodyPr vert="horz" lIns="91440" tIns="45720" rIns="91440" bIns="45720" rtlCol="0" anchor="ctr">
            <a:normAutofit/>
          </a:bodyPr>
          <a:lstStyle>
            <a:lvl1pPr marL="0" indent="0" algn="l" defTabSz="914400" rtl="0" eaLnBrk="1" latinLnBrk="0" hangingPunct="1">
              <a:lnSpc>
                <a:spcPct val="100000"/>
              </a:lnSpc>
              <a:spcBef>
                <a:spcPts val="0"/>
              </a:spcBef>
              <a:buFont typeface="Arial" panose="020B0604020202020204" pitchFamily="34" charset="0"/>
              <a:buNone/>
              <a:defRPr sz="800" kern="1200">
                <a:solidFill>
                  <a:schemeClr val="tx1"/>
                </a:solidFill>
                <a:latin typeface="Work Sans" panose="00000500000000000000" pitchFamily="2" charset="0"/>
                <a:ea typeface="+mn-ea"/>
                <a:cs typeface="+mn-cs"/>
              </a:defRPr>
            </a:lvl1pPr>
            <a:lvl2pPr marL="0" indent="0" algn="l" defTabSz="914400" rtl="0" eaLnBrk="1" latinLnBrk="0" hangingPunct="1">
              <a:lnSpc>
                <a:spcPct val="100000"/>
              </a:lnSpc>
              <a:spcBef>
                <a:spcPts val="0"/>
              </a:spcBef>
              <a:buFont typeface="Arial" panose="020B0604020202020204" pitchFamily="34" charset="0"/>
              <a:buNone/>
              <a:defRPr sz="1600" kern="1200">
                <a:solidFill>
                  <a:schemeClr val="bg1"/>
                </a:solidFill>
                <a:latin typeface="+mn-lt"/>
                <a:ea typeface="+mn-ea"/>
                <a:cs typeface="+mn-cs"/>
              </a:defRPr>
            </a:lvl2pPr>
            <a:lvl3pPr marL="0" indent="0" algn="l" defTabSz="914400" rtl="0" eaLnBrk="1" latinLnBrk="0" hangingPunct="1">
              <a:lnSpc>
                <a:spcPct val="100000"/>
              </a:lnSpc>
              <a:spcBef>
                <a:spcPts val="0"/>
              </a:spcBef>
              <a:buFont typeface="Arial" panose="020B0604020202020204" pitchFamily="34" charset="0"/>
              <a:buNone/>
              <a:defRPr sz="1600" kern="1200">
                <a:solidFill>
                  <a:schemeClr val="bg1"/>
                </a:solidFill>
                <a:latin typeface="+mn-lt"/>
                <a:ea typeface="+mn-ea"/>
                <a:cs typeface="+mn-cs"/>
              </a:defRPr>
            </a:lvl3pPr>
            <a:lvl4pPr marL="0" indent="0" algn="l" defTabSz="914400" rtl="0" eaLnBrk="1" latinLnBrk="0" hangingPunct="1">
              <a:lnSpc>
                <a:spcPct val="100000"/>
              </a:lnSpc>
              <a:spcBef>
                <a:spcPts val="0"/>
              </a:spcBef>
              <a:buFont typeface="Arial" panose="020B0604020202020204" pitchFamily="34" charset="0"/>
              <a:buNone/>
              <a:defRPr sz="1600" kern="1200">
                <a:solidFill>
                  <a:schemeClr val="bg1"/>
                </a:solidFill>
                <a:latin typeface="+mn-lt"/>
                <a:ea typeface="+mn-ea"/>
                <a:cs typeface="+mn-cs"/>
              </a:defRPr>
            </a:lvl4pPr>
            <a:lvl5pPr marL="0" indent="0" algn="l" defTabSz="914400" rtl="0" eaLnBrk="1" latinLnBrk="0" hangingPunct="1">
              <a:lnSpc>
                <a:spcPct val="100000"/>
              </a:lnSpc>
              <a:spcBef>
                <a:spcPts val="0"/>
              </a:spcBef>
              <a:buFont typeface="Arial" panose="020B0604020202020204" pitchFamily="34" charset="0"/>
              <a:buNone/>
              <a:defRPr sz="16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CO" dirty="0"/>
              <a:t>Departamento Nacional de Planeación – DNP 		Ministerio de Hacienda y Crédito Público		Agenda</a:t>
            </a:r>
          </a:p>
        </p:txBody>
      </p:sp>
      <p:sp>
        <p:nvSpPr>
          <p:cNvPr id="8" name="Title 15">
            <a:extLst>
              <a:ext uri="{FF2B5EF4-FFF2-40B4-BE49-F238E27FC236}">
                <a16:creationId xmlns:a16="http://schemas.microsoft.com/office/drawing/2014/main" xmlns="" id="{48559CDB-F3BA-4832-A463-C140E1AE4CC1}"/>
              </a:ext>
            </a:extLst>
          </p:cNvPr>
          <p:cNvSpPr txBox="1">
            <a:spLocks/>
          </p:cNvSpPr>
          <p:nvPr/>
        </p:nvSpPr>
        <p:spPr>
          <a:xfrm>
            <a:off x="9194269" y="234950"/>
            <a:ext cx="3785093" cy="502289"/>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lang="es-CO" sz="3600" b="0" kern="1200" spc="-150">
                <a:solidFill>
                  <a:schemeClr val="tx1"/>
                </a:solidFill>
                <a:latin typeface="Work Sans" panose="00000500000000000000" pitchFamily="2" charset="0"/>
                <a:ea typeface="+mj-ea"/>
                <a:cs typeface="+mj-cs"/>
              </a:defRPr>
            </a:lvl1pPr>
          </a:lstStyle>
          <a:p>
            <a:r>
              <a:rPr lang="es-CO" sz="2400" dirty="0"/>
              <a:t>Sector </a:t>
            </a:r>
            <a:r>
              <a:rPr lang="es-CO" sz="2400" dirty="0" smtClean="0"/>
              <a:t>Hacienda</a:t>
            </a:r>
            <a:endParaRPr lang="es-CO" sz="2400" dirty="0"/>
          </a:p>
        </p:txBody>
      </p:sp>
      <p:sp>
        <p:nvSpPr>
          <p:cNvPr id="13" name="Title 15">
            <a:extLst>
              <a:ext uri="{FF2B5EF4-FFF2-40B4-BE49-F238E27FC236}">
                <a16:creationId xmlns:a16="http://schemas.microsoft.com/office/drawing/2014/main" xmlns="" id="{147A00F9-85D5-482F-8929-515BA65B6DAA}"/>
              </a:ext>
            </a:extLst>
          </p:cNvPr>
          <p:cNvSpPr>
            <a:spLocks noGrp="1"/>
          </p:cNvSpPr>
          <p:nvPr>
            <p:ph type="title"/>
          </p:nvPr>
        </p:nvSpPr>
        <p:spPr>
          <a:xfrm>
            <a:off x="578404" y="553332"/>
            <a:ext cx="8266338" cy="559387"/>
          </a:xfrm>
        </p:spPr>
        <p:txBody>
          <a:bodyPr/>
          <a:lstStyle/>
          <a:p>
            <a:r>
              <a:rPr lang="es-CO" sz="2800" dirty="0" smtClean="0"/>
              <a:t>Vigencias </a:t>
            </a:r>
            <a:r>
              <a:rPr lang="es-CO" sz="2800" dirty="0"/>
              <a:t>Futuras MGMP </a:t>
            </a:r>
            <a:r>
              <a:rPr lang="es-CO" sz="2800" dirty="0" smtClean="0"/>
              <a:t>2021 </a:t>
            </a:r>
            <a:r>
              <a:rPr lang="es-CO" sz="2800" dirty="0"/>
              <a:t>- </a:t>
            </a:r>
            <a:r>
              <a:rPr lang="es-CO" sz="2800" dirty="0" smtClean="0"/>
              <a:t>2024</a:t>
            </a:r>
            <a:endParaRPr lang="es-CO" sz="2800" dirty="0"/>
          </a:p>
        </p:txBody>
      </p:sp>
      <p:sp>
        <p:nvSpPr>
          <p:cNvPr id="7" name="Text Placeholder 16">
            <a:extLst>
              <a:ext uri="{FF2B5EF4-FFF2-40B4-BE49-F238E27FC236}">
                <a16:creationId xmlns:a16="http://schemas.microsoft.com/office/drawing/2014/main" xmlns="" id="{CC7E4799-0F53-4A92-81A5-D4162B3A1AAE}"/>
              </a:ext>
            </a:extLst>
          </p:cNvPr>
          <p:cNvSpPr>
            <a:spLocks noGrp="1"/>
          </p:cNvSpPr>
          <p:nvPr>
            <p:ph type="body" sz="quarter" idx="10"/>
          </p:nvPr>
        </p:nvSpPr>
        <p:spPr>
          <a:xfrm>
            <a:off x="578404" y="971231"/>
            <a:ext cx="5099064" cy="360939"/>
          </a:xfrm>
        </p:spPr>
        <p:txBody>
          <a:bodyPr/>
          <a:lstStyle/>
          <a:p>
            <a:r>
              <a:rPr lang="es-CO" sz="1100" dirty="0" smtClean="0"/>
              <a:t>Participación total vigencias futuras 2021-2024 por Entidad</a:t>
            </a:r>
            <a:endParaRPr lang="es-CO" sz="1100" dirty="0"/>
          </a:p>
          <a:p>
            <a:endParaRPr lang="es-CO" sz="1100" dirty="0"/>
          </a:p>
        </p:txBody>
      </p:sp>
      <p:graphicFrame>
        <p:nvGraphicFramePr>
          <p:cNvPr id="11" name="Gráfico 10"/>
          <p:cNvGraphicFramePr>
            <a:graphicFrameLocks/>
          </p:cNvGraphicFramePr>
          <p:nvPr>
            <p:extLst>
              <p:ext uri="{D42A27DB-BD31-4B8C-83A1-F6EECF244321}">
                <p14:modId xmlns:p14="http://schemas.microsoft.com/office/powerpoint/2010/main" val="3470073351"/>
              </p:ext>
            </p:extLst>
          </p:nvPr>
        </p:nvGraphicFramePr>
        <p:xfrm>
          <a:off x="446151" y="2184725"/>
          <a:ext cx="5363570" cy="3434739"/>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4" name="Gráfico 13"/>
          <p:cNvGraphicFramePr>
            <a:graphicFrameLocks/>
          </p:cNvGraphicFramePr>
          <p:nvPr>
            <p:extLst>
              <p:ext uri="{D42A27DB-BD31-4B8C-83A1-F6EECF244321}">
                <p14:modId xmlns:p14="http://schemas.microsoft.com/office/powerpoint/2010/main" val="3885121407"/>
              </p:ext>
            </p:extLst>
          </p:nvPr>
        </p:nvGraphicFramePr>
        <p:xfrm>
          <a:off x="5917297" y="2184725"/>
          <a:ext cx="5854889" cy="3434739"/>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77134291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xmlns="" id="{A9BF9024-8020-45D8-80DC-C010FECB1919}"/>
              </a:ext>
            </a:extLst>
          </p:cNvPr>
          <p:cNvSpPr>
            <a:spLocks noGrp="1"/>
          </p:cNvSpPr>
          <p:nvPr>
            <p:ph type="body" sz="quarter" idx="11"/>
          </p:nvPr>
        </p:nvSpPr>
        <p:spPr/>
        <p:txBody>
          <a:bodyPr>
            <a:normAutofit/>
          </a:bodyPr>
          <a:lstStyle/>
          <a:p>
            <a:r>
              <a:rPr lang="es-CO" dirty="0"/>
              <a:t>Solicitudes MGMP </a:t>
            </a:r>
            <a:r>
              <a:rPr lang="es-CO" dirty="0" smtClean="0"/>
              <a:t>2021-2024 </a:t>
            </a:r>
            <a:r>
              <a:rPr lang="es-CO" dirty="0"/>
              <a:t>y Vigencias Futuras</a:t>
            </a:r>
          </a:p>
        </p:txBody>
      </p:sp>
      <p:sp>
        <p:nvSpPr>
          <p:cNvPr id="12" name="Text Placeholder 11">
            <a:extLst>
              <a:ext uri="{FF2B5EF4-FFF2-40B4-BE49-F238E27FC236}">
                <a16:creationId xmlns:a16="http://schemas.microsoft.com/office/drawing/2014/main" xmlns="" id="{F474FB92-D38F-4078-BAA8-B8932BB77242}"/>
              </a:ext>
            </a:extLst>
          </p:cNvPr>
          <p:cNvSpPr>
            <a:spLocks noGrp="1"/>
          </p:cNvSpPr>
          <p:nvPr>
            <p:ph type="body" sz="quarter" idx="12"/>
          </p:nvPr>
        </p:nvSpPr>
        <p:spPr/>
        <p:txBody>
          <a:bodyPr>
            <a:normAutofit/>
          </a:bodyPr>
          <a:lstStyle/>
          <a:p>
            <a:r>
              <a:rPr lang="es-CO" dirty="0"/>
              <a:t>1</a:t>
            </a:r>
            <a:r>
              <a:rPr lang="es-CO" dirty="0" smtClean="0"/>
              <a:t>.</a:t>
            </a:r>
            <a:endParaRPr lang="es-CO" dirty="0"/>
          </a:p>
        </p:txBody>
      </p:sp>
      <p:sp>
        <p:nvSpPr>
          <p:cNvPr id="7" name="Text Placeholder 20">
            <a:extLst>
              <a:ext uri="{FF2B5EF4-FFF2-40B4-BE49-F238E27FC236}">
                <a16:creationId xmlns:a16="http://schemas.microsoft.com/office/drawing/2014/main" xmlns="" id="{9D699494-8A57-498A-A226-CDA84BA233FA}"/>
              </a:ext>
            </a:extLst>
          </p:cNvPr>
          <p:cNvSpPr txBox="1">
            <a:spLocks/>
          </p:cNvSpPr>
          <p:nvPr/>
        </p:nvSpPr>
        <p:spPr>
          <a:xfrm>
            <a:off x="473075" y="234950"/>
            <a:ext cx="10709275" cy="27940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CO" sz="900" dirty="0">
                <a:solidFill>
                  <a:schemeClr val="bg1"/>
                </a:solidFill>
              </a:rPr>
              <a:t>Departamento Nacional de Planeación – DNP 		Ministerio de Hacienda y Crédito Público		Agenda</a:t>
            </a:r>
          </a:p>
        </p:txBody>
      </p:sp>
    </p:spTree>
    <p:extLst>
      <p:ext uri="{BB962C8B-B14F-4D97-AF65-F5344CB8AC3E}">
        <p14:creationId xmlns:p14="http://schemas.microsoft.com/office/powerpoint/2010/main" val="224611741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5">
            <a:extLst>
              <a:ext uri="{FF2B5EF4-FFF2-40B4-BE49-F238E27FC236}">
                <a16:creationId xmlns:a16="http://schemas.microsoft.com/office/drawing/2014/main" xmlns="" id="{147A00F9-85D5-482F-8929-515BA65B6DAA}"/>
              </a:ext>
            </a:extLst>
          </p:cNvPr>
          <p:cNvSpPr>
            <a:spLocks noGrp="1"/>
          </p:cNvSpPr>
          <p:nvPr>
            <p:ph type="title"/>
          </p:nvPr>
        </p:nvSpPr>
        <p:spPr>
          <a:xfrm>
            <a:off x="292653" y="673874"/>
            <a:ext cx="11613596" cy="559387"/>
          </a:xfrm>
        </p:spPr>
        <p:txBody>
          <a:bodyPr/>
          <a:lstStyle/>
          <a:p>
            <a:r>
              <a:rPr lang="es-CO" dirty="0"/>
              <a:t>1</a:t>
            </a:r>
            <a:r>
              <a:rPr lang="es-CO" dirty="0" smtClean="0"/>
              <a:t>. </a:t>
            </a:r>
            <a:r>
              <a:rPr lang="es-CO" dirty="0"/>
              <a:t>Vigencias Futuras MGMP </a:t>
            </a:r>
            <a:r>
              <a:rPr lang="es-CO" dirty="0" smtClean="0"/>
              <a:t>2021 </a:t>
            </a:r>
            <a:r>
              <a:rPr lang="es-CO" dirty="0"/>
              <a:t>- </a:t>
            </a:r>
            <a:r>
              <a:rPr lang="es-CO" dirty="0" smtClean="0"/>
              <a:t>2024</a:t>
            </a:r>
            <a:endParaRPr lang="es-CO" dirty="0"/>
          </a:p>
        </p:txBody>
      </p:sp>
      <p:sp>
        <p:nvSpPr>
          <p:cNvPr id="11" name="Text Placeholder 20">
            <a:extLst>
              <a:ext uri="{FF2B5EF4-FFF2-40B4-BE49-F238E27FC236}">
                <a16:creationId xmlns:a16="http://schemas.microsoft.com/office/drawing/2014/main" xmlns="" id="{7ACDFD9E-395C-454E-8FB1-C60389126864}"/>
              </a:ext>
            </a:extLst>
          </p:cNvPr>
          <p:cNvSpPr txBox="1">
            <a:spLocks/>
          </p:cNvSpPr>
          <p:nvPr/>
        </p:nvSpPr>
        <p:spPr>
          <a:xfrm>
            <a:off x="473075" y="234950"/>
            <a:ext cx="10709275" cy="279400"/>
          </a:xfrm>
          <a:prstGeom prst="rect">
            <a:avLst/>
          </a:prstGeom>
        </p:spPr>
        <p:txBody>
          <a:bodyPr vert="horz" lIns="91440" tIns="45720" rIns="91440" bIns="45720" rtlCol="0" anchor="ctr">
            <a:normAutofit/>
          </a:bodyPr>
          <a:lstStyle>
            <a:lvl1pPr marL="0" indent="0" algn="l" defTabSz="914400" rtl="0" eaLnBrk="1" latinLnBrk="0" hangingPunct="1">
              <a:lnSpc>
                <a:spcPct val="100000"/>
              </a:lnSpc>
              <a:spcBef>
                <a:spcPts val="0"/>
              </a:spcBef>
              <a:buFont typeface="Arial" panose="020B0604020202020204" pitchFamily="34" charset="0"/>
              <a:buNone/>
              <a:defRPr sz="800" kern="1200">
                <a:solidFill>
                  <a:schemeClr val="tx1"/>
                </a:solidFill>
                <a:latin typeface="Work Sans" panose="00000500000000000000" pitchFamily="2" charset="0"/>
                <a:ea typeface="+mn-ea"/>
                <a:cs typeface="+mn-cs"/>
              </a:defRPr>
            </a:lvl1pPr>
            <a:lvl2pPr marL="0" indent="0" algn="l" defTabSz="914400" rtl="0" eaLnBrk="1" latinLnBrk="0" hangingPunct="1">
              <a:lnSpc>
                <a:spcPct val="100000"/>
              </a:lnSpc>
              <a:spcBef>
                <a:spcPts val="0"/>
              </a:spcBef>
              <a:buFont typeface="Arial" panose="020B0604020202020204" pitchFamily="34" charset="0"/>
              <a:buNone/>
              <a:defRPr sz="1600" kern="1200">
                <a:solidFill>
                  <a:schemeClr val="bg1"/>
                </a:solidFill>
                <a:latin typeface="+mn-lt"/>
                <a:ea typeface="+mn-ea"/>
                <a:cs typeface="+mn-cs"/>
              </a:defRPr>
            </a:lvl2pPr>
            <a:lvl3pPr marL="0" indent="0" algn="l" defTabSz="914400" rtl="0" eaLnBrk="1" latinLnBrk="0" hangingPunct="1">
              <a:lnSpc>
                <a:spcPct val="100000"/>
              </a:lnSpc>
              <a:spcBef>
                <a:spcPts val="0"/>
              </a:spcBef>
              <a:buFont typeface="Arial" panose="020B0604020202020204" pitchFamily="34" charset="0"/>
              <a:buNone/>
              <a:defRPr sz="1600" kern="1200">
                <a:solidFill>
                  <a:schemeClr val="bg1"/>
                </a:solidFill>
                <a:latin typeface="+mn-lt"/>
                <a:ea typeface="+mn-ea"/>
                <a:cs typeface="+mn-cs"/>
              </a:defRPr>
            </a:lvl3pPr>
            <a:lvl4pPr marL="0" indent="0" algn="l" defTabSz="914400" rtl="0" eaLnBrk="1" latinLnBrk="0" hangingPunct="1">
              <a:lnSpc>
                <a:spcPct val="100000"/>
              </a:lnSpc>
              <a:spcBef>
                <a:spcPts val="0"/>
              </a:spcBef>
              <a:buFont typeface="Arial" panose="020B0604020202020204" pitchFamily="34" charset="0"/>
              <a:buNone/>
              <a:defRPr sz="1600" kern="1200">
                <a:solidFill>
                  <a:schemeClr val="bg1"/>
                </a:solidFill>
                <a:latin typeface="+mn-lt"/>
                <a:ea typeface="+mn-ea"/>
                <a:cs typeface="+mn-cs"/>
              </a:defRPr>
            </a:lvl4pPr>
            <a:lvl5pPr marL="0" indent="0" algn="l" defTabSz="914400" rtl="0" eaLnBrk="1" latinLnBrk="0" hangingPunct="1">
              <a:lnSpc>
                <a:spcPct val="100000"/>
              </a:lnSpc>
              <a:spcBef>
                <a:spcPts val="0"/>
              </a:spcBef>
              <a:buFont typeface="Arial" panose="020B0604020202020204" pitchFamily="34" charset="0"/>
              <a:buNone/>
              <a:defRPr sz="16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CO"/>
              <a:t>Departamento Nacional de Planeación – DNP 		Ministerio de Hacienda y Crédito Público		Agenda</a:t>
            </a:r>
            <a:endParaRPr lang="es-CO" dirty="0"/>
          </a:p>
        </p:txBody>
      </p:sp>
      <p:graphicFrame>
        <p:nvGraphicFramePr>
          <p:cNvPr id="5" name="Tabla 4"/>
          <p:cNvGraphicFramePr>
            <a:graphicFrameLocks noGrp="1"/>
          </p:cNvGraphicFramePr>
          <p:nvPr>
            <p:extLst>
              <p:ext uri="{D42A27DB-BD31-4B8C-83A1-F6EECF244321}">
                <p14:modId xmlns:p14="http://schemas.microsoft.com/office/powerpoint/2010/main" val="3018262430"/>
              </p:ext>
            </p:extLst>
          </p:nvPr>
        </p:nvGraphicFramePr>
        <p:xfrm>
          <a:off x="665343" y="1898779"/>
          <a:ext cx="10868215" cy="2436413"/>
        </p:xfrm>
        <a:graphic>
          <a:graphicData uri="http://schemas.openxmlformats.org/drawingml/2006/table">
            <a:tbl>
              <a:tblPr/>
              <a:tblGrid>
                <a:gridCol w="2313061">
                  <a:extLst>
                    <a:ext uri="{9D8B030D-6E8A-4147-A177-3AD203B41FA5}">
                      <a16:colId xmlns:a16="http://schemas.microsoft.com/office/drawing/2014/main" xmlns="" val="1977393558"/>
                    </a:ext>
                  </a:extLst>
                </a:gridCol>
                <a:gridCol w="1425859">
                  <a:extLst>
                    <a:ext uri="{9D8B030D-6E8A-4147-A177-3AD203B41FA5}">
                      <a16:colId xmlns:a16="http://schemas.microsoft.com/office/drawing/2014/main" xmlns="" val="816570810"/>
                    </a:ext>
                  </a:extLst>
                </a:gridCol>
                <a:gridCol w="1425859">
                  <a:extLst>
                    <a:ext uri="{9D8B030D-6E8A-4147-A177-3AD203B41FA5}">
                      <a16:colId xmlns:a16="http://schemas.microsoft.com/office/drawing/2014/main" xmlns="" val="1479957320"/>
                    </a:ext>
                  </a:extLst>
                </a:gridCol>
                <a:gridCol w="1425859">
                  <a:extLst>
                    <a:ext uri="{9D8B030D-6E8A-4147-A177-3AD203B41FA5}">
                      <a16:colId xmlns:a16="http://schemas.microsoft.com/office/drawing/2014/main" xmlns="" val="441593884"/>
                    </a:ext>
                  </a:extLst>
                </a:gridCol>
                <a:gridCol w="1425859">
                  <a:extLst>
                    <a:ext uri="{9D8B030D-6E8A-4147-A177-3AD203B41FA5}">
                      <a16:colId xmlns:a16="http://schemas.microsoft.com/office/drawing/2014/main" xmlns="" val="721667325"/>
                    </a:ext>
                  </a:extLst>
                </a:gridCol>
                <a:gridCol w="1425859">
                  <a:extLst>
                    <a:ext uri="{9D8B030D-6E8A-4147-A177-3AD203B41FA5}">
                      <a16:colId xmlns:a16="http://schemas.microsoft.com/office/drawing/2014/main" xmlns="" val="3278562325"/>
                    </a:ext>
                  </a:extLst>
                </a:gridCol>
                <a:gridCol w="1425859">
                  <a:extLst>
                    <a:ext uri="{9D8B030D-6E8A-4147-A177-3AD203B41FA5}">
                      <a16:colId xmlns:a16="http://schemas.microsoft.com/office/drawing/2014/main" xmlns="" val="1726979041"/>
                    </a:ext>
                  </a:extLst>
                </a:gridCol>
              </a:tblGrid>
              <a:tr h="236988">
                <a:tc gridSpan="7">
                  <a:txBody>
                    <a:bodyPr/>
                    <a:lstStyle/>
                    <a:p>
                      <a:pPr algn="ctr" fontAlgn="ctr"/>
                      <a:r>
                        <a:rPr lang="es-CO" sz="1400" b="1" i="0" u="none" strike="noStrike">
                          <a:solidFill>
                            <a:srgbClr val="203764"/>
                          </a:solidFill>
                          <a:effectLst/>
                          <a:latin typeface="Calibri" panose="020F0502020204030204" pitchFamily="34" charset="0"/>
                        </a:rPr>
                        <a:t>UGPP</a:t>
                      </a:r>
                    </a:p>
                  </a:txBody>
                  <a:tcPr marL="0" marR="0" marT="0" marB="0" anchor="ctr">
                    <a:lnL>
                      <a:noFill/>
                    </a:lnL>
                    <a:lnR>
                      <a:noFill/>
                    </a:lnR>
                    <a:lnT>
                      <a:noFill/>
                    </a:lnT>
                    <a:lnB>
                      <a:noFill/>
                    </a:lnB>
                    <a:solidFill>
                      <a:srgbClr val="F2F2F2"/>
                    </a:solidFill>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extLst>
                  <a:ext uri="{0D108BD9-81ED-4DB2-BD59-A6C34878D82A}">
                    <a16:rowId xmlns:a16="http://schemas.microsoft.com/office/drawing/2014/main" xmlns="" val="1580109216"/>
                  </a:ext>
                </a:extLst>
              </a:tr>
              <a:tr h="236988">
                <a:tc>
                  <a:txBody>
                    <a:bodyPr/>
                    <a:lstStyle/>
                    <a:p>
                      <a:pPr algn="l" rtl="0" fontAlgn="ctr"/>
                      <a:r>
                        <a:rPr lang="es-CO" sz="1400" b="1" i="0" u="none" strike="noStrike">
                          <a:solidFill>
                            <a:srgbClr val="203764"/>
                          </a:solidFill>
                          <a:effectLst/>
                          <a:latin typeface="Calibri" panose="020F0502020204030204" pitchFamily="34" charset="0"/>
                        </a:rPr>
                        <a:t>Millones de pesos</a:t>
                      </a:r>
                    </a:p>
                  </a:txBody>
                  <a:tcPr marL="0" marR="0" marT="0"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ctr"/>
                      <a:endParaRPr lang="es-CO" sz="1400" b="0" i="0" u="none" strike="noStrike">
                        <a:solidFill>
                          <a:srgbClr val="000000"/>
                        </a:solidFill>
                        <a:effectLst/>
                        <a:latin typeface="Arial" panose="020B0604020202020204" pitchFamily="34" charset="0"/>
                      </a:endParaRPr>
                    </a:p>
                  </a:txBody>
                  <a:tcPr marL="0" marR="0" marT="0"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ctr"/>
                      <a:endParaRPr lang="es-CO" sz="1400" b="0" i="0" u="none" strike="noStrike">
                        <a:solidFill>
                          <a:srgbClr val="000000"/>
                        </a:solidFill>
                        <a:effectLst/>
                        <a:latin typeface="Arial" panose="020B0604020202020204" pitchFamily="34" charset="0"/>
                      </a:endParaRPr>
                    </a:p>
                  </a:txBody>
                  <a:tcPr marL="0" marR="0" marT="0" marB="0" anchor="ctr">
                    <a:lnL>
                      <a:noFill/>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gridSpan="4">
                  <a:txBody>
                    <a:bodyPr/>
                    <a:lstStyle/>
                    <a:p>
                      <a:pPr algn="ctr" rtl="0" fontAlgn="ctr"/>
                      <a:r>
                        <a:rPr lang="es-CO" sz="1400" b="1" i="0" u="none" strike="noStrike">
                          <a:solidFill>
                            <a:srgbClr val="FFFFFF"/>
                          </a:solidFill>
                          <a:effectLst/>
                          <a:latin typeface="Calibri" panose="020F0502020204030204" pitchFamily="34" charset="0"/>
                        </a:rPr>
                        <a:t>Vigencias Futuras aprobadas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03764"/>
                    </a:solidFill>
                  </a:tcPr>
                </a:tc>
                <a:tc hMerge="1">
                  <a:txBody>
                    <a:bodyPr/>
                    <a:lstStyle/>
                    <a:p>
                      <a:endParaRPr lang="es-CO"/>
                    </a:p>
                  </a:txBody>
                  <a:tcPr/>
                </a:tc>
                <a:tc hMerge="1">
                  <a:txBody>
                    <a:bodyPr/>
                    <a:lstStyle/>
                    <a:p>
                      <a:endParaRPr lang="es-CO"/>
                    </a:p>
                  </a:txBody>
                  <a:tcPr/>
                </a:tc>
                <a:tc hMerge="1">
                  <a:txBody>
                    <a:bodyPr/>
                    <a:lstStyle/>
                    <a:p>
                      <a:endParaRPr lang="es-CO"/>
                    </a:p>
                  </a:txBody>
                  <a:tcPr/>
                </a:tc>
                <a:extLst>
                  <a:ext uri="{0D108BD9-81ED-4DB2-BD59-A6C34878D82A}">
                    <a16:rowId xmlns:a16="http://schemas.microsoft.com/office/drawing/2014/main" xmlns="" val="1916761385"/>
                  </a:ext>
                </a:extLst>
              </a:tr>
              <a:tr h="212341">
                <a:tc>
                  <a:txBody>
                    <a:bodyPr/>
                    <a:lstStyle/>
                    <a:p>
                      <a:pPr algn="ctr" rtl="0" fontAlgn="ctr"/>
                      <a:r>
                        <a:rPr lang="es-CO" sz="1400" b="1" i="0" u="none" strike="noStrike">
                          <a:solidFill>
                            <a:srgbClr val="FFFFFF"/>
                          </a:solidFill>
                          <a:effectLst/>
                          <a:latin typeface="Calibri" panose="020F0502020204030204" pitchFamily="34" charset="0"/>
                        </a:rPr>
                        <a:t>Vigencias Futuras</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03764"/>
                    </a:solidFill>
                  </a:tcPr>
                </a:tc>
                <a:tc>
                  <a:txBody>
                    <a:bodyPr/>
                    <a:lstStyle/>
                    <a:p>
                      <a:pPr algn="ctr" rtl="0" fontAlgn="ctr"/>
                      <a:r>
                        <a:rPr lang="es-CO" sz="1400" b="1" i="0" u="none" strike="noStrike">
                          <a:solidFill>
                            <a:srgbClr val="FFFFFF"/>
                          </a:solidFill>
                          <a:effectLst/>
                          <a:latin typeface="Calibri" panose="020F0502020204030204" pitchFamily="34" charset="0"/>
                        </a:rPr>
                        <a:t> 2020*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03764"/>
                    </a:solidFill>
                  </a:tcPr>
                </a:tc>
                <a:tc>
                  <a:txBody>
                    <a:bodyPr/>
                    <a:lstStyle/>
                    <a:p>
                      <a:pPr algn="ctr" rtl="0" fontAlgn="ctr"/>
                      <a:r>
                        <a:rPr lang="es-CO" sz="1400" b="1" i="0" u="none" strike="noStrike">
                          <a:solidFill>
                            <a:srgbClr val="FFFFFF"/>
                          </a:solidFill>
                          <a:effectLst/>
                          <a:latin typeface="Calibri" panose="020F0502020204030204" pitchFamily="34" charset="0"/>
                        </a:rPr>
                        <a:t> 2020**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03764"/>
                    </a:solidFill>
                  </a:tcPr>
                </a:tc>
                <a:tc>
                  <a:txBody>
                    <a:bodyPr/>
                    <a:lstStyle/>
                    <a:p>
                      <a:pPr algn="ctr" rtl="0" fontAlgn="ctr"/>
                      <a:r>
                        <a:rPr lang="es-CO" sz="1400" b="1" i="0" u="none" strike="noStrike">
                          <a:solidFill>
                            <a:srgbClr val="FFFFFF"/>
                          </a:solidFill>
                          <a:effectLst/>
                          <a:latin typeface="Calibri" panose="020F0502020204030204" pitchFamily="34" charset="0"/>
                        </a:rPr>
                        <a:t>2021</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03764"/>
                    </a:solidFill>
                  </a:tcPr>
                </a:tc>
                <a:tc>
                  <a:txBody>
                    <a:bodyPr/>
                    <a:lstStyle/>
                    <a:p>
                      <a:pPr algn="ctr" rtl="0" fontAlgn="ctr"/>
                      <a:r>
                        <a:rPr lang="es-CO" sz="1400" b="1" i="0" u="none" strike="noStrike">
                          <a:solidFill>
                            <a:srgbClr val="FFFFFF"/>
                          </a:solidFill>
                          <a:effectLst/>
                          <a:latin typeface="Calibri" panose="020F0502020204030204" pitchFamily="34" charset="0"/>
                        </a:rPr>
                        <a:t>2022</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03764"/>
                    </a:solidFill>
                  </a:tcPr>
                </a:tc>
                <a:tc>
                  <a:txBody>
                    <a:bodyPr/>
                    <a:lstStyle/>
                    <a:p>
                      <a:pPr algn="ctr" rtl="0" fontAlgn="ctr"/>
                      <a:r>
                        <a:rPr lang="es-CO" sz="1400" b="1" i="0" u="none" strike="noStrike">
                          <a:solidFill>
                            <a:srgbClr val="FFFFFF"/>
                          </a:solidFill>
                          <a:effectLst/>
                          <a:latin typeface="Calibri" panose="020F0502020204030204" pitchFamily="34" charset="0"/>
                        </a:rPr>
                        <a:t>2023</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203764"/>
                      </a:solidFill>
                      <a:prstDash val="solid"/>
                      <a:round/>
                      <a:headEnd type="none" w="med" len="med"/>
                      <a:tailEnd type="none" w="med" len="med"/>
                    </a:lnB>
                    <a:solidFill>
                      <a:srgbClr val="203764"/>
                    </a:solidFill>
                  </a:tcPr>
                </a:tc>
                <a:tc>
                  <a:txBody>
                    <a:bodyPr/>
                    <a:lstStyle/>
                    <a:p>
                      <a:pPr algn="ctr" rtl="0" fontAlgn="ctr"/>
                      <a:r>
                        <a:rPr lang="es-CO" sz="1400" b="1" i="0" u="none" strike="noStrike">
                          <a:solidFill>
                            <a:srgbClr val="FFFFFF"/>
                          </a:solidFill>
                          <a:effectLst/>
                          <a:latin typeface="Calibri" panose="020F0502020204030204" pitchFamily="34" charset="0"/>
                        </a:rPr>
                        <a:t>2024</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203764"/>
                      </a:solidFill>
                      <a:prstDash val="solid"/>
                      <a:round/>
                      <a:headEnd type="none" w="med" len="med"/>
                      <a:tailEnd type="none" w="med" len="med"/>
                    </a:lnB>
                    <a:solidFill>
                      <a:srgbClr val="203764"/>
                    </a:solidFill>
                  </a:tcPr>
                </a:tc>
                <a:extLst>
                  <a:ext uri="{0D108BD9-81ED-4DB2-BD59-A6C34878D82A}">
                    <a16:rowId xmlns:a16="http://schemas.microsoft.com/office/drawing/2014/main" xmlns="" val="694737667"/>
                  </a:ext>
                </a:extLst>
              </a:tr>
              <a:tr h="236988">
                <a:tc>
                  <a:txBody>
                    <a:bodyPr/>
                    <a:lstStyle/>
                    <a:p>
                      <a:pPr algn="l" rtl="0" fontAlgn="ctr"/>
                      <a:r>
                        <a:rPr lang="es-CO" sz="1400" b="1" i="0" u="none" strike="noStrike">
                          <a:solidFill>
                            <a:srgbClr val="203764"/>
                          </a:solidFill>
                          <a:effectLst/>
                          <a:latin typeface="Calibri" panose="020F0502020204030204" pitchFamily="34" charset="0"/>
                        </a:rPr>
                        <a:t>Funcionamiento</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203764"/>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203764"/>
                      </a:solidFill>
                      <a:prstDash val="solid"/>
                      <a:round/>
                      <a:headEnd type="none" w="med" len="med"/>
                      <a:tailEnd type="none" w="med" len="med"/>
                    </a:lnB>
                  </a:tcPr>
                </a:tc>
                <a:tc>
                  <a:txBody>
                    <a:bodyPr/>
                    <a:lstStyle/>
                    <a:p>
                      <a:pPr algn="r" rtl="0" fontAlgn="ctr"/>
                      <a:r>
                        <a:rPr lang="es-CO" sz="1400" b="0" i="0" u="none" strike="noStrike" dirty="0">
                          <a:solidFill>
                            <a:srgbClr val="203764"/>
                          </a:solidFill>
                          <a:effectLst/>
                          <a:latin typeface="Calibri" panose="020F0502020204030204" pitchFamily="34" charset="0"/>
                        </a:rPr>
                        <a:t>             84,891 </a:t>
                      </a:r>
                    </a:p>
                  </a:txBody>
                  <a:tcPr marL="0" marR="0" marT="0" marB="0" anchor="ctr">
                    <a:lnL w="6350" cap="flat" cmpd="sng" algn="ctr">
                      <a:solidFill>
                        <a:srgbClr val="203764"/>
                      </a:solidFill>
                      <a:prstDash val="solid"/>
                      <a:round/>
                      <a:headEnd type="none" w="med" len="med"/>
                      <a:tailEnd type="none" w="med" len="med"/>
                    </a:lnL>
                    <a:lnR w="6350" cap="flat" cmpd="sng" algn="ctr">
                      <a:solidFill>
                        <a:srgbClr val="203764"/>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es-CO" sz="1400" b="0" i="0" u="none" strike="noStrike" dirty="0">
                          <a:solidFill>
                            <a:srgbClr val="203764"/>
                          </a:solidFill>
                          <a:effectLst/>
                          <a:latin typeface="Calibri" panose="020F0502020204030204" pitchFamily="34" charset="0"/>
                        </a:rPr>
                        <a:t>             84,891 </a:t>
                      </a:r>
                    </a:p>
                  </a:txBody>
                  <a:tcPr marL="0" marR="0" marT="0" marB="0" anchor="ctr">
                    <a:lnL w="6350" cap="flat" cmpd="sng" algn="ctr">
                      <a:solidFill>
                        <a:srgbClr val="203764"/>
                      </a:solidFill>
                      <a:prstDash val="solid"/>
                      <a:round/>
                      <a:headEnd type="none" w="med" len="med"/>
                      <a:tailEnd type="none" w="med" len="med"/>
                    </a:lnL>
                    <a:lnR w="6350" cap="flat" cmpd="sng" algn="ctr">
                      <a:solidFill>
                        <a:srgbClr val="203764"/>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es-CO" sz="1400" b="0" i="0" u="none" strike="noStrike">
                          <a:solidFill>
                            <a:srgbClr val="203764"/>
                          </a:solidFill>
                          <a:effectLst/>
                          <a:latin typeface="Calibri" panose="020F0502020204030204" pitchFamily="34" charset="0"/>
                        </a:rPr>
                        <a:t>             45,237 </a:t>
                      </a:r>
                    </a:p>
                  </a:txBody>
                  <a:tcPr marL="0" marR="0" marT="0" marB="0" anchor="ctr">
                    <a:lnL w="6350" cap="flat" cmpd="sng" algn="ctr">
                      <a:solidFill>
                        <a:srgbClr val="203764"/>
                      </a:solidFill>
                      <a:prstDash val="solid"/>
                      <a:round/>
                      <a:headEnd type="none" w="med" len="med"/>
                      <a:tailEnd type="none" w="med" len="med"/>
                    </a:lnL>
                    <a:lnR w="6350" cap="flat" cmpd="sng" algn="ctr">
                      <a:solidFill>
                        <a:srgbClr val="203764"/>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es-CO" sz="1400" b="0" i="0" u="none" strike="noStrike">
                          <a:solidFill>
                            <a:srgbClr val="203764"/>
                          </a:solidFill>
                          <a:effectLst/>
                          <a:latin typeface="Calibri" panose="020F0502020204030204" pitchFamily="34" charset="0"/>
                        </a:rPr>
                        <a:t>             25,721 </a:t>
                      </a:r>
                    </a:p>
                  </a:txBody>
                  <a:tcPr marL="0" marR="0" marT="0" marB="0" anchor="ctr">
                    <a:lnL w="6350" cap="flat" cmpd="sng" algn="ctr">
                      <a:solidFill>
                        <a:srgbClr val="203764"/>
                      </a:solidFill>
                      <a:prstDash val="solid"/>
                      <a:round/>
                      <a:headEnd type="none" w="med" len="med"/>
                      <a:tailEnd type="none" w="med" len="med"/>
                    </a:lnL>
                    <a:lnR w="6350" cap="flat" cmpd="sng" algn="ctr">
                      <a:solidFill>
                        <a:srgbClr val="203764"/>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es-CO" sz="1400" b="0" i="0" u="none" strike="noStrike">
                          <a:solidFill>
                            <a:srgbClr val="203764"/>
                          </a:solidFill>
                          <a:effectLst/>
                          <a:latin typeface="Arial" panose="020B0604020202020204" pitchFamily="34" charset="0"/>
                        </a:rPr>
                        <a:t>                  -   </a:t>
                      </a:r>
                    </a:p>
                  </a:txBody>
                  <a:tcPr marL="0" marR="0" marT="0" marB="0" anchor="ctr">
                    <a:lnL w="6350" cap="flat" cmpd="sng" algn="ctr">
                      <a:solidFill>
                        <a:srgbClr val="203764"/>
                      </a:solidFill>
                      <a:prstDash val="solid"/>
                      <a:round/>
                      <a:headEnd type="none" w="med" len="med"/>
                      <a:tailEnd type="none" w="med" len="med"/>
                    </a:lnL>
                    <a:lnR w="6350" cap="flat" cmpd="sng" algn="ctr">
                      <a:solidFill>
                        <a:srgbClr val="203764"/>
                      </a:solidFill>
                      <a:prstDash val="solid"/>
                      <a:round/>
                      <a:headEnd type="none" w="med" len="med"/>
                      <a:tailEnd type="none" w="med" len="med"/>
                    </a:lnR>
                    <a:lnT w="6350" cap="flat" cmpd="sng" algn="ctr">
                      <a:solidFill>
                        <a:srgbClr val="203764"/>
                      </a:solidFill>
                      <a:prstDash val="solid"/>
                      <a:round/>
                      <a:headEnd type="none" w="med" len="med"/>
                      <a:tailEnd type="none" w="med" len="med"/>
                    </a:lnT>
                    <a:lnB w="6350" cap="flat" cmpd="sng" algn="ctr">
                      <a:solidFill>
                        <a:srgbClr val="203764"/>
                      </a:solidFill>
                      <a:prstDash val="solid"/>
                      <a:round/>
                      <a:headEnd type="none" w="med" len="med"/>
                      <a:tailEnd type="none" w="med" len="med"/>
                    </a:lnB>
                  </a:tcPr>
                </a:tc>
                <a:tc>
                  <a:txBody>
                    <a:bodyPr/>
                    <a:lstStyle/>
                    <a:p>
                      <a:pPr algn="r" rtl="0" fontAlgn="ctr"/>
                      <a:r>
                        <a:rPr lang="es-CO" sz="1400" b="0" i="0" u="none" strike="noStrike">
                          <a:solidFill>
                            <a:srgbClr val="203764"/>
                          </a:solidFill>
                          <a:effectLst/>
                          <a:latin typeface="Arial" panose="020B0604020202020204" pitchFamily="34" charset="0"/>
                        </a:rPr>
                        <a:t>                  -   </a:t>
                      </a:r>
                    </a:p>
                  </a:txBody>
                  <a:tcPr marL="0" marR="0" marT="0" marB="0" anchor="ctr">
                    <a:lnL w="6350" cap="flat" cmpd="sng" algn="ctr">
                      <a:solidFill>
                        <a:srgbClr val="203764"/>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203764"/>
                      </a:solidFill>
                      <a:prstDash val="solid"/>
                      <a:round/>
                      <a:headEnd type="none" w="med" len="med"/>
                      <a:tailEnd type="none" w="med" len="med"/>
                    </a:lnT>
                    <a:lnB w="6350" cap="flat" cmpd="sng" algn="ctr">
                      <a:solidFill>
                        <a:srgbClr val="203764"/>
                      </a:solidFill>
                      <a:prstDash val="solid"/>
                      <a:round/>
                      <a:headEnd type="none" w="med" len="med"/>
                      <a:tailEnd type="none" w="med" len="med"/>
                    </a:lnB>
                  </a:tcPr>
                </a:tc>
                <a:extLst>
                  <a:ext uri="{0D108BD9-81ED-4DB2-BD59-A6C34878D82A}">
                    <a16:rowId xmlns:a16="http://schemas.microsoft.com/office/drawing/2014/main" xmlns="" val="2523318030"/>
                  </a:ext>
                </a:extLst>
              </a:tr>
              <a:tr h="236988">
                <a:tc>
                  <a:txBody>
                    <a:bodyPr/>
                    <a:lstStyle/>
                    <a:p>
                      <a:pPr algn="l" rtl="0" fontAlgn="ctr"/>
                      <a:r>
                        <a:rPr lang="es-CO" sz="1400" b="1" i="0" u="none" strike="noStrike">
                          <a:solidFill>
                            <a:srgbClr val="203764"/>
                          </a:solidFill>
                          <a:effectLst/>
                          <a:latin typeface="Calibri" panose="020F0502020204030204" pitchFamily="34" charset="0"/>
                        </a:rPr>
                        <a:t>Inversión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203764"/>
                      </a:solidFill>
                      <a:prstDash val="solid"/>
                      <a:round/>
                      <a:headEnd type="none" w="med" len="med"/>
                      <a:tailEnd type="none" w="med" len="med"/>
                    </a:lnR>
                    <a:lnT w="6350" cap="flat" cmpd="sng" algn="ctr">
                      <a:solidFill>
                        <a:srgbClr val="203764"/>
                      </a:solidFill>
                      <a:prstDash val="solid"/>
                      <a:round/>
                      <a:headEnd type="none" w="med" len="med"/>
                      <a:tailEnd type="none" w="med" len="med"/>
                    </a:lnT>
                    <a:lnB w="6350" cap="flat" cmpd="sng" algn="ctr">
                      <a:solidFill>
                        <a:srgbClr val="203764"/>
                      </a:solidFill>
                      <a:prstDash val="solid"/>
                      <a:round/>
                      <a:headEnd type="none" w="med" len="med"/>
                      <a:tailEnd type="none" w="med" len="med"/>
                    </a:lnB>
                  </a:tcPr>
                </a:tc>
                <a:tc>
                  <a:txBody>
                    <a:bodyPr/>
                    <a:lstStyle/>
                    <a:p>
                      <a:pPr algn="r" rtl="0" fontAlgn="ctr"/>
                      <a:r>
                        <a:rPr lang="es-CO" sz="1400" b="0" i="0" u="none" strike="noStrike">
                          <a:solidFill>
                            <a:srgbClr val="203764"/>
                          </a:solidFill>
                          <a:effectLst/>
                          <a:latin typeface="Calibri" panose="020F0502020204030204" pitchFamily="34" charset="0"/>
                        </a:rPr>
                        <a:t>                2,058 </a:t>
                      </a:r>
                    </a:p>
                  </a:txBody>
                  <a:tcPr marL="0" marR="0" marT="0" marB="0" anchor="ctr">
                    <a:lnL w="6350" cap="flat" cmpd="sng" algn="ctr">
                      <a:solidFill>
                        <a:srgbClr val="203764"/>
                      </a:solidFill>
                      <a:prstDash val="solid"/>
                      <a:round/>
                      <a:headEnd type="none" w="med" len="med"/>
                      <a:tailEnd type="none" w="med" len="med"/>
                    </a:lnL>
                    <a:lnR w="6350" cap="flat" cmpd="sng" algn="ctr">
                      <a:solidFill>
                        <a:srgbClr val="203764"/>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es-CO" sz="1400" b="0" i="0" u="none" strike="noStrike" dirty="0">
                          <a:solidFill>
                            <a:srgbClr val="203764"/>
                          </a:solidFill>
                          <a:effectLst/>
                          <a:latin typeface="Calibri" panose="020F0502020204030204" pitchFamily="34" charset="0"/>
                        </a:rPr>
                        <a:t>                2,058 </a:t>
                      </a:r>
                    </a:p>
                  </a:txBody>
                  <a:tcPr marL="0" marR="0" marT="0" marB="0" anchor="ctr">
                    <a:lnL w="6350" cap="flat" cmpd="sng" algn="ctr">
                      <a:solidFill>
                        <a:srgbClr val="203764"/>
                      </a:solidFill>
                      <a:prstDash val="solid"/>
                      <a:round/>
                      <a:headEnd type="none" w="med" len="med"/>
                      <a:tailEnd type="none" w="med" len="med"/>
                    </a:lnL>
                    <a:lnR w="6350" cap="flat" cmpd="sng" algn="ctr">
                      <a:solidFill>
                        <a:srgbClr val="203764"/>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es-CO" sz="1400" b="0" i="0" u="none" strike="noStrike">
                          <a:solidFill>
                            <a:srgbClr val="203764"/>
                          </a:solidFill>
                          <a:effectLst/>
                          <a:latin typeface="Calibri" panose="020F0502020204030204" pitchFamily="34" charset="0"/>
                        </a:rPr>
                        <a:t>                   802 </a:t>
                      </a:r>
                    </a:p>
                  </a:txBody>
                  <a:tcPr marL="0" marR="0" marT="0" marB="0" anchor="ctr">
                    <a:lnL w="6350" cap="flat" cmpd="sng" algn="ctr">
                      <a:solidFill>
                        <a:srgbClr val="203764"/>
                      </a:solidFill>
                      <a:prstDash val="solid"/>
                      <a:round/>
                      <a:headEnd type="none" w="med" len="med"/>
                      <a:tailEnd type="none" w="med" len="med"/>
                    </a:lnL>
                    <a:lnR w="6350" cap="flat" cmpd="sng" algn="ctr">
                      <a:solidFill>
                        <a:srgbClr val="203764"/>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es-CO" sz="1400" b="0" i="0" u="none" strike="noStrike">
                          <a:solidFill>
                            <a:srgbClr val="203764"/>
                          </a:solidFill>
                          <a:effectLst/>
                          <a:latin typeface="Calibri" panose="020F0502020204030204" pitchFamily="34" charset="0"/>
                        </a:rPr>
                        <a:t>                         - </a:t>
                      </a:r>
                    </a:p>
                  </a:txBody>
                  <a:tcPr marL="0" marR="0" marT="0" marB="0" anchor="ctr">
                    <a:lnL w="6350" cap="flat" cmpd="sng" algn="ctr">
                      <a:solidFill>
                        <a:srgbClr val="203764"/>
                      </a:solidFill>
                      <a:prstDash val="solid"/>
                      <a:round/>
                      <a:headEnd type="none" w="med" len="med"/>
                      <a:tailEnd type="none" w="med" len="med"/>
                    </a:lnL>
                    <a:lnR w="6350" cap="flat" cmpd="sng" algn="ctr">
                      <a:solidFill>
                        <a:srgbClr val="203764"/>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es-CO" sz="1400" b="0" i="0" u="none" strike="noStrike">
                          <a:solidFill>
                            <a:srgbClr val="203764"/>
                          </a:solidFill>
                          <a:effectLst/>
                          <a:latin typeface="Arial" panose="020B0604020202020204" pitchFamily="34" charset="0"/>
                        </a:rPr>
                        <a:t>                  -   </a:t>
                      </a:r>
                    </a:p>
                  </a:txBody>
                  <a:tcPr marL="0" marR="0" marT="0" marB="0" anchor="ctr">
                    <a:lnL w="6350" cap="flat" cmpd="sng" algn="ctr">
                      <a:solidFill>
                        <a:srgbClr val="203764"/>
                      </a:solidFill>
                      <a:prstDash val="solid"/>
                      <a:round/>
                      <a:headEnd type="none" w="med" len="med"/>
                      <a:tailEnd type="none" w="med" len="med"/>
                    </a:lnL>
                    <a:lnR w="6350" cap="flat" cmpd="sng" algn="ctr">
                      <a:solidFill>
                        <a:srgbClr val="203764"/>
                      </a:solidFill>
                      <a:prstDash val="solid"/>
                      <a:round/>
                      <a:headEnd type="none" w="med" len="med"/>
                      <a:tailEnd type="none" w="med" len="med"/>
                    </a:lnR>
                    <a:lnT w="6350" cap="flat" cmpd="sng" algn="ctr">
                      <a:solidFill>
                        <a:srgbClr val="203764"/>
                      </a:solidFill>
                      <a:prstDash val="solid"/>
                      <a:round/>
                      <a:headEnd type="none" w="med" len="med"/>
                      <a:tailEnd type="none" w="med" len="med"/>
                    </a:lnT>
                    <a:lnB w="6350" cap="flat" cmpd="sng" algn="ctr">
                      <a:solidFill>
                        <a:srgbClr val="203764"/>
                      </a:solidFill>
                      <a:prstDash val="solid"/>
                      <a:round/>
                      <a:headEnd type="none" w="med" len="med"/>
                      <a:tailEnd type="none" w="med" len="med"/>
                    </a:lnB>
                  </a:tcPr>
                </a:tc>
                <a:tc>
                  <a:txBody>
                    <a:bodyPr/>
                    <a:lstStyle/>
                    <a:p>
                      <a:pPr algn="r" rtl="0" fontAlgn="ctr"/>
                      <a:r>
                        <a:rPr lang="es-CO" sz="1400" b="0" i="0" u="none" strike="noStrike">
                          <a:solidFill>
                            <a:srgbClr val="203764"/>
                          </a:solidFill>
                          <a:effectLst/>
                          <a:latin typeface="Arial" panose="020B0604020202020204" pitchFamily="34" charset="0"/>
                        </a:rPr>
                        <a:t>                  -   </a:t>
                      </a:r>
                    </a:p>
                  </a:txBody>
                  <a:tcPr marL="0" marR="0" marT="0" marB="0" anchor="ctr">
                    <a:lnL w="6350" cap="flat" cmpd="sng" algn="ctr">
                      <a:solidFill>
                        <a:srgbClr val="203764"/>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203764"/>
                      </a:solidFill>
                      <a:prstDash val="solid"/>
                      <a:round/>
                      <a:headEnd type="none" w="med" len="med"/>
                      <a:tailEnd type="none" w="med" len="med"/>
                    </a:lnT>
                    <a:lnB w="6350" cap="flat" cmpd="sng" algn="ctr">
                      <a:solidFill>
                        <a:srgbClr val="203764"/>
                      </a:solidFill>
                      <a:prstDash val="solid"/>
                      <a:round/>
                      <a:headEnd type="none" w="med" len="med"/>
                      <a:tailEnd type="none" w="med" len="med"/>
                    </a:lnB>
                  </a:tcPr>
                </a:tc>
                <a:extLst>
                  <a:ext uri="{0D108BD9-81ED-4DB2-BD59-A6C34878D82A}">
                    <a16:rowId xmlns:a16="http://schemas.microsoft.com/office/drawing/2014/main" xmlns="" val="3797106737"/>
                  </a:ext>
                </a:extLst>
              </a:tr>
              <a:tr h="848381">
                <a:tc>
                  <a:txBody>
                    <a:bodyPr/>
                    <a:lstStyle/>
                    <a:p>
                      <a:pPr algn="r" rtl="0" fontAlgn="ctr"/>
                      <a:r>
                        <a:rPr lang="es-ES" sz="1400" b="0" i="0" u="none" strike="noStrike">
                          <a:solidFill>
                            <a:srgbClr val="203764"/>
                          </a:solidFill>
                          <a:effectLst/>
                          <a:latin typeface="Calibri" panose="020F0502020204030204" pitchFamily="34" charset="0"/>
                        </a:rPr>
                        <a:t>Mejoramiento del soporte de las tecnologías de información en la UGPP, Bogotá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203764"/>
                      </a:solidFill>
                      <a:prstDash val="solid"/>
                      <a:round/>
                      <a:headEnd type="none" w="med" len="med"/>
                      <a:tailEnd type="none" w="med" len="med"/>
                    </a:lnR>
                    <a:lnT w="6350" cap="flat" cmpd="sng" algn="ctr">
                      <a:solidFill>
                        <a:srgbClr val="20376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400" b="0" i="0" u="none" strike="noStrike">
                          <a:solidFill>
                            <a:srgbClr val="203764"/>
                          </a:solidFill>
                          <a:effectLst/>
                          <a:latin typeface="Calibri" panose="020F0502020204030204" pitchFamily="34" charset="0"/>
                        </a:rPr>
                        <a:t>                2,058 </a:t>
                      </a:r>
                    </a:p>
                  </a:txBody>
                  <a:tcPr marL="0" marR="0" marT="0" marB="0" anchor="ctr">
                    <a:lnL w="6350" cap="flat" cmpd="sng" algn="ctr">
                      <a:solidFill>
                        <a:srgbClr val="203764"/>
                      </a:solidFill>
                      <a:prstDash val="solid"/>
                      <a:round/>
                      <a:headEnd type="none" w="med" len="med"/>
                      <a:tailEnd type="none" w="med" len="med"/>
                    </a:lnL>
                    <a:lnR w="6350" cap="flat" cmpd="sng" algn="ctr">
                      <a:solidFill>
                        <a:srgbClr val="203764"/>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400" b="0" i="0" u="none" strike="noStrike">
                          <a:solidFill>
                            <a:srgbClr val="203764"/>
                          </a:solidFill>
                          <a:effectLst/>
                          <a:latin typeface="Calibri" panose="020F0502020204030204" pitchFamily="34" charset="0"/>
                        </a:rPr>
                        <a:t>                2,058 </a:t>
                      </a:r>
                    </a:p>
                  </a:txBody>
                  <a:tcPr marL="0" marR="0" marT="0" marB="0" anchor="ctr">
                    <a:lnL w="6350" cap="flat" cmpd="sng" algn="ctr">
                      <a:solidFill>
                        <a:srgbClr val="203764"/>
                      </a:solidFill>
                      <a:prstDash val="solid"/>
                      <a:round/>
                      <a:headEnd type="none" w="med" len="med"/>
                      <a:tailEnd type="none" w="med" len="med"/>
                    </a:lnL>
                    <a:lnR w="6350" cap="flat" cmpd="sng" algn="ctr">
                      <a:solidFill>
                        <a:srgbClr val="203764"/>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400" b="0" i="0" u="none" strike="noStrike" dirty="0">
                          <a:solidFill>
                            <a:srgbClr val="203764"/>
                          </a:solidFill>
                          <a:effectLst/>
                          <a:latin typeface="Calibri" panose="020F0502020204030204" pitchFamily="34" charset="0"/>
                        </a:rPr>
                        <a:t>                   802 </a:t>
                      </a:r>
                    </a:p>
                  </a:txBody>
                  <a:tcPr marL="0" marR="0" marT="0" marB="0" anchor="ctr">
                    <a:lnL w="6350" cap="flat" cmpd="sng" algn="ctr">
                      <a:solidFill>
                        <a:srgbClr val="203764"/>
                      </a:solidFill>
                      <a:prstDash val="solid"/>
                      <a:round/>
                      <a:headEnd type="none" w="med" len="med"/>
                      <a:tailEnd type="none" w="med" len="med"/>
                    </a:lnL>
                    <a:lnR w="6350" cap="flat" cmpd="sng" algn="ctr">
                      <a:solidFill>
                        <a:srgbClr val="203764"/>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400" b="0" i="0" u="none" strike="noStrike" dirty="0">
                          <a:solidFill>
                            <a:srgbClr val="203764"/>
                          </a:solidFill>
                          <a:effectLst/>
                          <a:latin typeface="Calibri" panose="020F0502020204030204" pitchFamily="34" charset="0"/>
                        </a:rPr>
                        <a:t>                         - </a:t>
                      </a:r>
                    </a:p>
                  </a:txBody>
                  <a:tcPr marL="0" marR="0" marT="0" marB="0" anchor="ctr">
                    <a:lnL w="6350" cap="flat" cmpd="sng" algn="ctr">
                      <a:solidFill>
                        <a:srgbClr val="203764"/>
                      </a:solidFill>
                      <a:prstDash val="solid"/>
                      <a:round/>
                      <a:headEnd type="none" w="med" len="med"/>
                      <a:tailEnd type="none" w="med" len="med"/>
                    </a:lnL>
                    <a:lnR w="6350" cap="flat" cmpd="sng" algn="ctr">
                      <a:solidFill>
                        <a:srgbClr val="203764"/>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400" b="0" i="0" u="none" strike="noStrike" dirty="0">
                          <a:solidFill>
                            <a:srgbClr val="203764"/>
                          </a:solidFill>
                          <a:effectLst/>
                          <a:latin typeface="Calibri" panose="020F0502020204030204" pitchFamily="34" charset="0"/>
                        </a:rPr>
                        <a:t>                         - </a:t>
                      </a:r>
                    </a:p>
                  </a:txBody>
                  <a:tcPr marL="0" marR="0" marT="0" marB="0" anchor="ctr">
                    <a:lnL w="6350" cap="flat" cmpd="sng" algn="ctr">
                      <a:solidFill>
                        <a:srgbClr val="203764"/>
                      </a:solidFill>
                      <a:prstDash val="solid"/>
                      <a:round/>
                      <a:headEnd type="none" w="med" len="med"/>
                      <a:tailEnd type="none" w="med" len="med"/>
                    </a:lnL>
                    <a:lnR w="6350" cap="flat" cmpd="sng" algn="ctr">
                      <a:solidFill>
                        <a:srgbClr val="203764"/>
                      </a:solidFill>
                      <a:prstDash val="solid"/>
                      <a:round/>
                      <a:headEnd type="none" w="med" len="med"/>
                      <a:tailEnd type="none" w="med" len="med"/>
                    </a:lnR>
                    <a:lnT w="6350" cap="flat" cmpd="sng" algn="ctr">
                      <a:solidFill>
                        <a:srgbClr val="20376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400" b="0" i="0" u="none" strike="noStrike">
                          <a:solidFill>
                            <a:srgbClr val="203764"/>
                          </a:solidFill>
                          <a:effectLst/>
                          <a:latin typeface="Calibri" panose="020F0502020204030204" pitchFamily="34" charset="0"/>
                        </a:rPr>
                        <a:t>                         - </a:t>
                      </a:r>
                    </a:p>
                  </a:txBody>
                  <a:tcPr marL="0" marR="0" marT="0" marB="0" anchor="ctr">
                    <a:lnL w="6350" cap="flat" cmpd="sng" algn="ctr">
                      <a:solidFill>
                        <a:srgbClr val="203764"/>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20376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extLst>
                  <a:ext uri="{0D108BD9-81ED-4DB2-BD59-A6C34878D82A}">
                    <a16:rowId xmlns:a16="http://schemas.microsoft.com/office/drawing/2014/main" xmlns="" val="3992903251"/>
                  </a:ext>
                </a:extLst>
              </a:tr>
              <a:tr h="374144">
                <a:tc>
                  <a:txBody>
                    <a:bodyPr/>
                    <a:lstStyle/>
                    <a:p>
                      <a:pPr algn="l" rtl="0" fontAlgn="ctr"/>
                      <a:r>
                        <a:rPr lang="es-CO" sz="1400" b="1" i="0" u="none" strike="noStrike">
                          <a:solidFill>
                            <a:srgbClr val="FFFFFF"/>
                          </a:solidFill>
                          <a:effectLst/>
                          <a:latin typeface="Calibri" panose="020F0502020204030204" pitchFamily="34" charset="0"/>
                        </a:rPr>
                        <a:t>Total Vigencias Futuras 2021-2024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03764"/>
                    </a:solidFill>
                  </a:tcPr>
                </a:tc>
                <a:tc>
                  <a:txBody>
                    <a:bodyPr/>
                    <a:lstStyle/>
                    <a:p>
                      <a:pPr algn="r" rtl="0" fontAlgn="ctr"/>
                      <a:r>
                        <a:rPr lang="es-CO" sz="1200" b="0" i="0" u="none" strike="noStrike">
                          <a:solidFill>
                            <a:srgbClr val="FFFFFF"/>
                          </a:solidFill>
                          <a:effectLst/>
                          <a:latin typeface="Arial" panose="020B0604020202020204" pitchFamily="34" charset="0"/>
                        </a:rPr>
                        <a:t>               86,949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03764"/>
                    </a:solidFill>
                  </a:tcPr>
                </a:tc>
                <a:tc>
                  <a:txBody>
                    <a:bodyPr/>
                    <a:lstStyle/>
                    <a:p>
                      <a:pPr algn="r" rtl="0" fontAlgn="ctr"/>
                      <a:r>
                        <a:rPr lang="es-CO" sz="1200" b="0" i="0" u="none" strike="noStrike">
                          <a:solidFill>
                            <a:srgbClr val="FFFFFF"/>
                          </a:solidFill>
                          <a:effectLst/>
                          <a:latin typeface="Arial" panose="020B0604020202020204" pitchFamily="34" charset="0"/>
                        </a:rPr>
                        <a:t>               86,949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03764"/>
                    </a:solidFill>
                  </a:tcPr>
                </a:tc>
                <a:tc>
                  <a:txBody>
                    <a:bodyPr/>
                    <a:lstStyle/>
                    <a:p>
                      <a:pPr algn="r" rtl="0" fontAlgn="ctr"/>
                      <a:r>
                        <a:rPr lang="es-CO" sz="1200" b="0" i="0" u="none" strike="noStrike">
                          <a:solidFill>
                            <a:srgbClr val="FFFFFF"/>
                          </a:solidFill>
                          <a:effectLst/>
                          <a:latin typeface="Arial" panose="020B0604020202020204" pitchFamily="34" charset="0"/>
                        </a:rPr>
                        <a:t>               46,039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03764"/>
                    </a:solidFill>
                  </a:tcPr>
                </a:tc>
                <a:tc>
                  <a:txBody>
                    <a:bodyPr/>
                    <a:lstStyle/>
                    <a:p>
                      <a:pPr algn="r" rtl="0" fontAlgn="ctr"/>
                      <a:r>
                        <a:rPr lang="es-CO" sz="1200" b="0" i="0" u="none" strike="noStrike">
                          <a:solidFill>
                            <a:srgbClr val="FFFFFF"/>
                          </a:solidFill>
                          <a:effectLst/>
                          <a:latin typeface="Arial" panose="020B0604020202020204" pitchFamily="34" charset="0"/>
                        </a:rPr>
                        <a:t>               25,721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03764"/>
                    </a:solidFill>
                  </a:tcPr>
                </a:tc>
                <a:tc>
                  <a:txBody>
                    <a:bodyPr/>
                    <a:lstStyle/>
                    <a:p>
                      <a:pPr algn="r" rtl="0" fontAlgn="ctr"/>
                      <a:r>
                        <a:rPr lang="es-CO" sz="1200" b="0" i="0" u="none" strike="noStrike" dirty="0">
                          <a:solidFill>
                            <a:srgbClr val="FFFFFF"/>
                          </a:solidFill>
                          <a:effectLst/>
                          <a:latin typeface="Arial" panose="020B0604020202020204" pitchFamily="34" charset="0"/>
                        </a:rPr>
                        <a:t>                        -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03764"/>
                    </a:solidFill>
                  </a:tcPr>
                </a:tc>
                <a:tc>
                  <a:txBody>
                    <a:bodyPr/>
                    <a:lstStyle/>
                    <a:p>
                      <a:pPr algn="r" rtl="0" fontAlgn="ctr"/>
                      <a:r>
                        <a:rPr lang="es-CO" sz="1200" b="0" i="0" u="none" strike="noStrike" dirty="0">
                          <a:solidFill>
                            <a:srgbClr val="FFFFFF"/>
                          </a:solidFill>
                          <a:effectLst/>
                          <a:latin typeface="Arial" panose="020B0604020202020204" pitchFamily="34" charset="0"/>
                        </a:rPr>
                        <a:t>                        -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03764"/>
                    </a:solidFill>
                  </a:tcPr>
                </a:tc>
                <a:extLst>
                  <a:ext uri="{0D108BD9-81ED-4DB2-BD59-A6C34878D82A}">
                    <a16:rowId xmlns:a16="http://schemas.microsoft.com/office/drawing/2014/main" xmlns="" val="178477935"/>
                  </a:ext>
                </a:extLst>
              </a:tr>
            </a:tbl>
          </a:graphicData>
        </a:graphic>
      </p:graphicFrame>
      <p:graphicFrame>
        <p:nvGraphicFramePr>
          <p:cNvPr id="7" name="Tabla 6"/>
          <p:cNvGraphicFramePr>
            <a:graphicFrameLocks noGrp="1"/>
          </p:cNvGraphicFramePr>
          <p:nvPr>
            <p:extLst>
              <p:ext uri="{D42A27DB-BD31-4B8C-83A1-F6EECF244321}">
                <p14:modId xmlns:p14="http://schemas.microsoft.com/office/powerpoint/2010/main" val="1449125635"/>
              </p:ext>
            </p:extLst>
          </p:nvPr>
        </p:nvGraphicFramePr>
        <p:xfrm>
          <a:off x="638047" y="4389059"/>
          <a:ext cx="6105267" cy="423763"/>
        </p:xfrm>
        <a:graphic>
          <a:graphicData uri="http://schemas.openxmlformats.org/drawingml/2006/table">
            <a:tbl>
              <a:tblPr>
                <a:tableStyleId>{2D5ABB26-0587-4C30-8999-92F81FD0307C}</a:tableStyleId>
              </a:tblPr>
              <a:tblGrid>
                <a:gridCol w="6105267">
                  <a:extLst>
                    <a:ext uri="{9D8B030D-6E8A-4147-A177-3AD203B41FA5}">
                      <a16:colId xmlns:a16="http://schemas.microsoft.com/office/drawing/2014/main" xmlns="" val="1202380372"/>
                    </a:ext>
                  </a:extLst>
                </a:gridCol>
              </a:tblGrid>
              <a:tr h="78197">
                <a:tc>
                  <a:txBody>
                    <a:bodyPr/>
                    <a:lstStyle/>
                    <a:p>
                      <a:pPr algn="just" rtl="0" fontAlgn="ctr"/>
                      <a:r>
                        <a:rPr lang="es-ES" sz="900" u="none" strike="noStrike">
                          <a:solidFill>
                            <a:srgbClr val="002060"/>
                          </a:solidFill>
                          <a:effectLst/>
                        </a:rPr>
                        <a:t>* Apropiación vigente a 30 de abril de 2020, SIN descontar partidas suspendidas</a:t>
                      </a:r>
                      <a:endParaRPr lang="es-ES" sz="900" b="0" i="0" u="none" strike="noStrike">
                        <a:solidFill>
                          <a:srgbClr val="002060"/>
                        </a:solidFill>
                        <a:effectLst/>
                        <a:latin typeface="Calibri" panose="020F0502020204030204" pitchFamily="34" charset="0"/>
                      </a:endParaRPr>
                    </a:p>
                  </a:txBody>
                  <a:tcPr marL="0" marR="0" marT="0" marB="0" anchor="ctr"/>
                </a:tc>
                <a:extLst>
                  <a:ext uri="{0D108BD9-81ED-4DB2-BD59-A6C34878D82A}">
                    <a16:rowId xmlns:a16="http://schemas.microsoft.com/office/drawing/2014/main" xmlns="" val="347556302"/>
                  </a:ext>
                </a:extLst>
              </a:tr>
              <a:tr h="286603">
                <a:tc>
                  <a:txBody>
                    <a:bodyPr/>
                    <a:lstStyle/>
                    <a:p>
                      <a:pPr algn="just" rtl="0" fontAlgn="ctr"/>
                      <a:r>
                        <a:rPr lang="es-CO" sz="900" u="none" strike="noStrike" dirty="0">
                          <a:solidFill>
                            <a:srgbClr val="002060"/>
                          </a:solidFill>
                          <a:effectLst/>
                        </a:rPr>
                        <a:t>** Apropiación vigente a 30 de abril de 2020, descontando partidas </a:t>
                      </a:r>
                      <a:r>
                        <a:rPr lang="es-CO" sz="900" u="none" strike="noStrike" dirty="0" smtClean="0">
                          <a:solidFill>
                            <a:srgbClr val="002060"/>
                          </a:solidFill>
                          <a:effectLst/>
                        </a:rPr>
                        <a:t>suspendidas</a:t>
                      </a:r>
                    </a:p>
                    <a:p>
                      <a:pPr algn="just" rtl="0" fontAlgn="ctr"/>
                      <a:r>
                        <a:rPr lang="es-CO" sz="900" b="0" i="0" u="none" strike="noStrike" dirty="0" smtClean="0">
                          <a:solidFill>
                            <a:srgbClr val="002060"/>
                          </a:solidFill>
                          <a:effectLst/>
                          <a:latin typeface="Calibri" panose="020F0502020204030204" pitchFamily="34" charset="0"/>
                        </a:rPr>
                        <a:t>Nota: Las cifras de</a:t>
                      </a:r>
                      <a:r>
                        <a:rPr lang="es-CO" sz="900" b="0" i="0" u="none" strike="noStrike" baseline="0" dirty="0" smtClean="0">
                          <a:solidFill>
                            <a:srgbClr val="002060"/>
                          </a:solidFill>
                          <a:effectLst/>
                          <a:latin typeface="Calibri" panose="020F0502020204030204" pitchFamily="34" charset="0"/>
                        </a:rPr>
                        <a:t> vigencias futuras son  proporcionadas por la Entidad. </a:t>
                      </a:r>
                      <a:endParaRPr lang="es-CO" sz="900" b="0" i="0" u="none" strike="noStrike" dirty="0">
                        <a:solidFill>
                          <a:srgbClr val="002060"/>
                        </a:solidFill>
                        <a:effectLst/>
                        <a:latin typeface="Calibri" panose="020F0502020204030204" pitchFamily="34" charset="0"/>
                      </a:endParaRPr>
                    </a:p>
                  </a:txBody>
                  <a:tcPr marL="0" marR="0" marT="0" marB="0" anchor="ctr"/>
                </a:tc>
                <a:extLst>
                  <a:ext uri="{0D108BD9-81ED-4DB2-BD59-A6C34878D82A}">
                    <a16:rowId xmlns:a16="http://schemas.microsoft.com/office/drawing/2014/main" xmlns="" val="2571866931"/>
                  </a:ext>
                </a:extLst>
              </a:tr>
            </a:tbl>
          </a:graphicData>
        </a:graphic>
      </p:graphicFrame>
    </p:spTree>
    <p:extLst>
      <p:ext uri="{BB962C8B-B14F-4D97-AF65-F5344CB8AC3E}">
        <p14:creationId xmlns:p14="http://schemas.microsoft.com/office/powerpoint/2010/main" val="95086833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5">
            <a:extLst>
              <a:ext uri="{FF2B5EF4-FFF2-40B4-BE49-F238E27FC236}">
                <a16:creationId xmlns:a16="http://schemas.microsoft.com/office/drawing/2014/main" xmlns="" id="{147A00F9-85D5-482F-8929-515BA65B6DAA}"/>
              </a:ext>
            </a:extLst>
          </p:cNvPr>
          <p:cNvSpPr>
            <a:spLocks noGrp="1"/>
          </p:cNvSpPr>
          <p:nvPr>
            <p:ph type="title"/>
          </p:nvPr>
        </p:nvSpPr>
        <p:spPr>
          <a:xfrm>
            <a:off x="292653" y="673874"/>
            <a:ext cx="11613596" cy="559387"/>
          </a:xfrm>
        </p:spPr>
        <p:txBody>
          <a:bodyPr/>
          <a:lstStyle/>
          <a:p>
            <a:r>
              <a:rPr lang="es-CO" dirty="0"/>
              <a:t>1</a:t>
            </a:r>
            <a:r>
              <a:rPr lang="es-CO" dirty="0" smtClean="0"/>
              <a:t>. </a:t>
            </a:r>
            <a:r>
              <a:rPr lang="es-CO" dirty="0"/>
              <a:t>Vigencias Futuras MGMP </a:t>
            </a:r>
            <a:r>
              <a:rPr lang="es-CO" dirty="0" smtClean="0"/>
              <a:t>2021 </a:t>
            </a:r>
            <a:r>
              <a:rPr lang="es-CO" dirty="0"/>
              <a:t>- </a:t>
            </a:r>
            <a:r>
              <a:rPr lang="es-CO" dirty="0" smtClean="0"/>
              <a:t>2024</a:t>
            </a:r>
            <a:endParaRPr lang="es-CO" dirty="0"/>
          </a:p>
        </p:txBody>
      </p:sp>
      <p:sp>
        <p:nvSpPr>
          <p:cNvPr id="21" name="Text Placeholder 20">
            <a:extLst>
              <a:ext uri="{FF2B5EF4-FFF2-40B4-BE49-F238E27FC236}">
                <a16:creationId xmlns:a16="http://schemas.microsoft.com/office/drawing/2014/main" xmlns="" id="{F9A076E7-72B9-47A7-8280-F9F7B25D6B01}"/>
              </a:ext>
            </a:extLst>
          </p:cNvPr>
          <p:cNvSpPr>
            <a:spLocks noGrp="1"/>
          </p:cNvSpPr>
          <p:nvPr>
            <p:ph type="body" sz="quarter" idx="14"/>
          </p:nvPr>
        </p:nvSpPr>
        <p:spPr/>
        <p:txBody>
          <a:bodyPr/>
          <a:lstStyle/>
          <a:p>
            <a:r>
              <a:rPr lang="es-CO" dirty="0"/>
              <a:t>Departamento Nacional de Planeación – DNP 		Ministerio de Hacienda y Crédito Público		Agenda</a:t>
            </a:r>
          </a:p>
        </p:txBody>
      </p:sp>
      <p:graphicFrame>
        <p:nvGraphicFramePr>
          <p:cNvPr id="4" name="Tabla 3"/>
          <p:cNvGraphicFramePr>
            <a:graphicFrameLocks noGrp="1"/>
          </p:cNvGraphicFramePr>
          <p:nvPr>
            <p:extLst>
              <p:ext uri="{D42A27DB-BD31-4B8C-83A1-F6EECF244321}">
                <p14:modId xmlns:p14="http://schemas.microsoft.com/office/powerpoint/2010/main" val="2882465381"/>
              </p:ext>
            </p:extLst>
          </p:nvPr>
        </p:nvGraphicFramePr>
        <p:xfrm>
          <a:off x="599080" y="1580308"/>
          <a:ext cx="3924300" cy="1457325"/>
        </p:xfrm>
        <a:graphic>
          <a:graphicData uri="http://schemas.openxmlformats.org/drawingml/2006/table">
            <a:tbl>
              <a:tblPr/>
              <a:tblGrid>
                <a:gridCol w="875592">
                  <a:extLst>
                    <a:ext uri="{9D8B030D-6E8A-4147-A177-3AD203B41FA5}">
                      <a16:colId xmlns:a16="http://schemas.microsoft.com/office/drawing/2014/main" xmlns="" val="423340547"/>
                    </a:ext>
                  </a:extLst>
                </a:gridCol>
                <a:gridCol w="1589389">
                  <a:extLst>
                    <a:ext uri="{9D8B030D-6E8A-4147-A177-3AD203B41FA5}">
                      <a16:colId xmlns:a16="http://schemas.microsoft.com/office/drawing/2014/main" xmlns="" val="2451326523"/>
                    </a:ext>
                  </a:extLst>
                </a:gridCol>
                <a:gridCol w="1459319">
                  <a:extLst>
                    <a:ext uri="{9D8B030D-6E8A-4147-A177-3AD203B41FA5}">
                      <a16:colId xmlns:a16="http://schemas.microsoft.com/office/drawing/2014/main" xmlns="" val="2794769265"/>
                    </a:ext>
                  </a:extLst>
                </a:gridCol>
              </a:tblGrid>
              <a:tr h="266700">
                <a:tc>
                  <a:txBody>
                    <a:bodyPr/>
                    <a:lstStyle/>
                    <a:p>
                      <a:pPr algn="ctr" rtl="0" fontAlgn="ctr"/>
                      <a:r>
                        <a:rPr lang="es-CO" sz="1600" b="1" i="0" u="none" strike="noStrike">
                          <a:solidFill>
                            <a:srgbClr val="FFFFFF"/>
                          </a:solidFill>
                          <a:effectLst/>
                          <a:latin typeface="Calibri" panose="020F0502020204030204" pitchFamily="34" charset="0"/>
                        </a:rPr>
                        <a:t>Año</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03764"/>
                    </a:solidFill>
                  </a:tcPr>
                </a:tc>
                <a:tc>
                  <a:txBody>
                    <a:bodyPr/>
                    <a:lstStyle/>
                    <a:p>
                      <a:pPr algn="ctr" rtl="0" fontAlgn="ctr"/>
                      <a:r>
                        <a:rPr lang="es-CO" sz="1600" b="1" i="0" u="none" strike="noStrike">
                          <a:solidFill>
                            <a:srgbClr val="FFFFFF"/>
                          </a:solidFill>
                          <a:effectLst/>
                          <a:latin typeface="Calibri" panose="020F0502020204030204" pitchFamily="34" charset="0"/>
                        </a:rPr>
                        <a:t>Solicitud MGMP</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03764"/>
                    </a:solidFill>
                  </a:tcPr>
                </a:tc>
                <a:tc>
                  <a:txBody>
                    <a:bodyPr/>
                    <a:lstStyle/>
                    <a:p>
                      <a:pPr algn="ctr" rtl="0" fontAlgn="ctr"/>
                      <a:r>
                        <a:rPr lang="es-CO" sz="1600" b="1" i="0" u="none" strike="noStrike">
                          <a:solidFill>
                            <a:srgbClr val="FFFFFF"/>
                          </a:solidFill>
                          <a:effectLst/>
                          <a:latin typeface="Calibri" panose="020F0502020204030204" pitchFamily="34" charset="0"/>
                        </a:rPr>
                        <a:t>V.F. Autorizadas</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03764"/>
                    </a:solidFill>
                  </a:tcPr>
                </a:tc>
                <a:extLst>
                  <a:ext uri="{0D108BD9-81ED-4DB2-BD59-A6C34878D82A}">
                    <a16:rowId xmlns:a16="http://schemas.microsoft.com/office/drawing/2014/main" xmlns="" val="4282309357"/>
                  </a:ext>
                </a:extLst>
              </a:tr>
              <a:tr h="238125">
                <a:tc>
                  <a:txBody>
                    <a:bodyPr/>
                    <a:lstStyle/>
                    <a:p>
                      <a:pPr algn="ctr" fontAlgn="ctr"/>
                      <a:r>
                        <a:rPr lang="es-CO" sz="1400" b="0" i="0" u="none" strike="noStrike" dirty="0">
                          <a:solidFill>
                            <a:srgbClr val="203764"/>
                          </a:solidFill>
                          <a:effectLst/>
                          <a:latin typeface="Calibri" panose="020F0502020204030204" pitchFamily="34" charset="0"/>
                        </a:rPr>
                        <a:t>2020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1400" b="0" i="0" u="none" strike="noStrike" dirty="0">
                          <a:solidFill>
                            <a:srgbClr val="203764"/>
                          </a:solidFill>
                          <a:effectLst/>
                          <a:latin typeface="Calibri" panose="020F0502020204030204" pitchFamily="34" charset="0"/>
                        </a:rPr>
                        <a:t>                      201,123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1400" b="0" i="0" u="none" strike="noStrike">
                          <a:solidFill>
                            <a:srgbClr val="203764"/>
                          </a:solidFill>
                          <a:effectLst/>
                          <a:latin typeface="Calibri" panose="020F0502020204030204" pitchFamily="34" charset="0"/>
                        </a:rPr>
                        <a:t>                     86,949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774250800"/>
                  </a:ext>
                </a:extLst>
              </a:tr>
              <a:tr h="238125">
                <a:tc>
                  <a:txBody>
                    <a:bodyPr/>
                    <a:lstStyle/>
                    <a:p>
                      <a:pPr algn="ctr" fontAlgn="ctr"/>
                      <a:r>
                        <a:rPr lang="es-CO" sz="1400" b="0" i="0" u="none" strike="noStrike">
                          <a:solidFill>
                            <a:srgbClr val="203764"/>
                          </a:solidFill>
                          <a:effectLst/>
                          <a:latin typeface="Calibri" panose="020F0502020204030204" pitchFamily="34" charset="0"/>
                        </a:rPr>
                        <a:t>2021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1400" b="0" i="0" u="none" strike="noStrike" dirty="0">
                          <a:solidFill>
                            <a:srgbClr val="203764"/>
                          </a:solidFill>
                          <a:effectLst/>
                          <a:latin typeface="Calibri" panose="020F0502020204030204" pitchFamily="34" charset="0"/>
                        </a:rPr>
                        <a:t>                      229,283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1400" b="0" i="0" u="none" strike="noStrike">
                          <a:solidFill>
                            <a:srgbClr val="203764"/>
                          </a:solidFill>
                          <a:effectLst/>
                          <a:latin typeface="Calibri" panose="020F0502020204030204" pitchFamily="34" charset="0"/>
                        </a:rPr>
                        <a:t>                     46,039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3405797232"/>
                  </a:ext>
                </a:extLst>
              </a:tr>
              <a:tr h="238125">
                <a:tc>
                  <a:txBody>
                    <a:bodyPr/>
                    <a:lstStyle/>
                    <a:p>
                      <a:pPr algn="ctr" fontAlgn="ctr"/>
                      <a:r>
                        <a:rPr lang="es-CO" sz="1400" b="0" i="0" u="none" strike="noStrike">
                          <a:solidFill>
                            <a:srgbClr val="203764"/>
                          </a:solidFill>
                          <a:effectLst/>
                          <a:latin typeface="Calibri" panose="020F0502020204030204" pitchFamily="34" charset="0"/>
                        </a:rPr>
                        <a:t>2022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1400" b="0" i="0" u="none" strike="noStrike" dirty="0">
                          <a:solidFill>
                            <a:srgbClr val="203764"/>
                          </a:solidFill>
                          <a:effectLst/>
                          <a:latin typeface="Calibri" panose="020F0502020204030204" pitchFamily="34" charset="0"/>
                        </a:rPr>
                        <a:t>                      202,207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1400" b="0" i="0" u="none" strike="noStrike">
                          <a:solidFill>
                            <a:srgbClr val="203764"/>
                          </a:solidFill>
                          <a:effectLst/>
                          <a:latin typeface="Calibri" panose="020F0502020204030204" pitchFamily="34" charset="0"/>
                        </a:rPr>
                        <a:t>                     25,721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595130766"/>
                  </a:ext>
                </a:extLst>
              </a:tr>
              <a:tr h="238125">
                <a:tc>
                  <a:txBody>
                    <a:bodyPr/>
                    <a:lstStyle/>
                    <a:p>
                      <a:pPr algn="ctr" fontAlgn="ctr"/>
                      <a:r>
                        <a:rPr lang="es-CO" sz="1400" b="0" i="0" u="none" strike="noStrike">
                          <a:solidFill>
                            <a:srgbClr val="203764"/>
                          </a:solidFill>
                          <a:effectLst/>
                          <a:latin typeface="Calibri" panose="020F0502020204030204" pitchFamily="34" charset="0"/>
                        </a:rPr>
                        <a:t>2023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1400" b="0" i="0" u="none" strike="noStrike" dirty="0">
                          <a:solidFill>
                            <a:srgbClr val="203764"/>
                          </a:solidFill>
                          <a:effectLst/>
                          <a:latin typeface="Calibri" panose="020F0502020204030204" pitchFamily="34" charset="0"/>
                        </a:rPr>
                        <a:t>                      205,497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1400" b="0" i="0" u="none" strike="noStrike" dirty="0">
                          <a:solidFill>
                            <a:srgbClr val="203764"/>
                          </a:solidFill>
                          <a:effectLst/>
                          <a:latin typeface="Calibri" panose="020F0502020204030204" pitchFamily="34" charset="0"/>
                        </a:rPr>
                        <a:t>                                  -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4291887887"/>
                  </a:ext>
                </a:extLst>
              </a:tr>
              <a:tr h="238125">
                <a:tc>
                  <a:txBody>
                    <a:bodyPr/>
                    <a:lstStyle/>
                    <a:p>
                      <a:pPr algn="ctr" fontAlgn="ctr"/>
                      <a:r>
                        <a:rPr lang="es-CO" sz="1400" b="0" i="0" u="none" strike="noStrike">
                          <a:solidFill>
                            <a:srgbClr val="203764"/>
                          </a:solidFill>
                          <a:effectLst/>
                          <a:latin typeface="Calibri" panose="020F0502020204030204" pitchFamily="34" charset="0"/>
                        </a:rPr>
                        <a:t>2024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1400" b="0" i="0" u="none" strike="noStrike">
                          <a:solidFill>
                            <a:srgbClr val="203764"/>
                          </a:solidFill>
                          <a:effectLst/>
                          <a:latin typeface="Calibri" panose="020F0502020204030204" pitchFamily="34" charset="0"/>
                        </a:rPr>
                        <a:t>                      204,470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1400" b="0" i="0" u="none" strike="noStrike" dirty="0">
                          <a:solidFill>
                            <a:srgbClr val="203764"/>
                          </a:solidFill>
                          <a:effectLst/>
                          <a:latin typeface="Calibri" panose="020F0502020204030204" pitchFamily="34" charset="0"/>
                        </a:rPr>
                        <a:t>                                  -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3027873576"/>
                  </a:ext>
                </a:extLst>
              </a:tr>
            </a:tbl>
          </a:graphicData>
        </a:graphic>
      </p:graphicFrame>
      <p:graphicFrame>
        <p:nvGraphicFramePr>
          <p:cNvPr id="10" name="Gráfico 9"/>
          <p:cNvGraphicFramePr>
            <a:graphicFrameLocks/>
          </p:cNvGraphicFramePr>
          <p:nvPr>
            <p:extLst>
              <p:ext uri="{D42A27DB-BD31-4B8C-83A1-F6EECF244321}">
                <p14:modId xmlns:p14="http://schemas.microsoft.com/office/powerpoint/2010/main" val="3024685695"/>
              </p:ext>
            </p:extLst>
          </p:nvPr>
        </p:nvGraphicFramePr>
        <p:xfrm>
          <a:off x="5076968" y="1948158"/>
          <a:ext cx="6673835" cy="4097800"/>
        </p:xfrm>
        <a:graphic>
          <a:graphicData uri="http://schemas.openxmlformats.org/drawingml/2006/chart">
            <c:chart xmlns:c="http://schemas.openxmlformats.org/drawingml/2006/chart" xmlns:r="http://schemas.openxmlformats.org/officeDocument/2006/relationships" r:id="rId2"/>
          </a:graphicData>
        </a:graphic>
      </p:graphicFrame>
      <p:sp>
        <p:nvSpPr>
          <p:cNvPr id="6" name="CuadroTexto 5"/>
          <p:cNvSpPr txBox="1"/>
          <p:nvPr/>
        </p:nvSpPr>
        <p:spPr>
          <a:xfrm>
            <a:off x="10555120" y="1794270"/>
            <a:ext cx="2702257" cy="153888"/>
          </a:xfrm>
          <a:prstGeom prst="rect">
            <a:avLst/>
          </a:prstGeom>
          <a:noFill/>
        </p:spPr>
        <p:txBody>
          <a:bodyPr wrap="square" rtlCol="0" anchor="ctr">
            <a:spAutoFit/>
          </a:bodyPr>
          <a:lstStyle/>
          <a:p>
            <a:pPr algn="l">
              <a:spcBef>
                <a:spcPts val="600"/>
              </a:spcBef>
            </a:pPr>
            <a:r>
              <a:rPr lang="es-CO" sz="400" dirty="0" smtClean="0"/>
              <a:t>Cifras en millones de pesos </a:t>
            </a:r>
          </a:p>
        </p:txBody>
      </p:sp>
    </p:spTree>
    <p:extLst>
      <p:ext uri="{BB962C8B-B14F-4D97-AF65-F5344CB8AC3E}">
        <p14:creationId xmlns:p14="http://schemas.microsoft.com/office/powerpoint/2010/main" val="114041173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xmlns="" id="{A9BF9024-8020-45D8-80DC-C010FECB1919}"/>
              </a:ext>
            </a:extLst>
          </p:cNvPr>
          <p:cNvSpPr>
            <a:spLocks noGrp="1"/>
          </p:cNvSpPr>
          <p:nvPr>
            <p:ph type="body" sz="quarter" idx="11"/>
          </p:nvPr>
        </p:nvSpPr>
        <p:spPr/>
        <p:txBody>
          <a:bodyPr>
            <a:normAutofit/>
          </a:bodyPr>
          <a:lstStyle/>
          <a:p>
            <a:r>
              <a:rPr lang="es-CO" dirty="0"/>
              <a:t>Solicitudes MGMP </a:t>
            </a:r>
            <a:r>
              <a:rPr lang="es-CO" dirty="0" smtClean="0"/>
              <a:t>2021-2024 </a:t>
            </a:r>
            <a:r>
              <a:rPr lang="es-CO" dirty="0"/>
              <a:t>Funcionamiento</a:t>
            </a:r>
          </a:p>
        </p:txBody>
      </p:sp>
      <p:sp>
        <p:nvSpPr>
          <p:cNvPr id="12" name="Text Placeholder 11">
            <a:extLst>
              <a:ext uri="{FF2B5EF4-FFF2-40B4-BE49-F238E27FC236}">
                <a16:creationId xmlns:a16="http://schemas.microsoft.com/office/drawing/2014/main" xmlns="" id="{F474FB92-D38F-4078-BAA8-B8932BB77242}"/>
              </a:ext>
            </a:extLst>
          </p:cNvPr>
          <p:cNvSpPr>
            <a:spLocks noGrp="1"/>
          </p:cNvSpPr>
          <p:nvPr>
            <p:ph type="body" sz="quarter" idx="12"/>
          </p:nvPr>
        </p:nvSpPr>
        <p:spPr/>
        <p:txBody>
          <a:bodyPr>
            <a:normAutofit/>
          </a:bodyPr>
          <a:lstStyle/>
          <a:p>
            <a:r>
              <a:rPr lang="es-CO" dirty="0"/>
              <a:t>2</a:t>
            </a:r>
            <a:r>
              <a:rPr lang="es-CO" dirty="0" smtClean="0"/>
              <a:t>.</a:t>
            </a:r>
            <a:endParaRPr lang="es-CO" dirty="0"/>
          </a:p>
        </p:txBody>
      </p:sp>
      <p:sp>
        <p:nvSpPr>
          <p:cNvPr id="7" name="Text Placeholder 20">
            <a:extLst>
              <a:ext uri="{FF2B5EF4-FFF2-40B4-BE49-F238E27FC236}">
                <a16:creationId xmlns:a16="http://schemas.microsoft.com/office/drawing/2014/main" xmlns="" id="{9D699494-8A57-498A-A226-CDA84BA233FA}"/>
              </a:ext>
            </a:extLst>
          </p:cNvPr>
          <p:cNvSpPr txBox="1">
            <a:spLocks/>
          </p:cNvSpPr>
          <p:nvPr/>
        </p:nvSpPr>
        <p:spPr>
          <a:xfrm>
            <a:off x="473075" y="234950"/>
            <a:ext cx="10709275" cy="27940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CO" sz="900" dirty="0">
                <a:solidFill>
                  <a:schemeClr val="bg1"/>
                </a:solidFill>
              </a:rPr>
              <a:t>Departamento Nacional de Planeación – DNP 		Ministerio de Hacienda y Crédito Público		Agenda</a:t>
            </a:r>
          </a:p>
        </p:txBody>
      </p:sp>
    </p:spTree>
    <p:extLst>
      <p:ext uri="{BB962C8B-B14F-4D97-AF65-F5344CB8AC3E}">
        <p14:creationId xmlns:p14="http://schemas.microsoft.com/office/powerpoint/2010/main" val="97293403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5">
            <a:extLst>
              <a:ext uri="{FF2B5EF4-FFF2-40B4-BE49-F238E27FC236}">
                <a16:creationId xmlns:a16="http://schemas.microsoft.com/office/drawing/2014/main" xmlns="" id="{147A00F9-85D5-482F-8929-515BA65B6DAA}"/>
              </a:ext>
            </a:extLst>
          </p:cNvPr>
          <p:cNvSpPr>
            <a:spLocks noGrp="1"/>
          </p:cNvSpPr>
          <p:nvPr>
            <p:ph type="title"/>
          </p:nvPr>
        </p:nvSpPr>
        <p:spPr>
          <a:xfrm>
            <a:off x="292653" y="673874"/>
            <a:ext cx="11613596" cy="559387"/>
          </a:xfrm>
        </p:spPr>
        <p:txBody>
          <a:bodyPr/>
          <a:lstStyle/>
          <a:p>
            <a:r>
              <a:rPr lang="es-CO" dirty="0"/>
              <a:t>2</a:t>
            </a:r>
            <a:r>
              <a:rPr lang="es-CO" dirty="0" smtClean="0"/>
              <a:t>. </a:t>
            </a:r>
            <a:r>
              <a:rPr lang="es-CO" dirty="0"/>
              <a:t>Solicitud MGMP Funcionamiento</a:t>
            </a:r>
          </a:p>
        </p:txBody>
      </p:sp>
      <p:sp>
        <p:nvSpPr>
          <p:cNvPr id="17" name="Text Placeholder 16">
            <a:extLst>
              <a:ext uri="{FF2B5EF4-FFF2-40B4-BE49-F238E27FC236}">
                <a16:creationId xmlns:a16="http://schemas.microsoft.com/office/drawing/2014/main" xmlns="" id="{CC7E4799-0F53-4A92-81A5-D4162B3A1AAE}"/>
              </a:ext>
            </a:extLst>
          </p:cNvPr>
          <p:cNvSpPr>
            <a:spLocks noGrp="1"/>
          </p:cNvSpPr>
          <p:nvPr>
            <p:ph type="body" sz="quarter" idx="10"/>
          </p:nvPr>
        </p:nvSpPr>
        <p:spPr>
          <a:xfrm>
            <a:off x="841256" y="1114446"/>
            <a:ext cx="11614384" cy="360939"/>
          </a:xfrm>
        </p:spPr>
        <p:txBody>
          <a:bodyPr/>
          <a:lstStyle/>
          <a:p>
            <a:r>
              <a:rPr lang="es-CO" sz="1600" dirty="0"/>
              <a:t>Proyecciones</a:t>
            </a:r>
          </a:p>
          <a:p>
            <a:endParaRPr lang="es-CO" sz="1600" dirty="0"/>
          </a:p>
        </p:txBody>
      </p:sp>
      <p:graphicFrame>
        <p:nvGraphicFramePr>
          <p:cNvPr id="4" name="Tabla 3">
            <a:extLst>
              <a:ext uri="{FF2B5EF4-FFF2-40B4-BE49-F238E27FC236}">
                <a16:creationId xmlns:a16="http://schemas.microsoft.com/office/drawing/2014/main" xmlns="" id="{92C6D3E3-91C9-462C-8ABF-4E0535310489}"/>
              </a:ext>
            </a:extLst>
          </p:cNvPr>
          <p:cNvGraphicFramePr>
            <a:graphicFrameLocks noGrp="1"/>
          </p:cNvGraphicFramePr>
          <p:nvPr>
            <p:extLst>
              <p:ext uri="{D42A27DB-BD31-4B8C-83A1-F6EECF244321}">
                <p14:modId xmlns:p14="http://schemas.microsoft.com/office/powerpoint/2010/main" val="2248480409"/>
              </p:ext>
            </p:extLst>
          </p:nvPr>
        </p:nvGraphicFramePr>
        <p:xfrm>
          <a:off x="841256" y="5600081"/>
          <a:ext cx="5345552" cy="400050"/>
        </p:xfrm>
        <a:graphic>
          <a:graphicData uri="http://schemas.openxmlformats.org/drawingml/2006/table">
            <a:tbl>
              <a:tblPr/>
              <a:tblGrid>
                <a:gridCol w="5345552">
                  <a:extLst>
                    <a:ext uri="{9D8B030D-6E8A-4147-A177-3AD203B41FA5}">
                      <a16:colId xmlns:a16="http://schemas.microsoft.com/office/drawing/2014/main" xmlns="" val="4294867119"/>
                    </a:ext>
                  </a:extLst>
                </a:gridCol>
              </a:tblGrid>
              <a:tr h="209550">
                <a:tc>
                  <a:txBody>
                    <a:bodyPr/>
                    <a:lstStyle/>
                    <a:p>
                      <a:pPr algn="l" fontAlgn="ctr"/>
                      <a:r>
                        <a:rPr lang="es-CO" sz="1000" b="0" i="0" u="none" strike="noStrike" dirty="0">
                          <a:solidFill>
                            <a:srgbClr val="203764"/>
                          </a:solidFill>
                          <a:effectLst/>
                          <a:latin typeface="Calibri" panose="020F0502020204030204" pitchFamily="34" charset="0"/>
                        </a:rPr>
                        <a:t>* Apropiación vigente a 30 de abril de </a:t>
                      </a:r>
                      <a:r>
                        <a:rPr lang="es-CO" sz="1000" b="0" i="0" u="none" strike="noStrike" dirty="0" smtClean="0">
                          <a:solidFill>
                            <a:srgbClr val="203764"/>
                          </a:solidFill>
                          <a:effectLst/>
                          <a:latin typeface="Calibri" panose="020F0502020204030204" pitchFamily="34" charset="0"/>
                        </a:rPr>
                        <a:t>2020, </a:t>
                      </a:r>
                      <a:r>
                        <a:rPr lang="es-CO" sz="1000" b="0" i="0" u="none" strike="noStrike" dirty="0">
                          <a:solidFill>
                            <a:srgbClr val="203764"/>
                          </a:solidFill>
                          <a:effectLst/>
                          <a:latin typeface="Calibri" panose="020F0502020204030204" pitchFamily="34" charset="0"/>
                        </a:rPr>
                        <a:t>SIN descontar partidas suspendidas</a:t>
                      </a:r>
                    </a:p>
                  </a:txBody>
                  <a:tcPr marL="0" marR="0" marT="0" marB="0" anchor="ctr">
                    <a:lnL>
                      <a:noFill/>
                    </a:lnL>
                    <a:lnR>
                      <a:noFill/>
                    </a:lnR>
                    <a:lnT>
                      <a:noFill/>
                    </a:lnT>
                    <a:lnB>
                      <a:noFill/>
                    </a:lnB>
                  </a:tcPr>
                </a:tc>
                <a:extLst>
                  <a:ext uri="{0D108BD9-81ED-4DB2-BD59-A6C34878D82A}">
                    <a16:rowId xmlns:a16="http://schemas.microsoft.com/office/drawing/2014/main" xmlns="" val="3461413024"/>
                  </a:ext>
                </a:extLst>
              </a:tr>
              <a:tr h="190500">
                <a:tc>
                  <a:txBody>
                    <a:bodyPr/>
                    <a:lstStyle/>
                    <a:p>
                      <a:pPr algn="l" fontAlgn="ctr"/>
                      <a:r>
                        <a:rPr lang="es-CO" sz="1000" b="0" i="0" u="none" strike="noStrike" dirty="0">
                          <a:solidFill>
                            <a:srgbClr val="203764"/>
                          </a:solidFill>
                          <a:effectLst/>
                          <a:latin typeface="Calibri" panose="020F0502020204030204" pitchFamily="34" charset="0"/>
                        </a:rPr>
                        <a:t>** Apropiación vigente a 30 de abril de </a:t>
                      </a:r>
                      <a:r>
                        <a:rPr lang="es-CO" sz="1000" b="0" i="0" u="none" strike="noStrike" dirty="0" smtClean="0">
                          <a:solidFill>
                            <a:srgbClr val="203764"/>
                          </a:solidFill>
                          <a:effectLst/>
                          <a:latin typeface="Calibri" panose="020F0502020204030204" pitchFamily="34" charset="0"/>
                        </a:rPr>
                        <a:t>2020, </a:t>
                      </a:r>
                      <a:r>
                        <a:rPr lang="es-CO" sz="1000" b="0" i="0" u="none" strike="noStrike" dirty="0">
                          <a:solidFill>
                            <a:srgbClr val="203764"/>
                          </a:solidFill>
                          <a:effectLst/>
                          <a:latin typeface="Calibri" panose="020F0502020204030204" pitchFamily="34" charset="0"/>
                        </a:rPr>
                        <a:t>descontando partidas suspendidas</a:t>
                      </a:r>
                    </a:p>
                  </a:txBody>
                  <a:tcPr marL="0" marR="0" marT="0" marB="0" anchor="ctr">
                    <a:lnL>
                      <a:noFill/>
                    </a:lnL>
                    <a:lnR>
                      <a:noFill/>
                    </a:lnR>
                    <a:lnT>
                      <a:noFill/>
                    </a:lnT>
                    <a:lnB>
                      <a:noFill/>
                    </a:lnB>
                  </a:tcPr>
                </a:tc>
                <a:extLst>
                  <a:ext uri="{0D108BD9-81ED-4DB2-BD59-A6C34878D82A}">
                    <a16:rowId xmlns:a16="http://schemas.microsoft.com/office/drawing/2014/main" xmlns="" val="1985021368"/>
                  </a:ext>
                </a:extLst>
              </a:tr>
            </a:tbl>
          </a:graphicData>
        </a:graphic>
      </p:graphicFrame>
      <p:sp>
        <p:nvSpPr>
          <p:cNvPr id="9" name="Text Placeholder 20">
            <a:extLst>
              <a:ext uri="{FF2B5EF4-FFF2-40B4-BE49-F238E27FC236}">
                <a16:creationId xmlns:a16="http://schemas.microsoft.com/office/drawing/2014/main" xmlns="" id="{7D0D38D6-F0D4-4F24-87C2-FAA50E442061}"/>
              </a:ext>
            </a:extLst>
          </p:cNvPr>
          <p:cNvSpPr txBox="1">
            <a:spLocks/>
          </p:cNvSpPr>
          <p:nvPr/>
        </p:nvSpPr>
        <p:spPr>
          <a:xfrm>
            <a:off x="473075" y="234950"/>
            <a:ext cx="10709275" cy="279400"/>
          </a:xfrm>
          <a:prstGeom prst="rect">
            <a:avLst/>
          </a:prstGeom>
        </p:spPr>
        <p:txBody>
          <a:bodyPr vert="horz" lIns="91440" tIns="45720" rIns="91440" bIns="45720" rtlCol="0" anchor="ctr">
            <a:normAutofit/>
          </a:bodyPr>
          <a:lstStyle>
            <a:lvl1pPr marL="0" indent="0" algn="l" defTabSz="914400" rtl="0" eaLnBrk="1" latinLnBrk="0" hangingPunct="1">
              <a:lnSpc>
                <a:spcPct val="100000"/>
              </a:lnSpc>
              <a:spcBef>
                <a:spcPts val="0"/>
              </a:spcBef>
              <a:buFont typeface="Arial" panose="020B0604020202020204" pitchFamily="34" charset="0"/>
              <a:buNone/>
              <a:defRPr sz="800" kern="1200">
                <a:solidFill>
                  <a:schemeClr val="tx1"/>
                </a:solidFill>
                <a:latin typeface="Work Sans" panose="00000500000000000000" pitchFamily="2" charset="0"/>
                <a:ea typeface="+mn-ea"/>
                <a:cs typeface="+mn-cs"/>
              </a:defRPr>
            </a:lvl1pPr>
            <a:lvl2pPr marL="0" indent="0" algn="l" defTabSz="914400" rtl="0" eaLnBrk="1" latinLnBrk="0" hangingPunct="1">
              <a:lnSpc>
                <a:spcPct val="100000"/>
              </a:lnSpc>
              <a:spcBef>
                <a:spcPts val="0"/>
              </a:spcBef>
              <a:buFont typeface="Arial" panose="020B0604020202020204" pitchFamily="34" charset="0"/>
              <a:buNone/>
              <a:defRPr sz="1600" kern="1200">
                <a:solidFill>
                  <a:schemeClr val="bg1"/>
                </a:solidFill>
                <a:latin typeface="+mn-lt"/>
                <a:ea typeface="+mn-ea"/>
                <a:cs typeface="+mn-cs"/>
              </a:defRPr>
            </a:lvl2pPr>
            <a:lvl3pPr marL="0" indent="0" algn="l" defTabSz="914400" rtl="0" eaLnBrk="1" latinLnBrk="0" hangingPunct="1">
              <a:lnSpc>
                <a:spcPct val="100000"/>
              </a:lnSpc>
              <a:spcBef>
                <a:spcPts val="0"/>
              </a:spcBef>
              <a:buFont typeface="Arial" panose="020B0604020202020204" pitchFamily="34" charset="0"/>
              <a:buNone/>
              <a:defRPr sz="1600" kern="1200">
                <a:solidFill>
                  <a:schemeClr val="bg1"/>
                </a:solidFill>
                <a:latin typeface="+mn-lt"/>
                <a:ea typeface="+mn-ea"/>
                <a:cs typeface="+mn-cs"/>
              </a:defRPr>
            </a:lvl3pPr>
            <a:lvl4pPr marL="0" indent="0" algn="l" defTabSz="914400" rtl="0" eaLnBrk="1" latinLnBrk="0" hangingPunct="1">
              <a:lnSpc>
                <a:spcPct val="100000"/>
              </a:lnSpc>
              <a:spcBef>
                <a:spcPts val="0"/>
              </a:spcBef>
              <a:buFont typeface="Arial" panose="020B0604020202020204" pitchFamily="34" charset="0"/>
              <a:buNone/>
              <a:defRPr sz="1600" kern="1200">
                <a:solidFill>
                  <a:schemeClr val="bg1"/>
                </a:solidFill>
                <a:latin typeface="+mn-lt"/>
                <a:ea typeface="+mn-ea"/>
                <a:cs typeface="+mn-cs"/>
              </a:defRPr>
            </a:lvl4pPr>
            <a:lvl5pPr marL="0" indent="0" algn="l" defTabSz="914400" rtl="0" eaLnBrk="1" latinLnBrk="0" hangingPunct="1">
              <a:lnSpc>
                <a:spcPct val="100000"/>
              </a:lnSpc>
              <a:spcBef>
                <a:spcPts val="0"/>
              </a:spcBef>
              <a:buFont typeface="Arial" panose="020B0604020202020204" pitchFamily="34" charset="0"/>
              <a:buNone/>
              <a:defRPr sz="16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CO" dirty="0"/>
              <a:t>Departamento Nacional de Planeación – DNP 		Ministerio de Hacienda y Crédito Público		Agenda</a:t>
            </a:r>
          </a:p>
        </p:txBody>
      </p:sp>
      <p:graphicFrame>
        <p:nvGraphicFramePr>
          <p:cNvPr id="5" name="Tabla 4"/>
          <p:cNvGraphicFramePr>
            <a:graphicFrameLocks noGrp="1"/>
          </p:cNvGraphicFramePr>
          <p:nvPr>
            <p:extLst>
              <p:ext uri="{D42A27DB-BD31-4B8C-83A1-F6EECF244321}">
                <p14:modId xmlns:p14="http://schemas.microsoft.com/office/powerpoint/2010/main" val="599040825"/>
              </p:ext>
            </p:extLst>
          </p:nvPr>
        </p:nvGraphicFramePr>
        <p:xfrm>
          <a:off x="841650" y="1782461"/>
          <a:ext cx="10515602" cy="3746247"/>
        </p:xfrm>
        <a:graphic>
          <a:graphicData uri="http://schemas.openxmlformats.org/drawingml/2006/table">
            <a:tbl>
              <a:tblPr/>
              <a:tblGrid>
                <a:gridCol w="3179450">
                  <a:extLst>
                    <a:ext uri="{9D8B030D-6E8A-4147-A177-3AD203B41FA5}">
                      <a16:colId xmlns:a16="http://schemas.microsoft.com/office/drawing/2014/main" xmlns="" val="3333983320"/>
                    </a:ext>
                  </a:extLst>
                </a:gridCol>
                <a:gridCol w="756583">
                  <a:extLst>
                    <a:ext uri="{9D8B030D-6E8A-4147-A177-3AD203B41FA5}">
                      <a16:colId xmlns:a16="http://schemas.microsoft.com/office/drawing/2014/main" xmlns="" val="1849697996"/>
                    </a:ext>
                  </a:extLst>
                </a:gridCol>
                <a:gridCol w="756583">
                  <a:extLst>
                    <a:ext uri="{9D8B030D-6E8A-4147-A177-3AD203B41FA5}">
                      <a16:colId xmlns:a16="http://schemas.microsoft.com/office/drawing/2014/main" xmlns="" val="2932330037"/>
                    </a:ext>
                  </a:extLst>
                </a:gridCol>
                <a:gridCol w="747576">
                  <a:extLst>
                    <a:ext uri="{9D8B030D-6E8A-4147-A177-3AD203B41FA5}">
                      <a16:colId xmlns:a16="http://schemas.microsoft.com/office/drawing/2014/main" xmlns="" val="163907194"/>
                    </a:ext>
                  </a:extLst>
                </a:gridCol>
                <a:gridCol w="722807">
                  <a:extLst>
                    <a:ext uri="{9D8B030D-6E8A-4147-A177-3AD203B41FA5}">
                      <a16:colId xmlns:a16="http://schemas.microsoft.com/office/drawing/2014/main" xmlns="" val="681071578"/>
                    </a:ext>
                  </a:extLst>
                </a:gridCol>
                <a:gridCol w="747576">
                  <a:extLst>
                    <a:ext uri="{9D8B030D-6E8A-4147-A177-3AD203B41FA5}">
                      <a16:colId xmlns:a16="http://schemas.microsoft.com/office/drawing/2014/main" xmlns="" val="2029710245"/>
                    </a:ext>
                  </a:extLst>
                </a:gridCol>
                <a:gridCol w="702541">
                  <a:extLst>
                    <a:ext uri="{9D8B030D-6E8A-4147-A177-3AD203B41FA5}">
                      <a16:colId xmlns:a16="http://schemas.microsoft.com/office/drawing/2014/main" xmlns="" val="3018586134"/>
                    </a:ext>
                  </a:extLst>
                </a:gridCol>
                <a:gridCol w="720555">
                  <a:extLst>
                    <a:ext uri="{9D8B030D-6E8A-4147-A177-3AD203B41FA5}">
                      <a16:colId xmlns:a16="http://schemas.microsoft.com/office/drawing/2014/main" xmlns="" val="2715903255"/>
                    </a:ext>
                  </a:extLst>
                </a:gridCol>
                <a:gridCol w="722807">
                  <a:extLst>
                    <a:ext uri="{9D8B030D-6E8A-4147-A177-3AD203B41FA5}">
                      <a16:colId xmlns:a16="http://schemas.microsoft.com/office/drawing/2014/main" xmlns="" val="2275756377"/>
                    </a:ext>
                  </a:extLst>
                </a:gridCol>
                <a:gridCol w="729562">
                  <a:extLst>
                    <a:ext uri="{9D8B030D-6E8A-4147-A177-3AD203B41FA5}">
                      <a16:colId xmlns:a16="http://schemas.microsoft.com/office/drawing/2014/main" xmlns="" val="859504904"/>
                    </a:ext>
                  </a:extLst>
                </a:gridCol>
                <a:gridCol w="729562">
                  <a:extLst>
                    <a:ext uri="{9D8B030D-6E8A-4147-A177-3AD203B41FA5}">
                      <a16:colId xmlns:a16="http://schemas.microsoft.com/office/drawing/2014/main" xmlns="" val="897610572"/>
                    </a:ext>
                  </a:extLst>
                </a:gridCol>
              </a:tblGrid>
              <a:tr h="137639">
                <a:tc>
                  <a:txBody>
                    <a:bodyPr/>
                    <a:lstStyle/>
                    <a:p>
                      <a:pPr algn="r" rtl="0" fontAlgn="ctr"/>
                      <a:r>
                        <a:rPr lang="es-CO" sz="1050" b="1" i="0" u="none" strike="noStrike" dirty="0">
                          <a:solidFill>
                            <a:srgbClr val="203764"/>
                          </a:solidFill>
                          <a:effectLst/>
                          <a:latin typeface="Calibri" panose="020F0502020204030204" pitchFamily="34" charset="0"/>
                          <a:cs typeface="Calibri" panose="020F0502020204030204" pitchFamily="34" charset="0"/>
                        </a:rPr>
                        <a:t>Millones de pesos</a:t>
                      </a:r>
                    </a:p>
                  </a:txBody>
                  <a:tcPr marL="0" marR="0" marT="0" marB="0" anchor="ctr">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endParaRPr lang="es-CO" sz="1050" b="0" i="0" u="none" strike="noStrike">
                        <a:solidFill>
                          <a:srgbClr val="000000"/>
                        </a:solidFill>
                        <a:effectLst/>
                        <a:latin typeface="Calibri" panose="020F0502020204030204" pitchFamily="34" charset="0"/>
                        <a:cs typeface="Calibri" panose="020F0502020204030204" pitchFamily="34" charset="0"/>
                      </a:endParaRPr>
                    </a:p>
                  </a:txBody>
                  <a:tcPr marL="0" marR="0" marT="0" marB="0" anchor="ctr">
                    <a:lnL>
                      <a:noFill/>
                    </a:lnL>
                    <a:lnR>
                      <a:noFill/>
                    </a:lnR>
                    <a:lnT w="1270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es-CO" sz="1050" b="0" i="0" u="none" strike="noStrike">
                          <a:solidFill>
                            <a:srgbClr val="000000"/>
                          </a:solidFill>
                          <a:effectLst/>
                          <a:latin typeface="Calibri" panose="020F0502020204030204" pitchFamily="34" charset="0"/>
                          <a:cs typeface="Calibri" panose="020F0502020204030204" pitchFamily="34" charset="0"/>
                        </a:rPr>
                        <a:t> </a:t>
                      </a:r>
                    </a:p>
                  </a:txBody>
                  <a:tcPr marL="0" marR="0" marT="0" marB="0" anchor="ctr">
                    <a:lnL>
                      <a:noFill/>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8">
                  <a:txBody>
                    <a:bodyPr/>
                    <a:lstStyle/>
                    <a:p>
                      <a:pPr algn="r" rtl="0" fontAlgn="ctr"/>
                      <a:r>
                        <a:rPr lang="es-CO" sz="1050" b="1" i="0" u="none" strike="noStrike">
                          <a:solidFill>
                            <a:srgbClr val="FFFFFF"/>
                          </a:solidFill>
                          <a:effectLst/>
                          <a:latin typeface="Calibri" panose="020F0502020204030204" pitchFamily="34" charset="0"/>
                          <a:cs typeface="Calibri" panose="020F0502020204030204" pitchFamily="34" charset="0"/>
                        </a:rPr>
                        <a:t>Solicitud MGMP 2021 - 2024</a:t>
                      </a:r>
                    </a:p>
                  </a:txBody>
                  <a:tcPr marL="0" marR="0" marT="0" marB="0" anchor="ctr">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03764"/>
                    </a:solidFill>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extLst>
                  <a:ext uri="{0D108BD9-81ED-4DB2-BD59-A6C34878D82A}">
                    <a16:rowId xmlns:a16="http://schemas.microsoft.com/office/drawing/2014/main" xmlns="" val="1963203346"/>
                  </a:ext>
                </a:extLst>
              </a:tr>
              <a:tr h="137639">
                <a:tc rowSpan="2">
                  <a:txBody>
                    <a:bodyPr/>
                    <a:lstStyle/>
                    <a:p>
                      <a:pPr algn="r" rtl="0" fontAlgn="ctr"/>
                      <a:r>
                        <a:rPr lang="es-CO" sz="1050" b="1" i="0" u="none" strike="noStrike">
                          <a:solidFill>
                            <a:srgbClr val="FFFFFF"/>
                          </a:solidFill>
                          <a:effectLst/>
                          <a:latin typeface="Calibri" panose="020F0502020204030204" pitchFamily="34" charset="0"/>
                          <a:cs typeface="Calibri" panose="020F0502020204030204" pitchFamily="34" charset="0"/>
                        </a:rPr>
                        <a:t>Funcionamiento/Entidad</a:t>
                      </a:r>
                    </a:p>
                  </a:txBody>
                  <a:tcPr marL="0" marR="0" marT="0" marB="0" anchor="ctr">
                    <a:lnL w="12700" cap="flat" cmpd="sng" algn="ctr">
                      <a:solidFill>
                        <a:schemeClr val="tx1"/>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03764"/>
                    </a:solidFill>
                  </a:tcPr>
                </a:tc>
                <a:tc rowSpan="2">
                  <a:txBody>
                    <a:bodyPr/>
                    <a:lstStyle/>
                    <a:p>
                      <a:pPr algn="r" rtl="0" fontAlgn="ctr"/>
                      <a:r>
                        <a:rPr lang="es-CO" sz="1050" b="1" i="0" u="none" strike="noStrike">
                          <a:solidFill>
                            <a:srgbClr val="FFFFFF"/>
                          </a:solidFill>
                          <a:effectLst/>
                          <a:latin typeface="Calibri" panose="020F0502020204030204" pitchFamily="34" charset="0"/>
                          <a:cs typeface="Calibri" panose="020F0502020204030204" pitchFamily="34" charset="0"/>
                        </a:rPr>
                        <a:t>2020*</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03764"/>
                    </a:solidFill>
                  </a:tcPr>
                </a:tc>
                <a:tc rowSpan="2">
                  <a:txBody>
                    <a:bodyPr/>
                    <a:lstStyle/>
                    <a:p>
                      <a:pPr algn="r" rtl="0" fontAlgn="ctr"/>
                      <a:r>
                        <a:rPr lang="es-CO" sz="1050" b="1" i="0" u="none" strike="noStrike">
                          <a:solidFill>
                            <a:srgbClr val="FFFFFF"/>
                          </a:solidFill>
                          <a:effectLst/>
                          <a:latin typeface="Calibri" panose="020F0502020204030204" pitchFamily="34" charset="0"/>
                          <a:cs typeface="Calibri" panose="020F0502020204030204" pitchFamily="34" charset="0"/>
                        </a:rPr>
                        <a:t>2020**</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03764"/>
                    </a:solidFill>
                  </a:tcPr>
                </a:tc>
                <a:tc rowSpan="2">
                  <a:txBody>
                    <a:bodyPr/>
                    <a:lstStyle/>
                    <a:p>
                      <a:pPr algn="r" rtl="0" fontAlgn="ctr"/>
                      <a:r>
                        <a:rPr lang="es-CO" sz="1050" b="1" i="0" u="none" strike="noStrike">
                          <a:solidFill>
                            <a:srgbClr val="FFFFFF"/>
                          </a:solidFill>
                          <a:effectLst/>
                          <a:latin typeface="Calibri" panose="020F0502020204030204" pitchFamily="34" charset="0"/>
                          <a:cs typeface="Calibri" panose="020F0502020204030204" pitchFamily="34" charset="0"/>
                        </a:rPr>
                        <a:t>2021</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03764"/>
                    </a:solidFill>
                  </a:tcPr>
                </a:tc>
                <a:tc rowSpan="2">
                  <a:txBody>
                    <a:bodyPr/>
                    <a:lstStyle/>
                    <a:p>
                      <a:pPr algn="r" rtl="0" fontAlgn="ctr"/>
                      <a:r>
                        <a:rPr lang="es-CO" sz="1050" b="1" i="0" u="none" strike="noStrike">
                          <a:solidFill>
                            <a:srgbClr val="FFFFFF"/>
                          </a:solidFill>
                          <a:effectLst/>
                          <a:latin typeface="Calibri" panose="020F0502020204030204" pitchFamily="34" charset="0"/>
                          <a:cs typeface="Calibri" panose="020F0502020204030204" pitchFamily="34" charset="0"/>
                        </a:rPr>
                        <a:t>2022</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03764"/>
                    </a:solidFill>
                  </a:tcPr>
                </a:tc>
                <a:tc rowSpan="2">
                  <a:txBody>
                    <a:bodyPr/>
                    <a:lstStyle/>
                    <a:p>
                      <a:pPr algn="r" rtl="0" fontAlgn="ctr"/>
                      <a:r>
                        <a:rPr lang="es-CO" sz="1050" b="1" i="0" u="none" strike="noStrike">
                          <a:solidFill>
                            <a:srgbClr val="FFFFFF"/>
                          </a:solidFill>
                          <a:effectLst/>
                          <a:latin typeface="Calibri" panose="020F0502020204030204" pitchFamily="34" charset="0"/>
                          <a:cs typeface="Calibri" panose="020F0502020204030204" pitchFamily="34" charset="0"/>
                        </a:rPr>
                        <a:t>2023</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03764"/>
                    </a:solidFill>
                  </a:tcPr>
                </a:tc>
                <a:tc rowSpan="2">
                  <a:txBody>
                    <a:bodyPr/>
                    <a:lstStyle/>
                    <a:p>
                      <a:pPr algn="r" rtl="0" fontAlgn="ctr"/>
                      <a:r>
                        <a:rPr lang="es-CO" sz="1050" b="1" i="0" u="none" strike="noStrike">
                          <a:solidFill>
                            <a:srgbClr val="FFFFFF"/>
                          </a:solidFill>
                          <a:effectLst/>
                          <a:latin typeface="Calibri" panose="020F0502020204030204" pitchFamily="34" charset="0"/>
                          <a:cs typeface="Calibri" panose="020F0502020204030204" pitchFamily="34" charset="0"/>
                        </a:rPr>
                        <a:t>2024</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03764"/>
                    </a:solidFill>
                  </a:tcPr>
                </a:tc>
                <a:tc>
                  <a:txBody>
                    <a:bodyPr/>
                    <a:lstStyle/>
                    <a:p>
                      <a:pPr algn="r" rtl="0" fontAlgn="ctr"/>
                      <a:r>
                        <a:rPr lang="es-CO" sz="1050" b="1" i="0" u="none" strike="noStrike">
                          <a:solidFill>
                            <a:srgbClr val="FFFFFF"/>
                          </a:solidFill>
                          <a:effectLst/>
                          <a:latin typeface="Calibri" panose="020F0502020204030204" pitchFamily="34" charset="0"/>
                          <a:cs typeface="Calibri" panose="020F0502020204030204" pitchFamily="34" charset="0"/>
                        </a:rPr>
                        <a:t>Var%</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203764"/>
                    </a:solidFill>
                  </a:tcPr>
                </a:tc>
                <a:tc>
                  <a:txBody>
                    <a:bodyPr/>
                    <a:lstStyle/>
                    <a:p>
                      <a:pPr algn="r" rtl="0" fontAlgn="ctr"/>
                      <a:r>
                        <a:rPr lang="es-CO" sz="1050" b="1" i="0" u="none" strike="noStrike">
                          <a:solidFill>
                            <a:srgbClr val="FFFFFF"/>
                          </a:solidFill>
                          <a:effectLst/>
                          <a:latin typeface="Calibri" panose="020F0502020204030204" pitchFamily="34" charset="0"/>
                          <a:cs typeface="Calibri" panose="020F0502020204030204" pitchFamily="34" charset="0"/>
                        </a:rPr>
                        <a:t>Var%</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203764"/>
                    </a:solidFill>
                  </a:tcPr>
                </a:tc>
                <a:tc>
                  <a:txBody>
                    <a:bodyPr/>
                    <a:lstStyle/>
                    <a:p>
                      <a:pPr algn="r" rtl="0" fontAlgn="ctr"/>
                      <a:r>
                        <a:rPr lang="es-CO" sz="1050" b="1" i="0" u="none" strike="noStrike">
                          <a:solidFill>
                            <a:srgbClr val="FFFFFF"/>
                          </a:solidFill>
                          <a:effectLst/>
                          <a:latin typeface="Calibri" panose="020F0502020204030204" pitchFamily="34" charset="0"/>
                          <a:cs typeface="Calibri" panose="020F0502020204030204" pitchFamily="34" charset="0"/>
                        </a:rPr>
                        <a:t>Var%</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203764"/>
                    </a:solidFill>
                  </a:tcPr>
                </a:tc>
                <a:tc>
                  <a:txBody>
                    <a:bodyPr/>
                    <a:lstStyle/>
                    <a:p>
                      <a:pPr algn="r" rtl="0" fontAlgn="ctr"/>
                      <a:r>
                        <a:rPr lang="es-CO" sz="1050" b="1" i="0" u="none" strike="noStrike">
                          <a:solidFill>
                            <a:srgbClr val="FFFFFF"/>
                          </a:solidFill>
                          <a:effectLst/>
                          <a:latin typeface="Calibri" panose="020F0502020204030204" pitchFamily="34" charset="0"/>
                          <a:cs typeface="Calibri" panose="020F0502020204030204" pitchFamily="34" charset="0"/>
                        </a:rPr>
                        <a:t>Var%</a:t>
                      </a:r>
                    </a:p>
                  </a:txBody>
                  <a:tcPr marL="0" marR="0" marT="0" marB="0" anchor="ctr">
                    <a:lnL w="6350" cap="flat" cmpd="sng" algn="ctr">
                      <a:solidFill>
                        <a:srgbClr val="B8CCE4"/>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203764"/>
                    </a:solidFill>
                  </a:tcPr>
                </a:tc>
                <a:extLst>
                  <a:ext uri="{0D108BD9-81ED-4DB2-BD59-A6C34878D82A}">
                    <a16:rowId xmlns:a16="http://schemas.microsoft.com/office/drawing/2014/main" xmlns="" val="725777047"/>
                  </a:ext>
                </a:extLst>
              </a:tr>
              <a:tr h="137639">
                <a:tc vMerge="1">
                  <a:txBody>
                    <a:bodyPr/>
                    <a:lstStyle/>
                    <a:p>
                      <a:endParaRPr lang="es-CO"/>
                    </a:p>
                  </a:txBody>
                  <a:tcPr/>
                </a:tc>
                <a:tc vMerge="1">
                  <a:txBody>
                    <a:bodyPr/>
                    <a:lstStyle/>
                    <a:p>
                      <a:endParaRPr lang="es-CO"/>
                    </a:p>
                  </a:txBody>
                  <a:tcPr/>
                </a:tc>
                <a:tc vMerge="1">
                  <a:txBody>
                    <a:bodyPr/>
                    <a:lstStyle/>
                    <a:p>
                      <a:endParaRPr lang="es-CO"/>
                    </a:p>
                  </a:txBody>
                  <a:tcPr/>
                </a:tc>
                <a:tc vMerge="1">
                  <a:txBody>
                    <a:bodyPr/>
                    <a:lstStyle/>
                    <a:p>
                      <a:endParaRPr lang="es-CO"/>
                    </a:p>
                  </a:txBody>
                  <a:tcPr/>
                </a:tc>
                <a:tc vMerge="1">
                  <a:txBody>
                    <a:bodyPr/>
                    <a:lstStyle/>
                    <a:p>
                      <a:endParaRPr lang="es-CO"/>
                    </a:p>
                  </a:txBody>
                  <a:tcPr/>
                </a:tc>
                <a:tc vMerge="1">
                  <a:txBody>
                    <a:bodyPr/>
                    <a:lstStyle/>
                    <a:p>
                      <a:endParaRPr lang="es-CO"/>
                    </a:p>
                  </a:txBody>
                  <a:tcPr/>
                </a:tc>
                <a:tc vMerge="1">
                  <a:txBody>
                    <a:bodyPr/>
                    <a:lstStyle/>
                    <a:p>
                      <a:endParaRPr lang="es-CO"/>
                    </a:p>
                  </a:txBody>
                  <a:tcPr/>
                </a:tc>
                <a:tc>
                  <a:txBody>
                    <a:bodyPr/>
                    <a:lstStyle/>
                    <a:p>
                      <a:pPr algn="r" rtl="0" fontAlgn="ctr"/>
                      <a:r>
                        <a:rPr lang="es-CO" sz="1050" b="1" i="0" u="none" strike="noStrike">
                          <a:solidFill>
                            <a:srgbClr val="FFFFFF"/>
                          </a:solidFill>
                          <a:effectLst/>
                          <a:latin typeface="Calibri" panose="020F0502020204030204" pitchFamily="34" charset="0"/>
                          <a:cs typeface="Calibri" panose="020F0502020204030204" pitchFamily="34" charset="0"/>
                        </a:rPr>
                        <a:t>21/20</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203764"/>
                    </a:solidFill>
                  </a:tcPr>
                </a:tc>
                <a:tc>
                  <a:txBody>
                    <a:bodyPr/>
                    <a:lstStyle/>
                    <a:p>
                      <a:pPr algn="r" rtl="0" fontAlgn="ctr"/>
                      <a:r>
                        <a:rPr lang="es-CO" sz="1050" b="1" i="0" u="none" strike="noStrike">
                          <a:solidFill>
                            <a:srgbClr val="FFFFFF"/>
                          </a:solidFill>
                          <a:effectLst/>
                          <a:latin typeface="Calibri" panose="020F0502020204030204" pitchFamily="34" charset="0"/>
                          <a:cs typeface="Calibri" panose="020F0502020204030204" pitchFamily="34" charset="0"/>
                        </a:rPr>
                        <a:t>22/21</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203764"/>
                    </a:solidFill>
                  </a:tcPr>
                </a:tc>
                <a:tc>
                  <a:txBody>
                    <a:bodyPr/>
                    <a:lstStyle/>
                    <a:p>
                      <a:pPr algn="r" rtl="0" fontAlgn="ctr"/>
                      <a:r>
                        <a:rPr lang="es-CO" sz="1050" b="1" i="0" u="none" strike="noStrike">
                          <a:solidFill>
                            <a:srgbClr val="FFFFFF"/>
                          </a:solidFill>
                          <a:effectLst/>
                          <a:latin typeface="Calibri" panose="020F0502020204030204" pitchFamily="34" charset="0"/>
                          <a:cs typeface="Calibri" panose="020F0502020204030204" pitchFamily="34" charset="0"/>
                        </a:rPr>
                        <a:t>23/22</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203764"/>
                    </a:solidFill>
                  </a:tcPr>
                </a:tc>
                <a:tc>
                  <a:txBody>
                    <a:bodyPr/>
                    <a:lstStyle/>
                    <a:p>
                      <a:pPr algn="r" rtl="0" fontAlgn="ctr"/>
                      <a:r>
                        <a:rPr lang="es-CO" sz="1050" b="1" i="0" u="none" strike="noStrike">
                          <a:solidFill>
                            <a:srgbClr val="FFFFFF"/>
                          </a:solidFill>
                          <a:effectLst/>
                          <a:latin typeface="Calibri" panose="020F0502020204030204" pitchFamily="34" charset="0"/>
                          <a:cs typeface="Calibri" panose="020F0502020204030204" pitchFamily="34" charset="0"/>
                        </a:rPr>
                        <a:t>24/23</a:t>
                      </a:r>
                    </a:p>
                  </a:txBody>
                  <a:tcPr marL="0" marR="0" marT="0" marB="0" anchor="ctr">
                    <a:lnL w="6350" cap="flat" cmpd="sng" algn="ctr">
                      <a:solidFill>
                        <a:srgbClr val="B8CCE4"/>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203764"/>
                    </a:solidFill>
                  </a:tcPr>
                </a:tc>
                <a:extLst>
                  <a:ext uri="{0D108BD9-81ED-4DB2-BD59-A6C34878D82A}">
                    <a16:rowId xmlns:a16="http://schemas.microsoft.com/office/drawing/2014/main" xmlns="" val="1440546745"/>
                  </a:ext>
                </a:extLst>
              </a:tr>
              <a:tr h="248667">
                <a:tc>
                  <a:txBody>
                    <a:bodyPr/>
                    <a:lstStyle/>
                    <a:p>
                      <a:pPr algn="r" rtl="0" fontAlgn="ctr"/>
                      <a:r>
                        <a:rPr lang="es-CO" sz="1050" b="1" i="0" u="none" strike="noStrike">
                          <a:solidFill>
                            <a:srgbClr val="203764"/>
                          </a:solidFill>
                          <a:effectLst/>
                          <a:latin typeface="Calibri" panose="020F0502020204030204" pitchFamily="34" charset="0"/>
                          <a:cs typeface="Calibri" panose="020F0502020204030204" pitchFamily="34" charset="0"/>
                        </a:rPr>
                        <a:t>UGPP</a:t>
                      </a:r>
                    </a:p>
                  </a:txBody>
                  <a:tcPr marL="0" marR="0" marT="0" marB="0" anchor="ctr">
                    <a:lnL w="12700" cap="flat" cmpd="sng" algn="ctr">
                      <a:solidFill>
                        <a:schemeClr val="tx1"/>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2F2F2"/>
                    </a:solidFill>
                  </a:tcPr>
                </a:tc>
                <a:tc>
                  <a:txBody>
                    <a:bodyPr/>
                    <a:lstStyle/>
                    <a:p>
                      <a:pPr algn="r" rtl="0" fontAlgn="ctr"/>
                      <a:r>
                        <a:rPr lang="es-CO" sz="1050" b="1" i="0" u="none" strike="noStrike" dirty="0">
                          <a:solidFill>
                            <a:srgbClr val="203764"/>
                          </a:solidFill>
                          <a:effectLst/>
                          <a:latin typeface="Calibri" panose="020F0502020204030204" pitchFamily="34" charset="0"/>
                          <a:cs typeface="Calibri" panose="020F0502020204030204" pitchFamily="34" charset="0"/>
                        </a:rPr>
                        <a:t>          </a:t>
                      </a:r>
                      <a:r>
                        <a:rPr lang="es-CO" sz="1050" b="1" i="0" u="none" strike="noStrike" dirty="0" smtClean="0">
                          <a:solidFill>
                            <a:srgbClr val="203764"/>
                          </a:solidFill>
                          <a:effectLst/>
                          <a:latin typeface="Calibri" panose="020F0502020204030204" pitchFamily="34" charset="0"/>
                          <a:cs typeface="Calibri" panose="020F0502020204030204" pitchFamily="34" charset="0"/>
                        </a:rPr>
                        <a:t>194,234 </a:t>
                      </a:r>
                      <a:endParaRPr lang="es-CO" sz="1050" b="1" i="0" u="none" strike="noStrike" dirty="0">
                        <a:solidFill>
                          <a:srgbClr val="203764"/>
                        </a:solidFill>
                        <a:effectLst/>
                        <a:latin typeface="Calibri" panose="020F0502020204030204" pitchFamily="34" charset="0"/>
                        <a:cs typeface="Calibri" panose="020F0502020204030204" pitchFamily="34" charset="0"/>
                      </a:endParaRP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2F2F2"/>
                    </a:solidFill>
                  </a:tcPr>
                </a:tc>
                <a:tc>
                  <a:txBody>
                    <a:bodyPr/>
                    <a:lstStyle/>
                    <a:p>
                      <a:pPr algn="r" rtl="0" fontAlgn="ctr"/>
                      <a:r>
                        <a:rPr lang="es-CO" sz="1050" b="1" i="0" u="none" strike="noStrike" dirty="0">
                          <a:solidFill>
                            <a:srgbClr val="203764"/>
                          </a:solidFill>
                          <a:effectLst/>
                          <a:latin typeface="Calibri" panose="020F0502020204030204" pitchFamily="34" charset="0"/>
                          <a:cs typeface="Calibri" panose="020F0502020204030204" pitchFamily="34" charset="0"/>
                        </a:rPr>
                        <a:t>          </a:t>
                      </a:r>
                      <a:r>
                        <a:rPr lang="es-CO" sz="1050" b="1" i="0" u="none" strike="noStrike" dirty="0" smtClean="0">
                          <a:solidFill>
                            <a:srgbClr val="203764"/>
                          </a:solidFill>
                          <a:effectLst/>
                          <a:latin typeface="Calibri" panose="020F0502020204030204" pitchFamily="34" charset="0"/>
                          <a:cs typeface="Calibri" panose="020F0502020204030204" pitchFamily="34" charset="0"/>
                        </a:rPr>
                        <a:t>187,464 </a:t>
                      </a:r>
                      <a:endParaRPr lang="es-CO" sz="1050" b="1" i="0" u="none" strike="noStrike" dirty="0">
                        <a:solidFill>
                          <a:srgbClr val="203764"/>
                        </a:solidFill>
                        <a:effectLst/>
                        <a:latin typeface="Calibri" panose="020F0502020204030204" pitchFamily="34" charset="0"/>
                        <a:cs typeface="Calibri" panose="020F0502020204030204" pitchFamily="34" charset="0"/>
                      </a:endParaRP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2F2F2"/>
                    </a:solidFill>
                  </a:tcPr>
                </a:tc>
                <a:tc>
                  <a:txBody>
                    <a:bodyPr/>
                    <a:lstStyle/>
                    <a:p>
                      <a:pPr algn="r" rtl="0" fontAlgn="ctr"/>
                      <a:r>
                        <a:rPr lang="es-CO" sz="1050" b="1" i="0" u="none" strike="noStrike" dirty="0">
                          <a:solidFill>
                            <a:srgbClr val="203764"/>
                          </a:solidFill>
                          <a:effectLst/>
                          <a:latin typeface="Calibri" panose="020F0502020204030204" pitchFamily="34" charset="0"/>
                          <a:cs typeface="Calibri" panose="020F0502020204030204" pitchFamily="34" charset="0"/>
                        </a:rPr>
                        <a:t>          </a:t>
                      </a:r>
                      <a:r>
                        <a:rPr lang="es-CO" sz="1050" b="1" i="0" u="none" strike="noStrike" dirty="0" smtClean="0">
                          <a:solidFill>
                            <a:srgbClr val="203764"/>
                          </a:solidFill>
                          <a:effectLst/>
                          <a:latin typeface="Calibri" panose="020F0502020204030204" pitchFamily="34" charset="0"/>
                          <a:cs typeface="Calibri" panose="020F0502020204030204" pitchFamily="34" charset="0"/>
                        </a:rPr>
                        <a:t>223,500 </a:t>
                      </a:r>
                      <a:endParaRPr lang="es-CO" sz="1050" b="1" i="0" u="none" strike="noStrike" dirty="0">
                        <a:solidFill>
                          <a:srgbClr val="203764"/>
                        </a:solidFill>
                        <a:effectLst/>
                        <a:latin typeface="Calibri" panose="020F0502020204030204" pitchFamily="34" charset="0"/>
                        <a:cs typeface="Calibri" panose="020F0502020204030204" pitchFamily="34" charset="0"/>
                      </a:endParaRP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2F2F2"/>
                    </a:solidFill>
                  </a:tcPr>
                </a:tc>
                <a:tc>
                  <a:txBody>
                    <a:bodyPr/>
                    <a:lstStyle/>
                    <a:p>
                      <a:pPr algn="r" rtl="0" fontAlgn="ctr"/>
                      <a:r>
                        <a:rPr lang="es-CO" sz="1050" b="1" i="0" u="none" strike="noStrike" dirty="0">
                          <a:solidFill>
                            <a:srgbClr val="203764"/>
                          </a:solidFill>
                          <a:effectLst/>
                          <a:latin typeface="Calibri" panose="020F0502020204030204" pitchFamily="34" charset="0"/>
                          <a:cs typeface="Calibri" panose="020F0502020204030204" pitchFamily="34" charset="0"/>
                        </a:rPr>
                        <a:t>         </a:t>
                      </a:r>
                      <a:r>
                        <a:rPr lang="es-CO" sz="1050" b="1" i="0" u="none" strike="noStrike" dirty="0" smtClean="0">
                          <a:solidFill>
                            <a:srgbClr val="203764"/>
                          </a:solidFill>
                          <a:effectLst/>
                          <a:latin typeface="Calibri" panose="020F0502020204030204" pitchFamily="34" charset="0"/>
                          <a:cs typeface="Calibri" panose="020F0502020204030204" pitchFamily="34" charset="0"/>
                        </a:rPr>
                        <a:t>192,733 </a:t>
                      </a:r>
                      <a:endParaRPr lang="es-CO" sz="1050" b="1" i="0" u="none" strike="noStrike" dirty="0">
                        <a:solidFill>
                          <a:srgbClr val="203764"/>
                        </a:solidFill>
                        <a:effectLst/>
                        <a:latin typeface="Calibri" panose="020F0502020204030204" pitchFamily="34" charset="0"/>
                        <a:cs typeface="Calibri" panose="020F0502020204030204" pitchFamily="34" charset="0"/>
                      </a:endParaRP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2F2F2"/>
                    </a:solidFill>
                  </a:tcPr>
                </a:tc>
                <a:tc>
                  <a:txBody>
                    <a:bodyPr/>
                    <a:lstStyle/>
                    <a:p>
                      <a:pPr algn="r" rtl="0" fontAlgn="ctr"/>
                      <a:r>
                        <a:rPr lang="es-CO" sz="1050" b="1" i="0" u="none" strike="noStrike" dirty="0">
                          <a:solidFill>
                            <a:srgbClr val="203764"/>
                          </a:solidFill>
                          <a:effectLst/>
                          <a:latin typeface="Calibri" panose="020F0502020204030204" pitchFamily="34" charset="0"/>
                          <a:cs typeface="Calibri" panose="020F0502020204030204" pitchFamily="34" charset="0"/>
                        </a:rPr>
                        <a:t>          </a:t>
                      </a:r>
                      <a:r>
                        <a:rPr lang="es-CO" sz="1050" b="1" i="0" u="none" strike="noStrike" dirty="0" smtClean="0">
                          <a:solidFill>
                            <a:srgbClr val="203764"/>
                          </a:solidFill>
                          <a:effectLst/>
                          <a:latin typeface="Calibri" panose="020F0502020204030204" pitchFamily="34" charset="0"/>
                          <a:cs typeface="Calibri" panose="020F0502020204030204" pitchFamily="34" charset="0"/>
                        </a:rPr>
                        <a:t>198,515 </a:t>
                      </a:r>
                      <a:endParaRPr lang="es-CO" sz="1050" b="1" i="0" u="none" strike="noStrike" dirty="0">
                        <a:solidFill>
                          <a:srgbClr val="203764"/>
                        </a:solidFill>
                        <a:effectLst/>
                        <a:latin typeface="Calibri" panose="020F0502020204030204" pitchFamily="34" charset="0"/>
                        <a:cs typeface="Calibri" panose="020F0502020204030204" pitchFamily="34" charset="0"/>
                      </a:endParaRP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2F2F2"/>
                    </a:solidFill>
                  </a:tcPr>
                </a:tc>
                <a:tc>
                  <a:txBody>
                    <a:bodyPr/>
                    <a:lstStyle/>
                    <a:p>
                      <a:pPr algn="r" rtl="0" fontAlgn="ctr"/>
                      <a:r>
                        <a:rPr lang="es-CO" sz="1050" b="1" i="0" u="none" strike="noStrike" dirty="0">
                          <a:solidFill>
                            <a:srgbClr val="203764"/>
                          </a:solidFill>
                          <a:effectLst/>
                          <a:latin typeface="Calibri" panose="020F0502020204030204" pitchFamily="34" charset="0"/>
                          <a:cs typeface="Calibri" panose="020F0502020204030204" pitchFamily="34" charset="0"/>
                        </a:rPr>
                        <a:t>        </a:t>
                      </a:r>
                      <a:r>
                        <a:rPr lang="es-CO" sz="1050" b="1" i="0" u="none" strike="noStrike" dirty="0" smtClean="0">
                          <a:solidFill>
                            <a:srgbClr val="203764"/>
                          </a:solidFill>
                          <a:effectLst/>
                          <a:latin typeface="Calibri" panose="020F0502020204030204" pitchFamily="34" charset="0"/>
                          <a:cs typeface="Calibri" panose="020F0502020204030204" pitchFamily="34" charset="0"/>
                        </a:rPr>
                        <a:t>204,470 </a:t>
                      </a:r>
                      <a:endParaRPr lang="es-CO" sz="1050" b="1" i="0" u="none" strike="noStrike" dirty="0">
                        <a:solidFill>
                          <a:srgbClr val="203764"/>
                        </a:solidFill>
                        <a:effectLst/>
                        <a:latin typeface="Calibri" panose="020F0502020204030204" pitchFamily="34" charset="0"/>
                        <a:cs typeface="Calibri" panose="020F0502020204030204" pitchFamily="34" charset="0"/>
                      </a:endParaRP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2F2F2"/>
                    </a:solidFill>
                  </a:tcPr>
                </a:tc>
                <a:tc>
                  <a:txBody>
                    <a:bodyPr/>
                    <a:lstStyle/>
                    <a:p>
                      <a:pPr algn="r" rtl="0" fontAlgn="ctr"/>
                      <a:r>
                        <a:rPr lang="es-CO" sz="1050" b="1" i="0" u="none" strike="noStrike">
                          <a:solidFill>
                            <a:srgbClr val="203764"/>
                          </a:solidFill>
                          <a:effectLst/>
                          <a:latin typeface="Calibri" panose="020F0502020204030204" pitchFamily="34" charset="0"/>
                          <a:cs typeface="Calibri" panose="020F0502020204030204" pitchFamily="34" charset="0"/>
                        </a:rPr>
                        <a:t>19%</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2F2F2"/>
                    </a:solidFill>
                  </a:tcPr>
                </a:tc>
                <a:tc>
                  <a:txBody>
                    <a:bodyPr/>
                    <a:lstStyle/>
                    <a:p>
                      <a:pPr algn="r" rtl="0" fontAlgn="ctr"/>
                      <a:r>
                        <a:rPr lang="es-CO" sz="1050" b="1" i="0" u="none" strike="noStrike">
                          <a:solidFill>
                            <a:srgbClr val="203764"/>
                          </a:solidFill>
                          <a:effectLst/>
                          <a:latin typeface="Calibri" panose="020F0502020204030204" pitchFamily="34" charset="0"/>
                          <a:cs typeface="Calibri" panose="020F0502020204030204" pitchFamily="34" charset="0"/>
                        </a:rPr>
                        <a:t>-14%</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2F2F2"/>
                    </a:solidFill>
                  </a:tcPr>
                </a:tc>
                <a:tc>
                  <a:txBody>
                    <a:bodyPr/>
                    <a:lstStyle/>
                    <a:p>
                      <a:pPr algn="r" rtl="0" fontAlgn="ctr"/>
                      <a:r>
                        <a:rPr lang="es-CO" sz="1050" b="1" i="0" u="none" strike="noStrike">
                          <a:solidFill>
                            <a:srgbClr val="203764"/>
                          </a:solidFill>
                          <a:effectLst/>
                          <a:latin typeface="Calibri" panose="020F0502020204030204" pitchFamily="34" charset="0"/>
                          <a:cs typeface="Calibri" panose="020F0502020204030204" pitchFamily="34" charset="0"/>
                        </a:rPr>
                        <a:t>3%</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2F2F2"/>
                    </a:solidFill>
                  </a:tcPr>
                </a:tc>
                <a:tc>
                  <a:txBody>
                    <a:bodyPr/>
                    <a:lstStyle/>
                    <a:p>
                      <a:pPr algn="r" rtl="0" fontAlgn="ctr"/>
                      <a:r>
                        <a:rPr lang="es-CO" sz="1050" b="1" i="0" u="none" strike="noStrike">
                          <a:solidFill>
                            <a:srgbClr val="203764"/>
                          </a:solidFill>
                          <a:effectLst/>
                          <a:latin typeface="Calibri" panose="020F0502020204030204" pitchFamily="34" charset="0"/>
                          <a:cs typeface="Calibri" panose="020F0502020204030204" pitchFamily="34" charset="0"/>
                        </a:rPr>
                        <a:t>3%</a:t>
                      </a:r>
                    </a:p>
                  </a:txBody>
                  <a:tcPr marL="0" marR="0" marT="0" marB="0" anchor="ctr">
                    <a:lnL w="6350" cap="flat" cmpd="sng" algn="ctr">
                      <a:solidFill>
                        <a:srgbClr val="B8CCE4"/>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2F2F2"/>
                    </a:solidFill>
                  </a:tcPr>
                </a:tc>
                <a:extLst>
                  <a:ext uri="{0D108BD9-81ED-4DB2-BD59-A6C34878D82A}">
                    <a16:rowId xmlns:a16="http://schemas.microsoft.com/office/drawing/2014/main" xmlns="" val="4260048560"/>
                  </a:ext>
                </a:extLst>
              </a:tr>
              <a:tr h="137639">
                <a:tc>
                  <a:txBody>
                    <a:bodyPr/>
                    <a:lstStyle/>
                    <a:p>
                      <a:pPr algn="r" rtl="0" fontAlgn="ctr"/>
                      <a:r>
                        <a:rPr lang="es-CO" sz="1050" b="0" i="0" u="none" strike="noStrike">
                          <a:solidFill>
                            <a:srgbClr val="203764"/>
                          </a:solidFill>
                          <a:effectLst/>
                          <a:latin typeface="Calibri" panose="020F0502020204030204" pitchFamily="34" charset="0"/>
                          <a:cs typeface="Calibri" panose="020F0502020204030204" pitchFamily="34" charset="0"/>
                        </a:rPr>
                        <a:t>Gastos de personal</a:t>
                      </a:r>
                    </a:p>
                  </a:txBody>
                  <a:tcPr marL="0" marR="0" marT="0" marB="0" anchor="ctr">
                    <a:lnL w="12700" cap="flat" cmpd="sng" algn="ctr">
                      <a:solidFill>
                        <a:schemeClr val="tx1"/>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100" b="0" i="0" u="none" strike="noStrike">
                          <a:solidFill>
                            <a:srgbClr val="203764"/>
                          </a:solidFill>
                          <a:effectLst/>
                          <a:latin typeface="Calibri" panose="020F0502020204030204" pitchFamily="34" charset="0"/>
                          <a:cs typeface="Calibri" panose="020F0502020204030204" pitchFamily="34" charset="0"/>
                        </a:rPr>
                        <a:t>             94,397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100" b="0" i="0" u="none" strike="noStrike">
                          <a:solidFill>
                            <a:srgbClr val="203764"/>
                          </a:solidFill>
                          <a:effectLst/>
                          <a:latin typeface="Calibri" panose="020F0502020204030204" pitchFamily="34" charset="0"/>
                          <a:cs typeface="Calibri" panose="020F0502020204030204" pitchFamily="34" charset="0"/>
                        </a:rPr>
                        <a:t>             94,397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100" b="0" i="0" u="none" strike="noStrike">
                          <a:solidFill>
                            <a:srgbClr val="203764"/>
                          </a:solidFill>
                          <a:effectLst/>
                          <a:latin typeface="Calibri" panose="020F0502020204030204" pitchFamily="34" charset="0"/>
                          <a:cs typeface="Calibri" panose="020F0502020204030204" pitchFamily="34" charset="0"/>
                        </a:rPr>
                        <a:t>            99,230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100" b="0" i="0" u="none" strike="noStrike">
                          <a:solidFill>
                            <a:srgbClr val="203764"/>
                          </a:solidFill>
                          <a:effectLst/>
                          <a:latin typeface="Calibri" panose="020F0502020204030204" pitchFamily="34" charset="0"/>
                          <a:cs typeface="Calibri" panose="020F0502020204030204" pitchFamily="34" charset="0"/>
                        </a:rPr>
                        <a:t>         102,207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100" b="0" i="0" u="none" strike="noStrike">
                          <a:solidFill>
                            <a:srgbClr val="203764"/>
                          </a:solidFill>
                          <a:effectLst/>
                          <a:latin typeface="Calibri" panose="020F0502020204030204" pitchFamily="34" charset="0"/>
                          <a:cs typeface="Calibri" panose="020F0502020204030204" pitchFamily="34" charset="0"/>
                        </a:rPr>
                        <a:t>          105,273 </a:t>
                      </a:r>
                    </a:p>
                  </a:txBody>
                  <a:tcPr marL="0" marR="0" marT="0" marB="0" anchor="ctr">
                    <a:lnL w="6350" cap="flat" cmpd="sng" algn="ctr">
                      <a:solidFill>
                        <a:srgbClr val="B8CCE4"/>
                      </a:solidFill>
                      <a:prstDash val="solid"/>
                      <a:round/>
                      <a:headEnd type="none" w="med" len="med"/>
                      <a:tailEnd type="none" w="med" len="med"/>
                    </a:lnL>
                    <a:lnR>
                      <a:noFill/>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100" b="0" i="0" u="none" strike="noStrike">
                          <a:solidFill>
                            <a:srgbClr val="203764"/>
                          </a:solidFill>
                          <a:effectLst/>
                          <a:latin typeface="Calibri" panose="020F0502020204030204" pitchFamily="34" charset="0"/>
                          <a:cs typeface="Calibri" panose="020F0502020204030204" pitchFamily="34" charset="0"/>
                        </a:rPr>
                        <a:t>        108,431 </a:t>
                      </a:r>
                    </a:p>
                  </a:txBody>
                  <a:tcPr marL="0" marR="0" marT="0" marB="0" anchor="ctr">
                    <a:lnL>
                      <a:noFill/>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050" b="0" i="0" u="none" strike="noStrike">
                          <a:solidFill>
                            <a:srgbClr val="203764"/>
                          </a:solidFill>
                          <a:effectLst/>
                          <a:latin typeface="Calibri" panose="020F0502020204030204" pitchFamily="34" charset="0"/>
                          <a:cs typeface="Calibri" panose="020F0502020204030204" pitchFamily="34" charset="0"/>
                        </a:rPr>
                        <a:t>5%</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050" b="0" i="0" u="none" strike="noStrike">
                          <a:solidFill>
                            <a:srgbClr val="203764"/>
                          </a:solidFill>
                          <a:effectLst/>
                          <a:latin typeface="Calibri" panose="020F0502020204030204" pitchFamily="34" charset="0"/>
                          <a:cs typeface="Calibri" panose="020F0502020204030204" pitchFamily="34" charset="0"/>
                        </a:rPr>
                        <a:t>3%</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050" b="0" i="0" u="none" strike="noStrike">
                          <a:solidFill>
                            <a:srgbClr val="203764"/>
                          </a:solidFill>
                          <a:effectLst/>
                          <a:latin typeface="Calibri" panose="020F0502020204030204" pitchFamily="34" charset="0"/>
                          <a:cs typeface="Calibri" panose="020F0502020204030204" pitchFamily="34" charset="0"/>
                        </a:rPr>
                        <a:t>3%</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050" b="0" i="0" u="none" strike="noStrike">
                          <a:solidFill>
                            <a:srgbClr val="203764"/>
                          </a:solidFill>
                          <a:effectLst/>
                          <a:latin typeface="Calibri" panose="020F0502020204030204" pitchFamily="34" charset="0"/>
                          <a:cs typeface="Calibri" panose="020F0502020204030204" pitchFamily="34" charset="0"/>
                        </a:rPr>
                        <a:t>3%</a:t>
                      </a:r>
                    </a:p>
                  </a:txBody>
                  <a:tcPr marL="0" marR="0" marT="0" marB="0" anchor="ctr">
                    <a:lnL w="6350" cap="flat" cmpd="sng" algn="ctr">
                      <a:solidFill>
                        <a:srgbClr val="B8CCE4"/>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extLst>
                  <a:ext uri="{0D108BD9-81ED-4DB2-BD59-A6C34878D82A}">
                    <a16:rowId xmlns:a16="http://schemas.microsoft.com/office/drawing/2014/main" xmlns="" val="2033456646"/>
                  </a:ext>
                </a:extLst>
              </a:tr>
              <a:tr h="137639">
                <a:tc>
                  <a:txBody>
                    <a:bodyPr/>
                    <a:lstStyle/>
                    <a:p>
                      <a:pPr algn="r" rtl="0" fontAlgn="ctr"/>
                      <a:r>
                        <a:rPr lang="es-ES" sz="1050" b="0" i="0" u="none" strike="noStrike">
                          <a:solidFill>
                            <a:srgbClr val="203764"/>
                          </a:solidFill>
                          <a:effectLst/>
                          <a:latin typeface="Calibri" panose="020F0502020204030204" pitchFamily="34" charset="0"/>
                          <a:cs typeface="Calibri" panose="020F0502020204030204" pitchFamily="34" charset="0"/>
                        </a:rPr>
                        <a:t>Adquisición de Bienes y servicios </a:t>
                      </a:r>
                    </a:p>
                  </a:txBody>
                  <a:tcPr marL="0" marR="0" marT="0" marB="0" anchor="ctr">
                    <a:lnL w="12700" cap="flat" cmpd="sng" algn="ctr">
                      <a:solidFill>
                        <a:schemeClr val="tx1"/>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100" b="0" i="0" u="none" strike="noStrike">
                          <a:solidFill>
                            <a:srgbClr val="203764"/>
                          </a:solidFill>
                          <a:effectLst/>
                          <a:latin typeface="Calibri" panose="020F0502020204030204" pitchFamily="34" charset="0"/>
                          <a:cs typeface="Calibri" panose="020F0502020204030204" pitchFamily="34" charset="0"/>
                        </a:rPr>
                        <a:t>             83,379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100" b="0" i="0" u="none" strike="noStrike">
                          <a:solidFill>
                            <a:srgbClr val="203764"/>
                          </a:solidFill>
                          <a:effectLst/>
                          <a:latin typeface="Calibri" panose="020F0502020204030204" pitchFamily="34" charset="0"/>
                          <a:cs typeface="Calibri" panose="020F0502020204030204" pitchFamily="34" charset="0"/>
                        </a:rPr>
                        <a:t>             83,379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100" b="0" i="0" u="none" strike="noStrike">
                          <a:solidFill>
                            <a:srgbClr val="203764"/>
                          </a:solidFill>
                          <a:effectLst/>
                          <a:latin typeface="Calibri" panose="020F0502020204030204" pitchFamily="34" charset="0"/>
                          <a:cs typeface="Calibri" panose="020F0502020204030204" pitchFamily="34" charset="0"/>
                        </a:rPr>
                        <a:t>            85,880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100" b="0" i="0" u="none" strike="noStrike">
                          <a:solidFill>
                            <a:srgbClr val="203764"/>
                          </a:solidFill>
                          <a:effectLst/>
                          <a:latin typeface="Calibri" panose="020F0502020204030204" pitchFamily="34" charset="0"/>
                          <a:cs typeface="Calibri" panose="020F0502020204030204" pitchFamily="34" charset="0"/>
                        </a:rPr>
                        <a:t>           88,456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100" b="0" i="0" u="none" strike="noStrike">
                          <a:solidFill>
                            <a:srgbClr val="203764"/>
                          </a:solidFill>
                          <a:effectLst/>
                          <a:latin typeface="Calibri" panose="020F0502020204030204" pitchFamily="34" charset="0"/>
                          <a:cs typeface="Calibri" panose="020F0502020204030204" pitchFamily="34" charset="0"/>
                        </a:rPr>
                        <a:t>            91,110 </a:t>
                      </a:r>
                    </a:p>
                  </a:txBody>
                  <a:tcPr marL="0" marR="0" marT="0" marB="0" anchor="ctr">
                    <a:lnL w="6350" cap="flat" cmpd="sng" algn="ctr">
                      <a:solidFill>
                        <a:srgbClr val="B8CCE4"/>
                      </a:solidFill>
                      <a:prstDash val="solid"/>
                      <a:round/>
                      <a:headEnd type="none" w="med" len="med"/>
                      <a:tailEnd type="none" w="med" len="med"/>
                    </a:lnL>
                    <a:lnR>
                      <a:noFill/>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100" b="0" i="0" u="none" strike="noStrike">
                          <a:solidFill>
                            <a:srgbClr val="203764"/>
                          </a:solidFill>
                          <a:effectLst/>
                          <a:latin typeface="Calibri" panose="020F0502020204030204" pitchFamily="34" charset="0"/>
                          <a:cs typeface="Calibri" panose="020F0502020204030204" pitchFamily="34" charset="0"/>
                        </a:rPr>
                        <a:t>           93,843 </a:t>
                      </a:r>
                    </a:p>
                  </a:txBody>
                  <a:tcPr marL="0" marR="0" marT="0" marB="0" anchor="ctr">
                    <a:lnL>
                      <a:noFill/>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050" b="0" i="0" u="none" strike="noStrike">
                          <a:solidFill>
                            <a:srgbClr val="203764"/>
                          </a:solidFill>
                          <a:effectLst/>
                          <a:latin typeface="Calibri" panose="020F0502020204030204" pitchFamily="34" charset="0"/>
                          <a:cs typeface="Calibri" panose="020F0502020204030204" pitchFamily="34" charset="0"/>
                        </a:rPr>
                        <a:t>3%</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050" b="0" i="0" u="none" strike="noStrike">
                          <a:solidFill>
                            <a:srgbClr val="203764"/>
                          </a:solidFill>
                          <a:effectLst/>
                          <a:latin typeface="Calibri" panose="020F0502020204030204" pitchFamily="34" charset="0"/>
                          <a:cs typeface="Calibri" panose="020F0502020204030204" pitchFamily="34" charset="0"/>
                        </a:rPr>
                        <a:t>3%</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050" b="0" i="0" u="none" strike="noStrike">
                          <a:solidFill>
                            <a:srgbClr val="203764"/>
                          </a:solidFill>
                          <a:effectLst/>
                          <a:latin typeface="Calibri" panose="020F0502020204030204" pitchFamily="34" charset="0"/>
                          <a:cs typeface="Calibri" panose="020F0502020204030204" pitchFamily="34" charset="0"/>
                        </a:rPr>
                        <a:t>3%</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050" b="0" i="0" u="none" strike="noStrike">
                          <a:solidFill>
                            <a:srgbClr val="203764"/>
                          </a:solidFill>
                          <a:effectLst/>
                          <a:latin typeface="Calibri" panose="020F0502020204030204" pitchFamily="34" charset="0"/>
                          <a:cs typeface="Calibri" panose="020F0502020204030204" pitchFamily="34" charset="0"/>
                        </a:rPr>
                        <a:t>3%</a:t>
                      </a:r>
                    </a:p>
                  </a:txBody>
                  <a:tcPr marL="0" marR="0" marT="0" marB="0" anchor="ctr">
                    <a:lnL w="6350" cap="flat" cmpd="sng" algn="ctr">
                      <a:solidFill>
                        <a:srgbClr val="B8CCE4"/>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extLst>
                  <a:ext uri="{0D108BD9-81ED-4DB2-BD59-A6C34878D82A}">
                    <a16:rowId xmlns:a16="http://schemas.microsoft.com/office/drawing/2014/main" xmlns="" val="947954646"/>
                  </a:ext>
                </a:extLst>
              </a:tr>
              <a:tr h="137639">
                <a:tc>
                  <a:txBody>
                    <a:bodyPr/>
                    <a:lstStyle/>
                    <a:p>
                      <a:pPr algn="r" rtl="0" fontAlgn="ctr"/>
                      <a:r>
                        <a:rPr lang="es-CO" sz="1050" b="0" i="0" u="none" strike="noStrike">
                          <a:solidFill>
                            <a:srgbClr val="203764"/>
                          </a:solidFill>
                          <a:effectLst/>
                          <a:latin typeface="Calibri" panose="020F0502020204030204" pitchFamily="34" charset="0"/>
                          <a:cs typeface="Calibri" panose="020F0502020204030204" pitchFamily="34" charset="0"/>
                        </a:rPr>
                        <a:t>Transferencias corrientes </a:t>
                      </a:r>
                    </a:p>
                  </a:txBody>
                  <a:tcPr marL="0" marR="0" marT="0" marB="0" anchor="ctr">
                    <a:lnL w="12700" cap="flat" cmpd="sng" algn="ctr">
                      <a:solidFill>
                        <a:schemeClr val="tx1"/>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100" b="0" i="0" u="none" strike="noStrike">
                          <a:solidFill>
                            <a:srgbClr val="203764"/>
                          </a:solidFill>
                          <a:effectLst/>
                          <a:latin typeface="Calibri" panose="020F0502020204030204" pitchFamily="34" charset="0"/>
                          <a:cs typeface="Calibri" panose="020F0502020204030204" pitchFamily="34" charset="0"/>
                        </a:rPr>
                        <a:t>             16,449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100" b="0" i="0" u="none" strike="noStrike">
                          <a:solidFill>
                            <a:srgbClr val="203764"/>
                          </a:solidFill>
                          <a:effectLst/>
                          <a:latin typeface="Calibri" panose="020F0502020204030204" pitchFamily="34" charset="0"/>
                          <a:cs typeface="Calibri" panose="020F0502020204030204" pitchFamily="34" charset="0"/>
                        </a:rPr>
                        <a:t>               9,679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100" b="0" i="0" u="none" strike="noStrike">
                          <a:solidFill>
                            <a:srgbClr val="203764"/>
                          </a:solidFill>
                          <a:effectLst/>
                          <a:latin typeface="Calibri" panose="020F0502020204030204" pitchFamily="34" charset="0"/>
                          <a:cs typeface="Calibri" panose="020F0502020204030204" pitchFamily="34" charset="0"/>
                        </a:rPr>
                        <a:t>            38,380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100" b="0" i="0" u="none" strike="noStrike">
                          <a:solidFill>
                            <a:srgbClr val="203764"/>
                          </a:solidFill>
                          <a:effectLst/>
                          <a:latin typeface="Calibri" panose="020F0502020204030204" pitchFamily="34" charset="0"/>
                          <a:cs typeface="Calibri" panose="020F0502020204030204" pitchFamily="34" charset="0"/>
                        </a:rPr>
                        <a:t>              2,060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100" b="0" i="0" u="none" strike="noStrike">
                          <a:solidFill>
                            <a:srgbClr val="203764"/>
                          </a:solidFill>
                          <a:effectLst/>
                          <a:latin typeface="Calibri" panose="020F0502020204030204" pitchFamily="34" charset="0"/>
                          <a:cs typeface="Calibri" panose="020F0502020204030204" pitchFamily="34" charset="0"/>
                        </a:rPr>
                        <a:t>              2,122 </a:t>
                      </a:r>
                    </a:p>
                  </a:txBody>
                  <a:tcPr marL="0" marR="0" marT="0" marB="0" anchor="ctr">
                    <a:lnL w="6350" cap="flat" cmpd="sng" algn="ctr">
                      <a:solidFill>
                        <a:srgbClr val="B8CCE4"/>
                      </a:solidFill>
                      <a:prstDash val="solid"/>
                      <a:round/>
                      <a:headEnd type="none" w="med" len="med"/>
                      <a:tailEnd type="none" w="med" len="med"/>
                    </a:lnL>
                    <a:lnR>
                      <a:noFill/>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100" b="0" i="0" u="none" strike="noStrike">
                          <a:solidFill>
                            <a:srgbClr val="203764"/>
                          </a:solidFill>
                          <a:effectLst/>
                          <a:latin typeface="Calibri" panose="020F0502020204030204" pitchFamily="34" charset="0"/>
                          <a:cs typeface="Calibri" panose="020F0502020204030204" pitchFamily="34" charset="0"/>
                        </a:rPr>
                        <a:t>             2,185 </a:t>
                      </a:r>
                    </a:p>
                  </a:txBody>
                  <a:tcPr marL="0" marR="0" marT="0" marB="0" anchor="ctr">
                    <a:lnL>
                      <a:noFill/>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050" b="0" i="0" u="none" strike="noStrike">
                          <a:solidFill>
                            <a:srgbClr val="203764"/>
                          </a:solidFill>
                          <a:effectLst/>
                          <a:latin typeface="Calibri" panose="020F0502020204030204" pitchFamily="34" charset="0"/>
                          <a:cs typeface="Calibri" panose="020F0502020204030204" pitchFamily="34" charset="0"/>
                        </a:rPr>
                        <a:t>297%</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050" b="0" i="0" u="none" strike="noStrike">
                          <a:solidFill>
                            <a:srgbClr val="203764"/>
                          </a:solidFill>
                          <a:effectLst/>
                          <a:latin typeface="Calibri" panose="020F0502020204030204" pitchFamily="34" charset="0"/>
                          <a:cs typeface="Calibri" panose="020F0502020204030204" pitchFamily="34" charset="0"/>
                        </a:rPr>
                        <a:t>-95%</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050" b="0" i="0" u="none" strike="noStrike">
                          <a:solidFill>
                            <a:srgbClr val="203764"/>
                          </a:solidFill>
                          <a:effectLst/>
                          <a:latin typeface="Calibri" panose="020F0502020204030204" pitchFamily="34" charset="0"/>
                          <a:cs typeface="Calibri" panose="020F0502020204030204" pitchFamily="34" charset="0"/>
                        </a:rPr>
                        <a:t>3%</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050" b="0" i="0" u="none" strike="noStrike">
                          <a:solidFill>
                            <a:srgbClr val="203764"/>
                          </a:solidFill>
                          <a:effectLst/>
                          <a:latin typeface="Calibri" panose="020F0502020204030204" pitchFamily="34" charset="0"/>
                          <a:cs typeface="Calibri" panose="020F0502020204030204" pitchFamily="34" charset="0"/>
                        </a:rPr>
                        <a:t>3%</a:t>
                      </a:r>
                    </a:p>
                  </a:txBody>
                  <a:tcPr marL="0" marR="0" marT="0" marB="0" anchor="ctr">
                    <a:lnL w="6350" cap="flat" cmpd="sng" algn="ctr">
                      <a:solidFill>
                        <a:srgbClr val="B8CCE4"/>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extLst>
                  <a:ext uri="{0D108BD9-81ED-4DB2-BD59-A6C34878D82A}">
                    <a16:rowId xmlns:a16="http://schemas.microsoft.com/office/drawing/2014/main" xmlns="" val="2370153454"/>
                  </a:ext>
                </a:extLst>
              </a:tr>
              <a:tr h="264266">
                <a:tc>
                  <a:txBody>
                    <a:bodyPr/>
                    <a:lstStyle/>
                    <a:p>
                      <a:pPr algn="r" rtl="0" fontAlgn="ctr"/>
                      <a:r>
                        <a:rPr lang="es-CO" sz="1050" b="0" i="0" u="none" strike="noStrike">
                          <a:solidFill>
                            <a:srgbClr val="203764"/>
                          </a:solidFill>
                          <a:effectLst/>
                          <a:latin typeface="Calibri" panose="020F0502020204030204" pitchFamily="34" charset="0"/>
                          <a:cs typeface="Calibri" panose="020F0502020204030204" pitchFamily="34" charset="0"/>
                        </a:rPr>
                        <a:t>Transferencias de capital </a:t>
                      </a:r>
                    </a:p>
                  </a:txBody>
                  <a:tcPr marL="0" marR="0" marT="0" marB="0" anchor="ctr">
                    <a:lnL w="12700" cap="flat" cmpd="sng" algn="ctr">
                      <a:solidFill>
                        <a:schemeClr val="tx1"/>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100" b="0" i="0" u="none" strike="noStrike">
                          <a:solidFill>
                            <a:srgbClr val="203764"/>
                          </a:solidFill>
                          <a:effectLst/>
                          <a:latin typeface="Calibri" panose="020F0502020204030204" pitchFamily="34" charset="0"/>
                          <a:cs typeface="Calibri" panose="020F0502020204030204" pitchFamily="34" charset="0"/>
                        </a:rPr>
                        <a:t>                        -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100" b="0" i="0" u="none" strike="noStrike">
                          <a:solidFill>
                            <a:srgbClr val="203764"/>
                          </a:solidFill>
                          <a:effectLst/>
                          <a:latin typeface="Calibri" panose="020F0502020204030204" pitchFamily="34" charset="0"/>
                          <a:cs typeface="Calibri" panose="020F0502020204030204" pitchFamily="34" charset="0"/>
                        </a:rPr>
                        <a:t>                        -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100" b="0" i="0" u="none" strike="noStrike">
                          <a:solidFill>
                            <a:srgbClr val="203764"/>
                          </a:solidFill>
                          <a:effectLst/>
                          <a:latin typeface="Calibri" panose="020F0502020204030204" pitchFamily="34" charset="0"/>
                          <a:cs typeface="Calibri" panose="020F0502020204030204" pitchFamily="34" charset="0"/>
                        </a:rPr>
                        <a:t>                       -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100" b="0" i="0" u="none" strike="noStrike">
                          <a:solidFill>
                            <a:srgbClr val="203764"/>
                          </a:solidFill>
                          <a:effectLst/>
                          <a:latin typeface="Calibri" panose="020F0502020204030204" pitchFamily="34" charset="0"/>
                          <a:cs typeface="Calibri" panose="020F0502020204030204" pitchFamily="34" charset="0"/>
                        </a:rPr>
                        <a:t>                      -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100" b="0" i="0" u="none" strike="noStrike">
                          <a:solidFill>
                            <a:srgbClr val="203764"/>
                          </a:solidFill>
                          <a:effectLst/>
                          <a:latin typeface="Calibri" panose="020F0502020204030204" pitchFamily="34" charset="0"/>
                          <a:cs typeface="Calibri" panose="020F0502020204030204" pitchFamily="34" charset="0"/>
                        </a:rPr>
                        <a:t>                       -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100" b="0" i="0" u="none" strike="noStrike">
                          <a:solidFill>
                            <a:srgbClr val="203764"/>
                          </a:solidFill>
                          <a:effectLst/>
                          <a:latin typeface="Calibri" panose="020F0502020204030204" pitchFamily="34" charset="0"/>
                          <a:cs typeface="Calibri" panose="020F0502020204030204" pitchFamily="34" charset="0"/>
                        </a:rPr>
                        <a:t>                      -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050" b="0" i="0" u="none" strike="noStrike">
                          <a:solidFill>
                            <a:srgbClr val="203764"/>
                          </a:solidFill>
                          <a:effectLst/>
                          <a:latin typeface="Calibri" panose="020F0502020204030204" pitchFamily="34" charset="0"/>
                          <a:cs typeface="Calibri" panose="020F0502020204030204" pitchFamily="34" charset="0"/>
                        </a:rPr>
                        <a:t>0%</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050" b="0" i="0" u="none" strike="noStrike">
                          <a:solidFill>
                            <a:srgbClr val="203764"/>
                          </a:solidFill>
                          <a:effectLst/>
                          <a:latin typeface="Calibri" panose="020F0502020204030204" pitchFamily="34" charset="0"/>
                          <a:cs typeface="Calibri" panose="020F0502020204030204" pitchFamily="34" charset="0"/>
                        </a:rPr>
                        <a:t>0%</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050" b="0" i="0" u="none" strike="noStrike">
                          <a:solidFill>
                            <a:srgbClr val="203764"/>
                          </a:solidFill>
                          <a:effectLst/>
                          <a:latin typeface="Calibri" panose="020F0502020204030204" pitchFamily="34" charset="0"/>
                          <a:cs typeface="Calibri" panose="020F0502020204030204" pitchFamily="34" charset="0"/>
                        </a:rPr>
                        <a:t>0%</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050" b="0" i="0" u="none" strike="noStrike">
                          <a:solidFill>
                            <a:srgbClr val="203764"/>
                          </a:solidFill>
                          <a:effectLst/>
                          <a:latin typeface="Calibri" panose="020F0502020204030204" pitchFamily="34" charset="0"/>
                          <a:cs typeface="Calibri" panose="020F0502020204030204" pitchFamily="34" charset="0"/>
                        </a:rPr>
                        <a:t>0%</a:t>
                      </a:r>
                    </a:p>
                  </a:txBody>
                  <a:tcPr marL="0" marR="0" marT="0" marB="0" anchor="ctr">
                    <a:lnL w="6350" cap="flat" cmpd="sng" algn="ctr">
                      <a:solidFill>
                        <a:srgbClr val="B8CCE4"/>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extLst>
                  <a:ext uri="{0D108BD9-81ED-4DB2-BD59-A6C34878D82A}">
                    <a16:rowId xmlns:a16="http://schemas.microsoft.com/office/drawing/2014/main" xmlns="" val="3936857049"/>
                  </a:ext>
                </a:extLst>
              </a:tr>
              <a:tr h="264266">
                <a:tc>
                  <a:txBody>
                    <a:bodyPr/>
                    <a:lstStyle/>
                    <a:p>
                      <a:pPr algn="r" rtl="0" fontAlgn="ctr"/>
                      <a:r>
                        <a:rPr lang="es-ES" sz="1050" b="0" i="0" u="none" strike="noStrike">
                          <a:solidFill>
                            <a:srgbClr val="203764"/>
                          </a:solidFill>
                          <a:effectLst/>
                          <a:latin typeface="Calibri" panose="020F0502020204030204" pitchFamily="34" charset="0"/>
                          <a:cs typeface="Calibri" panose="020F0502020204030204" pitchFamily="34" charset="0"/>
                        </a:rPr>
                        <a:t>Gastos de comercialización y producción </a:t>
                      </a:r>
                    </a:p>
                  </a:txBody>
                  <a:tcPr marL="0" marR="0" marT="0" marB="0" anchor="ctr">
                    <a:lnL w="12700" cap="flat" cmpd="sng" algn="ctr">
                      <a:solidFill>
                        <a:schemeClr val="tx1"/>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100" b="0" i="0" u="none" strike="noStrike">
                          <a:solidFill>
                            <a:srgbClr val="203764"/>
                          </a:solidFill>
                          <a:effectLst/>
                          <a:latin typeface="Calibri" panose="020F0502020204030204" pitchFamily="34" charset="0"/>
                          <a:cs typeface="Calibri" panose="020F0502020204030204" pitchFamily="34" charset="0"/>
                        </a:rPr>
                        <a:t>                        -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100" b="0" i="0" u="none" strike="noStrike">
                          <a:solidFill>
                            <a:srgbClr val="203764"/>
                          </a:solidFill>
                          <a:effectLst/>
                          <a:latin typeface="Calibri" panose="020F0502020204030204" pitchFamily="34" charset="0"/>
                          <a:cs typeface="Calibri" panose="020F0502020204030204" pitchFamily="34" charset="0"/>
                        </a:rPr>
                        <a:t>                        -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100" b="0" i="0" u="none" strike="noStrike">
                          <a:solidFill>
                            <a:srgbClr val="203764"/>
                          </a:solidFill>
                          <a:effectLst/>
                          <a:latin typeface="Calibri" panose="020F0502020204030204" pitchFamily="34" charset="0"/>
                          <a:cs typeface="Calibri" panose="020F0502020204030204" pitchFamily="34" charset="0"/>
                        </a:rPr>
                        <a:t>                       -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100" b="0" i="0" u="none" strike="noStrike">
                          <a:solidFill>
                            <a:srgbClr val="203764"/>
                          </a:solidFill>
                          <a:effectLst/>
                          <a:latin typeface="Calibri" panose="020F0502020204030204" pitchFamily="34" charset="0"/>
                          <a:cs typeface="Calibri" panose="020F0502020204030204" pitchFamily="34" charset="0"/>
                        </a:rPr>
                        <a:t>                      -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100" b="0" i="0" u="none" strike="noStrike">
                          <a:solidFill>
                            <a:srgbClr val="203764"/>
                          </a:solidFill>
                          <a:effectLst/>
                          <a:latin typeface="Calibri" panose="020F0502020204030204" pitchFamily="34" charset="0"/>
                          <a:cs typeface="Calibri" panose="020F0502020204030204" pitchFamily="34" charset="0"/>
                        </a:rPr>
                        <a:t>                       -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100" b="0" i="0" u="none" strike="noStrike">
                          <a:solidFill>
                            <a:srgbClr val="203764"/>
                          </a:solidFill>
                          <a:effectLst/>
                          <a:latin typeface="Calibri" panose="020F0502020204030204" pitchFamily="34" charset="0"/>
                          <a:cs typeface="Calibri" panose="020F0502020204030204" pitchFamily="34" charset="0"/>
                        </a:rPr>
                        <a:t>                      -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050" b="0" i="0" u="none" strike="noStrike">
                          <a:solidFill>
                            <a:srgbClr val="203764"/>
                          </a:solidFill>
                          <a:effectLst/>
                          <a:latin typeface="Calibri" panose="020F0502020204030204" pitchFamily="34" charset="0"/>
                          <a:cs typeface="Calibri" panose="020F0502020204030204" pitchFamily="34" charset="0"/>
                        </a:rPr>
                        <a:t>0%</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050" b="0" i="0" u="none" strike="noStrike">
                          <a:solidFill>
                            <a:srgbClr val="203764"/>
                          </a:solidFill>
                          <a:effectLst/>
                          <a:latin typeface="Calibri" panose="020F0502020204030204" pitchFamily="34" charset="0"/>
                          <a:cs typeface="Calibri" panose="020F0502020204030204" pitchFamily="34" charset="0"/>
                        </a:rPr>
                        <a:t>0%</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050" b="0" i="0" u="none" strike="noStrike">
                          <a:solidFill>
                            <a:srgbClr val="203764"/>
                          </a:solidFill>
                          <a:effectLst/>
                          <a:latin typeface="Calibri" panose="020F0502020204030204" pitchFamily="34" charset="0"/>
                          <a:cs typeface="Calibri" panose="020F0502020204030204" pitchFamily="34" charset="0"/>
                        </a:rPr>
                        <a:t>0%</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050" b="0" i="0" u="none" strike="noStrike">
                          <a:solidFill>
                            <a:srgbClr val="203764"/>
                          </a:solidFill>
                          <a:effectLst/>
                          <a:latin typeface="Calibri" panose="020F0502020204030204" pitchFamily="34" charset="0"/>
                          <a:cs typeface="Calibri" panose="020F0502020204030204" pitchFamily="34" charset="0"/>
                        </a:rPr>
                        <a:t>0%</a:t>
                      </a:r>
                    </a:p>
                  </a:txBody>
                  <a:tcPr marL="0" marR="0" marT="0" marB="0" anchor="ctr">
                    <a:lnL w="6350" cap="flat" cmpd="sng" algn="ctr">
                      <a:solidFill>
                        <a:srgbClr val="B8CCE4"/>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extLst>
                  <a:ext uri="{0D108BD9-81ED-4DB2-BD59-A6C34878D82A}">
                    <a16:rowId xmlns:a16="http://schemas.microsoft.com/office/drawing/2014/main" xmlns="" val="1255156177"/>
                  </a:ext>
                </a:extLst>
              </a:tr>
              <a:tr h="264266">
                <a:tc>
                  <a:txBody>
                    <a:bodyPr/>
                    <a:lstStyle/>
                    <a:p>
                      <a:pPr algn="r" rtl="0" fontAlgn="ctr"/>
                      <a:r>
                        <a:rPr lang="es-CO" sz="1050" b="0" i="0" u="none" strike="noStrike">
                          <a:solidFill>
                            <a:srgbClr val="203764"/>
                          </a:solidFill>
                          <a:effectLst/>
                          <a:latin typeface="Calibri" panose="020F0502020204030204" pitchFamily="34" charset="0"/>
                          <a:cs typeface="Calibri" panose="020F0502020204030204" pitchFamily="34" charset="0"/>
                        </a:rPr>
                        <a:t>Adquisición de activos financieros</a:t>
                      </a:r>
                    </a:p>
                  </a:txBody>
                  <a:tcPr marL="0" marR="0" marT="0" marB="0" anchor="ctr">
                    <a:lnL w="12700" cap="flat" cmpd="sng" algn="ctr">
                      <a:solidFill>
                        <a:schemeClr val="tx1"/>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100" b="0" i="0" u="none" strike="noStrike">
                          <a:solidFill>
                            <a:srgbClr val="203764"/>
                          </a:solidFill>
                          <a:effectLst/>
                          <a:latin typeface="Calibri" panose="020F0502020204030204" pitchFamily="34" charset="0"/>
                          <a:cs typeface="Calibri" panose="020F0502020204030204" pitchFamily="34" charset="0"/>
                        </a:rPr>
                        <a:t>                        -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100" b="0" i="0" u="none" strike="noStrike">
                          <a:solidFill>
                            <a:srgbClr val="203764"/>
                          </a:solidFill>
                          <a:effectLst/>
                          <a:latin typeface="Calibri" panose="020F0502020204030204" pitchFamily="34" charset="0"/>
                          <a:cs typeface="Calibri" panose="020F0502020204030204" pitchFamily="34" charset="0"/>
                        </a:rPr>
                        <a:t>                        -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100" b="0" i="0" u="none" strike="noStrike">
                          <a:solidFill>
                            <a:srgbClr val="203764"/>
                          </a:solidFill>
                          <a:effectLst/>
                          <a:latin typeface="Calibri" panose="020F0502020204030204" pitchFamily="34" charset="0"/>
                          <a:cs typeface="Calibri" panose="020F0502020204030204" pitchFamily="34" charset="0"/>
                        </a:rPr>
                        <a:t>                       -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100" b="0" i="0" u="none" strike="noStrike">
                          <a:solidFill>
                            <a:srgbClr val="203764"/>
                          </a:solidFill>
                          <a:effectLst/>
                          <a:latin typeface="Calibri" panose="020F0502020204030204" pitchFamily="34" charset="0"/>
                          <a:cs typeface="Calibri" panose="020F0502020204030204" pitchFamily="34" charset="0"/>
                        </a:rPr>
                        <a:t>                      -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100" b="0" i="0" u="none" strike="noStrike">
                          <a:solidFill>
                            <a:srgbClr val="203764"/>
                          </a:solidFill>
                          <a:effectLst/>
                          <a:latin typeface="Calibri" panose="020F0502020204030204" pitchFamily="34" charset="0"/>
                          <a:cs typeface="Calibri" panose="020F0502020204030204" pitchFamily="34" charset="0"/>
                        </a:rPr>
                        <a:t>                       -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100" b="0" i="0" u="none" strike="noStrike">
                          <a:solidFill>
                            <a:srgbClr val="203764"/>
                          </a:solidFill>
                          <a:effectLst/>
                          <a:latin typeface="Calibri" panose="020F0502020204030204" pitchFamily="34" charset="0"/>
                          <a:cs typeface="Calibri" panose="020F0502020204030204" pitchFamily="34" charset="0"/>
                        </a:rPr>
                        <a:t>                      -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050" b="0" i="0" u="none" strike="noStrike">
                          <a:solidFill>
                            <a:srgbClr val="203764"/>
                          </a:solidFill>
                          <a:effectLst/>
                          <a:latin typeface="Calibri" panose="020F0502020204030204" pitchFamily="34" charset="0"/>
                          <a:cs typeface="Calibri" panose="020F0502020204030204" pitchFamily="34" charset="0"/>
                        </a:rPr>
                        <a:t>0%</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050" b="0" i="0" u="none" strike="noStrike">
                          <a:solidFill>
                            <a:srgbClr val="203764"/>
                          </a:solidFill>
                          <a:effectLst/>
                          <a:latin typeface="Calibri" panose="020F0502020204030204" pitchFamily="34" charset="0"/>
                          <a:cs typeface="Calibri" panose="020F0502020204030204" pitchFamily="34" charset="0"/>
                        </a:rPr>
                        <a:t>0%</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050" b="0" i="0" u="none" strike="noStrike">
                          <a:solidFill>
                            <a:srgbClr val="203764"/>
                          </a:solidFill>
                          <a:effectLst/>
                          <a:latin typeface="Calibri" panose="020F0502020204030204" pitchFamily="34" charset="0"/>
                          <a:cs typeface="Calibri" panose="020F0502020204030204" pitchFamily="34" charset="0"/>
                        </a:rPr>
                        <a:t>0%</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050" b="0" i="0" u="none" strike="noStrike">
                          <a:solidFill>
                            <a:srgbClr val="203764"/>
                          </a:solidFill>
                          <a:effectLst/>
                          <a:latin typeface="Calibri" panose="020F0502020204030204" pitchFamily="34" charset="0"/>
                          <a:cs typeface="Calibri" panose="020F0502020204030204" pitchFamily="34" charset="0"/>
                        </a:rPr>
                        <a:t>0%</a:t>
                      </a:r>
                    </a:p>
                  </a:txBody>
                  <a:tcPr marL="0" marR="0" marT="0" marB="0" anchor="ctr">
                    <a:lnL w="6350" cap="flat" cmpd="sng" algn="ctr">
                      <a:solidFill>
                        <a:srgbClr val="B8CCE4"/>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extLst>
                  <a:ext uri="{0D108BD9-81ED-4DB2-BD59-A6C34878D82A}">
                    <a16:rowId xmlns:a16="http://schemas.microsoft.com/office/drawing/2014/main" xmlns="" val="2958107947"/>
                  </a:ext>
                </a:extLst>
              </a:tr>
              <a:tr h="264266">
                <a:tc>
                  <a:txBody>
                    <a:bodyPr/>
                    <a:lstStyle/>
                    <a:p>
                      <a:pPr algn="r" rtl="0" fontAlgn="ctr"/>
                      <a:r>
                        <a:rPr lang="es-CO" sz="1050" b="0" i="0" u="none" strike="noStrike">
                          <a:solidFill>
                            <a:srgbClr val="203764"/>
                          </a:solidFill>
                          <a:effectLst/>
                          <a:latin typeface="Calibri" panose="020F0502020204030204" pitchFamily="34" charset="0"/>
                          <a:cs typeface="Calibri" panose="020F0502020204030204" pitchFamily="34" charset="0"/>
                        </a:rPr>
                        <a:t>Disminución de pasivos </a:t>
                      </a:r>
                    </a:p>
                  </a:txBody>
                  <a:tcPr marL="0" marR="0" marT="0" marB="0" anchor="ctr">
                    <a:lnL w="12700" cap="flat" cmpd="sng" algn="ctr">
                      <a:solidFill>
                        <a:schemeClr val="tx1"/>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100" b="0" i="0" u="none" strike="noStrike">
                          <a:solidFill>
                            <a:srgbClr val="203764"/>
                          </a:solidFill>
                          <a:effectLst/>
                          <a:latin typeface="Calibri" panose="020F0502020204030204" pitchFamily="34" charset="0"/>
                          <a:cs typeface="Calibri" panose="020F0502020204030204" pitchFamily="34" charset="0"/>
                        </a:rPr>
                        <a:t>                        -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100" b="0" i="0" u="none" strike="noStrike">
                          <a:solidFill>
                            <a:srgbClr val="203764"/>
                          </a:solidFill>
                          <a:effectLst/>
                          <a:latin typeface="Calibri" panose="020F0502020204030204" pitchFamily="34" charset="0"/>
                          <a:cs typeface="Calibri" panose="020F0502020204030204" pitchFamily="34" charset="0"/>
                        </a:rPr>
                        <a:t>                        -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100" b="0" i="0" u="none" strike="noStrike">
                          <a:solidFill>
                            <a:srgbClr val="203764"/>
                          </a:solidFill>
                          <a:effectLst/>
                          <a:latin typeface="Calibri" panose="020F0502020204030204" pitchFamily="34" charset="0"/>
                          <a:cs typeface="Calibri" panose="020F0502020204030204" pitchFamily="34" charset="0"/>
                        </a:rPr>
                        <a:t>                       -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100" b="0" i="0" u="none" strike="noStrike">
                          <a:solidFill>
                            <a:srgbClr val="203764"/>
                          </a:solidFill>
                          <a:effectLst/>
                          <a:latin typeface="Calibri" panose="020F0502020204030204" pitchFamily="34" charset="0"/>
                          <a:cs typeface="Calibri" panose="020F0502020204030204" pitchFamily="34" charset="0"/>
                        </a:rPr>
                        <a:t>                      -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100" b="0" i="0" u="none" strike="noStrike">
                          <a:solidFill>
                            <a:srgbClr val="203764"/>
                          </a:solidFill>
                          <a:effectLst/>
                          <a:latin typeface="Calibri" panose="020F0502020204030204" pitchFamily="34" charset="0"/>
                          <a:cs typeface="Calibri" panose="020F0502020204030204" pitchFamily="34" charset="0"/>
                        </a:rPr>
                        <a:t>                       -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100" b="0" i="0" u="none" strike="noStrike">
                          <a:solidFill>
                            <a:srgbClr val="203764"/>
                          </a:solidFill>
                          <a:effectLst/>
                          <a:latin typeface="Calibri" panose="020F0502020204030204" pitchFamily="34" charset="0"/>
                          <a:cs typeface="Calibri" panose="020F0502020204030204" pitchFamily="34" charset="0"/>
                        </a:rPr>
                        <a:t>                      -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050" b="0" i="0" u="none" strike="noStrike">
                          <a:solidFill>
                            <a:srgbClr val="203764"/>
                          </a:solidFill>
                          <a:effectLst/>
                          <a:latin typeface="Calibri" panose="020F0502020204030204" pitchFamily="34" charset="0"/>
                          <a:cs typeface="Calibri" panose="020F0502020204030204" pitchFamily="34" charset="0"/>
                        </a:rPr>
                        <a:t>0%</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050" b="0" i="0" u="none" strike="noStrike">
                          <a:solidFill>
                            <a:srgbClr val="203764"/>
                          </a:solidFill>
                          <a:effectLst/>
                          <a:latin typeface="Calibri" panose="020F0502020204030204" pitchFamily="34" charset="0"/>
                          <a:cs typeface="Calibri" panose="020F0502020204030204" pitchFamily="34" charset="0"/>
                        </a:rPr>
                        <a:t>0%</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050" b="0" i="0" u="none" strike="noStrike">
                          <a:solidFill>
                            <a:srgbClr val="203764"/>
                          </a:solidFill>
                          <a:effectLst/>
                          <a:latin typeface="Calibri" panose="020F0502020204030204" pitchFamily="34" charset="0"/>
                          <a:cs typeface="Calibri" panose="020F0502020204030204" pitchFamily="34" charset="0"/>
                        </a:rPr>
                        <a:t>0%</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050" b="0" i="0" u="none" strike="noStrike">
                          <a:solidFill>
                            <a:srgbClr val="203764"/>
                          </a:solidFill>
                          <a:effectLst/>
                          <a:latin typeface="Calibri" panose="020F0502020204030204" pitchFamily="34" charset="0"/>
                          <a:cs typeface="Calibri" panose="020F0502020204030204" pitchFamily="34" charset="0"/>
                        </a:rPr>
                        <a:t>0%</a:t>
                      </a:r>
                    </a:p>
                  </a:txBody>
                  <a:tcPr marL="0" marR="0" marT="0" marB="0" anchor="ctr">
                    <a:lnL w="6350" cap="flat" cmpd="sng" algn="ctr">
                      <a:solidFill>
                        <a:srgbClr val="B8CCE4"/>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extLst>
                  <a:ext uri="{0D108BD9-81ED-4DB2-BD59-A6C34878D82A}">
                    <a16:rowId xmlns:a16="http://schemas.microsoft.com/office/drawing/2014/main" xmlns="" val="1581567463"/>
                  </a:ext>
                </a:extLst>
              </a:tr>
              <a:tr h="264266">
                <a:tc>
                  <a:txBody>
                    <a:bodyPr/>
                    <a:lstStyle/>
                    <a:p>
                      <a:pPr algn="r" rtl="0" fontAlgn="ctr"/>
                      <a:r>
                        <a:rPr lang="es-CO" sz="1050" b="0" i="0" u="none" strike="noStrike">
                          <a:solidFill>
                            <a:srgbClr val="203764"/>
                          </a:solidFill>
                          <a:effectLst/>
                          <a:latin typeface="Calibri" panose="020F0502020204030204" pitchFamily="34" charset="0"/>
                          <a:cs typeface="Calibri" panose="020F0502020204030204" pitchFamily="34" charset="0"/>
                        </a:rPr>
                        <a:t>Gastos por tributos, multas, sanciones e intereses de mora </a:t>
                      </a:r>
                    </a:p>
                  </a:txBody>
                  <a:tcPr marL="0" marR="0" marT="0" marB="0" anchor="ctr">
                    <a:lnL w="12700" cap="flat" cmpd="sng" algn="ctr">
                      <a:solidFill>
                        <a:schemeClr val="tx1"/>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100" b="0" i="0" u="none" strike="noStrike">
                          <a:solidFill>
                            <a:srgbClr val="203764"/>
                          </a:solidFill>
                          <a:effectLst/>
                          <a:latin typeface="Calibri" panose="020F0502020204030204" pitchFamily="34" charset="0"/>
                          <a:cs typeface="Calibri" panose="020F0502020204030204" pitchFamily="34" charset="0"/>
                        </a:rPr>
                        <a:t>                       9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100" b="0" i="0" u="none" strike="noStrike">
                          <a:solidFill>
                            <a:srgbClr val="203764"/>
                          </a:solidFill>
                          <a:effectLst/>
                          <a:latin typeface="Calibri" panose="020F0502020204030204" pitchFamily="34" charset="0"/>
                          <a:cs typeface="Calibri" panose="020F0502020204030204" pitchFamily="34" charset="0"/>
                        </a:rPr>
                        <a:t>                       9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100" b="0" i="0" u="none" strike="noStrike">
                          <a:solidFill>
                            <a:srgbClr val="203764"/>
                          </a:solidFill>
                          <a:effectLst/>
                          <a:latin typeface="Calibri" panose="020F0502020204030204" pitchFamily="34" charset="0"/>
                          <a:cs typeface="Calibri" panose="020F0502020204030204" pitchFamily="34" charset="0"/>
                        </a:rPr>
                        <a:t>                    10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100" b="0" i="0" u="none" strike="noStrike">
                          <a:solidFill>
                            <a:srgbClr val="203764"/>
                          </a:solidFill>
                          <a:effectLst/>
                          <a:latin typeface="Calibri" panose="020F0502020204030204" pitchFamily="34" charset="0"/>
                          <a:cs typeface="Calibri" panose="020F0502020204030204" pitchFamily="34" charset="0"/>
                        </a:rPr>
                        <a:t>                   10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100" b="0" i="0" u="none" strike="noStrike">
                          <a:solidFill>
                            <a:srgbClr val="203764"/>
                          </a:solidFill>
                          <a:effectLst/>
                          <a:latin typeface="Calibri" panose="020F0502020204030204" pitchFamily="34" charset="0"/>
                          <a:cs typeface="Calibri" panose="020F0502020204030204" pitchFamily="34" charset="0"/>
                        </a:rPr>
                        <a:t>                    10 </a:t>
                      </a:r>
                    </a:p>
                  </a:txBody>
                  <a:tcPr marL="0" marR="0" marT="0" marB="0" anchor="ctr">
                    <a:lnL w="6350" cap="flat" cmpd="sng" algn="ctr">
                      <a:solidFill>
                        <a:srgbClr val="B8CCE4"/>
                      </a:solidFill>
                      <a:prstDash val="solid"/>
                      <a:round/>
                      <a:headEnd type="none" w="med" len="med"/>
                      <a:tailEnd type="none" w="med" len="med"/>
                    </a:lnL>
                    <a:lnR>
                      <a:noFill/>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100" b="0" i="0" u="none" strike="noStrike">
                          <a:solidFill>
                            <a:srgbClr val="203764"/>
                          </a:solidFill>
                          <a:effectLst/>
                          <a:latin typeface="Calibri" panose="020F0502020204030204" pitchFamily="34" charset="0"/>
                          <a:cs typeface="Calibri" panose="020F0502020204030204" pitchFamily="34" charset="0"/>
                        </a:rPr>
                        <a:t>                  10 </a:t>
                      </a:r>
                    </a:p>
                  </a:txBody>
                  <a:tcPr marL="0" marR="0" marT="0" marB="0" anchor="ctr">
                    <a:lnL>
                      <a:noFill/>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050" b="0" i="0" u="none" strike="noStrike">
                          <a:solidFill>
                            <a:srgbClr val="203764"/>
                          </a:solidFill>
                          <a:effectLst/>
                          <a:latin typeface="Calibri" panose="020F0502020204030204" pitchFamily="34" charset="0"/>
                          <a:cs typeface="Calibri" panose="020F0502020204030204" pitchFamily="34" charset="0"/>
                        </a:rPr>
                        <a:t>11%</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050" b="0" i="0" u="none" strike="noStrike">
                          <a:solidFill>
                            <a:srgbClr val="203764"/>
                          </a:solidFill>
                          <a:effectLst/>
                          <a:latin typeface="Calibri" panose="020F0502020204030204" pitchFamily="34" charset="0"/>
                          <a:cs typeface="Calibri" panose="020F0502020204030204" pitchFamily="34" charset="0"/>
                        </a:rPr>
                        <a:t>-5%</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050" b="0" i="0" u="none" strike="noStrike">
                          <a:solidFill>
                            <a:srgbClr val="203764"/>
                          </a:solidFill>
                          <a:effectLst/>
                          <a:latin typeface="Calibri" panose="020F0502020204030204" pitchFamily="34" charset="0"/>
                          <a:cs typeface="Calibri" panose="020F0502020204030204" pitchFamily="34" charset="0"/>
                        </a:rPr>
                        <a:t>3%</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050" b="0" i="0" u="none" strike="noStrike">
                          <a:solidFill>
                            <a:srgbClr val="203764"/>
                          </a:solidFill>
                          <a:effectLst/>
                          <a:latin typeface="Calibri" panose="020F0502020204030204" pitchFamily="34" charset="0"/>
                          <a:cs typeface="Calibri" panose="020F0502020204030204" pitchFamily="34" charset="0"/>
                        </a:rPr>
                        <a:t>3%</a:t>
                      </a:r>
                    </a:p>
                  </a:txBody>
                  <a:tcPr marL="0" marR="0" marT="0" marB="0" anchor="ctr">
                    <a:lnL w="6350" cap="flat" cmpd="sng" algn="ctr">
                      <a:solidFill>
                        <a:srgbClr val="B8CCE4"/>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extLst>
                  <a:ext uri="{0D108BD9-81ED-4DB2-BD59-A6C34878D82A}">
                    <a16:rowId xmlns:a16="http://schemas.microsoft.com/office/drawing/2014/main" xmlns="" val="2222295722"/>
                  </a:ext>
                </a:extLst>
              </a:tr>
              <a:tr h="264266">
                <a:tc>
                  <a:txBody>
                    <a:bodyPr/>
                    <a:lstStyle/>
                    <a:p>
                      <a:pPr algn="r" rtl="0" fontAlgn="ctr"/>
                      <a:r>
                        <a:rPr lang="es-CO" sz="1050" b="0" i="0" u="none" strike="noStrike">
                          <a:solidFill>
                            <a:srgbClr val="203764"/>
                          </a:solidFill>
                          <a:effectLst/>
                          <a:latin typeface="Calibri" panose="020F0502020204030204" pitchFamily="34" charset="0"/>
                          <a:cs typeface="Calibri" panose="020F0502020204030204" pitchFamily="34" charset="0"/>
                        </a:rPr>
                        <a:t>Servicio de la Deuda</a:t>
                      </a:r>
                    </a:p>
                  </a:txBody>
                  <a:tcPr marL="0" marR="0" marT="0" marB="0" anchor="ctr">
                    <a:lnL w="12700" cap="flat" cmpd="sng" algn="ctr">
                      <a:solidFill>
                        <a:schemeClr val="tx1"/>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rtl="0" fontAlgn="ctr"/>
                      <a:r>
                        <a:rPr lang="es-CO" sz="1100" b="0" i="0" u="none" strike="noStrike">
                          <a:solidFill>
                            <a:srgbClr val="203764"/>
                          </a:solidFill>
                          <a:effectLst/>
                          <a:latin typeface="Calibri" panose="020F0502020204030204" pitchFamily="34" charset="0"/>
                          <a:cs typeface="Calibri" panose="020F0502020204030204" pitchFamily="34" charset="0"/>
                        </a:rPr>
                        <a:t>                        -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rtl="0" fontAlgn="ctr"/>
                      <a:r>
                        <a:rPr lang="es-CO" sz="1100" b="0" i="0" u="none" strike="noStrike">
                          <a:solidFill>
                            <a:srgbClr val="203764"/>
                          </a:solidFill>
                          <a:effectLst/>
                          <a:latin typeface="Calibri" panose="020F0502020204030204" pitchFamily="34" charset="0"/>
                          <a:cs typeface="Calibri" panose="020F0502020204030204" pitchFamily="34" charset="0"/>
                        </a:rPr>
                        <a:t>                        -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rtl="0" fontAlgn="ctr"/>
                      <a:r>
                        <a:rPr lang="es-CO" sz="1100" b="0" i="0" u="none" strike="noStrike">
                          <a:solidFill>
                            <a:srgbClr val="203764"/>
                          </a:solidFill>
                          <a:effectLst/>
                          <a:latin typeface="Calibri" panose="020F0502020204030204" pitchFamily="34" charset="0"/>
                          <a:cs typeface="Calibri" panose="020F0502020204030204" pitchFamily="34" charset="0"/>
                        </a:rPr>
                        <a:t>                       -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rtl="0" fontAlgn="ctr"/>
                      <a:r>
                        <a:rPr lang="es-CO" sz="1100" b="0" i="0" u="none" strike="noStrike">
                          <a:solidFill>
                            <a:srgbClr val="203764"/>
                          </a:solidFill>
                          <a:effectLst/>
                          <a:latin typeface="Calibri" panose="020F0502020204030204" pitchFamily="34" charset="0"/>
                          <a:cs typeface="Calibri" panose="020F0502020204030204" pitchFamily="34" charset="0"/>
                        </a:rPr>
                        <a:t>                      -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rtl="0" fontAlgn="ctr"/>
                      <a:r>
                        <a:rPr lang="es-CO" sz="1100" b="0" i="0" u="none" strike="noStrike">
                          <a:solidFill>
                            <a:srgbClr val="203764"/>
                          </a:solidFill>
                          <a:effectLst/>
                          <a:latin typeface="Calibri" panose="020F0502020204030204" pitchFamily="34" charset="0"/>
                          <a:cs typeface="Calibri" panose="020F0502020204030204" pitchFamily="34" charset="0"/>
                        </a:rPr>
                        <a:t>                       -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rtl="0" fontAlgn="ctr"/>
                      <a:r>
                        <a:rPr lang="es-CO" sz="1100" b="0" i="0" u="none" strike="noStrike">
                          <a:solidFill>
                            <a:srgbClr val="203764"/>
                          </a:solidFill>
                          <a:effectLst/>
                          <a:latin typeface="Calibri" panose="020F0502020204030204" pitchFamily="34" charset="0"/>
                          <a:cs typeface="Calibri" panose="020F0502020204030204" pitchFamily="34" charset="0"/>
                        </a:rPr>
                        <a:t>                      -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rtl="0" fontAlgn="ctr"/>
                      <a:r>
                        <a:rPr lang="es-CO" sz="1050" b="0" i="0" u="none" strike="noStrike">
                          <a:solidFill>
                            <a:srgbClr val="203764"/>
                          </a:solidFill>
                          <a:effectLst/>
                          <a:latin typeface="Calibri" panose="020F0502020204030204" pitchFamily="34" charset="0"/>
                          <a:cs typeface="Calibri" panose="020F0502020204030204" pitchFamily="34" charset="0"/>
                        </a:rPr>
                        <a:t>0%</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rtl="0" fontAlgn="ctr"/>
                      <a:r>
                        <a:rPr lang="es-CO" sz="1050" b="0" i="0" u="none" strike="noStrike">
                          <a:solidFill>
                            <a:srgbClr val="203764"/>
                          </a:solidFill>
                          <a:effectLst/>
                          <a:latin typeface="Calibri" panose="020F0502020204030204" pitchFamily="34" charset="0"/>
                          <a:cs typeface="Calibri" panose="020F0502020204030204" pitchFamily="34" charset="0"/>
                        </a:rPr>
                        <a:t>0%</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rtl="0" fontAlgn="ctr"/>
                      <a:r>
                        <a:rPr lang="es-CO" sz="1050" b="0" i="0" u="none" strike="noStrike">
                          <a:solidFill>
                            <a:srgbClr val="203764"/>
                          </a:solidFill>
                          <a:effectLst/>
                          <a:latin typeface="Calibri" panose="020F0502020204030204" pitchFamily="34" charset="0"/>
                          <a:cs typeface="Calibri" panose="020F0502020204030204" pitchFamily="34" charset="0"/>
                        </a:rPr>
                        <a:t>0%</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rtl="0" fontAlgn="ctr"/>
                      <a:r>
                        <a:rPr lang="es-CO" sz="1050" b="0" i="0" u="none" strike="noStrike" dirty="0">
                          <a:solidFill>
                            <a:srgbClr val="203764"/>
                          </a:solidFill>
                          <a:effectLst/>
                          <a:latin typeface="Calibri" panose="020F0502020204030204" pitchFamily="34" charset="0"/>
                          <a:cs typeface="Calibri" panose="020F0502020204030204" pitchFamily="34" charset="0"/>
                        </a:rPr>
                        <a:t>0%</a:t>
                      </a:r>
                    </a:p>
                  </a:txBody>
                  <a:tcPr marL="0" marR="0" marT="0" marB="0" anchor="ctr">
                    <a:lnL w="6350" cap="flat" cmpd="sng" algn="ctr">
                      <a:solidFill>
                        <a:srgbClr val="B8CCE4"/>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B8CCE4"/>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711107824"/>
                  </a:ext>
                </a:extLst>
              </a:tr>
            </a:tbl>
          </a:graphicData>
        </a:graphic>
      </p:graphicFrame>
    </p:spTree>
    <p:extLst>
      <p:ext uri="{BB962C8B-B14F-4D97-AF65-F5344CB8AC3E}">
        <p14:creationId xmlns:p14="http://schemas.microsoft.com/office/powerpoint/2010/main" val="203392953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5">
            <a:extLst>
              <a:ext uri="{FF2B5EF4-FFF2-40B4-BE49-F238E27FC236}">
                <a16:creationId xmlns:a16="http://schemas.microsoft.com/office/drawing/2014/main" xmlns="" id="{147A00F9-85D5-482F-8929-515BA65B6DAA}"/>
              </a:ext>
            </a:extLst>
          </p:cNvPr>
          <p:cNvSpPr>
            <a:spLocks noGrp="1"/>
          </p:cNvSpPr>
          <p:nvPr>
            <p:ph type="title"/>
          </p:nvPr>
        </p:nvSpPr>
        <p:spPr>
          <a:xfrm>
            <a:off x="292653" y="673874"/>
            <a:ext cx="11613596" cy="559387"/>
          </a:xfrm>
        </p:spPr>
        <p:txBody>
          <a:bodyPr/>
          <a:lstStyle/>
          <a:p>
            <a:r>
              <a:rPr lang="es-CO" dirty="0" smtClean="0"/>
              <a:t>2.1 </a:t>
            </a:r>
            <a:r>
              <a:rPr lang="es-CO" dirty="0"/>
              <a:t>Solicitud MGMP Funcionamiento</a:t>
            </a:r>
          </a:p>
        </p:txBody>
      </p:sp>
      <p:sp>
        <p:nvSpPr>
          <p:cNvPr id="17" name="Text Placeholder 16">
            <a:extLst>
              <a:ext uri="{FF2B5EF4-FFF2-40B4-BE49-F238E27FC236}">
                <a16:creationId xmlns:a16="http://schemas.microsoft.com/office/drawing/2014/main" xmlns="" id="{CC7E4799-0F53-4A92-81A5-D4162B3A1AAE}"/>
              </a:ext>
            </a:extLst>
          </p:cNvPr>
          <p:cNvSpPr>
            <a:spLocks noGrp="1"/>
          </p:cNvSpPr>
          <p:nvPr>
            <p:ph type="body" sz="quarter" idx="10"/>
          </p:nvPr>
        </p:nvSpPr>
        <p:spPr>
          <a:xfrm>
            <a:off x="291865" y="1151509"/>
            <a:ext cx="11614384" cy="360939"/>
          </a:xfrm>
        </p:spPr>
        <p:txBody>
          <a:bodyPr/>
          <a:lstStyle/>
          <a:p>
            <a:r>
              <a:rPr lang="es-CO" sz="1400" dirty="0"/>
              <a:t>Resumen de Requerimientos Adicionales en Funcionamiento (con respecto a </a:t>
            </a:r>
            <a:r>
              <a:rPr lang="es-CO" sz="1400" dirty="0" smtClean="0"/>
              <a:t>2020)</a:t>
            </a:r>
            <a:endParaRPr lang="es-CO" sz="1400" dirty="0"/>
          </a:p>
        </p:txBody>
      </p:sp>
      <p:sp>
        <p:nvSpPr>
          <p:cNvPr id="9" name="Text Placeholder 20">
            <a:extLst>
              <a:ext uri="{FF2B5EF4-FFF2-40B4-BE49-F238E27FC236}">
                <a16:creationId xmlns:a16="http://schemas.microsoft.com/office/drawing/2014/main" xmlns="" id="{7D0D38D6-F0D4-4F24-87C2-FAA50E442061}"/>
              </a:ext>
            </a:extLst>
          </p:cNvPr>
          <p:cNvSpPr txBox="1">
            <a:spLocks/>
          </p:cNvSpPr>
          <p:nvPr/>
        </p:nvSpPr>
        <p:spPr>
          <a:xfrm>
            <a:off x="473075" y="234950"/>
            <a:ext cx="10709275" cy="279400"/>
          </a:xfrm>
          <a:prstGeom prst="rect">
            <a:avLst/>
          </a:prstGeom>
        </p:spPr>
        <p:txBody>
          <a:bodyPr vert="horz" lIns="91440" tIns="45720" rIns="91440" bIns="45720" rtlCol="0" anchor="ctr">
            <a:normAutofit/>
          </a:bodyPr>
          <a:lstStyle>
            <a:lvl1pPr marL="0" indent="0" algn="l" defTabSz="914400" rtl="0" eaLnBrk="1" latinLnBrk="0" hangingPunct="1">
              <a:lnSpc>
                <a:spcPct val="100000"/>
              </a:lnSpc>
              <a:spcBef>
                <a:spcPts val="0"/>
              </a:spcBef>
              <a:buFont typeface="Arial" panose="020B0604020202020204" pitchFamily="34" charset="0"/>
              <a:buNone/>
              <a:defRPr sz="800" kern="1200">
                <a:solidFill>
                  <a:schemeClr val="tx1"/>
                </a:solidFill>
                <a:latin typeface="Work Sans" panose="00000500000000000000" pitchFamily="2" charset="0"/>
                <a:ea typeface="+mn-ea"/>
                <a:cs typeface="+mn-cs"/>
              </a:defRPr>
            </a:lvl1pPr>
            <a:lvl2pPr marL="0" indent="0" algn="l" defTabSz="914400" rtl="0" eaLnBrk="1" latinLnBrk="0" hangingPunct="1">
              <a:lnSpc>
                <a:spcPct val="100000"/>
              </a:lnSpc>
              <a:spcBef>
                <a:spcPts val="0"/>
              </a:spcBef>
              <a:buFont typeface="Arial" panose="020B0604020202020204" pitchFamily="34" charset="0"/>
              <a:buNone/>
              <a:defRPr sz="1600" kern="1200">
                <a:solidFill>
                  <a:schemeClr val="bg1"/>
                </a:solidFill>
                <a:latin typeface="+mn-lt"/>
                <a:ea typeface="+mn-ea"/>
                <a:cs typeface="+mn-cs"/>
              </a:defRPr>
            </a:lvl2pPr>
            <a:lvl3pPr marL="0" indent="0" algn="l" defTabSz="914400" rtl="0" eaLnBrk="1" latinLnBrk="0" hangingPunct="1">
              <a:lnSpc>
                <a:spcPct val="100000"/>
              </a:lnSpc>
              <a:spcBef>
                <a:spcPts val="0"/>
              </a:spcBef>
              <a:buFont typeface="Arial" panose="020B0604020202020204" pitchFamily="34" charset="0"/>
              <a:buNone/>
              <a:defRPr sz="1600" kern="1200">
                <a:solidFill>
                  <a:schemeClr val="bg1"/>
                </a:solidFill>
                <a:latin typeface="+mn-lt"/>
                <a:ea typeface="+mn-ea"/>
                <a:cs typeface="+mn-cs"/>
              </a:defRPr>
            </a:lvl3pPr>
            <a:lvl4pPr marL="0" indent="0" algn="l" defTabSz="914400" rtl="0" eaLnBrk="1" latinLnBrk="0" hangingPunct="1">
              <a:lnSpc>
                <a:spcPct val="100000"/>
              </a:lnSpc>
              <a:spcBef>
                <a:spcPts val="0"/>
              </a:spcBef>
              <a:buFont typeface="Arial" panose="020B0604020202020204" pitchFamily="34" charset="0"/>
              <a:buNone/>
              <a:defRPr sz="1600" kern="1200">
                <a:solidFill>
                  <a:schemeClr val="bg1"/>
                </a:solidFill>
                <a:latin typeface="+mn-lt"/>
                <a:ea typeface="+mn-ea"/>
                <a:cs typeface="+mn-cs"/>
              </a:defRPr>
            </a:lvl4pPr>
            <a:lvl5pPr marL="0" indent="0" algn="l" defTabSz="914400" rtl="0" eaLnBrk="1" latinLnBrk="0" hangingPunct="1">
              <a:lnSpc>
                <a:spcPct val="100000"/>
              </a:lnSpc>
              <a:spcBef>
                <a:spcPts val="0"/>
              </a:spcBef>
              <a:buFont typeface="Arial" panose="020B0604020202020204" pitchFamily="34" charset="0"/>
              <a:buNone/>
              <a:defRPr sz="16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CO" dirty="0"/>
              <a:t>Departamento Nacional de Planeación – DNP 		Ministerio de Hacienda y Crédito Público		Agenda</a:t>
            </a:r>
          </a:p>
        </p:txBody>
      </p:sp>
      <p:sp>
        <p:nvSpPr>
          <p:cNvPr id="6" name="Rectángulo 5"/>
          <p:cNvSpPr/>
          <p:nvPr/>
        </p:nvSpPr>
        <p:spPr>
          <a:xfrm>
            <a:off x="603558" y="1823452"/>
            <a:ext cx="10990997" cy="4278094"/>
          </a:xfrm>
          <a:prstGeom prst="rect">
            <a:avLst/>
          </a:prstGeom>
        </p:spPr>
        <p:txBody>
          <a:bodyPr wrap="square">
            <a:spAutoFit/>
          </a:bodyPr>
          <a:lstStyle/>
          <a:p>
            <a:pPr marL="342900" indent="-342900" algn="just">
              <a:buAutoNum type="arabicPeriod"/>
            </a:pPr>
            <a:r>
              <a:rPr lang="es-ES" sz="1600" dirty="0" smtClean="0"/>
              <a:t>Gastos </a:t>
            </a:r>
            <a:r>
              <a:rPr lang="es-ES" sz="1600" dirty="0"/>
              <a:t>de personal El crecimiento obedece a la aplicación de la circular de programación, el  crecimiento es del 5,12</a:t>
            </a:r>
            <a:r>
              <a:rPr lang="es-ES" sz="1600" dirty="0" smtClean="0"/>
              <a:t>%.</a:t>
            </a:r>
          </a:p>
          <a:p>
            <a:pPr marL="342900" indent="-342900" algn="just">
              <a:buAutoNum type="arabicPeriod"/>
            </a:pPr>
            <a:endParaRPr lang="es-ES" sz="1600" dirty="0" smtClean="0"/>
          </a:p>
          <a:p>
            <a:pPr marL="342900" indent="-342900" algn="just">
              <a:buAutoNum type="arabicPeriod"/>
            </a:pPr>
            <a:r>
              <a:rPr lang="es-ES" sz="1600" dirty="0"/>
              <a:t> </a:t>
            </a:r>
            <a:r>
              <a:rPr lang="es-ES" sz="1600" dirty="0" smtClean="0"/>
              <a:t>Adquisición </a:t>
            </a:r>
            <a:r>
              <a:rPr lang="es-ES" sz="1600" dirty="0"/>
              <a:t>de bienes y servicios: El crecimiento obedece a la aplicación de la circular de programación , el crecimiento es del 3,00</a:t>
            </a:r>
            <a:r>
              <a:rPr lang="es-ES" sz="1600" dirty="0" smtClean="0"/>
              <a:t>%.</a:t>
            </a:r>
          </a:p>
          <a:p>
            <a:pPr marL="342900" indent="-342900" algn="just">
              <a:buAutoNum type="arabicPeriod"/>
            </a:pPr>
            <a:endParaRPr lang="es-ES" sz="1600" dirty="0"/>
          </a:p>
          <a:p>
            <a:pPr marL="342900" indent="-342900" algn="just">
              <a:buAutoNum type="arabicPeriod"/>
            </a:pPr>
            <a:r>
              <a:rPr lang="es-ES" sz="1600" dirty="0" smtClean="0"/>
              <a:t> Transferencias </a:t>
            </a:r>
            <a:r>
              <a:rPr lang="es-ES" sz="1600" dirty="0"/>
              <a:t>corrientes: El valor proyectado obedece a</a:t>
            </a:r>
            <a:r>
              <a:rPr lang="es-ES" sz="1600" dirty="0" smtClean="0"/>
              <a:t>:</a:t>
            </a:r>
          </a:p>
          <a:p>
            <a:pPr algn="just"/>
            <a:endParaRPr lang="es-ES" sz="800" dirty="0"/>
          </a:p>
          <a:p>
            <a:pPr lvl="2" algn="just"/>
            <a:r>
              <a:rPr lang="es-ES" sz="1600" dirty="0"/>
              <a:t>a) $20 millones proyectado para cancelar la suscripción a la OISS en virtud de la Ley 65 del 81.</a:t>
            </a:r>
          </a:p>
          <a:p>
            <a:pPr lvl="2" algn="just"/>
            <a:r>
              <a:rPr lang="es-ES" sz="1600" dirty="0"/>
              <a:t>b) $3.936 millones proyectado en Otras </a:t>
            </a:r>
            <a:r>
              <a:rPr lang="es-ES" sz="1600" dirty="0" smtClean="0"/>
              <a:t>transferencias </a:t>
            </a:r>
            <a:r>
              <a:rPr lang="es-ES" sz="1600" dirty="0"/>
              <a:t>previo concepto, en virtud de aplazamiento de recursos en la actual vigencia en este rubro, por la suma de $6770 millones, se tomo la decisión de programar la suma de $3.936, para adelantar la fase 1 del concurso con la CNSC.</a:t>
            </a:r>
          </a:p>
          <a:p>
            <a:pPr lvl="2" algn="just"/>
            <a:r>
              <a:rPr lang="es-ES" sz="1600" dirty="0"/>
              <a:t>c)  $424 millones programados en transferencias para incapacidades y licencias de maternidad, como referente se toma el 2019.</a:t>
            </a:r>
          </a:p>
          <a:p>
            <a:pPr lvl="2" algn="just"/>
            <a:r>
              <a:rPr lang="es-ES" sz="1600" dirty="0"/>
              <a:t>d) $34.000 millones programados para pago de sentencias y conciliaciones, se toma como base la deuda a fecha de proyección.</a:t>
            </a:r>
            <a:endParaRPr lang="es-CO" sz="1600" dirty="0"/>
          </a:p>
        </p:txBody>
      </p:sp>
    </p:spTree>
    <p:extLst>
      <p:ext uri="{BB962C8B-B14F-4D97-AF65-F5344CB8AC3E}">
        <p14:creationId xmlns:p14="http://schemas.microsoft.com/office/powerpoint/2010/main" val="113838304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xmlns="" id="{A9BF9024-8020-45D8-80DC-C010FECB1919}"/>
              </a:ext>
            </a:extLst>
          </p:cNvPr>
          <p:cNvSpPr>
            <a:spLocks noGrp="1"/>
          </p:cNvSpPr>
          <p:nvPr>
            <p:ph type="body" sz="quarter" idx="11"/>
          </p:nvPr>
        </p:nvSpPr>
        <p:spPr/>
        <p:txBody>
          <a:bodyPr>
            <a:normAutofit/>
          </a:bodyPr>
          <a:lstStyle/>
          <a:p>
            <a:r>
              <a:rPr lang="es-CO" dirty="0"/>
              <a:t>Solicitudes MGMP </a:t>
            </a:r>
            <a:r>
              <a:rPr lang="es-CO" dirty="0" smtClean="0"/>
              <a:t>2021-2024 </a:t>
            </a:r>
            <a:r>
              <a:rPr lang="es-CO" dirty="0"/>
              <a:t>Inversión</a:t>
            </a:r>
          </a:p>
        </p:txBody>
      </p:sp>
      <p:sp>
        <p:nvSpPr>
          <p:cNvPr id="12" name="Text Placeholder 11">
            <a:extLst>
              <a:ext uri="{FF2B5EF4-FFF2-40B4-BE49-F238E27FC236}">
                <a16:creationId xmlns:a16="http://schemas.microsoft.com/office/drawing/2014/main" xmlns="" id="{F474FB92-D38F-4078-BAA8-B8932BB77242}"/>
              </a:ext>
            </a:extLst>
          </p:cNvPr>
          <p:cNvSpPr>
            <a:spLocks noGrp="1"/>
          </p:cNvSpPr>
          <p:nvPr>
            <p:ph type="body" sz="quarter" idx="12"/>
          </p:nvPr>
        </p:nvSpPr>
        <p:spPr/>
        <p:txBody>
          <a:bodyPr>
            <a:normAutofit/>
          </a:bodyPr>
          <a:lstStyle/>
          <a:p>
            <a:r>
              <a:rPr lang="es-CO" dirty="0"/>
              <a:t>3</a:t>
            </a:r>
            <a:r>
              <a:rPr lang="es-CO" dirty="0" smtClean="0"/>
              <a:t>.</a:t>
            </a:r>
            <a:endParaRPr lang="es-CO" dirty="0"/>
          </a:p>
        </p:txBody>
      </p:sp>
      <p:sp>
        <p:nvSpPr>
          <p:cNvPr id="7" name="Text Placeholder 20">
            <a:extLst>
              <a:ext uri="{FF2B5EF4-FFF2-40B4-BE49-F238E27FC236}">
                <a16:creationId xmlns:a16="http://schemas.microsoft.com/office/drawing/2014/main" xmlns="" id="{9D699494-8A57-498A-A226-CDA84BA233FA}"/>
              </a:ext>
            </a:extLst>
          </p:cNvPr>
          <p:cNvSpPr txBox="1">
            <a:spLocks/>
          </p:cNvSpPr>
          <p:nvPr/>
        </p:nvSpPr>
        <p:spPr>
          <a:xfrm>
            <a:off x="473075" y="234950"/>
            <a:ext cx="10709275" cy="27940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CO" sz="900" dirty="0">
                <a:solidFill>
                  <a:schemeClr val="bg1"/>
                </a:solidFill>
              </a:rPr>
              <a:t>Departamento Nacional de Planeación – DNP 		Ministerio de Hacienda y Crédito Público		Agenda</a:t>
            </a:r>
          </a:p>
        </p:txBody>
      </p:sp>
    </p:spTree>
    <p:extLst>
      <p:ext uri="{BB962C8B-B14F-4D97-AF65-F5344CB8AC3E}">
        <p14:creationId xmlns:p14="http://schemas.microsoft.com/office/powerpoint/2010/main" val="122737519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5">
            <a:extLst>
              <a:ext uri="{FF2B5EF4-FFF2-40B4-BE49-F238E27FC236}">
                <a16:creationId xmlns:a16="http://schemas.microsoft.com/office/drawing/2014/main" xmlns="" id="{147A00F9-85D5-482F-8929-515BA65B6DAA}"/>
              </a:ext>
            </a:extLst>
          </p:cNvPr>
          <p:cNvSpPr>
            <a:spLocks noGrp="1"/>
          </p:cNvSpPr>
          <p:nvPr>
            <p:ph type="title"/>
          </p:nvPr>
        </p:nvSpPr>
        <p:spPr>
          <a:xfrm>
            <a:off x="292653" y="673874"/>
            <a:ext cx="11613596" cy="559387"/>
          </a:xfrm>
        </p:spPr>
        <p:txBody>
          <a:bodyPr/>
          <a:lstStyle/>
          <a:p>
            <a:r>
              <a:rPr lang="es-CO" dirty="0"/>
              <a:t>3</a:t>
            </a:r>
            <a:r>
              <a:rPr lang="es-CO" dirty="0" smtClean="0"/>
              <a:t>. </a:t>
            </a:r>
            <a:r>
              <a:rPr lang="es-CO" dirty="0"/>
              <a:t>Solicitud MGMP Inversión</a:t>
            </a:r>
          </a:p>
        </p:txBody>
      </p:sp>
      <p:sp>
        <p:nvSpPr>
          <p:cNvPr id="17" name="Text Placeholder 16">
            <a:extLst>
              <a:ext uri="{FF2B5EF4-FFF2-40B4-BE49-F238E27FC236}">
                <a16:creationId xmlns:a16="http://schemas.microsoft.com/office/drawing/2014/main" xmlns="" id="{CC7E4799-0F53-4A92-81A5-D4162B3A1AAE}"/>
              </a:ext>
            </a:extLst>
          </p:cNvPr>
          <p:cNvSpPr>
            <a:spLocks noGrp="1"/>
          </p:cNvSpPr>
          <p:nvPr>
            <p:ph type="body" sz="quarter" idx="10"/>
          </p:nvPr>
        </p:nvSpPr>
        <p:spPr>
          <a:xfrm>
            <a:off x="291865" y="1347457"/>
            <a:ext cx="11614384" cy="360939"/>
          </a:xfrm>
        </p:spPr>
        <p:txBody>
          <a:bodyPr/>
          <a:lstStyle/>
          <a:p>
            <a:r>
              <a:rPr lang="es-CO" dirty="0"/>
              <a:t>Proyecciones</a:t>
            </a:r>
          </a:p>
          <a:p>
            <a:endParaRPr lang="es-CO" dirty="0"/>
          </a:p>
        </p:txBody>
      </p:sp>
      <p:sp>
        <p:nvSpPr>
          <p:cNvPr id="9" name="Text Placeholder 20">
            <a:extLst>
              <a:ext uri="{FF2B5EF4-FFF2-40B4-BE49-F238E27FC236}">
                <a16:creationId xmlns:a16="http://schemas.microsoft.com/office/drawing/2014/main" xmlns="" id="{7D0D38D6-F0D4-4F24-87C2-FAA50E442061}"/>
              </a:ext>
            </a:extLst>
          </p:cNvPr>
          <p:cNvSpPr txBox="1">
            <a:spLocks/>
          </p:cNvSpPr>
          <p:nvPr/>
        </p:nvSpPr>
        <p:spPr>
          <a:xfrm>
            <a:off x="473075" y="234950"/>
            <a:ext cx="10709275" cy="279400"/>
          </a:xfrm>
          <a:prstGeom prst="rect">
            <a:avLst/>
          </a:prstGeom>
        </p:spPr>
        <p:txBody>
          <a:bodyPr vert="horz" lIns="91440" tIns="45720" rIns="91440" bIns="45720" rtlCol="0" anchor="ctr">
            <a:normAutofit/>
          </a:bodyPr>
          <a:lstStyle>
            <a:lvl1pPr marL="0" indent="0" algn="l" defTabSz="914400" rtl="0" eaLnBrk="1" latinLnBrk="0" hangingPunct="1">
              <a:lnSpc>
                <a:spcPct val="100000"/>
              </a:lnSpc>
              <a:spcBef>
                <a:spcPts val="0"/>
              </a:spcBef>
              <a:buFont typeface="Arial" panose="020B0604020202020204" pitchFamily="34" charset="0"/>
              <a:buNone/>
              <a:defRPr sz="800" kern="1200">
                <a:solidFill>
                  <a:schemeClr val="tx1"/>
                </a:solidFill>
                <a:latin typeface="Work Sans" panose="00000500000000000000" pitchFamily="2" charset="0"/>
                <a:ea typeface="+mn-ea"/>
                <a:cs typeface="+mn-cs"/>
              </a:defRPr>
            </a:lvl1pPr>
            <a:lvl2pPr marL="0" indent="0" algn="l" defTabSz="914400" rtl="0" eaLnBrk="1" latinLnBrk="0" hangingPunct="1">
              <a:lnSpc>
                <a:spcPct val="100000"/>
              </a:lnSpc>
              <a:spcBef>
                <a:spcPts val="0"/>
              </a:spcBef>
              <a:buFont typeface="Arial" panose="020B0604020202020204" pitchFamily="34" charset="0"/>
              <a:buNone/>
              <a:defRPr sz="1600" kern="1200">
                <a:solidFill>
                  <a:schemeClr val="bg1"/>
                </a:solidFill>
                <a:latin typeface="+mn-lt"/>
                <a:ea typeface="+mn-ea"/>
                <a:cs typeface="+mn-cs"/>
              </a:defRPr>
            </a:lvl2pPr>
            <a:lvl3pPr marL="0" indent="0" algn="l" defTabSz="914400" rtl="0" eaLnBrk="1" latinLnBrk="0" hangingPunct="1">
              <a:lnSpc>
                <a:spcPct val="100000"/>
              </a:lnSpc>
              <a:spcBef>
                <a:spcPts val="0"/>
              </a:spcBef>
              <a:buFont typeface="Arial" panose="020B0604020202020204" pitchFamily="34" charset="0"/>
              <a:buNone/>
              <a:defRPr sz="1600" kern="1200">
                <a:solidFill>
                  <a:schemeClr val="bg1"/>
                </a:solidFill>
                <a:latin typeface="+mn-lt"/>
                <a:ea typeface="+mn-ea"/>
                <a:cs typeface="+mn-cs"/>
              </a:defRPr>
            </a:lvl3pPr>
            <a:lvl4pPr marL="0" indent="0" algn="l" defTabSz="914400" rtl="0" eaLnBrk="1" latinLnBrk="0" hangingPunct="1">
              <a:lnSpc>
                <a:spcPct val="100000"/>
              </a:lnSpc>
              <a:spcBef>
                <a:spcPts val="0"/>
              </a:spcBef>
              <a:buFont typeface="Arial" panose="020B0604020202020204" pitchFamily="34" charset="0"/>
              <a:buNone/>
              <a:defRPr sz="1600" kern="1200">
                <a:solidFill>
                  <a:schemeClr val="bg1"/>
                </a:solidFill>
                <a:latin typeface="+mn-lt"/>
                <a:ea typeface="+mn-ea"/>
                <a:cs typeface="+mn-cs"/>
              </a:defRPr>
            </a:lvl4pPr>
            <a:lvl5pPr marL="0" indent="0" algn="l" defTabSz="914400" rtl="0" eaLnBrk="1" latinLnBrk="0" hangingPunct="1">
              <a:lnSpc>
                <a:spcPct val="100000"/>
              </a:lnSpc>
              <a:spcBef>
                <a:spcPts val="0"/>
              </a:spcBef>
              <a:buFont typeface="Arial" panose="020B0604020202020204" pitchFamily="34" charset="0"/>
              <a:buNone/>
              <a:defRPr sz="16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CO" dirty="0"/>
              <a:t>Departamento Nacional de Planeación – DNP 		Ministerio de Hacienda y Crédito Público		Agenda</a:t>
            </a:r>
          </a:p>
        </p:txBody>
      </p:sp>
      <p:graphicFrame>
        <p:nvGraphicFramePr>
          <p:cNvPr id="2" name="Tabla 1"/>
          <p:cNvGraphicFramePr>
            <a:graphicFrameLocks noGrp="1"/>
          </p:cNvGraphicFramePr>
          <p:nvPr>
            <p:extLst>
              <p:ext uri="{D42A27DB-BD31-4B8C-83A1-F6EECF244321}">
                <p14:modId xmlns:p14="http://schemas.microsoft.com/office/powerpoint/2010/main" val="309669525"/>
              </p:ext>
            </p:extLst>
          </p:nvPr>
        </p:nvGraphicFramePr>
        <p:xfrm>
          <a:off x="573205" y="1822592"/>
          <a:ext cx="10783654" cy="2067020"/>
        </p:xfrm>
        <a:graphic>
          <a:graphicData uri="http://schemas.openxmlformats.org/drawingml/2006/table">
            <a:tbl>
              <a:tblPr/>
              <a:tblGrid>
                <a:gridCol w="1455558">
                  <a:extLst>
                    <a:ext uri="{9D8B030D-6E8A-4147-A177-3AD203B41FA5}">
                      <a16:colId xmlns:a16="http://schemas.microsoft.com/office/drawing/2014/main" xmlns="" val="2674123363"/>
                    </a:ext>
                  </a:extLst>
                </a:gridCol>
                <a:gridCol w="735605">
                  <a:extLst>
                    <a:ext uri="{9D8B030D-6E8A-4147-A177-3AD203B41FA5}">
                      <a16:colId xmlns:a16="http://schemas.microsoft.com/office/drawing/2014/main" xmlns="" val="1860835210"/>
                    </a:ext>
                  </a:extLst>
                </a:gridCol>
                <a:gridCol w="735605">
                  <a:extLst>
                    <a:ext uri="{9D8B030D-6E8A-4147-A177-3AD203B41FA5}">
                      <a16:colId xmlns:a16="http://schemas.microsoft.com/office/drawing/2014/main" xmlns="" val="900784995"/>
                    </a:ext>
                  </a:extLst>
                </a:gridCol>
                <a:gridCol w="735605">
                  <a:extLst>
                    <a:ext uri="{9D8B030D-6E8A-4147-A177-3AD203B41FA5}">
                      <a16:colId xmlns:a16="http://schemas.microsoft.com/office/drawing/2014/main" xmlns="" val="2313216627"/>
                    </a:ext>
                  </a:extLst>
                </a:gridCol>
                <a:gridCol w="986023">
                  <a:extLst>
                    <a:ext uri="{9D8B030D-6E8A-4147-A177-3AD203B41FA5}">
                      <a16:colId xmlns:a16="http://schemas.microsoft.com/office/drawing/2014/main" xmlns="" val="3544732181"/>
                    </a:ext>
                  </a:extLst>
                </a:gridCol>
                <a:gridCol w="986023">
                  <a:extLst>
                    <a:ext uri="{9D8B030D-6E8A-4147-A177-3AD203B41FA5}">
                      <a16:colId xmlns:a16="http://schemas.microsoft.com/office/drawing/2014/main" xmlns="" val="2932613051"/>
                    </a:ext>
                  </a:extLst>
                </a:gridCol>
                <a:gridCol w="735605">
                  <a:extLst>
                    <a:ext uri="{9D8B030D-6E8A-4147-A177-3AD203B41FA5}">
                      <a16:colId xmlns:a16="http://schemas.microsoft.com/office/drawing/2014/main" xmlns="" val="1414174161"/>
                    </a:ext>
                  </a:extLst>
                </a:gridCol>
                <a:gridCol w="735605">
                  <a:extLst>
                    <a:ext uri="{9D8B030D-6E8A-4147-A177-3AD203B41FA5}">
                      <a16:colId xmlns:a16="http://schemas.microsoft.com/office/drawing/2014/main" xmlns="" val="150225853"/>
                    </a:ext>
                  </a:extLst>
                </a:gridCol>
                <a:gridCol w="735605">
                  <a:extLst>
                    <a:ext uri="{9D8B030D-6E8A-4147-A177-3AD203B41FA5}">
                      <a16:colId xmlns:a16="http://schemas.microsoft.com/office/drawing/2014/main" xmlns="" val="2651723199"/>
                    </a:ext>
                  </a:extLst>
                </a:gridCol>
                <a:gridCol w="735605">
                  <a:extLst>
                    <a:ext uri="{9D8B030D-6E8A-4147-A177-3AD203B41FA5}">
                      <a16:colId xmlns:a16="http://schemas.microsoft.com/office/drawing/2014/main" xmlns="" val="2695087154"/>
                    </a:ext>
                  </a:extLst>
                </a:gridCol>
                <a:gridCol w="735605">
                  <a:extLst>
                    <a:ext uri="{9D8B030D-6E8A-4147-A177-3AD203B41FA5}">
                      <a16:colId xmlns:a16="http://schemas.microsoft.com/office/drawing/2014/main" xmlns="" val="4230400318"/>
                    </a:ext>
                  </a:extLst>
                </a:gridCol>
                <a:gridCol w="735605">
                  <a:extLst>
                    <a:ext uri="{9D8B030D-6E8A-4147-A177-3AD203B41FA5}">
                      <a16:colId xmlns:a16="http://schemas.microsoft.com/office/drawing/2014/main" xmlns="" val="4025588501"/>
                    </a:ext>
                  </a:extLst>
                </a:gridCol>
                <a:gridCol w="735605">
                  <a:extLst>
                    <a:ext uri="{9D8B030D-6E8A-4147-A177-3AD203B41FA5}">
                      <a16:colId xmlns:a16="http://schemas.microsoft.com/office/drawing/2014/main" xmlns="" val="858671672"/>
                    </a:ext>
                  </a:extLst>
                </a:gridCol>
              </a:tblGrid>
              <a:tr h="287585">
                <a:tc>
                  <a:txBody>
                    <a:bodyPr/>
                    <a:lstStyle/>
                    <a:p>
                      <a:pPr algn="l" rtl="0" fontAlgn="ctr"/>
                      <a:r>
                        <a:rPr lang="es-CO" sz="1050" b="1" i="0" u="none" strike="noStrike">
                          <a:solidFill>
                            <a:srgbClr val="203764"/>
                          </a:solidFill>
                          <a:effectLst/>
                          <a:latin typeface="Calibri" panose="020F0502020204030204" pitchFamily="34" charset="0"/>
                          <a:cs typeface="Calibri" panose="020F0502020204030204" pitchFamily="34" charset="0"/>
                        </a:rPr>
                        <a:t>Millones de pesos</a:t>
                      </a:r>
                    </a:p>
                  </a:txBody>
                  <a:tcPr marL="0" marR="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ctr"/>
                      <a:endParaRPr lang="es-CO" sz="1800" b="0" i="0" u="none" strike="noStrike">
                        <a:solidFill>
                          <a:srgbClr val="000000"/>
                        </a:solidFill>
                        <a:effectLst/>
                        <a:latin typeface="Calibri" panose="020F0502020204030204" pitchFamily="34" charset="0"/>
                        <a:cs typeface="Calibri" panose="020F0502020204030204" pitchFamily="34" charset="0"/>
                      </a:endParaRPr>
                    </a:p>
                  </a:txBody>
                  <a:tcPr marL="0" marR="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ctr"/>
                      <a:endParaRPr lang="es-CO" sz="1800" b="0" i="0" u="none" strike="noStrike">
                        <a:solidFill>
                          <a:srgbClr val="000000"/>
                        </a:solidFill>
                        <a:effectLst/>
                        <a:latin typeface="Calibri" panose="020F0502020204030204" pitchFamily="34" charset="0"/>
                        <a:cs typeface="Calibri" panose="020F0502020204030204" pitchFamily="34" charset="0"/>
                      </a:endParaRPr>
                    </a:p>
                  </a:txBody>
                  <a:tcPr marL="0" marR="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l" rtl="0" fontAlgn="ctr"/>
                      <a:endParaRPr lang="es-CO" sz="1000" b="0" i="0" u="none" strike="noStrike">
                        <a:solidFill>
                          <a:srgbClr val="000000"/>
                        </a:solidFill>
                        <a:effectLst/>
                        <a:latin typeface="Calibri" panose="020F0502020204030204" pitchFamily="34" charset="0"/>
                        <a:cs typeface="Calibri" panose="020F0502020204030204" pitchFamily="34" charset="0"/>
                      </a:endParaRPr>
                    </a:p>
                  </a:txBody>
                  <a:tcPr marL="0" marR="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l" rtl="0" fontAlgn="ctr"/>
                      <a:endParaRPr lang="es-CO" sz="1000" b="0" i="0" u="none" strike="noStrike">
                        <a:solidFill>
                          <a:srgbClr val="000000"/>
                        </a:solidFill>
                        <a:effectLst/>
                        <a:latin typeface="Calibri" panose="020F0502020204030204" pitchFamily="34" charset="0"/>
                        <a:cs typeface="Calibri" panose="020F0502020204030204" pitchFamily="34" charset="0"/>
                      </a:endParaRPr>
                    </a:p>
                  </a:txBody>
                  <a:tcPr marL="0" marR="0" marT="0" marB="0" anchor="ctr">
                    <a:lnL>
                      <a:noFill/>
                    </a:lnL>
                    <a:lnR w="635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gridSpan="8">
                  <a:txBody>
                    <a:bodyPr/>
                    <a:lstStyle/>
                    <a:p>
                      <a:pPr algn="ctr" rtl="0" fontAlgn="ctr"/>
                      <a:r>
                        <a:rPr lang="es-CO" sz="1400" b="1" i="0" u="none" strike="noStrike">
                          <a:solidFill>
                            <a:srgbClr val="FFFFFF"/>
                          </a:solidFill>
                          <a:effectLst/>
                          <a:latin typeface="Calibri" panose="020F0502020204030204" pitchFamily="34" charset="0"/>
                          <a:cs typeface="Calibri" panose="020F0502020204030204" pitchFamily="34" charset="0"/>
                        </a:rPr>
                        <a:t>MGMP 2021 - 2024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203764"/>
                    </a:solidFill>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extLst>
                  <a:ext uri="{0D108BD9-81ED-4DB2-BD59-A6C34878D82A}">
                    <a16:rowId xmlns:a16="http://schemas.microsoft.com/office/drawing/2014/main" xmlns="" val="1255663020"/>
                  </a:ext>
                </a:extLst>
              </a:tr>
              <a:tr h="197715">
                <a:tc rowSpan="2">
                  <a:txBody>
                    <a:bodyPr/>
                    <a:lstStyle/>
                    <a:p>
                      <a:pPr algn="ctr" rtl="0" fontAlgn="ctr"/>
                      <a:r>
                        <a:rPr lang="es-CO" sz="1200" b="1" i="0" u="none" strike="noStrike">
                          <a:solidFill>
                            <a:srgbClr val="FFFFFF"/>
                          </a:solidFill>
                          <a:effectLst/>
                          <a:latin typeface="Calibri" panose="020F0502020204030204" pitchFamily="34" charset="0"/>
                          <a:cs typeface="Calibri" panose="020F0502020204030204" pitchFamily="34" charset="0"/>
                        </a:rPr>
                        <a:t>TOTAL***</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B8CCE4"/>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203764"/>
                    </a:solidFill>
                  </a:tcPr>
                </a:tc>
                <a:tc gridSpan="2">
                  <a:txBody>
                    <a:bodyPr/>
                    <a:lstStyle/>
                    <a:p>
                      <a:pPr algn="ctr" rtl="0" fontAlgn="ctr"/>
                      <a:r>
                        <a:rPr lang="es-CO" sz="1200" b="1" i="0" u="none" strike="noStrike">
                          <a:solidFill>
                            <a:srgbClr val="FFFFFF"/>
                          </a:solidFill>
                          <a:effectLst/>
                          <a:latin typeface="Calibri" panose="020F0502020204030204" pitchFamily="34" charset="0"/>
                          <a:cs typeface="Calibri" panose="020F0502020204030204" pitchFamily="34" charset="0"/>
                        </a:rPr>
                        <a:t>2020*</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203764"/>
                    </a:solidFill>
                  </a:tcPr>
                </a:tc>
                <a:tc hMerge="1">
                  <a:txBody>
                    <a:bodyPr/>
                    <a:lstStyle/>
                    <a:p>
                      <a:endParaRPr lang="es-CO"/>
                    </a:p>
                  </a:txBody>
                  <a:tcPr/>
                </a:tc>
                <a:tc gridSpan="2">
                  <a:txBody>
                    <a:bodyPr/>
                    <a:lstStyle/>
                    <a:p>
                      <a:pPr algn="ctr" rtl="0" fontAlgn="ctr"/>
                      <a:r>
                        <a:rPr lang="es-CO" sz="1200" b="1" i="0" u="none" strike="noStrike">
                          <a:solidFill>
                            <a:srgbClr val="FFFFFF"/>
                          </a:solidFill>
                          <a:effectLst/>
                          <a:latin typeface="Calibri" panose="020F0502020204030204" pitchFamily="34" charset="0"/>
                          <a:cs typeface="Calibri" panose="020F0502020204030204" pitchFamily="34" charset="0"/>
                        </a:rPr>
                        <a:t>2020**</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203764"/>
                    </a:solidFill>
                  </a:tcPr>
                </a:tc>
                <a:tc hMerge="1">
                  <a:txBody>
                    <a:bodyPr/>
                    <a:lstStyle/>
                    <a:p>
                      <a:endParaRPr lang="es-CO"/>
                    </a:p>
                  </a:txBody>
                  <a:tcPr/>
                </a:tc>
                <a:tc gridSpan="2">
                  <a:txBody>
                    <a:bodyPr/>
                    <a:lstStyle/>
                    <a:p>
                      <a:pPr algn="ctr" rtl="0" fontAlgn="ctr"/>
                      <a:r>
                        <a:rPr lang="es-CO" sz="1200" b="1" i="0" u="none" strike="noStrike">
                          <a:solidFill>
                            <a:srgbClr val="FFFFFF"/>
                          </a:solidFill>
                          <a:effectLst/>
                          <a:latin typeface="Calibri" panose="020F0502020204030204" pitchFamily="34" charset="0"/>
                          <a:cs typeface="Calibri" panose="020F0502020204030204" pitchFamily="34" charset="0"/>
                        </a:rPr>
                        <a:t>2021</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203764"/>
                    </a:solidFill>
                  </a:tcPr>
                </a:tc>
                <a:tc hMerge="1">
                  <a:txBody>
                    <a:bodyPr/>
                    <a:lstStyle/>
                    <a:p>
                      <a:endParaRPr lang="es-CO"/>
                    </a:p>
                  </a:txBody>
                  <a:tcPr/>
                </a:tc>
                <a:tc gridSpan="2">
                  <a:txBody>
                    <a:bodyPr/>
                    <a:lstStyle/>
                    <a:p>
                      <a:pPr algn="ctr" rtl="0" fontAlgn="ctr"/>
                      <a:r>
                        <a:rPr lang="es-CO" sz="1200" b="1" i="0" u="none" strike="noStrike">
                          <a:solidFill>
                            <a:srgbClr val="FFFFFF"/>
                          </a:solidFill>
                          <a:effectLst/>
                          <a:latin typeface="Calibri" panose="020F0502020204030204" pitchFamily="34" charset="0"/>
                          <a:cs typeface="Calibri" panose="020F0502020204030204" pitchFamily="34" charset="0"/>
                        </a:rPr>
                        <a:t>2022</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203764"/>
                    </a:solidFill>
                  </a:tcPr>
                </a:tc>
                <a:tc hMerge="1">
                  <a:txBody>
                    <a:bodyPr/>
                    <a:lstStyle/>
                    <a:p>
                      <a:endParaRPr lang="es-CO"/>
                    </a:p>
                  </a:txBody>
                  <a:tcPr/>
                </a:tc>
                <a:tc gridSpan="2">
                  <a:txBody>
                    <a:bodyPr/>
                    <a:lstStyle/>
                    <a:p>
                      <a:pPr algn="ctr" rtl="0" fontAlgn="ctr"/>
                      <a:r>
                        <a:rPr lang="es-CO" sz="1200" b="1" i="0" u="none" strike="noStrike">
                          <a:solidFill>
                            <a:srgbClr val="FFFFFF"/>
                          </a:solidFill>
                          <a:effectLst/>
                          <a:latin typeface="Calibri" panose="020F0502020204030204" pitchFamily="34" charset="0"/>
                          <a:cs typeface="Calibri" panose="020F0502020204030204" pitchFamily="34" charset="0"/>
                        </a:rPr>
                        <a:t>2023</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203764"/>
                    </a:solidFill>
                  </a:tcPr>
                </a:tc>
                <a:tc hMerge="1">
                  <a:txBody>
                    <a:bodyPr/>
                    <a:lstStyle/>
                    <a:p>
                      <a:endParaRPr lang="es-CO"/>
                    </a:p>
                  </a:txBody>
                  <a:tcPr/>
                </a:tc>
                <a:tc gridSpan="2">
                  <a:txBody>
                    <a:bodyPr/>
                    <a:lstStyle/>
                    <a:p>
                      <a:pPr algn="ctr" rtl="0" fontAlgn="ctr"/>
                      <a:r>
                        <a:rPr lang="es-CO" sz="1200" b="1" i="0" u="none" strike="noStrike">
                          <a:solidFill>
                            <a:srgbClr val="FFFFFF"/>
                          </a:solidFill>
                          <a:effectLst/>
                          <a:latin typeface="Calibri" panose="020F0502020204030204" pitchFamily="34" charset="0"/>
                          <a:cs typeface="Calibri" panose="020F0502020204030204" pitchFamily="34" charset="0"/>
                        </a:rPr>
                        <a:t>2024</a:t>
                      </a:r>
                    </a:p>
                  </a:txBody>
                  <a:tcPr marL="0" marR="0" marT="0" marB="0" anchor="ctr">
                    <a:lnL w="6350" cap="flat" cmpd="sng" algn="ctr">
                      <a:solidFill>
                        <a:srgbClr val="B8CCE4"/>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203764"/>
                    </a:solidFill>
                  </a:tcPr>
                </a:tc>
                <a:tc hMerge="1">
                  <a:txBody>
                    <a:bodyPr/>
                    <a:lstStyle/>
                    <a:p>
                      <a:endParaRPr lang="es-CO"/>
                    </a:p>
                  </a:txBody>
                  <a:tcPr/>
                </a:tc>
                <a:extLst>
                  <a:ext uri="{0D108BD9-81ED-4DB2-BD59-A6C34878D82A}">
                    <a16:rowId xmlns:a16="http://schemas.microsoft.com/office/drawing/2014/main" xmlns="" val="831971140"/>
                  </a:ext>
                </a:extLst>
              </a:tr>
              <a:tr h="197715">
                <a:tc vMerge="1">
                  <a:txBody>
                    <a:bodyPr/>
                    <a:lstStyle/>
                    <a:p>
                      <a:endParaRPr lang="es-CO"/>
                    </a:p>
                  </a:txBody>
                  <a:tcPr/>
                </a:tc>
                <a:tc>
                  <a:txBody>
                    <a:bodyPr/>
                    <a:lstStyle/>
                    <a:p>
                      <a:pPr algn="ctr" rtl="0" fontAlgn="ctr"/>
                      <a:r>
                        <a:rPr lang="es-CO" sz="1200" b="1" i="0" u="none" strike="noStrike">
                          <a:solidFill>
                            <a:srgbClr val="FFFFFF"/>
                          </a:solidFill>
                          <a:effectLst/>
                          <a:latin typeface="Calibri" panose="020F0502020204030204" pitchFamily="34" charset="0"/>
                          <a:cs typeface="Calibri" panose="020F0502020204030204" pitchFamily="34" charset="0"/>
                        </a:rPr>
                        <a:t>Nación</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03764"/>
                    </a:solidFill>
                  </a:tcPr>
                </a:tc>
                <a:tc>
                  <a:txBody>
                    <a:bodyPr/>
                    <a:lstStyle/>
                    <a:p>
                      <a:pPr algn="ctr" rtl="0" fontAlgn="ctr"/>
                      <a:r>
                        <a:rPr lang="es-CO" sz="1200" b="1" i="0" u="none" strike="noStrike">
                          <a:solidFill>
                            <a:srgbClr val="FFFFFF"/>
                          </a:solidFill>
                          <a:effectLst/>
                          <a:latin typeface="Calibri" panose="020F0502020204030204" pitchFamily="34" charset="0"/>
                          <a:cs typeface="Calibri" panose="020F0502020204030204" pitchFamily="34" charset="0"/>
                        </a:rPr>
                        <a:t>Propios</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03764"/>
                    </a:solidFill>
                  </a:tcPr>
                </a:tc>
                <a:tc>
                  <a:txBody>
                    <a:bodyPr/>
                    <a:lstStyle/>
                    <a:p>
                      <a:pPr algn="ctr" rtl="0" fontAlgn="ctr"/>
                      <a:r>
                        <a:rPr lang="es-CO" sz="1200" b="1" i="0" u="none" strike="noStrike">
                          <a:solidFill>
                            <a:srgbClr val="FFFFFF"/>
                          </a:solidFill>
                          <a:effectLst/>
                          <a:latin typeface="Calibri" panose="020F0502020204030204" pitchFamily="34" charset="0"/>
                          <a:cs typeface="Calibri" panose="020F0502020204030204" pitchFamily="34" charset="0"/>
                        </a:rPr>
                        <a:t>Nación</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03764"/>
                    </a:solidFill>
                  </a:tcPr>
                </a:tc>
                <a:tc>
                  <a:txBody>
                    <a:bodyPr/>
                    <a:lstStyle/>
                    <a:p>
                      <a:pPr algn="ctr" rtl="0" fontAlgn="ctr"/>
                      <a:r>
                        <a:rPr lang="es-CO" sz="1200" b="1" i="0" u="none" strike="noStrike">
                          <a:solidFill>
                            <a:srgbClr val="FFFFFF"/>
                          </a:solidFill>
                          <a:effectLst/>
                          <a:latin typeface="Calibri" panose="020F0502020204030204" pitchFamily="34" charset="0"/>
                          <a:cs typeface="Calibri" panose="020F0502020204030204" pitchFamily="34" charset="0"/>
                        </a:rPr>
                        <a:t>Propios</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03764"/>
                    </a:solidFill>
                  </a:tcPr>
                </a:tc>
                <a:tc>
                  <a:txBody>
                    <a:bodyPr/>
                    <a:lstStyle/>
                    <a:p>
                      <a:pPr algn="ctr" rtl="0" fontAlgn="ctr"/>
                      <a:r>
                        <a:rPr lang="es-CO" sz="1200" b="1" i="0" u="none" strike="noStrike">
                          <a:solidFill>
                            <a:srgbClr val="FFFFFF"/>
                          </a:solidFill>
                          <a:effectLst/>
                          <a:latin typeface="Calibri" panose="020F0502020204030204" pitchFamily="34" charset="0"/>
                          <a:cs typeface="Calibri" panose="020F0502020204030204" pitchFamily="34" charset="0"/>
                        </a:rPr>
                        <a:t>Nación</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03764"/>
                    </a:solidFill>
                  </a:tcPr>
                </a:tc>
                <a:tc>
                  <a:txBody>
                    <a:bodyPr/>
                    <a:lstStyle/>
                    <a:p>
                      <a:pPr algn="ctr" rtl="0" fontAlgn="ctr"/>
                      <a:r>
                        <a:rPr lang="es-CO" sz="1200" b="1" i="0" u="none" strike="noStrike">
                          <a:solidFill>
                            <a:srgbClr val="FFFFFF"/>
                          </a:solidFill>
                          <a:effectLst/>
                          <a:latin typeface="Calibri" panose="020F0502020204030204" pitchFamily="34" charset="0"/>
                          <a:cs typeface="Calibri" panose="020F0502020204030204" pitchFamily="34" charset="0"/>
                        </a:rPr>
                        <a:t>Propios</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03764"/>
                    </a:solidFill>
                  </a:tcPr>
                </a:tc>
                <a:tc>
                  <a:txBody>
                    <a:bodyPr/>
                    <a:lstStyle/>
                    <a:p>
                      <a:pPr algn="ctr" rtl="0" fontAlgn="ctr"/>
                      <a:r>
                        <a:rPr lang="es-CO" sz="1200" b="1" i="0" u="none" strike="noStrike">
                          <a:solidFill>
                            <a:srgbClr val="FFFFFF"/>
                          </a:solidFill>
                          <a:effectLst/>
                          <a:latin typeface="Calibri" panose="020F0502020204030204" pitchFamily="34" charset="0"/>
                          <a:cs typeface="Calibri" panose="020F0502020204030204" pitchFamily="34" charset="0"/>
                        </a:rPr>
                        <a:t>Nación</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03764"/>
                    </a:solidFill>
                  </a:tcPr>
                </a:tc>
                <a:tc>
                  <a:txBody>
                    <a:bodyPr/>
                    <a:lstStyle/>
                    <a:p>
                      <a:pPr algn="ctr" rtl="0" fontAlgn="ctr"/>
                      <a:r>
                        <a:rPr lang="es-CO" sz="1200" b="1" i="0" u="none" strike="noStrike">
                          <a:solidFill>
                            <a:srgbClr val="FFFFFF"/>
                          </a:solidFill>
                          <a:effectLst/>
                          <a:latin typeface="Calibri" panose="020F0502020204030204" pitchFamily="34" charset="0"/>
                          <a:cs typeface="Calibri" panose="020F0502020204030204" pitchFamily="34" charset="0"/>
                        </a:rPr>
                        <a:t>Propios</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03764"/>
                    </a:solidFill>
                  </a:tcPr>
                </a:tc>
                <a:tc>
                  <a:txBody>
                    <a:bodyPr/>
                    <a:lstStyle/>
                    <a:p>
                      <a:pPr algn="ctr" rtl="0" fontAlgn="ctr"/>
                      <a:r>
                        <a:rPr lang="es-CO" sz="1200" b="1" i="0" u="none" strike="noStrike">
                          <a:solidFill>
                            <a:srgbClr val="FFFFFF"/>
                          </a:solidFill>
                          <a:effectLst/>
                          <a:latin typeface="Calibri" panose="020F0502020204030204" pitchFamily="34" charset="0"/>
                          <a:cs typeface="Calibri" panose="020F0502020204030204" pitchFamily="34" charset="0"/>
                        </a:rPr>
                        <a:t>Nación</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03764"/>
                    </a:solidFill>
                  </a:tcPr>
                </a:tc>
                <a:tc>
                  <a:txBody>
                    <a:bodyPr/>
                    <a:lstStyle/>
                    <a:p>
                      <a:pPr algn="ctr" rtl="0" fontAlgn="ctr"/>
                      <a:r>
                        <a:rPr lang="es-CO" sz="1200" b="1" i="0" u="none" strike="noStrike">
                          <a:solidFill>
                            <a:srgbClr val="FFFFFF"/>
                          </a:solidFill>
                          <a:effectLst/>
                          <a:latin typeface="Calibri" panose="020F0502020204030204" pitchFamily="34" charset="0"/>
                          <a:cs typeface="Calibri" panose="020F0502020204030204" pitchFamily="34" charset="0"/>
                        </a:rPr>
                        <a:t>Propios</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03764"/>
                    </a:solidFill>
                  </a:tcPr>
                </a:tc>
                <a:tc>
                  <a:txBody>
                    <a:bodyPr/>
                    <a:lstStyle/>
                    <a:p>
                      <a:pPr algn="ctr" rtl="0" fontAlgn="ctr"/>
                      <a:r>
                        <a:rPr lang="es-CO" sz="1200" b="1" i="0" u="none" strike="noStrike">
                          <a:solidFill>
                            <a:srgbClr val="FFFFFF"/>
                          </a:solidFill>
                          <a:effectLst/>
                          <a:latin typeface="Calibri" panose="020F0502020204030204" pitchFamily="34" charset="0"/>
                          <a:cs typeface="Calibri" panose="020F0502020204030204" pitchFamily="34" charset="0"/>
                        </a:rPr>
                        <a:t>Nación</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03764"/>
                    </a:solidFill>
                  </a:tcPr>
                </a:tc>
                <a:tc>
                  <a:txBody>
                    <a:bodyPr/>
                    <a:lstStyle/>
                    <a:p>
                      <a:pPr algn="ctr" rtl="0" fontAlgn="ctr"/>
                      <a:r>
                        <a:rPr lang="es-CO" sz="1200" b="1" i="0" u="none" strike="noStrike">
                          <a:solidFill>
                            <a:srgbClr val="FFFFFF"/>
                          </a:solidFill>
                          <a:effectLst/>
                          <a:latin typeface="Calibri" panose="020F0502020204030204" pitchFamily="34" charset="0"/>
                          <a:cs typeface="Calibri" panose="020F0502020204030204" pitchFamily="34" charset="0"/>
                        </a:rPr>
                        <a:t>Propios</a:t>
                      </a:r>
                    </a:p>
                  </a:txBody>
                  <a:tcPr marL="0" marR="0" marT="0" marB="0" anchor="ctr">
                    <a:lnL w="6350" cap="flat" cmpd="sng" algn="ctr">
                      <a:solidFill>
                        <a:srgbClr val="B8CCE4"/>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03764"/>
                    </a:solidFill>
                  </a:tcPr>
                </a:tc>
                <a:extLst>
                  <a:ext uri="{0D108BD9-81ED-4DB2-BD59-A6C34878D82A}">
                    <a16:rowId xmlns:a16="http://schemas.microsoft.com/office/drawing/2014/main" xmlns="" val="1148299900"/>
                  </a:ext>
                </a:extLst>
              </a:tr>
              <a:tr h="197715">
                <a:tc>
                  <a:txBody>
                    <a:bodyPr/>
                    <a:lstStyle/>
                    <a:p>
                      <a:pPr algn="l" rtl="0" fontAlgn="ctr"/>
                      <a:r>
                        <a:rPr lang="es-CO" sz="1200" b="1" i="0" u="none" strike="noStrike">
                          <a:solidFill>
                            <a:srgbClr val="203764"/>
                          </a:solidFill>
                          <a:effectLst/>
                          <a:latin typeface="Calibri" panose="020F0502020204030204" pitchFamily="34" charset="0"/>
                          <a:cs typeface="Calibri" panose="020F0502020204030204" pitchFamily="34" charset="0"/>
                        </a:rPr>
                        <a:t>UGPP</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8EA9DB"/>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8EA9DB"/>
                      </a:solidFill>
                      <a:prstDash val="solid"/>
                      <a:round/>
                      <a:headEnd type="none" w="med" len="med"/>
                      <a:tailEnd type="none" w="med" len="med"/>
                    </a:lnB>
                    <a:solidFill>
                      <a:srgbClr val="F2F2F2"/>
                    </a:solidFill>
                  </a:tcPr>
                </a:tc>
                <a:tc>
                  <a:txBody>
                    <a:bodyPr/>
                    <a:lstStyle/>
                    <a:p>
                      <a:pPr algn="r" fontAlgn="ctr"/>
                      <a:r>
                        <a:rPr lang="es-CO" sz="1200" b="0" i="0" u="none" strike="noStrike">
                          <a:solidFill>
                            <a:srgbClr val="203764"/>
                          </a:solidFill>
                          <a:effectLst/>
                          <a:latin typeface="Calibri" panose="020F0502020204030204" pitchFamily="34" charset="0"/>
                          <a:cs typeface="Calibri" panose="020F0502020204030204" pitchFamily="34" charset="0"/>
                        </a:rPr>
                        <a:t> </a:t>
                      </a:r>
                    </a:p>
                  </a:txBody>
                  <a:tcPr marL="0" marR="0" marT="0" marB="0" anchor="ctr">
                    <a:lnL w="6350" cap="flat" cmpd="sng" algn="ctr">
                      <a:solidFill>
                        <a:srgbClr val="8EA9DB"/>
                      </a:solidFill>
                      <a:prstDash val="solid"/>
                      <a:round/>
                      <a:headEnd type="none" w="med" len="med"/>
                      <a:tailEnd type="none" w="med" len="med"/>
                    </a:lnL>
                    <a:lnR w="6350" cap="flat" cmpd="sng" algn="ctr">
                      <a:solidFill>
                        <a:srgbClr val="8EA9DB"/>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8EA9DB"/>
                      </a:solidFill>
                      <a:prstDash val="solid"/>
                      <a:round/>
                      <a:headEnd type="none" w="med" len="med"/>
                      <a:tailEnd type="none" w="med" len="med"/>
                    </a:lnB>
                    <a:solidFill>
                      <a:srgbClr val="F2F2F2"/>
                    </a:solidFill>
                  </a:tcPr>
                </a:tc>
                <a:tc>
                  <a:txBody>
                    <a:bodyPr/>
                    <a:lstStyle/>
                    <a:p>
                      <a:pPr algn="r" fontAlgn="ctr"/>
                      <a:r>
                        <a:rPr lang="es-CO" sz="1200" b="0" i="0" u="none" strike="noStrike">
                          <a:solidFill>
                            <a:srgbClr val="203764"/>
                          </a:solidFill>
                          <a:effectLst/>
                          <a:latin typeface="Calibri" panose="020F0502020204030204" pitchFamily="34" charset="0"/>
                          <a:cs typeface="Calibri" panose="020F0502020204030204" pitchFamily="34" charset="0"/>
                        </a:rPr>
                        <a:t> </a:t>
                      </a:r>
                    </a:p>
                  </a:txBody>
                  <a:tcPr marL="0" marR="0" marT="0" marB="0" anchor="ctr">
                    <a:lnL w="6350" cap="flat" cmpd="sng" algn="ctr">
                      <a:solidFill>
                        <a:srgbClr val="8EA9DB"/>
                      </a:solidFill>
                      <a:prstDash val="solid"/>
                      <a:round/>
                      <a:headEnd type="none" w="med" len="med"/>
                      <a:tailEnd type="none" w="med" len="med"/>
                    </a:lnL>
                    <a:lnR w="6350" cap="flat" cmpd="sng" algn="ctr">
                      <a:solidFill>
                        <a:srgbClr val="8EA9DB"/>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8EA9DB"/>
                      </a:solidFill>
                      <a:prstDash val="solid"/>
                      <a:round/>
                      <a:headEnd type="none" w="med" len="med"/>
                      <a:tailEnd type="none" w="med" len="med"/>
                    </a:lnB>
                    <a:solidFill>
                      <a:srgbClr val="F2F2F2"/>
                    </a:solidFill>
                  </a:tcPr>
                </a:tc>
                <a:tc>
                  <a:txBody>
                    <a:bodyPr/>
                    <a:lstStyle/>
                    <a:p>
                      <a:pPr algn="r" rtl="0" fontAlgn="ctr"/>
                      <a:r>
                        <a:rPr lang="es-CO" sz="1200" b="0" i="0" u="none" strike="noStrike">
                          <a:solidFill>
                            <a:srgbClr val="203764"/>
                          </a:solidFill>
                          <a:effectLst/>
                          <a:latin typeface="Calibri" panose="020F0502020204030204" pitchFamily="34" charset="0"/>
                          <a:cs typeface="Calibri" panose="020F0502020204030204" pitchFamily="34" charset="0"/>
                        </a:rPr>
                        <a:t> </a:t>
                      </a:r>
                    </a:p>
                  </a:txBody>
                  <a:tcPr marL="0" marR="0" marT="0" marB="0" anchor="ctr">
                    <a:lnL w="6350" cap="flat" cmpd="sng" algn="ctr">
                      <a:solidFill>
                        <a:srgbClr val="8EA9DB"/>
                      </a:solidFill>
                      <a:prstDash val="solid"/>
                      <a:round/>
                      <a:headEnd type="none" w="med" len="med"/>
                      <a:tailEnd type="none" w="med" len="med"/>
                    </a:lnL>
                    <a:lnR w="6350" cap="flat" cmpd="sng" algn="ctr">
                      <a:solidFill>
                        <a:srgbClr val="8EA9DB"/>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8EA9DB"/>
                      </a:solidFill>
                      <a:prstDash val="solid"/>
                      <a:round/>
                      <a:headEnd type="none" w="med" len="med"/>
                      <a:tailEnd type="none" w="med" len="med"/>
                    </a:lnB>
                    <a:solidFill>
                      <a:srgbClr val="F2F2F2"/>
                    </a:solidFill>
                  </a:tcPr>
                </a:tc>
                <a:tc>
                  <a:txBody>
                    <a:bodyPr/>
                    <a:lstStyle/>
                    <a:p>
                      <a:pPr algn="r" rtl="0" fontAlgn="ctr"/>
                      <a:r>
                        <a:rPr lang="es-CO" sz="1200" b="0" i="0" u="none" strike="noStrike">
                          <a:solidFill>
                            <a:srgbClr val="203764"/>
                          </a:solidFill>
                          <a:effectLst/>
                          <a:latin typeface="Calibri" panose="020F0502020204030204" pitchFamily="34" charset="0"/>
                          <a:cs typeface="Calibri" panose="020F0502020204030204" pitchFamily="34" charset="0"/>
                        </a:rPr>
                        <a:t> </a:t>
                      </a:r>
                    </a:p>
                  </a:txBody>
                  <a:tcPr marL="0" marR="0" marT="0" marB="0" anchor="ctr">
                    <a:lnL w="6350" cap="flat" cmpd="sng" algn="ctr">
                      <a:solidFill>
                        <a:srgbClr val="8EA9DB"/>
                      </a:solidFill>
                      <a:prstDash val="solid"/>
                      <a:round/>
                      <a:headEnd type="none" w="med" len="med"/>
                      <a:tailEnd type="none" w="med" len="med"/>
                    </a:lnL>
                    <a:lnR w="6350" cap="flat" cmpd="sng" algn="ctr">
                      <a:solidFill>
                        <a:srgbClr val="8EA9DB"/>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8EA9DB"/>
                      </a:solidFill>
                      <a:prstDash val="solid"/>
                      <a:round/>
                      <a:headEnd type="none" w="med" len="med"/>
                      <a:tailEnd type="none" w="med" len="med"/>
                    </a:lnB>
                    <a:solidFill>
                      <a:srgbClr val="F2F2F2"/>
                    </a:solidFill>
                  </a:tcPr>
                </a:tc>
                <a:tc>
                  <a:txBody>
                    <a:bodyPr/>
                    <a:lstStyle/>
                    <a:p>
                      <a:pPr algn="r" rtl="0" fontAlgn="ctr"/>
                      <a:r>
                        <a:rPr lang="es-CO" sz="1200" b="0" i="0" u="none" strike="noStrike">
                          <a:solidFill>
                            <a:srgbClr val="203764"/>
                          </a:solidFill>
                          <a:effectLst/>
                          <a:latin typeface="Calibri" panose="020F0502020204030204" pitchFamily="34" charset="0"/>
                          <a:cs typeface="Calibri" panose="020F0502020204030204" pitchFamily="34" charset="0"/>
                        </a:rPr>
                        <a:t> </a:t>
                      </a:r>
                    </a:p>
                  </a:txBody>
                  <a:tcPr marL="0" marR="0" marT="0" marB="0" anchor="ctr">
                    <a:lnL w="6350" cap="flat" cmpd="sng" algn="ctr">
                      <a:solidFill>
                        <a:srgbClr val="8EA9DB"/>
                      </a:solidFill>
                      <a:prstDash val="solid"/>
                      <a:round/>
                      <a:headEnd type="none" w="med" len="med"/>
                      <a:tailEnd type="none" w="med" len="med"/>
                    </a:lnL>
                    <a:lnR w="6350" cap="flat" cmpd="sng" algn="ctr">
                      <a:solidFill>
                        <a:srgbClr val="8EA9DB"/>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8EA9DB"/>
                      </a:solidFill>
                      <a:prstDash val="solid"/>
                      <a:round/>
                      <a:headEnd type="none" w="med" len="med"/>
                      <a:tailEnd type="none" w="med" len="med"/>
                    </a:lnB>
                    <a:solidFill>
                      <a:srgbClr val="F2F2F2"/>
                    </a:solidFill>
                  </a:tcPr>
                </a:tc>
                <a:tc>
                  <a:txBody>
                    <a:bodyPr/>
                    <a:lstStyle/>
                    <a:p>
                      <a:pPr algn="r" rtl="0" fontAlgn="ctr"/>
                      <a:r>
                        <a:rPr lang="es-CO" sz="1200" b="0" i="0" u="none" strike="noStrike">
                          <a:solidFill>
                            <a:srgbClr val="203764"/>
                          </a:solidFill>
                          <a:effectLst/>
                          <a:latin typeface="Calibri" panose="020F0502020204030204" pitchFamily="34" charset="0"/>
                          <a:cs typeface="Calibri" panose="020F0502020204030204" pitchFamily="34" charset="0"/>
                        </a:rPr>
                        <a:t> </a:t>
                      </a:r>
                    </a:p>
                  </a:txBody>
                  <a:tcPr marL="0" marR="0" marT="0" marB="0" anchor="ctr">
                    <a:lnL w="6350" cap="flat" cmpd="sng" algn="ctr">
                      <a:solidFill>
                        <a:srgbClr val="8EA9DB"/>
                      </a:solidFill>
                      <a:prstDash val="solid"/>
                      <a:round/>
                      <a:headEnd type="none" w="med" len="med"/>
                      <a:tailEnd type="none" w="med" len="med"/>
                    </a:lnL>
                    <a:lnR w="6350" cap="flat" cmpd="sng" algn="ctr">
                      <a:solidFill>
                        <a:srgbClr val="8EA9DB"/>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8EA9DB"/>
                      </a:solidFill>
                      <a:prstDash val="solid"/>
                      <a:round/>
                      <a:headEnd type="none" w="med" len="med"/>
                      <a:tailEnd type="none" w="med" len="med"/>
                    </a:lnB>
                    <a:solidFill>
                      <a:srgbClr val="F2F2F2"/>
                    </a:solidFill>
                  </a:tcPr>
                </a:tc>
                <a:tc>
                  <a:txBody>
                    <a:bodyPr/>
                    <a:lstStyle/>
                    <a:p>
                      <a:pPr algn="r" rtl="0" fontAlgn="ctr"/>
                      <a:r>
                        <a:rPr lang="es-CO" sz="1200" b="0" i="0" u="none" strike="noStrike">
                          <a:solidFill>
                            <a:srgbClr val="203764"/>
                          </a:solidFill>
                          <a:effectLst/>
                          <a:latin typeface="Calibri" panose="020F0502020204030204" pitchFamily="34" charset="0"/>
                          <a:cs typeface="Calibri" panose="020F0502020204030204" pitchFamily="34" charset="0"/>
                        </a:rPr>
                        <a:t> </a:t>
                      </a:r>
                    </a:p>
                  </a:txBody>
                  <a:tcPr marL="0" marR="0" marT="0" marB="0" anchor="ctr">
                    <a:lnL w="6350" cap="flat" cmpd="sng" algn="ctr">
                      <a:solidFill>
                        <a:srgbClr val="8EA9DB"/>
                      </a:solidFill>
                      <a:prstDash val="solid"/>
                      <a:round/>
                      <a:headEnd type="none" w="med" len="med"/>
                      <a:tailEnd type="none" w="med" len="med"/>
                    </a:lnL>
                    <a:lnR w="6350" cap="flat" cmpd="sng" algn="ctr">
                      <a:solidFill>
                        <a:srgbClr val="8EA9DB"/>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8EA9DB"/>
                      </a:solidFill>
                      <a:prstDash val="solid"/>
                      <a:round/>
                      <a:headEnd type="none" w="med" len="med"/>
                      <a:tailEnd type="none" w="med" len="med"/>
                    </a:lnB>
                    <a:solidFill>
                      <a:srgbClr val="F2F2F2"/>
                    </a:solidFill>
                  </a:tcPr>
                </a:tc>
                <a:tc>
                  <a:txBody>
                    <a:bodyPr/>
                    <a:lstStyle/>
                    <a:p>
                      <a:pPr algn="r" rtl="0" fontAlgn="ctr"/>
                      <a:r>
                        <a:rPr lang="es-CO" sz="1200" b="0" i="0" u="none" strike="noStrike">
                          <a:solidFill>
                            <a:srgbClr val="203764"/>
                          </a:solidFill>
                          <a:effectLst/>
                          <a:latin typeface="Calibri" panose="020F0502020204030204" pitchFamily="34" charset="0"/>
                          <a:cs typeface="Calibri" panose="020F0502020204030204" pitchFamily="34" charset="0"/>
                        </a:rPr>
                        <a:t> </a:t>
                      </a:r>
                    </a:p>
                  </a:txBody>
                  <a:tcPr marL="0" marR="0" marT="0" marB="0" anchor="ctr">
                    <a:lnL w="6350" cap="flat" cmpd="sng" algn="ctr">
                      <a:solidFill>
                        <a:srgbClr val="8EA9DB"/>
                      </a:solidFill>
                      <a:prstDash val="solid"/>
                      <a:round/>
                      <a:headEnd type="none" w="med" len="med"/>
                      <a:tailEnd type="none" w="med" len="med"/>
                    </a:lnL>
                    <a:lnR w="6350" cap="flat" cmpd="sng" algn="ctr">
                      <a:solidFill>
                        <a:srgbClr val="8EA9DB"/>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8EA9DB"/>
                      </a:solidFill>
                      <a:prstDash val="solid"/>
                      <a:round/>
                      <a:headEnd type="none" w="med" len="med"/>
                      <a:tailEnd type="none" w="med" len="med"/>
                    </a:lnB>
                    <a:solidFill>
                      <a:srgbClr val="F2F2F2"/>
                    </a:solidFill>
                  </a:tcPr>
                </a:tc>
                <a:tc>
                  <a:txBody>
                    <a:bodyPr/>
                    <a:lstStyle/>
                    <a:p>
                      <a:pPr algn="r" rtl="0" fontAlgn="ctr"/>
                      <a:r>
                        <a:rPr lang="es-CO" sz="1200" b="0" i="0" u="none" strike="noStrike">
                          <a:solidFill>
                            <a:srgbClr val="203764"/>
                          </a:solidFill>
                          <a:effectLst/>
                          <a:latin typeface="Calibri" panose="020F0502020204030204" pitchFamily="34" charset="0"/>
                          <a:cs typeface="Calibri" panose="020F0502020204030204" pitchFamily="34" charset="0"/>
                        </a:rPr>
                        <a:t> </a:t>
                      </a:r>
                    </a:p>
                  </a:txBody>
                  <a:tcPr marL="0" marR="0" marT="0" marB="0" anchor="ctr">
                    <a:lnL w="6350" cap="flat" cmpd="sng" algn="ctr">
                      <a:solidFill>
                        <a:srgbClr val="8EA9DB"/>
                      </a:solidFill>
                      <a:prstDash val="solid"/>
                      <a:round/>
                      <a:headEnd type="none" w="med" len="med"/>
                      <a:tailEnd type="none" w="med" len="med"/>
                    </a:lnL>
                    <a:lnR w="6350" cap="flat" cmpd="sng" algn="ctr">
                      <a:solidFill>
                        <a:srgbClr val="8EA9DB"/>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8EA9DB"/>
                      </a:solidFill>
                      <a:prstDash val="solid"/>
                      <a:round/>
                      <a:headEnd type="none" w="med" len="med"/>
                      <a:tailEnd type="none" w="med" len="med"/>
                    </a:lnB>
                    <a:solidFill>
                      <a:srgbClr val="F2F2F2"/>
                    </a:solidFill>
                  </a:tcPr>
                </a:tc>
                <a:tc>
                  <a:txBody>
                    <a:bodyPr/>
                    <a:lstStyle/>
                    <a:p>
                      <a:pPr algn="r" rtl="0" fontAlgn="ctr"/>
                      <a:r>
                        <a:rPr lang="es-CO" sz="1200" b="0" i="0" u="none" strike="noStrike">
                          <a:solidFill>
                            <a:srgbClr val="203764"/>
                          </a:solidFill>
                          <a:effectLst/>
                          <a:latin typeface="Calibri" panose="020F0502020204030204" pitchFamily="34" charset="0"/>
                          <a:cs typeface="Calibri" panose="020F0502020204030204" pitchFamily="34" charset="0"/>
                        </a:rPr>
                        <a:t> </a:t>
                      </a:r>
                    </a:p>
                  </a:txBody>
                  <a:tcPr marL="0" marR="0" marT="0" marB="0" anchor="ctr">
                    <a:lnL w="6350" cap="flat" cmpd="sng" algn="ctr">
                      <a:solidFill>
                        <a:srgbClr val="8EA9DB"/>
                      </a:solidFill>
                      <a:prstDash val="solid"/>
                      <a:round/>
                      <a:headEnd type="none" w="med" len="med"/>
                      <a:tailEnd type="none" w="med" len="med"/>
                    </a:lnL>
                    <a:lnR w="6350" cap="flat" cmpd="sng" algn="ctr">
                      <a:solidFill>
                        <a:srgbClr val="8EA9DB"/>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8EA9DB"/>
                      </a:solidFill>
                      <a:prstDash val="solid"/>
                      <a:round/>
                      <a:headEnd type="none" w="med" len="med"/>
                      <a:tailEnd type="none" w="med" len="med"/>
                    </a:lnB>
                    <a:solidFill>
                      <a:srgbClr val="F2F2F2"/>
                    </a:solidFill>
                  </a:tcPr>
                </a:tc>
                <a:tc>
                  <a:txBody>
                    <a:bodyPr/>
                    <a:lstStyle/>
                    <a:p>
                      <a:pPr algn="r" rtl="0" fontAlgn="ctr"/>
                      <a:r>
                        <a:rPr lang="es-CO" sz="1200" b="0" i="0" u="none" strike="noStrike">
                          <a:solidFill>
                            <a:srgbClr val="203764"/>
                          </a:solidFill>
                          <a:effectLst/>
                          <a:latin typeface="Calibri" panose="020F0502020204030204" pitchFamily="34" charset="0"/>
                          <a:cs typeface="Calibri" panose="020F0502020204030204" pitchFamily="34" charset="0"/>
                        </a:rPr>
                        <a:t> </a:t>
                      </a:r>
                    </a:p>
                  </a:txBody>
                  <a:tcPr marL="0" marR="0" marT="0" marB="0" anchor="ctr">
                    <a:lnL w="6350" cap="flat" cmpd="sng" algn="ctr">
                      <a:solidFill>
                        <a:srgbClr val="8EA9DB"/>
                      </a:solidFill>
                      <a:prstDash val="solid"/>
                      <a:round/>
                      <a:headEnd type="none" w="med" len="med"/>
                      <a:tailEnd type="none" w="med" len="med"/>
                    </a:lnL>
                    <a:lnR w="6350" cap="flat" cmpd="sng" algn="ctr">
                      <a:solidFill>
                        <a:srgbClr val="8EA9DB"/>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8EA9DB"/>
                      </a:solidFill>
                      <a:prstDash val="solid"/>
                      <a:round/>
                      <a:headEnd type="none" w="med" len="med"/>
                      <a:tailEnd type="none" w="med" len="med"/>
                    </a:lnB>
                    <a:solidFill>
                      <a:srgbClr val="F2F2F2"/>
                    </a:solidFill>
                  </a:tcPr>
                </a:tc>
                <a:tc>
                  <a:txBody>
                    <a:bodyPr/>
                    <a:lstStyle/>
                    <a:p>
                      <a:pPr algn="r" rtl="0" fontAlgn="ctr"/>
                      <a:r>
                        <a:rPr lang="es-CO" sz="1200" b="0" i="0" u="none" strike="noStrike">
                          <a:solidFill>
                            <a:srgbClr val="203764"/>
                          </a:solidFill>
                          <a:effectLst/>
                          <a:latin typeface="Calibri" panose="020F0502020204030204" pitchFamily="34" charset="0"/>
                          <a:cs typeface="Calibri" panose="020F0502020204030204" pitchFamily="34" charset="0"/>
                        </a:rPr>
                        <a:t> </a:t>
                      </a:r>
                    </a:p>
                  </a:txBody>
                  <a:tcPr marL="0" marR="0" marT="0" marB="0" anchor="ctr">
                    <a:lnL w="6350" cap="flat" cmpd="sng" algn="ctr">
                      <a:solidFill>
                        <a:srgbClr val="8EA9DB"/>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8EA9DB"/>
                      </a:solidFill>
                      <a:prstDash val="solid"/>
                      <a:round/>
                      <a:headEnd type="none" w="med" len="med"/>
                      <a:tailEnd type="none" w="med" len="med"/>
                    </a:lnB>
                    <a:solidFill>
                      <a:srgbClr val="F2F2F2"/>
                    </a:solidFill>
                  </a:tcPr>
                </a:tc>
                <a:extLst>
                  <a:ext uri="{0D108BD9-81ED-4DB2-BD59-A6C34878D82A}">
                    <a16:rowId xmlns:a16="http://schemas.microsoft.com/office/drawing/2014/main" xmlns="" val="1685512032"/>
                  </a:ext>
                </a:extLst>
              </a:tr>
              <a:tr h="395430">
                <a:tc>
                  <a:txBody>
                    <a:bodyPr/>
                    <a:lstStyle/>
                    <a:p>
                      <a:pPr algn="l" rtl="0" fontAlgn="ctr"/>
                      <a:r>
                        <a:rPr lang="es-CO" sz="1050" b="0" i="0" u="none" strike="noStrike">
                          <a:solidFill>
                            <a:srgbClr val="203764"/>
                          </a:solidFill>
                          <a:effectLst/>
                          <a:latin typeface="Calibri" panose="020F0502020204030204" pitchFamily="34" charset="0"/>
                          <a:cs typeface="Calibri" panose="020F0502020204030204" pitchFamily="34" charset="0"/>
                        </a:rPr>
                        <a:t>SOLICITADO INVERSION</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8EA9DB"/>
                      </a:solidFill>
                      <a:prstDash val="solid"/>
                      <a:round/>
                      <a:headEnd type="none" w="med" len="med"/>
                      <a:tailEnd type="none" w="med" len="med"/>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tcPr>
                </a:tc>
                <a:tc>
                  <a:txBody>
                    <a:bodyPr/>
                    <a:lstStyle/>
                    <a:p>
                      <a:pPr algn="r" fontAlgn="ctr"/>
                      <a:r>
                        <a:rPr lang="es-CO" sz="1200" b="0" i="0" u="none" strike="noStrike">
                          <a:solidFill>
                            <a:srgbClr val="203764"/>
                          </a:solidFill>
                          <a:effectLst/>
                          <a:latin typeface="Calibri" panose="020F0502020204030204" pitchFamily="34" charset="0"/>
                          <a:cs typeface="Calibri" panose="020F0502020204030204" pitchFamily="34" charset="0"/>
                        </a:rPr>
                        <a:t>            6,889 </a:t>
                      </a:r>
                    </a:p>
                  </a:txBody>
                  <a:tcPr marL="0" marR="0" marT="0" marB="0" anchor="ctr">
                    <a:lnL w="6350" cap="flat" cmpd="sng" algn="ctr">
                      <a:solidFill>
                        <a:srgbClr val="8EA9DB"/>
                      </a:solidFill>
                      <a:prstDash val="solid"/>
                      <a:round/>
                      <a:headEnd type="none" w="med" len="med"/>
                      <a:tailEnd type="none" w="med" len="med"/>
                    </a:lnL>
                    <a:lnR w="6350" cap="flat" cmpd="sng" algn="ctr">
                      <a:solidFill>
                        <a:srgbClr val="8EA9DB"/>
                      </a:solidFill>
                      <a:prstDash val="solid"/>
                      <a:round/>
                      <a:headEnd type="none" w="med" len="med"/>
                      <a:tailEnd type="none" w="med" len="med"/>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tcPr>
                </a:tc>
                <a:tc>
                  <a:txBody>
                    <a:bodyPr/>
                    <a:lstStyle/>
                    <a:p>
                      <a:pPr algn="r" fontAlgn="ctr"/>
                      <a:r>
                        <a:rPr lang="es-CO" sz="1200" b="0" i="0" u="none" strike="noStrike">
                          <a:solidFill>
                            <a:srgbClr val="203764"/>
                          </a:solidFill>
                          <a:effectLst/>
                          <a:latin typeface="Calibri" panose="020F0502020204030204" pitchFamily="34" charset="0"/>
                          <a:cs typeface="Calibri" panose="020F0502020204030204" pitchFamily="34" charset="0"/>
                        </a:rPr>
                        <a:t> </a:t>
                      </a:r>
                    </a:p>
                  </a:txBody>
                  <a:tcPr marL="0" marR="0" marT="0" marB="0" anchor="ctr">
                    <a:lnL w="6350" cap="flat" cmpd="sng" algn="ctr">
                      <a:solidFill>
                        <a:srgbClr val="8EA9DB"/>
                      </a:solidFill>
                      <a:prstDash val="solid"/>
                      <a:round/>
                      <a:headEnd type="none" w="med" len="med"/>
                      <a:tailEnd type="none" w="med" len="med"/>
                    </a:lnL>
                    <a:lnR w="6350" cap="flat" cmpd="sng" algn="ctr">
                      <a:solidFill>
                        <a:srgbClr val="8EA9DB"/>
                      </a:solidFill>
                      <a:prstDash val="solid"/>
                      <a:round/>
                      <a:headEnd type="none" w="med" len="med"/>
                      <a:tailEnd type="none" w="med" len="med"/>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tcPr>
                </a:tc>
                <a:tc>
                  <a:txBody>
                    <a:bodyPr/>
                    <a:lstStyle/>
                    <a:p>
                      <a:pPr algn="r" fontAlgn="ctr"/>
                      <a:r>
                        <a:rPr lang="es-CO" sz="1200" b="0" i="0" u="none" strike="noStrike">
                          <a:solidFill>
                            <a:srgbClr val="203764"/>
                          </a:solidFill>
                          <a:effectLst/>
                          <a:latin typeface="Calibri" panose="020F0502020204030204" pitchFamily="34" charset="0"/>
                          <a:cs typeface="Calibri" panose="020F0502020204030204" pitchFamily="34" charset="0"/>
                        </a:rPr>
                        <a:t>            6,889 </a:t>
                      </a:r>
                    </a:p>
                  </a:txBody>
                  <a:tcPr marL="0" marR="0" marT="0" marB="0" anchor="ctr">
                    <a:lnL w="6350" cap="flat" cmpd="sng" algn="ctr">
                      <a:solidFill>
                        <a:srgbClr val="8EA9DB"/>
                      </a:solidFill>
                      <a:prstDash val="solid"/>
                      <a:round/>
                      <a:headEnd type="none" w="med" len="med"/>
                      <a:tailEnd type="none" w="med" len="med"/>
                    </a:lnL>
                    <a:lnR w="6350" cap="flat" cmpd="sng" algn="ctr">
                      <a:solidFill>
                        <a:srgbClr val="8EA9DB"/>
                      </a:solidFill>
                      <a:prstDash val="solid"/>
                      <a:round/>
                      <a:headEnd type="none" w="med" len="med"/>
                      <a:tailEnd type="none" w="med" len="med"/>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tcPr>
                </a:tc>
                <a:tc>
                  <a:txBody>
                    <a:bodyPr/>
                    <a:lstStyle/>
                    <a:p>
                      <a:pPr algn="r" fontAlgn="ctr"/>
                      <a:r>
                        <a:rPr lang="es-CO" sz="1200" b="0" i="0" u="none" strike="noStrike">
                          <a:solidFill>
                            <a:srgbClr val="203764"/>
                          </a:solidFill>
                          <a:effectLst/>
                          <a:latin typeface="Calibri" panose="020F0502020204030204" pitchFamily="34" charset="0"/>
                          <a:cs typeface="Calibri" panose="020F0502020204030204" pitchFamily="34" charset="0"/>
                        </a:rPr>
                        <a:t> </a:t>
                      </a:r>
                    </a:p>
                  </a:txBody>
                  <a:tcPr marL="0" marR="0" marT="0" marB="0" anchor="ctr">
                    <a:lnL w="6350" cap="flat" cmpd="sng" algn="ctr">
                      <a:solidFill>
                        <a:srgbClr val="8EA9DB"/>
                      </a:solidFill>
                      <a:prstDash val="solid"/>
                      <a:round/>
                      <a:headEnd type="none" w="med" len="med"/>
                      <a:tailEnd type="none" w="med" len="med"/>
                    </a:lnL>
                    <a:lnR w="6350" cap="flat" cmpd="sng" algn="ctr">
                      <a:solidFill>
                        <a:srgbClr val="8EA9DB"/>
                      </a:solidFill>
                      <a:prstDash val="solid"/>
                      <a:round/>
                      <a:headEnd type="none" w="med" len="med"/>
                      <a:tailEnd type="none" w="med" len="med"/>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tcPr>
                </a:tc>
                <a:tc>
                  <a:txBody>
                    <a:bodyPr/>
                    <a:lstStyle/>
                    <a:p>
                      <a:pPr algn="r" fontAlgn="ctr"/>
                      <a:r>
                        <a:rPr lang="es-CO" sz="1200" b="0" i="0" u="none" strike="noStrike">
                          <a:solidFill>
                            <a:srgbClr val="203764"/>
                          </a:solidFill>
                          <a:effectLst/>
                          <a:latin typeface="Calibri" panose="020F0502020204030204" pitchFamily="34" charset="0"/>
                          <a:cs typeface="Calibri" panose="020F0502020204030204" pitchFamily="34" charset="0"/>
                        </a:rPr>
                        <a:t>                     5,783 </a:t>
                      </a:r>
                    </a:p>
                  </a:txBody>
                  <a:tcPr marL="0" marR="0" marT="0" marB="0" anchor="ctr">
                    <a:lnL w="6350" cap="flat" cmpd="sng" algn="ctr">
                      <a:solidFill>
                        <a:srgbClr val="8EA9DB"/>
                      </a:solidFill>
                      <a:prstDash val="solid"/>
                      <a:round/>
                      <a:headEnd type="none" w="med" len="med"/>
                      <a:tailEnd type="none" w="med" len="med"/>
                    </a:lnL>
                    <a:lnR w="6350" cap="flat" cmpd="sng" algn="ctr">
                      <a:solidFill>
                        <a:srgbClr val="8EA9DB"/>
                      </a:solidFill>
                      <a:prstDash val="solid"/>
                      <a:round/>
                      <a:headEnd type="none" w="med" len="med"/>
                      <a:tailEnd type="none" w="med" len="med"/>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tcPr>
                </a:tc>
                <a:tc>
                  <a:txBody>
                    <a:bodyPr/>
                    <a:lstStyle/>
                    <a:p>
                      <a:pPr algn="r" fontAlgn="ctr"/>
                      <a:r>
                        <a:rPr lang="es-CO" sz="1200" b="0" i="0" u="none" strike="noStrike">
                          <a:solidFill>
                            <a:srgbClr val="203764"/>
                          </a:solidFill>
                          <a:effectLst/>
                          <a:latin typeface="Calibri" panose="020F0502020204030204" pitchFamily="34" charset="0"/>
                          <a:cs typeface="Calibri" panose="020F0502020204030204" pitchFamily="34" charset="0"/>
                        </a:rPr>
                        <a:t> </a:t>
                      </a:r>
                    </a:p>
                  </a:txBody>
                  <a:tcPr marL="0" marR="0" marT="0" marB="0" anchor="ctr">
                    <a:lnL w="6350" cap="flat" cmpd="sng" algn="ctr">
                      <a:solidFill>
                        <a:srgbClr val="8EA9DB"/>
                      </a:solidFill>
                      <a:prstDash val="solid"/>
                      <a:round/>
                      <a:headEnd type="none" w="med" len="med"/>
                      <a:tailEnd type="none" w="med" len="med"/>
                    </a:lnL>
                    <a:lnR w="6350" cap="flat" cmpd="sng" algn="ctr">
                      <a:solidFill>
                        <a:srgbClr val="8EA9DB"/>
                      </a:solidFill>
                      <a:prstDash val="solid"/>
                      <a:round/>
                      <a:headEnd type="none" w="med" len="med"/>
                      <a:tailEnd type="none" w="med" len="med"/>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tcPr>
                </a:tc>
                <a:tc>
                  <a:txBody>
                    <a:bodyPr/>
                    <a:lstStyle/>
                    <a:p>
                      <a:pPr algn="r" fontAlgn="ctr"/>
                      <a:r>
                        <a:rPr lang="es-CO" sz="1200" b="0" i="0" u="none" strike="noStrike">
                          <a:solidFill>
                            <a:srgbClr val="203764"/>
                          </a:solidFill>
                          <a:effectLst/>
                          <a:latin typeface="Calibri" panose="020F0502020204030204" pitchFamily="34" charset="0"/>
                          <a:cs typeface="Calibri" panose="020F0502020204030204" pitchFamily="34" charset="0"/>
                        </a:rPr>
                        <a:t>            9,474 </a:t>
                      </a:r>
                    </a:p>
                  </a:txBody>
                  <a:tcPr marL="0" marR="0" marT="0" marB="0" anchor="ctr">
                    <a:lnL w="6350" cap="flat" cmpd="sng" algn="ctr">
                      <a:solidFill>
                        <a:srgbClr val="8EA9DB"/>
                      </a:solidFill>
                      <a:prstDash val="solid"/>
                      <a:round/>
                      <a:headEnd type="none" w="med" len="med"/>
                      <a:tailEnd type="none" w="med" len="med"/>
                    </a:lnL>
                    <a:lnR w="6350" cap="flat" cmpd="sng" algn="ctr">
                      <a:solidFill>
                        <a:srgbClr val="8EA9DB"/>
                      </a:solidFill>
                      <a:prstDash val="solid"/>
                      <a:round/>
                      <a:headEnd type="none" w="med" len="med"/>
                      <a:tailEnd type="none" w="med" len="med"/>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tcPr>
                </a:tc>
                <a:tc>
                  <a:txBody>
                    <a:bodyPr/>
                    <a:lstStyle/>
                    <a:p>
                      <a:pPr algn="r" fontAlgn="ctr"/>
                      <a:r>
                        <a:rPr lang="es-CO" sz="1200" b="0" i="0" u="none" strike="noStrike">
                          <a:solidFill>
                            <a:srgbClr val="203764"/>
                          </a:solidFill>
                          <a:effectLst/>
                          <a:latin typeface="Calibri" panose="020F0502020204030204" pitchFamily="34" charset="0"/>
                          <a:cs typeface="Calibri" panose="020F0502020204030204" pitchFamily="34" charset="0"/>
                        </a:rPr>
                        <a:t> </a:t>
                      </a:r>
                    </a:p>
                  </a:txBody>
                  <a:tcPr marL="0" marR="0" marT="0" marB="0" anchor="ctr">
                    <a:lnL w="6350" cap="flat" cmpd="sng" algn="ctr">
                      <a:solidFill>
                        <a:srgbClr val="8EA9DB"/>
                      </a:solidFill>
                      <a:prstDash val="solid"/>
                      <a:round/>
                      <a:headEnd type="none" w="med" len="med"/>
                      <a:tailEnd type="none" w="med" len="med"/>
                    </a:lnL>
                    <a:lnR w="6350" cap="flat" cmpd="sng" algn="ctr">
                      <a:solidFill>
                        <a:srgbClr val="8EA9DB"/>
                      </a:solidFill>
                      <a:prstDash val="solid"/>
                      <a:round/>
                      <a:headEnd type="none" w="med" len="med"/>
                      <a:tailEnd type="none" w="med" len="med"/>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tcPr>
                </a:tc>
                <a:tc>
                  <a:txBody>
                    <a:bodyPr/>
                    <a:lstStyle/>
                    <a:p>
                      <a:pPr algn="r" fontAlgn="ctr"/>
                      <a:r>
                        <a:rPr lang="es-CO" sz="1200" b="0" i="0" u="none" strike="noStrike">
                          <a:solidFill>
                            <a:srgbClr val="203764"/>
                          </a:solidFill>
                          <a:effectLst/>
                          <a:latin typeface="Calibri" panose="020F0502020204030204" pitchFamily="34" charset="0"/>
                          <a:cs typeface="Calibri" panose="020F0502020204030204" pitchFamily="34" charset="0"/>
                        </a:rPr>
                        <a:t>            6,982 </a:t>
                      </a:r>
                    </a:p>
                  </a:txBody>
                  <a:tcPr marL="0" marR="0" marT="0" marB="0" anchor="ctr">
                    <a:lnL w="6350" cap="flat" cmpd="sng" algn="ctr">
                      <a:solidFill>
                        <a:srgbClr val="8EA9DB"/>
                      </a:solidFill>
                      <a:prstDash val="solid"/>
                      <a:round/>
                      <a:headEnd type="none" w="med" len="med"/>
                      <a:tailEnd type="none" w="med" len="med"/>
                    </a:lnL>
                    <a:lnR w="6350" cap="flat" cmpd="sng" algn="ctr">
                      <a:solidFill>
                        <a:srgbClr val="8EA9DB"/>
                      </a:solidFill>
                      <a:prstDash val="solid"/>
                      <a:round/>
                      <a:headEnd type="none" w="med" len="med"/>
                      <a:tailEnd type="none" w="med" len="med"/>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tcPr>
                </a:tc>
                <a:tc>
                  <a:txBody>
                    <a:bodyPr/>
                    <a:lstStyle/>
                    <a:p>
                      <a:pPr algn="r" fontAlgn="ctr"/>
                      <a:r>
                        <a:rPr lang="es-CO" sz="1200" b="0" i="0" u="none" strike="noStrike">
                          <a:solidFill>
                            <a:srgbClr val="203764"/>
                          </a:solidFill>
                          <a:effectLst/>
                          <a:latin typeface="Calibri" panose="020F0502020204030204" pitchFamily="34" charset="0"/>
                          <a:cs typeface="Calibri" panose="020F0502020204030204" pitchFamily="34" charset="0"/>
                        </a:rPr>
                        <a:t> </a:t>
                      </a:r>
                    </a:p>
                  </a:txBody>
                  <a:tcPr marL="0" marR="0" marT="0" marB="0" anchor="ctr">
                    <a:lnL w="6350" cap="flat" cmpd="sng" algn="ctr">
                      <a:solidFill>
                        <a:srgbClr val="8EA9DB"/>
                      </a:solidFill>
                      <a:prstDash val="solid"/>
                      <a:round/>
                      <a:headEnd type="none" w="med" len="med"/>
                      <a:tailEnd type="none" w="med" len="med"/>
                    </a:lnL>
                    <a:lnR w="6350" cap="flat" cmpd="sng" algn="ctr">
                      <a:solidFill>
                        <a:srgbClr val="8EA9DB"/>
                      </a:solidFill>
                      <a:prstDash val="solid"/>
                      <a:round/>
                      <a:headEnd type="none" w="med" len="med"/>
                      <a:tailEnd type="none" w="med" len="med"/>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tcPr>
                </a:tc>
                <a:tc>
                  <a:txBody>
                    <a:bodyPr/>
                    <a:lstStyle/>
                    <a:p>
                      <a:pPr algn="r" fontAlgn="ctr"/>
                      <a:r>
                        <a:rPr lang="es-CO" sz="1200" b="0" i="0" u="none" strike="noStrike">
                          <a:solidFill>
                            <a:srgbClr val="203764"/>
                          </a:solidFill>
                          <a:effectLst/>
                          <a:latin typeface="Calibri" panose="020F0502020204030204" pitchFamily="34" charset="0"/>
                          <a:cs typeface="Calibri" panose="020F0502020204030204" pitchFamily="34" charset="0"/>
                        </a:rPr>
                        <a:t>                   -   </a:t>
                      </a:r>
                    </a:p>
                  </a:txBody>
                  <a:tcPr marL="0" marR="0" marT="0" marB="0" anchor="ctr">
                    <a:lnL w="6350" cap="flat" cmpd="sng" algn="ctr">
                      <a:solidFill>
                        <a:srgbClr val="8EA9DB"/>
                      </a:solidFill>
                      <a:prstDash val="solid"/>
                      <a:round/>
                      <a:headEnd type="none" w="med" len="med"/>
                      <a:tailEnd type="none" w="med" len="med"/>
                    </a:lnL>
                    <a:lnR w="6350" cap="flat" cmpd="sng" algn="ctr">
                      <a:solidFill>
                        <a:srgbClr val="8EA9DB"/>
                      </a:solidFill>
                      <a:prstDash val="solid"/>
                      <a:round/>
                      <a:headEnd type="none" w="med" len="med"/>
                      <a:tailEnd type="none" w="med" len="med"/>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tcPr>
                </a:tc>
                <a:tc>
                  <a:txBody>
                    <a:bodyPr/>
                    <a:lstStyle/>
                    <a:p>
                      <a:pPr algn="r" fontAlgn="ctr"/>
                      <a:r>
                        <a:rPr lang="es-CO" sz="1200" b="0" i="0" u="none" strike="noStrike">
                          <a:solidFill>
                            <a:srgbClr val="203764"/>
                          </a:solidFill>
                          <a:effectLst/>
                          <a:latin typeface="Calibri" panose="020F0502020204030204" pitchFamily="34" charset="0"/>
                          <a:cs typeface="Calibri" panose="020F0502020204030204" pitchFamily="34" charset="0"/>
                        </a:rPr>
                        <a:t> </a:t>
                      </a:r>
                    </a:p>
                  </a:txBody>
                  <a:tcPr marL="0" marR="0" marT="0" marB="0" anchor="ctr">
                    <a:lnL w="6350" cap="flat" cmpd="sng" algn="ctr">
                      <a:solidFill>
                        <a:srgbClr val="8EA9DB"/>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tcPr>
                </a:tc>
                <a:extLst>
                  <a:ext uri="{0D108BD9-81ED-4DB2-BD59-A6C34878D82A}">
                    <a16:rowId xmlns:a16="http://schemas.microsoft.com/office/drawing/2014/main" xmlns="" val="3578468033"/>
                  </a:ext>
                </a:extLst>
              </a:tr>
              <a:tr h="395430">
                <a:tc>
                  <a:txBody>
                    <a:bodyPr/>
                    <a:lstStyle/>
                    <a:p>
                      <a:pPr algn="l" rtl="0" fontAlgn="ctr"/>
                      <a:r>
                        <a:rPr lang="es-CO" sz="1050" b="0" i="0" u="none" strike="noStrike" dirty="0">
                          <a:solidFill>
                            <a:srgbClr val="203764"/>
                          </a:solidFill>
                          <a:effectLst/>
                          <a:latin typeface="Calibri" panose="020F0502020204030204" pitchFamily="34" charset="0"/>
                          <a:cs typeface="Calibri" panose="020F0502020204030204" pitchFamily="34" charset="0"/>
                        </a:rPr>
                        <a:t>MGMP </a:t>
                      </a:r>
                      <a:r>
                        <a:rPr lang="es-CO" sz="1050" b="0" i="0" u="none" strike="noStrike" dirty="0" smtClean="0">
                          <a:solidFill>
                            <a:srgbClr val="203764"/>
                          </a:solidFill>
                          <a:effectLst/>
                          <a:latin typeface="Calibri" panose="020F0502020204030204" pitchFamily="34" charset="0"/>
                          <a:cs typeface="Calibri" panose="020F0502020204030204" pitchFamily="34" charset="0"/>
                        </a:rPr>
                        <a:t>2021-2024****</a:t>
                      </a:r>
                      <a:endParaRPr lang="es-CO" sz="1050" b="0" i="0" u="none" strike="noStrike" dirty="0">
                        <a:solidFill>
                          <a:srgbClr val="203764"/>
                        </a:solidFill>
                        <a:effectLst/>
                        <a:latin typeface="Calibri" panose="020F0502020204030204" pitchFamily="34" charset="0"/>
                        <a:cs typeface="Calibri" panose="020F0502020204030204" pitchFamily="34" charset="0"/>
                      </a:endParaRPr>
                    </a:p>
                  </a:txBody>
                  <a:tcPr marL="0" marR="0" marT="0" marB="0" anchor="ctr">
                    <a:lnL w="12700" cap="flat" cmpd="sng" algn="ctr">
                      <a:solidFill>
                        <a:srgbClr val="000000"/>
                      </a:solidFill>
                      <a:prstDash val="solid"/>
                      <a:round/>
                      <a:headEnd type="none" w="med" len="med"/>
                      <a:tailEnd type="none" w="med" len="med"/>
                    </a:lnL>
                    <a:lnR w="6350" cap="flat" cmpd="sng" algn="ctr">
                      <a:solidFill>
                        <a:srgbClr val="8EA9DB"/>
                      </a:solidFill>
                      <a:prstDash val="solid"/>
                      <a:round/>
                      <a:headEnd type="none" w="med" len="med"/>
                      <a:tailEnd type="none" w="med" len="med"/>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solidFill>
                      <a:srgbClr val="FFFFFF"/>
                    </a:solidFill>
                  </a:tcPr>
                </a:tc>
                <a:tc>
                  <a:txBody>
                    <a:bodyPr/>
                    <a:lstStyle/>
                    <a:p>
                      <a:pPr algn="r" fontAlgn="ctr"/>
                      <a:r>
                        <a:rPr lang="es-CO" sz="1200" b="0" i="0" u="none" strike="noStrike">
                          <a:solidFill>
                            <a:srgbClr val="203764"/>
                          </a:solidFill>
                          <a:effectLst/>
                          <a:latin typeface="Calibri" panose="020F0502020204030204" pitchFamily="34" charset="0"/>
                          <a:cs typeface="Calibri" panose="020F0502020204030204" pitchFamily="34" charset="0"/>
                        </a:rPr>
                        <a:t> </a:t>
                      </a:r>
                    </a:p>
                  </a:txBody>
                  <a:tcPr marL="0" marR="0" marT="0" marB="0" anchor="ctr">
                    <a:lnL w="6350" cap="flat" cmpd="sng" algn="ctr">
                      <a:solidFill>
                        <a:srgbClr val="8EA9DB"/>
                      </a:solidFill>
                      <a:prstDash val="solid"/>
                      <a:round/>
                      <a:headEnd type="none" w="med" len="med"/>
                      <a:tailEnd type="none" w="med" len="med"/>
                    </a:lnL>
                    <a:lnR w="6350" cap="flat" cmpd="sng" algn="ctr">
                      <a:solidFill>
                        <a:srgbClr val="8EA9DB"/>
                      </a:solidFill>
                      <a:prstDash val="solid"/>
                      <a:round/>
                      <a:headEnd type="none" w="med" len="med"/>
                      <a:tailEnd type="none" w="med" len="med"/>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tcPr>
                </a:tc>
                <a:tc>
                  <a:txBody>
                    <a:bodyPr/>
                    <a:lstStyle/>
                    <a:p>
                      <a:pPr algn="r" fontAlgn="ctr"/>
                      <a:r>
                        <a:rPr lang="es-CO" sz="1200" b="0" i="0" u="none" strike="noStrike">
                          <a:solidFill>
                            <a:srgbClr val="203764"/>
                          </a:solidFill>
                          <a:effectLst/>
                          <a:latin typeface="Calibri" panose="020F0502020204030204" pitchFamily="34" charset="0"/>
                          <a:cs typeface="Calibri" panose="020F0502020204030204" pitchFamily="34" charset="0"/>
                        </a:rPr>
                        <a:t> </a:t>
                      </a:r>
                    </a:p>
                  </a:txBody>
                  <a:tcPr marL="0" marR="0" marT="0" marB="0" anchor="ctr">
                    <a:lnL w="6350" cap="flat" cmpd="sng" algn="ctr">
                      <a:solidFill>
                        <a:srgbClr val="8EA9DB"/>
                      </a:solidFill>
                      <a:prstDash val="solid"/>
                      <a:round/>
                      <a:headEnd type="none" w="med" len="med"/>
                      <a:tailEnd type="none" w="med" len="med"/>
                    </a:lnL>
                    <a:lnR w="6350" cap="flat" cmpd="sng" algn="ctr">
                      <a:solidFill>
                        <a:srgbClr val="8EA9DB"/>
                      </a:solidFill>
                      <a:prstDash val="solid"/>
                      <a:round/>
                      <a:headEnd type="none" w="med" len="med"/>
                      <a:tailEnd type="none" w="med" len="med"/>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tcPr>
                </a:tc>
                <a:tc>
                  <a:txBody>
                    <a:bodyPr/>
                    <a:lstStyle/>
                    <a:p>
                      <a:pPr algn="r" rtl="0" fontAlgn="ctr"/>
                      <a:r>
                        <a:rPr lang="es-CO" sz="1200" b="0" i="0" u="none" strike="noStrike">
                          <a:solidFill>
                            <a:srgbClr val="203764"/>
                          </a:solidFill>
                          <a:effectLst/>
                          <a:latin typeface="Calibri" panose="020F0502020204030204" pitchFamily="34" charset="0"/>
                          <a:cs typeface="Calibri" panose="020F0502020204030204" pitchFamily="34" charset="0"/>
                        </a:rPr>
                        <a:t> </a:t>
                      </a:r>
                    </a:p>
                  </a:txBody>
                  <a:tcPr marL="0" marR="0" marT="0" marB="0" anchor="ctr">
                    <a:lnL w="6350" cap="flat" cmpd="sng" algn="ctr">
                      <a:solidFill>
                        <a:srgbClr val="8EA9DB"/>
                      </a:solidFill>
                      <a:prstDash val="solid"/>
                      <a:round/>
                      <a:headEnd type="none" w="med" len="med"/>
                      <a:tailEnd type="none" w="med" len="med"/>
                    </a:lnL>
                    <a:lnR w="6350" cap="flat" cmpd="sng" algn="ctr">
                      <a:solidFill>
                        <a:srgbClr val="8EA9DB"/>
                      </a:solidFill>
                      <a:prstDash val="solid"/>
                      <a:round/>
                      <a:headEnd type="none" w="med" len="med"/>
                      <a:tailEnd type="none" w="med" len="med"/>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tcPr>
                </a:tc>
                <a:tc>
                  <a:txBody>
                    <a:bodyPr/>
                    <a:lstStyle/>
                    <a:p>
                      <a:pPr algn="r" rtl="0" fontAlgn="ctr"/>
                      <a:r>
                        <a:rPr lang="es-CO" sz="1200" b="0" i="0" u="none" strike="noStrike">
                          <a:solidFill>
                            <a:srgbClr val="203764"/>
                          </a:solidFill>
                          <a:effectLst/>
                          <a:latin typeface="Calibri" panose="020F0502020204030204" pitchFamily="34" charset="0"/>
                          <a:cs typeface="Calibri" panose="020F0502020204030204" pitchFamily="34" charset="0"/>
                        </a:rPr>
                        <a:t> </a:t>
                      </a:r>
                    </a:p>
                  </a:txBody>
                  <a:tcPr marL="0" marR="0" marT="0" marB="0" anchor="ctr">
                    <a:lnL w="6350" cap="flat" cmpd="sng" algn="ctr">
                      <a:solidFill>
                        <a:srgbClr val="8EA9DB"/>
                      </a:solidFill>
                      <a:prstDash val="solid"/>
                      <a:round/>
                      <a:headEnd type="none" w="med" len="med"/>
                      <a:tailEnd type="none" w="med" len="med"/>
                    </a:lnL>
                    <a:lnR w="6350" cap="flat" cmpd="sng" algn="ctr">
                      <a:solidFill>
                        <a:srgbClr val="8EA9DB"/>
                      </a:solidFill>
                      <a:prstDash val="solid"/>
                      <a:round/>
                      <a:headEnd type="none" w="med" len="med"/>
                      <a:tailEnd type="none" w="med" len="med"/>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tcPr>
                </a:tc>
                <a:tc>
                  <a:txBody>
                    <a:bodyPr/>
                    <a:lstStyle/>
                    <a:p>
                      <a:pPr algn="r" fontAlgn="ctr"/>
                      <a:r>
                        <a:rPr lang="es-CO" sz="1200" b="0" i="0" u="none" strike="noStrike">
                          <a:solidFill>
                            <a:srgbClr val="203764"/>
                          </a:solidFill>
                          <a:effectLst/>
                          <a:latin typeface="Calibri" panose="020F0502020204030204" pitchFamily="34" charset="0"/>
                          <a:cs typeface="Calibri" panose="020F0502020204030204" pitchFamily="34" charset="0"/>
                        </a:rPr>
                        <a:t>                     2,320 </a:t>
                      </a:r>
                    </a:p>
                  </a:txBody>
                  <a:tcPr marL="0" marR="0" marT="0" marB="0" anchor="ctr">
                    <a:lnL w="6350" cap="flat" cmpd="sng" algn="ctr">
                      <a:solidFill>
                        <a:srgbClr val="8EA9DB"/>
                      </a:solidFill>
                      <a:prstDash val="solid"/>
                      <a:round/>
                      <a:headEnd type="none" w="med" len="med"/>
                      <a:tailEnd type="none" w="med" len="med"/>
                    </a:lnL>
                    <a:lnR w="6350" cap="flat" cmpd="sng" algn="ctr">
                      <a:solidFill>
                        <a:srgbClr val="8EA9DB"/>
                      </a:solidFill>
                      <a:prstDash val="solid"/>
                      <a:round/>
                      <a:headEnd type="none" w="med" len="med"/>
                      <a:tailEnd type="none" w="med" len="med"/>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tcPr>
                </a:tc>
                <a:tc>
                  <a:txBody>
                    <a:bodyPr/>
                    <a:lstStyle/>
                    <a:p>
                      <a:pPr algn="r" rtl="0" fontAlgn="ctr"/>
                      <a:r>
                        <a:rPr lang="es-CO" sz="1200" b="0" i="0" u="none" strike="noStrike">
                          <a:solidFill>
                            <a:srgbClr val="203764"/>
                          </a:solidFill>
                          <a:effectLst/>
                          <a:latin typeface="Calibri" panose="020F0502020204030204" pitchFamily="34" charset="0"/>
                          <a:cs typeface="Calibri" panose="020F0502020204030204" pitchFamily="34" charset="0"/>
                        </a:rPr>
                        <a:t> </a:t>
                      </a:r>
                    </a:p>
                  </a:txBody>
                  <a:tcPr marL="0" marR="0" marT="0" marB="0" anchor="ctr">
                    <a:lnL w="6350" cap="flat" cmpd="sng" algn="ctr">
                      <a:solidFill>
                        <a:srgbClr val="8EA9DB"/>
                      </a:solidFill>
                      <a:prstDash val="solid"/>
                      <a:round/>
                      <a:headEnd type="none" w="med" len="med"/>
                      <a:tailEnd type="none" w="med" len="med"/>
                    </a:lnL>
                    <a:lnR w="6350" cap="flat" cmpd="sng" algn="ctr">
                      <a:solidFill>
                        <a:srgbClr val="8EA9DB"/>
                      </a:solidFill>
                      <a:prstDash val="solid"/>
                      <a:round/>
                      <a:headEnd type="none" w="med" len="med"/>
                      <a:tailEnd type="none" w="med" len="med"/>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tcPr>
                </a:tc>
                <a:tc>
                  <a:txBody>
                    <a:bodyPr/>
                    <a:lstStyle/>
                    <a:p>
                      <a:pPr algn="r" fontAlgn="ctr"/>
                      <a:r>
                        <a:rPr lang="es-CO" sz="1200" b="0" i="0" u="none" strike="noStrike">
                          <a:solidFill>
                            <a:srgbClr val="203764"/>
                          </a:solidFill>
                          <a:effectLst/>
                          <a:latin typeface="Calibri" panose="020F0502020204030204" pitchFamily="34" charset="0"/>
                          <a:cs typeface="Calibri" panose="020F0502020204030204" pitchFamily="34" charset="0"/>
                        </a:rPr>
                        <a:t>            3,549 </a:t>
                      </a:r>
                    </a:p>
                  </a:txBody>
                  <a:tcPr marL="0" marR="0" marT="0" marB="0" anchor="ctr">
                    <a:lnL w="6350" cap="flat" cmpd="sng" algn="ctr">
                      <a:solidFill>
                        <a:srgbClr val="8EA9DB"/>
                      </a:solidFill>
                      <a:prstDash val="solid"/>
                      <a:round/>
                      <a:headEnd type="none" w="med" len="med"/>
                      <a:tailEnd type="none" w="med" len="med"/>
                    </a:lnL>
                    <a:lnR w="6350" cap="flat" cmpd="sng" algn="ctr">
                      <a:solidFill>
                        <a:srgbClr val="8EA9DB"/>
                      </a:solidFill>
                      <a:prstDash val="solid"/>
                      <a:round/>
                      <a:headEnd type="none" w="med" len="med"/>
                      <a:tailEnd type="none" w="med" len="med"/>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tcPr>
                </a:tc>
                <a:tc>
                  <a:txBody>
                    <a:bodyPr/>
                    <a:lstStyle/>
                    <a:p>
                      <a:pPr algn="r" rtl="0" fontAlgn="ctr"/>
                      <a:r>
                        <a:rPr lang="es-CO" sz="1200" b="0" i="0" u="none" strike="noStrike">
                          <a:solidFill>
                            <a:srgbClr val="203764"/>
                          </a:solidFill>
                          <a:effectLst/>
                          <a:latin typeface="Calibri" panose="020F0502020204030204" pitchFamily="34" charset="0"/>
                          <a:cs typeface="Calibri" panose="020F0502020204030204" pitchFamily="34" charset="0"/>
                        </a:rPr>
                        <a:t> </a:t>
                      </a:r>
                    </a:p>
                  </a:txBody>
                  <a:tcPr marL="0" marR="0" marT="0" marB="0" anchor="ctr">
                    <a:lnL w="6350" cap="flat" cmpd="sng" algn="ctr">
                      <a:solidFill>
                        <a:srgbClr val="8EA9DB"/>
                      </a:solidFill>
                      <a:prstDash val="solid"/>
                      <a:round/>
                      <a:headEnd type="none" w="med" len="med"/>
                      <a:tailEnd type="none" w="med" len="med"/>
                    </a:lnL>
                    <a:lnR w="6350" cap="flat" cmpd="sng" algn="ctr">
                      <a:solidFill>
                        <a:srgbClr val="8EA9DB"/>
                      </a:solidFill>
                      <a:prstDash val="solid"/>
                      <a:round/>
                      <a:headEnd type="none" w="med" len="med"/>
                      <a:tailEnd type="none" w="med" len="med"/>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tcPr>
                </a:tc>
                <a:tc>
                  <a:txBody>
                    <a:bodyPr/>
                    <a:lstStyle/>
                    <a:p>
                      <a:pPr algn="r" fontAlgn="ctr"/>
                      <a:r>
                        <a:rPr lang="es-CO" sz="1200" b="0" i="0" u="none" strike="noStrike">
                          <a:solidFill>
                            <a:srgbClr val="203764"/>
                          </a:solidFill>
                          <a:effectLst/>
                          <a:latin typeface="Calibri" panose="020F0502020204030204" pitchFamily="34" charset="0"/>
                          <a:cs typeface="Calibri" panose="020F0502020204030204" pitchFamily="34" charset="0"/>
                        </a:rPr>
                        <a:t>            4,560 </a:t>
                      </a:r>
                    </a:p>
                  </a:txBody>
                  <a:tcPr marL="0" marR="0" marT="0" marB="0" anchor="ctr">
                    <a:lnL w="6350" cap="flat" cmpd="sng" algn="ctr">
                      <a:solidFill>
                        <a:srgbClr val="8EA9DB"/>
                      </a:solidFill>
                      <a:prstDash val="solid"/>
                      <a:round/>
                      <a:headEnd type="none" w="med" len="med"/>
                      <a:tailEnd type="none" w="med" len="med"/>
                    </a:lnL>
                    <a:lnR w="6350" cap="flat" cmpd="sng" algn="ctr">
                      <a:solidFill>
                        <a:srgbClr val="8EA9DB"/>
                      </a:solidFill>
                      <a:prstDash val="solid"/>
                      <a:round/>
                      <a:headEnd type="none" w="med" len="med"/>
                      <a:tailEnd type="none" w="med" len="med"/>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tcPr>
                </a:tc>
                <a:tc>
                  <a:txBody>
                    <a:bodyPr/>
                    <a:lstStyle/>
                    <a:p>
                      <a:pPr algn="r" rtl="0" fontAlgn="ctr"/>
                      <a:r>
                        <a:rPr lang="es-CO" sz="1200" b="0" i="0" u="none" strike="noStrike">
                          <a:solidFill>
                            <a:srgbClr val="203764"/>
                          </a:solidFill>
                          <a:effectLst/>
                          <a:latin typeface="Calibri" panose="020F0502020204030204" pitchFamily="34" charset="0"/>
                          <a:cs typeface="Calibri" panose="020F0502020204030204" pitchFamily="34" charset="0"/>
                        </a:rPr>
                        <a:t> </a:t>
                      </a:r>
                    </a:p>
                  </a:txBody>
                  <a:tcPr marL="0" marR="0" marT="0" marB="0" anchor="ctr">
                    <a:lnL w="6350" cap="flat" cmpd="sng" algn="ctr">
                      <a:solidFill>
                        <a:srgbClr val="8EA9DB"/>
                      </a:solidFill>
                      <a:prstDash val="solid"/>
                      <a:round/>
                      <a:headEnd type="none" w="med" len="med"/>
                      <a:tailEnd type="none" w="med" len="med"/>
                    </a:lnL>
                    <a:lnR w="6350" cap="flat" cmpd="sng" algn="ctr">
                      <a:solidFill>
                        <a:srgbClr val="8EA9DB"/>
                      </a:solidFill>
                      <a:prstDash val="solid"/>
                      <a:round/>
                      <a:headEnd type="none" w="med" len="med"/>
                      <a:tailEnd type="none" w="med" len="med"/>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tcPr>
                </a:tc>
                <a:tc>
                  <a:txBody>
                    <a:bodyPr/>
                    <a:lstStyle/>
                    <a:p>
                      <a:pPr algn="r" rtl="0" fontAlgn="ctr"/>
                      <a:r>
                        <a:rPr lang="es-CO" sz="1200" b="0" i="0" u="none" strike="noStrike">
                          <a:solidFill>
                            <a:srgbClr val="203764"/>
                          </a:solidFill>
                          <a:effectLst/>
                          <a:latin typeface="Calibri" panose="020F0502020204030204" pitchFamily="34" charset="0"/>
                          <a:cs typeface="Calibri" panose="020F0502020204030204" pitchFamily="34" charset="0"/>
                        </a:rPr>
                        <a:t>                         -   </a:t>
                      </a:r>
                    </a:p>
                  </a:txBody>
                  <a:tcPr marL="0" marR="0" marT="0" marB="0" anchor="ctr">
                    <a:lnL w="6350" cap="flat" cmpd="sng" algn="ctr">
                      <a:solidFill>
                        <a:srgbClr val="8EA9DB"/>
                      </a:solidFill>
                      <a:prstDash val="solid"/>
                      <a:round/>
                      <a:headEnd type="none" w="med" len="med"/>
                      <a:tailEnd type="none" w="med" len="med"/>
                    </a:lnL>
                    <a:lnR w="6350" cap="flat" cmpd="sng" algn="ctr">
                      <a:solidFill>
                        <a:srgbClr val="8EA9DB"/>
                      </a:solidFill>
                      <a:prstDash val="solid"/>
                      <a:round/>
                      <a:headEnd type="none" w="med" len="med"/>
                      <a:tailEnd type="none" w="med" len="med"/>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tcPr>
                </a:tc>
                <a:tc>
                  <a:txBody>
                    <a:bodyPr/>
                    <a:lstStyle/>
                    <a:p>
                      <a:pPr algn="r" rtl="0" fontAlgn="ctr"/>
                      <a:r>
                        <a:rPr lang="es-CO" sz="1200" b="0" i="0" u="none" strike="noStrike">
                          <a:solidFill>
                            <a:srgbClr val="203764"/>
                          </a:solidFill>
                          <a:effectLst/>
                          <a:latin typeface="Calibri" panose="020F0502020204030204" pitchFamily="34" charset="0"/>
                          <a:cs typeface="Calibri" panose="020F0502020204030204" pitchFamily="34" charset="0"/>
                        </a:rPr>
                        <a:t> </a:t>
                      </a:r>
                    </a:p>
                  </a:txBody>
                  <a:tcPr marL="0" marR="0" marT="0" marB="0" anchor="ctr">
                    <a:lnL w="6350" cap="flat" cmpd="sng" algn="ctr">
                      <a:solidFill>
                        <a:srgbClr val="8EA9DB"/>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tcPr>
                </a:tc>
                <a:extLst>
                  <a:ext uri="{0D108BD9-81ED-4DB2-BD59-A6C34878D82A}">
                    <a16:rowId xmlns:a16="http://schemas.microsoft.com/office/drawing/2014/main" xmlns="" val="258155218"/>
                  </a:ext>
                </a:extLst>
              </a:tr>
              <a:tr h="395430">
                <a:tc>
                  <a:txBody>
                    <a:bodyPr/>
                    <a:lstStyle/>
                    <a:p>
                      <a:pPr algn="l" rtl="0" fontAlgn="ctr"/>
                      <a:r>
                        <a:rPr lang="es-CO" sz="1050" b="0" i="0" u="none" strike="noStrike">
                          <a:solidFill>
                            <a:srgbClr val="203764"/>
                          </a:solidFill>
                          <a:effectLst/>
                          <a:latin typeface="Calibri" panose="020F0502020204030204" pitchFamily="34" charset="0"/>
                          <a:cs typeface="Calibri" panose="020F0502020204030204" pitchFamily="34" charset="0"/>
                        </a:rPr>
                        <a:t>DIFERENCIA</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8EA9DB"/>
                      </a:solidFill>
                      <a:prstDash val="solid"/>
                      <a:round/>
                      <a:headEnd type="none" w="med" len="med"/>
                      <a:tailEnd type="none" w="med" len="med"/>
                    </a:lnR>
                    <a:lnT w="6350" cap="flat" cmpd="sng" algn="ctr">
                      <a:solidFill>
                        <a:srgbClr val="8EA9DB"/>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ctr"/>
                      <a:r>
                        <a:rPr lang="es-CO" sz="1200" b="0" i="0" u="none" strike="noStrike">
                          <a:solidFill>
                            <a:srgbClr val="203764"/>
                          </a:solidFill>
                          <a:effectLst/>
                          <a:latin typeface="Calibri" panose="020F0502020204030204" pitchFamily="34" charset="0"/>
                          <a:cs typeface="Calibri" panose="020F0502020204030204" pitchFamily="34" charset="0"/>
                        </a:rPr>
                        <a:t> </a:t>
                      </a:r>
                    </a:p>
                  </a:txBody>
                  <a:tcPr marL="0" marR="0" marT="0" marB="0" anchor="ctr">
                    <a:lnL w="6350" cap="flat" cmpd="sng" algn="ctr">
                      <a:solidFill>
                        <a:srgbClr val="8EA9DB"/>
                      </a:solidFill>
                      <a:prstDash val="solid"/>
                      <a:round/>
                      <a:headEnd type="none" w="med" len="med"/>
                      <a:tailEnd type="none" w="med" len="med"/>
                    </a:lnL>
                    <a:lnR w="6350" cap="flat" cmpd="sng" algn="ctr">
                      <a:solidFill>
                        <a:srgbClr val="8EA9DB"/>
                      </a:solidFill>
                      <a:prstDash val="solid"/>
                      <a:round/>
                      <a:headEnd type="none" w="med" len="med"/>
                      <a:tailEnd type="none" w="med" len="med"/>
                    </a:lnR>
                    <a:lnT w="6350" cap="flat" cmpd="sng" algn="ctr">
                      <a:solidFill>
                        <a:srgbClr val="8EA9DB"/>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ctr"/>
                      <a:r>
                        <a:rPr lang="es-CO" sz="1200" b="0" i="0" u="none" strike="noStrike">
                          <a:solidFill>
                            <a:srgbClr val="203764"/>
                          </a:solidFill>
                          <a:effectLst/>
                          <a:latin typeface="Calibri" panose="020F0502020204030204" pitchFamily="34" charset="0"/>
                          <a:cs typeface="Calibri" panose="020F0502020204030204" pitchFamily="34" charset="0"/>
                        </a:rPr>
                        <a:t> </a:t>
                      </a:r>
                    </a:p>
                  </a:txBody>
                  <a:tcPr marL="0" marR="0" marT="0" marB="0" anchor="ctr">
                    <a:lnL w="6350" cap="flat" cmpd="sng" algn="ctr">
                      <a:solidFill>
                        <a:srgbClr val="8EA9DB"/>
                      </a:solidFill>
                      <a:prstDash val="solid"/>
                      <a:round/>
                      <a:headEnd type="none" w="med" len="med"/>
                      <a:tailEnd type="none" w="med" len="med"/>
                    </a:lnL>
                    <a:lnR w="6350" cap="flat" cmpd="sng" algn="ctr">
                      <a:solidFill>
                        <a:srgbClr val="8EA9DB"/>
                      </a:solidFill>
                      <a:prstDash val="solid"/>
                      <a:round/>
                      <a:headEnd type="none" w="med" len="med"/>
                      <a:tailEnd type="none" w="med" len="med"/>
                    </a:lnR>
                    <a:lnT w="6350" cap="flat" cmpd="sng" algn="ctr">
                      <a:solidFill>
                        <a:srgbClr val="8EA9DB"/>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ctr"/>
                      <a:r>
                        <a:rPr lang="es-CO" sz="1200" b="0" i="0" u="none" strike="noStrike">
                          <a:solidFill>
                            <a:srgbClr val="203764"/>
                          </a:solidFill>
                          <a:effectLst/>
                          <a:latin typeface="Calibri" panose="020F0502020204030204" pitchFamily="34" charset="0"/>
                          <a:cs typeface="Calibri" panose="020F0502020204030204" pitchFamily="34" charset="0"/>
                        </a:rPr>
                        <a:t> </a:t>
                      </a:r>
                    </a:p>
                  </a:txBody>
                  <a:tcPr marL="0" marR="0" marT="0" marB="0" anchor="ctr">
                    <a:lnL w="6350" cap="flat" cmpd="sng" algn="ctr">
                      <a:solidFill>
                        <a:srgbClr val="8EA9DB"/>
                      </a:solidFill>
                      <a:prstDash val="solid"/>
                      <a:round/>
                      <a:headEnd type="none" w="med" len="med"/>
                      <a:tailEnd type="none" w="med" len="med"/>
                    </a:lnL>
                    <a:lnR w="6350" cap="flat" cmpd="sng" algn="ctr">
                      <a:solidFill>
                        <a:srgbClr val="8EA9DB"/>
                      </a:solidFill>
                      <a:prstDash val="solid"/>
                      <a:round/>
                      <a:headEnd type="none" w="med" len="med"/>
                      <a:tailEnd type="none" w="med" len="med"/>
                    </a:lnR>
                    <a:lnT w="6350" cap="flat" cmpd="sng" algn="ctr">
                      <a:solidFill>
                        <a:srgbClr val="8EA9DB"/>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ctr"/>
                      <a:r>
                        <a:rPr lang="es-CO" sz="1200" b="0" i="0" u="none" strike="noStrike">
                          <a:solidFill>
                            <a:srgbClr val="203764"/>
                          </a:solidFill>
                          <a:effectLst/>
                          <a:latin typeface="Calibri" panose="020F0502020204030204" pitchFamily="34" charset="0"/>
                          <a:cs typeface="Calibri" panose="020F0502020204030204" pitchFamily="34" charset="0"/>
                        </a:rPr>
                        <a:t> </a:t>
                      </a:r>
                    </a:p>
                  </a:txBody>
                  <a:tcPr marL="0" marR="0" marT="0" marB="0" anchor="ctr">
                    <a:lnL w="6350" cap="flat" cmpd="sng" algn="ctr">
                      <a:solidFill>
                        <a:srgbClr val="8EA9DB"/>
                      </a:solidFill>
                      <a:prstDash val="solid"/>
                      <a:round/>
                      <a:headEnd type="none" w="med" len="med"/>
                      <a:tailEnd type="none" w="med" len="med"/>
                    </a:lnL>
                    <a:lnR w="6350" cap="flat" cmpd="sng" algn="ctr">
                      <a:solidFill>
                        <a:srgbClr val="8EA9DB"/>
                      </a:solidFill>
                      <a:prstDash val="solid"/>
                      <a:round/>
                      <a:headEnd type="none" w="med" len="med"/>
                      <a:tailEnd type="none" w="med" len="med"/>
                    </a:lnR>
                    <a:lnT w="6350" cap="flat" cmpd="sng" algn="ctr">
                      <a:solidFill>
                        <a:srgbClr val="8EA9DB"/>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ctr"/>
                      <a:r>
                        <a:rPr lang="es-CO" sz="1200" b="0" i="0" u="none" strike="noStrike">
                          <a:solidFill>
                            <a:srgbClr val="203764"/>
                          </a:solidFill>
                          <a:effectLst/>
                          <a:latin typeface="Calibri" panose="020F0502020204030204" pitchFamily="34" charset="0"/>
                          <a:cs typeface="Calibri" panose="020F0502020204030204" pitchFamily="34" charset="0"/>
                        </a:rPr>
                        <a:t>                    (3,463)</a:t>
                      </a:r>
                    </a:p>
                  </a:txBody>
                  <a:tcPr marL="0" marR="0" marT="0" marB="0" anchor="ctr">
                    <a:lnL w="6350" cap="flat" cmpd="sng" algn="ctr">
                      <a:solidFill>
                        <a:srgbClr val="8EA9DB"/>
                      </a:solidFill>
                      <a:prstDash val="solid"/>
                      <a:round/>
                      <a:headEnd type="none" w="med" len="med"/>
                      <a:tailEnd type="none" w="med" len="med"/>
                    </a:lnL>
                    <a:lnR w="6350" cap="flat" cmpd="sng" algn="ctr">
                      <a:solidFill>
                        <a:srgbClr val="8EA9DB"/>
                      </a:solidFill>
                      <a:prstDash val="solid"/>
                      <a:round/>
                      <a:headEnd type="none" w="med" len="med"/>
                      <a:tailEnd type="none" w="med" len="med"/>
                    </a:lnR>
                    <a:lnT w="6350" cap="flat" cmpd="sng" algn="ctr">
                      <a:solidFill>
                        <a:srgbClr val="8EA9DB"/>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ctr"/>
                      <a:r>
                        <a:rPr lang="es-CO" sz="1200" b="0" i="0" u="none" strike="noStrike">
                          <a:solidFill>
                            <a:srgbClr val="203764"/>
                          </a:solidFill>
                          <a:effectLst/>
                          <a:latin typeface="Calibri" panose="020F0502020204030204" pitchFamily="34" charset="0"/>
                          <a:cs typeface="Calibri" panose="020F0502020204030204" pitchFamily="34" charset="0"/>
                        </a:rPr>
                        <a:t> </a:t>
                      </a:r>
                    </a:p>
                  </a:txBody>
                  <a:tcPr marL="0" marR="0" marT="0" marB="0" anchor="ctr">
                    <a:lnL w="6350" cap="flat" cmpd="sng" algn="ctr">
                      <a:solidFill>
                        <a:srgbClr val="8EA9DB"/>
                      </a:solidFill>
                      <a:prstDash val="solid"/>
                      <a:round/>
                      <a:headEnd type="none" w="med" len="med"/>
                      <a:tailEnd type="none" w="med" len="med"/>
                    </a:lnL>
                    <a:lnR w="6350" cap="flat" cmpd="sng" algn="ctr">
                      <a:solidFill>
                        <a:srgbClr val="8EA9DB"/>
                      </a:solidFill>
                      <a:prstDash val="solid"/>
                      <a:round/>
                      <a:headEnd type="none" w="med" len="med"/>
                      <a:tailEnd type="none" w="med" len="med"/>
                    </a:lnR>
                    <a:lnT w="6350" cap="flat" cmpd="sng" algn="ctr">
                      <a:solidFill>
                        <a:srgbClr val="8EA9DB"/>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ctr"/>
                      <a:r>
                        <a:rPr lang="es-CO" sz="1200" b="0" i="0" u="none" strike="noStrike">
                          <a:solidFill>
                            <a:srgbClr val="203764"/>
                          </a:solidFill>
                          <a:effectLst/>
                          <a:latin typeface="Calibri" panose="020F0502020204030204" pitchFamily="34" charset="0"/>
                          <a:cs typeface="Calibri" panose="020F0502020204030204" pitchFamily="34" charset="0"/>
                        </a:rPr>
                        <a:t>           (5,925)</a:t>
                      </a:r>
                    </a:p>
                  </a:txBody>
                  <a:tcPr marL="0" marR="0" marT="0" marB="0" anchor="ctr">
                    <a:lnL w="6350" cap="flat" cmpd="sng" algn="ctr">
                      <a:solidFill>
                        <a:srgbClr val="8EA9DB"/>
                      </a:solidFill>
                      <a:prstDash val="solid"/>
                      <a:round/>
                      <a:headEnd type="none" w="med" len="med"/>
                      <a:tailEnd type="none" w="med" len="med"/>
                    </a:lnL>
                    <a:lnR w="6350" cap="flat" cmpd="sng" algn="ctr">
                      <a:solidFill>
                        <a:srgbClr val="8EA9DB"/>
                      </a:solidFill>
                      <a:prstDash val="solid"/>
                      <a:round/>
                      <a:headEnd type="none" w="med" len="med"/>
                      <a:tailEnd type="none" w="med" len="med"/>
                    </a:lnR>
                    <a:lnT w="6350" cap="flat" cmpd="sng" algn="ctr">
                      <a:solidFill>
                        <a:srgbClr val="8EA9DB"/>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ctr"/>
                      <a:r>
                        <a:rPr lang="es-CO" sz="1200" b="0" i="0" u="none" strike="noStrike">
                          <a:solidFill>
                            <a:srgbClr val="203764"/>
                          </a:solidFill>
                          <a:effectLst/>
                          <a:latin typeface="Calibri" panose="020F0502020204030204" pitchFamily="34" charset="0"/>
                          <a:cs typeface="Calibri" panose="020F0502020204030204" pitchFamily="34" charset="0"/>
                        </a:rPr>
                        <a:t> </a:t>
                      </a:r>
                    </a:p>
                  </a:txBody>
                  <a:tcPr marL="0" marR="0" marT="0" marB="0" anchor="ctr">
                    <a:lnL w="6350" cap="flat" cmpd="sng" algn="ctr">
                      <a:solidFill>
                        <a:srgbClr val="8EA9DB"/>
                      </a:solidFill>
                      <a:prstDash val="solid"/>
                      <a:round/>
                      <a:headEnd type="none" w="med" len="med"/>
                      <a:tailEnd type="none" w="med" len="med"/>
                    </a:lnL>
                    <a:lnR w="6350" cap="flat" cmpd="sng" algn="ctr">
                      <a:solidFill>
                        <a:srgbClr val="8EA9DB"/>
                      </a:solidFill>
                      <a:prstDash val="solid"/>
                      <a:round/>
                      <a:headEnd type="none" w="med" len="med"/>
                      <a:tailEnd type="none" w="med" len="med"/>
                    </a:lnR>
                    <a:lnT w="6350" cap="flat" cmpd="sng" algn="ctr">
                      <a:solidFill>
                        <a:srgbClr val="8EA9DB"/>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ctr"/>
                      <a:r>
                        <a:rPr lang="es-CO" sz="1200" b="0" i="0" u="none" strike="noStrike">
                          <a:solidFill>
                            <a:srgbClr val="203764"/>
                          </a:solidFill>
                          <a:effectLst/>
                          <a:latin typeface="Calibri" panose="020F0502020204030204" pitchFamily="34" charset="0"/>
                          <a:cs typeface="Calibri" panose="020F0502020204030204" pitchFamily="34" charset="0"/>
                        </a:rPr>
                        <a:t>           (2,421)</a:t>
                      </a:r>
                    </a:p>
                  </a:txBody>
                  <a:tcPr marL="0" marR="0" marT="0" marB="0" anchor="ctr">
                    <a:lnL w="6350" cap="flat" cmpd="sng" algn="ctr">
                      <a:solidFill>
                        <a:srgbClr val="8EA9DB"/>
                      </a:solidFill>
                      <a:prstDash val="solid"/>
                      <a:round/>
                      <a:headEnd type="none" w="med" len="med"/>
                      <a:tailEnd type="none" w="med" len="med"/>
                    </a:lnL>
                    <a:lnR w="6350" cap="flat" cmpd="sng" algn="ctr">
                      <a:solidFill>
                        <a:srgbClr val="8EA9DB"/>
                      </a:solidFill>
                      <a:prstDash val="solid"/>
                      <a:round/>
                      <a:headEnd type="none" w="med" len="med"/>
                      <a:tailEnd type="none" w="med" len="med"/>
                    </a:lnR>
                    <a:lnT w="6350" cap="flat" cmpd="sng" algn="ctr">
                      <a:solidFill>
                        <a:srgbClr val="8EA9DB"/>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ctr"/>
                      <a:r>
                        <a:rPr lang="es-CO" sz="1200" b="0" i="0" u="none" strike="noStrike">
                          <a:solidFill>
                            <a:srgbClr val="203764"/>
                          </a:solidFill>
                          <a:effectLst/>
                          <a:latin typeface="Calibri" panose="020F0502020204030204" pitchFamily="34" charset="0"/>
                          <a:cs typeface="Calibri" panose="020F0502020204030204" pitchFamily="34" charset="0"/>
                        </a:rPr>
                        <a:t> </a:t>
                      </a:r>
                    </a:p>
                  </a:txBody>
                  <a:tcPr marL="0" marR="0" marT="0" marB="0" anchor="ctr">
                    <a:lnL w="6350" cap="flat" cmpd="sng" algn="ctr">
                      <a:solidFill>
                        <a:srgbClr val="8EA9DB"/>
                      </a:solidFill>
                      <a:prstDash val="solid"/>
                      <a:round/>
                      <a:headEnd type="none" w="med" len="med"/>
                      <a:tailEnd type="none" w="med" len="med"/>
                    </a:lnL>
                    <a:lnR w="6350" cap="flat" cmpd="sng" algn="ctr">
                      <a:solidFill>
                        <a:srgbClr val="8EA9DB"/>
                      </a:solidFill>
                      <a:prstDash val="solid"/>
                      <a:round/>
                      <a:headEnd type="none" w="med" len="med"/>
                      <a:tailEnd type="none" w="med" len="med"/>
                    </a:lnR>
                    <a:lnT w="6350" cap="flat" cmpd="sng" algn="ctr">
                      <a:solidFill>
                        <a:srgbClr val="8EA9DB"/>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ctr"/>
                      <a:r>
                        <a:rPr lang="es-CO" sz="1200" b="0" i="0" u="none" strike="noStrike">
                          <a:solidFill>
                            <a:srgbClr val="203764"/>
                          </a:solidFill>
                          <a:effectLst/>
                          <a:latin typeface="Calibri" panose="020F0502020204030204" pitchFamily="34" charset="0"/>
                          <a:cs typeface="Calibri" panose="020F0502020204030204" pitchFamily="34" charset="0"/>
                        </a:rPr>
                        <a:t>                   -   </a:t>
                      </a:r>
                    </a:p>
                  </a:txBody>
                  <a:tcPr marL="0" marR="0" marT="0" marB="0" anchor="ctr">
                    <a:lnL w="6350" cap="flat" cmpd="sng" algn="ctr">
                      <a:solidFill>
                        <a:srgbClr val="8EA9DB"/>
                      </a:solidFill>
                      <a:prstDash val="solid"/>
                      <a:round/>
                      <a:headEnd type="none" w="med" len="med"/>
                      <a:tailEnd type="none" w="med" len="med"/>
                    </a:lnL>
                    <a:lnR w="6350" cap="flat" cmpd="sng" algn="ctr">
                      <a:solidFill>
                        <a:srgbClr val="8EA9DB"/>
                      </a:solidFill>
                      <a:prstDash val="solid"/>
                      <a:round/>
                      <a:headEnd type="none" w="med" len="med"/>
                      <a:tailEnd type="none" w="med" len="med"/>
                    </a:lnR>
                    <a:lnT w="6350" cap="flat" cmpd="sng" algn="ctr">
                      <a:solidFill>
                        <a:srgbClr val="8EA9DB"/>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ctr"/>
                      <a:r>
                        <a:rPr lang="es-CO" sz="1200" b="0" i="0" u="none" strike="noStrike" dirty="0">
                          <a:solidFill>
                            <a:srgbClr val="203764"/>
                          </a:solidFill>
                          <a:effectLst/>
                          <a:latin typeface="Calibri" panose="020F0502020204030204" pitchFamily="34" charset="0"/>
                          <a:cs typeface="Calibri" panose="020F0502020204030204" pitchFamily="34" charset="0"/>
                        </a:rPr>
                        <a:t> </a:t>
                      </a:r>
                    </a:p>
                  </a:txBody>
                  <a:tcPr marL="0" marR="0" marT="0" marB="0" anchor="ctr">
                    <a:lnL w="6350" cap="flat" cmpd="sng" algn="ctr">
                      <a:solidFill>
                        <a:srgbClr val="8EA9DB"/>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8EA9DB"/>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924234450"/>
                  </a:ext>
                </a:extLst>
              </a:tr>
            </a:tbl>
          </a:graphicData>
        </a:graphic>
      </p:graphicFrame>
      <p:graphicFrame>
        <p:nvGraphicFramePr>
          <p:cNvPr id="8" name="Tabla 7"/>
          <p:cNvGraphicFramePr>
            <a:graphicFrameLocks noGrp="1"/>
          </p:cNvGraphicFramePr>
          <p:nvPr>
            <p:extLst>
              <p:ext uri="{D42A27DB-BD31-4B8C-83A1-F6EECF244321}">
                <p14:modId xmlns:p14="http://schemas.microsoft.com/office/powerpoint/2010/main" val="1564524711"/>
              </p:ext>
            </p:extLst>
          </p:nvPr>
        </p:nvGraphicFramePr>
        <p:xfrm>
          <a:off x="666747" y="3889612"/>
          <a:ext cx="10515603" cy="1564943"/>
        </p:xfrm>
        <a:graphic>
          <a:graphicData uri="http://schemas.openxmlformats.org/drawingml/2006/table">
            <a:tbl>
              <a:tblPr>
                <a:tableStyleId>{2D5ABB26-0587-4C30-8999-92F81FD0307C}</a:tableStyleId>
              </a:tblPr>
              <a:tblGrid>
                <a:gridCol w="6105267">
                  <a:extLst>
                    <a:ext uri="{9D8B030D-6E8A-4147-A177-3AD203B41FA5}">
                      <a16:colId xmlns:a16="http://schemas.microsoft.com/office/drawing/2014/main" xmlns="" val="2061757269"/>
                    </a:ext>
                  </a:extLst>
                </a:gridCol>
                <a:gridCol w="735056">
                  <a:extLst>
                    <a:ext uri="{9D8B030D-6E8A-4147-A177-3AD203B41FA5}">
                      <a16:colId xmlns:a16="http://schemas.microsoft.com/office/drawing/2014/main" xmlns="" val="147164746"/>
                    </a:ext>
                  </a:extLst>
                </a:gridCol>
                <a:gridCol w="735056">
                  <a:extLst>
                    <a:ext uri="{9D8B030D-6E8A-4147-A177-3AD203B41FA5}">
                      <a16:colId xmlns:a16="http://schemas.microsoft.com/office/drawing/2014/main" xmlns="" val="1997888101"/>
                    </a:ext>
                  </a:extLst>
                </a:gridCol>
                <a:gridCol w="735056">
                  <a:extLst>
                    <a:ext uri="{9D8B030D-6E8A-4147-A177-3AD203B41FA5}">
                      <a16:colId xmlns:a16="http://schemas.microsoft.com/office/drawing/2014/main" xmlns="" val="2557710950"/>
                    </a:ext>
                  </a:extLst>
                </a:gridCol>
                <a:gridCol w="735056">
                  <a:extLst>
                    <a:ext uri="{9D8B030D-6E8A-4147-A177-3AD203B41FA5}">
                      <a16:colId xmlns:a16="http://schemas.microsoft.com/office/drawing/2014/main" xmlns="" val="2883732559"/>
                    </a:ext>
                  </a:extLst>
                </a:gridCol>
                <a:gridCol w="735056">
                  <a:extLst>
                    <a:ext uri="{9D8B030D-6E8A-4147-A177-3AD203B41FA5}">
                      <a16:colId xmlns:a16="http://schemas.microsoft.com/office/drawing/2014/main" xmlns="" val="3646050447"/>
                    </a:ext>
                  </a:extLst>
                </a:gridCol>
                <a:gridCol w="735056">
                  <a:extLst>
                    <a:ext uri="{9D8B030D-6E8A-4147-A177-3AD203B41FA5}">
                      <a16:colId xmlns:a16="http://schemas.microsoft.com/office/drawing/2014/main" xmlns="" val="3961382284"/>
                    </a:ext>
                  </a:extLst>
                </a:gridCol>
              </a:tblGrid>
              <a:tr h="300251">
                <a:tc>
                  <a:txBody>
                    <a:bodyPr/>
                    <a:lstStyle/>
                    <a:p>
                      <a:pPr algn="just" rtl="0" fontAlgn="ctr"/>
                      <a:r>
                        <a:rPr lang="es-ES" sz="1000" u="none" strike="noStrike">
                          <a:solidFill>
                            <a:srgbClr val="002060"/>
                          </a:solidFill>
                          <a:effectLst/>
                        </a:rPr>
                        <a:t>* Apropiación vigente a 30 de abril de 2020, SIN descontar partidas suspendidas</a:t>
                      </a:r>
                      <a:endParaRPr lang="es-ES" sz="1000" b="0" i="0" u="none" strike="noStrike">
                        <a:solidFill>
                          <a:srgbClr val="002060"/>
                        </a:solidFill>
                        <a:effectLst/>
                        <a:latin typeface="Calibri" panose="020F0502020204030204" pitchFamily="34" charset="0"/>
                      </a:endParaRPr>
                    </a:p>
                  </a:txBody>
                  <a:tcPr marL="0" marR="0" marT="0" marB="0" anchor="ctr"/>
                </a:tc>
                <a:tc>
                  <a:txBody>
                    <a:bodyPr/>
                    <a:lstStyle/>
                    <a:p>
                      <a:pPr algn="just" rtl="0" fontAlgn="ctr"/>
                      <a:endParaRPr lang="es-CO" sz="1000" b="0" i="0" u="none" strike="noStrike">
                        <a:solidFill>
                          <a:srgbClr val="002060"/>
                        </a:solidFill>
                        <a:effectLst/>
                        <a:latin typeface="Calibri" panose="020F0502020204030204" pitchFamily="34" charset="0"/>
                      </a:endParaRPr>
                    </a:p>
                  </a:txBody>
                  <a:tcPr marL="0" marR="0" marT="0" marB="0" anchor="ctr"/>
                </a:tc>
                <a:tc>
                  <a:txBody>
                    <a:bodyPr/>
                    <a:lstStyle/>
                    <a:p>
                      <a:pPr algn="just" rtl="0" fontAlgn="ctr"/>
                      <a:endParaRPr lang="es-CO" sz="1000" b="0" i="0" u="none" strike="noStrike">
                        <a:solidFill>
                          <a:srgbClr val="002060"/>
                        </a:solidFill>
                        <a:effectLst/>
                        <a:latin typeface="Calibri" panose="020F0502020204030204" pitchFamily="34" charset="0"/>
                      </a:endParaRPr>
                    </a:p>
                  </a:txBody>
                  <a:tcPr marL="0" marR="0" marT="0" marB="0" anchor="ctr"/>
                </a:tc>
                <a:tc>
                  <a:txBody>
                    <a:bodyPr/>
                    <a:lstStyle/>
                    <a:p>
                      <a:pPr algn="just" rtl="0" fontAlgn="ctr"/>
                      <a:endParaRPr lang="es-CO" sz="1000" b="0" i="0" u="none" strike="noStrike">
                        <a:solidFill>
                          <a:srgbClr val="002060"/>
                        </a:solidFill>
                        <a:effectLst/>
                        <a:latin typeface="Calibri" panose="020F0502020204030204" pitchFamily="34" charset="0"/>
                      </a:endParaRPr>
                    </a:p>
                  </a:txBody>
                  <a:tcPr marL="0" marR="0" marT="0" marB="0" anchor="ctr"/>
                </a:tc>
                <a:tc>
                  <a:txBody>
                    <a:bodyPr/>
                    <a:lstStyle/>
                    <a:p>
                      <a:pPr algn="just" rtl="0" fontAlgn="ctr"/>
                      <a:endParaRPr lang="es-CO" sz="1000" b="0" i="0" u="none" strike="noStrike">
                        <a:solidFill>
                          <a:srgbClr val="002060"/>
                        </a:solidFill>
                        <a:effectLst/>
                        <a:latin typeface="Calibri" panose="020F0502020204030204" pitchFamily="34" charset="0"/>
                      </a:endParaRPr>
                    </a:p>
                  </a:txBody>
                  <a:tcPr marL="0" marR="0" marT="0" marB="0" anchor="ctr"/>
                </a:tc>
                <a:tc>
                  <a:txBody>
                    <a:bodyPr/>
                    <a:lstStyle/>
                    <a:p>
                      <a:pPr algn="just" rtl="0" fontAlgn="ctr"/>
                      <a:endParaRPr lang="es-CO" sz="1000" b="0" i="0" u="none" strike="noStrike">
                        <a:solidFill>
                          <a:srgbClr val="002060"/>
                        </a:solidFill>
                        <a:effectLst/>
                        <a:latin typeface="Calibri" panose="020F0502020204030204" pitchFamily="34" charset="0"/>
                      </a:endParaRPr>
                    </a:p>
                  </a:txBody>
                  <a:tcPr marL="0" marR="0" marT="0" marB="0" anchor="ctr"/>
                </a:tc>
                <a:tc>
                  <a:txBody>
                    <a:bodyPr/>
                    <a:lstStyle/>
                    <a:p>
                      <a:pPr algn="just" rtl="0" fontAlgn="ctr"/>
                      <a:endParaRPr lang="es-CO" sz="1000" b="0" i="0" u="none" strike="noStrike">
                        <a:solidFill>
                          <a:srgbClr val="002060"/>
                        </a:solidFill>
                        <a:effectLst/>
                        <a:latin typeface="Calibri" panose="020F0502020204030204" pitchFamily="34" charset="0"/>
                      </a:endParaRPr>
                    </a:p>
                  </a:txBody>
                  <a:tcPr marL="0" marR="0" marT="0" marB="0" anchor="ctr"/>
                </a:tc>
                <a:extLst>
                  <a:ext uri="{0D108BD9-81ED-4DB2-BD59-A6C34878D82A}">
                    <a16:rowId xmlns:a16="http://schemas.microsoft.com/office/drawing/2014/main" xmlns="" val="1716328669"/>
                  </a:ext>
                </a:extLst>
              </a:tr>
              <a:tr h="272955">
                <a:tc>
                  <a:txBody>
                    <a:bodyPr/>
                    <a:lstStyle/>
                    <a:p>
                      <a:pPr algn="just" rtl="0" fontAlgn="ctr"/>
                      <a:r>
                        <a:rPr lang="es-CO" sz="1000" u="none" strike="noStrike">
                          <a:solidFill>
                            <a:srgbClr val="002060"/>
                          </a:solidFill>
                          <a:effectLst/>
                        </a:rPr>
                        <a:t>** Apropiación vigente a 30 de abril de 2020, descontando partidas suspendidas</a:t>
                      </a:r>
                      <a:endParaRPr lang="es-CO" sz="1000" b="0" i="0" u="none" strike="noStrike">
                        <a:solidFill>
                          <a:srgbClr val="002060"/>
                        </a:solidFill>
                        <a:effectLst/>
                        <a:latin typeface="Calibri" panose="020F0502020204030204" pitchFamily="34" charset="0"/>
                      </a:endParaRPr>
                    </a:p>
                  </a:txBody>
                  <a:tcPr marL="0" marR="0" marT="0" marB="0" anchor="ctr"/>
                </a:tc>
                <a:tc>
                  <a:txBody>
                    <a:bodyPr/>
                    <a:lstStyle/>
                    <a:p>
                      <a:pPr algn="just" rtl="0" fontAlgn="ctr"/>
                      <a:endParaRPr lang="es-CO" sz="1000" b="0" i="0" u="none" strike="noStrike">
                        <a:solidFill>
                          <a:srgbClr val="002060"/>
                        </a:solidFill>
                        <a:effectLst/>
                        <a:latin typeface="Calibri" panose="020F0502020204030204" pitchFamily="34" charset="0"/>
                      </a:endParaRPr>
                    </a:p>
                  </a:txBody>
                  <a:tcPr marL="0" marR="0" marT="0" marB="0" anchor="ctr"/>
                </a:tc>
                <a:tc>
                  <a:txBody>
                    <a:bodyPr/>
                    <a:lstStyle/>
                    <a:p>
                      <a:pPr algn="just" rtl="0" fontAlgn="ctr"/>
                      <a:endParaRPr lang="es-CO" sz="1000" b="0" i="0" u="none" strike="noStrike">
                        <a:solidFill>
                          <a:srgbClr val="002060"/>
                        </a:solidFill>
                        <a:effectLst/>
                        <a:latin typeface="Calibri" panose="020F0502020204030204" pitchFamily="34" charset="0"/>
                      </a:endParaRPr>
                    </a:p>
                  </a:txBody>
                  <a:tcPr marL="0" marR="0" marT="0" marB="0" anchor="ctr"/>
                </a:tc>
                <a:tc>
                  <a:txBody>
                    <a:bodyPr/>
                    <a:lstStyle/>
                    <a:p>
                      <a:pPr algn="just" rtl="0" fontAlgn="ctr"/>
                      <a:endParaRPr lang="es-CO" sz="1000" b="0" i="0" u="none" strike="noStrike">
                        <a:solidFill>
                          <a:srgbClr val="002060"/>
                        </a:solidFill>
                        <a:effectLst/>
                        <a:latin typeface="Calibri" panose="020F0502020204030204" pitchFamily="34" charset="0"/>
                      </a:endParaRPr>
                    </a:p>
                  </a:txBody>
                  <a:tcPr marL="0" marR="0" marT="0" marB="0" anchor="ctr"/>
                </a:tc>
                <a:tc>
                  <a:txBody>
                    <a:bodyPr/>
                    <a:lstStyle/>
                    <a:p>
                      <a:pPr algn="just" rtl="0" fontAlgn="ctr"/>
                      <a:endParaRPr lang="es-CO" sz="1000" b="0" i="0" u="none" strike="noStrike">
                        <a:solidFill>
                          <a:srgbClr val="002060"/>
                        </a:solidFill>
                        <a:effectLst/>
                        <a:latin typeface="Calibri" panose="020F0502020204030204" pitchFamily="34" charset="0"/>
                      </a:endParaRPr>
                    </a:p>
                  </a:txBody>
                  <a:tcPr marL="0" marR="0" marT="0" marB="0" anchor="ctr"/>
                </a:tc>
                <a:tc>
                  <a:txBody>
                    <a:bodyPr/>
                    <a:lstStyle/>
                    <a:p>
                      <a:pPr algn="just" rtl="0" fontAlgn="ctr"/>
                      <a:endParaRPr lang="es-CO" sz="1000" b="0" i="0" u="none" strike="noStrike">
                        <a:solidFill>
                          <a:srgbClr val="002060"/>
                        </a:solidFill>
                        <a:effectLst/>
                        <a:latin typeface="Calibri" panose="020F0502020204030204" pitchFamily="34" charset="0"/>
                      </a:endParaRPr>
                    </a:p>
                  </a:txBody>
                  <a:tcPr marL="0" marR="0" marT="0" marB="0" anchor="ctr"/>
                </a:tc>
                <a:tc>
                  <a:txBody>
                    <a:bodyPr/>
                    <a:lstStyle/>
                    <a:p>
                      <a:pPr algn="just" rtl="0" fontAlgn="ctr"/>
                      <a:endParaRPr lang="es-CO" sz="1000" b="0" i="0" u="none" strike="noStrike">
                        <a:solidFill>
                          <a:srgbClr val="002060"/>
                        </a:solidFill>
                        <a:effectLst/>
                        <a:latin typeface="Calibri" panose="020F0502020204030204" pitchFamily="34" charset="0"/>
                      </a:endParaRPr>
                    </a:p>
                  </a:txBody>
                  <a:tcPr marL="0" marR="0" marT="0" marB="0" anchor="ctr"/>
                </a:tc>
                <a:extLst>
                  <a:ext uri="{0D108BD9-81ED-4DB2-BD59-A6C34878D82A}">
                    <a16:rowId xmlns:a16="http://schemas.microsoft.com/office/drawing/2014/main" xmlns="" val="1581373752"/>
                  </a:ext>
                </a:extLst>
              </a:tr>
              <a:tr h="382137">
                <a:tc gridSpan="7">
                  <a:txBody>
                    <a:bodyPr/>
                    <a:lstStyle/>
                    <a:p>
                      <a:pPr algn="just" rtl="0" fontAlgn="ctr"/>
                      <a:r>
                        <a:rPr lang="es-ES" sz="1000" u="none" strike="noStrike" dirty="0">
                          <a:solidFill>
                            <a:srgbClr val="002060"/>
                          </a:solidFill>
                          <a:effectLst/>
                        </a:rPr>
                        <a:t>*** La información de los proyectos de inversión 2021 - 2024 del Sector Hacienda guardan total coherencia con la información del aplicativo SUIFP a la fecha.</a:t>
                      </a:r>
                      <a:endParaRPr lang="es-ES" sz="1000" b="0" i="0" u="none" strike="noStrike" dirty="0">
                        <a:solidFill>
                          <a:srgbClr val="002060"/>
                        </a:solidFill>
                        <a:effectLst/>
                        <a:latin typeface="Calibri" panose="020F0502020204030204" pitchFamily="34" charset="0"/>
                      </a:endParaRPr>
                    </a:p>
                  </a:txBody>
                  <a:tcPr marL="0" marR="0" marT="0" marB="0" anchor="ct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pPr algn="l" rtl="0" fontAlgn="ctr"/>
                      <a:endParaRPr lang="es-CO" sz="900" b="0" i="0" u="none" strike="noStrike" dirty="0">
                        <a:solidFill>
                          <a:srgbClr val="203764"/>
                        </a:solidFill>
                        <a:effectLst/>
                        <a:latin typeface="Calibri" panose="020F0502020204030204" pitchFamily="34" charset="0"/>
                      </a:endParaRPr>
                    </a:p>
                  </a:txBody>
                  <a:tcPr marL="0" marR="0" marT="0" marB="0" anchor="ctr"/>
                </a:tc>
                <a:tc hMerge="1">
                  <a:txBody>
                    <a:bodyPr/>
                    <a:lstStyle/>
                    <a:p>
                      <a:pPr algn="l" rtl="0" fontAlgn="ctr"/>
                      <a:endParaRPr lang="es-CO" sz="900" b="0" i="0" u="none" strike="noStrike" dirty="0">
                        <a:solidFill>
                          <a:srgbClr val="203764"/>
                        </a:solidFill>
                        <a:effectLst/>
                        <a:latin typeface="Calibri" panose="020F0502020204030204" pitchFamily="34" charset="0"/>
                      </a:endParaRPr>
                    </a:p>
                  </a:txBody>
                  <a:tcPr marL="0" marR="0" marT="0" marB="0" anchor="ctr"/>
                </a:tc>
                <a:tc hMerge="1">
                  <a:txBody>
                    <a:bodyPr/>
                    <a:lstStyle/>
                    <a:p>
                      <a:pPr algn="l" rtl="0" fontAlgn="ctr"/>
                      <a:endParaRPr lang="es-CO" sz="900" b="0" i="0" u="none" strike="noStrike" dirty="0">
                        <a:solidFill>
                          <a:srgbClr val="203764"/>
                        </a:solidFill>
                        <a:effectLst/>
                        <a:latin typeface="Calibri" panose="020F0502020204030204" pitchFamily="34" charset="0"/>
                      </a:endParaRPr>
                    </a:p>
                  </a:txBody>
                  <a:tcPr marL="0" marR="0" marT="0" marB="0" anchor="ctr"/>
                </a:tc>
                <a:extLst>
                  <a:ext uri="{0D108BD9-81ED-4DB2-BD59-A6C34878D82A}">
                    <a16:rowId xmlns:a16="http://schemas.microsoft.com/office/drawing/2014/main" xmlns="" val="75577306"/>
                  </a:ext>
                </a:extLst>
              </a:tr>
              <a:tr h="350793">
                <a:tc gridSpan="7">
                  <a:txBody>
                    <a:bodyPr/>
                    <a:lstStyle/>
                    <a:p>
                      <a:pPr algn="just" rtl="0" fontAlgn="ctr"/>
                      <a:r>
                        <a:rPr lang="es-ES" sz="1000" u="none" strike="noStrike" dirty="0">
                          <a:solidFill>
                            <a:srgbClr val="002060"/>
                          </a:solidFill>
                          <a:effectLst/>
                        </a:rPr>
                        <a:t>**** Para el calculo de los valores por Entidad del MGMP 2021- 2023 ; se </a:t>
                      </a:r>
                      <a:r>
                        <a:rPr lang="es-ES" sz="1000" u="none" strike="noStrike" dirty="0" smtClean="0">
                          <a:solidFill>
                            <a:srgbClr val="002060"/>
                          </a:solidFill>
                          <a:effectLst/>
                        </a:rPr>
                        <a:t>estableció </a:t>
                      </a:r>
                      <a:r>
                        <a:rPr lang="es-ES" sz="1000" u="none" strike="noStrike" dirty="0">
                          <a:solidFill>
                            <a:srgbClr val="002060"/>
                          </a:solidFill>
                          <a:effectLst/>
                        </a:rPr>
                        <a:t>en  la vigencia 2021 conforme al tope presupuestal de inversión asignado en el Anteproyecto de Presupuesto,  y en las vigencias 2022 -2023, se realizó el incremento de acuerdo a los topes de inversión indicados  en correo </a:t>
                      </a:r>
                      <a:r>
                        <a:rPr lang="es-ES" sz="1000" u="none" strike="noStrike" dirty="0" smtClean="0">
                          <a:solidFill>
                            <a:srgbClr val="002060"/>
                          </a:solidFill>
                          <a:effectLst/>
                        </a:rPr>
                        <a:t>electrónico </a:t>
                      </a:r>
                      <a:r>
                        <a:rPr lang="es-ES" sz="1000" u="none" strike="noStrike" dirty="0">
                          <a:solidFill>
                            <a:srgbClr val="002060"/>
                          </a:solidFill>
                          <a:effectLst/>
                        </a:rPr>
                        <a:t>por parte del Departamento Nacional de Planeación para el Sector Hacienda, estableciendo las variaciones porcentuales conforme a la variación anual del tope global y la vigencia 2024 con un incremento por entidad del 3% conforme a los supuestos </a:t>
                      </a:r>
                      <a:r>
                        <a:rPr lang="es-ES" sz="1000" u="none" strike="noStrike" dirty="0" smtClean="0">
                          <a:solidFill>
                            <a:srgbClr val="002060"/>
                          </a:solidFill>
                          <a:effectLst/>
                        </a:rPr>
                        <a:t>macroeconómicos.</a:t>
                      </a:r>
                      <a:endParaRPr lang="es-ES" sz="1000" b="0" i="0" u="none" strike="noStrike" dirty="0">
                        <a:solidFill>
                          <a:srgbClr val="002060"/>
                        </a:solidFill>
                        <a:effectLst/>
                        <a:latin typeface="Calibri" panose="020F0502020204030204" pitchFamily="34" charset="0"/>
                      </a:endParaRPr>
                    </a:p>
                  </a:txBody>
                  <a:tcPr marL="0" marR="0" marT="0" marB="0" anchor="ctr"/>
                </a:tc>
                <a:tc hMerge="1">
                  <a:txBody>
                    <a:bodyPr/>
                    <a:lstStyle/>
                    <a:p>
                      <a:endParaRPr lang="es-CO"/>
                    </a:p>
                  </a:txBody>
                  <a:tcPr/>
                </a:tc>
                <a:tc hMerge="1">
                  <a:txBody>
                    <a:bodyPr/>
                    <a:lstStyle/>
                    <a:p>
                      <a:endParaRPr lang="es-CO"/>
                    </a:p>
                  </a:txBody>
                  <a:tcPr/>
                </a:tc>
                <a:tc hMerge="1">
                  <a:txBody>
                    <a:bodyPr/>
                    <a:lstStyle/>
                    <a:p>
                      <a:endParaRPr lang="es-CO" sz="1500"/>
                    </a:p>
                  </a:txBody>
                  <a:tcPr marL="78054" marR="78054" marT="39027" marB="39027"/>
                </a:tc>
                <a:tc hMerge="1">
                  <a:txBody>
                    <a:bodyPr/>
                    <a:lstStyle/>
                    <a:p>
                      <a:endParaRPr lang="es-CO" sz="1500"/>
                    </a:p>
                  </a:txBody>
                  <a:tcPr marL="78054" marR="78054" marT="39027" marB="39027"/>
                </a:tc>
                <a:tc hMerge="1">
                  <a:txBody>
                    <a:bodyPr/>
                    <a:lstStyle/>
                    <a:p>
                      <a:endParaRPr lang="es-CO" sz="1500"/>
                    </a:p>
                  </a:txBody>
                  <a:tcPr marL="78054" marR="78054" marT="39027" marB="39027"/>
                </a:tc>
                <a:tc hMerge="1">
                  <a:txBody>
                    <a:bodyPr/>
                    <a:lstStyle/>
                    <a:p>
                      <a:endParaRPr lang="es-CO" sz="1500" dirty="0"/>
                    </a:p>
                  </a:txBody>
                  <a:tcPr marL="78054" marR="78054" marT="39027" marB="39027"/>
                </a:tc>
                <a:extLst>
                  <a:ext uri="{0D108BD9-81ED-4DB2-BD59-A6C34878D82A}">
                    <a16:rowId xmlns:a16="http://schemas.microsoft.com/office/drawing/2014/main" xmlns="" val="4231338699"/>
                  </a:ext>
                </a:extLst>
              </a:tr>
            </a:tbl>
          </a:graphicData>
        </a:graphic>
      </p:graphicFrame>
    </p:spTree>
    <p:extLst>
      <p:ext uri="{BB962C8B-B14F-4D97-AF65-F5344CB8AC3E}">
        <p14:creationId xmlns:p14="http://schemas.microsoft.com/office/powerpoint/2010/main" val="299102456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5">
            <a:extLst>
              <a:ext uri="{FF2B5EF4-FFF2-40B4-BE49-F238E27FC236}">
                <a16:creationId xmlns:a16="http://schemas.microsoft.com/office/drawing/2014/main" xmlns="" id="{147A00F9-85D5-482F-8929-515BA65B6DAA}"/>
              </a:ext>
            </a:extLst>
          </p:cNvPr>
          <p:cNvSpPr>
            <a:spLocks noGrp="1"/>
          </p:cNvSpPr>
          <p:nvPr>
            <p:ph type="title"/>
          </p:nvPr>
        </p:nvSpPr>
        <p:spPr>
          <a:xfrm>
            <a:off x="292653" y="673874"/>
            <a:ext cx="11613596" cy="559387"/>
          </a:xfrm>
        </p:spPr>
        <p:txBody>
          <a:bodyPr/>
          <a:lstStyle/>
          <a:p>
            <a:r>
              <a:rPr lang="es-CO" dirty="0"/>
              <a:t>3</a:t>
            </a:r>
            <a:r>
              <a:rPr lang="es-CO" dirty="0" smtClean="0"/>
              <a:t>.1 </a:t>
            </a:r>
            <a:r>
              <a:rPr lang="es-CO" dirty="0"/>
              <a:t>Solicitud MGMP Inversión</a:t>
            </a:r>
          </a:p>
        </p:txBody>
      </p:sp>
      <p:sp>
        <p:nvSpPr>
          <p:cNvPr id="17" name="Text Placeholder 16">
            <a:extLst>
              <a:ext uri="{FF2B5EF4-FFF2-40B4-BE49-F238E27FC236}">
                <a16:creationId xmlns:a16="http://schemas.microsoft.com/office/drawing/2014/main" xmlns="" id="{CC7E4799-0F53-4A92-81A5-D4162B3A1AAE}"/>
              </a:ext>
            </a:extLst>
          </p:cNvPr>
          <p:cNvSpPr>
            <a:spLocks noGrp="1"/>
          </p:cNvSpPr>
          <p:nvPr>
            <p:ph type="body" sz="quarter" idx="10"/>
          </p:nvPr>
        </p:nvSpPr>
        <p:spPr>
          <a:xfrm>
            <a:off x="291865" y="1347457"/>
            <a:ext cx="11614384" cy="360939"/>
          </a:xfrm>
        </p:spPr>
        <p:txBody>
          <a:bodyPr/>
          <a:lstStyle/>
          <a:p>
            <a:r>
              <a:rPr lang="es-CO" dirty="0"/>
              <a:t>Proyecciones</a:t>
            </a:r>
          </a:p>
          <a:p>
            <a:endParaRPr lang="es-CO" dirty="0"/>
          </a:p>
        </p:txBody>
      </p:sp>
      <p:sp>
        <p:nvSpPr>
          <p:cNvPr id="9" name="Text Placeholder 20">
            <a:extLst>
              <a:ext uri="{FF2B5EF4-FFF2-40B4-BE49-F238E27FC236}">
                <a16:creationId xmlns:a16="http://schemas.microsoft.com/office/drawing/2014/main" xmlns="" id="{7D0D38D6-F0D4-4F24-87C2-FAA50E442061}"/>
              </a:ext>
            </a:extLst>
          </p:cNvPr>
          <p:cNvSpPr txBox="1">
            <a:spLocks/>
          </p:cNvSpPr>
          <p:nvPr/>
        </p:nvSpPr>
        <p:spPr>
          <a:xfrm>
            <a:off x="473075" y="234950"/>
            <a:ext cx="10709275" cy="279400"/>
          </a:xfrm>
          <a:prstGeom prst="rect">
            <a:avLst/>
          </a:prstGeom>
        </p:spPr>
        <p:txBody>
          <a:bodyPr vert="horz" lIns="91440" tIns="45720" rIns="91440" bIns="45720" rtlCol="0" anchor="ctr">
            <a:normAutofit/>
          </a:bodyPr>
          <a:lstStyle>
            <a:lvl1pPr marL="0" indent="0" algn="l" defTabSz="914400" rtl="0" eaLnBrk="1" latinLnBrk="0" hangingPunct="1">
              <a:lnSpc>
                <a:spcPct val="100000"/>
              </a:lnSpc>
              <a:spcBef>
                <a:spcPts val="0"/>
              </a:spcBef>
              <a:buFont typeface="Arial" panose="020B0604020202020204" pitchFamily="34" charset="0"/>
              <a:buNone/>
              <a:defRPr sz="800" kern="1200">
                <a:solidFill>
                  <a:schemeClr val="tx1"/>
                </a:solidFill>
                <a:latin typeface="Work Sans" panose="00000500000000000000" pitchFamily="2" charset="0"/>
                <a:ea typeface="+mn-ea"/>
                <a:cs typeface="+mn-cs"/>
              </a:defRPr>
            </a:lvl1pPr>
            <a:lvl2pPr marL="0" indent="0" algn="l" defTabSz="914400" rtl="0" eaLnBrk="1" latinLnBrk="0" hangingPunct="1">
              <a:lnSpc>
                <a:spcPct val="100000"/>
              </a:lnSpc>
              <a:spcBef>
                <a:spcPts val="0"/>
              </a:spcBef>
              <a:buFont typeface="Arial" panose="020B0604020202020204" pitchFamily="34" charset="0"/>
              <a:buNone/>
              <a:defRPr sz="1600" kern="1200">
                <a:solidFill>
                  <a:schemeClr val="bg1"/>
                </a:solidFill>
                <a:latin typeface="+mn-lt"/>
                <a:ea typeface="+mn-ea"/>
                <a:cs typeface="+mn-cs"/>
              </a:defRPr>
            </a:lvl2pPr>
            <a:lvl3pPr marL="0" indent="0" algn="l" defTabSz="914400" rtl="0" eaLnBrk="1" latinLnBrk="0" hangingPunct="1">
              <a:lnSpc>
                <a:spcPct val="100000"/>
              </a:lnSpc>
              <a:spcBef>
                <a:spcPts val="0"/>
              </a:spcBef>
              <a:buFont typeface="Arial" panose="020B0604020202020204" pitchFamily="34" charset="0"/>
              <a:buNone/>
              <a:defRPr sz="1600" kern="1200">
                <a:solidFill>
                  <a:schemeClr val="bg1"/>
                </a:solidFill>
                <a:latin typeface="+mn-lt"/>
                <a:ea typeface="+mn-ea"/>
                <a:cs typeface="+mn-cs"/>
              </a:defRPr>
            </a:lvl3pPr>
            <a:lvl4pPr marL="0" indent="0" algn="l" defTabSz="914400" rtl="0" eaLnBrk="1" latinLnBrk="0" hangingPunct="1">
              <a:lnSpc>
                <a:spcPct val="100000"/>
              </a:lnSpc>
              <a:spcBef>
                <a:spcPts val="0"/>
              </a:spcBef>
              <a:buFont typeface="Arial" panose="020B0604020202020204" pitchFamily="34" charset="0"/>
              <a:buNone/>
              <a:defRPr sz="1600" kern="1200">
                <a:solidFill>
                  <a:schemeClr val="bg1"/>
                </a:solidFill>
                <a:latin typeface="+mn-lt"/>
                <a:ea typeface="+mn-ea"/>
                <a:cs typeface="+mn-cs"/>
              </a:defRPr>
            </a:lvl4pPr>
            <a:lvl5pPr marL="0" indent="0" algn="l" defTabSz="914400" rtl="0" eaLnBrk="1" latinLnBrk="0" hangingPunct="1">
              <a:lnSpc>
                <a:spcPct val="100000"/>
              </a:lnSpc>
              <a:spcBef>
                <a:spcPts val="0"/>
              </a:spcBef>
              <a:buFont typeface="Arial" panose="020B0604020202020204" pitchFamily="34" charset="0"/>
              <a:buNone/>
              <a:defRPr sz="16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CO" dirty="0"/>
              <a:t>Departamento Nacional de Planeación – DNP 		Ministerio de Hacienda y Crédito Público		Agenda</a:t>
            </a:r>
          </a:p>
        </p:txBody>
      </p:sp>
      <p:graphicFrame>
        <p:nvGraphicFramePr>
          <p:cNvPr id="3" name="Tabla 2"/>
          <p:cNvGraphicFramePr>
            <a:graphicFrameLocks noGrp="1"/>
          </p:cNvGraphicFramePr>
          <p:nvPr>
            <p:extLst>
              <p:ext uri="{D42A27DB-BD31-4B8C-83A1-F6EECF244321}">
                <p14:modId xmlns:p14="http://schemas.microsoft.com/office/powerpoint/2010/main" val="2680579598"/>
              </p:ext>
            </p:extLst>
          </p:nvPr>
        </p:nvGraphicFramePr>
        <p:xfrm>
          <a:off x="728660" y="1822592"/>
          <a:ext cx="10740793" cy="3739487"/>
        </p:xfrm>
        <a:graphic>
          <a:graphicData uri="http://schemas.openxmlformats.org/drawingml/2006/table">
            <a:tbl>
              <a:tblPr/>
              <a:tblGrid>
                <a:gridCol w="2802422">
                  <a:extLst>
                    <a:ext uri="{9D8B030D-6E8A-4147-A177-3AD203B41FA5}">
                      <a16:colId xmlns:a16="http://schemas.microsoft.com/office/drawing/2014/main" xmlns="" val="2360067012"/>
                    </a:ext>
                  </a:extLst>
                </a:gridCol>
                <a:gridCol w="937805">
                  <a:extLst>
                    <a:ext uri="{9D8B030D-6E8A-4147-A177-3AD203B41FA5}">
                      <a16:colId xmlns:a16="http://schemas.microsoft.com/office/drawing/2014/main" xmlns="" val="1965096449"/>
                    </a:ext>
                  </a:extLst>
                </a:gridCol>
                <a:gridCol w="937805">
                  <a:extLst>
                    <a:ext uri="{9D8B030D-6E8A-4147-A177-3AD203B41FA5}">
                      <a16:colId xmlns:a16="http://schemas.microsoft.com/office/drawing/2014/main" xmlns="" val="2992810986"/>
                    </a:ext>
                  </a:extLst>
                </a:gridCol>
                <a:gridCol w="937805">
                  <a:extLst>
                    <a:ext uri="{9D8B030D-6E8A-4147-A177-3AD203B41FA5}">
                      <a16:colId xmlns:a16="http://schemas.microsoft.com/office/drawing/2014/main" xmlns="" val="786607243"/>
                    </a:ext>
                  </a:extLst>
                </a:gridCol>
                <a:gridCol w="937805">
                  <a:extLst>
                    <a:ext uri="{9D8B030D-6E8A-4147-A177-3AD203B41FA5}">
                      <a16:colId xmlns:a16="http://schemas.microsoft.com/office/drawing/2014/main" xmlns="" val="3468808793"/>
                    </a:ext>
                  </a:extLst>
                </a:gridCol>
                <a:gridCol w="937805">
                  <a:extLst>
                    <a:ext uri="{9D8B030D-6E8A-4147-A177-3AD203B41FA5}">
                      <a16:colId xmlns:a16="http://schemas.microsoft.com/office/drawing/2014/main" xmlns="" val="3337018576"/>
                    </a:ext>
                  </a:extLst>
                </a:gridCol>
                <a:gridCol w="923151">
                  <a:extLst>
                    <a:ext uri="{9D8B030D-6E8A-4147-A177-3AD203B41FA5}">
                      <a16:colId xmlns:a16="http://schemas.microsoft.com/office/drawing/2014/main" xmlns="" val="3531043264"/>
                    </a:ext>
                  </a:extLst>
                </a:gridCol>
                <a:gridCol w="600781">
                  <a:extLst>
                    <a:ext uri="{9D8B030D-6E8A-4147-A177-3AD203B41FA5}">
                      <a16:colId xmlns:a16="http://schemas.microsoft.com/office/drawing/2014/main" xmlns="" val="4088061822"/>
                    </a:ext>
                  </a:extLst>
                </a:gridCol>
                <a:gridCol w="604444">
                  <a:extLst>
                    <a:ext uri="{9D8B030D-6E8A-4147-A177-3AD203B41FA5}">
                      <a16:colId xmlns:a16="http://schemas.microsoft.com/office/drawing/2014/main" xmlns="" val="2685751538"/>
                    </a:ext>
                  </a:extLst>
                </a:gridCol>
                <a:gridCol w="560485">
                  <a:extLst>
                    <a:ext uri="{9D8B030D-6E8A-4147-A177-3AD203B41FA5}">
                      <a16:colId xmlns:a16="http://schemas.microsoft.com/office/drawing/2014/main" xmlns="" val="3097911981"/>
                    </a:ext>
                  </a:extLst>
                </a:gridCol>
                <a:gridCol w="560485">
                  <a:extLst>
                    <a:ext uri="{9D8B030D-6E8A-4147-A177-3AD203B41FA5}">
                      <a16:colId xmlns:a16="http://schemas.microsoft.com/office/drawing/2014/main" xmlns="" val="1132475371"/>
                    </a:ext>
                  </a:extLst>
                </a:gridCol>
              </a:tblGrid>
              <a:tr h="376301">
                <a:tc>
                  <a:txBody>
                    <a:bodyPr/>
                    <a:lstStyle/>
                    <a:p>
                      <a:pPr algn="l" rtl="0" fontAlgn="ctr"/>
                      <a:r>
                        <a:rPr lang="es-CO" sz="1050" b="1" i="0" u="none" strike="noStrike">
                          <a:solidFill>
                            <a:srgbClr val="203764"/>
                          </a:solidFill>
                          <a:effectLst/>
                          <a:latin typeface="Calibri" panose="020F0502020204030204" pitchFamily="34" charset="0"/>
                          <a:cs typeface="Calibri" panose="020F0502020204030204" pitchFamily="34" charset="0"/>
                        </a:rPr>
                        <a:t>Millones de pesos</a:t>
                      </a:r>
                    </a:p>
                  </a:txBody>
                  <a:tcPr marL="0" marR="0" marT="0" marB="0" anchor="ctr">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endParaRPr lang="es-CO" sz="2000" b="0" i="0" u="none" strike="noStrike">
                        <a:solidFill>
                          <a:srgbClr val="000000"/>
                        </a:solidFill>
                        <a:effectLst/>
                        <a:latin typeface="Calibri" panose="020F0502020204030204" pitchFamily="34" charset="0"/>
                        <a:cs typeface="Calibri" panose="020F0502020204030204" pitchFamily="34" charset="0"/>
                      </a:endParaRPr>
                    </a:p>
                  </a:txBody>
                  <a:tcPr marL="0" marR="0" marT="0" marB="0" anchor="ctr">
                    <a:lnL>
                      <a:noFill/>
                    </a:lnL>
                    <a:lnR>
                      <a:noFill/>
                    </a:lnR>
                    <a:lnT w="1270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ctr"/>
                      <a:endParaRPr lang="es-CO" sz="1050" b="0" i="0" u="none" strike="noStrike">
                        <a:solidFill>
                          <a:srgbClr val="000000"/>
                        </a:solidFill>
                        <a:effectLst/>
                        <a:latin typeface="Calibri" panose="020F0502020204030204" pitchFamily="34" charset="0"/>
                        <a:cs typeface="Calibri" panose="020F0502020204030204" pitchFamily="34" charset="0"/>
                      </a:endParaRPr>
                    </a:p>
                  </a:txBody>
                  <a:tcPr marL="0" marR="0" marT="0" marB="0" anchor="ctr">
                    <a:lnL>
                      <a:noFill/>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8">
                  <a:txBody>
                    <a:bodyPr/>
                    <a:lstStyle/>
                    <a:p>
                      <a:pPr algn="ctr" rtl="0" fontAlgn="ctr"/>
                      <a:r>
                        <a:rPr lang="es-CO" sz="1600" b="1" i="0" u="none" strike="noStrike">
                          <a:solidFill>
                            <a:srgbClr val="FFFFFF"/>
                          </a:solidFill>
                          <a:effectLst/>
                          <a:latin typeface="Calibri" panose="020F0502020204030204" pitchFamily="34" charset="0"/>
                          <a:cs typeface="Calibri" panose="020F0502020204030204" pitchFamily="34" charset="0"/>
                        </a:rPr>
                        <a:t>MGMP 2020 - 2023</a:t>
                      </a:r>
                    </a:p>
                  </a:txBody>
                  <a:tcPr marL="0" marR="0" marT="0" marB="0"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03764"/>
                    </a:solidFill>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extLst>
                  <a:ext uri="{0D108BD9-81ED-4DB2-BD59-A6C34878D82A}">
                    <a16:rowId xmlns:a16="http://schemas.microsoft.com/office/drawing/2014/main" xmlns="" val="1962209005"/>
                  </a:ext>
                </a:extLst>
              </a:tr>
              <a:tr h="263410">
                <a:tc rowSpan="2">
                  <a:txBody>
                    <a:bodyPr/>
                    <a:lstStyle/>
                    <a:p>
                      <a:pPr algn="ctr" rtl="0" fontAlgn="ctr"/>
                      <a:r>
                        <a:rPr lang="es-CO" sz="1600" b="1" i="0" u="none" strike="noStrike">
                          <a:solidFill>
                            <a:srgbClr val="FFFFFF"/>
                          </a:solidFill>
                          <a:effectLst/>
                          <a:latin typeface="Calibri" panose="020F0502020204030204" pitchFamily="34" charset="0"/>
                          <a:cs typeface="Calibri" panose="020F0502020204030204" pitchFamily="34" charset="0"/>
                        </a:rPr>
                        <a:t>Inversión/Entidad</a:t>
                      </a:r>
                    </a:p>
                  </a:txBody>
                  <a:tcPr marL="0" marR="0" marT="0" marB="0" anchor="ctr">
                    <a:lnL w="12700" cap="flat" cmpd="sng" algn="ctr">
                      <a:solidFill>
                        <a:schemeClr val="tx1"/>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203764"/>
                    </a:solidFill>
                  </a:tcPr>
                </a:tc>
                <a:tc rowSpan="2">
                  <a:txBody>
                    <a:bodyPr/>
                    <a:lstStyle/>
                    <a:p>
                      <a:pPr algn="ctr" rtl="0" fontAlgn="ctr"/>
                      <a:r>
                        <a:rPr lang="es-CO" sz="1400" b="1" i="0" u="none" strike="noStrike">
                          <a:solidFill>
                            <a:srgbClr val="FFFFFF"/>
                          </a:solidFill>
                          <a:effectLst/>
                          <a:latin typeface="Calibri" panose="020F0502020204030204" pitchFamily="34" charset="0"/>
                          <a:cs typeface="Calibri" panose="020F0502020204030204" pitchFamily="34" charset="0"/>
                        </a:rPr>
                        <a:t>2020*</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203764"/>
                    </a:solidFill>
                  </a:tcPr>
                </a:tc>
                <a:tc rowSpan="2">
                  <a:txBody>
                    <a:bodyPr/>
                    <a:lstStyle/>
                    <a:p>
                      <a:pPr algn="ctr" rtl="0" fontAlgn="ctr"/>
                      <a:r>
                        <a:rPr lang="es-CO" sz="1400" b="1" i="0" u="none" strike="noStrike">
                          <a:solidFill>
                            <a:srgbClr val="FFFFFF"/>
                          </a:solidFill>
                          <a:effectLst/>
                          <a:latin typeface="Calibri" panose="020F0502020204030204" pitchFamily="34" charset="0"/>
                          <a:cs typeface="Calibri" panose="020F0502020204030204" pitchFamily="34" charset="0"/>
                        </a:rPr>
                        <a:t>2020**</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203764"/>
                    </a:solidFill>
                  </a:tcPr>
                </a:tc>
                <a:tc rowSpan="2">
                  <a:txBody>
                    <a:bodyPr/>
                    <a:lstStyle/>
                    <a:p>
                      <a:pPr algn="ctr" rtl="0" fontAlgn="ctr"/>
                      <a:r>
                        <a:rPr lang="es-CO" sz="1400" b="1" i="0" u="none" strike="noStrike">
                          <a:solidFill>
                            <a:srgbClr val="FFFFFF"/>
                          </a:solidFill>
                          <a:effectLst/>
                          <a:latin typeface="Calibri" panose="020F0502020204030204" pitchFamily="34" charset="0"/>
                          <a:cs typeface="Calibri" panose="020F0502020204030204" pitchFamily="34" charset="0"/>
                        </a:rPr>
                        <a:t>2021</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203764"/>
                    </a:solidFill>
                  </a:tcPr>
                </a:tc>
                <a:tc rowSpan="2">
                  <a:txBody>
                    <a:bodyPr/>
                    <a:lstStyle/>
                    <a:p>
                      <a:pPr algn="ctr" rtl="0" fontAlgn="ctr"/>
                      <a:r>
                        <a:rPr lang="es-CO" sz="1400" b="1" i="0" u="none" strike="noStrike">
                          <a:solidFill>
                            <a:srgbClr val="FFFFFF"/>
                          </a:solidFill>
                          <a:effectLst/>
                          <a:latin typeface="Calibri" panose="020F0502020204030204" pitchFamily="34" charset="0"/>
                          <a:cs typeface="Calibri" panose="020F0502020204030204" pitchFamily="34" charset="0"/>
                        </a:rPr>
                        <a:t>2022</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203764"/>
                    </a:solidFill>
                  </a:tcPr>
                </a:tc>
                <a:tc rowSpan="2">
                  <a:txBody>
                    <a:bodyPr/>
                    <a:lstStyle/>
                    <a:p>
                      <a:pPr algn="ctr" rtl="0" fontAlgn="ctr"/>
                      <a:r>
                        <a:rPr lang="es-CO" sz="1400" b="1" i="0" u="none" strike="noStrike">
                          <a:solidFill>
                            <a:srgbClr val="FFFFFF"/>
                          </a:solidFill>
                          <a:effectLst/>
                          <a:latin typeface="Calibri" panose="020F0502020204030204" pitchFamily="34" charset="0"/>
                          <a:cs typeface="Calibri" panose="020F0502020204030204" pitchFamily="34" charset="0"/>
                        </a:rPr>
                        <a:t>2023</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203764"/>
                    </a:solidFill>
                  </a:tcPr>
                </a:tc>
                <a:tc rowSpan="2">
                  <a:txBody>
                    <a:bodyPr/>
                    <a:lstStyle/>
                    <a:p>
                      <a:pPr algn="ctr" rtl="0" fontAlgn="ctr"/>
                      <a:r>
                        <a:rPr lang="es-CO" sz="1400" b="1" i="0" u="none" strike="noStrike">
                          <a:solidFill>
                            <a:srgbClr val="FFFFFF"/>
                          </a:solidFill>
                          <a:effectLst/>
                          <a:latin typeface="Calibri" panose="020F0502020204030204" pitchFamily="34" charset="0"/>
                          <a:cs typeface="Calibri" panose="020F0502020204030204" pitchFamily="34" charset="0"/>
                        </a:rPr>
                        <a:t>2024</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203764"/>
                    </a:solidFill>
                  </a:tcPr>
                </a:tc>
                <a:tc>
                  <a:txBody>
                    <a:bodyPr/>
                    <a:lstStyle/>
                    <a:p>
                      <a:pPr algn="ctr" rtl="0" fontAlgn="ctr"/>
                      <a:r>
                        <a:rPr lang="es-CO" sz="1400" b="1" i="0" u="none" strike="noStrike">
                          <a:solidFill>
                            <a:srgbClr val="FFFFFF"/>
                          </a:solidFill>
                          <a:effectLst/>
                          <a:latin typeface="Calibri" panose="020F0502020204030204" pitchFamily="34" charset="0"/>
                          <a:cs typeface="Calibri" panose="020F0502020204030204" pitchFamily="34" charset="0"/>
                        </a:rPr>
                        <a:t>Var%</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203764"/>
                    </a:solidFill>
                  </a:tcPr>
                </a:tc>
                <a:tc>
                  <a:txBody>
                    <a:bodyPr/>
                    <a:lstStyle/>
                    <a:p>
                      <a:pPr algn="ctr" rtl="0" fontAlgn="ctr"/>
                      <a:r>
                        <a:rPr lang="es-CO" sz="1400" b="1" i="0" u="none" strike="noStrike">
                          <a:solidFill>
                            <a:srgbClr val="FFFFFF"/>
                          </a:solidFill>
                          <a:effectLst/>
                          <a:latin typeface="Calibri" panose="020F0502020204030204" pitchFamily="34" charset="0"/>
                          <a:cs typeface="Calibri" panose="020F0502020204030204" pitchFamily="34" charset="0"/>
                        </a:rPr>
                        <a:t>Var%</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203764"/>
                    </a:solidFill>
                  </a:tcPr>
                </a:tc>
                <a:tc>
                  <a:txBody>
                    <a:bodyPr/>
                    <a:lstStyle/>
                    <a:p>
                      <a:pPr algn="ctr" rtl="0" fontAlgn="ctr"/>
                      <a:r>
                        <a:rPr lang="es-CO" sz="1400" b="1" i="0" u="none" strike="noStrike">
                          <a:solidFill>
                            <a:srgbClr val="FFFFFF"/>
                          </a:solidFill>
                          <a:effectLst/>
                          <a:latin typeface="Calibri" panose="020F0502020204030204" pitchFamily="34" charset="0"/>
                          <a:cs typeface="Calibri" panose="020F0502020204030204" pitchFamily="34" charset="0"/>
                        </a:rPr>
                        <a:t>Var%</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203764"/>
                    </a:solidFill>
                  </a:tcPr>
                </a:tc>
                <a:tc>
                  <a:txBody>
                    <a:bodyPr/>
                    <a:lstStyle/>
                    <a:p>
                      <a:pPr algn="ctr" rtl="0" fontAlgn="ctr"/>
                      <a:r>
                        <a:rPr lang="es-CO" sz="1400" b="1" i="0" u="none" strike="noStrike">
                          <a:solidFill>
                            <a:srgbClr val="FFFFFF"/>
                          </a:solidFill>
                          <a:effectLst/>
                          <a:latin typeface="Calibri" panose="020F0502020204030204" pitchFamily="34" charset="0"/>
                          <a:cs typeface="Calibri" panose="020F0502020204030204" pitchFamily="34" charset="0"/>
                        </a:rPr>
                        <a:t>Var%</a:t>
                      </a:r>
                    </a:p>
                  </a:txBody>
                  <a:tcPr marL="0" marR="0" marT="0" marB="0" anchor="ctr">
                    <a:lnL w="6350" cap="flat" cmpd="sng" algn="ctr">
                      <a:solidFill>
                        <a:srgbClr val="B8CCE4"/>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203764"/>
                    </a:solidFill>
                  </a:tcPr>
                </a:tc>
                <a:extLst>
                  <a:ext uri="{0D108BD9-81ED-4DB2-BD59-A6C34878D82A}">
                    <a16:rowId xmlns:a16="http://schemas.microsoft.com/office/drawing/2014/main" xmlns="" val="838019981"/>
                  </a:ext>
                </a:extLst>
              </a:tr>
              <a:tr h="263410">
                <a:tc vMerge="1">
                  <a:txBody>
                    <a:bodyPr/>
                    <a:lstStyle/>
                    <a:p>
                      <a:endParaRPr lang="es-CO"/>
                    </a:p>
                  </a:txBody>
                  <a:tcPr/>
                </a:tc>
                <a:tc vMerge="1">
                  <a:txBody>
                    <a:bodyPr/>
                    <a:lstStyle/>
                    <a:p>
                      <a:endParaRPr lang="es-CO"/>
                    </a:p>
                  </a:txBody>
                  <a:tcPr/>
                </a:tc>
                <a:tc vMerge="1">
                  <a:txBody>
                    <a:bodyPr/>
                    <a:lstStyle/>
                    <a:p>
                      <a:endParaRPr lang="es-CO"/>
                    </a:p>
                  </a:txBody>
                  <a:tcPr/>
                </a:tc>
                <a:tc vMerge="1">
                  <a:txBody>
                    <a:bodyPr/>
                    <a:lstStyle/>
                    <a:p>
                      <a:endParaRPr lang="es-CO"/>
                    </a:p>
                  </a:txBody>
                  <a:tcPr/>
                </a:tc>
                <a:tc vMerge="1">
                  <a:txBody>
                    <a:bodyPr/>
                    <a:lstStyle/>
                    <a:p>
                      <a:endParaRPr lang="es-CO"/>
                    </a:p>
                  </a:txBody>
                  <a:tcPr/>
                </a:tc>
                <a:tc vMerge="1">
                  <a:txBody>
                    <a:bodyPr/>
                    <a:lstStyle/>
                    <a:p>
                      <a:endParaRPr lang="es-CO"/>
                    </a:p>
                  </a:txBody>
                  <a:tcPr/>
                </a:tc>
                <a:tc vMerge="1">
                  <a:txBody>
                    <a:bodyPr/>
                    <a:lstStyle/>
                    <a:p>
                      <a:endParaRPr lang="es-CO"/>
                    </a:p>
                  </a:txBody>
                  <a:tcPr/>
                </a:tc>
                <a:tc>
                  <a:txBody>
                    <a:bodyPr/>
                    <a:lstStyle/>
                    <a:p>
                      <a:pPr algn="ctr" rtl="0" fontAlgn="ctr"/>
                      <a:r>
                        <a:rPr lang="es-CO" sz="1400" b="1" i="0" u="none" strike="noStrike">
                          <a:solidFill>
                            <a:srgbClr val="FFFFFF"/>
                          </a:solidFill>
                          <a:effectLst/>
                          <a:latin typeface="Calibri" panose="020F0502020204030204" pitchFamily="34" charset="0"/>
                          <a:cs typeface="Calibri" panose="020F0502020204030204" pitchFamily="34" charset="0"/>
                        </a:rPr>
                        <a:t>21/20</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a:noFill/>
                    </a:lnT>
                    <a:lnB w="6350" cap="flat" cmpd="sng" algn="ctr">
                      <a:solidFill>
                        <a:srgbClr val="B8CCE4"/>
                      </a:solidFill>
                      <a:prstDash val="solid"/>
                      <a:round/>
                      <a:headEnd type="none" w="med" len="med"/>
                      <a:tailEnd type="none" w="med" len="med"/>
                    </a:lnB>
                    <a:solidFill>
                      <a:srgbClr val="203764"/>
                    </a:solidFill>
                  </a:tcPr>
                </a:tc>
                <a:tc>
                  <a:txBody>
                    <a:bodyPr/>
                    <a:lstStyle/>
                    <a:p>
                      <a:pPr algn="ctr" rtl="0" fontAlgn="ctr"/>
                      <a:r>
                        <a:rPr lang="es-CO" sz="1400" b="1" i="0" u="none" strike="noStrike">
                          <a:solidFill>
                            <a:srgbClr val="FFFFFF"/>
                          </a:solidFill>
                          <a:effectLst/>
                          <a:latin typeface="Calibri" panose="020F0502020204030204" pitchFamily="34" charset="0"/>
                          <a:cs typeface="Calibri" panose="020F0502020204030204" pitchFamily="34" charset="0"/>
                        </a:rPr>
                        <a:t>22/21</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a:noFill/>
                    </a:lnT>
                    <a:lnB w="6350" cap="flat" cmpd="sng" algn="ctr">
                      <a:solidFill>
                        <a:srgbClr val="B8CCE4"/>
                      </a:solidFill>
                      <a:prstDash val="solid"/>
                      <a:round/>
                      <a:headEnd type="none" w="med" len="med"/>
                      <a:tailEnd type="none" w="med" len="med"/>
                    </a:lnB>
                    <a:solidFill>
                      <a:srgbClr val="203764"/>
                    </a:solidFill>
                  </a:tcPr>
                </a:tc>
                <a:tc>
                  <a:txBody>
                    <a:bodyPr/>
                    <a:lstStyle/>
                    <a:p>
                      <a:pPr algn="ctr" rtl="0" fontAlgn="ctr"/>
                      <a:r>
                        <a:rPr lang="es-CO" sz="1400" b="1" i="0" u="none" strike="noStrike">
                          <a:solidFill>
                            <a:srgbClr val="FFFFFF"/>
                          </a:solidFill>
                          <a:effectLst/>
                          <a:latin typeface="Calibri" panose="020F0502020204030204" pitchFamily="34" charset="0"/>
                          <a:cs typeface="Calibri" panose="020F0502020204030204" pitchFamily="34" charset="0"/>
                        </a:rPr>
                        <a:t>23/22</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a:noFill/>
                    </a:lnT>
                    <a:lnB w="6350" cap="flat" cmpd="sng" algn="ctr">
                      <a:solidFill>
                        <a:srgbClr val="B8CCE4"/>
                      </a:solidFill>
                      <a:prstDash val="solid"/>
                      <a:round/>
                      <a:headEnd type="none" w="med" len="med"/>
                      <a:tailEnd type="none" w="med" len="med"/>
                    </a:lnB>
                    <a:solidFill>
                      <a:srgbClr val="203764"/>
                    </a:solidFill>
                  </a:tcPr>
                </a:tc>
                <a:tc>
                  <a:txBody>
                    <a:bodyPr/>
                    <a:lstStyle/>
                    <a:p>
                      <a:pPr algn="ctr" rtl="0" fontAlgn="ctr"/>
                      <a:r>
                        <a:rPr lang="es-CO" sz="1400" b="1" i="0" u="none" strike="noStrike">
                          <a:solidFill>
                            <a:srgbClr val="FFFFFF"/>
                          </a:solidFill>
                          <a:effectLst/>
                          <a:latin typeface="Calibri" panose="020F0502020204030204" pitchFamily="34" charset="0"/>
                          <a:cs typeface="Calibri" panose="020F0502020204030204" pitchFamily="34" charset="0"/>
                        </a:rPr>
                        <a:t>24/23</a:t>
                      </a:r>
                    </a:p>
                  </a:txBody>
                  <a:tcPr marL="0" marR="0" marT="0" marB="0" anchor="ctr">
                    <a:lnL w="6350" cap="flat" cmpd="sng" algn="ctr">
                      <a:solidFill>
                        <a:srgbClr val="B8CCE4"/>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w="6350" cap="flat" cmpd="sng" algn="ctr">
                      <a:solidFill>
                        <a:srgbClr val="B8CCE4"/>
                      </a:solidFill>
                      <a:prstDash val="solid"/>
                      <a:round/>
                      <a:headEnd type="none" w="med" len="med"/>
                      <a:tailEnd type="none" w="med" len="med"/>
                    </a:lnB>
                    <a:solidFill>
                      <a:srgbClr val="203764"/>
                    </a:solidFill>
                  </a:tcPr>
                </a:tc>
                <a:extLst>
                  <a:ext uri="{0D108BD9-81ED-4DB2-BD59-A6C34878D82A}">
                    <a16:rowId xmlns:a16="http://schemas.microsoft.com/office/drawing/2014/main" xmlns="" val="2144325732"/>
                  </a:ext>
                </a:extLst>
              </a:tr>
              <a:tr h="263410">
                <a:tc>
                  <a:txBody>
                    <a:bodyPr/>
                    <a:lstStyle/>
                    <a:p>
                      <a:pPr algn="r" rtl="0" fontAlgn="ctr"/>
                      <a:r>
                        <a:rPr lang="es-CO" sz="1400" b="1" i="0" u="none" strike="noStrike">
                          <a:solidFill>
                            <a:srgbClr val="44546A"/>
                          </a:solidFill>
                          <a:effectLst/>
                          <a:latin typeface="Calibri" panose="020F0502020204030204" pitchFamily="34" charset="0"/>
                          <a:cs typeface="Calibri" panose="020F0502020204030204" pitchFamily="34" charset="0"/>
                        </a:rPr>
                        <a:t>UGPP</a:t>
                      </a:r>
                    </a:p>
                  </a:txBody>
                  <a:tcPr marL="0" marR="0" marT="0" marB="0" anchor="ctr">
                    <a:lnL w="12700" cap="flat" cmpd="sng" algn="ctr">
                      <a:solidFill>
                        <a:schemeClr val="tx1"/>
                      </a:solidFill>
                      <a:prstDash val="solid"/>
                      <a:round/>
                      <a:headEnd type="none" w="med" len="med"/>
                      <a:tailEnd type="none" w="med" len="med"/>
                    </a:lnL>
                    <a:lnR w="6350" cap="flat" cmpd="sng" algn="ctr">
                      <a:solidFill>
                        <a:srgbClr val="B8CCE4"/>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2F2F2"/>
                    </a:solidFill>
                  </a:tcPr>
                </a:tc>
                <a:tc>
                  <a:txBody>
                    <a:bodyPr/>
                    <a:lstStyle/>
                    <a:p>
                      <a:pPr algn="r" fontAlgn="ctr"/>
                      <a:r>
                        <a:rPr lang="es-CO" sz="1400" b="1" i="0" u="none" strike="noStrike" dirty="0">
                          <a:solidFill>
                            <a:srgbClr val="44546A"/>
                          </a:solidFill>
                          <a:effectLst/>
                          <a:latin typeface="Calibri" panose="020F0502020204030204" pitchFamily="34" charset="0"/>
                          <a:cs typeface="Calibri" panose="020F0502020204030204" pitchFamily="34" charset="0"/>
                        </a:rPr>
                        <a:t>          6,889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r" fontAlgn="ctr"/>
                      <a:r>
                        <a:rPr lang="es-CO" sz="1400" b="1" i="0" u="none" strike="noStrike">
                          <a:solidFill>
                            <a:srgbClr val="44546A"/>
                          </a:solidFill>
                          <a:effectLst/>
                          <a:latin typeface="Calibri" panose="020F0502020204030204" pitchFamily="34" charset="0"/>
                          <a:cs typeface="Calibri" panose="020F0502020204030204" pitchFamily="34" charset="0"/>
                        </a:rPr>
                        <a:t>          6,889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r" fontAlgn="ctr"/>
                      <a:r>
                        <a:rPr lang="es-CO" sz="1400" b="1" i="0" u="none" strike="noStrike">
                          <a:solidFill>
                            <a:srgbClr val="44546A"/>
                          </a:solidFill>
                          <a:effectLst/>
                          <a:latin typeface="Calibri" panose="020F0502020204030204" pitchFamily="34" charset="0"/>
                          <a:cs typeface="Calibri" panose="020F0502020204030204" pitchFamily="34" charset="0"/>
                        </a:rPr>
                        <a:t>          5,783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r" fontAlgn="ctr"/>
                      <a:r>
                        <a:rPr lang="es-CO" sz="1400" b="1" i="0" u="none" strike="noStrike">
                          <a:solidFill>
                            <a:srgbClr val="44546A"/>
                          </a:solidFill>
                          <a:effectLst/>
                          <a:latin typeface="Calibri" panose="020F0502020204030204" pitchFamily="34" charset="0"/>
                          <a:cs typeface="Calibri" panose="020F0502020204030204" pitchFamily="34" charset="0"/>
                        </a:rPr>
                        <a:t>          9,474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r" fontAlgn="ctr"/>
                      <a:r>
                        <a:rPr lang="es-CO" sz="1400" b="1" i="0" u="none" strike="noStrike">
                          <a:solidFill>
                            <a:srgbClr val="44546A"/>
                          </a:solidFill>
                          <a:effectLst/>
                          <a:latin typeface="Calibri" panose="020F0502020204030204" pitchFamily="34" charset="0"/>
                          <a:cs typeface="Calibri" panose="020F0502020204030204" pitchFamily="34" charset="0"/>
                        </a:rPr>
                        <a:t>          6,982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r" fontAlgn="ctr"/>
                      <a:r>
                        <a:rPr lang="es-CO" sz="1400" b="1" i="0" u="none" strike="noStrike">
                          <a:solidFill>
                            <a:srgbClr val="44546A"/>
                          </a:solidFill>
                          <a:effectLst/>
                          <a:latin typeface="Calibri" panose="020F0502020204030204" pitchFamily="34" charset="0"/>
                          <a:cs typeface="Calibri" panose="020F0502020204030204" pitchFamily="34" charset="0"/>
                        </a:rPr>
                        <a:t>               -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r" rtl="0" fontAlgn="ctr"/>
                      <a:r>
                        <a:rPr lang="es-CO" sz="1400" b="1" i="0" u="none" strike="noStrike">
                          <a:solidFill>
                            <a:srgbClr val="44546A"/>
                          </a:solidFill>
                          <a:effectLst/>
                          <a:latin typeface="Calibri" panose="020F0502020204030204" pitchFamily="34" charset="0"/>
                          <a:cs typeface="Calibri" panose="020F0502020204030204" pitchFamily="34" charset="0"/>
                        </a:rPr>
                        <a:t>-16%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r" rtl="0" fontAlgn="ctr"/>
                      <a:r>
                        <a:rPr lang="es-CO" sz="1400" b="1" i="0" u="none" strike="noStrike">
                          <a:solidFill>
                            <a:srgbClr val="44546A"/>
                          </a:solidFill>
                          <a:effectLst/>
                          <a:latin typeface="Calibri" panose="020F0502020204030204" pitchFamily="34" charset="0"/>
                          <a:cs typeface="Calibri" panose="020F0502020204030204" pitchFamily="34" charset="0"/>
                        </a:rPr>
                        <a:t>64%</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r" rtl="0" fontAlgn="ctr"/>
                      <a:r>
                        <a:rPr lang="es-CO" sz="1400" b="1" i="0" u="none" strike="noStrike">
                          <a:solidFill>
                            <a:srgbClr val="44546A"/>
                          </a:solidFill>
                          <a:effectLst/>
                          <a:latin typeface="Calibri" panose="020F0502020204030204" pitchFamily="34" charset="0"/>
                          <a:cs typeface="Calibri" panose="020F0502020204030204" pitchFamily="34" charset="0"/>
                        </a:rPr>
                        <a:t>-26%</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r" rtl="0" fontAlgn="ctr"/>
                      <a:r>
                        <a:rPr lang="es-CO" sz="1400" b="1" i="0" u="none" strike="noStrike">
                          <a:solidFill>
                            <a:srgbClr val="44546A"/>
                          </a:solidFill>
                          <a:effectLst/>
                          <a:latin typeface="Calibri" panose="020F0502020204030204" pitchFamily="34" charset="0"/>
                          <a:cs typeface="Calibri" panose="020F0502020204030204" pitchFamily="34" charset="0"/>
                        </a:rPr>
                        <a:t>-100%</a:t>
                      </a:r>
                    </a:p>
                  </a:txBody>
                  <a:tcPr marL="0" marR="0" marT="0" marB="0" anchor="ctr">
                    <a:lnL w="6350" cap="flat" cmpd="sng" algn="ctr">
                      <a:solidFill>
                        <a:srgbClr val="B8CCE4"/>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extLst>
                  <a:ext uri="{0D108BD9-81ED-4DB2-BD59-A6C34878D82A}">
                    <a16:rowId xmlns:a16="http://schemas.microsoft.com/office/drawing/2014/main" xmlns="" val="1223037958"/>
                  </a:ext>
                </a:extLst>
              </a:tr>
              <a:tr h="526821">
                <a:tc>
                  <a:txBody>
                    <a:bodyPr/>
                    <a:lstStyle/>
                    <a:p>
                      <a:pPr algn="r" rtl="0" fontAlgn="ctr"/>
                      <a:r>
                        <a:rPr lang="es-ES" sz="1400" b="1" i="0" u="none" strike="noStrike">
                          <a:solidFill>
                            <a:srgbClr val="44546A"/>
                          </a:solidFill>
                          <a:effectLst/>
                          <a:latin typeface="Calibri" panose="020F0502020204030204" pitchFamily="34" charset="0"/>
                          <a:cs typeface="Calibri" panose="020F0502020204030204" pitchFamily="34" charset="0"/>
                        </a:rPr>
                        <a:t>Fortalecimiento del recaudo y tributación</a:t>
                      </a:r>
                    </a:p>
                  </a:txBody>
                  <a:tcPr marL="0" marR="0" marT="0" marB="0" anchor="ctr">
                    <a:lnL w="12700" cap="flat" cmpd="sng" algn="ctr">
                      <a:solidFill>
                        <a:schemeClr val="tx1"/>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2F2F2"/>
                    </a:solidFill>
                  </a:tcPr>
                </a:tc>
                <a:tc>
                  <a:txBody>
                    <a:bodyPr/>
                    <a:lstStyle/>
                    <a:p>
                      <a:pPr algn="r" fontAlgn="ctr"/>
                      <a:r>
                        <a:rPr lang="es-CO" sz="1400" b="0" i="0" u="none" strike="noStrike" dirty="0">
                          <a:solidFill>
                            <a:srgbClr val="44546A"/>
                          </a:solidFill>
                          <a:effectLst/>
                          <a:latin typeface="Calibri" panose="020F0502020204030204" pitchFamily="34" charset="0"/>
                          <a:cs typeface="Calibri" panose="020F0502020204030204" pitchFamily="34" charset="0"/>
                        </a:rPr>
                        <a:t>             741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2F2F2"/>
                    </a:solidFill>
                  </a:tcPr>
                </a:tc>
                <a:tc>
                  <a:txBody>
                    <a:bodyPr/>
                    <a:lstStyle/>
                    <a:p>
                      <a:pPr algn="r" fontAlgn="ctr"/>
                      <a:r>
                        <a:rPr lang="es-CO" sz="1400" b="0" i="0" u="none" strike="noStrike" dirty="0">
                          <a:solidFill>
                            <a:srgbClr val="44546A"/>
                          </a:solidFill>
                          <a:effectLst/>
                          <a:latin typeface="Calibri" panose="020F0502020204030204" pitchFamily="34" charset="0"/>
                          <a:cs typeface="Calibri" panose="020F0502020204030204" pitchFamily="34" charset="0"/>
                        </a:rPr>
                        <a:t>             741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2F2F2"/>
                    </a:solidFill>
                  </a:tcPr>
                </a:tc>
                <a:tc>
                  <a:txBody>
                    <a:bodyPr/>
                    <a:lstStyle/>
                    <a:p>
                      <a:pPr algn="r" fontAlgn="ctr"/>
                      <a:r>
                        <a:rPr lang="es-CO" sz="1400" b="0" i="0" u="none" strike="noStrike">
                          <a:solidFill>
                            <a:srgbClr val="44546A"/>
                          </a:solidFill>
                          <a:effectLst/>
                          <a:latin typeface="Calibri" panose="020F0502020204030204" pitchFamily="34" charset="0"/>
                          <a:cs typeface="Calibri" panose="020F0502020204030204" pitchFamily="34" charset="0"/>
                        </a:rPr>
                        <a:t>               -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2F2F2"/>
                    </a:solidFill>
                  </a:tcPr>
                </a:tc>
                <a:tc>
                  <a:txBody>
                    <a:bodyPr/>
                    <a:lstStyle/>
                    <a:p>
                      <a:pPr algn="r" fontAlgn="ctr"/>
                      <a:r>
                        <a:rPr lang="es-CO" sz="1400" b="0" i="0" u="none" strike="noStrike">
                          <a:solidFill>
                            <a:srgbClr val="44546A"/>
                          </a:solidFill>
                          <a:effectLst/>
                          <a:latin typeface="Calibri" panose="020F0502020204030204" pitchFamily="34" charset="0"/>
                          <a:cs typeface="Calibri" panose="020F0502020204030204" pitchFamily="34" charset="0"/>
                        </a:rPr>
                        <a:t>               -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2F2F2"/>
                    </a:solidFill>
                  </a:tcPr>
                </a:tc>
                <a:tc>
                  <a:txBody>
                    <a:bodyPr/>
                    <a:lstStyle/>
                    <a:p>
                      <a:pPr algn="r" fontAlgn="ctr"/>
                      <a:r>
                        <a:rPr lang="es-CO" sz="1400" b="0" i="0" u="none" strike="noStrike">
                          <a:solidFill>
                            <a:srgbClr val="44546A"/>
                          </a:solidFill>
                          <a:effectLst/>
                          <a:latin typeface="Calibri" panose="020F0502020204030204" pitchFamily="34" charset="0"/>
                          <a:cs typeface="Calibri" panose="020F0502020204030204" pitchFamily="34" charset="0"/>
                        </a:rPr>
                        <a:t>               -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2F2F2"/>
                    </a:solidFill>
                  </a:tcPr>
                </a:tc>
                <a:tc>
                  <a:txBody>
                    <a:bodyPr/>
                    <a:lstStyle/>
                    <a:p>
                      <a:pPr algn="r" fontAlgn="ctr"/>
                      <a:r>
                        <a:rPr lang="es-CO" sz="1400" b="0" i="0" u="none" strike="noStrike">
                          <a:solidFill>
                            <a:srgbClr val="44546A"/>
                          </a:solidFill>
                          <a:effectLst/>
                          <a:latin typeface="Calibri" panose="020F0502020204030204" pitchFamily="34" charset="0"/>
                          <a:cs typeface="Calibri" panose="020F0502020204030204" pitchFamily="34" charset="0"/>
                        </a:rPr>
                        <a:t>               -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2F2F2"/>
                    </a:solidFill>
                  </a:tcPr>
                </a:tc>
                <a:tc>
                  <a:txBody>
                    <a:bodyPr/>
                    <a:lstStyle/>
                    <a:p>
                      <a:pPr algn="r" rtl="0" fontAlgn="ctr"/>
                      <a:r>
                        <a:rPr lang="es-CO" sz="1400" b="1" i="0" u="none" strike="noStrike">
                          <a:solidFill>
                            <a:srgbClr val="44546A"/>
                          </a:solidFill>
                          <a:effectLst/>
                          <a:latin typeface="Calibri" panose="020F0502020204030204" pitchFamily="34" charset="0"/>
                          <a:cs typeface="Calibri" panose="020F0502020204030204" pitchFamily="34" charset="0"/>
                        </a:rPr>
                        <a:t>-100%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2F2F2"/>
                    </a:solidFill>
                  </a:tcPr>
                </a:tc>
                <a:tc>
                  <a:txBody>
                    <a:bodyPr/>
                    <a:lstStyle/>
                    <a:p>
                      <a:pPr algn="r" rtl="0" fontAlgn="ctr"/>
                      <a:r>
                        <a:rPr lang="es-CO" sz="1400" b="1" i="0" u="none" strike="noStrike">
                          <a:solidFill>
                            <a:srgbClr val="44546A"/>
                          </a:solidFill>
                          <a:effectLst/>
                          <a:latin typeface="Calibri" panose="020F0502020204030204" pitchFamily="34" charset="0"/>
                          <a:cs typeface="Calibri" panose="020F0502020204030204" pitchFamily="34" charset="0"/>
                        </a:rPr>
                        <a:t>0%</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2F2F2"/>
                    </a:solidFill>
                  </a:tcPr>
                </a:tc>
                <a:tc>
                  <a:txBody>
                    <a:bodyPr/>
                    <a:lstStyle/>
                    <a:p>
                      <a:pPr algn="r" rtl="0" fontAlgn="ctr"/>
                      <a:r>
                        <a:rPr lang="es-CO" sz="1400" b="1" i="0" u="none" strike="noStrike">
                          <a:solidFill>
                            <a:srgbClr val="44546A"/>
                          </a:solidFill>
                          <a:effectLst/>
                          <a:latin typeface="Calibri" panose="020F0502020204030204" pitchFamily="34" charset="0"/>
                          <a:cs typeface="Calibri" panose="020F0502020204030204" pitchFamily="34" charset="0"/>
                        </a:rPr>
                        <a:t>0%</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2F2F2"/>
                    </a:solidFill>
                  </a:tcPr>
                </a:tc>
                <a:tc>
                  <a:txBody>
                    <a:bodyPr/>
                    <a:lstStyle/>
                    <a:p>
                      <a:pPr algn="r" rtl="0" fontAlgn="ctr"/>
                      <a:r>
                        <a:rPr lang="es-CO" sz="1400" b="1" i="0" u="none" strike="noStrike">
                          <a:solidFill>
                            <a:srgbClr val="44546A"/>
                          </a:solidFill>
                          <a:effectLst/>
                          <a:latin typeface="Calibri" panose="020F0502020204030204" pitchFamily="34" charset="0"/>
                          <a:cs typeface="Calibri" panose="020F0502020204030204" pitchFamily="34" charset="0"/>
                        </a:rPr>
                        <a:t>0%</a:t>
                      </a:r>
                    </a:p>
                  </a:txBody>
                  <a:tcPr marL="0" marR="0" marT="0" marB="0" anchor="ctr">
                    <a:lnL w="6350" cap="flat" cmpd="sng" algn="ctr">
                      <a:solidFill>
                        <a:srgbClr val="B8CCE4"/>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2F2F2"/>
                    </a:solidFill>
                  </a:tcPr>
                </a:tc>
                <a:extLst>
                  <a:ext uri="{0D108BD9-81ED-4DB2-BD59-A6C34878D82A}">
                    <a16:rowId xmlns:a16="http://schemas.microsoft.com/office/drawing/2014/main" xmlns="" val="2718877677"/>
                  </a:ext>
                </a:extLst>
              </a:tr>
              <a:tr h="729083">
                <a:tc>
                  <a:txBody>
                    <a:bodyPr/>
                    <a:lstStyle/>
                    <a:p>
                      <a:pPr algn="r" rtl="0" fontAlgn="ctr"/>
                      <a:r>
                        <a:rPr lang="es-ES" sz="1400" b="0" i="0" u="none" strike="noStrike">
                          <a:solidFill>
                            <a:srgbClr val="44546A"/>
                          </a:solidFill>
                          <a:effectLst/>
                          <a:latin typeface="Calibri" panose="020F0502020204030204" pitchFamily="34" charset="0"/>
                          <a:cs typeface="Calibri" panose="020F0502020204030204" pitchFamily="34" charset="0"/>
                        </a:rPr>
                        <a:t>Optimización del registro único de aportantes RUA Bogotá</a:t>
                      </a:r>
                    </a:p>
                  </a:txBody>
                  <a:tcPr marL="0" marR="0" marT="0" marB="0" anchor="ctr">
                    <a:lnL w="12700" cap="flat" cmpd="sng" algn="ctr">
                      <a:solidFill>
                        <a:schemeClr val="tx1"/>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fontAlgn="ctr"/>
                      <a:r>
                        <a:rPr lang="es-CO" sz="1400" b="0" i="0" u="none" strike="noStrike">
                          <a:solidFill>
                            <a:srgbClr val="44546A"/>
                          </a:solidFill>
                          <a:effectLst/>
                          <a:latin typeface="Calibri" panose="020F0502020204030204" pitchFamily="34" charset="0"/>
                          <a:cs typeface="Calibri" panose="020F0502020204030204" pitchFamily="34" charset="0"/>
                        </a:rPr>
                        <a:t>             741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fontAlgn="ctr"/>
                      <a:r>
                        <a:rPr lang="es-CO" sz="1400" b="0" i="0" u="none" strike="noStrike">
                          <a:solidFill>
                            <a:srgbClr val="44546A"/>
                          </a:solidFill>
                          <a:effectLst/>
                          <a:latin typeface="Calibri" panose="020F0502020204030204" pitchFamily="34" charset="0"/>
                          <a:cs typeface="Calibri" panose="020F0502020204030204" pitchFamily="34" charset="0"/>
                        </a:rPr>
                        <a:t>             741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fontAlgn="ctr"/>
                      <a:r>
                        <a:rPr lang="es-CO" sz="1400" b="0" i="0" u="none" strike="noStrike" dirty="0">
                          <a:solidFill>
                            <a:srgbClr val="44546A"/>
                          </a:solidFill>
                          <a:effectLst/>
                          <a:latin typeface="Calibri" panose="020F0502020204030204" pitchFamily="34" charset="0"/>
                          <a:cs typeface="Calibri" panose="020F0502020204030204" pitchFamily="34" charset="0"/>
                        </a:rPr>
                        <a:t>               -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fontAlgn="ctr"/>
                      <a:r>
                        <a:rPr lang="es-CO" sz="1400" b="0" i="0" u="none" strike="noStrike" dirty="0">
                          <a:solidFill>
                            <a:srgbClr val="44546A"/>
                          </a:solidFill>
                          <a:effectLst/>
                          <a:latin typeface="Calibri" panose="020F0502020204030204" pitchFamily="34" charset="0"/>
                          <a:cs typeface="Calibri" panose="020F0502020204030204" pitchFamily="34" charset="0"/>
                        </a:rPr>
                        <a:t>               -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fontAlgn="ctr"/>
                      <a:r>
                        <a:rPr lang="es-CO" sz="1400" b="0" i="0" u="none" strike="noStrike">
                          <a:solidFill>
                            <a:srgbClr val="44546A"/>
                          </a:solidFill>
                          <a:effectLst/>
                          <a:latin typeface="Calibri" panose="020F0502020204030204" pitchFamily="34" charset="0"/>
                          <a:cs typeface="Calibri" panose="020F0502020204030204" pitchFamily="34" charset="0"/>
                        </a:rPr>
                        <a:t>               -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fontAlgn="ctr"/>
                      <a:r>
                        <a:rPr lang="es-CO" sz="1400" b="0" i="0" u="none" strike="noStrike">
                          <a:solidFill>
                            <a:srgbClr val="44546A"/>
                          </a:solidFill>
                          <a:effectLst/>
                          <a:latin typeface="Calibri" panose="020F0502020204030204" pitchFamily="34" charset="0"/>
                          <a:cs typeface="Calibri" panose="020F0502020204030204" pitchFamily="34" charset="0"/>
                        </a:rPr>
                        <a:t>               -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400" b="0" i="0" u="none" strike="noStrike">
                          <a:solidFill>
                            <a:srgbClr val="44546A"/>
                          </a:solidFill>
                          <a:effectLst/>
                          <a:latin typeface="Calibri" panose="020F0502020204030204" pitchFamily="34" charset="0"/>
                          <a:cs typeface="Calibri" panose="020F0502020204030204" pitchFamily="34" charset="0"/>
                        </a:rPr>
                        <a:t>-100%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2F2F2"/>
                    </a:solidFill>
                  </a:tcPr>
                </a:tc>
                <a:tc>
                  <a:txBody>
                    <a:bodyPr/>
                    <a:lstStyle/>
                    <a:p>
                      <a:pPr algn="r" rtl="0" fontAlgn="ctr"/>
                      <a:r>
                        <a:rPr lang="es-CO" sz="1400" b="0" i="0" u="none" strike="noStrike">
                          <a:solidFill>
                            <a:srgbClr val="44546A"/>
                          </a:solidFill>
                          <a:effectLst/>
                          <a:latin typeface="Calibri" panose="020F0502020204030204" pitchFamily="34" charset="0"/>
                          <a:cs typeface="Calibri" panose="020F0502020204030204" pitchFamily="34" charset="0"/>
                        </a:rPr>
                        <a:t>0%</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2F2F2"/>
                    </a:solidFill>
                  </a:tcPr>
                </a:tc>
                <a:tc>
                  <a:txBody>
                    <a:bodyPr/>
                    <a:lstStyle/>
                    <a:p>
                      <a:pPr algn="r" rtl="0" fontAlgn="ctr"/>
                      <a:r>
                        <a:rPr lang="es-CO" sz="1400" b="0" i="0" u="none" strike="noStrike">
                          <a:solidFill>
                            <a:srgbClr val="44546A"/>
                          </a:solidFill>
                          <a:effectLst/>
                          <a:latin typeface="Calibri" panose="020F0502020204030204" pitchFamily="34" charset="0"/>
                          <a:cs typeface="Calibri" panose="020F0502020204030204" pitchFamily="34" charset="0"/>
                        </a:rPr>
                        <a:t>0%</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2F2F2"/>
                    </a:solidFill>
                  </a:tcPr>
                </a:tc>
                <a:tc>
                  <a:txBody>
                    <a:bodyPr/>
                    <a:lstStyle/>
                    <a:p>
                      <a:pPr algn="r" rtl="0" fontAlgn="ctr"/>
                      <a:r>
                        <a:rPr lang="es-CO" sz="1400" b="0" i="0" u="none" strike="noStrike">
                          <a:solidFill>
                            <a:srgbClr val="44546A"/>
                          </a:solidFill>
                          <a:effectLst/>
                          <a:latin typeface="Calibri" panose="020F0502020204030204" pitchFamily="34" charset="0"/>
                          <a:cs typeface="Calibri" panose="020F0502020204030204" pitchFamily="34" charset="0"/>
                        </a:rPr>
                        <a:t>0%</a:t>
                      </a:r>
                    </a:p>
                  </a:txBody>
                  <a:tcPr marL="0" marR="0" marT="0" marB="0" anchor="ctr">
                    <a:lnL w="6350" cap="flat" cmpd="sng" algn="ctr">
                      <a:solidFill>
                        <a:srgbClr val="B8CCE4"/>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2F2F2"/>
                    </a:solidFill>
                  </a:tcPr>
                </a:tc>
                <a:extLst>
                  <a:ext uri="{0D108BD9-81ED-4DB2-BD59-A6C34878D82A}">
                    <a16:rowId xmlns:a16="http://schemas.microsoft.com/office/drawing/2014/main" xmlns="" val="693843387"/>
                  </a:ext>
                </a:extLst>
              </a:tr>
              <a:tr h="526821">
                <a:tc>
                  <a:txBody>
                    <a:bodyPr/>
                    <a:lstStyle/>
                    <a:p>
                      <a:pPr algn="r" rtl="0" fontAlgn="ctr"/>
                      <a:r>
                        <a:rPr lang="es-ES" sz="1400" b="1" i="0" u="none" strike="noStrike">
                          <a:solidFill>
                            <a:srgbClr val="44546A"/>
                          </a:solidFill>
                          <a:effectLst/>
                          <a:latin typeface="Calibri" panose="020F0502020204030204" pitchFamily="34" charset="0"/>
                          <a:cs typeface="Calibri" panose="020F0502020204030204" pitchFamily="34" charset="0"/>
                        </a:rPr>
                        <a:t>Fortalecimiento de la Gestión y Dirección del Sector Hacienda</a:t>
                      </a:r>
                    </a:p>
                  </a:txBody>
                  <a:tcPr marL="0" marR="0" marT="0" marB="0" anchor="ctr">
                    <a:lnL w="12700" cap="flat" cmpd="sng" algn="ctr">
                      <a:solidFill>
                        <a:schemeClr val="tx1"/>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2F2F2"/>
                    </a:solidFill>
                  </a:tcPr>
                </a:tc>
                <a:tc>
                  <a:txBody>
                    <a:bodyPr/>
                    <a:lstStyle/>
                    <a:p>
                      <a:pPr algn="r" fontAlgn="ctr"/>
                      <a:r>
                        <a:rPr lang="es-CO" sz="1400" b="0" i="0" u="none" strike="noStrike">
                          <a:solidFill>
                            <a:srgbClr val="44546A"/>
                          </a:solidFill>
                          <a:effectLst/>
                          <a:latin typeface="Calibri" panose="020F0502020204030204" pitchFamily="34" charset="0"/>
                          <a:cs typeface="Calibri" panose="020F0502020204030204" pitchFamily="34" charset="0"/>
                        </a:rPr>
                        <a:t>          6,147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2F2F2"/>
                    </a:solidFill>
                  </a:tcPr>
                </a:tc>
                <a:tc>
                  <a:txBody>
                    <a:bodyPr/>
                    <a:lstStyle/>
                    <a:p>
                      <a:pPr algn="r" fontAlgn="ctr"/>
                      <a:r>
                        <a:rPr lang="es-CO" sz="1400" b="0" i="0" u="none" strike="noStrike">
                          <a:solidFill>
                            <a:srgbClr val="44546A"/>
                          </a:solidFill>
                          <a:effectLst/>
                          <a:latin typeface="Calibri" panose="020F0502020204030204" pitchFamily="34" charset="0"/>
                          <a:cs typeface="Calibri" panose="020F0502020204030204" pitchFamily="34" charset="0"/>
                        </a:rPr>
                        <a:t>          6,147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2F2F2"/>
                    </a:solidFill>
                  </a:tcPr>
                </a:tc>
                <a:tc>
                  <a:txBody>
                    <a:bodyPr/>
                    <a:lstStyle/>
                    <a:p>
                      <a:pPr algn="r" fontAlgn="ctr"/>
                      <a:r>
                        <a:rPr lang="es-CO" sz="1400" b="0" i="0" u="none" strike="noStrike">
                          <a:solidFill>
                            <a:srgbClr val="44546A"/>
                          </a:solidFill>
                          <a:effectLst/>
                          <a:latin typeface="Calibri" panose="020F0502020204030204" pitchFamily="34" charset="0"/>
                          <a:cs typeface="Calibri" panose="020F0502020204030204" pitchFamily="34" charset="0"/>
                        </a:rPr>
                        <a:t>          5,783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2F2F2"/>
                    </a:solidFill>
                  </a:tcPr>
                </a:tc>
                <a:tc>
                  <a:txBody>
                    <a:bodyPr/>
                    <a:lstStyle/>
                    <a:p>
                      <a:pPr algn="r" fontAlgn="ctr"/>
                      <a:r>
                        <a:rPr lang="es-CO" sz="1400" b="0" i="0" u="none" strike="noStrike" dirty="0">
                          <a:solidFill>
                            <a:srgbClr val="44546A"/>
                          </a:solidFill>
                          <a:effectLst/>
                          <a:latin typeface="Calibri" panose="020F0502020204030204" pitchFamily="34" charset="0"/>
                          <a:cs typeface="Calibri" panose="020F0502020204030204" pitchFamily="34" charset="0"/>
                        </a:rPr>
                        <a:t>          9,474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2F2F2"/>
                    </a:solidFill>
                  </a:tcPr>
                </a:tc>
                <a:tc>
                  <a:txBody>
                    <a:bodyPr/>
                    <a:lstStyle/>
                    <a:p>
                      <a:pPr algn="r" fontAlgn="ctr"/>
                      <a:r>
                        <a:rPr lang="es-CO" sz="1400" b="0" i="0" u="none" strike="noStrike" dirty="0">
                          <a:solidFill>
                            <a:srgbClr val="44546A"/>
                          </a:solidFill>
                          <a:effectLst/>
                          <a:latin typeface="Calibri" panose="020F0502020204030204" pitchFamily="34" charset="0"/>
                          <a:cs typeface="Calibri" panose="020F0502020204030204" pitchFamily="34" charset="0"/>
                        </a:rPr>
                        <a:t>          6,982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2F2F2"/>
                    </a:solidFill>
                  </a:tcPr>
                </a:tc>
                <a:tc>
                  <a:txBody>
                    <a:bodyPr/>
                    <a:lstStyle/>
                    <a:p>
                      <a:pPr algn="r" fontAlgn="ctr"/>
                      <a:r>
                        <a:rPr lang="es-CO" sz="1400" b="0" i="0" u="none" strike="noStrike">
                          <a:solidFill>
                            <a:srgbClr val="44546A"/>
                          </a:solidFill>
                          <a:effectLst/>
                          <a:latin typeface="Calibri" panose="020F0502020204030204" pitchFamily="34" charset="0"/>
                          <a:cs typeface="Calibri" panose="020F0502020204030204" pitchFamily="34" charset="0"/>
                        </a:rPr>
                        <a:t>               -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2F2F2"/>
                    </a:solidFill>
                  </a:tcPr>
                </a:tc>
                <a:tc>
                  <a:txBody>
                    <a:bodyPr/>
                    <a:lstStyle/>
                    <a:p>
                      <a:pPr algn="r" rtl="0" fontAlgn="ctr"/>
                      <a:r>
                        <a:rPr lang="es-CO" sz="1400" b="1" i="0" u="none" strike="noStrike">
                          <a:solidFill>
                            <a:srgbClr val="44546A"/>
                          </a:solidFill>
                          <a:effectLst/>
                          <a:latin typeface="Calibri" panose="020F0502020204030204" pitchFamily="34" charset="0"/>
                          <a:cs typeface="Calibri" panose="020F0502020204030204" pitchFamily="34" charset="0"/>
                        </a:rPr>
                        <a:t>-6%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2F2F2"/>
                    </a:solidFill>
                  </a:tcPr>
                </a:tc>
                <a:tc>
                  <a:txBody>
                    <a:bodyPr/>
                    <a:lstStyle/>
                    <a:p>
                      <a:pPr algn="r" rtl="0" fontAlgn="ctr"/>
                      <a:r>
                        <a:rPr lang="es-CO" sz="1400" b="1" i="0" u="none" strike="noStrike">
                          <a:solidFill>
                            <a:srgbClr val="44546A"/>
                          </a:solidFill>
                          <a:effectLst/>
                          <a:latin typeface="Calibri" panose="020F0502020204030204" pitchFamily="34" charset="0"/>
                          <a:cs typeface="Calibri" panose="020F0502020204030204" pitchFamily="34" charset="0"/>
                        </a:rPr>
                        <a:t>64%</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2F2F2"/>
                    </a:solidFill>
                  </a:tcPr>
                </a:tc>
                <a:tc>
                  <a:txBody>
                    <a:bodyPr/>
                    <a:lstStyle/>
                    <a:p>
                      <a:pPr algn="r" rtl="0" fontAlgn="ctr"/>
                      <a:r>
                        <a:rPr lang="es-CO" sz="1400" b="1" i="0" u="none" strike="noStrike">
                          <a:solidFill>
                            <a:srgbClr val="44546A"/>
                          </a:solidFill>
                          <a:effectLst/>
                          <a:latin typeface="Calibri" panose="020F0502020204030204" pitchFamily="34" charset="0"/>
                          <a:cs typeface="Calibri" panose="020F0502020204030204" pitchFamily="34" charset="0"/>
                        </a:rPr>
                        <a:t>-26%</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2F2F2"/>
                    </a:solidFill>
                  </a:tcPr>
                </a:tc>
                <a:tc>
                  <a:txBody>
                    <a:bodyPr/>
                    <a:lstStyle/>
                    <a:p>
                      <a:pPr algn="r" rtl="0" fontAlgn="ctr"/>
                      <a:r>
                        <a:rPr lang="es-CO" sz="1400" b="1" i="0" u="none" strike="noStrike">
                          <a:solidFill>
                            <a:srgbClr val="44546A"/>
                          </a:solidFill>
                          <a:effectLst/>
                          <a:latin typeface="Calibri" panose="020F0502020204030204" pitchFamily="34" charset="0"/>
                          <a:cs typeface="Calibri" panose="020F0502020204030204" pitchFamily="34" charset="0"/>
                        </a:rPr>
                        <a:t>-100%</a:t>
                      </a:r>
                    </a:p>
                  </a:txBody>
                  <a:tcPr marL="0" marR="0" marT="0" marB="0" anchor="ctr">
                    <a:lnL w="6350" cap="flat" cmpd="sng" algn="ctr">
                      <a:solidFill>
                        <a:srgbClr val="B8CCE4"/>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2F2F2"/>
                    </a:solidFill>
                  </a:tcPr>
                </a:tc>
                <a:extLst>
                  <a:ext uri="{0D108BD9-81ED-4DB2-BD59-A6C34878D82A}">
                    <a16:rowId xmlns:a16="http://schemas.microsoft.com/office/drawing/2014/main" xmlns="" val="1821367917"/>
                  </a:ext>
                </a:extLst>
              </a:tr>
              <a:tr h="790231">
                <a:tc>
                  <a:txBody>
                    <a:bodyPr/>
                    <a:lstStyle/>
                    <a:p>
                      <a:pPr algn="r" rtl="0" fontAlgn="ctr"/>
                      <a:r>
                        <a:rPr lang="es-ES" sz="1400" b="0" i="0" u="none" strike="noStrike">
                          <a:solidFill>
                            <a:srgbClr val="44546A"/>
                          </a:solidFill>
                          <a:effectLst/>
                          <a:latin typeface="Calibri" panose="020F0502020204030204" pitchFamily="34" charset="0"/>
                          <a:cs typeface="Calibri" panose="020F0502020204030204" pitchFamily="34" charset="0"/>
                        </a:rPr>
                        <a:t>Mejoramiento del soporte de las tecnologías de información en la UGPP, Bogotá  </a:t>
                      </a:r>
                    </a:p>
                  </a:txBody>
                  <a:tcPr marL="0" marR="0" marT="0" marB="0" anchor="ctr">
                    <a:lnL w="12700" cap="flat" cmpd="sng" algn="ctr">
                      <a:solidFill>
                        <a:schemeClr val="tx1"/>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ctr"/>
                      <a:r>
                        <a:rPr lang="es-CO" sz="1400" b="0" i="0" u="none" strike="noStrike">
                          <a:solidFill>
                            <a:srgbClr val="44546A"/>
                          </a:solidFill>
                          <a:effectLst/>
                          <a:latin typeface="Calibri" panose="020F0502020204030204" pitchFamily="34" charset="0"/>
                          <a:cs typeface="Calibri" panose="020F0502020204030204" pitchFamily="34" charset="0"/>
                        </a:rPr>
                        <a:t>          6,147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ctr"/>
                      <a:r>
                        <a:rPr lang="es-CO" sz="1400" b="0" i="0" u="none" strike="noStrike">
                          <a:solidFill>
                            <a:srgbClr val="44546A"/>
                          </a:solidFill>
                          <a:effectLst/>
                          <a:latin typeface="Calibri" panose="020F0502020204030204" pitchFamily="34" charset="0"/>
                          <a:cs typeface="Calibri" panose="020F0502020204030204" pitchFamily="34" charset="0"/>
                        </a:rPr>
                        <a:t>          6,147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ctr"/>
                      <a:r>
                        <a:rPr lang="es-CO" sz="1400" b="0" i="0" u="none" strike="noStrike">
                          <a:solidFill>
                            <a:srgbClr val="44546A"/>
                          </a:solidFill>
                          <a:effectLst/>
                          <a:latin typeface="Calibri" panose="020F0502020204030204" pitchFamily="34" charset="0"/>
                          <a:cs typeface="Calibri" panose="020F0502020204030204" pitchFamily="34" charset="0"/>
                        </a:rPr>
                        <a:t>          5,783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ctr"/>
                      <a:r>
                        <a:rPr lang="es-CO" sz="1400" b="0" i="0" u="none" strike="noStrike">
                          <a:solidFill>
                            <a:srgbClr val="44546A"/>
                          </a:solidFill>
                          <a:effectLst/>
                          <a:latin typeface="Calibri" panose="020F0502020204030204" pitchFamily="34" charset="0"/>
                          <a:cs typeface="Calibri" panose="020F0502020204030204" pitchFamily="34" charset="0"/>
                        </a:rPr>
                        <a:t>          9,474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ctr"/>
                      <a:r>
                        <a:rPr lang="es-CO" sz="1400" b="0" i="0" u="none" strike="noStrike" dirty="0">
                          <a:solidFill>
                            <a:srgbClr val="44546A"/>
                          </a:solidFill>
                          <a:effectLst/>
                          <a:latin typeface="Calibri" panose="020F0502020204030204" pitchFamily="34" charset="0"/>
                          <a:cs typeface="Calibri" panose="020F0502020204030204" pitchFamily="34" charset="0"/>
                        </a:rPr>
                        <a:t>          6,982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ctr"/>
                      <a:r>
                        <a:rPr lang="es-CO" sz="1400" b="0" i="0" u="none" strike="noStrike" dirty="0">
                          <a:solidFill>
                            <a:srgbClr val="44546A"/>
                          </a:solidFill>
                          <a:effectLst/>
                          <a:latin typeface="Calibri" panose="020F0502020204030204" pitchFamily="34" charset="0"/>
                          <a:cs typeface="Calibri" panose="020F0502020204030204" pitchFamily="34" charset="0"/>
                        </a:rPr>
                        <a:t>               -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B8CCE4"/>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rtl="0" fontAlgn="ctr"/>
                      <a:r>
                        <a:rPr lang="es-CO" sz="1400" b="0" i="0" u="none" strike="noStrike" dirty="0">
                          <a:solidFill>
                            <a:srgbClr val="44546A"/>
                          </a:solidFill>
                          <a:effectLst/>
                          <a:latin typeface="Calibri" panose="020F0502020204030204" pitchFamily="34" charset="0"/>
                          <a:cs typeface="Calibri" panose="020F0502020204030204" pitchFamily="34" charset="0"/>
                        </a:rPr>
                        <a:t>-6%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r" rtl="0" fontAlgn="ctr"/>
                      <a:r>
                        <a:rPr lang="es-CO" sz="1400" b="0" i="0" u="none" strike="noStrike" dirty="0">
                          <a:solidFill>
                            <a:srgbClr val="44546A"/>
                          </a:solidFill>
                          <a:effectLst/>
                          <a:latin typeface="Calibri" panose="020F0502020204030204" pitchFamily="34" charset="0"/>
                          <a:cs typeface="Calibri" panose="020F0502020204030204" pitchFamily="34" charset="0"/>
                        </a:rPr>
                        <a:t>64%</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r" rtl="0" fontAlgn="ctr"/>
                      <a:r>
                        <a:rPr lang="es-CO" sz="1400" b="0" i="0" u="none" strike="noStrike" dirty="0">
                          <a:solidFill>
                            <a:srgbClr val="44546A"/>
                          </a:solidFill>
                          <a:effectLst/>
                          <a:latin typeface="Calibri" panose="020F0502020204030204" pitchFamily="34" charset="0"/>
                          <a:cs typeface="Calibri" panose="020F0502020204030204" pitchFamily="34" charset="0"/>
                        </a:rPr>
                        <a:t>-26%</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r" rtl="0" fontAlgn="ctr"/>
                      <a:r>
                        <a:rPr lang="es-CO" sz="1400" b="0" i="0" u="none" strike="noStrike" dirty="0">
                          <a:solidFill>
                            <a:srgbClr val="44546A"/>
                          </a:solidFill>
                          <a:effectLst/>
                          <a:latin typeface="Calibri" panose="020F0502020204030204" pitchFamily="34" charset="0"/>
                          <a:cs typeface="Calibri" panose="020F0502020204030204" pitchFamily="34" charset="0"/>
                        </a:rPr>
                        <a:t>-100%</a:t>
                      </a:r>
                    </a:p>
                  </a:txBody>
                  <a:tcPr marL="0" marR="0" marT="0" marB="0" anchor="ctr">
                    <a:lnL w="6350" cap="flat" cmpd="sng" algn="ctr">
                      <a:solidFill>
                        <a:srgbClr val="B8CCE4"/>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B8CCE4"/>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xmlns="" val="2928983917"/>
                  </a:ext>
                </a:extLst>
              </a:tr>
            </a:tbl>
          </a:graphicData>
        </a:graphic>
      </p:graphicFrame>
      <p:graphicFrame>
        <p:nvGraphicFramePr>
          <p:cNvPr id="6" name="Tabla 5"/>
          <p:cNvGraphicFramePr>
            <a:graphicFrameLocks noGrp="1"/>
          </p:cNvGraphicFramePr>
          <p:nvPr>
            <p:extLst>
              <p:ext uri="{D42A27DB-BD31-4B8C-83A1-F6EECF244321}">
                <p14:modId xmlns:p14="http://schemas.microsoft.com/office/powerpoint/2010/main" val="1298933059"/>
              </p:ext>
            </p:extLst>
          </p:nvPr>
        </p:nvGraphicFramePr>
        <p:xfrm>
          <a:off x="777920" y="5710230"/>
          <a:ext cx="6105267" cy="393283"/>
        </p:xfrm>
        <a:graphic>
          <a:graphicData uri="http://schemas.openxmlformats.org/drawingml/2006/table">
            <a:tbl>
              <a:tblPr>
                <a:tableStyleId>{2D5ABB26-0587-4C30-8999-92F81FD0307C}</a:tableStyleId>
              </a:tblPr>
              <a:tblGrid>
                <a:gridCol w="6105267">
                  <a:extLst>
                    <a:ext uri="{9D8B030D-6E8A-4147-A177-3AD203B41FA5}">
                      <a16:colId xmlns:a16="http://schemas.microsoft.com/office/drawing/2014/main" xmlns="" val="1202380372"/>
                    </a:ext>
                  </a:extLst>
                </a:gridCol>
              </a:tblGrid>
              <a:tr h="78197">
                <a:tc>
                  <a:txBody>
                    <a:bodyPr/>
                    <a:lstStyle/>
                    <a:p>
                      <a:pPr algn="just" rtl="0" fontAlgn="ctr"/>
                      <a:r>
                        <a:rPr lang="es-ES" sz="700" u="none" strike="noStrike">
                          <a:solidFill>
                            <a:srgbClr val="002060"/>
                          </a:solidFill>
                          <a:effectLst/>
                        </a:rPr>
                        <a:t>* Apropiación vigente a 30 de abril de 2020, SIN descontar partidas suspendidas</a:t>
                      </a:r>
                      <a:endParaRPr lang="es-ES" sz="700" b="0" i="0" u="none" strike="noStrike">
                        <a:solidFill>
                          <a:srgbClr val="002060"/>
                        </a:solidFill>
                        <a:effectLst/>
                        <a:latin typeface="Calibri" panose="020F0502020204030204" pitchFamily="34" charset="0"/>
                      </a:endParaRPr>
                    </a:p>
                  </a:txBody>
                  <a:tcPr marL="0" marR="0" marT="0" marB="0" anchor="ctr"/>
                </a:tc>
                <a:extLst>
                  <a:ext uri="{0D108BD9-81ED-4DB2-BD59-A6C34878D82A}">
                    <a16:rowId xmlns:a16="http://schemas.microsoft.com/office/drawing/2014/main" xmlns="" val="347556302"/>
                  </a:ext>
                </a:extLst>
              </a:tr>
              <a:tr h="286603">
                <a:tc>
                  <a:txBody>
                    <a:bodyPr/>
                    <a:lstStyle/>
                    <a:p>
                      <a:pPr algn="just" rtl="0" fontAlgn="ctr"/>
                      <a:r>
                        <a:rPr lang="es-CO" sz="700" u="none" strike="noStrike" dirty="0">
                          <a:solidFill>
                            <a:srgbClr val="002060"/>
                          </a:solidFill>
                          <a:effectLst/>
                        </a:rPr>
                        <a:t>** Apropiación vigente a 30 de abril de 2020, descontando partidas </a:t>
                      </a:r>
                      <a:r>
                        <a:rPr lang="es-CO" sz="700" u="none" strike="noStrike" dirty="0" smtClean="0">
                          <a:solidFill>
                            <a:srgbClr val="002060"/>
                          </a:solidFill>
                          <a:effectLst/>
                        </a:rPr>
                        <a:t>suspendidas</a:t>
                      </a:r>
                    </a:p>
                  </a:txBody>
                  <a:tcPr marL="0" marR="0" marT="0" marB="0" anchor="ctr"/>
                </a:tc>
                <a:extLst>
                  <a:ext uri="{0D108BD9-81ED-4DB2-BD59-A6C34878D82A}">
                    <a16:rowId xmlns:a16="http://schemas.microsoft.com/office/drawing/2014/main" xmlns="" val="2571866931"/>
                  </a:ext>
                </a:extLst>
              </a:tr>
            </a:tbl>
          </a:graphicData>
        </a:graphic>
      </p:graphicFrame>
    </p:spTree>
    <p:extLst>
      <p:ext uri="{BB962C8B-B14F-4D97-AF65-F5344CB8AC3E}">
        <p14:creationId xmlns:p14="http://schemas.microsoft.com/office/powerpoint/2010/main" val="257520584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5">
            <a:extLst>
              <a:ext uri="{FF2B5EF4-FFF2-40B4-BE49-F238E27FC236}">
                <a16:creationId xmlns:a16="http://schemas.microsoft.com/office/drawing/2014/main" xmlns="" id="{147A00F9-85D5-482F-8929-515BA65B6DAA}"/>
              </a:ext>
            </a:extLst>
          </p:cNvPr>
          <p:cNvSpPr>
            <a:spLocks noGrp="1"/>
          </p:cNvSpPr>
          <p:nvPr>
            <p:ph type="title"/>
          </p:nvPr>
        </p:nvSpPr>
        <p:spPr>
          <a:xfrm>
            <a:off x="292653" y="514350"/>
            <a:ext cx="11613596" cy="559387"/>
          </a:xfrm>
        </p:spPr>
        <p:txBody>
          <a:bodyPr/>
          <a:lstStyle/>
          <a:p>
            <a:r>
              <a:rPr lang="es-CO" sz="2800" dirty="0"/>
              <a:t>3</a:t>
            </a:r>
            <a:r>
              <a:rPr lang="es-CO" sz="2800" dirty="0" smtClean="0"/>
              <a:t>.2 </a:t>
            </a:r>
            <a:r>
              <a:rPr lang="es-CO" sz="2800" dirty="0"/>
              <a:t>Solicitud MGMP Inversión</a:t>
            </a:r>
          </a:p>
        </p:txBody>
      </p:sp>
      <p:sp>
        <p:nvSpPr>
          <p:cNvPr id="17" name="Text Placeholder 16">
            <a:extLst>
              <a:ext uri="{FF2B5EF4-FFF2-40B4-BE49-F238E27FC236}">
                <a16:creationId xmlns:a16="http://schemas.microsoft.com/office/drawing/2014/main" xmlns="" id="{CC7E4799-0F53-4A92-81A5-D4162B3A1AAE}"/>
              </a:ext>
            </a:extLst>
          </p:cNvPr>
          <p:cNvSpPr>
            <a:spLocks noGrp="1"/>
          </p:cNvSpPr>
          <p:nvPr>
            <p:ph type="body" sz="quarter" idx="10"/>
          </p:nvPr>
        </p:nvSpPr>
        <p:spPr>
          <a:xfrm>
            <a:off x="354795" y="968539"/>
            <a:ext cx="11614384" cy="360939"/>
          </a:xfrm>
        </p:spPr>
        <p:txBody>
          <a:bodyPr/>
          <a:lstStyle/>
          <a:p>
            <a:r>
              <a:rPr lang="es-CO" sz="1800" dirty="0"/>
              <a:t>Resumen de Requerimientos Adicionales en Inversión (con respecto a </a:t>
            </a:r>
            <a:r>
              <a:rPr lang="es-CO" sz="1800" dirty="0" smtClean="0"/>
              <a:t>2020)</a:t>
            </a:r>
            <a:endParaRPr lang="es-CO" sz="1800" dirty="0"/>
          </a:p>
        </p:txBody>
      </p:sp>
      <p:sp>
        <p:nvSpPr>
          <p:cNvPr id="9" name="Text Placeholder 20">
            <a:extLst>
              <a:ext uri="{FF2B5EF4-FFF2-40B4-BE49-F238E27FC236}">
                <a16:creationId xmlns:a16="http://schemas.microsoft.com/office/drawing/2014/main" xmlns="" id="{7D0D38D6-F0D4-4F24-87C2-FAA50E442061}"/>
              </a:ext>
            </a:extLst>
          </p:cNvPr>
          <p:cNvSpPr txBox="1">
            <a:spLocks/>
          </p:cNvSpPr>
          <p:nvPr/>
        </p:nvSpPr>
        <p:spPr>
          <a:xfrm>
            <a:off x="473075" y="234950"/>
            <a:ext cx="10709275" cy="279400"/>
          </a:xfrm>
          <a:prstGeom prst="rect">
            <a:avLst/>
          </a:prstGeom>
        </p:spPr>
        <p:txBody>
          <a:bodyPr vert="horz" lIns="91440" tIns="45720" rIns="91440" bIns="45720" rtlCol="0" anchor="ctr">
            <a:normAutofit/>
          </a:bodyPr>
          <a:lstStyle>
            <a:lvl1pPr marL="0" indent="0" algn="l" defTabSz="914400" rtl="0" eaLnBrk="1" latinLnBrk="0" hangingPunct="1">
              <a:lnSpc>
                <a:spcPct val="100000"/>
              </a:lnSpc>
              <a:spcBef>
                <a:spcPts val="0"/>
              </a:spcBef>
              <a:buFont typeface="Arial" panose="020B0604020202020204" pitchFamily="34" charset="0"/>
              <a:buNone/>
              <a:defRPr sz="800" kern="1200">
                <a:solidFill>
                  <a:schemeClr val="tx1"/>
                </a:solidFill>
                <a:latin typeface="Work Sans" panose="00000500000000000000" pitchFamily="2" charset="0"/>
                <a:ea typeface="+mn-ea"/>
                <a:cs typeface="+mn-cs"/>
              </a:defRPr>
            </a:lvl1pPr>
            <a:lvl2pPr marL="0" indent="0" algn="l" defTabSz="914400" rtl="0" eaLnBrk="1" latinLnBrk="0" hangingPunct="1">
              <a:lnSpc>
                <a:spcPct val="100000"/>
              </a:lnSpc>
              <a:spcBef>
                <a:spcPts val="0"/>
              </a:spcBef>
              <a:buFont typeface="Arial" panose="020B0604020202020204" pitchFamily="34" charset="0"/>
              <a:buNone/>
              <a:defRPr sz="1600" kern="1200">
                <a:solidFill>
                  <a:schemeClr val="bg1"/>
                </a:solidFill>
                <a:latin typeface="+mn-lt"/>
                <a:ea typeface="+mn-ea"/>
                <a:cs typeface="+mn-cs"/>
              </a:defRPr>
            </a:lvl2pPr>
            <a:lvl3pPr marL="0" indent="0" algn="l" defTabSz="914400" rtl="0" eaLnBrk="1" latinLnBrk="0" hangingPunct="1">
              <a:lnSpc>
                <a:spcPct val="100000"/>
              </a:lnSpc>
              <a:spcBef>
                <a:spcPts val="0"/>
              </a:spcBef>
              <a:buFont typeface="Arial" panose="020B0604020202020204" pitchFamily="34" charset="0"/>
              <a:buNone/>
              <a:defRPr sz="1600" kern="1200">
                <a:solidFill>
                  <a:schemeClr val="bg1"/>
                </a:solidFill>
                <a:latin typeface="+mn-lt"/>
                <a:ea typeface="+mn-ea"/>
                <a:cs typeface="+mn-cs"/>
              </a:defRPr>
            </a:lvl3pPr>
            <a:lvl4pPr marL="0" indent="0" algn="l" defTabSz="914400" rtl="0" eaLnBrk="1" latinLnBrk="0" hangingPunct="1">
              <a:lnSpc>
                <a:spcPct val="100000"/>
              </a:lnSpc>
              <a:spcBef>
                <a:spcPts val="0"/>
              </a:spcBef>
              <a:buFont typeface="Arial" panose="020B0604020202020204" pitchFamily="34" charset="0"/>
              <a:buNone/>
              <a:defRPr sz="1600" kern="1200">
                <a:solidFill>
                  <a:schemeClr val="bg1"/>
                </a:solidFill>
                <a:latin typeface="+mn-lt"/>
                <a:ea typeface="+mn-ea"/>
                <a:cs typeface="+mn-cs"/>
              </a:defRPr>
            </a:lvl4pPr>
            <a:lvl5pPr marL="0" indent="0" algn="l" defTabSz="914400" rtl="0" eaLnBrk="1" latinLnBrk="0" hangingPunct="1">
              <a:lnSpc>
                <a:spcPct val="100000"/>
              </a:lnSpc>
              <a:spcBef>
                <a:spcPts val="0"/>
              </a:spcBef>
              <a:buFont typeface="Arial" panose="020B0604020202020204" pitchFamily="34" charset="0"/>
              <a:buNone/>
              <a:defRPr sz="16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CO" dirty="0"/>
              <a:t>Departamento Nacional de Planeación – DNP 		Ministerio de Hacienda y Crédito Público		Agenda</a:t>
            </a:r>
          </a:p>
        </p:txBody>
      </p:sp>
      <p:sp>
        <p:nvSpPr>
          <p:cNvPr id="2" name="Rectángulo 1"/>
          <p:cNvSpPr/>
          <p:nvPr/>
        </p:nvSpPr>
        <p:spPr>
          <a:xfrm>
            <a:off x="710488" y="1527926"/>
            <a:ext cx="11195761" cy="5463034"/>
          </a:xfrm>
          <a:prstGeom prst="rect">
            <a:avLst/>
          </a:prstGeom>
        </p:spPr>
        <p:txBody>
          <a:bodyPr wrap="square">
            <a:spAutoFit/>
          </a:bodyPr>
          <a:lstStyle/>
          <a:p>
            <a:r>
              <a:rPr lang="es-ES" sz="1300" dirty="0" smtClean="0"/>
              <a:t>Total </a:t>
            </a:r>
            <a:r>
              <a:rPr lang="es-ES" sz="1300" dirty="0"/>
              <a:t>Requerimiento 2021 (registrado en la formulación): $5.783 mill. Presenta una disminución del 6% con respecto a lo apropiado en el 2020.</a:t>
            </a:r>
          </a:p>
          <a:p>
            <a:r>
              <a:rPr lang="es-ES" sz="1300" dirty="0"/>
              <a:t>       </a:t>
            </a:r>
          </a:p>
          <a:p>
            <a:pPr marL="285750" indent="-285750">
              <a:buFont typeface="Wingdings" panose="05000000000000000000" pitchFamily="2" charset="2"/>
              <a:buChar char="Ø"/>
            </a:pPr>
            <a:r>
              <a:rPr lang="es-ES" sz="1300" dirty="0"/>
              <a:t> </a:t>
            </a:r>
            <a:r>
              <a:rPr lang="es-ES" sz="1300" dirty="0" smtClean="0"/>
              <a:t>Gobierno </a:t>
            </a:r>
            <a:r>
              <a:rPr lang="es-ES" sz="1300" dirty="0"/>
              <a:t>de Datos - Modelo de gestión de la información: $114 mill. (Análisis de la gestión de la información en la Entidad; Diseño de procesos, políticas, roles y responsabilidades; Definición de las fases de implementación).</a:t>
            </a:r>
          </a:p>
          <a:p>
            <a:pPr marL="285750" indent="-285750">
              <a:buFont typeface="Wingdings" panose="05000000000000000000" pitchFamily="2" charset="2"/>
              <a:buChar char="Ø"/>
            </a:pPr>
            <a:r>
              <a:rPr lang="es-ES" sz="1300" dirty="0" smtClean="0"/>
              <a:t>Implementación </a:t>
            </a:r>
            <a:r>
              <a:rPr lang="es-ES" sz="1300" dirty="0"/>
              <a:t>de servicios de información BI: $5.668 mill. (Definición del plan para la gestión de los sistemas de información; Alistamiento de la plataforma base; Definición de requerimientos funcionales y no funcionales; Diseñar e implementar el sistema de información).</a:t>
            </a:r>
          </a:p>
          <a:p>
            <a:endParaRPr lang="es-ES" sz="1300" dirty="0" smtClean="0"/>
          </a:p>
          <a:p>
            <a:r>
              <a:rPr lang="es-ES" sz="1300" dirty="0" smtClean="0"/>
              <a:t>Nota</a:t>
            </a:r>
            <a:r>
              <a:rPr lang="es-ES" sz="1300" dirty="0"/>
              <a:t>: Las necesidades de la Entidad en materia de inversión para 2021 en este proyecto ascienden a $11.978 millones, sin embargo, dadas las actuales restricciones presupuestales del Gobierno Nacional, a las cuales la Unidad se acoge, el anteproyecto de presupuesto se formuló con un monto de inversión por $5.783 millones (que actualmente están registrados en la ficha del proyecto de inversión). </a:t>
            </a:r>
            <a:endParaRPr lang="es-ES" sz="1300" dirty="0" smtClean="0"/>
          </a:p>
          <a:p>
            <a:endParaRPr lang="es-ES" sz="1300" dirty="0"/>
          </a:p>
          <a:p>
            <a:r>
              <a:rPr lang="es-ES" sz="1300" dirty="0" smtClean="0"/>
              <a:t>La </a:t>
            </a:r>
            <a:r>
              <a:rPr lang="es-ES" sz="1300" dirty="0"/>
              <a:t>diferencia entre estos valores implica que en la Entidad</a:t>
            </a:r>
            <a:r>
              <a:rPr lang="es-ES" sz="1300" dirty="0" smtClean="0"/>
              <a:t>:</a:t>
            </a:r>
          </a:p>
          <a:p>
            <a:endParaRPr lang="es-ES" sz="1300" dirty="0"/>
          </a:p>
          <a:p>
            <a:pPr marL="285750" indent="-285750">
              <a:buFont typeface="Wingdings" panose="05000000000000000000" pitchFamily="2" charset="2"/>
              <a:buChar char="Ø"/>
            </a:pPr>
            <a:r>
              <a:rPr lang="es-ES" sz="1300" dirty="0"/>
              <a:t> </a:t>
            </a:r>
            <a:r>
              <a:rPr lang="es-ES" sz="1300" dirty="0" smtClean="0"/>
              <a:t>No </a:t>
            </a:r>
            <a:r>
              <a:rPr lang="es-ES" sz="1300" dirty="0"/>
              <a:t>se aumente el alcance del proyecto para cubrir la gestión de información a través de herramientas de analítica y </a:t>
            </a:r>
            <a:r>
              <a:rPr lang="es-ES" sz="1300" dirty="0" err="1"/>
              <a:t>big</a:t>
            </a:r>
            <a:r>
              <a:rPr lang="es-ES" sz="1300" dirty="0"/>
              <a:t> data, que permiten tener oportunidad en las decisiones y aseguramiento de la efectividad y eficiencia en la gestión de los datos de la Entidad.</a:t>
            </a:r>
          </a:p>
          <a:p>
            <a:pPr marL="285750" indent="-285750">
              <a:buFont typeface="Wingdings" panose="05000000000000000000" pitchFamily="2" charset="2"/>
              <a:buChar char="Ø"/>
            </a:pPr>
            <a:r>
              <a:rPr lang="es-ES" sz="1300" dirty="0" smtClean="0"/>
              <a:t>No </a:t>
            </a:r>
            <a:r>
              <a:rPr lang="es-ES" sz="1300" dirty="0"/>
              <a:t>se cuente con el 100% de la modernización de las plataformas de gestión de correspondencia</a:t>
            </a:r>
          </a:p>
          <a:p>
            <a:pPr marL="285750" indent="-285750">
              <a:buFont typeface="Wingdings" panose="05000000000000000000" pitchFamily="2" charset="2"/>
              <a:buChar char="Ø"/>
            </a:pPr>
            <a:r>
              <a:rPr lang="es-ES" sz="1300" dirty="0" smtClean="0"/>
              <a:t>Se </a:t>
            </a:r>
            <a:r>
              <a:rPr lang="es-ES" sz="1300" dirty="0"/>
              <a:t>limite la implementación de iniciativas que permiten optimizar el almacenamiento y custodia de información histórica, para mejorar la eficiencia en la operación y reducción de costos de almacenamiento.</a:t>
            </a:r>
          </a:p>
          <a:p>
            <a:pPr marL="285750" indent="-285750">
              <a:buFont typeface="Wingdings" panose="05000000000000000000" pitchFamily="2" charset="2"/>
              <a:buChar char="Ø"/>
            </a:pPr>
            <a:r>
              <a:rPr lang="es-ES" sz="1300" dirty="0" smtClean="0"/>
              <a:t>No </a:t>
            </a:r>
            <a:r>
              <a:rPr lang="es-ES" sz="1300" dirty="0"/>
              <a:t>se amplíe y masifique la robótica en todas las áreas de negocio que lo requieran para optimizar su operación</a:t>
            </a:r>
          </a:p>
          <a:p>
            <a:pPr marL="285750" indent="-285750">
              <a:buFont typeface="Wingdings" panose="05000000000000000000" pitchFamily="2" charset="2"/>
              <a:buChar char="Ø"/>
            </a:pPr>
            <a:r>
              <a:rPr lang="es-ES" sz="1300" dirty="0" smtClean="0"/>
              <a:t>No </a:t>
            </a:r>
            <a:r>
              <a:rPr lang="es-ES" sz="1300" dirty="0"/>
              <a:t>se cuente con la suficiente capacidad para cubrir necesidades puntuales exigidas por el negocio, a través de lo que en la Entidad se ha llamado “fábrica de software”.</a:t>
            </a:r>
          </a:p>
          <a:p>
            <a:endParaRPr lang="es-ES" sz="1200" dirty="0"/>
          </a:p>
          <a:p>
            <a:r>
              <a:rPr lang="es-ES" sz="1200" dirty="0"/>
              <a:t> </a:t>
            </a:r>
          </a:p>
        </p:txBody>
      </p:sp>
      <p:sp>
        <p:nvSpPr>
          <p:cNvPr id="6" name="Flecha izquierda 5">
            <a:hlinkClick r:id="rId2" action="ppaction://hlinksldjump"/>
          </p:cNvPr>
          <p:cNvSpPr/>
          <p:nvPr/>
        </p:nvSpPr>
        <p:spPr>
          <a:xfrm>
            <a:off x="9444245" y="6373505"/>
            <a:ext cx="846162" cy="327546"/>
          </a:xfrm>
          <a:prstGeom prst="leftArrow">
            <a:avLst/>
          </a:pr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s-CO" dirty="0" err="1" smtClean="0"/>
          </a:p>
        </p:txBody>
      </p:sp>
      <p:sp>
        <p:nvSpPr>
          <p:cNvPr id="7" name="CuadroTexto 6">
            <a:hlinkClick r:id="rId2" action="ppaction://hlinksldjump"/>
          </p:cNvPr>
          <p:cNvSpPr txBox="1"/>
          <p:nvPr/>
        </p:nvSpPr>
        <p:spPr>
          <a:xfrm>
            <a:off x="9648962" y="6406473"/>
            <a:ext cx="1282890" cy="261610"/>
          </a:xfrm>
          <a:prstGeom prst="rect">
            <a:avLst/>
          </a:prstGeom>
          <a:noFill/>
        </p:spPr>
        <p:txBody>
          <a:bodyPr wrap="square" rtlCol="0" anchor="ctr">
            <a:spAutoFit/>
          </a:bodyPr>
          <a:lstStyle/>
          <a:p>
            <a:pPr algn="l">
              <a:spcBef>
                <a:spcPts val="600"/>
              </a:spcBef>
            </a:pPr>
            <a:r>
              <a:rPr lang="es-CO" sz="1100" dirty="0" smtClean="0"/>
              <a:t>volver</a:t>
            </a:r>
          </a:p>
        </p:txBody>
      </p:sp>
    </p:spTree>
    <p:extLst>
      <p:ext uri="{BB962C8B-B14F-4D97-AF65-F5344CB8AC3E}">
        <p14:creationId xmlns:p14="http://schemas.microsoft.com/office/powerpoint/2010/main" val="79744903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xmlns="" id="{A9BF9024-8020-45D8-80DC-C010FECB1919}"/>
              </a:ext>
            </a:extLst>
          </p:cNvPr>
          <p:cNvSpPr>
            <a:spLocks noGrp="1"/>
          </p:cNvSpPr>
          <p:nvPr>
            <p:ph type="body" sz="quarter" idx="11"/>
          </p:nvPr>
        </p:nvSpPr>
        <p:spPr/>
        <p:txBody>
          <a:bodyPr>
            <a:normAutofit/>
          </a:bodyPr>
          <a:lstStyle/>
          <a:p>
            <a:r>
              <a:rPr lang="es-CO" dirty="0"/>
              <a:t>Solicitudes MGMP 2021-2024 Funcionamiento</a:t>
            </a:r>
          </a:p>
        </p:txBody>
      </p:sp>
      <p:sp>
        <p:nvSpPr>
          <p:cNvPr id="12" name="Text Placeholder 11">
            <a:extLst>
              <a:ext uri="{FF2B5EF4-FFF2-40B4-BE49-F238E27FC236}">
                <a16:creationId xmlns:a16="http://schemas.microsoft.com/office/drawing/2014/main" xmlns="" id="{F474FB92-D38F-4078-BAA8-B8932BB77242}"/>
              </a:ext>
            </a:extLst>
          </p:cNvPr>
          <p:cNvSpPr>
            <a:spLocks noGrp="1"/>
          </p:cNvSpPr>
          <p:nvPr>
            <p:ph type="body" sz="quarter" idx="12"/>
          </p:nvPr>
        </p:nvSpPr>
        <p:spPr/>
        <p:txBody>
          <a:bodyPr>
            <a:normAutofit/>
          </a:bodyPr>
          <a:lstStyle/>
          <a:p>
            <a:r>
              <a:rPr lang="es-CO" dirty="0"/>
              <a:t>4.</a:t>
            </a:r>
          </a:p>
        </p:txBody>
      </p:sp>
    </p:spTree>
    <p:extLst>
      <p:ext uri="{BB962C8B-B14F-4D97-AF65-F5344CB8AC3E}">
        <p14:creationId xmlns:p14="http://schemas.microsoft.com/office/powerpoint/2010/main" val="428008763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Ministerio de Hacienda y CrÃ©dito PÃºblic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13857" y="2404294"/>
            <a:ext cx="6692690" cy="14258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1209248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5">
            <a:extLst>
              <a:ext uri="{FF2B5EF4-FFF2-40B4-BE49-F238E27FC236}">
                <a16:creationId xmlns:a16="http://schemas.microsoft.com/office/drawing/2014/main" xmlns="" id="{147A00F9-85D5-482F-8929-515BA65B6DAA}"/>
              </a:ext>
            </a:extLst>
          </p:cNvPr>
          <p:cNvSpPr>
            <a:spLocks noGrp="1"/>
          </p:cNvSpPr>
          <p:nvPr>
            <p:ph type="title"/>
          </p:nvPr>
        </p:nvSpPr>
        <p:spPr>
          <a:xfrm>
            <a:off x="390525" y="201434"/>
            <a:ext cx="11613596" cy="559387"/>
          </a:xfrm>
        </p:spPr>
        <p:txBody>
          <a:bodyPr/>
          <a:lstStyle/>
          <a:p>
            <a:r>
              <a:rPr lang="es-CO" dirty="0"/>
              <a:t>4. Solicitud MGMP Funcionamiento</a:t>
            </a:r>
          </a:p>
        </p:txBody>
      </p:sp>
      <p:sp>
        <p:nvSpPr>
          <p:cNvPr id="17" name="Text Placeholder 16">
            <a:extLst>
              <a:ext uri="{FF2B5EF4-FFF2-40B4-BE49-F238E27FC236}">
                <a16:creationId xmlns:a16="http://schemas.microsoft.com/office/drawing/2014/main" xmlns="" id="{CC7E4799-0F53-4A92-81A5-D4162B3A1AAE}"/>
              </a:ext>
            </a:extLst>
          </p:cNvPr>
          <p:cNvSpPr>
            <a:spLocks noGrp="1"/>
          </p:cNvSpPr>
          <p:nvPr>
            <p:ph type="body" sz="quarter" idx="10"/>
          </p:nvPr>
        </p:nvSpPr>
        <p:spPr>
          <a:xfrm>
            <a:off x="267301" y="859822"/>
            <a:ext cx="11614384" cy="360939"/>
          </a:xfrm>
        </p:spPr>
        <p:txBody>
          <a:bodyPr/>
          <a:lstStyle/>
          <a:p>
            <a:r>
              <a:rPr lang="es-CO" b="1" dirty="0">
                <a:solidFill>
                  <a:srgbClr val="002060"/>
                </a:solidFill>
              </a:rPr>
              <a:t>Proyecciones – Escenario </a:t>
            </a:r>
            <a:r>
              <a:rPr lang="es-CO" b="1" dirty="0" smtClean="0">
                <a:solidFill>
                  <a:srgbClr val="002060"/>
                </a:solidFill>
              </a:rPr>
              <a:t>sin FOME, FNG y ajuste FOFI</a:t>
            </a:r>
            <a:endParaRPr lang="es-CO" b="1" dirty="0">
              <a:solidFill>
                <a:srgbClr val="002060"/>
              </a:solidFill>
            </a:endParaRPr>
          </a:p>
          <a:p>
            <a:endParaRPr lang="es-CO" dirty="0"/>
          </a:p>
        </p:txBody>
      </p:sp>
      <p:sp>
        <p:nvSpPr>
          <p:cNvPr id="8" name="Title 15">
            <a:extLst>
              <a:ext uri="{FF2B5EF4-FFF2-40B4-BE49-F238E27FC236}">
                <a16:creationId xmlns:a16="http://schemas.microsoft.com/office/drawing/2014/main" xmlns="" id="{48559CDB-F3BA-4832-A463-C140E1AE4CC1}"/>
              </a:ext>
            </a:extLst>
          </p:cNvPr>
          <p:cNvSpPr txBox="1">
            <a:spLocks/>
          </p:cNvSpPr>
          <p:nvPr/>
        </p:nvSpPr>
        <p:spPr>
          <a:xfrm>
            <a:off x="8857397" y="279866"/>
            <a:ext cx="3843018" cy="559387"/>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lang="es-CO" sz="3600" b="0" kern="1200" spc="-150">
                <a:solidFill>
                  <a:schemeClr val="tx1"/>
                </a:solidFill>
                <a:latin typeface="Work Sans" panose="00000500000000000000" pitchFamily="2" charset="0"/>
                <a:ea typeface="+mj-ea"/>
                <a:cs typeface="+mj-cs"/>
              </a:defRPr>
            </a:lvl1pPr>
          </a:lstStyle>
          <a:p>
            <a:r>
              <a:rPr lang="es-CO" sz="2400" dirty="0"/>
              <a:t>Sector </a:t>
            </a:r>
            <a:r>
              <a:rPr lang="es-CO" sz="2400" dirty="0" smtClean="0"/>
              <a:t>Hacienda</a:t>
            </a:r>
            <a:endParaRPr lang="es-CO" sz="2400" dirty="0"/>
          </a:p>
        </p:txBody>
      </p:sp>
      <p:graphicFrame>
        <p:nvGraphicFramePr>
          <p:cNvPr id="2" name="Tabla 1"/>
          <p:cNvGraphicFramePr>
            <a:graphicFrameLocks noGrp="1"/>
          </p:cNvGraphicFramePr>
          <p:nvPr>
            <p:extLst>
              <p:ext uri="{D42A27DB-BD31-4B8C-83A1-F6EECF244321}">
                <p14:modId xmlns:p14="http://schemas.microsoft.com/office/powerpoint/2010/main" val="2163467197"/>
              </p:ext>
            </p:extLst>
          </p:nvPr>
        </p:nvGraphicFramePr>
        <p:xfrm>
          <a:off x="267695" y="1595810"/>
          <a:ext cx="11613597" cy="3106476"/>
        </p:xfrm>
        <a:graphic>
          <a:graphicData uri="http://schemas.openxmlformats.org/drawingml/2006/table">
            <a:tbl>
              <a:tblPr/>
              <a:tblGrid>
                <a:gridCol w="3996650">
                  <a:extLst>
                    <a:ext uri="{9D8B030D-6E8A-4147-A177-3AD203B41FA5}">
                      <a16:colId xmlns:a16="http://schemas.microsoft.com/office/drawing/2014/main" xmlns="" val="743123979"/>
                    </a:ext>
                  </a:extLst>
                </a:gridCol>
                <a:gridCol w="1012485">
                  <a:extLst>
                    <a:ext uri="{9D8B030D-6E8A-4147-A177-3AD203B41FA5}">
                      <a16:colId xmlns:a16="http://schemas.microsoft.com/office/drawing/2014/main" xmlns="" val="2088451130"/>
                    </a:ext>
                  </a:extLst>
                </a:gridCol>
                <a:gridCol w="959196">
                  <a:extLst>
                    <a:ext uri="{9D8B030D-6E8A-4147-A177-3AD203B41FA5}">
                      <a16:colId xmlns:a16="http://schemas.microsoft.com/office/drawing/2014/main" xmlns="" val="337974921"/>
                    </a:ext>
                  </a:extLst>
                </a:gridCol>
                <a:gridCol w="959196">
                  <a:extLst>
                    <a:ext uri="{9D8B030D-6E8A-4147-A177-3AD203B41FA5}">
                      <a16:colId xmlns:a16="http://schemas.microsoft.com/office/drawing/2014/main" xmlns="" val="2015062050"/>
                    </a:ext>
                  </a:extLst>
                </a:gridCol>
                <a:gridCol w="959196">
                  <a:extLst>
                    <a:ext uri="{9D8B030D-6E8A-4147-A177-3AD203B41FA5}">
                      <a16:colId xmlns:a16="http://schemas.microsoft.com/office/drawing/2014/main" xmlns="" val="2592983749"/>
                    </a:ext>
                  </a:extLst>
                </a:gridCol>
                <a:gridCol w="959196">
                  <a:extLst>
                    <a:ext uri="{9D8B030D-6E8A-4147-A177-3AD203B41FA5}">
                      <a16:colId xmlns:a16="http://schemas.microsoft.com/office/drawing/2014/main" xmlns="" val="3897631856"/>
                    </a:ext>
                  </a:extLst>
                </a:gridCol>
                <a:gridCol w="959196">
                  <a:extLst>
                    <a:ext uri="{9D8B030D-6E8A-4147-A177-3AD203B41FA5}">
                      <a16:colId xmlns:a16="http://schemas.microsoft.com/office/drawing/2014/main" xmlns="" val="2544532897"/>
                    </a:ext>
                  </a:extLst>
                </a:gridCol>
                <a:gridCol w="549538">
                  <a:extLst>
                    <a:ext uri="{9D8B030D-6E8A-4147-A177-3AD203B41FA5}">
                      <a16:colId xmlns:a16="http://schemas.microsoft.com/office/drawing/2014/main" xmlns="" val="2641080013"/>
                    </a:ext>
                  </a:extLst>
                </a:gridCol>
                <a:gridCol w="419648">
                  <a:extLst>
                    <a:ext uri="{9D8B030D-6E8A-4147-A177-3AD203B41FA5}">
                      <a16:colId xmlns:a16="http://schemas.microsoft.com/office/drawing/2014/main" xmlns="" val="135117160"/>
                    </a:ext>
                  </a:extLst>
                </a:gridCol>
                <a:gridCol w="419648">
                  <a:extLst>
                    <a:ext uri="{9D8B030D-6E8A-4147-A177-3AD203B41FA5}">
                      <a16:colId xmlns:a16="http://schemas.microsoft.com/office/drawing/2014/main" xmlns="" val="4165030422"/>
                    </a:ext>
                  </a:extLst>
                </a:gridCol>
                <a:gridCol w="419648">
                  <a:extLst>
                    <a:ext uri="{9D8B030D-6E8A-4147-A177-3AD203B41FA5}">
                      <a16:colId xmlns:a16="http://schemas.microsoft.com/office/drawing/2014/main" xmlns="" val="3916806286"/>
                    </a:ext>
                  </a:extLst>
                </a:gridCol>
              </a:tblGrid>
              <a:tr h="339275">
                <a:tc>
                  <a:txBody>
                    <a:bodyPr/>
                    <a:lstStyle/>
                    <a:p>
                      <a:pPr algn="l" rtl="0" fontAlgn="b"/>
                      <a:r>
                        <a:rPr lang="es-CO" sz="1050" b="1" i="0" u="none" strike="noStrike" dirty="0">
                          <a:solidFill>
                            <a:srgbClr val="203764"/>
                          </a:solidFill>
                          <a:effectLst/>
                          <a:latin typeface="Calibri" panose="020F0502020204030204" pitchFamily="34" charset="0"/>
                          <a:cs typeface="Calibri" panose="020F0502020204030204" pitchFamily="34" charset="0"/>
                        </a:rPr>
                        <a:t>Millones de pesos</a:t>
                      </a:r>
                    </a:p>
                  </a:txBody>
                  <a:tcPr marL="0" marR="0" marT="0" marB="0" anchor="b">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l" rtl="0" fontAlgn="b"/>
                      <a:r>
                        <a:rPr lang="es-CO" sz="2000" b="0" i="0" u="none" strike="noStrike">
                          <a:solidFill>
                            <a:srgbClr val="000000"/>
                          </a:solidFill>
                          <a:effectLst/>
                          <a:latin typeface="Calibri" panose="020F0502020204030204" pitchFamily="34" charset="0"/>
                          <a:cs typeface="Calibri" panose="020F0502020204030204" pitchFamily="34" charset="0"/>
                        </a:rPr>
                        <a:t> </a:t>
                      </a:r>
                    </a:p>
                  </a:txBody>
                  <a:tcPr marL="0" marR="0" marT="0" marB="0" anchor="b">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l" rtl="0" fontAlgn="b"/>
                      <a:r>
                        <a:rPr lang="es-CO" sz="2000" b="0" i="0" u="none" strike="noStrike">
                          <a:solidFill>
                            <a:srgbClr val="000000"/>
                          </a:solidFill>
                          <a:effectLst/>
                          <a:latin typeface="Calibri" panose="020F0502020204030204" pitchFamily="34" charset="0"/>
                          <a:cs typeface="Calibri" panose="020F0502020204030204" pitchFamily="34" charset="0"/>
                        </a:rPr>
                        <a:t> </a:t>
                      </a:r>
                    </a:p>
                  </a:txBody>
                  <a:tcPr marL="0" marR="0" marT="0" marB="0" anchor="b">
                    <a:lnL>
                      <a:noFill/>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FFFF"/>
                    </a:solidFill>
                  </a:tcPr>
                </a:tc>
                <a:tc gridSpan="8">
                  <a:txBody>
                    <a:bodyPr/>
                    <a:lstStyle/>
                    <a:p>
                      <a:pPr algn="ctr" rtl="0" fontAlgn="ctr"/>
                      <a:r>
                        <a:rPr lang="es-CO" sz="1200" b="1" i="0" u="none" strike="noStrike">
                          <a:solidFill>
                            <a:srgbClr val="FFFFFF"/>
                          </a:solidFill>
                          <a:effectLst/>
                          <a:latin typeface="Calibri" panose="020F0502020204030204" pitchFamily="34" charset="0"/>
                          <a:cs typeface="Calibri" panose="020F0502020204030204" pitchFamily="34" charset="0"/>
                        </a:rPr>
                        <a:t>MGMP 2021 - 2024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03764"/>
                    </a:solidFill>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extLst>
                  <a:ext uri="{0D108BD9-81ED-4DB2-BD59-A6C34878D82A}">
                    <a16:rowId xmlns:a16="http://schemas.microsoft.com/office/drawing/2014/main" xmlns="" val="1060352668"/>
                  </a:ext>
                </a:extLst>
              </a:tr>
              <a:tr h="212046">
                <a:tc rowSpan="2">
                  <a:txBody>
                    <a:bodyPr/>
                    <a:lstStyle/>
                    <a:p>
                      <a:pPr algn="l" rtl="0" fontAlgn="ctr"/>
                      <a:r>
                        <a:rPr lang="es-CO" sz="1200" b="1" i="0" u="none" strike="noStrike" dirty="0" smtClean="0">
                          <a:solidFill>
                            <a:srgbClr val="FFFFFF"/>
                          </a:solidFill>
                          <a:effectLst/>
                          <a:latin typeface="Calibri" panose="020F0502020204030204" pitchFamily="34" charset="0"/>
                          <a:cs typeface="Calibri" panose="020F0502020204030204" pitchFamily="34" charset="0"/>
                        </a:rPr>
                        <a:t>Funcionamiento</a:t>
                      </a:r>
                      <a:endParaRPr lang="es-CO" sz="1200" b="1" i="0" u="none" strike="noStrike" dirty="0">
                        <a:solidFill>
                          <a:srgbClr val="FFFFFF"/>
                        </a:solidFill>
                        <a:effectLst/>
                        <a:latin typeface="Calibri" panose="020F0502020204030204" pitchFamily="34" charset="0"/>
                        <a:cs typeface="Calibri" panose="020F0502020204030204" pitchFamily="34" charset="0"/>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203764"/>
                      </a:solidFill>
                      <a:prstDash val="solid"/>
                      <a:round/>
                      <a:headEnd type="none" w="med" len="med"/>
                      <a:tailEnd type="none" w="med" len="med"/>
                    </a:lnB>
                    <a:solidFill>
                      <a:srgbClr val="203764"/>
                    </a:solidFill>
                  </a:tcPr>
                </a:tc>
                <a:tc rowSpan="2">
                  <a:txBody>
                    <a:bodyPr/>
                    <a:lstStyle/>
                    <a:p>
                      <a:pPr algn="ctr" rtl="0" fontAlgn="ctr"/>
                      <a:r>
                        <a:rPr lang="es-CO" sz="1200" b="1" i="0" u="none" strike="noStrike" dirty="0">
                          <a:solidFill>
                            <a:srgbClr val="FFFFFF"/>
                          </a:solidFill>
                          <a:effectLst/>
                          <a:latin typeface="Calibri" panose="020F0502020204030204" pitchFamily="34" charset="0"/>
                          <a:cs typeface="Calibri" panose="020F0502020204030204" pitchFamily="34" charset="0"/>
                        </a:rPr>
                        <a:t>2020*</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203764"/>
                      </a:solidFill>
                      <a:prstDash val="solid"/>
                      <a:round/>
                      <a:headEnd type="none" w="med" len="med"/>
                      <a:tailEnd type="none" w="med" len="med"/>
                    </a:lnB>
                    <a:solidFill>
                      <a:srgbClr val="203764"/>
                    </a:solidFill>
                  </a:tcPr>
                </a:tc>
                <a:tc rowSpan="2">
                  <a:txBody>
                    <a:bodyPr/>
                    <a:lstStyle/>
                    <a:p>
                      <a:pPr algn="ctr" rtl="0" fontAlgn="ctr"/>
                      <a:r>
                        <a:rPr lang="es-CO" sz="1200" b="1" i="0" u="none" strike="noStrike">
                          <a:solidFill>
                            <a:srgbClr val="FFFFFF"/>
                          </a:solidFill>
                          <a:effectLst/>
                          <a:latin typeface="Calibri" panose="020F0502020204030204" pitchFamily="34" charset="0"/>
                          <a:cs typeface="Calibri" panose="020F0502020204030204" pitchFamily="34" charset="0"/>
                        </a:rPr>
                        <a:t>2020**</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203764"/>
                      </a:solidFill>
                      <a:prstDash val="solid"/>
                      <a:round/>
                      <a:headEnd type="none" w="med" len="med"/>
                      <a:tailEnd type="none" w="med" len="med"/>
                    </a:lnB>
                    <a:solidFill>
                      <a:srgbClr val="203764"/>
                    </a:solidFill>
                  </a:tcPr>
                </a:tc>
                <a:tc rowSpan="2">
                  <a:txBody>
                    <a:bodyPr/>
                    <a:lstStyle/>
                    <a:p>
                      <a:pPr algn="ctr" rtl="0" fontAlgn="ctr"/>
                      <a:r>
                        <a:rPr lang="es-CO" sz="1200" b="1" i="0" u="none" strike="noStrike">
                          <a:solidFill>
                            <a:srgbClr val="FFFFFF"/>
                          </a:solidFill>
                          <a:effectLst/>
                          <a:latin typeface="Calibri" panose="020F0502020204030204" pitchFamily="34" charset="0"/>
                          <a:cs typeface="Calibri" panose="020F0502020204030204" pitchFamily="34" charset="0"/>
                        </a:rPr>
                        <a:t>2021</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203764"/>
                      </a:solidFill>
                      <a:prstDash val="solid"/>
                      <a:round/>
                      <a:headEnd type="none" w="med" len="med"/>
                      <a:tailEnd type="none" w="med" len="med"/>
                    </a:lnB>
                    <a:solidFill>
                      <a:srgbClr val="203764"/>
                    </a:solidFill>
                  </a:tcPr>
                </a:tc>
                <a:tc rowSpan="2">
                  <a:txBody>
                    <a:bodyPr/>
                    <a:lstStyle/>
                    <a:p>
                      <a:pPr algn="ctr" rtl="0" fontAlgn="ctr"/>
                      <a:r>
                        <a:rPr lang="es-CO" sz="1200" b="1" i="0" u="none" strike="noStrike">
                          <a:solidFill>
                            <a:srgbClr val="FFFFFF"/>
                          </a:solidFill>
                          <a:effectLst/>
                          <a:latin typeface="Calibri" panose="020F0502020204030204" pitchFamily="34" charset="0"/>
                          <a:cs typeface="Calibri" panose="020F0502020204030204" pitchFamily="34" charset="0"/>
                        </a:rPr>
                        <a:t>2022</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203764"/>
                      </a:solidFill>
                      <a:prstDash val="solid"/>
                      <a:round/>
                      <a:headEnd type="none" w="med" len="med"/>
                      <a:tailEnd type="none" w="med" len="med"/>
                    </a:lnB>
                    <a:solidFill>
                      <a:srgbClr val="203764"/>
                    </a:solidFill>
                  </a:tcPr>
                </a:tc>
                <a:tc rowSpan="2">
                  <a:txBody>
                    <a:bodyPr/>
                    <a:lstStyle/>
                    <a:p>
                      <a:pPr algn="ctr" rtl="0" fontAlgn="ctr"/>
                      <a:r>
                        <a:rPr lang="es-CO" sz="1200" b="1" i="0" u="none" strike="noStrike">
                          <a:solidFill>
                            <a:srgbClr val="FFFFFF"/>
                          </a:solidFill>
                          <a:effectLst/>
                          <a:latin typeface="Calibri" panose="020F0502020204030204" pitchFamily="34" charset="0"/>
                          <a:cs typeface="Calibri" panose="020F0502020204030204" pitchFamily="34" charset="0"/>
                        </a:rPr>
                        <a:t>2023</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203764"/>
                      </a:solidFill>
                      <a:prstDash val="solid"/>
                      <a:round/>
                      <a:headEnd type="none" w="med" len="med"/>
                      <a:tailEnd type="none" w="med" len="med"/>
                    </a:lnB>
                    <a:solidFill>
                      <a:srgbClr val="203764"/>
                    </a:solidFill>
                  </a:tcPr>
                </a:tc>
                <a:tc rowSpan="2">
                  <a:txBody>
                    <a:bodyPr/>
                    <a:lstStyle/>
                    <a:p>
                      <a:pPr algn="ctr" rtl="0" fontAlgn="ctr"/>
                      <a:r>
                        <a:rPr lang="es-CO" sz="1200" b="1" i="0" u="none" strike="noStrike">
                          <a:solidFill>
                            <a:srgbClr val="FFFFFF"/>
                          </a:solidFill>
                          <a:effectLst/>
                          <a:latin typeface="Calibri" panose="020F0502020204030204" pitchFamily="34" charset="0"/>
                          <a:cs typeface="Calibri" panose="020F0502020204030204" pitchFamily="34" charset="0"/>
                        </a:rPr>
                        <a:t>2024</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203764"/>
                      </a:solidFill>
                      <a:prstDash val="solid"/>
                      <a:round/>
                      <a:headEnd type="none" w="med" len="med"/>
                      <a:tailEnd type="none" w="med" len="med"/>
                    </a:lnB>
                    <a:solidFill>
                      <a:srgbClr val="203764"/>
                    </a:solidFill>
                  </a:tcPr>
                </a:tc>
                <a:tc>
                  <a:txBody>
                    <a:bodyPr/>
                    <a:lstStyle/>
                    <a:p>
                      <a:pPr algn="ctr" rtl="0" fontAlgn="ctr"/>
                      <a:r>
                        <a:rPr lang="es-CO" sz="1200" b="1" i="0" u="none" strike="noStrike">
                          <a:solidFill>
                            <a:srgbClr val="FFFFFF"/>
                          </a:solidFill>
                          <a:effectLst/>
                          <a:latin typeface="Calibri" panose="020F0502020204030204" pitchFamily="34" charset="0"/>
                          <a:cs typeface="Calibri" panose="020F0502020204030204" pitchFamily="34" charset="0"/>
                        </a:rPr>
                        <a:t>Var%</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203764"/>
                    </a:solidFill>
                  </a:tcPr>
                </a:tc>
                <a:tc>
                  <a:txBody>
                    <a:bodyPr/>
                    <a:lstStyle/>
                    <a:p>
                      <a:pPr algn="ctr" rtl="0" fontAlgn="ctr"/>
                      <a:r>
                        <a:rPr lang="es-CO" sz="1200" b="1" i="0" u="none" strike="noStrike">
                          <a:solidFill>
                            <a:srgbClr val="FFFFFF"/>
                          </a:solidFill>
                          <a:effectLst/>
                          <a:latin typeface="Calibri" panose="020F0502020204030204" pitchFamily="34" charset="0"/>
                          <a:cs typeface="Calibri" panose="020F0502020204030204" pitchFamily="34" charset="0"/>
                        </a:rPr>
                        <a:t>Var%</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203764"/>
                    </a:solidFill>
                  </a:tcPr>
                </a:tc>
                <a:tc>
                  <a:txBody>
                    <a:bodyPr/>
                    <a:lstStyle/>
                    <a:p>
                      <a:pPr algn="ctr" rtl="0" fontAlgn="ctr"/>
                      <a:r>
                        <a:rPr lang="es-CO" sz="1200" b="1" i="0" u="none" strike="noStrike">
                          <a:solidFill>
                            <a:srgbClr val="FFFFFF"/>
                          </a:solidFill>
                          <a:effectLst/>
                          <a:latin typeface="Calibri" panose="020F0502020204030204" pitchFamily="34" charset="0"/>
                          <a:cs typeface="Calibri" panose="020F0502020204030204" pitchFamily="34" charset="0"/>
                        </a:rPr>
                        <a:t>Var%</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203764"/>
                    </a:solidFill>
                  </a:tcPr>
                </a:tc>
                <a:tc>
                  <a:txBody>
                    <a:bodyPr/>
                    <a:lstStyle/>
                    <a:p>
                      <a:pPr algn="ctr" rtl="0" fontAlgn="ctr"/>
                      <a:r>
                        <a:rPr lang="es-CO" sz="1200" b="1" i="0" u="none" strike="noStrike">
                          <a:solidFill>
                            <a:srgbClr val="FFFFFF"/>
                          </a:solidFill>
                          <a:effectLst/>
                          <a:latin typeface="Calibri" panose="020F0502020204030204" pitchFamily="34" charset="0"/>
                          <a:cs typeface="Calibri" panose="020F0502020204030204" pitchFamily="34" charset="0"/>
                        </a:rPr>
                        <a:t>Var%</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203764"/>
                    </a:solidFill>
                  </a:tcPr>
                </a:tc>
                <a:extLst>
                  <a:ext uri="{0D108BD9-81ED-4DB2-BD59-A6C34878D82A}">
                    <a16:rowId xmlns:a16="http://schemas.microsoft.com/office/drawing/2014/main" xmlns="" val="368524655"/>
                  </a:ext>
                </a:extLst>
              </a:tr>
              <a:tr h="212046">
                <a:tc vMerge="1">
                  <a:txBody>
                    <a:bodyPr/>
                    <a:lstStyle/>
                    <a:p>
                      <a:endParaRPr lang="es-CO"/>
                    </a:p>
                  </a:txBody>
                  <a:tcPr/>
                </a:tc>
                <a:tc vMerge="1">
                  <a:txBody>
                    <a:bodyPr/>
                    <a:lstStyle/>
                    <a:p>
                      <a:endParaRPr lang="es-CO"/>
                    </a:p>
                  </a:txBody>
                  <a:tcPr/>
                </a:tc>
                <a:tc vMerge="1">
                  <a:txBody>
                    <a:bodyPr/>
                    <a:lstStyle/>
                    <a:p>
                      <a:endParaRPr lang="es-CO"/>
                    </a:p>
                  </a:txBody>
                  <a:tcPr/>
                </a:tc>
                <a:tc vMerge="1">
                  <a:txBody>
                    <a:bodyPr/>
                    <a:lstStyle/>
                    <a:p>
                      <a:endParaRPr lang="es-CO"/>
                    </a:p>
                  </a:txBody>
                  <a:tcPr/>
                </a:tc>
                <a:tc vMerge="1">
                  <a:txBody>
                    <a:bodyPr/>
                    <a:lstStyle/>
                    <a:p>
                      <a:endParaRPr lang="es-CO"/>
                    </a:p>
                  </a:txBody>
                  <a:tcPr/>
                </a:tc>
                <a:tc vMerge="1">
                  <a:txBody>
                    <a:bodyPr/>
                    <a:lstStyle/>
                    <a:p>
                      <a:endParaRPr lang="es-CO"/>
                    </a:p>
                  </a:txBody>
                  <a:tcPr/>
                </a:tc>
                <a:tc vMerge="1">
                  <a:txBody>
                    <a:bodyPr/>
                    <a:lstStyle/>
                    <a:p>
                      <a:endParaRPr lang="es-CO"/>
                    </a:p>
                  </a:txBody>
                  <a:tcPr/>
                </a:tc>
                <a:tc>
                  <a:txBody>
                    <a:bodyPr/>
                    <a:lstStyle/>
                    <a:p>
                      <a:pPr algn="ctr" rtl="0" fontAlgn="ctr"/>
                      <a:r>
                        <a:rPr lang="es-CO" sz="1200" b="1" i="0" u="none" strike="noStrike">
                          <a:solidFill>
                            <a:srgbClr val="FFFFFF"/>
                          </a:solidFill>
                          <a:effectLst/>
                          <a:latin typeface="Calibri" panose="020F0502020204030204" pitchFamily="34" charset="0"/>
                          <a:cs typeface="Calibri" panose="020F0502020204030204" pitchFamily="34" charset="0"/>
                        </a:rPr>
                        <a:t>21/20</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a:noFill/>
                    </a:lnT>
                    <a:lnB w="6350" cap="flat" cmpd="sng" algn="ctr">
                      <a:solidFill>
                        <a:srgbClr val="203764"/>
                      </a:solidFill>
                      <a:prstDash val="solid"/>
                      <a:round/>
                      <a:headEnd type="none" w="med" len="med"/>
                      <a:tailEnd type="none" w="med" len="med"/>
                    </a:lnB>
                    <a:solidFill>
                      <a:srgbClr val="203764"/>
                    </a:solidFill>
                  </a:tcPr>
                </a:tc>
                <a:tc>
                  <a:txBody>
                    <a:bodyPr/>
                    <a:lstStyle/>
                    <a:p>
                      <a:pPr algn="ctr" rtl="0" fontAlgn="ctr"/>
                      <a:r>
                        <a:rPr lang="es-CO" sz="1200" b="1" i="0" u="none" strike="noStrike">
                          <a:solidFill>
                            <a:srgbClr val="FFFFFF"/>
                          </a:solidFill>
                          <a:effectLst/>
                          <a:latin typeface="Calibri" panose="020F0502020204030204" pitchFamily="34" charset="0"/>
                          <a:cs typeface="Calibri" panose="020F0502020204030204" pitchFamily="34" charset="0"/>
                        </a:rPr>
                        <a:t>22/21</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a:noFill/>
                    </a:lnT>
                    <a:lnB w="6350" cap="flat" cmpd="sng" algn="ctr">
                      <a:solidFill>
                        <a:srgbClr val="203764"/>
                      </a:solidFill>
                      <a:prstDash val="solid"/>
                      <a:round/>
                      <a:headEnd type="none" w="med" len="med"/>
                      <a:tailEnd type="none" w="med" len="med"/>
                    </a:lnB>
                    <a:solidFill>
                      <a:srgbClr val="203764"/>
                    </a:solidFill>
                  </a:tcPr>
                </a:tc>
                <a:tc>
                  <a:txBody>
                    <a:bodyPr/>
                    <a:lstStyle/>
                    <a:p>
                      <a:pPr algn="ctr" rtl="0" fontAlgn="ctr"/>
                      <a:r>
                        <a:rPr lang="es-CO" sz="1200" b="1" i="0" u="none" strike="noStrike">
                          <a:solidFill>
                            <a:srgbClr val="FFFFFF"/>
                          </a:solidFill>
                          <a:effectLst/>
                          <a:latin typeface="Calibri" panose="020F0502020204030204" pitchFamily="34" charset="0"/>
                          <a:cs typeface="Calibri" panose="020F0502020204030204" pitchFamily="34" charset="0"/>
                        </a:rPr>
                        <a:t>23/22</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a:noFill/>
                    </a:lnT>
                    <a:lnB w="6350" cap="flat" cmpd="sng" algn="ctr">
                      <a:solidFill>
                        <a:srgbClr val="203764"/>
                      </a:solidFill>
                      <a:prstDash val="solid"/>
                      <a:round/>
                      <a:headEnd type="none" w="med" len="med"/>
                      <a:tailEnd type="none" w="med" len="med"/>
                    </a:lnB>
                    <a:solidFill>
                      <a:srgbClr val="203764"/>
                    </a:solidFill>
                  </a:tcPr>
                </a:tc>
                <a:tc>
                  <a:txBody>
                    <a:bodyPr/>
                    <a:lstStyle/>
                    <a:p>
                      <a:pPr algn="ctr" rtl="0" fontAlgn="ctr"/>
                      <a:r>
                        <a:rPr lang="es-CO" sz="1200" b="1" i="0" u="none" strike="noStrike">
                          <a:solidFill>
                            <a:srgbClr val="FFFFFF"/>
                          </a:solidFill>
                          <a:effectLst/>
                          <a:latin typeface="Calibri" panose="020F0502020204030204" pitchFamily="34" charset="0"/>
                          <a:cs typeface="Calibri" panose="020F0502020204030204" pitchFamily="34" charset="0"/>
                        </a:rPr>
                        <a:t>24/23</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203764"/>
                      </a:solidFill>
                      <a:prstDash val="solid"/>
                      <a:round/>
                      <a:headEnd type="none" w="med" len="med"/>
                      <a:tailEnd type="none" w="med" len="med"/>
                    </a:lnB>
                    <a:solidFill>
                      <a:srgbClr val="203764"/>
                    </a:solidFill>
                  </a:tcPr>
                </a:tc>
                <a:extLst>
                  <a:ext uri="{0D108BD9-81ED-4DB2-BD59-A6C34878D82A}">
                    <a16:rowId xmlns:a16="http://schemas.microsoft.com/office/drawing/2014/main" xmlns="" val="3608202572"/>
                  </a:ext>
                </a:extLst>
              </a:tr>
              <a:tr h="212046">
                <a:tc>
                  <a:txBody>
                    <a:bodyPr/>
                    <a:lstStyle/>
                    <a:p>
                      <a:pPr algn="l" rtl="0" fontAlgn="ctr"/>
                      <a:r>
                        <a:rPr lang="es-CO" sz="1200" b="0" i="0" u="none" strike="noStrike" dirty="0">
                          <a:solidFill>
                            <a:srgbClr val="203764"/>
                          </a:solidFill>
                          <a:effectLst/>
                          <a:latin typeface="Calibri" panose="020F0502020204030204" pitchFamily="34" charset="0"/>
                          <a:cs typeface="Calibri" panose="020F0502020204030204" pitchFamily="34" charset="0"/>
                        </a:rPr>
                        <a:t>Gastos de </a:t>
                      </a:r>
                      <a:r>
                        <a:rPr lang="es-CO" sz="1200" b="0" i="0" u="none" strike="noStrike" dirty="0" smtClean="0">
                          <a:solidFill>
                            <a:srgbClr val="203764"/>
                          </a:solidFill>
                          <a:effectLst/>
                          <a:latin typeface="Calibri" panose="020F0502020204030204" pitchFamily="34" charset="0"/>
                          <a:cs typeface="Calibri" panose="020F0502020204030204" pitchFamily="34" charset="0"/>
                        </a:rPr>
                        <a:t>personal***</a:t>
                      </a:r>
                      <a:endParaRPr lang="es-CO" sz="1200" b="0" i="0" u="none" strike="noStrike" dirty="0">
                        <a:solidFill>
                          <a:srgbClr val="203764"/>
                        </a:solidFill>
                        <a:effectLst/>
                        <a:latin typeface="Calibri" panose="020F0502020204030204" pitchFamily="34" charset="0"/>
                        <a:cs typeface="Calibri" panose="020F0502020204030204" pitchFamily="34" charset="0"/>
                      </a:endParaRPr>
                    </a:p>
                  </a:txBody>
                  <a:tcPr marL="0" marR="0" marT="0" marB="0" anchor="ctr">
                    <a:lnL w="6350" cap="flat" cmpd="sng" algn="ctr">
                      <a:solidFill>
                        <a:srgbClr val="203764"/>
                      </a:solidFill>
                      <a:prstDash val="solid"/>
                      <a:round/>
                      <a:headEnd type="none" w="med" len="med"/>
                      <a:tailEnd type="none" w="med" len="med"/>
                    </a:lnL>
                    <a:lnR w="6350" cap="flat" cmpd="sng" algn="ctr">
                      <a:solidFill>
                        <a:srgbClr val="203764"/>
                      </a:solidFill>
                      <a:prstDash val="solid"/>
                      <a:round/>
                      <a:headEnd type="none" w="med" len="med"/>
                      <a:tailEnd type="none" w="med" len="med"/>
                    </a:lnR>
                    <a:lnT w="6350" cap="flat" cmpd="sng" algn="ctr">
                      <a:solidFill>
                        <a:srgbClr val="203764"/>
                      </a:solidFill>
                      <a:prstDash val="solid"/>
                      <a:round/>
                      <a:headEnd type="none" w="med" len="med"/>
                      <a:tailEnd type="none" w="med" len="med"/>
                    </a:lnT>
                    <a:lnB w="6350" cap="flat" cmpd="sng" algn="ctr">
                      <a:solidFill>
                        <a:srgbClr val="203764"/>
                      </a:solidFill>
                      <a:prstDash val="solid"/>
                      <a:round/>
                      <a:headEnd type="none" w="med" len="med"/>
                      <a:tailEnd type="none" w="med" len="med"/>
                    </a:lnB>
                  </a:tcPr>
                </a:tc>
                <a:tc>
                  <a:txBody>
                    <a:bodyPr/>
                    <a:lstStyle/>
                    <a:p>
                      <a:pPr algn="ctr" rtl="0" fontAlgn="b"/>
                      <a:r>
                        <a:rPr lang="es-CO" sz="1200" b="0" i="0" u="none" strike="noStrike" dirty="0">
                          <a:solidFill>
                            <a:srgbClr val="203764"/>
                          </a:solidFill>
                          <a:effectLst/>
                          <a:latin typeface="Calibri" panose="020F0502020204030204" pitchFamily="34" charset="0"/>
                          <a:cs typeface="Calibri" panose="020F0502020204030204" pitchFamily="34" charset="0"/>
                        </a:rPr>
                        <a:t>       1,764,211 </a:t>
                      </a:r>
                    </a:p>
                  </a:txBody>
                  <a:tcPr marL="0" marR="0" marT="0" marB="0" anchor="b">
                    <a:lnL w="6350" cap="flat" cmpd="sng" algn="ctr">
                      <a:solidFill>
                        <a:srgbClr val="203764"/>
                      </a:solidFill>
                      <a:prstDash val="solid"/>
                      <a:round/>
                      <a:headEnd type="none" w="med" len="med"/>
                      <a:tailEnd type="none" w="med" len="med"/>
                    </a:lnL>
                    <a:lnR w="6350" cap="flat" cmpd="sng" algn="ctr">
                      <a:solidFill>
                        <a:srgbClr val="203764"/>
                      </a:solidFill>
                      <a:prstDash val="solid"/>
                      <a:round/>
                      <a:headEnd type="none" w="med" len="med"/>
                      <a:tailEnd type="none" w="med" len="med"/>
                    </a:lnR>
                    <a:lnT w="6350" cap="flat" cmpd="sng" algn="ctr">
                      <a:solidFill>
                        <a:srgbClr val="203764"/>
                      </a:solidFill>
                      <a:prstDash val="solid"/>
                      <a:round/>
                      <a:headEnd type="none" w="med" len="med"/>
                      <a:tailEnd type="none" w="med" len="med"/>
                    </a:lnT>
                    <a:lnB w="6350" cap="flat" cmpd="sng" algn="ctr">
                      <a:solidFill>
                        <a:srgbClr val="203764"/>
                      </a:solidFill>
                      <a:prstDash val="solid"/>
                      <a:round/>
                      <a:headEnd type="none" w="med" len="med"/>
                      <a:tailEnd type="none" w="med" len="med"/>
                    </a:lnB>
                  </a:tcPr>
                </a:tc>
                <a:tc>
                  <a:txBody>
                    <a:bodyPr/>
                    <a:lstStyle/>
                    <a:p>
                      <a:pPr algn="ctr" rtl="0" fontAlgn="b"/>
                      <a:r>
                        <a:rPr lang="es-CO" sz="1200" b="0" i="0" u="none" strike="noStrike">
                          <a:solidFill>
                            <a:srgbClr val="203764"/>
                          </a:solidFill>
                          <a:effectLst/>
                          <a:latin typeface="Calibri" panose="020F0502020204030204" pitchFamily="34" charset="0"/>
                          <a:cs typeface="Calibri" panose="020F0502020204030204" pitchFamily="34" charset="0"/>
                        </a:rPr>
                        <a:t>     1,758,876 </a:t>
                      </a:r>
                    </a:p>
                  </a:txBody>
                  <a:tcPr marL="0" marR="0" marT="0" marB="0" anchor="b">
                    <a:lnL w="6350" cap="flat" cmpd="sng" algn="ctr">
                      <a:solidFill>
                        <a:srgbClr val="203764"/>
                      </a:solidFill>
                      <a:prstDash val="solid"/>
                      <a:round/>
                      <a:headEnd type="none" w="med" len="med"/>
                      <a:tailEnd type="none" w="med" len="med"/>
                    </a:lnL>
                    <a:lnR w="6350" cap="flat" cmpd="sng" algn="ctr">
                      <a:solidFill>
                        <a:srgbClr val="203764"/>
                      </a:solidFill>
                      <a:prstDash val="solid"/>
                      <a:round/>
                      <a:headEnd type="none" w="med" len="med"/>
                      <a:tailEnd type="none" w="med" len="med"/>
                    </a:lnR>
                    <a:lnT w="6350" cap="flat" cmpd="sng" algn="ctr">
                      <a:solidFill>
                        <a:srgbClr val="203764"/>
                      </a:solidFill>
                      <a:prstDash val="solid"/>
                      <a:round/>
                      <a:headEnd type="none" w="med" len="med"/>
                      <a:tailEnd type="none" w="med" len="med"/>
                    </a:lnT>
                    <a:lnB w="6350" cap="flat" cmpd="sng" algn="ctr">
                      <a:solidFill>
                        <a:srgbClr val="203764"/>
                      </a:solidFill>
                      <a:prstDash val="solid"/>
                      <a:round/>
                      <a:headEnd type="none" w="med" len="med"/>
                      <a:tailEnd type="none" w="med" len="med"/>
                    </a:lnB>
                  </a:tcPr>
                </a:tc>
                <a:tc>
                  <a:txBody>
                    <a:bodyPr/>
                    <a:lstStyle/>
                    <a:p>
                      <a:pPr algn="ctr" rtl="0" fontAlgn="b"/>
                      <a:r>
                        <a:rPr lang="es-CO" sz="1200" b="0" i="0" u="none" strike="noStrike">
                          <a:solidFill>
                            <a:srgbClr val="203764"/>
                          </a:solidFill>
                          <a:effectLst/>
                          <a:latin typeface="Calibri" panose="020F0502020204030204" pitchFamily="34" charset="0"/>
                          <a:cs typeface="Calibri" panose="020F0502020204030204" pitchFamily="34" charset="0"/>
                        </a:rPr>
                        <a:t>     1,916,682 </a:t>
                      </a:r>
                    </a:p>
                  </a:txBody>
                  <a:tcPr marL="0" marR="0" marT="0" marB="0" anchor="b">
                    <a:lnL w="6350" cap="flat" cmpd="sng" algn="ctr">
                      <a:solidFill>
                        <a:srgbClr val="203764"/>
                      </a:solidFill>
                      <a:prstDash val="solid"/>
                      <a:round/>
                      <a:headEnd type="none" w="med" len="med"/>
                      <a:tailEnd type="none" w="med" len="med"/>
                    </a:lnL>
                    <a:lnR w="6350" cap="flat" cmpd="sng" algn="ctr">
                      <a:solidFill>
                        <a:srgbClr val="203764"/>
                      </a:solidFill>
                      <a:prstDash val="solid"/>
                      <a:round/>
                      <a:headEnd type="none" w="med" len="med"/>
                      <a:tailEnd type="none" w="med" len="med"/>
                    </a:lnR>
                    <a:lnT w="6350" cap="flat" cmpd="sng" algn="ctr">
                      <a:solidFill>
                        <a:srgbClr val="203764"/>
                      </a:solidFill>
                      <a:prstDash val="solid"/>
                      <a:round/>
                      <a:headEnd type="none" w="med" len="med"/>
                      <a:tailEnd type="none" w="med" len="med"/>
                    </a:lnT>
                    <a:lnB w="6350" cap="flat" cmpd="sng" algn="ctr">
                      <a:solidFill>
                        <a:srgbClr val="203764"/>
                      </a:solidFill>
                      <a:prstDash val="solid"/>
                      <a:round/>
                      <a:headEnd type="none" w="med" len="med"/>
                      <a:tailEnd type="none" w="med" len="med"/>
                    </a:lnB>
                  </a:tcPr>
                </a:tc>
                <a:tc>
                  <a:txBody>
                    <a:bodyPr/>
                    <a:lstStyle/>
                    <a:p>
                      <a:pPr algn="ctr" rtl="0" fontAlgn="b"/>
                      <a:r>
                        <a:rPr lang="es-CO" sz="1200" b="0" i="0" u="none" strike="noStrike">
                          <a:solidFill>
                            <a:srgbClr val="203764"/>
                          </a:solidFill>
                          <a:effectLst/>
                          <a:latin typeface="Calibri" panose="020F0502020204030204" pitchFamily="34" charset="0"/>
                          <a:cs typeface="Calibri" panose="020F0502020204030204" pitchFamily="34" charset="0"/>
                        </a:rPr>
                        <a:t>     1,993,523 </a:t>
                      </a:r>
                    </a:p>
                  </a:txBody>
                  <a:tcPr marL="0" marR="0" marT="0" marB="0" anchor="b">
                    <a:lnL w="6350" cap="flat" cmpd="sng" algn="ctr">
                      <a:solidFill>
                        <a:srgbClr val="203764"/>
                      </a:solidFill>
                      <a:prstDash val="solid"/>
                      <a:round/>
                      <a:headEnd type="none" w="med" len="med"/>
                      <a:tailEnd type="none" w="med" len="med"/>
                    </a:lnL>
                    <a:lnR w="6350" cap="flat" cmpd="sng" algn="ctr">
                      <a:solidFill>
                        <a:srgbClr val="203764"/>
                      </a:solidFill>
                      <a:prstDash val="solid"/>
                      <a:round/>
                      <a:headEnd type="none" w="med" len="med"/>
                      <a:tailEnd type="none" w="med" len="med"/>
                    </a:lnR>
                    <a:lnT w="6350" cap="flat" cmpd="sng" algn="ctr">
                      <a:solidFill>
                        <a:srgbClr val="203764"/>
                      </a:solidFill>
                      <a:prstDash val="solid"/>
                      <a:round/>
                      <a:headEnd type="none" w="med" len="med"/>
                      <a:tailEnd type="none" w="med" len="med"/>
                    </a:lnT>
                    <a:lnB w="6350" cap="flat" cmpd="sng" algn="ctr">
                      <a:solidFill>
                        <a:srgbClr val="203764"/>
                      </a:solidFill>
                      <a:prstDash val="solid"/>
                      <a:round/>
                      <a:headEnd type="none" w="med" len="med"/>
                      <a:tailEnd type="none" w="med" len="med"/>
                    </a:lnB>
                  </a:tcPr>
                </a:tc>
                <a:tc>
                  <a:txBody>
                    <a:bodyPr/>
                    <a:lstStyle/>
                    <a:p>
                      <a:pPr algn="ctr" rtl="0" fontAlgn="b"/>
                      <a:r>
                        <a:rPr lang="es-CO" sz="1200" b="0" i="0" u="none" strike="noStrike">
                          <a:solidFill>
                            <a:srgbClr val="203764"/>
                          </a:solidFill>
                          <a:effectLst/>
                          <a:latin typeface="Calibri" panose="020F0502020204030204" pitchFamily="34" charset="0"/>
                          <a:cs typeface="Calibri" panose="020F0502020204030204" pitchFamily="34" charset="0"/>
                        </a:rPr>
                        <a:t>     2,073,522 </a:t>
                      </a:r>
                    </a:p>
                  </a:txBody>
                  <a:tcPr marL="0" marR="0" marT="0" marB="0" anchor="b">
                    <a:lnL w="6350" cap="flat" cmpd="sng" algn="ctr">
                      <a:solidFill>
                        <a:srgbClr val="203764"/>
                      </a:solidFill>
                      <a:prstDash val="solid"/>
                      <a:round/>
                      <a:headEnd type="none" w="med" len="med"/>
                      <a:tailEnd type="none" w="med" len="med"/>
                    </a:lnL>
                    <a:lnR w="6350" cap="flat" cmpd="sng" algn="ctr">
                      <a:solidFill>
                        <a:srgbClr val="203764"/>
                      </a:solidFill>
                      <a:prstDash val="solid"/>
                      <a:round/>
                      <a:headEnd type="none" w="med" len="med"/>
                      <a:tailEnd type="none" w="med" len="med"/>
                    </a:lnR>
                    <a:lnT w="6350" cap="flat" cmpd="sng" algn="ctr">
                      <a:solidFill>
                        <a:srgbClr val="203764"/>
                      </a:solidFill>
                      <a:prstDash val="solid"/>
                      <a:round/>
                      <a:headEnd type="none" w="med" len="med"/>
                      <a:tailEnd type="none" w="med" len="med"/>
                    </a:lnT>
                    <a:lnB w="6350" cap="flat" cmpd="sng" algn="ctr">
                      <a:solidFill>
                        <a:srgbClr val="203764"/>
                      </a:solidFill>
                      <a:prstDash val="solid"/>
                      <a:round/>
                      <a:headEnd type="none" w="med" len="med"/>
                      <a:tailEnd type="none" w="med" len="med"/>
                    </a:lnB>
                  </a:tcPr>
                </a:tc>
                <a:tc>
                  <a:txBody>
                    <a:bodyPr/>
                    <a:lstStyle/>
                    <a:p>
                      <a:pPr algn="ctr" rtl="0" fontAlgn="b"/>
                      <a:r>
                        <a:rPr lang="es-CO" sz="1200" b="0" i="0" u="none" strike="noStrike">
                          <a:solidFill>
                            <a:srgbClr val="203764"/>
                          </a:solidFill>
                          <a:effectLst/>
                          <a:latin typeface="Calibri" panose="020F0502020204030204" pitchFamily="34" charset="0"/>
                          <a:cs typeface="Calibri" panose="020F0502020204030204" pitchFamily="34" charset="0"/>
                        </a:rPr>
                        <a:t>     2,156,776 </a:t>
                      </a:r>
                    </a:p>
                  </a:txBody>
                  <a:tcPr marL="0" marR="0" marT="0" marB="0" anchor="b">
                    <a:lnL w="6350" cap="flat" cmpd="sng" algn="ctr">
                      <a:solidFill>
                        <a:srgbClr val="203764"/>
                      </a:solidFill>
                      <a:prstDash val="solid"/>
                      <a:round/>
                      <a:headEnd type="none" w="med" len="med"/>
                      <a:tailEnd type="none" w="med" len="med"/>
                    </a:lnL>
                    <a:lnR w="6350" cap="flat" cmpd="sng" algn="ctr">
                      <a:solidFill>
                        <a:srgbClr val="203764"/>
                      </a:solidFill>
                      <a:prstDash val="solid"/>
                      <a:round/>
                      <a:headEnd type="none" w="med" len="med"/>
                      <a:tailEnd type="none" w="med" len="med"/>
                    </a:lnR>
                    <a:lnT w="6350" cap="flat" cmpd="sng" algn="ctr">
                      <a:solidFill>
                        <a:srgbClr val="203764"/>
                      </a:solidFill>
                      <a:prstDash val="solid"/>
                      <a:round/>
                      <a:headEnd type="none" w="med" len="med"/>
                      <a:tailEnd type="none" w="med" len="med"/>
                    </a:lnT>
                    <a:lnB w="6350" cap="flat" cmpd="sng" algn="ctr">
                      <a:solidFill>
                        <a:srgbClr val="203764"/>
                      </a:solidFill>
                      <a:prstDash val="solid"/>
                      <a:round/>
                      <a:headEnd type="none" w="med" len="med"/>
                      <a:tailEnd type="none" w="med" len="med"/>
                    </a:lnB>
                  </a:tcPr>
                </a:tc>
                <a:tc>
                  <a:txBody>
                    <a:bodyPr/>
                    <a:lstStyle/>
                    <a:p>
                      <a:pPr algn="r" rtl="0" fontAlgn="b"/>
                      <a:r>
                        <a:rPr lang="es-CO" sz="1200" b="0" i="0" u="none" strike="noStrike">
                          <a:solidFill>
                            <a:srgbClr val="203764"/>
                          </a:solidFill>
                          <a:effectLst/>
                          <a:latin typeface="Calibri" panose="020F0502020204030204" pitchFamily="34" charset="0"/>
                          <a:cs typeface="Calibri" panose="020F0502020204030204" pitchFamily="34" charset="0"/>
                        </a:rPr>
                        <a:t>9%</a:t>
                      </a:r>
                    </a:p>
                  </a:txBody>
                  <a:tcPr marL="0" marR="0" marT="0" marB="0" anchor="b">
                    <a:lnL w="6350" cap="flat" cmpd="sng" algn="ctr">
                      <a:solidFill>
                        <a:srgbClr val="203764"/>
                      </a:solidFill>
                      <a:prstDash val="solid"/>
                      <a:round/>
                      <a:headEnd type="none" w="med" len="med"/>
                      <a:tailEnd type="none" w="med" len="med"/>
                    </a:lnL>
                    <a:lnR w="6350" cap="flat" cmpd="sng" algn="ctr">
                      <a:solidFill>
                        <a:srgbClr val="203764"/>
                      </a:solidFill>
                      <a:prstDash val="solid"/>
                      <a:round/>
                      <a:headEnd type="none" w="med" len="med"/>
                      <a:tailEnd type="none" w="med" len="med"/>
                    </a:lnR>
                    <a:lnT w="6350" cap="flat" cmpd="sng" algn="ctr">
                      <a:solidFill>
                        <a:srgbClr val="203764"/>
                      </a:solidFill>
                      <a:prstDash val="solid"/>
                      <a:round/>
                      <a:headEnd type="none" w="med" len="med"/>
                      <a:tailEnd type="none" w="med" len="med"/>
                    </a:lnT>
                    <a:lnB w="6350" cap="flat" cmpd="sng" algn="ctr">
                      <a:solidFill>
                        <a:srgbClr val="203764"/>
                      </a:solidFill>
                      <a:prstDash val="solid"/>
                      <a:round/>
                      <a:headEnd type="none" w="med" len="med"/>
                      <a:tailEnd type="none" w="med" len="med"/>
                    </a:lnB>
                  </a:tcPr>
                </a:tc>
                <a:tc>
                  <a:txBody>
                    <a:bodyPr/>
                    <a:lstStyle/>
                    <a:p>
                      <a:pPr algn="r" rtl="0" fontAlgn="b"/>
                      <a:r>
                        <a:rPr lang="es-CO" sz="1200" b="0" i="0" u="none" strike="noStrike">
                          <a:solidFill>
                            <a:srgbClr val="203764"/>
                          </a:solidFill>
                          <a:effectLst/>
                          <a:latin typeface="Calibri" panose="020F0502020204030204" pitchFamily="34" charset="0"/>
                          <a:cs typeface="Calibri" panose="020F0502020204030204" pitchFamily="34" charset="0"/>
                        </a:rPr>
                        <a:t>4%</a:t>
                      </a:r>
                    </a:p>
                  </a:txBody>
                  <a:tcPr marL="0" marR="0" marT="0" marB="0" anchor="b">
                    <a:lnL w="6350" cap="flat" cmpd="sng" algn="ctr">
                      <a:solidFill>
                        <a:srgbClr val="203764"/>
                      </a:solidFill>
                      <a:prstDash val="solid"/>
                      <a:round/>
                      <a:headEnd type="none" w="med" len="med"/>
                      <a:tailEnd type="none" w="med" len="med"/>
                    </a:lnL>
                    <a:lnR w="6350" cap="flat" cmpd="sng" algn="ctr">
                      <a:solidFill>
                        <a:srgbClr val="203764"/>
                      </a:solidFill>
                      <a:prstDash val="solid"/>
                      <a:round/>
                      <a:headEnd type="none" w="med" len="med"/>
                      <a:tailEnd type="none" w="med" len="med"/>
                    </a:lnR>
                    <a:lnT w="6350" cap="flat" cmpd="sng" algn="ctr">
                      <a:solidFill>
                        <a:srgbClr val="203764"/>
                      </a:solidFill>
                      <a:prstDash val="solid"/>
                      <a:round/>
                      <a:headEnd type="none" w="med" len="med"/>
                      <a:tailEnd type="none" w="med" len="med"/>
                    </a:lnT>
                    <a:lnB w="6350" cap="flat" cmpd="sng" algn="ctr">
                      <a:solidFill>
                        <a:srgbClr val="203764"/>
                      </a:solidFill>
                      <a:prstDash val="solid"/>
                      <a:round/>
                      <a:headEnd type="none" w="med" len="med"/>
                      <a:tailEnd type="none" w="med" len="med"/>
                    </a:lnB>
                  </a:tcPr>
                </a:tc>
                <a:tc>
                  <a:txBody>
                    <a:bodyPr/>
                    <a:lstStyle/>
                    <a:p>
                      <a:pPr algn="r" rtl="0" fontAlgn="b"/>
                      <a:r>
                        <a:rPr lang="es-CO" sz="1200" b="0" i="0" u="none" strike="noStrike">
                          <a:solidFill>
                            <a:srgbClr val="203764"/>
                          </a:solidFill>
                          <a:effectLst/>
                          <a:latin typeface="Calibri" panose="020F0502020204030204" pitchFamily="34" charset="0"/>
                          <a:cs typeface="Calibri" panose="020F0502020204030204" pitchFamily="34" charset="0"/>
                        </a:rPr>
                        <a:t>4%</a:t>
                      </a:r>
                    </a:p>
                  </a:txBody>
                  <a:tcPr marL="0" marR="0" marT="0" marB="0" anchor="b">
                    <a:lnL w="6350" cap="flat" cmpd="sng" algn="ctr">
                      <a:solidFill>
                        <a:srgbClr val="203764"/>
                      </a:solidFill>
                      <a:prstDash val="solid"/>
                      <a:round/>
                      <a:headEnd type="none" w="med" len="med"/>
                      <a:tailEnd type="none" w="med" len="med"/>
                    </a:lnL>
                    <a:lnR w="6350" cap="flat" cmpd="sng" algn="ctr">
                      <a:solidFill>
                        <a:srgbClr val="203764"/>
                      </a:solidFill>
                      <a:prstDash val="solid"/>
                      <a:round/>
                      <a:headEnd type="none" w="med" len="med"/>
                      <a:tailEnd type="none" w="med" len="med"/>
                    </a:lnR>
                    <a:lnT w="6350" cap="flat" cmpd="sng" algn="ctr">
                      <a:solidFill>
                        <a:srgbClr val="203764"/>
                      </a:solidFill>
                      <a:prstDash val="solid"/>
                      <a:round/>
                      <a:headEnd type="none" w="med" len="med"/>
                      <a:tailEnd type="none" w="med" len="med"/>
                    </a:lnT>
                    <a:lnB w="6350" cap="flat" cmpd="sng" algn="ctr">
                      <a:solidFill>
                        <a:srgbClr val="203764"/>
                      </a:solidFill>
                      <a:prstDash val="solid"/>
                      <a:round/>
                      <a:headEnd type="none" w="med" len="med"/>
                      <a:tailEnd type="none" w="med" len="med"/>
                    </a:lnB>
                  </a:tcPr>
                </a:tc>
                <a:tc>
                  <a:txBody>
                    <a:bodyPr/>
                    <a:lstStyle/>
                    <a:p>
                      <a:pPr algn="r" rtl="0" fontAlgn="b"/>
                      <a:r>
                        <a:rPr lang="es-CO" sz="1200" b="0" i="0" u="none" strike="noStrike">
                          <a:solidFill>
                            <a:srgbClr val="203764"/>
                          </a:solidFill>
                          <a:effectLst/>
                          <a:latin typeface="Calibri" panose="020F0502020204030204" pitchFamily="34" charset="0"/>
                          <a:cs typeface="Calibri" panose="020F0502020204030204" pitchFamily="34" charset="0"/>
                        </a:rPr>
                        <a:t>4%</a:t>
                      </a:r>
                    </a:p>
                  </a:txBody>
                  <a:tcPr marL="0" marR="0" marT="0" marB="0" anchor="b">
                    <a:lnL w="6350" cap="flat" cmpd="sng" algn="ctr">
                      <a:solidFill>
                        <a:srgbClr val="203764"/>
                      </a:solidFill>
                      <a:prstDash val="solid"/>
                      <a:round/>
                      <a:headEnd type="none" w="med" len="med"/>
                      <a:tailEnd type="none" w="med" len="med"/>
                    </a:lnL>
                    <a:lnR w="6350" cap="flat" cmpd="sng" algn="ctr">
                      <a:solidFill>
                        <a:srgbClr val="203764"/>
                      </a:solidFill>
                      <a:prstDash val="solid"/>
                      <a:round/>
                      <a:headEnd type="none" w="med" len="med"/>
                      <a:tailEnd type="none" w="med" len="med"/>
                    </a:lnR>
                    <a:lnT w="6350" cap="flat" cmpd="sng" algn="ctr">
                      <a:solidFill>
                        <a:srgbClr val="203764"/>
                      </a:solidFill>
                      <a:prstDash val="solid"/>
                      <a:round/>
                      <a:headEnd type="none" w="med" len="med"/>
                      <a:tailEnd type="none" w="med" len="med"/>
                    </a:lnT>
                    <a:lnB w="6350" cap="flat" cmpd="sng" algn="ctr">
                      <a:solidFill>
                        <a:srgbClr val="203764"/>
                      </a:solidFill>
                      <a:prstDash val="solid"/>
                      <a:round/>
                      <a:headEnd type="none" w="med" len="med"/>
                      <a:tailEnd type="none" w="med" len="med"/>
                    </a:lnB>
                  </a:tcPr>
                </a:tc>
                <a:extLst>
                  <a:ext uri="{0D108BD9-81ED-4DB2-BD59-A6C34878D82A}">
                    <a16:rowId xmlns:a16="http://schemas.microsoft.com/office/drawing/2014/main" xmlns="" val="1365568236"/>
                  </a:ext>
                </a:extLst>
              </a:tr>
              <a:tr h="212046">
                <a:tc>
                  <a:txBody>
                    <a:bodyPr/>
                    <a:lstStyle/>
                    <a:p>
                      <a:pPr algn="l" rtl="0" fontAlgn="ctr"/>
                      <a:r>
                        <a:rPr lang="es-ES" sz="1200" b="0" i="0" u="none" strike="noStrike" dirty="0">
                          <a:solidFill>
                            <a:srgbClr val="203764"/>
                          </a:solidFill>
                          <a:effectLst/>
                          <a:latin typeface="Calibri" panose="020F0502020204030204" pitchFamily="34" charset="0"/>
                          <a:cs typeface="Calibri" panose="020F0502020204030204" pitchFamily="34" charset="0"/>
                        </a:rPr>
                        <a:t>Adquisición de Bienes y servicios </a:t>
                      </a:r>
                    </a:p>
                  </a:txBody>
                  <a:tcPr marL="0" marR="0" marT="0" marB="0" anchor="ctr">
                    <a:lnL w="6350" cap="flat" cmpd="sng" algn="ctr">
                      <a:solidFill>
                        <a:srgbClr val="203764"/>
                      </a:solidFill>
                      <a:prstDash val="solid"/>
                      <a:round/>
                      <a:headEnd type="none" w="med" len="med"/>
                      <a:tailEnd type="none" w="med" len="med"/>
                    </a:lnL>
                    <a:lnR w="6350" cap="flat" cmpd="sng" algn="ctr">
                      <a:solidFill>
                        <a:srgbClr val="203764"/>
                      </a:solidFill>
                      <a:prstDash val="solid"/>
                      <a:round/>
                      <a:headEnd type="none" w="med" len="med"/>
                      <a:tailEnd type="none" w="med" len="med"/>
                    </a:lnR>
                    <a:lnT w="6350" cap="flat" cmpd="sng" algn="ctr">
                      <a:solidFill>
                        <a:srgbClr val="203764"/>
                      </a:solidFill>
                      <a:prstDash val="solid"/>
                      <a:round/>
                      <a:headEnd type="none" w="med" len="med"/>
                      <a:tailEnd type="none" w="med" len="med"/>
                    </a:lnT>
                    <a:lnB w="6350" cap="flat" cmpd="sng" algn="ctr">
                      <a:solidFill>
                        <a:srgbClr val="203764"/>
                      </a:solidFill>
                      <a:prstDash val="solid"/>
                      <a:round/>
                      <a:headEnd type="none" w="med" len="med"/>
                      <a:tailEnd type="none" w="med" len="med"/>
                    </a:lnB>
                  </a:tcPr>
                </a:tc>
                <a:tc>
                  <a:txBody>
                    <a:bodyPr/>
                    <a:lstStyle/>
                    <a:p>
                      <a:pPr algn="ctr" rtl="0" fontAlgn="b"/>
                      <a:r>
                        <a:rPr lang="es-CO" sz="1200" b="0" i="0" u="none" strike="noStrike" dirty="0">
                          <a:solidFill>
                            <a:srgbClr val="203764"/>
                          </a:solidFill>
                          <a:effectLst/>
                          <a:latin typeface="Calibri" panose="020F0502020204030204" pitchFamily="34" charset="0"/>
                          <a:cs typeface="Calibri" panose="020F0502020204030204" pitchFamily="34" charset="0"/>
                        </a:rPr>
                        <a:t>          334,703 </a:t>
                      </a:r>
                    </a:p>
                  </a:txBody>
                  <a:tcPr marL="0" marR="0" marT="0" marB="0" anchor="b">
                    <a:lnL w="6350" cap="flat" cmpd="sng" algn="ctr">
                      <a:solidFill>
                        <a:srgbClr val="203764"/>
                      </a:solidFill>
                      <a:prstDash val="solid"/>
                      <a:round/>
                      <a:headEnd type="none" w="med" len="med"/>
                      <a:tailEnd type="none" w="med" len="med"/>
                    </a:lnL>
                    <a:lnR w="6350" cap="flat" cmpd="sng" algn="ctr">
                      <a:solidFill>
                        <a:srgbClr val="203764"/>
                      </a:solidFill>
                      <a:prstDash val="solid"/>
                      <a:round/>
                      <a:headEnd type="none" w="med" len="med"/>
                      <a:tailEnd type="none" w="med" len="med"/>
                    </a:lnR>
                    <a:lnT w="6350" cap="flat" cmpd="sng" algn="ctr">
                      <a:solidFill>
                        <a:srgbClr val="203764"/>
                      </a:solidFill>
                      <a:prstDash val="solid"/>
                      <a:round/>
                      <a:headEnd type="none" w="med" len="med"/>
                      <a:tailEnd type="none" w="med" len="med"/>
                    </a:lnT>
                    <a:lnB w="6350" cap="flat" cmpd="sng" algn="ctr">
                      <a:solidFill>
                        <a:srgbClr val="203764"/>
                      </a:solidFill>
                      <a:prstDash val="solid"/>
                      <a:round/>
                      <a:headEnd type="none" w="med" len="med"/>
                      <a:tailEnd type="none" w="med" len="med"/>
                    </a:lnB>
                  </a:tcPr>
                </a:tc>
                <a:tc>
                  <a:txBody>
                    <a:bodyPr/>
                    <a:lstStyle/>
                    <a:p>
                      <a:pPr algn="ctr" rtl="0" fontAlgn="b"/>
                      <a:r>
                        <a:rPr lang="es-CO" sz="1200" b="0" i="0" u="none" strike="noStrike">
                          <a:solidFill>
                            <a:srgbClr val="203764"/>
                          </a:solidFill>
                          <a:effectLst/>
                          <a:latin typeface="Calibri" panose="020F0502020204030204" pitchFamily="34" charset="0"/>
                          <a:cs typeface="Calibri" panose="020F0502020204030204" pitchFamily="34" charset="0"/>
                        </a:rPr>
                        <a:t>        334,498 </a:t>
                      </a:r>
                    </a:p>
                  </a:txBody>
                  <a:tcPr marL="0" marR="0" marT="0" marB="0" anchor="b">
                    <a:lnL w="6350" cap="flat" cmpd="sng" algn="ctr">
                      <a:solidFill>
                        <a:srgbClr val="203764"/>
                      </a:solidFill>
                      <a:prstDash val="solid"/>
                      <a:round/>
                      <a:headEnd type="none" w="med" len="med"/>
                      <a:tailEnd type="none" w="med" len="med"/>
                    </a:lnL>
                    <a:lnR w="6350" cap="flat" cmpd="sng" algn="ctr">
                      <a:solidFill>
                        <a:srgbClr val="203764"/>
                      </a:solidFill>
                      <a:prstDash val="solid"/>
                      <a:round/>
                      <a:headEnd type="none" w="med" len="med"/>
                      <a:tailEnd type="none" w="med" len="med"/>
                    </a:lnR>
                    <a:lnT w="6350" cap="flat" cmpd="sng" algn="ctr">
                      <a:solidFill>
                        <a:srgbClr val="203764"/>
                      </a:solidFill>
                      <a:prstDash val="solid"/>
                      <a:round/>
                      <a:headEnd type="none" w="med" len="med"/>
                      <a:tailEnd type="none" w="med" len="med"/>
                    </a:lnT>
                    <a:lnB w="6350" cap="flat" cmpd="sng" algn="ctr">
                      <a:solidFill>
                        <a:srgbClr val="203764"/>
                      </a:solidFill>
                      <a:prstDash val="solid"/>
                      <a:round/>
                      <a:headEnd type="none" w="med" len="med"/>
                      <a:tailEnd type="none" w="med" len="med"/>
                    </a:lnB>
                  </a:tcPr>
                </a:tc>
                <a:tc>
                  <a:txBody>
                    <a:bodyPr/>
                    <a:lstStyle/>
                    <a:p>
                      <a:pPr algn="ctr" rtl="0" fontAlgn="b"/>
                      <a:r>
                        <a:rPr lang="es-CO" sz="1200" b="0" i="0" u="none" strike="noStrike">
                          <a:solidFill>
                            <a:srgbClr val="203764"/>
                          </a:solidFill>
                          <a:effectLst/>
                          <a:latin typeface="Calibri" panose="020F0502020204030204" pitchFamily="34" charset="0"/>
                          <a:cs typeface="Calibri" panose="020F0502020204030204" pitchFamily="34" charset="0"/>
                        </a:rPr>
                        <a:t>        412,842 </a:t>
                      </a:r>
                    </a:p>
                  </a:txBody>
                  <a:tcPr marL="0" marR="0" marT="0" marB="0" anchor="b">
                    <a:lnL w="6350" cap="flat" cmpd="sng" algn="ctr">
                      <a:solidFill>
                        <a:srgbClr val="203764"/>
                      </a:solidFill>
                      <a:prstDash val="solid"/>
                      <a:round/>
                      <a:headEnd type="none" w="med" len="med"/>
                      <a:tailEnd type="none" w="med" len="med"/>
                    </a:lnL>
                    <a:lnR w="6350" cap="flat" cmpd="sng" algn="ctr">
                      <a:solidFill>
                        <a:srgbClr val="203764"/>
                      </a:solidFill>
                      <a:prstDash val="solid"/>
                      <a:round/>
                      <a:headEnd type="none" w="med" len="med"/>
                      <a:tailEnd type="none" w="med" len="med"/>
                    </a:lnR>
                    <a:lnT w="6350" cap="flat" cmpd="sng" algn="ctr">
                      <a:solidFill>
                        <a:srgbClr val="203764"/>
                      </a:solidFill>
                      <a:prstDash val="solid"/>
                      <a:round/>
                      <a:headEnd type="none" w="med" len="med"/>
                      <a:tailEnd type="none" w="med" len="med"/>
                    </a:lnT>
                    <a:lnB w="6350" cap="flat" cmpd="sng" algn="ctr">
                      <a:solidFill>
                        <a:srgbClr val="203764"/>
                      </a:solidFill>
                      <a:prstDash val="solid"/>
                      <a:round/>
                      <a:headEnd type="none" w="med" len="med"/>
                      <a:tailEnd type="none" w="med" len="med"/>
                    </a:lnB>
                  </a:tcPr>
                </a:tc>
                <a:tc>
                  <a:txBody>
                    <a:bodyPr/>
                    <a:lstStyle/>
                    <a:p>
                      <a:pPr algn="ctr" rtl="0" fontAlgn="b"/>
                      <a:r>
                        <a:rPr lang="es-CO" sz="1200" b="0" i="0" u="none" strike="noStrike">
                          <a:solidFill>
                            <a:srgbClr val="203764"/>
                          </a:solidFill>
                          <a:effectLst/>
                          <a:latin typeface="Calibri" panose="020F0502020204030204" pitchFamily="34" charset="0"/>
                          <a:cs typeface="Calibri" panose="020F0502020204030204" pitchFamily="34" charset="0"/>
                        </a:rPr>
                        <a:t>        425,072 </a:t>
                      </a:r>
                    </a:p>
                  </a:txBody>
                  <a:tcPr marL="0" marR="0" marT="0" marB="0" anchor="b">
                    <a:lnL w="6350" cap="flat" cmpd="sng" algn="ctr">
                      <a:solidFill>
                        <a:srgbClr val="203764"/>
                      </a:solidFill>
                      <a:prstDash val="solid"/>
                      <a:round/>
                      <a:headEnd type="none" w="med" len="med"/>
                      <a:tailEnd type="none" w="med" len="med"/>
                    </a:lnL>
                    <a:lnR w="6350" cap="flat" cmpd="sng" algn="ctr">
                      <a:solidFill>
                        <a:srgbClr val="203764"/>
                      </a:solidFill>
                      <a:prstDash val="solid"/>
                      <a:round/>
                      <a:headEnd type="none" w="med" len="med"/>
                      <a:tailEnd type="none" w="med" len="med"/>
                    </a:lnR>
                    <a:lnT w="6350" cap="flat" cmpd="sng" algn="ctr">
                      <a:solidFill>
                        <a:srgbClr val="203764"/>
                      </a:solidFill>
                      <a:prstDash val="solid"/>
                      <a:round/>
                      <a:headEnd type="none" w="med" len="med"/>
                      <a:tailEnd type="none" w="med" len="med"/>
                    </a:lnT>
                    <a:lnB w="6350" cap="flat" cmpd="sng" algn="ctr">
                      <a:solidFill>
                        <a:srgbClr val="203764"/>
                      </a:solidFill>
                      <a:prstDash val="solid"/>
                      <a:round/>
                      <a:headEnd type="none" w="med" len="med"/>
                      <a:tailEnd type="none" w="med" len="med"/>
                    </a:lnB>
                  </a:tcPr>
                </a:tc>
                <a:tc>
                  <a:txBody>
                    <a:bodyPr/>
                    <a:lstStyle/>
                    <a:p>
                      <a:pPr algn="ctr" rtl="0" fontAlgn="b"/>
                      <a:r>
                        <a:rPr lang="es-CO" sz="1200" b="0" i="0" u="none" strike="noStrike">
                          <a:solidFill>
                            <a:srgbClr val="203764"/>
                          </a:solidFill>
                          <a:effectLst/>
                          <a:latin typeface="Calibri" panose="020F0502020204030204" pitchFamily="34" charset="0"/>
                          <a:cs typeface="Calibri" panose="020F0502020204030204" pitchFamily="34" charset="0"/>
                        </a:rPr>
                        <a:t>        437,827 </a:t>
                      </a:r>
                    </a:p>
                  </a:txBody>
                  <a:tcPr marL="0" marR="0" marT="0" marB="0" anchor="b">
                    <a:lnL w="6350" cap="flat" cmpd="sng" algn="ctr">
                      <a:solidFill>
                        <a:srgbClr val="203764"/>
                      </a:solidFill>
                      <a:prstDash val="solid"/>
                      <a:round/>
                      <a:headEnd type="none" w="med" len="med"/>
                      <a:tailEnd type="none" w="med" len="med"/>
                    </a:lnL>
                    <a:lnR w="6350" cap="flat" cmpd="sng" algn="ctr">
                      <a:solidFill>
                        <a:srgbClr val="203764"/>
                      </a:solidFill>
                      <a:prstDash val="solid"/>
                      <a:round/>
                      <a:headEnd type="none" w="med" len="med"/>
                      <a:tailEnd type="none" w="med" len="med"/>
                    </a:lnR>
                    <a:lnT w="6350" cap="flat" cmpd="sng" algn="ctr">
                      <a:solidFill>
                        <a:srgbClr val="203764"/>
                      </a:solidFill>
                      <a:prstDash val="solid"/>
                      <a:round/>
                      <a:headEnd type="none" w="med" len="med"/>
                      <a:tailEnd type="none" w="med" len="med"/>
                    </a:lnT>
                    <a:lnB w="6350" cap="flat" cmpd="sng" algn="ctr">
                      <a:solidFill>
                        <a:srgbClr val="203764"/>
                      </a:solidFill>
                      <a:prstDash val="solid"/>
                      <a:round/>
                      <a:headEnd type="none" w="med" len="med"/>
                      <a:tailEnd type="none" w="med" len="med"/>
                    </a:lnB>
                  </a:tcPr>
                </a:tc>
                <a:tc>
                  <a:txBody>
                    <a:bodyPr/>
                    <a:lstStyle/>
                    <a:p>
                      <a:pPr algn="ctr" rtl="0" fontAlgn="b"/>
                      <a:r>
                        <a:rPr lang="es-CO" sz="1200" b="0" i="0" u="none" strike="noStrike">
                          <a:solidFill>
                            <a:srgbClr val="203764"/>
                          </a:solidFill>
                          <a:effectLst/>
                          <a:latin typeface="Calibri" panose="020F0502020204030204" pitchFamily="34" charset="0"/>
                          <a:cs typeface="Calibri" panose="020F0502020204030204" pitchFamily="34" charset="0"/>
                        </a:rPr>
                        <a:t>        450,961 </a:t>
                      </a:r>
                    </a:p>
                  </a:txBody>
                  <a:tcPr marL="0" marR="0" marT="0" marB="0" anchor="b">
                    <a:lnL w="6350" cap="flat" cmpd="sng" algn="ctr">
                      <a:solidFill>
                        <a:srgbClr val="203764"/>
                      </a:solidFill>
                      <a:prstDash val="solid"/>
                      <a:round/>
                      <a:headEnd type="none" w="med" len="med"/>
                      <a:tailEnd type="none" w="med" len="med"/>
                    </a:lnL>
                    <a:lnR w="6350" cap="flat" cmpd="sng" algn="ctr">
                      <a:solidFill>
                        <a:srgbClr val="203764"/>
                      </a:solidFill>
                      <a:prstDash val="solid"/>
                      <a:round/>
                      <a:headEnd type="none" w="med" len="med"/>
                      <a:tailEnd type="none" w="med" len="med"/>
                    </a:lnR>
                    <a:lnT w="6350" cap="flat" cmpd="sng" algn="ctr">
                      <a:solidFill>
                        <a:srgbClr val="203764"/>
                      </a:solidFill>
                      <a:prstDash val="solid"/>
                      <a:round/>
                      <a:headEnd type="none" w="med" len="med"/>
                      <a:tailEnd type="none" w="med" len="med"/>
                    </a:lnT>
                    <a:lnB w="6350" cap="flat" cmpd="sng" algn="ctr">
                      <a:solidFill>
                        <a:srgbClr val="203764"/>
                      </a:solidFill>
                      <a:prstDash val="solid"/>
                      <a:round/>
                      <a:headEnd type="none" w="med" len="med"/>
                      <a:tailEnd type="none" w="med" len="med"/>
                    </a:lnB>
                  </a:tcPr>
                </a:tc>
                <a:tc>
                  <a:txBody>
                    <a:bodyPr/>
                    <a:lstStyle/>
                    <a:p>
                      <a:pPr algn="r" rtl="0" fontAlgn="b"/>
                      <a:r>
                        <a:rPr lang="es-CO" sz="1200" b="0" i="0" u="none" strike="noStrike">
                          <a:solidFill>
                            <a:srgbClr val="203764"/>
                          </a:solidFill>
                          <a:effectLst/>
                          <a:latin typeface="Calibri" panose="020F0502020204030204" pitchFamily="34" charset="0"/>
                          <a:cs typeface="Calibri" panose="020F0502020204030204" pitchFamily="34" charset="0"/>
                        </a:rPr>
                        <a:t>23%</a:t>
                      </a:r>
                    </a:p>
                  </a:txBody>
                  <a:tcPr marL="0" marR="0" marT="0" marB="0" anchor="b">
                    <a:lnL w="6350" cap="flat" cmpd="sng" algn="ctr">
                      <a:solidFill>
                        <a:srgbClr val="203764"/>
                      </a:solidFill>
                      <a:prstDash val="solid"/>
                      <a:round/>
                      <a:headEnd type="none" w="med" len="med"/>
                      <a:tailEnd type="none" w="med" len="med"/>
                    </a:lnL>
                    <a:lnR w="6350" cap="flat" cmpd="sng" algn="ctr">
                      <a:solidFill>
                        <a:srgbClr val="203764"/>
                      </a:solidFill>
                      <a:prstDash val="solid"/>
                      <a:round/>
                      <a:headEnd type="none" w="med" len="med"/>
                      <a:tailEnd type="none" w="med" len="med"/>
                    </a:lnR>
                    <a:lnT w="6350" cap="flat" cmpd="sng" algn="ctr">
                      <a:solidFill>
                        <a:srgbClr val="203764"/>
                      </a:solidFill>
                      <a:prstDash val="solid"/>
                      <a:round/>
                      <a:headEnd type="none" w="med" len="med"/>
                      <a:tailEnd type="none" w="med" len="med"/>
                    </a:lnT>
                    <a:lnB w="6350" cap="flat" cmpd="sng" algn="ctr">
                      <a:solidFill>
                        <a:srgbClr val="203764"/>
                      </a:solidFill>
                      <a:prstDash val="solid"/>
                      <a:round/>
                      <a:headEnd type="none" w="med" len="med"/>
                      <a:tailEnd type="none" w="med" len="med"/>
                    </a:lnB>
                  </a:tcPr>
                </a:tc>
                <a:tc>
                  <a:txBody>
                    <a:bodyPr/>
                    <a:lstStyle/>
                    <a:p>
                      <a:pPr algn="r" rtl="0" fontAlgn="b"/>
                      <a:r>
                        <a:rPr lang="es-CO" sz="1200" b="0" i="0" u="none" strike="noStrike">
                          <a:solidFill>
                            <a:srgbClr val="203764"/>
                          </a:solidFill>
                          <a:effectLst/>
                          <a:latin typeface="Calibri" panose="020F0502020204030204" pitchFamily="34" charset="0"/>
                          <a:cs typeface="Calibri" panose="020F0502020204030204" pitchFamily="34" charset="0"/>
                        </a:rPr>
                        <a:t>3%</a:t>
                      </a:r>
                    </a:p>
                  </a:txBody>
                  <a:tcPr marL="0" marR="0" marT="0" marB="0" anchor="b">
                    <a:lnL w="6350" cap="flat" cmpd="sng" algn="ctr">
                      <a:solidFill>
                        <a:srgbClr val="203764"/>
                      </a:solidFill>
                      <a:prstDash val="solid"/>
                      <a:round/>
                      <a:headEnd type="none" w="med" len="med"/>
                      <a:tailEnd type="none" w="med" len="med"/>
                    </a:lnL>
                    <a:lnR w="6350" cap="flat" cmpd="sng" algn="ctr">
                      <a:solidFill>
                        <a:srgbClr val="203764"/>
                      </a:solidFill>
                      <a:prstDash val="solid"/>
                      <a:round/>
                      <a:headEnd type="none" w="med" len="med"/>
                      <a:tailEnd type="none" w="med" len="med"/>
                    </a:lnR>
                    <a:lnT w="6350" cap="flat" cmpd="sng" algn="ctr">
                      <a:solidFill>
                        <a:srgbClr val="203764"/>
                      </a:solidFill>
                      <a:prstDash val="solid"/>
                      <a:round/>
                      <a:headEnd type="none" w="med" len="med"/>
                      <a:tailEnd type="none" w="med" len="med"/>
                    </a:lnT>
                    <a:lnB w="6350" cap="flat" cmpd="sng" algn="ctr">
                      <a:solidFill>
                        <a:srgbClr val="203764"/>
                      </a:solidFill>
                      <a:prstDash val="solid"/>
                      <a:round/>
                      <a:headEnd type="none" w="med" len="med"/>
                      <a:tailEnd type="none" w="med" len="med"/>
                    </a:lnB>
                  </a:tcPr>
                </a:tc>
                <a:tc>
                  <a:txBody>
                    <a:bodyPr/>
                    <a:lstStyle/>
                    <a:p>
                      <a:pPr algn="r" rtl="0" fontAlgn="b"/>
                      <a:r>
                        <a:rPr lang="es-CO" sz="1200" b="0" i="0" u="none" strike="noStrike">
                          <a:solidFill>
                            <a:srgbClr val="203764"/>
                          </a:solidFill>
                          <a:effectLst/>
                          <a:latin typeface="Calibri" panose="020F0502020204030204" pitchFamily="34" charset="0"/>
                          <a:cs typeface="Calibri" panose="020F0502020204030204" pitchFamily="34" charset="0"/>
                        </a:rPr>
                        <a:t>3%</a:t>
                      </a:r>
                    </a:p>
                  </a:txBody>
                  <a:tcPr marL="0" marR="0" marT="0" marB="0" anchor="b">
                    <a:lnL w="6350" cap="flat" cmpd="sng" algn="ctr">
                      <a:solidFill>
                        <a:srgbClr val="203764"/>
                      </a:solidFill>
                      <a:prstDash val="solid"/>
                      <a:round/>
                      <a:headEnd type="none" w="med" len="med"/>
                      <a:tailEnd type="none" w="med" len="med"/>
                    </a:lnL>
                    <a:lnR w="6350" cap="flat" cmpd="sng" algn="ctr">
                      <a:solidFill>
                        <a:srgbClr val="203764"/>
                      </a:solidFill>
                      <a:prstDash val="solid"/>
                      <a:round/>
                      <a:headEnd type="none" w="med" len="med"/>
                      <a:tailEnd type="none" w="med" len="med"/>
                    </a:lnR>
                    <a:lnT w="6350" cap="flat" cmpd="sng" algn="ctr">
                      <a:solidFill>
                        <a:srgbClr val="203764"/>
                      </a:solidFill>
                      <a:prstDash val="solid"/>
                      <a:round/>
                      <a:headEnd type="none" w="med" len="med"/>
                      <a:tailEnd type="none" w="med" len="med"/>
                    </a:lnT>
                    <a:lnB w="6350" cap="flat" cmpd="sng" algn="ctr">
                      <a:solidFill>
                        <a:srgbClr val="203764"/>
                      </a:solidFill>
                      <a:prstDash val="solid"/>
                      <a:round/>
                      <a:headEnd type="none" w="med" len="med"/>
                      <a:tailEnd type="none" w="med" len="med"/>
                    </a:lnB>
                  </a:tcPr>
                </a:tc>
                <a:tc>
                  <a:txBody>
                    <a:bodyPr/>
                    <a:lstStyle/>
                    <a:p>
                      <a:pPr algn="r" rtl="0" fontAlgn="b"/>
                      <a:r>
                        <a:rPr lang="es-CO" sz="1200" b="0" i="0" u="none" strike="noStrike">
                          <a:solidFill>
                            <a:srgbClr val="203764"/>
                          </a:solidFill>
                          <a:effectLst/>
                          <a:latin typeface="Calibri" panose="020F0502020204030204" pitchFamily="34" charset="0"/>
                          <a:cs typeface="Calibri" panose="020F0502020204030204" pitchFamily="34" charset="0"/>
                        </a:rPr>
                        <a:t>3%</a:t>
                      </a:r>
                    </a:p>
                  </a:txBody>
                  <a:tcPr marL="0" marR="0" marT="0" marB="0" anchor="b">
                    <a:lnL w="6350" cap="flat" cmpd="sng" algn="ctr">
                      <a:solidFill>
                        <a:srgbClr val="203764"/>
                      </a:solidFill>
                      <a:prstDash val="solid"/>
                      <a:round/>
                      <a:headEnd type="none" w="med" len="med"/>
                      <a:tailEnd type="none" w="med" len="med"/>
                    </a:lnL>
                    <a:lnR w="6350" cap="flat" cmpd="sng" algn="ctr">
                      <a:solidFill>
                        <a:srgbClr val="203764"/>
                      </a:solidFill>
                      <a:prstDash val="solid"/>
                      <a:round/>
                      <a:headEnd type="none" w="med" len="med"/>
                      <a:tailEnd type="none" w="med" len="med"/>
                    </a:lnR>
                    <a:lnT w="6350" cap="flat" cmpd="sng" algn="ctr">
                      <a:solidFill>
                        <a:srgbClr val="203764"/>
                      </a:solidFill>
                      <a:prstDash val="solid"/>
                      <a:round/>
                      <a:headEnd type="none" w="med" len="med"/>
                      <a:tailEnd type="none" w="med" len="med"/>
                    </a:lnT>
                    <a:lnB w="6350" cap="flat" cmpd="sng" algn="ctr">
                      <a:solidFill>
                        <a:srgbClr val="203764"/>
                      </a:solidFill>
                      <a:prstDash val="solid"/>
                      <a:round/>
                      <a:headEnd type="none" w="med" len="med"/>
                      <a:tailEnd type="none" w="med" len="med"/>
                    </a:lnB>
                  </a:tcPr>
                </a:tc>
                <a:extLst>
                  <a:ext uri="{0D108BD9-81ED-4DB2-BD59-A6C34878D82A}">
                    <a16:rowId xmlns:a16="http://schemas.microsoft.com/office/drawing/2014/main" xmlns="" val="110680309"/>
                  </a:ext>
                </a:extLst>
              </a:tr>
              <a:tr h="212046">
                <a:tc>
                  <a:txBody>
                    <a:bodyPr/>
                    <a:lstStyle/>
                    <a:p>
                      <a:pPr algn="l" rtl="0" fontAlgn="ctr"/>
                      <a:r>
                        <a:rPr lang="es-CO" sz="1200" b="0" i="0" u="none" strike="noStrike" dirty="0">
                          <a:solidFill>
                            <a:srgbClr val="203764"/>
                          </a:solidFill>
                          <a:effectLst/>
                          <a:latin typeface="Calibri" panose="020F0502020204030204" pitchFamily="34" charset="0"/>
                          <a:cs typeface="Calibri" panose="020F0502020204030204" pitchFamily="34" charset="0"/>
                        </a:rPr>
                        <a:t>Transferencias corrientes </a:t>
                      </a:r>
                    </a:p>
                  </a:txBody>
                  <a:tcPr marL="0" marR="0" marT="0" marB="0" anchor="ctr">
                    <a:lnL w="6350" cap="flat" cmpd="sng" algn="ctr">
                      <a:solidFill>
                        <a:srgbClr val="203764"/>
                      </a:solidFill>
                      <a:prstDash val="solid"/>
                      <a:round/>
                      <a:headEnd type="none" w="med" len="med"/>
                      <a:tailEnd type="none" w="med" len="med"/>
                    </a:lnL>
                    <a:lnR w="6350" cap="flat" cmpd="sng" algn="ctr">
                      <a:solidFill>
                        <a:srgbClr val="203764"/>
                      </a:solidFill>
                      <a:prstDash val="solid"/>
                      <a:round/>
                      <a:headEnd type="none" w="med" len="med"/>
                      <a:tailEnd type="none" w="med" len="med"/>
                    </a:lnR>
                    <a:lnT w="6350" cap="flat" cmpd="sng" algn="ctr">
                      <a:solidFill>
                        <a:srgbClr val="203764"/>
                      </a:solidFill>
                      <a:prstDash val="solid"/>
                      <a:round/>
                      <a:headEnd type="none" w="med" len="med"/>
                      <a:tailEnd type="none" w="med" len="med"/>
                    </a:lnT>
                    <a:lnB w="6350" cap="flat" cmpd="sng" algn="ctr">
                      <a:solidFill>
                        <a:srgbClr val="203764"/>
                      </a:solidFill>
                      <a:prstDash val="solid"/>
                      <a:round/>
                      <a:headEnd type="none" w="med" len="med"/>
                      <a:tailEnd type="none" w="med" len="med"/>
                    </a:lnB>
                  </a:tcPr>
                </a:tc>
                <a:tc>
                  <a:txBody>
                    <a:bodyPr/>
                    <a:lstStyle/>
                    <a:p>
                      <a:pPr algn="ctr" rtl="0" fontAlgn="b"/>
                      <a:r>
                        <a:rPr lang="es-CO" sz="1200" b="0" i="0" u="none" strike="noStrike" dirty="0">
                          <a:solidFill>
                            <a:srgbClr val="203764"/>
                          </a:solidFill>
                          <a:effectLst/>
                          <a:latin typeface="Calibri" panose="020F0502020204030204" pitchFamily="34" charset="0"/>
                          <a:cs typeface="Calibri" panose="020F0502020204030204" pitchFamily="34" charset="0"/>
                        </a:rPr>
                        <a:t>     31,635,476 </a:t>
                      </a:r>
                    </a:p>
                  </a:txBody>
                  <a:tcPr marL="0" marR="0" marT="0" marB="0" anchor="b">
                    <a:lnL w="6350" cap="flat" cmpd="sng" algn="ctr">
                      <a:solidFill>
                        <a:srgbClr val="203764"/>
                      </a:solidFill>
                      <a:prstDash val="solid"/>
                      <a:round/>
                      <a:headEnd type="none" w="med" len="med"/>
                      <a:tailEnd type="none" w="med" len="med"/>
                    </a:lnL>
                    <a:lnR w="6350" cap="flat" cmpd="sng" algn="ctr">
                      <a:solidFill>
                        <a:srgbClr val="203764"/>
                      </a:solidFill>
                      <a:prstDash val="solid"/>
                      <a:round/>
                      <a:headEnd type="none" w="med" len="med"/>
                      <a:tailEnd type="none" w="med" len="med"/>
                    </a:lnR>
                    <a:lnT w="6350" cap="flat" cmpd="sng" algn="ctr">
                      <a:solidFill>
                        <a:srgbClr val="203764"/>
                      </a:solidFill>
                      <a:prstDash val="solid"/>
                      <a:round/>
                      <a:headEnd type="none" w="med" len="med"/>
                      <a:tailEnd type="none" w="med" len="med"/>
                    </a:lnT>
                    <a:lnB w="6350" cap="flat" cmpd="sng" algn="ctr">
                      <a:solidFill>
                        <a:srgbClr val="203764"/>
                      </a:solidFill>
                      <a:prstDash val="solid"/>
                      <a:round/>
                      <a:headEnd type="none" w="med" len="med"/>
                      <a:tailEnd type="none" w="med" len="med"/>
                    </a:lnB>
                  </a:tcPr>
                </a:tc>
                <a:tc>
                  <a:txBody>
                    <a:bodyPr/>
                    <a:lstStyle/>
                    <a:p>
                      <a:pPr algn="ctr" rtl="0" fontAlgn="b"/>
                      <a:r>
                        <a:rPr lang="es-CO" sz="1200" b="0" i="0" u="none" strike="noStrike">
                          <a:solidFill>
                            <a:srgbClr val="203764"/>
                          </a:solidFill>
                          <a:effectLst/>
                          <a:latin typeface="Calibri" panose="020F0502020204030204" pitchFamily="34" charset="0"/>
                          <a:cs typeface="Calibri" panose="020F0502020204030204" pitchFamily="34" charset="0"/>
                        </a:rPr>
                        <a:t>   31,531,724 </a:t>
                      </a:r>
                    </a:p>
                  </a:txBody>
                  <a:tcPr marL="0" marR="0" marT="0" marB="0" anchor="b">
                    <a:lnL w="6350" cap="flat" cmpd="sng" algn="ctr">
                      <a:solidFill>
                        <a:srgbClr val="203764"/>
                      </a:solidFill>
                      <a:prstDash val="solid"/>
                      <a:round/>
                      <a:headEnd type="none" w="med" len="med"/>
                      <a:tailEnd type="none" w="med" len="med"/>
                    </a:lnL>
                    <a:lnR w="6350" cap="flat" cmpd="sng" algn="ctr">
                      <a:solidFill>
                        <a:srgbClr val="203764"/>
                      </a:solidFill>
                      <a:prstDash val="solid"/>
                      <a:round/>
                      <a:headEnd type="none" w="med" len="med"/>
                      <a:tailEnd type="none" w="med" len="med"/>
                    </a:lnR>
                    <a:lnT w="6350" cap="flat" cmpd="sng" algn="ctr">
                      <a:solidFill>
                        <a:srgbClr val="203764"/>
                      </a:solidFill>
                      <a:prstDash val="solid"/>
                      <a:round/>
                      <a:headEnd type="none" w="med" len="med"/>
                      <a:tailEnd type="none" w="med" len="med"/>
                    </a:lnT>
                    <a:lnB w="6350" cap="flat" cmpd="sng" algn="ctr">
                      <a:solidFill>
                        <a:srgbClr val="203764"/>
                      </a:solidFill>
                      <a:prstDash val="solid"/>
                      <a:round/>
                      <a:headEnd type="none" w="med" len="med"/>
                      <a:tailEnd type="none" w="med" len="med"/>
                    </a:lnB>
                  </a:tcPr>
                </a:tc>
                <a:tc>
                  <a:txBody>
                    <a:bodyPr/>
                    <a:lstStyle/>
                    <a:p>
                      <a:pPr algn="ctr" rtl="0" fontAlgn="b"/>
                      <a:r>
                        <a:rPr lang="es-CO" sz="1200" b="0" i="0" u="none" strike="noStrike">
                          <a:solidFill>
                            <a:srgbClr val="203764"/>
                          </a:solidFill>
                          <a:effectLst/>
                          <a:latin typeface="Calibri" panose="020F0502020204030204" pitchFamily="34" charset="0"/>
                          <a:cs typeface="Calibri" panose="020F0502020204030204" pitchFamily="34" charset="0"/>
                        </a:rPr>
                        <a:t>   12,536,411 </a:t>
                      </a:r>
                    </a:p>
                  </a:txBody>
                  <a:tcPr marL="0" marR="0" marT="0" marB="0" anchor="b">
                    <a:lnL w="6350" cap="flat" cmpd="sng" algn="ctr">
                      <a:solidFill>
                        <a:srgbClr val="203764"/>
                      </a:solidFill>
                      <a:prstDash val="solid"/>
                      <a:round/>
                      <a:headEnd type="none" w="med" len="med"/>
                      <a:tailEnd type="none" w="med" len="med"/>
                    </a:lnL>
                    <a:lnR w="6350" cap="flat" cmpd="sng" algn="ctr">
                      <a:solidFill>
                        <a:srgbClr val="203764"/>
                      </a:solidFill>
                      <a:prstDash val="solid"/>
                      <a:round/>
                      <a:headEnd type="none" w="med" len="med"/>
                      <a:tailEnd type="none" w="med" len="med"/>
                    </a:lnR>
                    <a:lnT w="6350" cap="flat" cmpd="sng" algn="ctr">
                      <a:solidFill>
                        <a:srgbClr val="203764"/>
                      </a:solidFill>
                      <a:prstDash val="solid"/>
                      <a:round/>
                      <a:headEnd type="none" w="med" len="med"/>
                      <a:tailEnd type="none" w="med" len="med"/>
                    </a:lnT>
                    <a:lnB w="6350" cap="flat" cmpd="sng" algn="ctr">
                      <a:solidFill>
                        <a:srgbClr val="203764"/>
                      </a:solidFill>
                      <a:prstDash val="solid"/>
                      <a:round/>
                      <a:headEnd type="none" w="med" len="med"/>
                      <a:tailEnd type="none" w="med" len="med"/>
                    </a:lnB>
                  </a:tcPr>
                </a:tc>
                <a:tc>
                  <a:txBody>
                    <a:bodyPr/>
                    <a:lstStyle/>
                    <a:p>
                      <a:pPr algn="ctr" rtl="0" fontAlgn="b"/>
                      <a:r>
                        <a:rPr lang="es-CO" sz="1200" b="0" i="0" u="none" strike="noStrike">
                          <a:solidFill>
                            <a:srgbClr val="203764"/>
                          </a:solidFill>
                          <a:effectLst/>
                          <a:latin typeface="Calibri" panose="020F0502020204030204" pitchFamily="34" charset="0"/>
                          <a:cs typeface="Calibri" panose="020F0502020204030204" pitchFamily="34" charset="0"/>
                        </a:rPr>
                        <a:t>   12,611,499 </a:t>
                      </a:r>
                    </a:p>
                  </a:txBody>
                  <a:tcPr marL="0" marR="0" marT="0" marB="0" anchor="b">
                    <a:lnL w="6350" cap="flat" cmpd="sng" algn="ctr">
                      <a:solidFill>
                        <a:srgbClr val="203764"/>
                      </a:solidFill>
                      <a:prstDash val="solid"/>
                      <a:round/>
                      <a:headEnd type="none" w="med" len="med"/>
                      <a:tailEnd type="none" w="med" len="med"/>
                    </a:lnL>
                    <a:lnR w="6350" cap="flat" cmpd="sng" algn="ctr">
                      <a:solidFill>
                        <a:srgbClr val="203764"/>
                      </a:solidFill>
                      <a:prstDash val="solid"/>
                      <a:round/>
                      <a:headEnd type="none" w="med" len="med"/>
                      <a:tailEnd type="none" w="med" len="med"/>
                    </a:lnR>
                    <a:lnT w="6350" cap="flat" cmpd="sng" algn="ctr">
                      <a:solidFill>
                        <a:srgbClr val="203764"/>
                      </a:solidFill>
                      <a:prstDash val="solid"/>
                      <a:round/>
                      <a:headEnd type="none" w="med" len="med"/>
                      <a:tailEnd type="none" w="med" len="med"/>
                    </a:lnT>
                    <a:lnB w="6350" cap="flat" cmpd="sng" algn="ctr">
                      <a:solidFill>
                        <a:srgbClr val="203764"/>
                      </a:solidFill>
                      <a:prstDash val="solid"/>
                      <a:round/>
                      <a:headEnd type="none" w="med" len="med"/>
                      <a:tailEnd type="none" w="med" len="med"/>
                    </a:lnB>
                  </a:tcPr>
                </a:tc>
                <a:tc>
                  <a:txBody>
                    <a:bodyPr/>
                    <a:lstStyle/>
                    <a:p>
                      <a:pPr algn="ctr" rtl="0" fontAlgn="b"/>
                      <a:r>
                        <a:rPr lang="es-CO" sz="1200" b="0" i="0" u="none" strike="noStrike">
                          <a:solidFill>
                            <a:srgbClr val="203764"/>
                          </a:solidFill>
                          <a:effectLst/>
                          <a:latin typeface="Calibri" panose="020F0502020204030204" pitchFamily="34" charset="0"/>
                          <a:cs typeface="Calibri" panose="020F0502020204030204" pitchFamily="34" charset="0"/>
                        </a:rPr>
                        <a:t>   12,935,006 </a:t>
                      </a:r>
                    </a:p>
                  </a:txBody>
                  <a:tcPr marL="0" marR="0" marT="0" marB="0" anchor="b">
                    <a:lnL w="6350" cap="flat" cmpd="sng" algn="ctr">
                      <a:solidFill>
                        <a:srgbClr val="203764"/>
                      </a:solidFill>
                      <a:prstDash val="solid"/>
                      <a:round/>
                      <a:headEnd type="none" w="med" len="med"/>
                      <a:tailEnd type="none" w="med" len="med"/>
                    </a:lnL>
                    <a:lnR w="6350" cap="flat" cmpd="sng" algn="ctr">
                      <a:solidFill>
                        <a:srgbClr val="203764"/>
                      </a:solidFill>
                      <a:prstDash val="solid"/>
                      <a:round/>
                      <a:headEnd type="none" w="med" len="med"/>
                      <a:tailEnd type="none" w="med" len="med"/>
                    </a:lnR>
                    <a:lnT w="6350" cap="flat" cmpd="sng" algn="ctr">
                      <a:solidFill>
                        <a:srgbClr val="203764"/>
                      </a:solidFill>
                      <a:prstDash val="solid"/>
                      <a:round/>
                      <a:headEnd type="none" w="med" len="med"/>
                      <a:tailEnd type="none" w="med" len="med"/>
                    </a:lnT>
                    <a:lnB w="6350" cap="flat" cmpd="sng" algn="ctr">
                      <a:solidFill>
                        <a:srgbClr val="203764"/>
                      </a:solidFill>
                      <a:prstDash val="solid"/>
                      <a:round/>
                      <a:headEnd type="none" w="med" len="med"/>
                      <a:tailEnd type="none" w="med" len="med"/>
                    </a:lnB>
                  </a:tcPr>
                </a:tc>
                <a:tc>
                  <a:txBody>
                    <a:bodyPr/>
                    <a:lstStyle/>
                    <a:p>
                      <a:pPr algn="ctr" rtl="0" fontAlgn="b"/>
                      <a:r>
                        <a:rPr lang="es-CO" sz="1200" b="0" i="0" u="none" strike="noStrike">
                          <a:solidFill>
                            <a:srgbClr val="203764"/>
                          </a:solidFill>
                          <a:effectLst/>
                          <a:latin typeface="Calibri" panose="020F0502020204030204" pitchFamily="34" charset="0"/>
                          <a:cs typeface="Calibri" panose="020F0502020204030204" pitchFamily="34" charset="0"/>
                        </a:rPr>
                        <a:t>   13,370,562 </a:t>
                      </a:r>
                    </a:p>
                  </a:txBody>
                  <a:tcPr marL="0" marR="0" marT="0" marB="0" anchor="b">
                    <a:lnL w="6350" cap="flat" cmpd="sng" algn="ctr">
                      <a:solidFill>
                        <a:srgbClr val="203764"/>
                      </a:solidFill>
                      <a:prstDash val="solid"/>
                      <a:round/>
                      <a:headEnd type="none" w="med" len="med"/>
                      <a:tailEnd type="none" w="med" len="med"/>
                    </a:lnL>
                    <a:lnR w="6350" cap="flat" cmpd="sng" algn="ctr">
                      <a:solidFill>
                        <a:srgbClr val="203764"/>
                      </a:solidFill>
                      <a:prstDash val="solid"/>
                      <a:round/>
                      <a:headEnd type="none" w="med" len="med"/>
                      <a:tailEnd type="none" w="med" len="med"/>
                    </a:lnR>
                    <a:lnT w="6350" cap="flat" cmpd="sng" algn="ctr">
                      <a:solidFill>
                        <a:srgbClr val="203764"/>
                      </a:solidFill>
                      <a:prstDash val="solid"/>
                      <a:round/>
                      <a:headEnd type="none" w="med" len="med"/>
                      <a:tailEnd type="none" w="med" len="med"/>
                    </a:lnT>
                    <a:lnB w="6350" cap="flat" cmpd="sng" algn="ctr">
                      <a:solidFill>
                        <a:srgbClr val="203764"/>
                      </a:solidFill>
                      <a:prstDash val="solid"/>
                      <a:round/>
                      <a:headEnd type="none" w="med" len="med"/>
                      <a:tailEnd type="none" w="med" len="med"/>
                    </a:lnB>
                  </a:tcPr>
                </a:tc>
                <a:tc>
                  <a:txBody>
                    <a:bodyPr/>
                    <a:lstStyle/>
                    <a:p>
                      <a:pPr algn="r" rtl="0" fontAlgn="b"/>
                      <a:r>
                        <a:rPr lang="es-CO" sz="1200" b="0" i="0" u="none" strike="noStrike">
                          <a:solidFill>
                            <a:srgbClr val="203764"/>
                          </a:solidFill>
                          <a:effectLst/>
                          <a:latin typeface="Calibri" panose="020F0502020204030204" pitchFamily="34" charset="0"/>
                          <a:cs typeface="Calibri" panose="020F0502020204030204" pitchFamily="34" charset="0"/>
                        </a:rPr>
                        <a:t>-60%</a:t>
                      </a:r>
                    </a:p>
                  </a:txBody>
                  <a:tcPr marL="0" marR="0" marT="0" marB="0" anchor="b">
                    <a:lnL w="6350" cap="flat" cmpd="sng" algn="ctr">
                      <a:solidFill>
                        <a:srgbClr val="203764"/>
                      </a:solidFill>
                      <a:prstDash val="solid"/>
                      <a:round/>
                      <a:headEnd type="none" w="med" len="med"/>
                      <a:tailEnd type="none" w="med" len="med"/>
                    </a:lnL>
                    <a:lnR w="6350" cap="flat" cmpd="sng" algn="ctr">
                      <a:solidFill>
                        <a:srgbClr val="203764"/>
                      </a:solidFill>
                      <a:prstDash val="solid"/>
                      <a:round/>
                      <a:headEnd type="none" w="med" len="med"/>
                      <a:tailEnd type="none" w="med" len="med"/>
                    </a:lnR>
                    <a:lnT w="6350" cap="flat" cmpd="sng" algn="ctr">
                      <a:solidFill>
                        <a:srgbClr val="203764"/>
                      </a:solidFill>
                      <a:prstDash val="solid"/>
                      <a:round/>
                      <a:headEnd type="none" w="med" len="med"/>
                      <a:tailEnd type="none" w="med" len="med"/>
                    </a:lnT>
                    <a:lnB w="6350" cap="flat" cmpd="sng" algn="ctr">
                      <a:solidFill>
                        <a:srgbClr val="203764"/>
                      </a:solidFill>
                      <a:prstDash val="solid"/>
                      <a:round/>
                      <a:headEnd type="none" w="med" len="med"/>
                      <a:tailEnd type="none" w="med" len="med"/>
                    </a:lnB>
                  </a:tcPr>
                </a:tc>
                <a:tc>
                  <a:txBody>
                    <a:bodyPr/>
                    <a:lstStyle/>
                    <a:p>
                      <a:pPr algn="r" rtl="0" fontAlgn="b"/>
                      <a:r>
                        <a:rPr lang="es-CO" sz="1200" b="0" i="0" u="none" strike="noStrike">
                          <a:solidFill>
                            <a:srgbClr val="203764"/>
                          </a:solidFill>
                          <a:effectLst/>
                          <a:latin typeface="Calibri" panose="020F0502020204030204" pitchFamily="34" charset="0"/>
                          <a:cs typeface="Calibri" panose="020F0502020204030204" pitchFamily="34" charset="0"/>
                        </a:rPr>
                        <a:t>1%</a:t>
                      </a:r>
                    </a:p>
                  </a:txBody>
                  <a:tcPr marL="0" marR="0" marT="0" marB="0" anchor="b">
                    <a:lnL w="6350" cap="flat" cmpd="sng" algn="ctr">
                      <a:solidFill>
                        <a:srgbClr val="203764"/>
                      </a:solidFill>
                      <a:prstDash val="solid"/>
                      <a:round/>
                      <a:headEnd type="none" w="med" len="med"/>
                      <a:tailEnd type="none" w="med" len="med"/>
                    </a:lnL>
                    <a:lnR w="6350" cap="flat" cmpd="sng" algn="ctr">
                      <a:solidFill>
                        <a:srgbClr val="203764"/>
                      </a:solidFill>
                      <a:prstDash val="solid"/>
                      <a:round/>
                      <a:headEnd type="none" w="med" len="med"/>
                      <a:tailEnd type="none" w="med" len="med"/>
                    </a:lnR>
                    <a:lnT w="6350" cap="flat" cmpd="sng" algn="ctr">
                      <a:solidFill>
                        <a:srgbClr val="203764"/>
                      </a:solidFill>
                      <a:prstDash val="solid"/>
                      <a:round/>
                      <a:headEnd type="none" w="med" len="med"/>
                      <a:tailEnd type="none" w="med" len="med"/>
                    </a:lnT>
                    <a:lnB w="6350" cap="flat" cmpd="sng" algn="ctr">
                      <a:solidFill>
                        <a:srgbClr val="203764"/>
                      </a:solidFill>
                      <a:prstDash val="solid"/>
                      <a:round/>
                      <a:headEnd type="none" w="med" len="med"/>
                      <a:tailEnd type="none" w="med" len="med"/>
                    </a:lnB>
                  </a:tcPr>
                </a:tc>
                <a:tc>
                  <a:txBody>
                    <a:bodyPr/>
                    <a:lstStyle/>
                    <a:p>
                      <a:pPr algn="r" rtl="0" fontAlgn="b"/>
                      <a:r>
                        <a:rPr lang="es-CO" sz="1200" b="0" i="0" u="none" strike="noStrike">
                          <a:solidFill>
                            <a:srgbClr val="203764"/>
                          </a:solidFill>
                          <a:effectLst/>
                          <a:latin typeface="Calibri" panose="020F0502020204030204" pitchFamily="34" charset="0"/>
                          <a:cs typeface="Calibri" panose="020F0502020204030204" pitchFamily="34" charset="0"/>
                        </a:rPr>
                        <a:t>3%</a:t>
                      </a:r>
                    </a:p>
                  </a:txBody>
                  <a:tcPr marL="0" marR="0" marT="0" marB="0" anchor="b">
                    <a:lnL w="6350" cap="flat" cmpd="sng" algn="ctr">
                      <a:solidFill>
                        <a:srgbClr val="203764"/>
                      </a:solidFill>
                      <a:prstDash val="solid"/>
                      <a:round/>
                      <a:headEnd type="none" w="med" len="med"/>
                      <a:tailEnd type="none" w="med" len="med"/>
                    </a:lnL>
                    <a:lnR w="6350" cap="flat" cmpd="sng" algn="ctr">
                      <a:solidFill>
                        <a:srgbClr val="203764"/>
                      </a:solidFill>
                      <a:prstDash val="solid"/>
                      <a:round/>
                      <a:headEnd type="none" w="med" len="med"/>
                      <a:tailEnd type="none" w="med" len="med"/>
                    </a:lnR>
                    <a:lnT w="6350" cap="flat" cmpd="sng" algn="ctr">
                      <a:solidFill>
                        <a:srgbClr val="203764"/>
                      </a:solidFill>
                      <a:prstDash val="solid"/>
                      <a:round/>
                      <a:headEnd type="none" w="med" len="med"/>
                      <a:tailEnd type="none" w="med" len="med"/>
                    </a:lnT>
                    <a:lnB w="6350" cap="flat" cmpd="sng" algn="ctr">
                      <a:solidFill>
                        <a:srgbClr val="203764"/>
                      </a:solidFill>
                      <a:prstDash val="solid"/>
                      <a:round/>
                      <a:headEnd type="none" w="med" len="med"/>
                      <a:tailEnd type="none" w="med" len="med"/>
                    </a:lnB>
                  </a:tcPr>
                </a:tc>
                <a:tc>
                  <a:txBody>
                    <a:bodyPr/>
                    <a:lstStyle/>
                    <a:p>
                      <a:pPr algn="r" rtl="0" fontAlgn="b"/>
                      <a:r>
                        <a:rPr lang="es-CO" sz="1200" b="0" i="0" u="none" strike="noStrike">
                          <a:solidFill>
                            <a:srgbClr val="203764"/>
                          </a:solidFill>
                          <a:effectLst/>
                          <a:latin typeface="Calibri" panose="020F0502020204030204" pitchFamily="34" charset="0"/>
                          <a:cs typeface="Calibri" panose="020F0502020204030204" pitchFamily="34" charset="0"/>
                        </a:rPr>
                        <a:t>3%</a:t>
                      </a:r>
                    </a:p>
                  </a:txBody>
                  <a:tcPr marL="0" marR="0" marT="0" marB="0" anchor="b">
                    <a:lnL w="6350" cap="flat" cmpd="sng" algn="ctr">
                      <a:solidFill>
                        <a:srgbClr val="203764"/>
                      </a:solidFill>
                      <a:prstDash val="solid"/>
                      <a:round/>
                      <a:headEnd type="none" w="med" len="med"/>
                      <a:tailEnd type="none" w="med" len="med"/>
                    </a:lnL>
                    <a:lnR w="6350" cap="flat" cmpd="sng" algn="ctr">
                      <a:solidFill>
                        <a:srgbClr val="203764"/>
                      </a:solidFill>
                      <a:prstDash val="solid"/>
                      <a:round/>
                      <a:headEnd type="none" w="med" len="med"/>
                      <a:tailEnd type="none" w="med" len="med"/>
                    </a:lnR>
                    <a:lnT w="6350" cap="flat" cmpd="sng" algn="ctr">
                      <a:solidFill>
                        <a:srgbClr val="203764"/>
                      </a:solidFill>
                      <a:prstDash val="solid"/>
                      <a:round/>
                      <a:headEnd type="none" w="med" len="med"/>
                      <a:tailEnd type="none" w="med" len="med"/>
                    </a:lnT>
                    <a:lnB w="6350" cap="flat" cmpd="sng" algn="ctr">
                      <a:solidFill>
                        <a:srgbClr val="203764"/>
                      </a:solidFill>
                      <a:prstDash val="solid"/>
                      <a:round/>
                      <a:headEnd type="none" w="med" len="med"/>
                      <a:tailEnd type="none" w="med" len="med"/>
                    </a:lnB>
                  </a:tcPr>
                </a:tc>
                <a:extLst>
                  <a:ext uri="{0D108BD9-81ED-4DB2-BD59-A6C34878D82A}">
                    <a16:rowId xmlns:a16="http://schemas.microsoft.com/office/drawing/2014/main" xmlns="" val="1259611458"/>
                  </a:ext>
                </a:extLst>
              </a:tr>
              <a:tr h="212046">
                <a:tc>
                  <a:txBody>
                    <a:bodyPr/>
                    <a:lstStyle/>
                    <a:p>
                      <a:pPr algn="l" rtl="0" fontAlgn="ctr"/>
                      <a:r>
                        <a:rPr lang="es-CO" sz="1200" b="0" i="0" u="none" strike="noStrike">
                          <a:solidFill>
                            <a:srgbClr val="203764"/>
                          </a:solidFill>
                          <a:effectLst/>
                          <a:latin typeface="Calibri" panose="020F0502020204030204" pitchFamily="34" charset="0"/>
                          <a:cs typeface="Calibri" panose="020F0502020204030204" pitchFamily="34" charset="0"/>
                        </a:rPr>
                        <a:t>Transferencias de capital </a:t>
                      </a:r>
                    </a:p>
                  </a:txBody>
                  <a:tcPr marL="0" marR="0" marT="0" marB="0" anchor="ctr">
                    <a:lnL w="6350" cap="flat" cmpd="sng" algn="ctr">
                      <a:solidFill>
                        <a:srgbClr val="203764"/>
                      </a:solidFill>
                      <a:prstDash val="solid"/>
                      <a:round/>
                      <a:headEnd type="none" w="med" len="med"/>
                      <a:tailEnd type="none" w="med" len="med"/>
                    </a:lnL>
                    <a:lnR w="6350" cap="flat" cmpd="sng" algn="ctr">
                      <a:solidFill>
                        <a:srgbClr val="203764"/>
                      </a:solidFill>
                      <a:prstDash val="solid"/>
                      <a:round/>
                      <a:headEnd type="none" w="med" len="med"/>
                      <a:tailEnd type="none" w="med" len="med"/>
                    </a:lnR>
                    <a:lnT w="6350" cap="flat" cmpd="sng" algn="ctr">
                      <a:solidFill>
                        <a:srgbClr val="203764"/>
                      </a:solidFill>
                      <a:prstDash val="solid"/>
                      <a:round/>
                      <a:headEnd type="none" w="med" len="med"/>
                      <a:tailEnd type="none" w="med" len="med"/>
                    </a:lnT>
                    <a:lnB w="6350" cap="flat" cmpd="sng" algn="ctr">
                      <a:solidFill>
                        <a:srgbClr val="203764"/>
                      </a:solidFill>
                      <a:prstDash val="solid"/>
                      <a:round/>
                      <a:headEnd type="none" w="med" len="med"/>
                      <a:tailEnd type="none" w="med" len="med"/>
                    </a:lnB>
                  </a:tcPr>
                </a:tc>
                <a:tc>
                  <a:txBody>
                    <a:bodyPr/>
                    <a:lstStyle/>
                    <a:p>
                      <a:pPr algn="ctr" rtl="0" fontAlgn="b"/>
                      <a:r>
                        <a:rPr lang="es-CO" sz="1200" b="0" i="0" u="none" strike="noStrike" dirty="0">
                          <a:solidFill>
                            <a:srgbClr val="203764"/>
                          </a:solidFill>
                          <a:effectLst/>
                          <a:latin typeface="Calibri" panose="020F0502020204030204" pitchFamily="34" charset="0"/>
                          <a:cs typeface="Calibri" panose="020F0502020204030204" pitchFamily="34" charset="0"/>
                        </a:rPr>
                        <a:t>       3,473,670 </a:t>
                      </a:r>
                    </a:p>
                  </a:txBody>
                  <a:tcPr marL="0" marR="0" marT="0" marB="0" anchor="b">
                    <a:lnL w="6350" cap="flat" cmpd="sng" algn="ctr">
                      <a:solidFill>
                        <a:srgbClr val="203764"/>
                      </a:solidFill>
                      <a:prstDash val="solid"/>
                      <a:round/>
                      <a:headEnd type="none" w="med" len="med"/>
                      <a:tailEnd type="none" w="med" len="med"/>
                    </a:lnL>
                    <a:lnR w="6350" cap="flat" cmpd="sng" algn="ctr">
                      <a:solidFill>
                        <a:srgbClr val="203764"/>
                      </a:solidFill>
                      <a:prstDash val="solid"/>
                      <a:round/>
                      <a:headEnd type="none" w="med" len="med"/>
                      <a:tailEnd type="none" w="med" len="med"/>
                    </a:lnR>
                    <a:lnT w="6350" cap="flat" cmpd="sng" algn="ctr">
                      <a:solidFill>
                        <a:srgbClr val="203764"/>
                      </a:solidFill>
                      <a:prstDash val="solid"/>
                      <a:round/>
                      <a:headEnd type="none" w="med" len="med"/>
                      <a:tailEnd type="none" w="med" len="med"/>
                    </a:lnT>
                    <a:lnB w="6350" cap="flat" cmpd="sng" algn="ctr">
                      <a:solidFill>
                        <a:srgbClr val="203764"/>
                      </a:solidFill>
                      <a:prstDash val="solid"/>
                      <a:round/>
                      <a:headEnd type="none" w="med" len="med"/>
                      <a:tailEnd type="none" w="med" len="med"/>
                    </a:lnB>
                  </a:tcPr>
                </a:tc>
                <a:tc>
                  <a:txBody>
                    <a:bodyPr/>
                    <a:lstStyle/>
                    <a:p>
                      <a:pPr algn="ctr" rtl="0" fontAlgn="b"/>
                      <a:r>
                        <a:rPr lang="es-CO" sz="1200" b="0" i="0" u="none" strike="noStrike">
                          <a:solidFill>
                            <a:srgbClr val="203764"/>
                          </a:solidFill>
                          <a:effectLst/>
                          <a:latin typeface="Calibri" panose="020F0502020204030204" pitchFamily="34" charset="0"/>
                          <a:cs typeface="Calibri" panose="020F0502020204030204" pitchFamily="34" charset="0"/>
                        </a:rPr>
                        <a:t>     3,471,670 </a:t>
                      </a:r>
                    </a:p>
                  </a:txBody>
                  <a:tcPr marL="0" marR="0" marT="0" marB="0" anchor="b">
                    <a:lnL w="6350" cap="flat" cmpd="sng" algn="ctr">
                      <a:solidFill>
                        <a:srgbClr val="203764"/>
                      </a:solidFill>
                      <a:prstDash val="solid"/>
                      <a:round/>
                      <a:headEnd type="none" w="med" len="med"/>
                      <a:tailEnd type="none" w="med" len="med"/>
                    </a:lnL>
                    <a:lnR w="6350" cap="flat" cmpd="sng" algn="ctr">
                      <a:solidFill>
                        <a:srgbClr val="203764"/>
                      </a:solidFill>
                      <a:prstDash val="solid"/>
                      <a:round/>
                      <a:headEnd type="none" w="med" len="med"/>
                      <a:tailEnd type="none" w="med" len="med"/>
                    </a:lnR>
                    <a:lnT w="6350" cap="flat" cmpd="sng" algn="ctr">
                      <a:solidFill>
                        <a:srgbClr val="203764"/>
                      </a:solidFill>
                      <a:prstDash val="solid"/>
                      <a:round/>
                      <a:headEnd type="none" w="med" len="med"/>
                      <a:tailEnd type="none" w="med" len="med"/>
                    </a:lnT>
                    <a:lnB w="6350" cap="flat" cmpd="sng" algn="ctr">
                      <a:solidFill>
                        <a:srgbClr val="203764"/>
                      </a:solidFill>
                      <a:prstDash val="solid"/>
                      <a:round/>
                      <a:headEnd type="none" w="med" len="med"/>
                      <a:tailEnd type="none" w="med" len="med"/>
                    </a:lnB>
                  </a:tcPr>
                </a:tc>
                <a:tc>
                  <a:txBody>
                    <a:bodyPr/>
                    <a:lstStyle/>
                    <a:p>
                      <a:pPr algn="ctr" rtl="0" fontAlgn="b"/>
                      <a:r>
                        <a:rPr lang="es-CO" sz="1200" b="0" i="0" u="none" strike="noStrike">
                          <a:solidFill>
                            <a:srgbClr val="203764"/>
                          </a:solidFill>
                          <a:effectLst/>
                          <a:latin typeface="Calibri" panose="020F0502020204030204" pitchFamily="34" charset="0"/>
                          <a:cs typeface="Calibri" panose="020F0502020204030204" pitchFamily="34" charset="0"/>
                        </a:rPr>
                        <a:t>        284,030 </a:t>
                      </a:r>
                    </a:p>
                  </a:txBody>
                  <a:tcPr marL="0" marR="0" marT="0" marB="0" anchor="b">
                    <a:lnL w="6350" cap="flat" cmpd="sng" algn="ctr">
                      <a:solidFill>
                        <a:srgbClr val="203764"/>
                      </a:solidFill>
                      <a:prstDash val="solid"/>
                      <a:round/>
                      <a:headEnd type="none" w="med" len="med"/>
                      <a:tailEnd type="none" w="med" len="med"/>
                    </a:lnL>
                    <a:lnR w="6350" cap="flat" cmpd="sng" algn="ctr">
                      <a:solidFill>
                        <a:srgbClr val="203764"/>
                      </a:solidFill>
                      <a:prstDash val="solid"/>
                      <a:round/>
                      <a:headEnd type="none" w="med" len="med"/>
                      <a:tailEnd type="none" w="med" len="med"/>
                    </a:lnR>
                    <a:lnT w="6350" cap="flat" cmpd="sng" algn="ctr">
                      <a:solidFill>
                        <a:srgbClr val="203764"/>
                      </a:solidFill>
                      <a:prstDash val="solid"/>
                      <a:round/>
                      <a:headEnd type="none" w="med" len="med"/>
                      <a:tailEnd type="none" w="med" len="med"/>
                    </a:lnT>
                    <a:lnB w="6350" cap="flat" cmpd="sng" algn="ctr">
                      <a:solidFill>
                        <a:srgbClr val="203764"/>
                      </a:solidFill>
                      <a:prstDash val="solid"/>
                      <a:round/>
                      <a:headEnd type="none" w="med" len="med"/>
                      <a:tailEnd type="none" w="med" len="med"/>
                    </a:lnB>
                  </a:tcPr>
                </a:tc>
                <a:tc>
                  <a:txBody>
                    <a:bodyPr/>
                    <a:lstStyle/>
                    <a:p>
                      <a:pPr algn="ctr" rtl="0" fontAlgn="b"/>
                      <a:r>
                        <a:rPr lang="es-CO" sz="1200" b="0" i="0" u="none" strike="noStrike">
                          <a:solidFill>
                            <a:srgbClr val="203764"/>
                          </a:solidFill>
                          <a:effectLst/>
                          <a:latin typeface="Calibri" panose="020F0502020204030204" pitchFamily="34" charset="0"/>
                          <a:cs typeface="Calibri" panose="020F0502020204030204" pitchFamily="34" charset="0"/>
                        </a:rPr>
                        <a:t>        229,220 </a:t>
                      </a:r>
                    </a:p>
                  </a:txBody>
                  <a:tcPr marL="0" marR="0" marT="0" marB="0" anchor="b">
                    <a:lnL w="6350" cap="flat" cmpd="sng" algn="ctr">
                      <a:solidFill>
                        <a:srgbClr val="203764"/>
                      </a:solidFill>
                      <a:prstDash val="solid"/>
                      <a:round/>
                      <a:headEnd type="none" w="med" len="med"/>
                      <a:tailEnd type="none" w="med" len="med"/>
                    </a:lnL>
                    <a:lnR w="6350" cap="flat" cmpd="sng" algn="ctr">
                      <a:solidFill>
                        <a:srgbClr val="203764"/>
                      </a:solidFill>
                      <a:prstDash val="solid"/>
                      <a:round/>
                      <a:headEnd type="none" w="med" len="med"/>
                      <a:tailEnd type="none" w="med" len="med"/>
                    </a:lnR>
                    <a:lnT w="6350" cap="flat" cmpd="sng" algn="ctr">
                      <a:solidFill>
                        <a:srgbClr val="203764"/>
                      </a:solidFill>
                      <a:prstDash val="solid"/>
                      <a:round/>
                      <a:headEnd type="none" w="med" len="med"/>
                      <a:tailEnd type="none" w="med" len="med"/>
                    </a:lnT>
                    <a:lnB w="6350" cap="flat" cmpd="sng" algn="ctr">
                      <a:solidFill>
                        <a:srgbClr val="203764"/>
                      </a:solidFill>
                      <a:prstDash val="solid"/>
                      <a:round/>
                      <a:headEnd type="none" w="med" len="med"/>
                      <a:tailEnd type="none" w="med" len="med"/>
                    </a:lnB>
                  </a:tcPr>
                </a:tc>
                <a:tc>
                  <a:txBody>
                    <a:bodyPr/>
                    <a:lstStyle/>
                    <a:p>
                      <a:pPr algn="ctr" rtl="0" fontAlgn="b"/>
                      <a:r>
                        <a:rPr lang="es-CO" sz="1200" b="0" i="0" u="none" strike="noStrike">
                          <a:solidFill>
                            <a:srgbClr val="203764"/>
                          </a:solidFill>
                          <a:effectLst/>
                          <a:latin typeface="Calibri" panose="020F0502020204030204" pitchFamily="34" charset="0"/>
                          <a:cs typeface="Calibri" panose="020F0502020204030204" pitchFamily="34" charset="0"/>
                        </a:rPr>
                        <a:t>        197,522 </a:t>
                      </a:r>
                    </a:p>
                  </a:txBody>
                  <a:tcPr marL="0" marR="0" marT="0" marB="0" anchor="b">
                    <a:lnL w="6350" cap="flat" cmpd="sng" algn="ctr">
                      <a:solidFill>
                        <a:srgbClr val="203764"/>
                      </a:solidFill>
                      <a:prstDash val="solid"/>
                      <a:round/>
                      <a:headEnd type="none" w="med" len="med"/>
                      <a:tailEnd type="none" w="med" len="med"/>
                    </a:lnL>
                    <a:lnR w="6350" cap="flat" cmpd="sng" algn="ctr">
                      <a:solidFill>
                        <a:srgbClr val="203764"/>
                      </a:solidFill>
                      <a:prstDash val="solid"/>
                      <a:round/>
                      <a:headEnd type="none" w="med" len="med"/>
                      <a:tailEnd type="none" w="med" len="med"/>
                    </a:lnR>
                    <a:lnT w="6350" cap="flat" cmpd="sng" algn="ctr">
                      <a:solidFill>
                        <a:srgbClr val="203764"/>
                      </a:solidFill>
                      <a:prstDash val="solid"/>
                      <a:round/>
                      <a:headEnd type="none" w="med" len="med"/>
                      <a:tailEnd type="none" w="med" len="med"/>
                    </a:lnT>
                    <a:lnB w="6350" cap="flat" cmpd="sng" algn="ctr">
                      <a:solidFill>
                        <a:srgbClr val="203764"/>
                      </a:solidFill>
                      <a:prstDash val="solid"/>
                      <a:round/>
                      <a:headEnd type="none" w="med" len="med"/>
                      <a:tailEnd type="none" w="med" len="med"/>
                    </a:lnB>
                  </a:tcPr>
                </a:tc>
                <a:tc>
                  <a:txBody>
                    <a:bodyPr/>
                    <a:lstStyle/>
                    <a:p>
                      <a:pPr algn="ctr" rtl="0" fontAlgn="b"/>
                      <a:r>
                        <a:rPr lang="es-CO" sz="1200" b="0" i="0" u="none" strike="noStrike">
                          <a:solidFill>
                            <a:srgbClr val="203764"/>
                          </a:solidFill>
                          <a:effectLst/>
                          <a:latin typeface="Calibri" panose="020F0502020204030204" pitchFamily="34" charset="0"/>
                          <a:cs typeface="Calibri" panose="020F0502020204030204" pitchFamily="34" charset="0"/>
                        </a:rPr>
                        <a:t>        163,777 </a:t>
                      </a:r>
                    </a:p>
                  </a:txBody>
                  <a:tcPr marL="0" marR="0" marT="0" marB="0" anchor="b">
                    <a:lnL w="6350" cap="flat" cmpd="sng" algn="ctr">
                      <a:solidFill>
                        <a:srgbClr val="203764"/>
                      </a:solidFill>
                      <a:prstDash val="solid"/>
                      <a:round/>
                      <a:headEnd type="none" w="med" len="med"/>
                      <a:tailEnd type="none" w="med" len="med"/>
                    </a:lnL>
                    <a:lnR w="6350" cap="flat" cmpd="sng" algn="ctr">
                      <a:solidFill>
                        <a:srgbClr val="203764"/>
                      </a:solidFill>
                      <a:prstDash val="solid"/>
                      <a:round/>
                      <a:headEnd type="none" w="med" len="med"/>
                      <a:tailEnd type="none" w="med" len="med"/>
                    </a:lnR>
                    <a:lnT w="6350" cap="flat" cmpd="sng" algn="ctr">
                      <a:solidFill>
                        <a:srgbClr val="203764"/>
                      </a:solidFill>
                      <a:prstDash val="solid"/>
                      <a:round/>
                      <a:headEnd type="none" w="med" len="med"/>
                      <a:tailEnd type="none" w="med" len="med"/>
                    </a:lnT>
                    <a:lnB w="6350" cap="flat" cmpd="sng" algn="ctr">
                      <a:solidFill>
                        <a:srgbClr val="203764"/>
                      </a:solidFill>
                      <a:prstDash val="solid"/>
                      <a:round/>
                      <a:headEnd type="none" w="med" len="med"/>
                      <a:tailEnd type="none" w="med" len="med"/>
                    </a:lnB>
                  </a:tcPr>
                </a:tc>
                <a:tc>
                  <a:txBody>
                    <a:bodyPr/>
                    <a:lstStyle/>
                    <a:p>
                      <a:pPr algn="r" rtl="0" fontAlgn="b"/>
                      <a:r>
                        <a:rPr lang="es-CO" sz="1200" b="0" i="0" u="none" strike="noStrike">
                          <a:solidFill>
                            <a:srgbClr val="203764"/>
                          </a:solidFill>
                          <a:effectLst/>
                          <a:latin typeface="Calibri" panose="020F0502020204030204" pitchFamily="34" charset="0"/>
                          <a:cs typeface="Calibri" panose="020F0502020204030204" pitchFamily="34" charset="0"/>
                        </a:rPr>
                        <a:t>-92%</a:t>
                      </a:r>
                    </a:p>
                  </a:txBody>
                  <a:tcPr marL="0" marR="0" marT="0" marB="0" anchor="b">
                    <a:lnL w="6350" cap="flat" cmpd="sng" algn="ctr">
                      <a:solidFill>
                        <a:srgbClr val="203764"/>
                      </a:solidFill>
                      <a:prstDash val="solid"/>
                      <a:round/>
                      <a:headEnd type="none" w="med" len="med"/>
                      <a:tailEnd type="none" w="med" len="med"/>
                    </a:lnL>
                    <a:lnR w="6350" cap="flat" cmpd="sng" algn="ctr">
                      <a:solidFill>
                        <a:srgbClr val="203764"/>
                      </a:solidFill>
                      <a:prstDash val="solid"/>
                      <a:round/>
                      <a:headEnd type="none" w="med" len="med"/>
                      <a:tailEnd type="none" w="med" len="med"/>
                    </a:lnR>
                    <a:lnT w="6350" cap="flat" cmpd="sng" algn="ctr">
                      <a:solidFill>
                        <a:srgbClr val="203764"/>
                      </a:solidFill>
                      <a:prstDash val="solid"/>
                      <a:round/>
                      <a:headEnd type="none" w="med" len="med"/>
                      <a:tailEnd type="none" w="med" len="med"/>
                    </a:lnT>
                    <a:lnB w="6350" cap="flat" cmpd="sng" algn="ctr">
                      <a:solidFill>
                        <a:srgbClr val="203764"/>
                      </a:solidFill>
                      <a:prstDash val="solid"/>
                      <a:round/>
                      <a:headEnd type="none" w="med" len="med"/>
                      <a:tailEnd type="none" w="med" len="med"/>
                    </a:lnB>
                  </a:tcPr>
                </a:tc>
                <a:tc>
                  <a:txBody>
                    <a:bodyPr/>
                    <a:lstStyle/>
                    <a:p>
                      <a:pPr algn="r" rtl="0" fontAlgn="b"/>
                      <a:r>
                        <a:rPr lang="es-CO" sz="1200" b="0" i="0" u="none" strike="noStrike">
                          <a:solidFill>
                            <a:srgbClr val="203764"/>
                          </a:solidFill>
                          <a:effectLst/>
                          <a:latin typeface="Calibri" panose="020F0502020204030204" pitchFamily="34" charset="0"/>
                          <a:cs typeface="Calibri" panose="020F0502020204030204" pitchFamily="34" charset="0"/>
                        </a:rPr>
                        <a:t>-19%</a:t>
                      </a:r>
                    </a:p>
                  </a:txBody>
                  <a:tcPr marL="0" marR="0" marT="0" marB="0" anchor="b">
                    <a:lnL w="6350" cap="flat" cmpd="sng" algn="ctr">
                      <a:solidFill>
                        <a:srgbClr val="203764"/>
                      </a:solidFill>
                      <a:prstDash val="solid"/>
                      <a:round/>
                      <a:headEnd type="none" w="med" len="med"/>
                      <a:tailEnd type="none" w="med" len="med"/>
                    </a:lnL>
                    <a:lnR w="6350" cap="flat" cmpd="sng" algn="ctr">
                      <a:solidFill>
                        <a:srgbClr val="203764"/>
                      </a:solidFill>
                      <a:prstDash val="solid"/>
                      <a:round/>
                      <a:headEnd type="none" w="med" len="med"/>
                      <a:tailEnd type="none" w="med" len="med"/>
                    </a:lnR>
                    <a:lnT w="6350" cap="flat" cmpd="sng" algn="ctr">
                      <a:solidFill>
                        <a:srgbClr val="203764"/>
                      </a:solidFill>
                      <a:prstDash val="solid"/>
                      <a:round/>
                      <a:headEnd type="none" w="med" len="med"/>
                      <a:tailEnd type="none" w="med" len="med"/>
                    </a:lnT>
                    <a:lnB w="6350" cap="flat" cmpd="sng" algn="ctr">
                      <a:solidFill>
                        <a:srgbClr val="203764"/>
                      </a:solidFill>
                      <a:prstDash val="solid"/>
                      <a:round/>
                      <a:headEnd type="none" w="med" len="med"/>
                      <a:tailEnd type="none" w="med" len="med"/>
                    </a:lnB>
                  </a:tcPr>
                </a:tc>
                <a:tc>
                  <a:txBody>
                    <a:bodyPr/>
                    <a:lstStyle/>
                    <a:p>
                      <a:pPr algn="r" rtl="0" fontAlgn="b"/>
                      <a:r>
                        <a:rPr lang="es-CO" sz="1200" b="0" i="0" u="none" strike="noStrike">
                          <a:solidFill>
                            <a:srgbClr val="203764"/>
                          </a:solidFill>
                          <a:effectLst/>
                          <a:latin typeface="Calibri" panose="020F0502020204030204" pitchFamily="34" charset="0"/>
                          <a:cs typeface="Calibri" panose="020F0502020204030204" pitchFamily="34" charset="0"/>
                        </a:rPr>
                        <a:t>-14%</a:t>
                      </a:r>
                    </a:p>
                  </a:txBody>
                  <a:tcPr marL="0" marR="0" marT="0" marB="0" anchor="b">
                    <a:lnL w="6350" cap="flat" cmpd="sng" algn="ctr">
                      <a:solidFill>
                        <a:srgbClr val="203764"/>
                      </a:solidFill>
                      <a:prstDash val="solid"/>
                      <a:round/>
                      <a:headEnd type="none" w="med" len="med"/>
                      <a:tailEnd type="none" w="med" len="med"/>
                    </a:lnL>
                    <a:lnR w="6350" cap="flat" cmpd="sng" algn="ctr">
                      <a:solidFill>
                        <a:srgbClr val="203764"/>
                      </a:solidFill>
                      <a:prstDash val="solid"/>
                      <a:round/>
                      <a:headEnd type="none" w="med" len="med"/>
                      <a:tailEnd type="none" w="med" len="med"/>
                    </a:lnR>
                    <a:lnT w="6350" cap="flat" cmpd="sng" algn="ctr">
                      <a:solidFill>
                        <a:srgbClr val="203764"/>
                      </a:solidFill>
                      <a:prstDash val="solid"/>
                      <a:round/>
                      <a:headEnd type="none" w="med" len="med"/>
                      <a:tailEnd type="none" w="med" len="med"/>
                    </a:lnT>
                    <a:lnB w="6350" cap="flat" cmpd="sng" algn="ctr">
                      <a:solidFill>
                        <a:srgbClr val="203764"/>
                      </a:solidFill>
                      <a:prstDash val="solid"/>
                      <a:round/>
                      <a:headEnd type="none" w="med" len="med"/>
                      <a:tailEnd type="none" w="med" len="med"/>
                    </a:lnB>
                  </a:tcPr>
                </a:tc>
                <a:tc>
                  <a:txBody>
                    <a:bodyPr/>
                    <a:lstStyle/>
                    <a:p>
                      <a:pPr algn="r" rtl="0" fontAlgn="b"/>
                      <a:r>
                        <a:rPr lang="es-CO" sz="1200" b="0" i="0" u="none" strike="noStrike">
                          <a:solidFill>
                            <a:srgbClr val="203764"/>
                          </a:solidFill>
                          <a:effectLst/>
                          <a:latin typeface="Calibri" panose="020F0502020204030204" pitchFamily="34" charset="0"/>
                          <a:cs typeface="Calibri" panose="020F0502020204030204" pitchFamily="34" charset="0"/>
                        </a:rPr>
                        <a:t>-17%</a:t>
                      </a:r>
                    </a:p>
                  </a:txBody>
                  <a:tcPr marL="0" marR="0" marT="0" marB="0" anchor="b">
                    <a:lnL w="6350" cap="flat" cmpd="sng" algn="ctr">
                      <a:solidFill>
                        <a:srgbClr val="203764"/>
                      </a:solidFill>
                      <a:prstDash val="solid"/>
                      <a:round/>
                      <a:headEnd type="none" w="med" len="med"/>
                      <a:tailEnd type="none" w="med" len="med"/>
                    </a:lnL>
                    <a:lnR w="6350" cap="flat" cmpd="sng" algn="ctr">
                      <a:solidFill>
                        <a:srgbClr val="203764"/>
                      </a:solidFill>
                      <a:prstDash val="solid"/>
                      <a:round/>
                      <a:headEnd type="none" w="med" len="med"/>
                      <a:tailEnd type="none" w="med" len="med"/>
                    </a:lnR>
                    <a:lnT w="6350" cap="flat" cmpd="sng" algn="ctr">
                      <a:solidFill>
                        <a:srgbClr val="203764"/>
                      </a:solidFill>
                      <a:prstDash val="solid"/>
                      <a:round/>
                      <a:headEnd type="none" w="med" len="med"/>
                      <a:tailEnd type="none" w="med" len="med"/>
                    </a:lnT>
                    <a:lnB w="6350" cap="flat" cmpd="sng" algn="ctr">
                      <a:solidFill>
                        <a:srgbClr val="203764"/>
                      </a:solidFill>
                      <a:prstDash val="solid"/>
                      <a:round/>
                      <a:headEnd type="none" w="med" len="med"/>
                      <a:tailEnd type="none" w="med" len="med"/>
                    </a:lnB>
                  </a:tcPr>
                </a:tc>
                <a:extLst>
                  <a:ext uri="{0D108BD9-81ED-4DB2-BD59-A6C34878D82A}">
                    <a16:rowId xmlns:a16="http://schemas.microsoft.com/office/drawing/2014/main" xmlns="" val="3908263363"/>
                  </a:ext>
                </a:extLst>
              </a:tr>
              <a:tr h="212046">
                <a:tc>
                  <a:txBody>
                    <a:bodyPr/>
                    <a:lstStyle/>
                    <a:p>
                      <a:pPr algn="l" rtl="0" fontAlgn="ctr"/>
                      <a:r>
                        <a:rPr lang="es-ES" sz="1200" b="0" i="0" u="none" strike="noStrike">
                          <a:solidFill>
                            <a:srgbClr val="203764"/>
                          </a:solidFill>
                          <a:effectLst/>
                          <a:latin typeface="Calibri" panose="020F0502020204030204" pitchFamily="34" charset="0"/>
                          <a:cs typeface="Calibri" panose="020F0502020204030204" pitchFamily="34" charset="0"/>
                        </a:rPr>
                        <a:t>Gastos de comercialización y producción </a:t>
                      </a:r>
                    </a:p>
                  </a:txBody>
                  <a:tcPr marL="0" marR="0" marT="0" marB="0" anchor="ctr">
                    <a:lnL w="6350" cap="flat" cmpd="sng" algn="ctr">
                      <a:solidFill>
                        <a:srgbClr val="203764"/>
                      </a:solidFill>
                      <a:prstDash val="solid"/>
                      <a:round/>
                      <a:headEnd type="none" w="med" len="med"/>
                      <a:tailEnd type="none" w="med" len="med"/>
                    </a:lnL>
                    <a:lnR w="6350" cap="flat" cmpd="sng" algn="ctr">
                      <a:solidFill>
                        <a:srgbClr val="203764"/>
                      </a:solidFill>
                      <a:prstDash val="solid"/>
                      <a:round/>
                      <a:headEnd type="none" w="med" len="med"/>
                      <a:tailEnd type="none" w="med" len="med"/>
                    </a:lnR>
                    <a:lnT w="6350" cap="flat" cmpd="sng" algn="ctr">
                      <a:solidFill>
                        <a:srgbClr val="203764"/>
                      </a:solidFill>
                      <a:prstDash val="solid"/>
                      <a:round/>
                      <a:headEnd type="none" w="med" len="med"/>
                      <a:tailEnd type="none" w="med" len="med"/>
                    </a:lnT>
                    <a:lnB w="6350" cap="flat" cmpd="sng" algn="ctr">
                      <a:solidFill>
                        <a:srgbClr val="203764"/>
                      </a:solidFill>
                      <a:prstDash val="solid"/>
                      <a:round/>
                      <a:headEnd type="none" w="med" len="med"/>
                      <a:tailEnd type="none" w="med" len="med"/>
                    </a:lnB>
                  </a:tcPr>
                </a:tc>
                <a:tc>
                  <a:txBody>
                    <a:bodyPr/>
                    <a:lstStyle/>
                    <a:p>
                      <a:pPr algn="ctr" rtl="0" fontAlgn="b"/>
                      <a:r>
                        <a:rPr lang="es-CO" sz="1200" b="0" i="0" u="none" strike="noStrike" dirty="0">
                          <a:solidFill>
                            <a:srgbClr val="203764"/>
                          </a:solidFill>
                          <a:effectLst/>
                          <a:latin typeface="Calibri" panose="020F0502020204030204" pitchFamily="34" charset="0"/>
                          <a:cs typeface="Calibri" panose="020F0502020204030204" pitchFamily="34" charset="0"/>
                        </a:rPr>
                        <a:t>                     - </a:t>
                      </a:r>
                    </a:p>
                  </a:txBody>
                  <a:tcPr marL="0" marR="0" marT="0" marB="0" anchor="b">
                    <a:lnL w="6350" cap="flat" cmpd="sng" algn="ctr">
                      <a:solidFill>
                        <a:srgbClr val="203764"/>
                      </a:solidFill>
                      <a:prstDash val="solid"/>
                      <a:round/>
                      <a:headEnd type="none" w="med" len="med"/>
                      <a:tailEnd type="none" w="med" len="med"/>
                    </a:lnL>
                    <a:lnR w="6350" cap="flat" cmpd="sng" algn="ctr">
                      <a:solidFill>
                        <a:srgbClr val="203764"/>
                      </a:solidFill>
                      <a:prstDash val="solid"/>
                      <a:round/>
                      <a:headEnd type="none" w="med" len="med"/>
                      <a:tailEnd type="none" w="med" len="med"/>
                    </a:lnR>
                    <a:lnT w="6350" cap="flat" cmpd="sng" algn="ctr">
                      <a:solidFill>
                        <a:srgbClr val="203764"/>
                      </a:solidFill>
                      <a:prstDash val="solid"/>
                      <a:round/>
                      <a:headEnd type="none" w="med" len="med"/>
                      <a:tailEnd type="none" w="med" len="med"/>
                    </a:lnT>
                    <a:lnB w="6350" cap="flat" cmpd="sng" algn="ctr">
                      <a:solidFill>
                        <a:srgbClr val="203764"/>
                      </a:solidFill>
                      <a:prstDash val="solid"/>
                      <a:round/>
                      <a:headEnd type="none" w="med" len="med"/>
                      <a:tailEnd type="none" w="med" len="med"/>
                    </a:lnB>
                  </a:tcPr>
                </a:tc>
                <a:tc>
                  <a:txBody>
                    <a:bodyPr/>
                    <a:lstStyle/>
                    <a:p>
                      <a:pPr algn="ctr" rtl="0" fontAlgn="b"/>
                      <a:r>
                        <a:rPr lang="es-CO" sz="1200" b="0" i="0" u="none" strike="noStrike">
                          <a:solidFill>
                            <a:srgbClr val="203764"/>
                          </a:solidFill>
                          <a:effectLst/>
                          <a:latin typeface="Calibri" panose="020F0502020204030204" pitchFamily="34" charset="0"/>
                          <a:cs typeface="Calibri" panose="020F0502020204030204" pitchFamily="34" charset="0"/>
                        </a:rPr>
                        <a:t>                    - </a:t>
                      </a:r>
                    </a:p>
                  </a:txBody>
                  <a:tcPr marL="0" marR="0" marT="0" marB="0" anchor="b">
                    <a:lnL w="6350" cap="flat" cmpd="sng" algn="ctr">
                      <a:solidFill>
                        <a:srgbClr val="203764"/>
                      </a:solidFill>
                      <a:prstDash val="solid"/>
                      <a:round/>
                      <a:headEnd type="none" w="med" len="med"/>
                      <a:tailEnd type="none" w="med" len="med"/>
                    </a:lnL>
                    <a:lnR w="6350" cap="flat" cmpd="sng" algn="ctr">
                      <a:solidFill>
                        <a:srgbClr val="203764"/>
                      </a:solidFill>
                      <a:prstDash val="solid"/>
                      <a:round/>
                      <a:headEnd type="none" w="med" len="med"/>
                      <a:tailEnd type="none" w="med" len="med"/>
                    </a:lnR>
                    <a:lnT w="6350" cap="flat" cmpd="sng" algn="ctr">
                      <a:solidFill>
                        <a:srgbClr val="203764"/>
                      </a:solidFill>
                      <a:prstDash val="solid"/>
                      <a:round/>
                      <a:headEnd type="none" w="med" len="med"/>
                      <a:tailEnd type="none" w="med" len="med"/>
                    </a:lnT>
                    <a:lnB w="6350" cap="flat" cmpd="sng" algn="ctr">
                      <a:solidFill>
                        <a:srgbClr val="203764"/>
                      </a:solidFill>
                      <a:prstDash val="solid"/>
                      <a:round/>
                      <a:headEnd type="none" w="med" len="med"/>
                      <a:tailEnd type="none" w="med" len="med"/>
                    </a:lnB>
                  </a:tcPr>
                </a:tc>
                <a:tc>
                  <a:txBody>
                    <a:bodyPr/>
                    <a:lstStyle/>
                    <a:p>
                      <a:pPr algn="ctr" rtl="0" fontAlgn="b"/>
                      <a:r>
                        <a:rPr lang="es-CO" sz="1200" b="0" i="0" u="none" strike="noStrike">
                          <a:solidFill>
                            <a:srgbClr val="203764"/>
                          </a:solidFill>
                          <a:effectLst/>
                          <a:latin typeface="Calibri" panose="020F0502020204030204" pitchFamily="34" charset="0"/>
                          <a:cs typeface="Calibri" panose="020F0502020204030204" pitchFamily="34" charset="0"/>
                        </a:rPr>
                        <a:t>                    - </a:t>
                      </a:r>
                    </a:p>
                  </a:txBody>
                  <a:tcPr marL="0" marR="0" marT="0" marB="0" anchor="b">
                    <a:lnL w="6350" cap="flat" cmpd="sng" algn="ctr">
                      <a:solidFill>
                        <a:srgbClr val="203764"/>
                      </a:solidFill>
                      <a:prstDash val="solid"/>
                      <a:round/>
                      <a:headEnd type="none" w="med" len="med"/>
                      <a:tailEnd type="none" w="med" len="med"/>
                    </a:lnL>
                    <a:lnR w="6350" cap="flat" cmpd="sng" algn="ctr">
                      <a:solidFill>
                        <a:srgbClr val="203764"/>
                      </a:solidFill>
                      <a:prstDash val="solid"/>
                      <a:round/>
                      <a:headEnd type="none" w="med" len="med"/>
                      <a:tailEnd type="none" w="med" len="med"/>
                    </a:lnR>
                    <a:lnT w="6350" cap="flat" cmpd="sng" algn="ctr">
                      <a:solidFill>
                        <a:srgbClr val="203764"/>
                      </a:solidFill>
                      <a:prstDash val="solid"/>
                      <a:round/>
                      <a:headEnd type="none" w="med" len="med"/>
                      <a:tailEnd type="none" w="med" len="med"/>
                    </a:lnT>
                    <a:lnB w="6350" cap="flat" cmpd="sng" algn="ctr">
                      <a:solidFill>
                        <a:srgbClr val="203764"/>
                      </a:solidFill>
                      <a:prstDash val="solid"/>
                      <a:round/>
                      <a:headEnd type="none" w="med" len="med"/>
                      <a:tailEnd type="none" w="med" len="med"/>
                    </a:lnB>
                  </a:tcPr>
                </a:tc>
                <a:tc>
                  <a:txBody>
                    <a:bodyPr/>
                    <a:lstStyle/>
                    <a:p>
                      <a:pPr algn="ctr" rtl="0" fontAlgn="b"/>
                      <a:r>
                        <a:rPr lang="es-CO" sz="1200" b="0" i="0" u="none" strike="noStrike">
                          <a:solidFill>
                            <a:srgbClr val="203764"/>
                          </a:solidFill>
                          <a:effectLst/>
                          <a:latin typeface="Calibri" panose="020F0502020204030204" pitchFamily="34" charset="0"/>
                          <a:cs typeface="Calibri" panose="020F0502020204030204" pitchFamily="34" charset="0"/>
                        </a:rPr>
                        <a:t>                    - </a:t>
                      </a:r>
                    </a:p>
                  </a:txBody>
                  <a:tcPr marL="0" marR="0" marT="0" marB="0" anchor="b">
                    <a:lnL w="6350" cap="flat" cmpd="sng" algn="ctr">
                      <a:solidFill>
                        <a:srgbClr val="203764"/>
                      </a:solidFill>
                      <a:prstDash val="solid"/>
                      <a:round/>
                      <a:headEnd type="none" w="med" len="med"/>
                      <a:tailEnd type="none" w="med" len="med"/>
                    </a:lnL>
                    <a:lnR w="6350" cap="flat" cmpd="sng" algn="ctr">
                      <a:solidFill>
                        <a:srgbClr val="203764"/>
                      </a:solidFill>
                      <a:prstDash val="solid"/>
                      <a:round/>
                      <a:headEnd type="none" w="med" len="med"/>
                      <a:tailEnd type="none" w="med" len="med"/>
                    </a:lnR>
                    <a:lnT w="6350" cap="flat" cmpd="sng" algn="ctr">
                      <a:solidFill>
                        <a:srgbClr val="203764"/>
                      </a:solidFill>
                      <a:prstDash val="solid"/>
                      <a:round/>
                      <a:headEnd type="none" w="med" len="med"/>
                      <a:tailEnd type="none" w="med" len="med"/>
                    </a:lnT>
                    <a:lnB w="6350" cap="flat" cmpd="sng" algn="ctr">
                      <a:solidFill>
                        <a:srgbClr val="203764"/>
                      </a:solidFill>
                      <a:prstDash val="solid"/>
                      <a:round/>
                      <a:headEnd type="none" w="med" len="med"/>
                      <a:tailEnd type="none" w="med" len="med"/>
                    </a:lnB>
                  </a:tcPr>
                </a:tc>
                <a:tc>
                  <a:txBody>
                    <a:bodyPr/>
                    <a:lstStyle/>
                    <a:p>
                      <a:pPr algn="ctr" rtl="0" fontAlgn="b"/>
                      <a:r>
                        <a:rPr lang="es-CO" sz="1200" b="0" i="0" u="none" strike="noStrike">
                          <a:solidFill>
                            <a:srgbClr val="203764"/>
                          </a:solidFill>
                          <a:effectLst/>
                          <a:latin typeface="Calibri" panose="020F0502020204030204" pitchFamily="34" charset="0"/>
                          <a:cs typeface="Calibri" panose="020F0502020204030204" pitchFamily="34" charset="0"/>
                        </a:rPr>
                        <a:t>                    - </a:t>
                      </a:r>
                    </a:p>
                  </a:txBody>
                  <a:tcPr marL="0" marR="0" marT="0" marB="0" anchor="b">
                    <a:lnL w="6350" cap="flat" cmpd="sng" algn="ctr">
                      <a:solidFill>
                        <a:srgbClr val="203764"/>
                      </a:solidFill>
                      <a:prstDash val="solid"/>
                      <a:round/>
                      <a:headEnd type="none" w="med" len="med"/>
                      <a:tailEnd type="none" w="med" len="med"/>
                    </a:lnL>
                    <a:lnR w="6350" cap="flat" cmpd="sng" algn="ctr">
                      <a:solidFill>
                        <a:srgbClr val="203764"/>
                      </a:solidFill>
                      <a:prstDash val="solid"/>
                      <a:round/>
                      <a:headEnd type="none" w="med" len="med"/>
                      <a:tailEnd type="none" w="med" len="med"/>
                    </a:lnR>
                    <a:lnT w="6350" cap="flat" cmpd="sng" algn="ctr">
                      <a:solidFill>
                        <a:srgbClr val="203764"/>
                      </a:solidFill>
                      <a:prstDash val="solid"/>
                      <a:round/>
                      <a:headEnd type="none" w="med" len="med"/>
                      <a:tailEnd type="none" w="med" len="med"/>
                    </a:lnT>
                    <a:lnB w="6350" cap="flat" cmpd="sng" algn="ctr">
                      <a:solidFill>
                        <a:srgbClr val="203764"/>
                      </a:solidFill>
                      <a:prstDash val="solid"/>
                      <a:round/>
                      <a:headEnd type="none" w="med" len="med"/>
                      <a:tailEnd type="none" w="med" len="med"/>
                    </a:lnB>
                  </a:tcPr>
                </a:tc>
                <a:tc>
                  <a:txBody>
                    <a:bodyPr/>
                    <a:lstStyle/>
                    <a:p>
                      <a:pPr algn="ctr" rtl="0" fontAlgn="b"/>
                      <a:r>
                        <a:rPr lang="es-CO" sz="1200" b="0" i="0" u="none" strike="noStrike">
                          <a:solidFill>
                            <a:srgbClr val="203764"/>
                          </a:solidFill>
                          <a:effectLst/>
                          <a:latin typeface="Calibri" panose="020F0502020204030204" pitchFamily="34" charset="0"/>
                          <a:cs typeface="Calibri" panose="020F0502020204030204" pitchFamily="34" charset="0"/>
                        </a:rPr>
                        <a:t>                    - </a:t>
                      </a:r>
                    </a:p>
                  </a:txBody>
                  <a:tcPr marL="0" marR="0" marT="0" marB="0" anchor="b">
                    <a:lnL w="6350" cap="flat" cmpd="sng" algn="ctr">
                      <a:solidFill>
                        <a:srgbClr val="203764"/>
                      </a:solidFill>
                      <a:prstDash val="solid"/>
                      <a:round/>
                      <a:headEnd type="none" w="med" len="med"/>
                      <a:tailEnd type="none" w="med" len="med"/>
                    </a:lnL>
                    <a:lnR w="6350" cap="flat" cmpd="sng" algn="ctr">
                      <a:solidFill>
                        <a:srgbClr val="203764"/>
                      </a:solidFill>
                      <a:prstDash val="solid"/>
                      <a:round/>
                      <a:headEnd type="none" w="med" len="med"/>
                      <a:tailEnd type="none" w="med" len="med"/>
                    </a:lnR>
                    <a:lnT w="6350" cap="flat" cmpd="sng" algn="ctr">
                      <a:solidFill>
                        <a:srgbClr val="203764"/>
                      </a:solidFill>
                      <a:prstDash val="solid"/>
                      <a:round/>
                      <a:headEnd type="none" w="med" len="med"/>
                      <a:tailEnd type="none" w="med" len="med"/>
                    </a:lnT>
                    <a:lnB w="6350" cap="flat" cmpd="sng" algn="ctr">
                      <a:solidFill>
                        <a:srgbClr val="203764"/>
                      </a:solidFill>
                      <a:prstDash val="solid"/>
                      <a:round/>
                      <a:headEnd type="none" w="med" len="med"/>
                      <a:tailEnd type="none" w="med" len="med"/>
                    </a:lnB>
                  </a:tcPr>
                </a:tc>
                <a:tc>
                  <a:txBody>
                    <a:bodyPr/>
                    <a:lstStyle/>
                    <a:p>
                      <a:pPr algn="r" rtl="0" fontAlgn="b"/>
                      <a:r>
                        <a:rPr lang="es-CO" sz="1200" b="0" i="0" u="none" strike="noStrike">
                          <a:solidFill>
                            <a:srgbClr val="203764"/>
                          </a:solidFill>
                          <a:effectLst/>
                          <a:latin typeface="Calibri" panose="020F0502020204030204" pitchFamily="34" charset="0"/>
                          <a:cs typeface="Calibri" panose="020F0502020204030204" pitchFamily="34" charset="0"/>
                        </a:rPr>
                        <a:t> </a:t>
                      </a:r>
                    </a:p>
                  </a:txBody>
                  <a:tcPr marL="0" marR="0" marT="0" marB="0" anchor="b">
                    <a:lnL w="6350" cap="flat" cmpd="sng" algn="ctr">
                      <a:solidFill>
                        <a:srgbClr val="203764"/>
                      </a:solidFill>
                      <a:prstDash val="solid"/>
                      <a:round/>
                      <a:headEnd type="none" w="med" len="med"/>
                      <a:tailEnd type="none" w="med" len="med"/>
                    </a:lnL>
                    <a:lnR w="6350" cap="flat" cmpd="sng" algn="ctr">
                      <a:solidFill>
                        <a:srgbClr val="203764"/>
                      </a:solidFill>
                      <a:prstDash val="solid"/>
                      <a:round/>
                      <a:headEnd type="none" w="med" len="med"/>
                      <a:tailEnd type="none" w="med" len="med"/>
                    </a:lnR>
                    <a:lnT w="6350" cap="flat" cmpd="sng" algn="ctr">
                      <a:solidFill>
                        <a:srgbClr val="203764"/>
                      </a:solidFill>
                      <a:prstDash val="solid"/>
                      <a:round/>
                      <a:headEnd type="none" w="med" len="med"/>
                      <a:tailEnd type="none" w="med" len="med"/>
                    </a:lnT>
                    <a:lnB w="6350" cap="flat" cmpd="sng" algn="ctr">
                      <a:solidFill>
                        <a:srgbClr val="203764"/>
                      </a:solidFill>
                      <a:prstDash val="solid"/>
                      <a:round/>
                      <a:headEnd type="none" w="med" len="med"/>
                      <a:tailEnd type="none" w="med" len="med"/>
                    </a:lnB>
                  </a:tcPr>
                </a:tc>
                <a:tc>
                  <a:txBody>
                    <a:bodyPr/>
                    <a:lstStyle/>
                    <a:p>
                      <a:pPr algn="r" rtl="0" fontAlgn="b"/>
                      <a:r>
                        <a:rPr lang="es-CO" sz="1200" b="0" i="0" u="none" strike="noStrike">
                          <a:solidFill>
                            <a:srgbClr val="203764"/>
                          </a:solidFill>
                          <a:effectLst/>
                          <a:latin typeface="Calibri" panose="020F0502020204030204" pitchFamily="34" charset="0"/>
                          <a:cs typeface="Calibri" panose="020F0502020204030204" pitchFamily="34" charset="0"/>
                        </a:rPr>
                        <a:t> </a:t>
                      </a:r>
                    </a:p>
                  </a:txBody>
                  <a:tcPr marL="0" marR="0" marT="0" marB="0" anchor="b">
                    <a:lnL w="6350" cap="flat" cmpd="sng" algn="ctr">
                      <a:solidFill>
                        <a:srgbClr val="203764"/>
                      </a:solidFill>
                      <a:prstDash val="solid"/>
                      <a:round/>
                      <a:headEnd type="none" w="med" len="med"/>
                      <a:tailEnd type="none" w="med" len="med"/>
                    </a:lnL>
                    <a:lnR w="6350" cap="flat" cmpd="sng" algn="ctr">
                      <a:solidFill>
                        <a:srgbClr val="203764"/>
                      </a:solidFill>
                      <a:prstDash val="solid"/>
                      <a:round/>
                      <a:headEnd type="none" w="med" len="med"/>
                      <a:tailEnd type="none" w="med" len="med"/>
                    </a:lnR>
                    <a:lnT w="6350" cap="flat" cmpd="sng" algn="ctr">
                      <a:solidFill>
                        <a:srgbClr val="203764"/>
                      </a:solidFill>
                      <a:prstDash val="solid"/>
                      <a:round/>
                      <a:headEnd type="none" w="med" len="med"/>
                      <a:tailEnd type="none" w="med" len="med"/>
                    </a:lnT>
                    <a:lnB w="6350" cap="flat" cmpd="sng" algn="ctr">
                      <a:solidFill>
                        <a:srgbClr val="203764"/>
                      </a:solidFill>
                      <a:prstDash val="solid"/>
                      <a:round/>
                      <a:headEnd type="none" w="med" len="med"/>
                      <a:tailEnd type="none" w="med" len="med"/>
                    </a:lnB>
                  </a:tcPr>
                </a:tc>
                <a:tc>
                  <a:txBody>
                    <a:bodyPr/>
                    <a:lstStyle/>
                    <a:p>
                      <a:pPr algn="r" rtl="0" fontAlgn="b"/>
                      <a:r>
                        <a:rPr lang="es-CO" sz="1200" b="0" i="0" u="none" strike="noStrike">
                          <a:solidFill>
                            <a:srgbClr val="203764"/>
                          </a:solidFill>
                          <a:effectLst/>
                          <a:latin typeface="Calibri" panose="020F0502020204030204" pitchFamily="34" charset="0"/>
                          <a:cs typeface="Calibri" panose="020F0502020204030204" pitchFamily="34" charset="0"/>
                        </a:rPr>
                        <a:t> </a:t>
                      </a:r>
                    </a:p>
                  </a:txBody>
                  <a:tcPr marL="0" marR="0" marT="0" marB="0" anchor="b">
                    <a:lnL w="6350" cap="flat" cmpd="sng" algn="ctr">
                      <a:solidFill>
                        <a:srgbClr val="203764"/>
                      </a:solidFill>
                      <a:prstDash val="solid"/>
                      <a:round/>
                      <a:headEnd type="none" w="med" len="med"/>
                      <a:tailEnd type="none" w="med" len="med"/>
                    </a:lnL>
                    <a:lnR w="6350" cap="flat" cmpd="sng" algn="ctr">
                      <a:solidFill>
                        <a:srgbClr val="203764"/>
                      </a:solidFill>
                      <a:prstDash val="solid"/>
                      <a:round/>
                      <a:headEnd type="none" w="med" len="med"/>
                      <a:tailEnd type="none" w="med" len="med"/>
                    </a:lnR>
                    <a:lnT w="6350" cap="flat" cmpd="sng" algn="ctr">
                      <a:solidFill>
                        <a:srgbClr val="203764"/>
                      </a:solidFill>
                      <a:prstDash val="solid"/>
                      <a:round/>
                      <a:headEnd type="none" w="med" len="med"/>
                      <a:tailEnd type="none" w="med" len="med"/>
                    </a:lnT>
                    <a:lnB w="6350" cap="flat" cmpd="sng" algn="ctr">
                      <a:solidFill>
                        <a:srgbClr val="203764"/>
                      </a:solidFill>
                      <a:prstDash val="solid"/>
                      <a:round/>
                      <a:headEnd type="none" w="med" len="med"/>
                      <a:tailEnd type="none" w="med" len="med"/>
                    </a:lnB>
                  </a:tcPr>
                </a:tc>
                <a:tc>
                  <a:txBody>
                    <a:bodyPr/>
                    <a:lstStyle/>
                    <a:p>
                      <a:pPr algn="r" rtl="0" fontAlgn="b"/>
                      <a:r>
                        <a:rPr lang="es-CO" sz="1200" b="0" i="0" u="none" strike="noStrike">
                          <a:solidFill>
                            <a:srgbClr val="203764"/>
                          </a:solidFill>
                          <a:effectLst/>
                          <a:latin typeface="Calibri" panose="020F0502020204030204" pitchFamily="34" charset="0"/>
                          <a:cs typeface="Calibri" panose="020F0502020204030204" pitchFamily="34" charset="0"/>
                        </a:rPr>
                        <a:t> </a:t>
                      </a:r>
                    </a:p>
                  </a:txBody>
                  <a:tcPr marL="0" marR="0" marT="0" marB="0" anchor="b">
                    <a:lnL w="6350" cap="flat" cmpd="sng" algn="ctr">
                      <a:solidFill>
                        <a:srgbClr val="203764"/>
                      </a:solidFill>
                      <a:prstDash val="solid"/>
                      <a:round/>
                      <a:headEnd type="none" w="med" len="med"/>
                      <a:tailEnd type="none" w="med" len="med"/>
                    </a:lnL>
                    <a:lnR w="6350" cap="flat" cmpd="sng" algn="ctr">
                      <a:solidFill>
                        <a:srgbClr val="203764"/>
                      </a:solidFill>
                      <a:prstDash val="solid"/>
                      <a:round/>
                      <a:headEnd type="none" w="med" len="med"/>
                      <a:tailEnd type="none" w="med" len="med"/>
                    </a:lnR>
                    <a:lnT w="6350" cap="flat" cmpd="sng" algn="ctr">
                      <a:solidFill>
                        <a:srgbClr val="203764"/>
                      </a:solidFill>
                      <a:prstDash val="solid"/>
                      <a:round/>
                      <a:headEnd type="none" w="med" len="med"/>
                      <a:tailEnd type="none" w="med" len="med"/>
                    </a:lnT>
                    <a:lnB w="6350" cap="flat" cmpd="sng" algn="ctr">
                      <a:solidFill>
                        <a:srgbClr val="203764"/>
                      </a:solidFill>
                      <a:prstDash val="solid"/>
                      <a:round/>
                      <a:headEnd type="none" w="med" len="med"/>
                      <a:tailEnd type="none" w="med" len="med"/>
                    </a:lnB>
                  </a:tcPr>
                </a:tc>
                <a:extLst>
                  <a:ext uri="{0D108BD9-81ED-4DB2-BD59-A6C34878D82A}">
                    <a16:rowId xmlns:a16="http://schemas.microsoft.com/office/drawing/2014/main" xmlns="" val="558041901"/>
                  </a:ext>
                </a:extLst>
              </a:tr>
              <a:tr h="212046">
                <a:tc>
                  <a:txBody>
                    <a:bodyPr/>
                    <a:lstStyle/>
                    <a:p>
                      <a:pPr algn="l" rtl="0" fontAlgn="ctr"/>
                      <a:r>
                        <a:rPr lang="es-CO" sz="1200" b="0" i="0" u="none" strike="noStrike">
                          <a:solidFill>
                            <a:srgbClr val="203764"/>
                          </a:solidFill>
                          <a:effectLst/>
                          <a:latin typeface="Calibri" panose="020F0502020204030204" pitchFamily="34" charset="0"/>
                          <a:cs typeface="Calibri" panose="020F0502020204030204" pitchFamily="34" charset="0"/>
                        </a:rPr>
                        <a:t>Adquisición de activos financieros</a:t>
                      </a:r>
                    </a:p>
                  </a:txBody>
                  <a:tcPr marL="0" marR="0" marT="0" marB="0" anchor="ctr">
                    <a:lnL w="6350" cap="flat" cmpd="sng" algn="ctr">
                      <a:solidFill>
                        <a:srgbClr val="203764"/>
                      </a:solidFill>
                      <a:prstDash val="solid"/>
                      <a:round/>
                      <a:headEnd type="none" w="med" len="med"/>
                      <a:tailEnd type="none" w="med" len="med"/>
                    </a:lnL>
                    <a:lnR w="6350" cap="flat" cmpd="sng" algn="ctr">
                      <a:solidFill>
                        <a:srgbClr val="203764"/>
                      </a:solidFill>
                      <a:prstDash val="solid"/>
                      <a:round/>
                      <a:headEnd type="none" w="med" len="med"/>
                      <a:tailEnd type="none" w="med" len="med"/>
                    </a:lnR>
                    <a:lnT w="6350" cap="flat" cmpd="sng" algn="ctr">
                      <a:solidFill>
                        <a:srgbClr val="203764"/>
                      </a:solidFill>
                      <a:prstDash val="solid"/>
                      <a:round/>
                      <a:headEnd type="none" w="med" len="med"/>
                      <a:tailEnd type="none" w="med" len="med"/>
                    </a:lnT>
                    <a:lnB w="6350" cap="flat" cmpd="sng" algn="ctr">
                      <a:solidFill>
                        <a:srgbClr val="203764"/>
                      </a:solidFill>
                      <a:prstDash val="solid"/>
                      <a:round/>
                      <a:headEnd type="none" w="med" len="med"/>
                      <a:tailEnd type="none" w="med" len="med"/>
                    </a:lnB>
                  </a:tcPr>
                </a:tc>
                <a:tc>
                  <a:txBody>
                    <a:bodyPr/>
                    <a:lstStyle/>
                    <a:p>
                      <a:pPr algn="ctr" rtl="0" fontAlgn="b"/>
                      <a:r>
                        <a:rPr lang="es-CO" sz="1200" b="0" i="0" u="none" strike="noStrike" dirty="0">
                          <a:solidFill>
                            <a:srgbClr val="203764"/>
                          </a:solidFill>
                          <a:effectLst/>
                          <a:latin typeface="Calibri" panose="020F0502020204030204" pitchFamily="34" charset="0"/>
                          <a:cs typeface="Calibri" panose="020F0502020204030204" pitchFamily="34" charset="0"/>
                        </a:rPr>
                        <a:t>          320,008 </a:t>
                      </a:r>
                    </a:p>
                  </a:txBody>
                  <a:tcPr marL="0" marR="0" marT="0" marB="0" anchor="b">
                    <a:lnL w="6350" cap="flat" cmpd="sng" algn="ctr">
                      <a:solidFill>
                        <a:srgbClr val="203764"/>
                      </a:solidFill>
                      <a:prstDash val="solid"/>
                      <a:round/>
                      <a:headEnd type="none" w="med" len="med"/>
                      <a:tailEnd type="none" w="med" len="med"/>
                    </a:lnL>
                    <a:lnR w="6350" cap="flat" cmpd="sng" algn="ctr">
                      <a:solidFill>
                        <a:srgbClr val="203764"/>
                      </a:solidFill>
                      <a:prstDash val="solid"/>
                      <a:round/>
                      <a:headEnd type="none" w="med" len="med"/>
                      <a:tailEnd type="none" w="med" len="med"/>
                    </a:lnR>
                    <a:lnT w="6350" cap="flat" cmpd="sng" algn="ctr">
                      <a:solidFill>
                        <a:srgbClr val="203764"/>
                      </a:solidFill>
                      <a:prstDash val="solid"/>
                      <a:round/>
                      <a:headEnd type="none" w="med" len="med"/>
                      <a:tailEnd type="none" w="med" len="med"/>
                    </a:lnT>
                    <a:lnB w="6350" cap="flat" cmpd="sng" algn="ctr">
                      <a:solidFill>
                        <a:srgbClr val="203764"/>
                      </a:solidFill>
                      <a:prstDash val="solid"/>
                      <a:round/>
                      <a:headEnd type="none" w="med" len="med"/>
                      <a:tailEnd type="none" w="med" len="med"/>
                    </a:lnB>
                  </a:tcPr>
                </a:tc>
                <a:tc>
                  <a:txBody>
                    <a:bodyPr/>
                    <a:lstStyle/>
                    <a:p>
                      <a:pPr algn="ctr" rtl="0" fontAlgn="b"/>
                      <a:r>
                        <a:rPr lang="es-CO" sz="1200" b="0" i="0" u="none" strike="noStrike">
                          <a:solidFill>
                            <a:srgbClr val="203764"/>
                          </a:solidFill>
                          <a:effectLst/>
                          <a:latin typeface="Calibri" panose="020F0502020204030204" pitchFamily="34" charset="0"/>
                          <a:cs typeface="Calibri" panose="020F0502020204030204" pitchFamily="34" charset="0"/>
                        </a:rPr>
                        <a:t>        320,008 </a:t>
                      </a:r>
                    </a:p>
                  </a:txBody>
                  <a:tcPr marL="0" marR="0" marT="0" marB="0" anchor="b">
                    <a:lnL w="6350" cap="flat" cmpd="sng" algn="ctr">
                      <a:solidFill>
                        <a:srgbClr val="203764"/>
                      </a:solidFill>
                      <a:prstDash val="solid"/>
                      <a:round/>
                      <a:headEnd type="none" w="med" len="med"/>
                      <a:tailEnd type="none" w="med" len="med"/>
                    </a:lnL>
                    <a:lnR w="6350" cap="flat" cmpd="sng" algn="ctr">
                      <a:solidFill>
                        <a:srgbClr val="203764"/>
                      </a:solidFill>
                      <a:prstDash val="solid"/>
                      <a:round/>
                      <a:headEnd type="none" w="med" len="med"/>
                      <a:tailEnd type="none" w="med" len="med"/>
                    </a:lnR>
                    <a:lnT w="6350" cap="flat" cmpd="sng" algn="ctr">
                      <a:solidFill>
                        <a:srgbClr val="203764"/>
                      </a:solidFill>
                      <a:prstDash val="solid"/>
                      <a:round/>
                      <a:headEnd type="none" w="med" len="med"/>
                      <a:tailEnd type="none" w="med" len="med"/>
                    </a:lnT>
                    <a:lnB w="6350" cap="flat" cmpd="sng" algn="ctr">
                      <a:solidFill>
                        <a:srgbClr val="203764"/>
                      </a:solidFill>
                      <a:prstDash val="solid"/>
                      <a:round/>
                      <a:headEnd type="none" w="med" len="med"/>
                      <a:tailEnd type="none" w="med" len="med"/>
                    </a:lnB>
                  </a:tcPr>
                </a:tc>
                <a:tc>
                  <a:txBody>
                    <a:bodyPr/>
                    <a:lstStyle/>
                    <a:p>
                      <a:pPr algn="ctr" rtl="0" fontAlgn="b"/>
                      <a:r>
                        <a:rPr lang="es-CO" sz="1200" b="0" i="0" u="none" strike="noStrike">
                          <a:solidFill>
                            <a:srgbClr val="203764"/>
                          </a:solidFill>
                          <a:effectLst/>
                          <a:latin typeface="Calibri" panose="020F0502020204030204" pitchFamily="34" charset="0"/>
                          <a:cs typeface="Calibri" panose="020F0502020204030204" pitchFamily="34" charset="0"/>
                        </a:rPr>
                        <a:t>        362,395 </a:t>
                      </a:r>
                    </a:p>
                  </a:txBody>
                  <a:tcPr marL="0" marR="0" marT="0" marB="0" anchor="b">
                    <a:lnL w="6350" cap="flat" cmpd="sng" algn="ctr">
                      <a:solidFill>
                        <a:srgbClr val="203764"/>
                      </a:solidFill>
                      <a:prstDash val="solid"/>
                      <a:round/>
                      <a:headEnd type="none" w="med" len="med"/>
                      <a:tailEnd type="none" w="med" len="med"/>
                    </a:lnL>
                    <a:lnR w="6350" cap="flat" cmpd="sng" algn="ctr">
                      <a:solidFill>
                        <a:srgbClr val="203764"/>
                      </a:solidFill>
                      <a:prstDash val="solid"/>
                      <a:round/>
                      <a:headEnd type="none" w="med" len="med"/>
                      <a:tailEnd type="none" w="med" len="med"/>
                    </a:lnR>
                    <a:lnT w="6350" cap="flat" cmpd="sng" algn="ctr">
                      <a:solidFill>
                        <a:srgbClr val="203764"/>
                      </a:solidFill>
                      <a:prstDash val="solid"/>
                      <a:round/>
                      <a:headEnd type="none" w="med" len="med"/>
                      <a:tailEnd type="none" w="med" len="med"/>
                    </a:lnT>
                    <a:lnB w="6350" cap="flat" cmpd="sng" algn="ctr">
                      <a:solidFill>
                        <a:srgbClr val="203764"/>
                      </a:solidFill>
                      <a:prstDash val="solid"/>
                      <a:round/>
                      <a:headEnd type="none" w="med" len="med"/>
                      <a:tailEnd type="none" w="med" len="med"/>
                    </a:lnB>
                  </a:tcPr>
                </a:tc>
                <a:tc>
                  <a:txBody>
                    <a:bodyPr/>
                    <a:lstStyle/>
                    <a:p>
                      <a:pPr algn="ctr" rtl="0" fontAlgn="b"/>
                      <a:r>
                        <a:rPr lang="es-CO" sz="1200" b="0" i="0" u="none" strike="noStrike">
                          <a:solidFill>
                            <a:srgbClr val="203764"/>
                          </a:solidFill>
                          <a:effectLst/>
                          <a:latin typeface="Calibri" panose="020F0502020204030204" pitchFamily="34" charset="0"/>
                          <a:cs typeface="Calibri" panose="020F0502020204030204" pitchFamily="34" charset="0"/>
                        </a:rPr>
                        <a:t>        365,839 </a:t>
                      </a:r>
                    </a:p>
                  </a:txBody>
                  <a:tcPr marL="0" marR="0" marT="0" marB="0" anchor="b">
                    <a:lnL w="6350" cap="flat" cmpd="sng" algn="ctr">
                      <a:solidFill>
                        <a:srgbClr val="203764"/>
                      </a:solidFill>
                      <a:prstDash val="solid"/>
                      <a:round/>
                      <a:headEnd type="none" w="med" len="med"/>
                      <a:tailEnd type="none" w="med" len="med"/>
                    </a:lnL>
                    <a:lnR w="6350" cap="flat" cmpd="sng" algn="ctr">
                      <a:solidFill>
                        <a:srgbClr val="203764"/>
                      </a:solidFill>
                      <a:prstDash val="solid"/>
                      <a:round/>
                      <a:headEnd type="none" w="med" len="med"/>
                      <a:tailEnd type="none" w="med" len="med"/>
                    </a:lnR>
                    <a:lnT w="6350" cap="flat" cmpd="sng" algn="ctr">
                      <a:solidFill>
                        <a:srgbClr val="203764"/>
                      </a:solidFill>
                      <a:prstDash val="solid"/>
                      <a:round/>
                      <a:headEnd type="none" w="med" len="med"/>
                      <a:tailEnd type="none" w="med" len="med"/>
                    </a:lnT>
                    <a:lnB w="6350" cap="flat" cmpd="sng" algn="ctr">
                      <a:solidFill>
                        <a:srgbClr val="203764"/>
                      </a:solidFill>
                      <a:prstDash val="solid"/>
                      <a:round/>
                      <a:headEnd type="none" w="med" len="med"/>
                      <a:tailEnd type="none" w="med" len="med"/>
                    </a:lnB>
                  </a:tcPr>
                </a:tc>
                <a:tc>
                  <a:txBody>
                    <a:bodyPr/>
                    <a:lstStyle/>
                    <a:p>
                      <a:pPr algn="ctr" rtl="0" fontAlgn="b"/>
                      <a:r>
                        <a:rPr lang="es-CO" sz="1200" b="0" i="0" u="none" strike="noStrike">
                          <a:solidFill>
                            <a:srgbClr val="203764"/>
                          </a:solidFill>
                          <a:effectLst/>
                          <a:latin typeface="Calibri" panose="020F0502020204030204" pitchFamily="34" charset="0"/>
                          <a:cs typeface="Calibri" panose="020F0502020204030204" pitchFamily="34" charset="0"/>
                        </a:rPr>
                        <a:t>        371,692 </a:t>
                      </a:r>
                    </a:p>
                  </a:txBody>
                  <a:tcPr marL="0" marR="0" marT="0" marB="0" anchor="b">
                    <a:lnL w="6350" cap="flat" cmpd="sng" algn="ctr">
                      <a:solidFill>
                        <a:srgbClr val="203764"/>
                      </a:solidFill>
                      <a:prstDash val="solid"/>
                      <a:round/>
                      <a:headEnd type="none" w="med" len="med"/>
                      <a:tailEnd type="none" w="med" len="med"/>
                    </a:lnL>
                    <a:lnR w="6350" cap="flat" cmpd="sng" algn="ctr">
                      <a:solidFill>
                        <a:srgbClr val="203764"/>
                      </a:solidFill>
                      <a:prstDash val="solid"/>
                      <a:round/>
                      <a:headEnd type="none" w="med" len="med"/>
                      <a:tailEnd type="none" w="med" len="med"/>
                    </a:lnR>
                    <a:lnT w="6350" cap="flat" cmpd="sng" algn="ctr">
                      <a:solidFill>
                        <a:srgbClr val="203764"/>
                      </a:solidFill>
                      <a:prstDash val="solid"/>
                      <a:round/>
                      <a:headEnd type="none" w="med" len="med"/>
                      <a:tailEnd type="none" w="med" len="med"/>
                    </a:lnT>
                    <a:lnB w="6350" cap="flat" cmpd="sng" algn="ctr">
                      <a:solidFill>
                        <a:srgbClr val="203764"/>
                      </a:solidFill>
                      <a:prstDash val="solid"/>
                      <a:round/>
                      <a:headEnd type="none" w="med" len="med"/>
                      <a:tailEnd type="none" w="med" len="med"/>
                    </a:lnB>
                  </a:tcPr>
                </a:tc>
                <a:tc>
                  <a:txBody>
                    <a:bodyPr/>
                    <a:lstStyle/>
                    <a:p>
                      <a:pPr algn="ctr" rtl="0" fontAlgn="b"/>
                      <a:r>
                        <a:rPr lang="es-CO" sz="1200" b="0" i="0" u="none" strike="noStrike">
                          <a:solidFill>
                            <a:srgbClr val="203764"/>
                          </a:solidFill>
                          <a:effectLst/>
                          <a:latin typeface="Calibri" panose="020F0502020204030204" pitchFamily="34" charset="0"/>
                          <a:cs typeface="Calibri" panose="020F0502020204030204" pitchFamily="34" charset="0"/>
                        </a:rPr>
                        <a:t>        364,480 </a:t>
                      </a:r>
                    </a:p>
                  </a:txBody>
                  <a:tcPr marL="0" marR="0" marT="0" marB="0" anchor="b">
                    <a:lnL w="6350" cap="flat" cmpd="sng" algn="ctr">
                      <a:solidFill>
                        <a:srgbClr val="203764"/>
                      </a:solidFill>
                      <a:prstDash val="solid"/>
                      <a:round/>
                      <a:headEnd type="none" w="med" len="med"/>
                      <a:tailEnd type="none" w="med" len="med"/>
                    </a:lnL>
                    <a:lnR w="6350" cap="flat" cmpd="sng" algn="ctr">
                      <a:solidFill>
                        <a:srgbClr val="203764"/>
                      </a:solidFill>
                      <a:prstDash val="solid"/>
                      <a:round/>
                      <a:headEnd type="none" w="med" len="med"/>
                      <a:tailEnd type="none" w="med" len="med"/>
                    </a:lnR>
                    <a:lnT w="6350" cap="flat" cmpd="sng" algn="ctr">
                      <a:solidFill>
                        <a:srgbClr val="203764"/>
                      </a:solidFill>
                      <a:prstDash val="solid"/>
                      <a:round/>
                      <a:headEnd type="none" w="med" len="med"/>
                      <a:tailEnd type="none" w="med" len="med"/>
                    </a:lnT>
                    <a:lnB w="6350" cap="flat" cmpd="sng" algn="ctr">
                      <a:solidFill>
                        <a:srgbClr val="203764"/>
                      </a:solidFill>
                      <a:prstDash val="solid"/>
                      <a:round/>
                      <a:headEnd type="none" w="med" len="med"/>
                      <a:tailEnd type="none" w="med" len="med"/>
                    </a:lnB>
                  </a:tcPr>
                </a:tc>
                <a:tc>
                  <a:txBody>
                    <a:bodyPr/>
                    <a:lstStyle/>
                    <a:p>
                      <a:pPr algn="r" rtl="0" fontAlgn="b"/>
                      <a:r>
                        <a:rPr lang="es-CO" sz="1200" b="0" i="0" u="none" strike="noStrike">
                          <a:solidFill>
                            <a:srgbClr val="203764"/>
                          </a:solidFill>
                          <a:effectLst/>
                          <a:latin typeface="Calibri" panose="020F0502020204030204" pitchFamily="34" charset="0"/>
                          <a:cs typeface="Calibri" panose="020F0502020204030204" pitchFamily="34" charset="0"/>
                        </a:rPr>
                        <a:t>13%</a:t>
                      </a:r>
                    </a:p>
                  </a:txBody>
                  <a:tcPr marL="0" marR="0" marT="0" marB="0" anchor="b">
                    <a:lnL w="6350" cap="flat" cmpd="sng" algn="ctr">
                      <a:solidFill>
                        <a:srgbClr val="203764"/>
                      </a:solidFill>
                      <a:prstDash val="solid"/>
                      <a:round/>
                      <a:headEnd type="none" w="med" len="med"/>
                      <a:tailEnd type="none" w="med" len="med"/>
                    </a:lnL>
                    <a:lnR w="6350" cap="flat" cmpd="sng" algn="ctr">
                      <a:solidFill>
                        <a:srgbClr val="203764"/>
                      </a:solidFill>
                      <a:prstDash val="solid"/>
                      <a:round/>
                      <a:headEnd type="none" w="med" len="med"/>
                      <a:tailEnd type="none" w="med" len="med"/>
                    </a:lnR>
                    <a:lnT w="6350" cap="flat" cmpd="sng" algn="ctr">
                      <a:solidFill>
                        <a:srgbClr val="203764"/>
                      </a:solidFill>
                      <a:prstDash val="solid"/>
                      <a:round/>
                      <a:headEnd type="none" w="med" len="med"/>
                      <a:tailEnd type="none" w="med" len="med"/>
                    </a:lnT>
                    <a:lnB w="6350" cap="flat" cmpd="sng" algn="ctr">
                      <a:solidFill>
                        <a:srgbClr val="203764"/>
                      </a:solidFill>
                      <a:prstDash val="solid"/>
                      <a:round/>
                      <a:headEnd type="none" w="med" len="med"/>
                      <a:tailEnd type="none" w="med" len="med"/>
                    </a:lnB>
                  </a:tcPr>
                </a:tc>
                <a:tc>
                  <a:txBody>
                    <a:bodyPr/>
                    <a:lstStyle/>
                    <a:p>
                      <a:pPr algn="r" rtl="0" fontAlgn="b"/>
                      <a:r>
                        <a:rPr lang="es-CO" sz="1200" b="0" i="0" u="none" strike="noStrike">
                          <a:solidFill>
                            <a:srgbClr val="203764"/>
                          </a:solidFill>
                          <a:effectLst/>
                          <a:latin typeface="Calibri" panose="020F0502020204030204" pitchFamily="34" charset="0"/>
                          <a:cs typeface="Calibri" panose="020F0502020204030204" pitchFamily="34" charset="0"/>
                        </a:rPr>
                        <a:t>1%</a:t>
                      </a:r>
                    </a:p>
                  </a:txBody>
                  <a:tcPr marL="0" marR="0" marT="0" marB="0" anchor="b">
                    <a:lnL w="6350" cap="flat" cmpd="sng" algn="ctr">
                      <a:solidFill>
                        <a:srgbClr val="203764"/>
                      </a:solidFill>
                      <a:prstDash val="solid"/>
                      <a:round/>
                      <a:headEnd type="none" w="med" len="med"/>
                      <a:tailEnd type="none" w="med" len="med"/>
                    </a:lnL>
                    <a:lnR w="6350" cap="flat" cmpd="sng" algn="ctr">
                      <a:solidFill>
                        <a:srgbClr val="203764"/>
                      </a:solidFill>
                      <a:prstDash val="solid"/>
                      <a:round/>
                      <a:headEnd type="none" w="med" len="med"/>
                      <a:tailEnd type="none" w="med" len="med"/>
                    </a:lnR>
                    <a:lnT w="6350" cap="flat" cmpd="sng" algn="ctr">
                      <a:solidFill>
                        <a:srgbClr val="203764"/>
                      </a:solidFill>
                      <a:prstDash val="solid"/>
                      <a:round/>
                      <a:headEnd type="none" w="med" len="med"/>
                      <a:tailEnd type="none" w="med" len="med"/>
                    </a:lnT>
                    <a:lnB w="6350" cap="flat" cmpd="sng" algn="ctr">
                      <a:solidFill>
                        <a:srgbClr val="203764"/>
                      </a:solidFill>
                      <a:prstDash val="solid"/>
                      <a:round/>
                      <a:headEnd type="none" w="med" len="med"/>
                      <a:tailEnd type="none" w="med" len="med"/>
                    </a:lnB>
                  </a:tcPr>
                </a:tc>
                <a:tc>
                  <a:txBody>
                    <a:bodyPr/>
                    <a:lstStyle/>
                    <a:p>
                      <a:pPr algn="r" rtl="0" fontAlgn="b"/>
                      <a:r>
                        <a:rPr lang="es-CO" sz="1200" b="0" i="0" u="none" strike="noStrike">
                          <a:solidFill>
                            <a:srgbClr val="203764"/>
                          </a:solidFill>
                          <a:effectLst/>
                          <a:latin typeface="Calibri" panose="020F0502020204030204" pitchFamily="34" charset="0"/>
                          <a:cs typeface="Calibri" panose="020F0502020204030204" pitchFamily="34" charset="0"/>
                        </a:rPr>
                        <a:t>2%</a:t>
                      </a:r>
                    </a:p>
                  </a:txBody>
                  <a:tcPr marL="0" marR="0" marT="0" marB="0" anchor="b">
                    <a:lnL w="6350" cap="flat" cmpd="sng" algn="ctr">
                      <a:solidFill>
                        <a:srgbClr val="203764"/>
                      </a:solidFill>
                      <a:prstDash val="solid"/>
                      <a:round/>
                      <a:headEnd type="none" w="med" len="med"/>
                      <a:tailEnd type="none" w="med" len="med"/>
                    </a:lnL>
                    <a:lnR w="6350" cap="flat" cmpd="sng" algn="ctr">
                      <a:solidFill>
                        <a:srgbClr val="203764"/>
                      </a:solidFill>
                      <a:prstDash val="solid"/>
                      <a:round/>
                      <a:headEnd type="none" w="med" len="med"/>
                      <a:tailEnd type="none" w="med" len="med"/>
                    </a:lnR>
                    <a:lnT w="6350" cap="flat" cmpd="sng" algn="ctr">
                      <a:solidFill>
                        <a:srgbClr val="203764"/>
                      </a:solidFill>
                      <a:prstDash val="solid"/>
                      <a:round/>
                      <a:headEnd type="none" w="med" len="med"/>
                      <a:tailEnd type="none" w="med" len="med"/>
                    </a:lnT>
                    <a:lnB w="6350" cap="flat" cmpd="sng" algn="ctr">
                      <a:solidFill>
                        <a:srgbClr val="203764"/>
                      </a:solidFill>
                      <a:prstDash val="solid"/>
                      <a:round/>
                      <a:headEnd type="none" w="med" len="med"/>
                      <a:tailEnd type="none" w="med" len="med"/>
                    </a:lnB>
                  </a:tcPr>
                </a:tc>
                <a:tc>
                  <a:txBody>
                    <a:bodyPr/>
                    <a:lstStyle/>
                    <a:p>
                      <a:pPr algn="r" rtl="0" fontAlgn="b"/>
                      <a:r>
                        <a:rPr lang="es-CO" sz="1200" b="0" i="0" u="none" strike="noStrike">
                          <a:solidFill>
                            <a:srgbClr val="203764"/>
                          </a:solidFill>
                          <a:effectLst/>
                          <a:latin typeface="Calibri" panose="020F0502020204030204" pitchFamily="34" charset="0"/>
                          <a:cs typeface="Calibri" panose="020F0502020204030204" pitchFamily="34" charset="0"/>
                        </a:rPr>
                        <a:t>-2%</a:t>
                      </a:r>
                    </a:p>
                  </a:txBody>
                  <a:tcPr marL="0" marR="0" marT="0" marB="0" anchor="b">
                    <a:lnL w="6350" cap="flat" cmpd="sng" algn="ctr">
                      <a:solidFill>
                        <a:srgbClr val="203764"/>
                      </a:solidFill>
                      <a:prstDash val="solid"/>
                      <a:round/>
                      <a:headEnd type="none" w="med" len="med"/>
                      <a:tailEnd type="none" w="med" len="med"/>
                    </a:lnL>
                    <a:lnR w="6350" cap="flat" cmpd="sng" algn="ctr">
                      <a:solidFill>
                        <a:srgbClr val="203764"/>
                      </a:solidFill>
                      <a:prstDash val="solid"/>
                      <a:round/>
                      <a:headEnd type="none" w="med" len="med"/>
                      <a:tailEnd type="none" w="med" len="med"/>
                    </a:lnR>
                    <a:lnT w="6350" cap="flat" cmpd="sng" algn="ctr">
                      <a:solidFill>
                        <a:srgbClr val="203764"/>
                      </a:solidFill>
                      <a:prstDash val="solid"/>
                      <a:round/>
                      <a:headEnd type="none" w="med" len="med"/>
                      <a:tailEnd type="none" w="med" len="med"/>
                    </a:lnT>
                    <a:lnB w="6350" cap="flat" cmpd="sng" algn="ctr">
                      <a:solidFill>
                        <a:srgbClr val="203764"/>
                      </a:solidFill>
                      <a:prstDash val="solid"/>
                      <a:round/>
                      <a:headEnd type="none" w="med" len="med"/>
                      <a:tailEnd type="none" w="med" len="med"/>
                    </a:lnB>
                  </a:tcPr>
                </a:tc>
                <a:extLst>
                  <a:ext uri="{0D108BD9-81ED-4DB2-BD59-A6C34878D82A}">
                    <a16:rowId xmlns:a16="http://schemas.microsoft.com/office/drawing/2014/main" xmlns="" val="3828655975"/>
                  </a:ext>
                </a:extLst>
              </a:tr>
              <a:tr h="212046">
                <a:tc>
                  <a:txBody>
                    <a:bodyPr/>
                    <a:lstStyle/>
                    <a:p>
                      <a:pPr algn="l" rtl="0" fontAlgn="ctr"/>
                      <a:r>
                        <a:rPr lang="es-CO" sz="1200" b="0" i="0" u="none" strike="noStrike">
                          <a:solidFill>
                            <a:srgbClr val="203764"/>
                          </a:solidFill>
                          <a:effectLst/>
                          <a:latin typeface="Calibri" panose="020F0502020204030204" pitchFamily="34" charset="0"/>
                          <a:cs typeface="Calibri" panose="020F0502020204030204" pitchFamily="34" charset="0"/>
                        </a:rPr>
                        <a:t>Disminución de pasivos </a:t>
                      </a:r>
                    </a:p>
                  </a:txBody>
                  <a:tcPr marL="0" marR="0" marT="0" marB="0" anchor="ctr">
                    <a:lnL w="6350" cap="flat" cmpd="sng" algn="ctr">
                      <a:solidFill>
                        <a:srgbClr val="203764"/>
                      </a:solidFill>
                      <a:prstDash val="solid"/>
                      <a:round/>
                      <a:headEnd type="none" w="med" len="med"/>
                      <a:tailEnd type="none" w="med" len="med"/>
                    </a:lnL>
                    <a:lnR w="6350" cap="flat" cmpd="sng" algn="ctr">
                      <a:solidFill>
                        <a:srgbClr val="203764"/>
                      </a:solidFill>
                      <a:prstDash val="solid"/>
                      <a:round/>
                      <a:headEnd type="none" w="med" len="med"/>
                      <a:tailEnd type="none" w="med" len="med"/>
                    </a:lnR>
                    <a:lnT w="6350" cap="flat" cmpd="sng" algn="ctr">
                      <a:solidFill>
                        <a:srgbClr val="203764"/>
                      </a:solidFill>
                      <a:prstDash val="solid"/>
                      <a:round/>
                      <a:headEnd type="none" w="med" len="med"/>
                      <a:tailEnd type="none" w="med" len="med"/>
                    </a:lnT>
                    <a:lnB w="6350" cap="flat" cmpd="sng" algn="ctr">
                      <a:solidFill>
                        <a:srgbClr val="203764"/>
                      </a:solidFill>
                      <a:prstDash val="solid"/>
                      <a:round/>
                      <a:headEnd type="none" w="med" len="med"/>
                      <a:tailEnd type="none" w="med" len="med"/>
                    </a:lnB>
                  </a:tcPr>
                </a:tc>
                <a:tc>
                  <a:txBody>
                    <a:bodyPr/>
                    <a:lstStyle/>
                    <a:p>
                      <a:pPr algn="ctr" rtl="0" fontAlgn="b"/>
                      <a:r>
                        <a:rPr lang="es-CO" sz="1200" b="0" i="0" u="none" strike="noStrike">
                          <a:solidFill>
                            <a:srgbClr val="203764"/>
                          </a:solidFill>
                          <a:effectLst/>
                          <a:latin typeface="Calibri" panose="020F0502020204030204" pitchFamily="34" charset="0"/>
                          <a:cs typeface="Calibri" panose="020F0502020204030204" pitchFamily="34" charset="0"/>
                        </a:rPr>
                        <a:t>              1,726 </a:t>
                      </a:r>
                    </a:p>
                  </a:txBody>
                  <a:tcPr marL="0" marR="0" marT="0" marB="0" anchor="b">
                    <a:lnL w="6350" cap="flat" cmpd="sng" algn="ctr">
                      <a:solidFill>
                        <a:srgbClr val="203764"/>
                      </a:solidFill>
                      <a:prstDash val="solid"/>
                      <a:round/>
                      <a:headEnd type="none" w="med" len="med"/>
                      <a:tailEnd type="none" w="med" len="med"/>
                    </a:lnL>
                    <a:lnR w="6350" cap="flat" cmpd="sng" algn="ctr">
                      <a:solidFill>
                        <a:srgbClr val="203764"/>
                      </a:solidFill>
                      <a:prstDash val="solid"/>
                      <a:round/>
                      <a:headEnd type="none" w="med" len="med"/>
                      <a:tailEnd type="none" w="med" len="med"/>
                    </a:lnR>
                    <a:lnT w="6350" cap="flat" cmpd="sng" algn="ctr">
                      <a:solidFill>
                        <a:srgbClr val="203764"/>
                      </a:solidFill>
                      <a:prstDash val="solid"/>
                      <a:round/>
                      <a:headEnd type="none" w="med" len="med"/>
                      <a:tailEnd type="none" w="med" len="med"/>
                    </a:lnT>
                    <a:lnB w="6350" cap="flat" cmpd="sng" algn="ctr">
                      <a:solidFill>
                        <a:srgbClr val="203764"/>
                      </a:solidFill>
                      <a:prstDash val="solid"/>
                      <a:round/>
                      <a:headEnd type="none" w="med" len="med"/>
                      <a:tailEnd type="none" w="med" len="med"/>
                    </a:lnB>
                  </a:tcPr>
                </a:tc>
                <a:tc>
                  <a:txBody>
                    <a:bodyPr/>
                    <a:lstStyle/>
                    <a:p>
                      <a:pPr algn="ctr" rtl="0" fontAlgn="b"/>
                      <a:r>
                        <a:rPr lang="es-CO" sz="1200" b="0" i="0" u="none" strike="noStrike">
                          <a:solidFill>
                            <a:srgbClr val="203764"/>
                          </a:solidFill>
                          <a:effectLst/>
                          <a:latin typeface="Calibri" panose="020F0502020204030204" pitchFamily="34" charset="0"/>
                          <a:cs typeface="Calibri" panose="020F0502020204030204" pitchFamily="34" charset="0"/>
                        </a:rPr>
                        <a:t>            1,726 </a:t>
                      </a:r>
                    </a:p>
                  </a:txBody>
                  <a:tcPr marL="0" marR="0" marT="0" marB="0" anchor="b">
                    <a:lnL w="6350" cap="flat" cmpd="sng" algn="ctr">
                      <a:solidFill>
                        <a:srgbClr val="203764"/>
                      </a:solidFill>
                      <a:prstDash val="solid"/>
                      <a:round/>
                      <a:headEnd type="none" w="med" len="med"/>
                      <a:tailEnd type="none" w="med" len="med"/>
                    </a:lnL>
                    <a:lnR w="6350" cap="flat" cmpd="sng" algn="ctr">
                      <a:solidFill>
                        <a:srgbClr val="203764"/>
                      </a:solidFill>
                      <a:prstDash val="solid"/>
                      <a:round/>
                      <a:headEnd type="none" w="med" len="med"/>
                      <a:tailEnd type="none" w="med" len="med"/>
                    </a:lnR>
                    <a:lnT w="6350" cap="flat" cmpd="sng" algn="ctr">
                      <a:solidFill>
                        <a:srgbClr val="203764"/>
                      </a:solidFill>
                      <a:prstDash val="solid"/>
                      <a:round/>
                      <a:headEnd type="none" w="med" len="med"/>
                      <a:tailEnd type="none" w="med" len="med"/>
                    </a:lnT>
                    <a:lnB w="6350" cap="flat" cmpd="sng" algn="ctr">
                      <a:solidFill>
                        <a:srgbClr val="203764"/>
                      </a:solidFill>
                      <a:prstDash val="solid"/>
                      <a:round/>
                      <a:headEnd type="none" w="med" len="med"/>
                      <a:tailEnd type="none" w="med" len="med"/>
                    </a:lnB>
                  </a:tcPr>
                </a:tc>
                <a:tc>
                  <a:txBody>
                    <a:bodyPr/>
                    <a:lstStyle/>
                    <a:p>
                      <a:pPr algn="ctr" rtl="0" fontAlgn="b"/>
                      <a:r>
                        <a:rPr lang="es-CO" sz="1200" b="0" i="0" u="none" strike="noStrike">
                          <a:solidFill>
                            <a:srgbClr val="203764"/>
                          </a:solidFill>
                          <a:effectLst/>
                          <a:latin typeface="Calibri" panose="020F0502020204030204" pitchFamily="34" charset="0"/>
                          <a:cs typeface="Calibri" panose="020F0502020204030204" pitchFamily="34" charset="0"/>
                        </a:rPr>
                        <a:t>        156,000 </a:t>
                      </a:r>
                    </a:p>
                  </a:txBody>
                  <a:tcPr marL="0" marR="0" marT="0" marB="0" anchor="b">
                    <a:lnL w="6350" cap="flat" cmpd="sng" algn="ctr">
                      <a:solidFill>
                        <a:srgbClr val="203764"/>
                      </a:solidFill>
                      <a:prstDash val="solid"/>
                      <a:round/>
                      <a:headEnd type="none" w="med" len="med"/>
                      <a:tailEnd type="none" w="med" len="med"/>
                    </a:lnL>
                    <a:lnR w="6350" cap="flat" cmpd="sng" algn="ctr">
                      <a:solidFill>
                        <a:srgbClr val="203764"/>
                      </a:solidFill>
                      <a:prstDash val="solid"/>
                      <a:round/>
                      <a:headEnd type="none" w="med" len="med"/>
                      <a:tailEnd type="none" w="med" len="med"/>
                    </a:lnR>
                    <a:lnT w="6350" cap="flat" cmpd="sng" algn="ctr">
                      <a:solidFill>
                        <a:srgbClr val="203764"/>
                      </a:solidFill>
                      <a:prstDash val="solid"/>
                      <a:round/>
                      <a:headEnd type="none" w="med" len="med"/>
                      <a:tailEnd type="none" w="med" len="med"/>
                    </a:lnT>
                    <a:lnB w="6350" cap="flat" cmpd="sng" algn="ctr">
                      <a:solidFill>
                        <a:srgbClr val="203764"/>
                      </a:solidFill>
                      <a:prstDash val="solid"/>
                      <a:round/>
                      <a:headEnd type="none" w="med" len="med"/>
                      <a:tailEnd type="none" w="med" len="med"/>
                    </a:lnB>
                  </a:tcPr>
                </a:tc>
                <a:tc>
                  <a:txBody>
                    <a:bodyPr/>
                    <a:lstStyle/>
                    <a:p>
                      <a:pPr algn="ctr" rtl="0" fontAlgn="b"/>
                      <a:r>
                        <a:rPr lang="es-CO" sz="1200" b="0" i="0" u="none" strike="noStrike">
                          <a:solidFill>
                            <a:srgbClr val="203764"/>
                          </a:solidFill>
                          <a:effectLst/>
                          <a:latin typeface="Calibri" panose="020F0502020204030204" pitchFamily="34" charset="0"/>
                          <a:cs typeface="Calibri" panose="020F0502020204030204" pitchFamily="34" charset="0"/>
                        </a:rPr>
                        <a:t>        160,680 </a:t>
                      </a:r>
                    </a:p>
                  </a:txBody>
                  <a:tcPr marL="0" marR="0" marT="0" marB="0" anchor="b">
                    <a:lnL w="6350" cap="flat" cmpd="sng" algn="ctr">
                      <a:solidFill>
                        <a:srgbClr val="203764"/>
                      </a:solidFill>
                      <a:prstDash val="solid"/>
                      <a:round/>
                      <a:headEnd type="none" w="med" len="med"/>
                      <a:tailEnd type="none" w="med" len="med"/>
                    </a:lnL>
                    <a:lnR w="6350" cap="flat" cmpd="sng" algn="ctr">
                      <a:solidFill>
                        <a:srgbClr val="203764"/>
                      </a:solidFill>
                      <a:prstDash val="solid"/>
                      <a:round/>
                      <a:headEnd type="none" w="med" len="med"/>
                      <a:tailEnd type="none" w="med" len="med"/>
                    </a:lnR>
                    <a:lnT w="6350" cap="flat" cmpd="sng" algn="ctr">
                      <a:solidFill>
                        <a:srgbClr val="203764"/>
                      </a:solidFill>
                      <a:prstDash val="solid"/>
                      <a:round/>
                      <a:headEnd type="none" w="med" len="med"/>
                      <a:tailEnd type="none" w="med" len="med"/>
                    </a:lnT>
                    <a:lnB w="6350" cap="flat" cmpd="sng" algn="ctr">
                      <a:solidFill>
                        <a:srgbClr val="203764"/>
                      </a:solidFill>
                      <a:prstDash val="solid"/>
                      <a:round/>
                      <a:headEnd type="none" w="med" len="med"/>
                      <a:tailEnd type="none" w="med" len="med"/>
                    </a:lnB>
                  </a:tcPr>
                </a:tc>
                <a:tc>
                  <a:txBody>
                    <a:bodyPr/>
                    <a:lstStyle/>
                    <a:p>
                      <a:pPr algn="ctr" rtl="0" fontAlgn="b"/>
                      <a:r>
                        <a:rPr lang="es-CO" sz="1200" b="0" i="0" u="none" strike="noStrike">
                          <a:solidFill>
                            <a:srgbClr val="203764"/>
                          </a:solidFill>
                          <a:effectLst/>
                          <a:latin typeface="Calibri" panose="020F0502020204030204" pitchFamily="34" charset="0"/>
                          <a:cs typeface="Calibri" panose="020F0502020204030204" pitchFamily="34" charset="0"/>
                        </a:rPr>
                        <a:t>        165,500 </a:t>
                      </a:r>
                    </a:p>
                  </a:txBody>
                  <a:tcPr marL="0" marR="0" marT="0" marB="0" anchor="b">
                    <a:lnL w="6350" cap="flat" cmpd="sng" algn="ctr">
                      <a:solidFill>
                        <a:srgbClr val="203764"/>
                      </a:solidFill>
                      <a:prstDash val="solid"/>
                      <a:round/>
                      <a:headEnd type="none" w="med" len="med"/>
                      <a:tailEnd type="none" w="med" len="med"/>
                    </a:lnL>
                    <a:lnR w="6350" cap="flat" cmpd="sng" algn="ctr">
                      <a:solidFill>
                        <a:srgbClr val="203764"/>
                      </a:solidFill>
                      <a:prstDash val="solid"/>
                      <a:round/>
                      <a:headEnd type="none" w="med" len="med"/>
                      <a:tailEnd type="none" w="med" len="med"/>
                    </a:lnR>
                    <a:lnT w="6350" cap="flat" cmpd="sng" algn="ctr">
                      <a:solidFill>
                        <a:srgbClr val="203764"/>
                      </a:solidFill>
                      <a:prstDash val="solid"/>
                      <a:round/>
                      <a:headEnd type="none" w="med" len="med"/>
                      <a:tailEnd type="none" w="med" len="med"/>
                    </a:lnT>
                    <a:lnB w="6350" cap="flat" cmpd="sng" algn="ctr">
                      <a:solidFill>
                        <a:srgbClr val="203764"/>
                      </a:solidFill>
                      <a:prstDash val="solid"/>
                      <a:round/>
                      <a:headEnd type="none" w="med" len="med"/>
                      <a:tailEnd type="none" w="med" len="med"/>
                    </a:lnB>
                  </a:tcPr>
                </a:tc>
                <a:tc>
                  <a:txBody>
                    <a:bodyPr/>
                    <a:lstStyle/>
                    <a:p>
                      <a:pPr algn="ctr" rtl="0" fontAlgn="b"/>
                      <a:r>
                        <a:rPr lang="es-CO" sz="1200" b="0" i="0" u="none" strike="noStrike">
                          <a:solidFill>
                            <a:srgbClr val="203764"/>
                          </a:solidFill>
                          <a:effectLst/>
                          <a:latin typeface="Calibri" panose="020F0502020204030204" pitchFamily="34" charset="0"/>
                          <a:cs typeface="Calibri" panose="020F0502020204030204" pitchFamily="34" charset="0"/>
                        </a:rPr>
                        <a:t>        170,465 </a:t>
                      </a:r>
                    </a:p>
                  </a:txBody>
                  <a:tcPr marL="0" marR="0" marT="0" marB="0" anchor="b">
                    <a:lnL w="6350" cap="flat" cmpd="sng" algn="ctr">
                      <a:solidFill>
                        <a:srgbClr val="203764"/>
                      </a:solidFill>
                      <a:prstDash val="solid"/>
                      <a:round/>
                      <a:headEnd type="none" w="med" len="med"/>
                      <a:tailEnd type="none" w="med" len="med"/>
                    </a:lnL>
                    <a:lnR w="6350" cap="flat" cmpd="sng" algn="ctr">
                      <a:solidFill>
                        <a:srgbClr val="203764"/>
                      </a:solidFill>
                      <a:prstDash val="solid"/>
                      <a:round/>
                      <a:headEnd type="none" w="med" len="med"/>
                      <a:tailEnd type="none" w="med" len="med"/>
                    </a:lnR>
                    <a:lnT w="6350" cap="flat" cmpd="sng" algn="ctr">
                      <a:solidFill>
                        <a:srgbClr val="203764"/>
                      </a:solidFill>
                      <a:prstDash val="solid"/>
                      <a:round/>
                      <a:headEnd type="none" w="med" len="med"/>
                      <a:tailEnd type="none" w="med" len="med"/>
                    </a:lnT>
                    <a:lnB w="6350" cap="flat" cmpd="sng" algn="ctr">
                      <a:solidFill>
                        <a:srgbClr val="203764"/>
                      </a:solidFill>
                      <a:prstDash val="solid"/>
                      <a:round/>
                      <a:headEnd type="none" w="med" len="med"/>
                      <a:tailEnd type="none" w="med" len="med"/>
                    </a:lnB>
                  </a:tcPr>
                </a:tc>
                <a:tc>
                  <a:txBody>
                    <a:bodyPr/>
                    <a:lstStyle/>
                    <a:p>
                      <a:pPr algn="r" rtl="0" fontAlgn="b"/>
                      <a:r>
                        <a:rPr lang="es-CO" sz="1200" b="0" i="0" u="none" strike="noStrike">
                          <a:solidFill>
                            <a:srgbClr val="203764"/>
                          </a:solidFill>
                          <a:effectLst/>
                          <a:latin typeface="Calibri" panose="020F0502020204030204" pitchFamily="34" charset="0"/>
                          <a:cs typeface="Calibri" panose="020F0502020204030204" pitchFamily="34" charset="0"/>
                        </a:rPr>
                        <a:t>8938%</a:t>
                      </a:r>
                    </a:p>
                  </a:txBody>
                  <a:tcPr marL="0" marR="0" marT="0" marB="0" anchor="b">
                    <a:lnL w="6350" cap="flat" cmpd="sng" algn="ctr">
                      <a:solidFill>
                        <a:srgbClr val="203764"/>
                      </a:solidFill>
                      <a:prstDash val="solid"/>
                      <a:round/>
                      <a:headEnd type="none" w="med" len="med"/>
                      <a:tailEnd type="none" w="med" len="med"/>
                    </a:lnL>
                    <a:lnR w="6350" cap="flat" cmpd="sng" algn="ctr">
                      <a:solidFill>
                        <a:srgbClr val="203764"/>
                      </a:solidFill>
                      <a:prstDash val="solid"/>
                      <a:round/>
                      <a:headEnd type="none" w="med" len="med"/>
                      <a:tailEnd type="none" w="med" len="med"/>
                    </a:lnR>
                    <a:lnT w="6350" cap="flat" cmpd="sng" algn="ctr">
                      <a:solidFill>
                        <a:srgbClr val="203764"/>
                      </a:solidFill>
                      <a:prstDash val="solid"/>
                      <a:round/>
                      <a:headEnd type="none" w="med" len="med"/>
                      <a:tailEnd type="none" w="med" len="med"/>
                    </a:lnT>
                    <a:lnB w="6350" cap="flat" cmpd="sng" algn="ctr">
                      <a:solidFill>
                        <a:srgbClr val="203764"/>
                      </a:solidFill>
                      <a:prstDash val="solid"/>
                      <a:round/>
                      <a:headEnd type="none" w="med" len="med"/>
                      <a:tailEnd type="none" w="med" len="med"/>
                    </a:lnB>
                  </a:tcPr>
                </a:tc>
                <a:tc>
                  <a:txBody>
                    <a:bodyPr/>
                    <a:lstStyle/>
                    <a:p>
                      <a:pPr algn="r" rtl="0" fontAlgn="b"/>
                      <a:r>
                        <a:rPr lang="es-CO" sz="1200" b="0" i="0" u="none" strike="noStrike">
                          <a:solidFill>
                            <a:srgbClr val="203764"/>
                          </a:solidFill>
                          <a:effectLst/>
                          <a:latin typeface="Calibri" panose="020F0502020204030204" pitchFamily="34" charset="0"/>
                          <a:cs typeface="Calibri" panose="020F0502020204030204" pitchFamily="34" charset="0"/>
                        </a:rPr>
                        <a:t>3%</a:t>
                      </a:r>
                    </a:p>
                  </a:txBody>
                  <a:tcPr marL="0" marR="0" marT="0" marB="0" anchor="b">
                    <a:lnL w="6350" cap="flat" cmpd="sng" algn="ctr">
                      <a:solidFill>
                        <a:srgbClr val="203764"/>
                      </a:solidFill>
                      <a:prstDash val="solid"/>
                      <a:round/>
                      <a:headEnd type="none" w="med" len="med"/>
                      <a:tailEnd type="none" w="med" len="med"/>
                    </a:lnL>
                    <a:lnR w="6350" cap="flat" cmpd="sng" algn="ctr">
                      <a:solidFill>
                        <a:srgbClr val="203764"/>
                      </a:solidFill>
                      <a:prstDash val="solid"/>
                      <a:round/>
                      <a:headEnd type="none" w="med" len="med"/>
                      <a:tailEnd type="none" w="med" len="med"/>
                    </a:lnR>
                    <a:lnT w="6350" cap="flat" cmpd="sng" algn="ctr">
                      <a:solidFill>
                        <a:srgbClr val="203764"/>
                      </a:solidFill>
                      <a:prstDash val="solid"/>
                      <a:round/>
                      <a:headEnd type="none" w="med" len="med"/>
                      <a:tailEnd type="none" w="med" len="med"/>
                    </a:lnT>
                    <a:lnB w="6350" cap="flat" cmpd="sng" algn="ctr">
                      <a:solidFill>
                        <a:srgbClr val="203764"/>
                      </a:solidFill>
                      <a:prstDash val="solid"/>
                      <a:round/>
                      <a:headEnd type="none" w="med" len="med"/>
                      <a:tailEnd type="none" w="med" len="med"/>
                    </a:lnB>
                  </a:tcPr>
                </a:tc>
                <a:tc>
                  <a:txBody>
                    <a:bodyPr/>
                    <a:lstStyle/>
                    <a:p>
                      <a:pPr algn="r" rtl="0" fontAlgn="b"/>
                      <a:r>
                        <a:rPr lang="es-CO" sz="1200" b="0" i="0" u="none" strike="noStrike">
                          <a:solidFill>
                            <a:srgbClr val="203764"/>
                          </a:solidFill>
                          <a:effectLst/>
                          <a:latin typeface="Calibri" panose="020F0502020204030204" pitchFamily="34" charset="0"/>
                          <a:cs typeface="Calibri" panose="020F0502020204030204" pitchFamily="34" charset="0"/>
                        </a:rPr>
                        <a:t>3%</a:t>
                      </a:r>
                    </a:p>
                  </a:txBody>
                  <a:tcPr marL="0" marR="0" marT="0" marB="0" anchor="b">
                    <a:lnL w="6350" cap="flat" cmpd="sng" algn="ctr">
                      <a:solidFill>
                        <a:srgbClr val="203764"/>
                      </a:solidFill>
                      <a:prstDash val="solid"/>
                      <a:round/>
                      <a:headEnd type="none" w="med" len="med"/>
                      <a:tailEnd type="none" w="med" len="med"/>
                    </a:lnL>
                    <a:lnR w="6350" cap="flat" cmpd="sng" algn="ctr">
                      <a:solidFill>
                        <a:srgbClr val="203764"/>
                      </a:solidFill>
                      <a:prstDash val="solid"/>
                      <a:round/>
                      <a:headEnd type="none" w="med" len="med"/>
                      <a:tailEnd type="none" w="med" len="med"/>
                    </a:lnR>
                    <a:lnT w="6350" cap="flat" cmpd="sng" algn="ctr">
                      <a:solidFill>
                        <a:srgbClr val="203764"/>
                      </a:solidFill>
                      <a:prstDash val="solid"/>
                      <a:round/>
                      <a:headEnd type="none" w="med" len="med"/>
                      <a:tailEnd type="none" w="med" len="med"/>
                    </a:lnT>
                    <a:lnB w="6350" cap="flat" cmpd="sng" algn="ctr">
                      <a:solidFill>
                        <a:srgbClr val="203764"/>
                      </a:solidFill>
                      <a:prstDash val="solid"/>
                      <a:round/>
                      <a:headEnd type="none" w="med" len="med"/>
                      <a:tailEnd type="none" w="med" len="med"/>
                    </a:lnB>
                  </a:tcPr>
                </a:tc>
                <a:tc>
                  <a:txBody>
                    <a:bodyPr/>
                    <a:lstStyle/>
                    <a:p>
                      <a:pPr algn="r" rtl="0" fontAlgn="b"/>
                      <a:r>
                        <a:rPr lang="es-CO" sz="1200" b="0" i="0" u="none" strike="noStrike">
                          <a:solidFill>
                            <a:srgbClr val="203764"/>
                          </a:solidFill>
                          <a:effectLst/>
                          <a:latin typeface="Calibri" panose="020F0502020204030204" pitchFamily="34" charset="0"/>
                          <a:cs typeface="Calibri" panose="020F0502020204030204" pitchFamily="34" charset="0"/>
                        </a:rPr>
                        <a:t>3%</a:t>
                      </a:r>
                    </a:p>
                  </a:txBody>
                  <a:tcPr marL="0" marR="0" marT="0" marB="0" anchor="b">
                    <a:lnL w="6350" cap="flat" cmpd="sng" algn="ctr">
                      <a:solidFill>
                        <a:srgbClr val="203764"/>
                      </a:solidFill>
                      <a:prstDash val="solid"/>
                      <a:round/>
                      <a:headEnd type="none" w="med" len="med"/>
                      <a:tailEnd type="none" w="med" len="med"/>
                    </a:lnL>
                    <a:lnR w="6350" cap="flat" cmpd="sng" algn="ctr">
                      <a:solidFill>
                        <a:srgbClr val="203764"/>
                      </a:solidFill>
                      <a:prstDash val="solid"/>
                      <a:round/>
                      <a:headEnd type="none" w="med" len="med"/>
                      <a:tailEnd type="none" w="med" len="med"/>
                    </a:lnR>
                    <a:lnT w="6350" cap="flat" cmpd="sng" algn="ctr">
                      <a:solidFill>
                        <a:srgbClr val="203764"/>
                      </a:solidFill>
                      <a:prstDash val="solid"/>
                      <a:round/>
                      <a:headEnd type="none" w="med" len="med"/>
                      <a:tailEnd type="none" w="med" len="med"/>
                    </a:lnT>
                    <a:lnB w="6350" cap="flat" cmpd="sng" algn="ctr">
                      <a:solidFill>
                        <a:srgbClr val="203764"/>
                      </a:solidFill>
                      <a:prstDash val="solid"/>
                      <a:round/>
                      <a:headEnd type="none" w="med" len="med"/>
                      <a:tailEnd type="none" w="med" len="med"/>
                    </a:lnB>
                  </a:tcPr>
                </a:tc>
                <a:extLst>
                  <a:ext uri="{0D108BD9-81ED-4DB2-BD59-A6C34878D82A}">
                    <a16:rowId xmlns:a16="http://schemas.microsoft.com/office/drawing/2014/main" xmlns="" val="494656274"/>
                  </a:ext>
                </a:extLst>
              </a:tr>
              <a:tr h="212046">
                <a:tc>
                  <a:txBody>
                    <a:bodyPr/>
                    <a:lstStyle/>
                    <a:p>
                      <a:pPr algn="l" rtl="0" fontAlgn="ctr"/>
                      <a:r>
                        <a:rPr lang="es-CO" sz="1200" b="0" i="0" u="none" strike="noStrike">
                          <a:solidFill>
                            <a:srgbClr val="203764"/>
                          </a:solidFill>
                          <a:effectLst/>
                          <a:latin typeface="Calibri" panose="020F0502020204030204" pitchFamily="34" charset="0"/>
                          <a:cs typeface="Calibri" panose="020F0502020204030204" pitchFamily="34" charset="0"/>
                        </a:rPr>
                        <a:t>Gastos por tributos, multas, sanciones e intereses de mora </a:t>
                      </a:r>
                    </a:p>
                  </a:txBody>
                  <a:tcPr marL="0" marR="0" marT="0" marB="0" anchor="ctr">
                    <a:lnL w="6350" cap="flat" cmpd="sng" algn="ctr">
                      <a:solidFill>
                        <a:srgbClr val="203764"/>
                      </a:solidFill>
                      <a:prstDash val="solid"/>
                      <a:round/>
                      <a:headEnd type="none" w="med" len="med"/>
                      <a:tailEnd type="none" w="med" len="med"/>
                    </a:lnL>
                    <a:lnR w="6350" cap="flat" cmpd="sng" algn="ctr">
                      <a:solidFill>
                        <a:srgbClr val="203764"/>
                      </a:solidFill>
                      <a:prstDash val="solid"/>
                      <a:round/>
                      <a:headEnd type="none" w="med" len="med"/>
                      <a:tailEnd type="none" w="med" len="med"/>
                    </a:lnR>
                    <a:lnT w="6350" cap="flat" cmpd="sng" algn="ctr">
                      <a:solidFill>
                        <a:srgbClr val="203764"/>
                      </a:solidFill>
                      <a:prstDash val="solid"/>
                      <a:round/>
                      <a:headEnd type="none" w="med" len="med"/>
                      <a:tailEnd type="none" w="med" len="med"/>
                    </a:lnT>
                    <a:lnB w="6350" cap="flat" cmpd="sng" algn="ctr">
                      <a:solidFill>
                        <a:srgbClr val="203764"/>
                      </a:solidFill>
                      <a:prstDash val="solid"/>
                      <a:round/>
                      <a:headEnd type="none" w="med" len="med"/>
                      <a:tailEnd type="none" w="med" len="med"/>
                    </a:lnB>
                  </a:tcPr>
                </a:tc>
                <a:tc>
                  <a:txBody>
                    <a:bodyPr/>
                    <a:lstStyle/>
                    <a:p>
                      <a:pPr algn="ctr" rtl="0" fontAlgn="b"/>
                      <a:r>
                        <a:rPr lang="es-CO" sz="1200" b="0" i="0" u="none" strike="noStrike">
                          <a:solidFill>
                            <a:srgbClr val="203764"/>
                          </a:solidFill>
                          <a:effectLst/>
                          <a:latin typeface="Calibri" panose="020F0502020204030204" pitchFamily="34" charset="0"/>
                          <a:cs typeface="Calibri" panose="020F0502020204030204" pitchFamily="34" charset="0"/>
                        </a:rPr>
                        <a:t>          114,708 </a:t>
                      </a:r>
                    </a:p>
                  </a:txBody>
                  <a:tcPr marL="0" marR="0" marT="0" marB="0" anchor="b">
                    <a:lnL w="6350" cap="flat" cmpd="sng" algn="ctr">
                      <a:solidFill>
                        <a:srgbClr val="203764"/>
                      </a:solidFill>
                      <a:prstDash val="solid"/>
                      <a:round/>
                      <a:headEnd type="none" w="med" len="med"/>
                      <a:tailEnd type="none" w="med" len="med"/>
                    </a:lnL>
                    <a:lnR w="6350" cap="flat" cmpd="sng" algn="ctr">
                      <a:solidFill>
                        <a:srgbClr val="203764"/>
                      </a:solidFill>
                      <a:prstDash val="solid"/>
                      <a:round/>
                      <a:headEnd type="none" w="med" len="med"/>
                      <a:tailEnd type="none" w="med" len="med"/>
                    </a:lnR>
                    <a:lnT w="6350" cap="flat" cmpd="sng" algn="ctr">
                      <a:solidFill>
                        <a:srgbClr val="203764"/>
                      </a:solidFill>
                      <a:prstDash val="solid"/>
                      <a:round/>
                      <a:headEnd type="none" w="med" len="med"/>
                      <a:tailEnd type="none" w="med" len="med"/>
                    </a:lnT>
                    <a:lnB w="6350" cap="flat" cmpd="sng" algn="ctr">
                      <a:solidFill>
                        <a:srgbClr val="203764"/>
                      </a:solidFill>
                      <a:prstDash val="solid"/>
                      <a:round/>
                      <a:headEnd type="none" w="med" len="med"/>
                      <a:tailEnd type="none" w="med" len="med"/>
                    </a:lnB>
                  </a:tcPr>
                </a:tc>
                <a:tc>
                  <a:txBody>
                    <a:bodyPr/>
                    <a:lstStyle/>
                    <a:p>
                      <a:pPr algn="ctr" rtl="0" fontAlgn="b"/>
                      <a:r>
                        <a:rPr lang="es-CO" sz="1200" b="0" i="0" u="none" strike="noStrike">
                          <a:solidFill>
                            <a:srgbClr val="203764"/>
                          </a:solidFill>
                          <a:effectLst/>
                          <a:latin typeface="Calibri" panose="020F0502020204030204" pitchFamily="34" charset="0"/>
                          <a:cs typeface="Calibri" panose="020F0502020204030204" pitchFamily="34" charset="0"/>
                        </a:rPr>
                        <a:t>        114,708 </a:t>
                      </a:r>
                    </a:p>
                  </a:txBody>
                  <a:tcPr marL="0" marR="0" marT="0" marB="0" anchor="b">
                    <a:lnL w="6350" cap="flat" cmpd="sng" algn="ctr">
                      <a:solidFill>
                        <a:srgbClr val="203764"/>
                      </a:solidFill>
                      <a:prstDash val="solid"/>
                      <a:round/>
                      <a:headEnd type="none" w="med" len="med"/>
                      <a:tailEnd type="none" w="med" len="med"/>
                    </a:lnL>
                    <a:lnR w="6350" cap="flat" cmpd="sng" algn="ctr">
                      <a:solidFill>
                        <a:srgbClr val="203764"/>
                      </a:solidFill>
                      <a:prstDash val="solid"/>
                      <a:round/>
                      <a:headEnd type="none" w="med" len="med"/>
                      <a:tailEnd type="none" w="med" len="med"/>
                    </a:lnR>
                    <a:lnT w="6350" cap="flat" cmpd="sng" algn="ctr">
                      <a:solidFill>
                        <a:srgbClr val="203764"/>
                      </a:solidFill>
                      <a:prstDash val="solid"/>
                      <a:round/>
                      <a:headEnd type="none" w="med" len="med"/>
                      <a:tailEnd type="none" w="med" len="med"/>
                    </a:lnT>
                    <a:lnB w="6350" cap="flat" cmpd="sng" algn="ctr">
                      <a:solidFill>
                        <a:srgbClr val="203764"/>
                      </a:solidFill>
                      <a:prstDash val="solid"/>
                      <a:round/>
                      <a:headEnd type="none" w="med" len="med"/>
                      <a:tailEnd type="none" w="med" len="med"/>
                    </a:lnB>
                  </a:tcPr>
                </a:tc>
                <a:tc>
                  <a:txBody>
                    <a:bodyPr/>
                    <a:lstStyle/>
                    <a:p>
                      <a:pPr algn="ctr" rtl="0" fontAlgn="b"/>
                      <a:r>
                        <a:rPr lang="es-CO" sz="1200" b="0" i="0" u="none" strike="noStrike">
                          <a:solidFill>
                            <a:srgbClr val="203764"/>
                          </a:solidFill>
                          <a:effectLst/>
                          <a:latin typeface="Calibri" panose="020F0502020204030204" pitchFamily="34" charset="0"/>
                          <a:cs typeface="Calibri" panose="020F0502020204030204" pitchFamily="34" charset="0"/>
                        </a:rPr>
                        <a:t>        184,512 </a:t>
                      </a:r>
                    </a:p>
                  </a:txBody>
                  <a:tcPr marL="0" marR="0" marT="0" marB="0" anchor="b">
                    <a:lnL w="6350" cap="flat" cmpd="sng" algn="ctr">
                      <a:solidFill>
                        <a:srgbClr val="203764"/>
                      </a:solidFill>
                      <a:prstDash val="solid"/>
                      <a:round/>
                      <a:headEnd type="none" w="med" len="med"/>
                      <a:tailEnd type="none" w="med" len="med"/>
                    </a:lnL>
                    <a:lnR w="6350" cap="flat" cmpd="sng" algn="ctr">
                      <a:solidFill>
                        <a:srgbClr val="203764"/>
                      </a:solidFill>
                      <a:prstDash val="solid"/>
                      <a:round/>
                      <a:headEnd type="none" w="med" len="med"/>
                      <a:tailEnd type="none" w="med" len="med"/>
                    </a:lnR>
                    <a:lnT w="6350" cap="flat" cmpd="sng" algn="ctr">
                      <a:solidFill>
                        <a:srgbClr val="203764"/>
                      </a:solidFill>
                      <a:prstDash val="solid"/>
                      <a:round/>
                      <a:headEnd type="none" w="med" len="med"/>
                      <a:tailEnd type="none" w="med" len="med"/>
                    </a:lnT>
                    <a:lnB w="6350" cap="flat" cmpd="sng" algn="ctr">
                      <a:solidFill>
                        <a:srgbClr val="203764"/>
                      </a:solidFill>
                      <a:prstDash val="solid"/>
                      <a:round/>
                      <a:headEnd type="none" w="med" len="med"/>
                      <a:tailEnd type="none" w="med" len="med"/>
                    </a:lnB>
                  </a:tcPr>
                </a:tc>
                <a:tc>
                  <a:txBody>
                    <a:bodyPr/>
                    <a:lstStyle/>
                    <a:p>
                      <a:pPr algn="ctr" rtl="0" fontAlgn="b"/>
                      <a:r>
                        <a:rPr lang="es-CO" sz="1200" b="0" i="0" u="none" strike="noStrike">
                          <a:solidFill>
                            <a:srgbClr val="203764"/>
                          </a:solidFill>
                          <a:effectLst/>
                          <a:latin typeface="Calibri" panose="020F0502020204030204" pitchFamily="34" charset="0"/>
                          <a:cs typeface="Calibri" panose="020F0502020204030204" pitchFamily="34" charset="0"/>
                        </a:rPr>
                        <a:t>        190,047 </a:t>
                      </a:r>
                    </a:p>
                  </a:txBody>
                  <a:tcPr marL="0" marR="0" marT="0" marB="0" anchor="b">
                    <a:lnL w="6350" cap="flat" cmpd="sng" algn="ctr">
                      <a:solidFill>
                        <a:srgbClr val="203764"/>
                      </a:solidFill>
                      <a:prstDash val="solid"/>
                      <a:round/>
                      <a:headEnd type="none" w="med" len="med"/>
                      <a:tailEnd type="none" w="med" len="med"/>
                    </a:lnL>
                    <a:lnR w="6350" cap="flat" cmpd="sng" algn="ctr">
                      <a:solidFill>
                        <a:srgbClr val="203764"/>
                      </a:solidFill>
                      <a:prstDash val="solid"/>
                      <a:round/>
                      <a:headEnd type="none" w="med" len="med"/>
                      <a:tailEnd type="none" w="med" len="med"/>
                    </a:lnR>
                    <a:lnT w="6350" cap="flat" cmpd="sng" algn="ctr">
                      <a:solidFill>
                        <a:srgbClr val="203764"/>
                      </a:solidFill>
                      <a:prstDash val="solid"/>
                      <a:round/>
                      <a:headEnd type="none" w="med" len="med"/>
                      <a:tailEnd type="none" w="med" len="med"/>
                    </a:lnT>
                    <a:lnB w="6350" cap="flat" cmpd="sng" algn="ctr">
                      <a:solidFill>
                        <a:srgbClr val="203764"/>
                      </a:solidFill>
                      <a:prstDash val="solid"/>
                      <a:round/>
                      <a:headEnd type="none" w="med" len="med"/>
                      <a:tailEnd type="none" w="med" len="med"/>
                    </a:lnB>
                  </a:tcPr>
                </a:tc>
                <a:tc>
                  <a:txBody>
                    <a:bodyPr/>
                    <a:lstStyle/>
                    <a:p>
                      <a:pPr algn="ctr" rtl="0" fontAlgn="b"/>
                      <a:r>
                        <a:rPr lang="es-CO" sz="1200" b="0" i="0" u="none" strike="noStrike">
                          <a:solidFill>
                            <a:srgbClr val="203764"/>
                          </a:solidFill>
                          <a:effectLst/>
                          <a:latin typeface="Calibri" panose="020F0502020204030204" pitchFamily="34" charset="0"/>
                          <a:cs typeface="Calibri" panose="020F0502020204030204" pitchFamily="34" charset="0"/>
                        </a:rPr>
                        <a:t>        195,748 </a:t>
                      </a:r>
                    </a:p>
                  </a:txBody>
                  <a:tcPr marL="0" marR="0" marT="0" marB="0" anchor="b">
                    <a:lnL w="6350" cap="flat" cmpd="sng" algn="ctr">
                      <a:solidFill>
                        <a:srgbClr val="203764"/>
                      </a:solidFill>
                      <a:prstDash val="solid"/>
                      <a:round/>
                      <a:headEnd type="none" w="med" len="med"/>
                      <a:tailEnd type="none" w="med" len="med"/>
                    </a:lnL>
                    <a:lnR w="6350" cap="flat" cmpd="sng" algn="ctr">
                      <a:solidFill>
                        <a:srgbClr val="203764"/>
                      </a:solidFill>
                      <a:prstDash val="solid"/>
                      <a:round/>
                      <a:headEnd type="none" w="med" len="med"/>
                      <a:tailEnd type="none" w="med" len="med"/>
                    </a:lnR>
                    <a:lnT w="6350" cap="flat" cmpd="sng" algn="ctr">
                      <a:solidFill>
                        <a:srgbClr val="203764"/>
                      </a:solidFill>
                      <a:prstDash val="solid"/>
                      <a:round/>
                      <a:headEnd type="none" w="med" len="med"/>
                      <a:tailEnd type="none" w="med" len="med"/>
                    </a:lnT>
                    <a:lnB w="6350" cap="flat" cmpd="sng" algn="ctr">
                      <a:solidFill>
                        <a:srgbClr val="203764"/>
                      </a:solidFill>
                      <a:prstDash val="solid"/>
                      <a:round/>
                      <a:headEnd type="none" w="med" len="med"/>
                      <a:tailEnd type="none" w="med" len="med"/>
                    </a:lnB>
                  </a:tcPr>
                </a:tc>
                <a:tc>
                  <a:txBody>
                    <a:bodyPr/>
                    <a:lstStyle/>
                    <a:p>
                      <a:pPr algn="ctr" rtl="0" fontAlgn="b"/>
                      <a:r>
                        <a:rPr lang="es-CO" sz="1200" b="0" i="0" u="none" strike="noStrike">
                          <a:solidFill>
                            <a:srgbClr val="203764"/>
                          </a:solidFill>
                          <a:effectLst/>
                          <a:latin typeface="Calibri" panose="020F0502020204030204" pitchFamily="34" charset="0"/>
                          <a:cs typeface="Calibri" panose="020F0502020204030204" pitchFamily="34" charset="0"/>
                        </a:rPr>
                        <a:t>        201,620 </a:t>
                      </a:r>
                    </a:p>
                  </a:txBody>
                  <a:tcPr marL="0" marR="0" marT="0" marB="0" anchor="b">
                    <a:lnL w="6350" cap="flat" cmpd="sng" algn="ctr">
                      <a:solidFill>
                        <a:srgbClr val="203764"/>
                      </a:solidFill>
                      <a:prstDash val="solid"/>
                      <a:round/>
                      <a:headEnd type="none" w="med" len="med"/>
                      <a:tailEnd type="none" w="med" len="med"/>
                    </a:lnL>
                    <a:lnR w="6350" cap="flat" cmpd="sng" algn="ctr">
                      <a:solidFill>
                        <a:srgbClr val="203764"/>
                      </a:solidFill>
                      <a:prstDash val="solid"/>
                      <a:round/>
                      <a:headEnd type="none" w="med" len="med"/>
                      <a:tailEnd type="none" w="med" len="med"/>
                    </a:lnR>
                    <a:lnT w="6350" cap="flat" cmpd="sng" algn="ctr">
                      <a:solidFill>
                        <a:srgbClr val="203764"/>
                      </a:solidFill>
                      <a:prstDash val="solid"/>
                      <a:round/>
                      <a:headEnd type="none" w="med" len="med"/>
                      <a:tailEnd type="none" w="med" len="med"/>
                    </a:lnT>
                    <a:lnB w="6350" cap="flat" cmpd="sng" algn="ctr">
                      <a:solidFill>
                        <a:srgbClr val="203764"/>
                      </a:solidFill>
                      <a:prstDash val="solid"/>
                      <a:round/>
                      <a:headEnd type="none" w="med" len="med"/>
                      <a:tailEnd type="none" w="med" len="med"/>
                    </a:lnB>
                  </a:tcPr>
                </a:tc>
                <a:tc>
                  <a:txBody>
                    <a:bodyPr/>
                    <a:lstStyle/>
                    <a:p>
                      <a:pPr algn="r" rtl="0" fontAlgn="b"/>
                      <a:r>
                        <a:rPr lang="es-CO" sz="1200" b="0" i="0" u="none" strike="noStrike">
                          <a:solidFill>
                            <a:srgbClr val="203764"/>
                          </a:solidFill>
                          <a:effectLst/>
                          <a:latin typeface="Calibri" panose="020F0502020204030204" pitchFamily="34" charset="0"/>
                          <a:cs typeface="Calibri" panose="020F0502020204030204" pitchFamily="34" charset="0"/>
                        </a:rPr>
                        <a:t>61%</a:t>
                      </a:r>
                    </a:p>
                  </a:txBody>
                  <a:tcPr marL="0" marR="0" marT="0" marB="0" anchor="b">
                    <a:lnL w="6350" cap="flat" cmpd="sng" algn="ctr">
                      <a:solidFill>
                        <a:srgbClr val="203764"/>
                      </a:solidFill>
                      <a:prstDash val="solid"/>
                      <a:round/>
                      <a:headEnd type="none" w="med" len="med"/>
                      <a:tailEnd type="none" w="med" len="med"/>
                    </a:lnL>
                    <a:lnR w="6350" cap="flat" cmpd="sng" algn="ctr">
                      <a:solidFill>
                        <a:srgbClr val="203764"/>
                      </a:solidFill>
                      <a:prstDash val="solid"/>
                      <a:round/>
                      <a:headEnd type="none" w="med" len="med"/>
                      <a:tailEnd type="none" w="med" len="med"/>
                    </a:lnR>
                    <a:lnT w="6350" cap="flat" cmpd="sng" algn="ctr">
                      <a:solidFill>
                        <a:srgbClr val="203764"/>
                      </a:solidFill>
                      <a:prstDash val="solid"/>
                      <a:round/>
                      <a:headEnd type="none" w="med" len="med"/>
                      <a:tailEnd type="none" w="med" len="med"/>
                    </a:lnT>
                    <a:lnB w="6350" cap="flat" cmpd="sng" algn="ctr">
                      <a:solidFill>
                        <a:srgbClr val="203764"/>
                      </a:solidFill>
                      <a:prstDash val="solid"/>
                      <a:round/>
                      <a:headEnd type="none" w="med" len="med"/>
                      <a:tailEnd type="none" w="med" len="med"/>
                    </a:lnB>
                  </a:tcPr>
                </a:tc>
                <a:tc>
                  <a:txBody>
                    <a:bodyPr/>
                    <a:lstStyle/>
                    <a:p>
                      <a:pPr algn="r" rtl="0" fontAlgn="b"/>
                      <a:r>
                        <a:rPr lang="es-CO" sz="1200" b="0" i="0" u="none" strike="noStrike">
                          <a:solidFill>
                            <a:srgbClr val="203764"/>
                          </a:solidFill>
                          <a:effectLst/>
                          <a:latin typeface="Calibri" panose="020F0502020204030204" pitchFamily="34" charset="0"/>
                          <a:cs typeface="Calibri" panose="020F0502020204030204" pitchFamily="34" charset="0"/>
                        </a:rPr>
                        <a:t>3%</a:t>
                      </a:r>
                    </a:p>
                  </a:txBody>
                  <a:tcPr marL="0" marR="0" marT="0" marB="0" anchor="b">
                    <a:lnL w="6350" cap="flat" cmpd="sng" algn="ctr">
                      <a:solidFill>
                        <a:srgbClr val="203764"/>
                      </a:solidFill>
                      <a:prstDash val="solid"/>
                      <a:round/>
                      <a:headEnd type="none" w="med" len="med"/>
                      <a:tailEnd type="none" w="med" len="med"/>
                    </a:lnL>
                    <a:lnR w="6350" cap="flat" cmpd="sng" algn="ctr">
                      <a:solidFill>
                        <a:srgbClr val="203764"/>
                      </a:solidFill>
                      <a:prstDash val="solid"/>
                      <a:round/>
                      <a:headEnd type="none" w="med" len="med"/>
                      <a:tailEnd type="none" w="med" len="med"/>
                    </a:lnR>
                    <a:lnT w="6350" cap="flat" cmpd="sng" algn="ctr">
                      <a:solidFill>
                        <a:srgbClr val="203764"/>
                      </a:solidFill>
                      <a:prstDash val="solid"/>
                      <a:round/>
                      <a:headEnd type="none" w="med" len="med"/>
                      <a:tailEnd type="none" w="med" len="med"/>
                    </a:lnT>
                    <a:lnB w="6350" cap="flat" cmpd="sng" algn="ctr">
                      <a:solidFill>
                        <a:srgbClr val="203764"/>
                      </a:solidFill>
                      <a:prstDash val="solid"/>
                      <a:round/>
                      <a:headEnd type="none" w="med" len="med"/>
                      <a:tailEnd type="none" w="med" len="med"/>
                    </a:lnB>
                  </a:tcPr>
                </a:tc>
                <a:tc>
                  <a:txBody>
                    <a:bodyPr/>
                    <a:lstStyle/>
                    <a:p>
                      <a:pPr algn="r" rtl="0" fontAlgn="b"/>
                      <a:r>
                        <a:rPr lang="es-CO" sz="1200" b="0" i="0" u="none" strike="noStrike">
                          <a:solidFill>
                            <a:srgbClr val="203764"/>
                          </a:solidFill>
                          <a:effectLst/>
                          <a:latin typeface="Calibri" panose="020F0502020204030204" pitchFamily="34" charset="0"/>
                          <a:cs typeface="Calibri" panose="020F0502020204030204" pitchFamily="34" charset="0"/>
                        </a:rPr>
                        <a:t>3%</a:t>
                      </a:r>
                    </a:p>
                  </a:txBody>
                  <a:tcPr marL="0" marR="0" marT="0" marB="0" anchor="b">
                    <a:lnL w="6350" cap="flat" cmpd="sng" algn="ctr">
                      <a:solidFill>
                        <a:srgbClr val="203764"/>
                      </a:solidFill>
                      <a:prstDash val="solid"/>
                      <a:round/>
                      <a:headEnd type="none" w="med" len="med"/>
                      <a:tailEnd type="none" w="med" len="med"/>
                    </a:lnL>
                    <a:lnR w="6350" cap="flat" cmpd="sng" algn="ctr">
                      <a:solidFill>
                        <a:srgbClr val="203764"/>
                      </a:solidFill>
                      <a:prstDash val="solid"/>
                      <a:round/>
                      <a:headEnd type="none" w="med" len="med"/>
                      <a:tailEnd type="none" w="med" len="med"/>
                    </a:lnR>
                    <a:lnT w="6350" cap="flat" cmpd="sng" algn="ctr">
                      <a:solidFill>
                        <a:srgbClr val="203764"/>
                      </a:solidFill>
                      <a:prstDash val="solid"/>
                      <a:round/>
                      <a:headEnd type="none" w="med" len="med"/>
                      <a:tailEnd type="none" w="med" len="med"/>
                    </a:lnT>
                    <a:lnB w="6350" cap="flat" cmpd="sng" algn="ctr">
                      <a:solidFill>
                        <a:srgbClr val="203764"/>
                      </a:solidFill>
                      <a:prstDash val="solid"/>
                      <a:round/>
                      <a:headEnd type="none" w="med" len="med"/>
                      <a:tailEnd type="none" w="med" len="med"/>
                    </a:lnB>
                  </a:tcPr>
                </a:tc>
                <a:tc>
                  <a:txBody>
                    <a:bodyPr/>
                    <a:lstStyle/>
                    <a:p>
                      <a:pPr algn="r" rtl="0" fontAlgn="b"/>
                      <a:r>
                        <a:rPr lang="es-CO" sz="1200" b="0" i="0" u="none" strike="noStrike">
                          <a:solidFill>
                            <a:srgbClr val="203764"/>
                          </a:solidFill>
                          <a:effectLst/>
                          <a:latin typeface="Calibri" panose="020F0502020204030204" pitchFamily="34" charset="0"/>
                          <a:cs typeface="Calibri" panose="020F0502020204030204" pitchFamily="34" charset="0"/>
                        </a:rPr>
                        <a:t>3%</a:t>
                      </a:r>
                    </a:p>
                  </a:txBody>
                  <a:tcPr marL="0" marR="0" marT="0" marB="0" anchor="b">
                    <a:lnL w="6350" cap="flat" cmpd="sng" algn="ctr">
                      <a:solidFill>
                        <a:srgbClr val="203764"/>
                      </a:solidFill>
                      <a:prstDash val="solid"/>
                      <a:round/>
                      <a:headEnd type="none" w="med" len="med"/>
                      <a:tailEnd type="none" w="med" len="med"/>
                    </a:lnL>
                    <a:lnR w="6350" cap="flat" cmpd="sng" algn="ctr">
                      <a:solidFill>
                        <a:srgbClr val="203764"/>
                      </a:solidFill>
                      <a:prstDash val="solid"/>
                      <a:round/>
                      <a:headEnd type="none" w="med" len="med"/>
                      <a:tailEnd type="none" w="med" len="med"/>
                    </a:lnR>
                    <a:lnT w="6350" cap="flat" cmpd="sng" algn="ctr">
                      <a:solidFill>
                        <a:srgbClr val="203764"/>
                      </a:solidFill>
                      <a:prstDash val="solid"/>
                      <a:round/>
                      <a:headEnd type="none" w="med" len="med"/>
                      <a:tailEnd type="none" w="med" len="med"/>
                    </a:lnT>
                    <a:lnB w="6350" cap="flat" cmpd="sng" algn="ctr">
                      <a:solidFill>
                        <a:srgbClr val="203764"/>
                      </a:solidFill>
                      <a:prstDash val="solid"/>
                      <a:round/>
                      <a:headEnd type="none" w="med" len="med"/>
                      <a:tailEnd type="none" w="med" len="med"/>
                    </a:lnB>
                  </a:tcPr>
                </a:tc>
                <a:extLst>
                  <a:ext uri="{0D108BD9-81ED-4DB2-BD59-A6C34878D82A}">
                    <a16:rowId xmlns:a16="http://schemas.microsoft.com/office/drawing/2014/main" xmlns="" val="4282352795"/>
                  </a:ext>
                </a:extLst>
              </a:tr>
              <a:tr h="212046">
                <a:tc>
                  <a:txBody>
                    <a:bodyPr/>
                    <a:lstStyle/>
                    <a:p>
                      <a:pPr algn="l" rtl="0" fontAlgn="ctr"/>
                      <a:r>
                        <a:rPr lang="es-CO" sz="1200" b="1" i="0" u="none" strike="noStrike">
                          <a:solidFill>
                            <a:srgbClr val="FFFFFF"/>
                          </a:solidFill>
                          <a:effectLst/>
                          <a:latin typeface="Calibri" panose="020F0502020204030204" pitchFamily="34" charset="0"/>
                          <a:cs typeface="Calibri" panose="020F0502020204030204" pitchFamily="34" charset="0"/>
                        </a:rPr>
                        <a:t>Total Funcionamiento</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20376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203764"/>
                    </a:solidFill>
                  </a:tcPr>
                </a:tc>
                <a:tc>
                  <a:txBody>
                    <a:bodyPr/>
                    <a:lstStyle/>
                    <a:p>
                      <a:pPr algn="ctr" rtl="0" fontAlgn="b"/>
                      <a:r>
                        <a:rPr lang="es-CO" sz="1200" b="0" i="0" u="none" strike="noStrike">
                          <a:solidFill>
                            <a:srgbClr val="FFFFFF"/>
                          </a:solidFill>
                          <a:effectLst/>
                          <a:latin typeface="Calibri" panose="020F0502020204030204" pitchFamily="34" charset="0"/>
                          <a:cs typeface="Calibri" panose="020F0502020204030204" pitchFamily="34" charset="0"/>
                        </a:rPr>
                        <a:t>     37,644,502 </a:t>
                      </a:r>
                    </a:p>
                  </a:txBody>
                  <a:tcPr marL="0" marR="0" marT="0" marB="0" anchor="b">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20376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203764"/>
                    </a:solidFill>
                  </a:tcPr>
                </a:tc>
                <a:tc>
                  <a:txBody>
                    <a:bodyPr/>
                    <a:lstStyle/>
                    <a:p>
                      <a:pPr algn="ctr" rtl="0" fontAlgn="b"/>
                      <a:r>
                        <a:rPr lang="es-CO" sz="1200" b="0" i="0" u="none" strike="noStrike">
                          <a:solidFill>
                            <a:srgbClr val="FFFFFF"/>
                          </a:solidFill>
                          <a:effectLst/>
                          <a:latin typeface="Calibri" panose="020F0502020204030204" pitchFamily="34" charset="0"/>
                          <a:cs typeface="Calibri" panose="020F0502020204030204" pitchFamily="34" charset="0"/>
                        </a:rPr>
                        <a:t>   37,533,210 </a:t>
                      </a:r>
                    </a:p>
                  </a:txBody>
                  <a:tcPr marL="0" marR="0" marT="0" marB="0" anchor="b">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20376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203764"/>
                    </a:solidFill>
                  </a:tcPr>
                </a:tc>
                <a:tc>
                  <a:txBody>
                    <a:bodyPr/>
                    <a:lstStyle/>
                    <a:p>
                      <a:pPr algn="ctr" rtl="0" fontAlgn="b"/>
                      <a:r>
                        <a:rPr lang="es-CO" sz="1200" b="0" i="0" u="none" strike="noStrike">
                          <a:solidFill>
                            <a:srgbClr val="FFFFFF"/>
                          </a:solidFill>
                          <a:effectLst/>
                          <a:latin typeface="Calibri" panose="020F0502020204030204" pitchFamily="34" charset="0"/>
                          <a:cs typeface="Calibri" panose="020F0502020204030204" pitchFamily="34" charset="0"/>
                        </a:rPr>
                        <a:t>   15,852,871 </a:t>
                      </a:r>
                    </a:p>
                  </a:txBody>
                  <a:tcPr marL="0" marR="0" marT="0" marB="0" anchor="b">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20376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203764"/>
                    </a:solidFill>
                  </a:tcPr>
                </a:tc>
                <a:tc>
                  <a:txBody>
                    <a:bodyPr/>
                    <a:lstStyle/>
                    <a:p>
                      <a:pPr algn="ctr" rtl="0" fontAlgn="b"/>
                      <a:r>
                        <a:rPr lang="es-CO" sz="1200" b="0" i="0" u="none" strike="noStrike">
                          <a:solidFill>
                            <a:srgbClr val="FFFFFF"/>
                          </a:solidFill>
                          <a:effectLst/>
                          <a:latin typeface="Calibri" panose="020F0502020204030204" pitchFamily="34" charset="0"/>
                          <a:cs typeface="Calibri" panose="020F0502020204030204" pitchFamily="34" charset="0"/>
                        </a:rPr>
                        <a:t>   15,975,879 </a:t>
                      </a:r>
                    </a:p>
                  </a:txBody>
                  <a:tcPr marL="0" marR="0" marT="0" marB="0" anchor="b">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20376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203764"/>
                    </a:solidFill>
                  </a:tcPr>
                </a:tc>
                <a:tc>
                  <a:txBody>
                    <a:bodyPr/>
                    <a:lstStyle/>
                    <a:p>
                      <a:pPr algn="ctr" rtl="0" fontAlgn="b"/>
                      <a:r>
                        <a:rPr lang="es-CO" sz="1200" b="0" i="0" u="none" strike="noStrike">
                          <a:solidFill>
                            <a:srgbClr val="FFFFFF"/>
                          </a:solidFill>
                          <a:effectLst/>
                          <a:latin typeface="Calibri" panose="020F0502020204030204" pitchFamily="34" charset="0"/>
                          <a:cs typeface="Calibri" panose="020F0502020204030204" pitchFamily="34" charset="0"/>
                        </a:rPr>
                        <a:t>   16,376,817 </a:t>
                      </a:r>
                    </a:p>
                  </a:txBody>
                  <a:tcPr marL="0" marR="0" marT="0" marB="0" anchor="b">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20376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203764"/>
                    </a:solidFill>
                  </a:tcPr>
                </a:tc>
                <a:tc>
                  <a:txBody>
                    <a:bodyPr/>
                    <a:lstStyle/>
                    <a:p>
                      <a:pPr algn="ctr" rtl="0" fontAlgn="b"/>
                      <a:r>
                        <a:rPr lang="es-CO" sz="1200" b="0" i="0" u="none" strike="noStrike">
                          <a:solidFill>
                            <a:srgbClr val="FFFFFF"/>
                          </a:solidFill>
                          <a:effectLst/>
                          <a:latin typeface="Calibri" panose="020F0502020204030204" pitchFamily="34" charset="0"/>
                          <a:cs typeface="Calibri" panose="020F0502020204030204" pitchFamily="34" charset="0"/>
                        </a:rPr>
                        <a:t>   16,878,641 </a:t>
                      </a:r>
                    </a:p>
                  </a:txBody>
                  <a:tcPr marL="0" marR="0" marT="0" marB="0" anchor="b">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20376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203764"/>
                    </a:solidFill>
                  </a:tcPr>
                </a:tc>
                <a:tc>
                  <a:txBody>
                    <a:bodyPr/>
                    <a:lstStyle/>
                    <a:p>
                      <a:pPr algn="r" rtl="0" fontAlgn="b"/>
                      <a:r>
                        <a:rPr lang="es-CO" sz="1200" b="0" i="0" u="none" strike="noStrike">
                          <a:solidFill>
                            <a:srgbClr val="FFFFFF"/>
                          </a:solidFill>
                          <a:effectLst/>
                          <a:latin typeface="Calibri" panose="020F0502020204030204" pitchFamily="34" charset="0"/>
                          <a:cs typeface="Calibri" panose="020F0502020204030204" pitchFamily="34" charset="0"/>
                        </a:rPr>
                        <a:t>-58%</a:t>
                      </a:r>
                    </a:p>
                  </a:txBody>
                  <a:tcPr marL="0" marR="0" marT="0" marB="0" anchor="b">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20376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203764"/>
                    </a:solidFill>
                  </a:tcPr>
                </a:tc>
                <a:tc>
                  <a:txBody>
                    <a:bodyPr/>
                    <a:lstStyle/>
                    <a:p>
                      <a:pPr algn="r" rtl="0" fontAlgn="b"/>
                      <a:r>
                        <a:rPr lang="es-CO" sz="1200" b="0" i="0" u="none" strike="noStrike">
                          <a:solidFill>
                            <a:srgbClr val="FFFFFF"/>
                          </a:solidFill>
                          <a:effectLst/>
                          <a:latin typeface="Calibri" panose="020F0502020204030204" pitchFamily="34" charset="0"/>
                          <a:cs typeface="Calibri" panose="020F0502020204030204" pitchFamily="34" charset="0"/>
                        </a:rPr>
                        <a:t>1%</a:t>
                      </a:r>
                    </a:p>
                  </a:txBody>
                  <a:tcPr marL="0" marR="0" marT="0" marB="0" anchor="b">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20376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203764"/>
                    </a:solidFill>
                  </a:tcPr>
                </a:tc>
                <a:tc>
                  <a:txBody>
                    <a:bodyPr/>
                    <a:lstStyle/>
                    <a:p>
                      <a:pPr algn="r" rtl="0" fontAlgn="b"/>
                      <a:r>
                        <a:rPr lang="es-CO" sz="1200" b="0" i="0" u="none" strike="noStrike">
                          <a:solidFill>
                            <a:srgbClr val="FFFFFF"/>
                          </a:solidFill>
                          <a:effectLst/>
                          <a:latin typeface="Calibri" panose="020F0502020204030204" pitchFamily="34" charset="0"/>
                          <a:cs typeface="Calibri" panose="020F0502020204030204" pitchFamily="34" charset="0"/>
                        </a:rPr>
                        <a:t>3%</a:t>
                      </a:r>
                    </a:p>
                  </a:txBody>
                  <a:tcPr marL="0" marR="0" marT="0" marB="0" anchor="b">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20376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203764"/>
                    </a:solidFill>
                  </a:tcPr>
                </a:tc>
                <a:tc>
                  <a:txBody>
                    <a:bodyPr/>
                    <a:lstStyle/>
                    <a:p>
                      <a:pPr algn="r" rtl="0" fontAlgn="b"/>
                      <a:r>
                        <a:rPr lang="es-CO" sz="1200" b="0" i="0" u="none" strike="noStrike">
                          <a:solidFill>
                            <a:srgbClr val="FFFFFF"/>
                          </a:solidFill>
                          <a:effectLst/>
                          <a:latin typeface="Calibri" panose="020F0502020204030204" pitchFamily="34" charset="0"/>
                          <a:cs typeface="Calibri" panose="020F0502020204030204" pitchFamily="34" charset="0"/>
                        </a:rPr>
                        <a:t>3%</a:t>
                      </a:r>
                    </a:p>
                  </a:txBody>
                  <a:tcPr marL="0" marR="0" marT="0" marB="0" anchor="b">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20376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203764"/>
                    </a:solidFill>
                  </a:tcPr>
                </a:tc>
                <a:extLst>
                  <a:ext uri="{0D108BD9-81ED-4DB2-BD59-A6C34878D82A}">
                    <a16:rowId xmlns:a16="http://schemas.microsoft.com/office/drawing/2014/main" xmlns="" val="2914376440"/>
                  </a:ext>
                </a:extLst>
              </a:tr>
              <a:tr h="212046">
                <a:tc>
                  <a:txBody>
                    <a:bodyPr/>
                    <a:lstStyle/>
                    <a:p>
                      <a:pPr algn="l" rtl="0" fontAlgn="ctr"/>
                      <a:r>
                        <a:rPr lang="es-CO" sz="1200" b="1" i="0" u="none" strike="noStrike">
                          <a:solidFill>
                            <a:srgbClr val="FFFFFF"/>
                          </a:solidFill>
                          <a:effectLst/>
                          <a:latin typeface="Calibri" panose="020F0502020204030204" pitchFamily="34" charset="0"/>
                          <a:cs typeface="Calibri" panose="020F0502020204030204" pitchFamily="34" charset="0"/>
                        </a:rPr>
                        <a:t>Servicio de la Deuda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203764"/>
                    </a:solidFill>
                  </a:tcPr>
                </a:tc>
                <a:tc>
                  <a:txBody>
                    <a:bodyPr/>
                    <a:lstStyle/>
                    <a:p>
                      <a:pPr algn="l" rtl="0" fontAlgn="b"/>
                      <a:r>
                        <a:rPr lang="es-CO" sz="1200" b="0" i="0" u="none" strike="noStrike">
                          <a:solidFill>
                            <a:srgbClr val="000000"/>
                          </a:solidFill>
                          <a:effectLst/>
                          <a:latin typeface="Calibri" panose="020F0502020204030204" pitchFamily="34" charset="0"/>
                          <a:cs typeface="Calibri" panose="020F0502020204030204" pitchFamily="34" charset="0"/>
                        </a:rPr>
                        <a:t> </a:t>
                      </a:r>
                    </a:p>
                  </a:txBody>
                  <a:tcPr marL="0" marR="0" marT="0" marB="0" anchor="b">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203764"/>
                    </a:solidFill>
                  </a:tcPr>
                </a:tc>
                <a:tc>
                  <a:txBody>
                    <a:bodyPr/>
                    <a:lstStyle/>
                    <a:p>
                      <a:pPr algn="l" rtl="0" fontAlgn="b"/>
                      <a:r>
                        <a:rPr lang="es-CO" sz="1200" b="0" i="0" u="none" strike="noStrike">
                          <a:solidFill>
                            <a:srgbClr val="FFFFFF"/>
                          </a:solidFill>
                          <a:effectLst/>
                          <a:latin typeface="Calibri" panose="020F0502020204030204" pitchFamily="34" charset="0"/>
                          <a:cs typeface="Calibri" panose="020F0502020204030204" pitchFamily="34" charset="0"/>
                        </a:rPr>
                        <a:t> </a:t>
                      </a:r>
                    </a:p>
                  </a:txBody>
                  <a:tcPr marL="0" marR="0" marT="0" marB="0" anchor="b">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203764"/>
                    </a:solidFill>
                  </a:tcPr>
                </a:tc>
                <a:tc>
                  <a:txBody>
                    <a:bodyPr/>
                    <a:lstStyle/>
                    <a:p>
                      <a:pPr algn="l" rtl="0" fontAlgn="b"/>
                      <a:r>
                        <a:rPr lang="es-CO" sz="1200" b="0" i="0" u="none" strike="noStrike">
                          <a:solidFill>
                            <a:srgbClr val="FFFFFF"/>
                          </a:solidFill>
                          <a:effectLst/>
                          <a:latin typeface="Calibri" panose="020F0502020204030204" pitchFamily="34" charset="0"/>
                          <a:cs typeface="Calibri" panose="020F0502020204030204" pitchFamily="34" charset="0"/>
                        </a:rPr>
                        <a:t> </a:t>
                      </a:r>
                    </a:p>
                  </a:txBody>
                  <a:tcPr marL="0" marR="0" marT="0" marB="0" anchor="b">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203764"/>
                    </a:solidFill>
                  </a:tcPr>
                </a:tc>
                <a:tc>
                  <a:txBody>
                    <a:bodyPr/>
                    <a:lstStyle/>
                    <a:p>
                      <a:pPr algn="l" rtl="0" fontAlgn="b"/>
                      <a:r>
                        <a:rPr lang="es-CO" sz="1200" b="0" i="0" u="none" strike="noStrike">
                          <a:solidFill>
                            <a:srgbClr val="FFFFFF"/>
                          </a:solidFill>
                          <a:effectLst/>
                          <a:latin typeface="Calibri" panose="020F0502020204030204" pitchFamily="34" charset="0"/>
                          <a:cs typeface="Calibri" panose="020F0502020204030204" pitchFamily="34" charset="0"/>
                        </a:rPr>
                        <a:t> </a:t>
                      </a:r>
                    </a:p>
                  </a:txBody>
                  <a:tcPr marL="0" marR="0" marT="0" marB="0" anchor="b">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203764"/>
                    </a:solidFill>
                  </a:tcPr>
                </a:tc>
                <a:tc>
                  <a:txBody>
                    <a:bodyPr/>
                    <a:lstStyle/>
                    <a:p>
                      <a:pPr algn="l" rtl="0" fontAlgn="b"/>
                      <a:r>
                        <a:rPr lang="es-CO" sz="1200" b="0" i="0" u="none" strike="noStrike">
                          <a:solidFill>
                            <a:srgbClr val="FFFFFF"/>
                          </a:solidFill>
                          <a:effectLst/>
                          <a:latin typeface="Calibri" panose="020F0502020204030204" pitchFamily="34" charset="0"/>
                          <a:cs typeface="Calibri" panose="020F0502020204030204" pitchFamily="34" charset="0"/>
                        </a:rPr>
                        <a:t> </a:t>
                      </a:r>
                    </a:p>
                  </a:txBody>
                  <a:tcPr marL="0" marR="0" marT="0" marB="0" anchor="b">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203764"/>
                    </a:solidFill>
                  </a:tcPr>
                </a:tc>
                <a:tc>
                  <a:txBody>
                    <a:bodyPr/>
                    <a:lstStyle/>
                    <a:p>
                      <a:pPr algn="l" rtl="0" fontAlgn="b"/>
                      <a:r>
                        <a:rPr lang="es-CO" sz="1200" b="0" i="0" u="none" strike="noStrike">
                          <a:solidFill>
                            <a:srgbClr val="FFFFFF"/>
                          </a:solidFill>
                          <a:effectLst/>
                          <a:latin typeface="Calibri" panose="020F0502020204030204" pitchFamily="34" charset="0"/>
                          <a:cs typeface="Calibri" panose="020F0502020204030204" pitchFamily="34" charset="0"/>
                        </a:rPr>
                        <a:t> </a:t>
                      </a:r>
                    </a:p>
                  </a:txBody>
                  <a:tcPr marL="0" marR="0" marT="0" marB="0" anchor="b">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203764"/>
                    </a:solidFill>
                  </a:tcPr>
                </a:tc>
                <a:tc>
                  <a:txBody>
                    <a:bodyPr/>
                    <a:lstStyle/>
                    <a:p>
                      <a:pPr algn="r" rtl="0" fontAlgn="b"/>
                      <a:r>
                        <a:rPr lang="es-CO" sz="1200" b="0" i="0" u="none" strike="noStrike">
                          <a:solidFill>
                            <a:srgbClr val="FFFFFF"/>
                          </a:solidFill>
                          <a:effectLst/>
                          <a:latin typeface="Calibri" panose="020F0502020204030204" pitchFamily="34" charset="0"/>
                          <a:cs typeface="Calibri" panose="020F0502020204030204" pitchFamily="34" charset="0"/>
                        </a:rPr>
                        <a:t> </a:t>
                      </a:r>
                    </a:p>
                  </a:txBody>
                  <a:tcPr marL="0" marR="0" marT="0" marB="0" anchor="b">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203764"/>
                    </a:solidFill>
                  </a:tcPr>
                </a:tc>
                <a:tc>
                  <a:txBody>
                    <a:bodyPr/>
                    <a:lstStyle/>
                    <a:p>
                      <a:pPr algn="r" rtl="0" fontAlgn="b"/>
                      <a:r>
                        <a:rPr lang="es-CO" sz="1200" b="0" i="0" u="none" strike="noStrike">
                          <a:solidFill>
                            <a:srgbClr val="FFFFFF"/>
                          </a:solidFill>
                          <a:effectLst/>
                          <a:latin typeface="Calibri" panose="020F0502020204030204" pitchFamily="34" charset="0"/>
                          <a:cs typeface="Calibri" panose="020F0502020204030204" pitchFamily="34" charset="0"/>
                        </a:rPr>
                        <a:t> </a:t>
                      </a:r>
                    </a:p>
                  </a:txBody>
                  <a:tcPr marL="0" marR="0" marT="0" marB="0" anchor="b">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203764"/>
                    </a:solidFill>
                  </a:tcPr>
                </a:tc>
                <a:tc>
                  <a:txBody>
                    <a:bodyPr/>
                    <a:lstStyle/>
                    <a:p>
                      <a:pPr algn="r" rtl="0" fontAlgn="b"/>
                      <a:r>
                        <a:rPr lang="es-CO" sz="1200" b="0" i="0" u="none" strike="noStrike">
                          <a:solidFill>
                            <a:srgbClr val="FFFFFF"/>
                          </a:solidFill>
                          <a:effectLst/>
                          <a:latin typeface="Calibri" panose="020F0502020204030204" pitchFamily="34" charset="0"/>
                          <a:cs typeface="Calibri" panose="020F0502020204030204" pitchFamily="34" charset="0"/>
                        </a:rPr>
                        <a:t> </a:t>
                      </a:r>
                    </a:p>
                  </a:txBody>
                  <a:tcPr marL="0" marR="0" marT="0" marB="0" anchor="b">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203764"/>
                    </a:solidFill>
                  </a:tcPr>
                </a:tc>
                <a:tc>
                  <a:txBody>
                    <a:bodyPr/>
                    <a:lstStyle/>
                    <a:p>
                      <a:pPr algn="r" rtl="0" fontAlgn="b"/>
                      <a:r>
                        <a:rPr lang="es-CO" sz="1200" b="0" i="0" u="none" strike="noStrike">
                          <a:solidFill>
                            <a:srgbClr val="FFFFFF"/>
                          </a:solidFill>
                          <a:effectLst/>
                          <a:latin typeface="Calibri" panose="020F0502020204030204" pitchFamily="34" charset="0"/>
                          <a:cs typeface="Calibri" panose="020F0502020204030204" pitchFamily="34" charset="0"/>
                        </a:rPr>
                        <a:t> </a:t>
                      </a:r>
                    </a:p>
                  </a:txBody>
                  <a:tcPr marL="0" marR="0" marT="0" marB="0" anchor="b">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203764"/>
                    </a:solidFill>
                  </a:tcPr>
                </a:tc>
                <a:extLst>
                  <a:ext uri="{0D108BD9-81ED-4DB2-BD59-A6C34878D82A}">
                    <a16:rowId xmlns:a16="http://schemas.microsoft.com/office/drawing/2014/main" xmlns="" val="2276308905"/>
                  </a:ext>
                </a:extLst>
              </a:tr>
              <a:tr h="222649">
                <a:tc>
                  <a:txBody>
                    <a:bodyPr/>
                    <a:lstStyle/>
                    <a:p>
                      <a:pPr algn="l" rtl="0" fontAlgn="ctr"/>
                      <a:r>
                        <a:rPr lang="es-ES" sz="1200" b="1" i="0" u="none" strike="noStrike">
                          <a:solidFill>
                            <a:srgbClr val="FFFFFF"/>
                          </a:solidFill>
                          <a:effectLst/>
                          <a:latin typeface="Calibri" panose="020F0502020204030204" pitchFamily="34" charset="0"/>
                          <a:cs typeface="Calibri" panose="020F0502020204030204" pitchFamily="34" charset="0"/>
                        </a:rPr>
                        <a:t>Total Funcionamiento + Servicio de la Deuda</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03764"/>
                    </a:solidFill>
                  </a:tcPr>
                </a:tc>
                <a:tc>
                  <a:txBody>
                    <a:bodyPr/>
                    <a:lstStyle/>
                    <a:p>
                      <a:pPr algn="ctr" rtl="0" fontAlgn="b"/>
                      <a:r>
                        <a:rPr lang="es-CO" sz="1200" b="0" i="0" u="none" strike="noStrike">
                          <a:solidFill>
                            <a:srgbClr val="FFFFFF"/>
                          </a:solidFill>
                          <a:effectLst/>
                          <a:latin typeface="Calibri" panose="020F0502020204030204" pitchFamily="34" charset="0"/>
                          <a:cs typeface="Calibri" panose="020F0502020204030204" pitchFamily="34" charset="0"/>
                        </a:rPr>
                        <a:t>     37,644,502 </a:t>
                      </a:r>
                    </a:p>
                  </a:txBody>
                  <a:tcPr marL="0" marR="0" marT="0" marB="0" anchor="b">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03764"/>
                    </a:solidFill>
                  </a:tcPr>
                </a:tc>
                <a:tc>
                  <a:txBody>
                    <a:bodyPr/>
                    <a:lstStyle/>
                    <a:p>
                      <a:pPr algn="ctr" rtl="0" fontAlgn="b"/>
                      <a:r>
                        <a:rPr lang="es-CO" sz="1200" b="0" i="0" u="none" strike="noStrike">
                          <a:solidFill>
                            <a:srgbClr val="FFFFFF"/>
                          </a:solidFill>
                          <a:effectLst/>
                          <a:latin typeface="Calibri" panose="020F0502020204030204" pitchFamily="34" charset="0"/>
                          <a:cs typeface="Calibri" panose="020F0502020204030204" pitchFamily="34" charset="0"/>
                        </a:rPr>
                        <a:t>   37,533,210 </a:t>
                      </a:r>
                    </a:p>
                  </a:txBody>
                  <a:tcPr marL="0" marR="0" marT="0" marB="0" anchor="b">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03764"/>
                    </a:solidFill>
                  </a:tcPr>
                </a:tc>
                <a:tc>
                  <a:txBody>
                    <a:bodyPr/>
                    <a:lstStyle/>
                    <a:p>
                      <a:pPr algn="ctr" rtl="0" fontAlgn="b"/>
                      <a:r>
                        <a:rPr lang="es-CO" sz="1200" b="0" i="0" u="none" strike="noStrike">
                          <a:solidFill>
                            <a:srgbClr val="FFFFFF"/>
                          </a:solidFill>
                          <a:effectLst/>
                          <a:latin typeface="Calibri" panose="020F0502020204030204" pitchFamily="34" charset="0"/>
                          <a:cs typeface="Calibri" panose="020F0502020204030204" pitchFamily="34" charset="0"/>
                        </a:rPr>
                        <a:t>   15,852,871 </a:t>
                      </a:r>
                    </a:p>
                  </a:txBody>
                  <a:tcPr marL="0" marR="0" marT="0" marB="0" anchor="b">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03764"/>
                    </a:solidFill>
                  </a:tcPr>
                </a:tc>
                <a:tc>
                  <a:txBody>
                    <a:bodyPr/>
                    <a:lstStyle/>
                    <a:p>
                      <a:pPr algn="ctr" rtl="0" fontAlgn="b"/>
                      <a:r>
                        <a:rPr lang="es-CO" sz="1200" b="0" i="0" u="none" strike="noStrike">
                          <a:solidFill>
                            <a:srgbClr val="FFFFFF"/>
                          </a:solidFill>
                          <a:effectLst/>
                          <a:latin typeface="Calibri" panose="020F0502020204030204" pitchFamily="34" charset="0"/>
                          <a:cs typeface="Calibri" panose="020F0502020204030204" pitchFamily="34" charset="0"/>
                        </a:rPr>
                        <a:t>   15,975,879 </a:t>
                      </a:r>
                    </a:p>
                  </a:txBody>
                  <a:tcPr marL="0" marR="0" marT="0" marB="0" anchor="b">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03764"/>
                    </a:solidFill>
                  </a:tcPr>
                </a:tc>
                <a:tc>
                  <a:txBody>
                    <a:bodyPr/>
                    <a:lstStyle/>
                    <a:p>
                      <a:pPr algn="ctr" rtl="0" fontAlgn="b"/>
                      <a:r>
                        <a:rPr lang="es-CO" sz="1200" b="0" i="0" u="none" strike="noStrike">
                          <a:solidFill>
                            <a:srgbClr val="FFFFFF"/>
                          </a:solidFill>
                          <a:effectLst/>
                          <a:latin typeface="Calibri" panose="020F0502020204030204" pitchFamily="34" charset="0"/>
                          <a:cs typeface="Calibri" panose="020F0502020204030204" pitchFamily="34" charset="0"/>
                        </a:rPr>
                        <a:t>   16,376,817 </a:t>
                      </a:r>
                    </a:p>
                  </a:txBody>
                  <a:tcPr marL="0" marR="0" marT="0" marB="0" anchor="b">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03764"/>
                    </a:solidFill>
                  </a:tcPr>
                </a:tc>
                <a:tc>
                  <a:txBody>
                    <a:bodyPr/>
                    <a:lstStyle/>
                    <a:p>
                      <a:pPr algn="ctr" rtl="0" fontAlgn="b"/>
                      <a:r>
                        <a:rPr lang="es-CO" sz="1200" b="0" i="0" u="none" strike="noStrike">
                          <a:solidFill>
                            <a:srgbClr val="FFFFFF"/>
                          </a:solidFill>
                          <a:effectLst/>
                          <a:latin typeface="Calibri" panose="020F0502020204030204" pitchFamily="34" charset="0"/>
                          <a:cs typeface="Calibri" panose="020F0502020204030204" pitchFamily="34" charset="0"/>
                        </a:rPr>
                        <a:t>   16,878,641 </a:t>
                      </a:r>
                    </a:p>
                  </a:txBody>
                  <a:tcPr marL="0" marR="0" marT="0" marB="0" anchor="b">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03764"/>
                    </a:solidFill>
                  </a:tcPr>
                </a:tc>
                <a:tc>
                  <a:txBody>
                    <a:bodyPr/>
                    <a:lstStyle/>
                    <a:p>
                      <a:pPr algn="r" rtl="0" fontAlgn="b"/>
                      <a:r>
                        <a:rPr lang="es-CO" sz="1200" b="0" i="0" u="none" strike="noStrike">
                          <a:solidFill>
                            <a:srgbClr val="FFFFFF"/>
                          </a:solidFill>
                          <a:effectLst/>
                          <a:latin typeface="Calibri" panose="020F0502020204030204" pitchFamily="34" charset="0"/>
                          <a:cs typeface="Calibri" panose="020F0502020204030204" pitchFamily="34" charset="0"/>
                        </a:rPr>
                        <a:t>-58%</a:t>
                      </a:r>
                    </a:p>
                  </a:txBody>
                  <a:tcPr marL="0" marR="0" marT="0" marB="0" anchor="b">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203764"/>
                    </a:solidFill>
                  </a:tcPr>
                </a:tc>
                <a:tc>
                  <a:txBody>
                    <a:bodyPr/>
                    <a:lstStyle/>
                    <a:p>
                      <a:pPr algn="r" rtl="0" fontAlgn="b"/>
                      <a:r>
                        <a:rPr lang="es-CO" sz="1200" b="0" i="0" u="none" strike="noStrike">
                          <a:solidFill>
                            <a:srgbClr val="FFFFFF"/>
                          </a:solidFill>
                          <a:effectLst/>
                          <a:latin typeface="Calibri" panose="020F0502020204030204" pitchFamily="34" charset="0"/>
                          <a:cs typeface="Calibri" panose="020F0502020204030204" pitchFamily="34" charset="0"/>
                        </a:rPr>
                        <a:t>1%</a:t>
                      </a:r>
                    </a:p>
                  </a:txBody>
                  <a:tcPr marL="0" marR="0" marT="0" marB="0" anchor="b">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203764"/>
                    </a:solidFill>
                  </a:tcPr>
                </a:tc>
                <a:tc>
                  <a:txBody>
                    <a:bodyPr/>
                    <a:lstStyle/>
                    <a:p>
                      <a:pPr algn="r" rtl="0" fontAlgn="b"/>
                      <a:r>
                        <a:rPr lang="es-CO" sz="1200" b="0" i="0" u="none" strike="noStrike">
                          <a:solidFill>
                            <a:srgbClr val="FFFFFF"/>
                          </a:solidFill>
                          <a:effectLst/>
                          <a:latin typeface="Calibri" panose="020F0502020204030204" pitchFamily="34" charset="0"/>
                          <a:cs typeface="Calibri" panose="020F0502020204030204" pitchFamily="34" charset="0"/>
                        </a:rPr>
                        <a:t>3%</a:t>
                      </a:r>
                    </a:p>
                  </a:txBody>
                  <a:tcPr marL="0" marR="0" marT="0" marB="0" anchor="b">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203764"/>
                    </a:solidFill>
                  </a:tcPr>
                </a:tc>
                <a:tc>
                  <a:txBody>
                    <a:bodyPr/>
                    <a:lstStyle/>
                    <a:p>
                      <a:pPr algn="r" rtl="0" fontAlgn="b"/>
                      <a:r>
                        <a:rPr lang="es-CO" sz="1200" b="0" i="0" u="none" strike="noStrike" dirty="0">
                          <a:solidFill>
                            <a:srgbClr val="FFFFFF"/>
                          </a:solidFill>
                          <a:effectLst/>
                          <a:latin typeface="Calibri" panose="020F0502020204030204" pitchFamily="34" charset="0"/>
                          <a:cs typeface="Calibri" panose="020F0502020204030204" pitchFamily="34" charset="0"/>
                        </a:rPr>
                        <a:t>3%</a:t>
                      </a:r>
                    </a:p>
                  </a:txBody>
                  <a:tcPr marL="0" marR="0" marT="0" marB="0" anchor="b">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203764"/>
                    </a:solidFill>
                  </a:tcPr>
                </a:tc>
                <a:extLst>
                  <a:ext uri="{0D108BD9-81ED-4DB2-BD59-A6C34878D82A}">
                    <a16:rowId xmlns:a16="http://schemas.microsoft.com/office/drawing/2014/main" xmlns="" val="304274035"/>
                  </a:ext>
                </a:extLst>
              </a:tr>
            </a:tbl>
          </a:graphicData>
        </a:graphic>
      </p:graphicFrame>
      <p:graphicFrame>
        <p:nvGraphicFramePr>
          <p:cNvPr id="3" name="Tabla 2"/>
          <p:cNvGraphicFramePr>
            <a:graphicFrameLocks noGrp="1"/>
          </p:cNvGraphicFramePr>
          <p:nvPr>
            <p:extLst>
              <p:ext uri="{D42A27DB-BD31-4B8C-83A1-F6EECF244321}">
                <p14:modId xmlns:p14="http://schemas.microsoft.com/office/powerpoint/2010/main" val="2114764425"/>
              </p:ext>
            </p:extLst>
          </p:nvPr>
        </p:nvGraphicFramePr>
        <p:xfrm>
          <a:off x="263305" y="4801287"/>
          <a:ext cx="11617987" cy="1108748"/>
        </p:xfrm>
        <a:graphic>
          <a:graphicData uri="http://schemas.openxmlformats.org/drawingml/2006/table">
            <a:tbl>
              <a:tblPr/>
              <a:tblGrid>
                <a:gridCol w="5009130">
                  <a:extLst>
                    <a:ext uri="{9D8B030D-6E8A-4147-A177-3AD203B41FA5}">
                      <a16:colId xmlns:a16="http://schemas.microsoft.com/office/drawing/2014/main" xmlns="" val="4285971200"/>
                    </a:ext>
                  </a:extLst>
                </a:gridCol>
                <a:gridCol w="959834">
                  <a:extLst>
                    <a:ext uri="{9D8B030D-6E8A-4147-A177-3AD203B41FA5}">
                      <a16:colId xmlns:a16="http://schemas.microsoft.com/office/drawing/2014/main" xmlns="" val="873899546"/>
                    </a:ext>
                  </a:extLst>
                </a:gridCol>
                <a:gridCol w="959834">
                  <a:extLst>
                    <a:ext uri="{9D8B030D-6E8A-4147-A177-3AD203B41FA5}">
                      <a16:colId xmlns:a16="http://schemas.microsoft.com/office/drawing/2014/main" xmlns="" val="1832253658"/>
                    </a:ext>
                  </a:extLst>
                </a:gridCol>
                <a:gridCol w="959834">
                  <a:extLst>
                    <a:ext uri="{9D8B030D-6E8A-4147-A177-3AD203B41FA5}">
                      <a16:colId xmlns:a16="http://schemas.microsoft.com/office/drawing/2014/main" xmlns="" val="1814655538"/>
                    </a:ext>
                  </a:extLst>
                </a:gridCol>
                <a:gridCol w="959834">
                  <a:extLst>
                    <a:ext uri="{9D8B030D-6E8A-4147-A177-3AD203B41FA5}">
                      <a16:colId xmlns:a16="http://schemas.microsoft.com/office/drawing/2014/main" xmlns="" val="1609206070"/>
                    </a:ext>
                  </a:extLst>
                </a:gridCol>
                <a:gridCol w="959834">
                  <a:extLst>
                    <a:ext uri="{9D8B030D-6E8A-4147-A177-3AD203B41FA5}">
                      <a16:colId xmlns:a16="http://schemas.microsoft.com/office/drawing/2014/main" xmlns="" val="3755147860"/>
                    </a:ext>
                  </a:extLst>
                </a:gridCol>
                <a:gridCol w="549905">
                  <a:extLst>
                    <a:ext uri="{9D8B030D-6E8A-4147-A177-3AD203B41FA5}">
                      <a16:colId xmlns:a16="http://schemas.microsoft.com/office/drawing/2014/main" xmlns="" val="3350479848"/>
                    </a:ext>
                  </a:extLst>
                </a:gridCol>
                <a:gridCol w="419927">
                  <a:extLst>
                    <a:ext uri="{9D8B030D-6E8A-4147-A177-3AD203B41FA5}">
                      <a16:colId xmlns:a16="http://schemas.microsoft.com/office/drawing/2014/main" xmlns="" val="1734381560"/>
                    </a:ext>
                  </a:extLst>
                </a:gridCol>
                <a:gridCol w="839855">
                  <a:extLst>
                    <a:ext uri="{9D8B030D-6E8A-4147-A177-3AD203B41FA5}">
                      <a16:colId xmlns:a16="http://schemas.microsoft.com/office/drawing/2014/main" xmlns="" val="306012691"/>
                    </a:ext>
                  </a:extLst>
                </a:gridCol>
              </a:tblGrid>
              <a:tr h="189714">
                <a:tc gridSpan="9">
                  <a:txBody>
                    <a:bodyPr/>
                    <a:lstStyle/>
                    <a:p>
                      <a:pPr algn="l" rtl="0" fontAlgn="ctr"/>
                      <a:r>
                        <a:rPr lang="es-ES" sz="900" b="0" i="0" u="none" strike="noStrike">
                          <a:solidFill>
                            <a:srgbClr val="203764"/>
                          </a:solidFill>
                          <a:effectLst/>
                          <a:latin typeface="Calibri" panose="020F0502020204030204" pitchFamily="34" charset="0"/>
                        </a:rPr>
                        <a:t>Clasificación correspondiente a la establecida por medio de la Resolución 010 del 7 de marzo de 2018 de la Dirección General de Presupuesto Público Nacional  </a:t>
                      </a:r>
                    </a:p>
                  </a:txBody>
                  <a:tcPr marL="0" marR="0" marT="0" marB="0" anchor="ctr">
                    <a:lnL>
                      <a:noFill/>
                    </a:lnL>
                    <a:lnR>
                      <a:noFill/>
                    </a:lnR>
                    <a:lnT>
                      <a:noFill/>
                    </a:lnT>
                    <a:lnB>
                      <a:noFill/>
                    </a:lnB>
                    <a:solidFill>
                      <a:srgbClr val="FFFFFF"/>
                    </a:solidFill>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extLst>
                  <a:ext uri="{0D108BD9-81ED-4DB2-BD59-A6C34878D82A}">
                    <a16:rowId xmlns:a16="http://schemas.microsoft.com/office/drawing/2014/main" xmlns="" val="1978573249"/>
                  </a:ext>
                </a:extLst>
              </a:tr>
              <a:tr h="189714">
                <a:tc>
                  <a:txBody>
                    <a:bodyPr/>
                    <a:lstStyle/>
                    <a:p>
                      <a:pPr algn="l" rtl="0" fontAlgn="ctr"/>
                      <a:r>
                        <a:rPr lang="es-ES" sz="900" b="0" i="0" u="none" strike="noStrike">
                          <a:solidFill>
                            <a:srgbClr val="203764"/>
                          </a:solidFill>
                          <a:effectLst/>
                          <a:latin typeface="Calibri" panose="020F0502020204030204" pitchFamily="34" charset="0"/>
                        </a:rPr>
                        <a:t>* Apropiación vigente a 30 de abril de 2020, SIN descontar partidas suspendidas</a:t>
                      </a:r>
                    </a:p>
                  </a:txBody>
                  <a:tcPr marL="0" marR="0" marT="0" marB="0" anchor="ctr">
                    <a:lnL>
                      <a:noFill/>
                    </a:lnL>
                    <a:lnR>
                      <a:noFill/>
                    </a:lnR>
                    <a:lnT>
                      <a:noFill/>
                    </a:lnT>
                    <a:lnB>
                      <a:noFill/>
                    </a:lnB>
                    <a:solidFill>
                      <a:srgbClr val="FFFFFF"/>
                    </a:solidFill>
                  </a:tcPr>
                </a:tc>
                <a:tc>
                  <a:txBody>
                    <a:bodyPr/>
                    <a:lstStyle/>
                    <a:p>
                      <a:pPr algn="l" rtl="0" fontAlgn="ctr"/>
                      <a:r>
                        <a:rPr lang="es-CO" sz="900" b="0" i="0" u="none" strike="noStrike">
                          <a:solidFill>
                            <a:srgbClr val="203764"/>
                          </a:solidFill>
                          <a:effectLst/>
                          <a:latin typeface="Calibri" panose="020F0502020204030204" pitchFamily="34" charset="0"/>
                        </a:rPr>
                        <a:t> </a:t>
                      </a:r>
                    </a:p>
                  </a:txBody>
                  <a:tcPr marL="0" marR="0" marT="0" marB="0" anchor="ctr">
                    <a:lnL>
                      <a:noFill/>
                    </a:lnL>
                    <a:lnR>
                      <a:noFill/>
                    </a:lnR>
                    <a:lnT>
                      <a:noFill/>
                    </a:lnT>
                    <a:lnB>
                      <a:noFill/>
                    </a:lnB>
                    <a:solidFill>
                      <a:srgbClr val="FFFFFF"/>
                    </a:solidFill>
                  </a:tcPr>
                </a:tc>
                <a:tc>
                  <a:txBody>
                    <a:bodyPr/>
                    <a:lstStyle/>
                    <a:p>
                      <a:pPr algn="l" rtl="0" fontAlgn="ctr"/>
                      <a:r>
                        <a:rPr lang="es-CO" sz="900" b="0" i="0" u="none" strike="noStrike">
                          <a:solidFill>
                            <a:srgbClr val="203764"/>
                          </a:solidFill>
                          <a:effectLst/>
                          <a:latin typeface="Calibri" panose="020F0502020204030204" pitchFamily="34" charset="0"/>
                        </a:rPr>
                        <a:t> </a:t>
                      </a:r>
                    </a:p>
                  </a:txBody>
                  <a:tcPr marL="0" marR="0" marT="0" marB="0" anchor="ctr">
                    <a:lnL>
                      <a:noFill/>
                    </a:lnL>
                    <a:lnR>
                      <a:noFill/>
                    </a:lnR>
                    <a:lnT>
                      <a:noFill/>
                    </a:lnT>
                    <a:lnB>
                      <a:noFill/>
                    </a:lnB>
                    <a:solidFill>
                      <a:srgbClr val="FFFFFF"/>
                    </a:solidFill>
                  </a:tcPr>
                </a:tc>
                <a:tc>
                  <a:txBody>
                    <a:bodyPr/>
                    <a:lstStyle/>
                    <a:p>
                      <a:pPr algn="l" rtl="0" fontAlgn="ctr"/>
                      <a:r>
                        <a:rPr lang="es-CO" sz="900" b="0" i="0" u="none" strike="noStrike">
                          <a:solidFill>
                            <a:srgbClr val="203764"/>
                          </a:solidFill>
                          <a:effectLst/>
                          <a:latin typeface="Calibri" panose="020F0502020204030204" pitchFamily="34" charset="0"/>
                        </a:rPr>
                        <a:t> </a:t>
                      </a:r>
                    </a:p>
                  </a:txBody>
                  <a:tcPr marL="0" marR="0" marT="0" marB="0" anchor="ctr">
                    <a:lnL>
                      <a:noFill/>
                    </a:lnL>
                    <a:lnR>
                      <a:noFill/>
                    </a:lnR>
                    <a:lnT>
                      <a:noFill/>
                    </a:lnT>
                    <a:lnB>
                      <a:noFill/>
                    </a:lnB>
                    <a:solidFill>
                      <a:srgbClr val="FFFFFF"/>
                    </a:solidFill>
                  </a:tcPr>
                </a:tc>
                <a:tc>
                  <a:txBody>
                    <a:bodyPr/>
                    <a:lstStyle/>
                    <a:p>
                      <a:pPr algn="l" rtl="0" fontAlgn="ctr"/>
                      <a:r>
                        <a:rPr lang="es-CO" sz="900" b="0" i="0" u="none" strike="noStrike">
                          <a:solidFill>
                            <a:srgbClr val="203764"/>
                          </a:solidFill>
                          <a:effectLst/>
                          <a:latin typeface="Calibri" panose="020F0502020204030204" pitchFamily="34" charset="0"/>
                        </a:rPr>
                        <a:t> </a:t>
                      </a:r>
                    </a:p>
                  </a:txBody>
                  <a:tcPr marL="0" marR="0" marT="0" marB="0" anchor="ctr">
                    <a:lnL>
                      <a:noFill/>
                    </a:lnL>
                    <a:lnR>
                      <a:noFill/>
                    </a:lnR>
                    <a:lnT>
                      <a:noFill/>
                    </a:lnT>
                    <a:lnB>
                      <a:noFill/>
                    </a:lnB>
                    <a:solidFill>
                      <a:srgbClr val="FFFFFF"/>
                    </a:solidFill>
                  </a:tcPr>
                </a:tc>
                <a:tc gridSpan="3">
                  <a:txBody>
                    <a:bodyPr/>
                    <a:lstStyle/>
                    <a:p>
                      <a:pPr algn="l" rtl="0" fontAlgn="ctr"/>
                      <a:r>
                        <a:rPr lang="es-CO" sz="900" b="0" i="0" u="none" strike="noStrike">
                          <a:solidFill>
                            <a:srgbClr val="203764"/>
                          </a:solidFill>
                          <a:effectLst/>
                          <a:latin typeface="Arial" panose="020B0604020202020204" pitchFamily="34" charset="0"/>
                        </a:rPr>
                        <a:t> </a:t>
                      </a:r>
                    </a:p>
                  </a:txBody>
                  <a:tcPr marL="0" marR="0" marT="0" marB="0" anchor="ctr">
                    <a:lnL>
                      <a:noFill/>
                    </a:lnL>
                    <a:lnR>
                      <a:noFill/>
                    </a:lnR>
                    <a:lnT>
                      <a:noFill/>
                    </a:lnT>
                    <a:lnB>
                      <a:noFill/>
                    </a:lnB>
                    <a:solidFill>
                      <a:srgbClr val="FFFFFF"/>
                    </a:solidFill>
                  </a:tcPr>
                </a:tc>
                <a:tc hMerge="1">
                  <a:txBody>
                    <a:bodyPr/>
                    <a:lstStyle/>
                    <a:p>
                      <a:endParaRPr lang="es-CO"/>
                    </a:p>
                  </a:txBody>
                  <a:tcPr/>
                </a:tc>
                <a:tc hMerge="1">
                  <a:txBody>
                    <a:bodyPr/>
                    <a:lstStyle/>
                    <a:p>
                      <a:endParaRPr lang="es-CO"/>
                    </a:p>
                  </a:txBody>
                  <a:tcPr/>
                </a:tc>
                <a:tc>
                  <a:txBody>
                    <a:bodyPr/>
                    <a:lstStyle/>
                    <a:p>
                      <a:pPr algn="l" rtl="0" fontAlgn="ctr"/>
                      <a:r>
                        <a:rPr lang="es-CO" sz="900" b="0" i="0" u="none" strike="noStrike">
                          <a:solidFill>
                            <a:srgbClr val="203764"/>
                          </a:solidFill>
                          <a:effectLst/>
                          <a:latin typeface="Arial" panose="020B0604020202020204" pitchFamily="34" charset="0"/>
                        </a:rPr>
                        <a:t> </a:t>
                      </a:r>
                    </a:p>
                  </a:txBody>
                  <a:tcPr marL="0" marR="0" marT="0" marB="0" anchor="ctr">
                    <a:lnL>
                      <a:noFill/>
                    </a:lnL>
                    <a:lnR>
                      <a:noFill/>
                    </a:lnR>
                    <a:lnT>
                      <a:noFill/>
                    </a:lnT>
                    <a:lnB>
                      <a:noFill/>
                    </a:lnB>
                    <a:solidFill>
                      <a:srgbClr val="FFFFFF"/>
                    </a:solidFill>
                  </a:tcPr>
                </a:tc>
                <a:extLst>
                  <a:ext uri="{0D108BD9-81ED-4DB2-BD59-A6C34878D82A}">
                    <a16:rowId xmlns:a16="http://schemas.microsoft.com/office/drawing/2014/main" xmlns="" val="3807227499"/>
                  </a:ext>
                </a:extLst>
              </a:tr>
              <a:tr h="180680">
                <a:tc>
                  <a:txBody>
                    <a:bodyPr/>
                    <a:lstStyle/>
                    <a:p>
                      <a:pPr algn="l" rtl="0" fontAlgn="ctr"/>
                      <a:r>
                        <a:rPr lang="es-CO" sz="900" b="0" i="0" u="none" strike="noStrike">
                          <a:solidFill>
                            <a:srgbClr val="203764"/>
                          </a:solidFill>
                          <a:effectLst/>
                          <a:latin typeface="Calibri" panose="020F0502020204030204" pitchFamily="34" charset="0"/>
                        </a:rPr>
                        <a:t>** Apropiación vigente a 30 de abril de 2020, descontando partidas suspendidas</a:t>
                      </a:r>
                    </a:p>
                  </a:txBody>
                  <a:tcPr marL="0" marR="0" marT="0" marB="0" anchor="ctr">
                    <a:lnL>
                      <a:noFill/>
                    </a:lnL>
                    <a:lnR>
                      <a:noFill/>
                    </a:lnR>
                    <a:lnT>
                      <a:noFill/>
                    </a:lnT>
                    <a:lnB>
                      <a:noFill/>
                    </a:lnB>
                    <a:solidFill>
                      <a:srgbClr val="FFFFFF"/>
                    </a:solidFill>
                  </a:tcPr>
                </a:tc>
                <a:tc>
                  <a:txBody>
                    <a:bodyPr/>
                    <a:lstStyle/>
                    <a:p>
                      <a:pPr algn="l" rtl="0" fontAlgn="ctr"/>
                      <a:r>
                        <a:rPr lang="es-CO" sz="900" b="0" i="0" u="none" strike="noStrike">
                          <a:solidFill>
                            <a:srgbClr val="203764"/>
                          </a:solidFill>
                          <a:effectLst/>
                          <a:latin typeface="Calibri" panose="020F0502020204030204" pitchFamily="34" charset="0"/>
                        </a:rPr>
                        <a:t> </a:t>
                      </a:r>
                    </a:p>
                  </a:txBody>
                  <a:tcPr marL="0" marR="0" marT="0" marB="0" anchor="ctr">
                    <a:lnL>
                      <a:noFill/>
                    </a:lnL>
                    <a:lnR>
                      <a:noFill/>
                    </a:lnR>
                    <a:lnT>
                      <a:noFill/>
                    </a:lnT>
                    <a:lnB>
                      <a:noFill/>
                    </a:lnB>
                    <a:solidFill>
                      <a:srgbClr val="FFFFFF"/>
                    </a:solidFill>
                  </a:tcPr>
                </a:tc>
                <a:tc>
                  <a:txBody>
                    <a:bodyPr/>
                    <a:lstStyle/>
                    <a:p>
                      <a:pPr algn="l" rtl="0" fontAlgn="ctr"/>
                      <a:r>
                        <a:rPr lang="es-CO" sz="900" b="0" i="0" u="none" strike="noStrike">
                          <a:solidFill>
                            <a:srgbClr val="203764"/>
                          </a:solidFill>
                          <a:effectLst/>
                          <a:latin typeface="Calibri" panose="020F0502020204030204" pitchFamily="34" charset="0"/>
                        </a:rPr>
                        <a:t> </a:t>
                      </a:r>
                    </a:p>
                  </a:txBody>
                  <a:tcPr marL="0" marR="0" marT="0" marB="0" anchor="ctr">
                    <a:lnL>
                      <a:noFill/>
                    </a:lnL>
                    <a:lnR>
                      <a:noFill/>
                    </a:lnR>
                    <a:lnT>
                      <a:noFill/>
                    </a:lnT>
                    <a:lnB>
                      <a:noFill/>
                    </a:lnB>
                    <a:solidFill>
                      <a:srgbClr val="FFFFFF"/>
                    </a:solidFill>
                  </a:tcPr>
                </a:tc>
                <a:tc>
                  <a:txBody>
                    <a:bodyPr/>
                    <a:lstStyle/>
                    <a:p>
                      <a:pPr algn="l" rtl="0" fontAlgn="ctr"/>
                      <a:r>
                        <a:rPr lang="es-CO" sz="900" b="0" i="0" u="none" strike="noStrike">
                          <a:solidFill>
                            <a:srgbClr val="203764"/>
                          </a:solidFill>
                          <a:effectLst/>
                          <a:latin typeface="Calibri" panose="020F0502020204030204" pitchFamily="34" charset="0"/>
                        </a:rPr>
                        <a:t> </a:t>
                      </a:r>
                    </a:p>
                  </a:txBody>
                  <a:tcPr marL="0" marR="0" marT="0" marB="0" anchor="ctr">
                    <a:lnL>
                      <a:noFill/>
                    </a:lnL>
                    <a:lnR>
                      <a:noFill/>
                    </a:lnR>
                    <a:lnT>
                      <a:noFill/>
                    </a:lnT>
                    <a:lnB>
                      <a:noFill/>
                    </a:lnB>
                    <a:solidFill>
                      <a:srgbClr val="FFFFFF"/>
                    </a:solidFill>
                  </a:tcPr>
                </a:tc>
                <a:tc>
                  <a:txBody>
                    <a:bodyPr/>
                    <a:lstStyle/>
                    <a:p>
                      <a:pPr algn="l" rtl="0" fontAlgn="ctr"/>
                      <a:r>
                        <a:rPr lang="es-CO" sz="900" b="0" i="0" u="none" strike="noStrike">
                          <a:solidFill>
                            <a:srgbClr val="203764"/>
                          </a:solidFill>
                          <a:effectLst/>
                          <a:latin typeface="Calibri" panose="020F0502020204030204" pitchFamily="34" charset="0"/>
                        </a:rPr>
                        <a:t> </a:t>
                      </a:r>
                    </a:p>
                  </a:txBody>
                  <a:tcPr marL="0" marR="0" marT="0" marB="0" anchor="ctr">
                    <a:lnL>
                      <a:noFill/>
                    </a:lnL>
                    <a:lnR>
                      <a:noFill/>
                    </a:lnR>
                    <a:lnT>
                      <a:noFill/>
                    </a:lnT>
                    <a:lnB>
                      <a:noFill/>
                    </a:lnB>
                    <a:solidFill>
                      <a:srgbClr val="FFFFFF"/>
                    </a:solidFill>
                  </a:tcPr>
                </a:tc>
                <a:tc>
                  <a:txBody>
                    <a:bodyPr/>
                    <a:lstStyle/>
                    <a:p>
                      <a:pPr algn="l" rtl="0" fontAlgn="ctr"/>
                      <a:r>
                        <a:rPr lang="es-CO" sz="900" b="0" i="0" u="none" strike="noStrike">
                          <a:solidFill>
                            <a:srgbClr val="203764"/>
                          </a:solidFill>
                          <a:effectLst/>
                          <a:latin typeface="Calibri" panose="020F0502020204030204" pitchFamily="34" charset="0"/>
                        </a:rPr>
                        <a:t> </a:t>
                      </a:r>
                    </a:p>
                  </a:txBody>
                  <a:tcPr marL="0" marR="0" marT="0" marB="0" anchor="ctr">
                    <a:lnL>
                      <a:noFill/>
                    </a:lnL>
                    <a:lnR>
                      <a:noFill/>
                    </a:lnR>
                    <a:lnT>
                      <a:noFill/>
                    </a:lnT>
                    <a:lnB>
                      <a:noFill/>
                    </a:lnB>
                    <a:solidFill>
                      <a:srgbClr val="FFFFFF"/>
                    </a:solidFill>
                  </a:tcPr>
                </a:tc>
                <a:tc>
                  <a:txBody>
                    <a:bodyPr/>
                    <a:lstStyle/>
                    <a:p>
                      <a:pPr algn="l" rtl="0" fontAlgn="ctr"/>
                      <a:r>
                        <a:rPr lang="es-CO" sz="900" b="0" i="0" u="none" strike="noStrike">
                          <a:solidFill>
                            <a:srgbClr val="203764"/>
                          </a:solidFill>
                          <a:effectLst/>
                          <a:latin typeface="Calibri" panose="020F0502020204030204" pitchFamily="34" charset="0"/>
                        </a:rPr>
                        <a:t> </a:t>
                      </a:r>
                    </a:p>
                  </a:txBody>
                  <a:tcPr marL="0" marR="0" marT="0" marB="0" anchor="ctr">
                    <a:lnL>
                      <a:noFill/>
                    </a:lnL>
                    <a:lnR>
                      <a:noFill/>
                    </a:lnR>
                    <a:lnT>
                      <a:noFill/>
                    </a:lnT>
                    <a:lnB>
                      <a:noFill/>
                    </a:lnB>
                    <a:solidFill>
                      <a:srgbClr val="FFFFFF"/>
                    </a:solidFill>
                  </a:tcPr>
                </a:tc>
                <a:tc>
                  <a:txBody>
                    <a:bodyPr/>
                    <a:lstStyle/>
                    <a:p>
                      <a:pPr algn="l" rtl="0" fontAlgn="ctr"/>
                      <a:r>
                        <a:rPr lang="es-CO" sz="900" b="0" i="0" u="none" strike="noStrike">
                          <a:solidFill>
                            <a:srgbClr val="203764"/>
                          </a:solidFill>
                          <a:effectLst/>
                          <a:latin typeface="Calibri" panose="020F0502020204030204" pitchFamily="34" charset="0"/>
                        </a:rPr>
                        <a:t> </a:t>
                      </a:r>
                    </a:p>
                  </a:txBody>
                  <a:tcPr marL="0" marR="0" marT="0" marB="0" anchor="ctr">
                    <a:lnL>
                      <a:noFill/>
                    </a:lnL>
                    <a:lnR>
                      <a:noFill/>
                    </a:lnR>
                    <a:lnT>
                      <a:noFill/>
                    </a:lnT>
                    <a:lnB>
                      <a:noFill/>
                    </a:lnB>
                    <a:solidFill>
                      <a:srgbClr val="FFFFFF"/>
                    </a:solidFill>
                  </a:tcPr>
                </a:tc>
                <a:tc>
                  <a:txBody>
                    <a:bodyPr/>
                    <a:lstStyle/>
                    <a:p>
                      <a:pPr algn="l" fontAlgn="ctr"/>
                      <a:r>
                        <a:rPr lang="es-CO" sz="900" b="0" i="0" u="none" strike="noStrike">
                          <a:solidFill>
                            <a:srgbClr val="203764"/>
                          </a:solidFill>
                          <a:effectLst/>
                          <a:latin typeface="Arial" panose="020B0604020202020204" pitchFamily="34" charset="0"/>
                        </a:rPr>
                        <a:t> </a:t>
                      </a:r>
                    </a:p>
                  </a:txBody>
                  <a:tcPr marL="0" marR="0" marT="0" marB="0" anchor="ctr">
                    <a:lnL>
                      <a:noFill/>
                    </a:lnL>
                    <a:lnR>
                      <a:noFill/>
                    </a:lnR>
                    <a:lnT>
                      <a:noFill/>
                    </a:lnT>
                    <a:lnB>
                      <a:noFill/>
                    </a:lnB>
                    <a:solidFill>
                      <a:srgbClr val="FFFFFF"/>
                    </a:solidFill>
                  </a:tcPr>
                </a:tc>
                <a:extLst>
                  <a:ext uri="{0D108BD9-81ED-4DB2-BD59-A6C34878D82A}">
                    <a16:rowId xmlns:a16="http://schemas.microsoft.com/office/drawing/2014/main" xmlns="" val="85156718"/>
                  </a:ext>
                </a:extLst>
              </a:tr>
              <a:tr h="175880">
                <a:tc gridSpan="9">
                  <a:txBody>
                    <a:bodyPr/>
                    <a:lstStyle/>
                    <a:p>
                      <a:pPr marL="0" marR="0" lvl="0" indent="0" algn="just" defTabSz="914400" rtl="0" eaLnBrk="1" fontAlgn="ctr" latinLnBrk="0" hangingPunct="1">
                        <a:lnSpc>
                          <a:spcPct val="100000"/>
                        </a:lnSpc>
                        <a:spcBef>
                          <a:spcPts val="0"/>
                        </a:spcBef>
                        <a:spcAft>
                          <a:spcPts val="0"/>
                        </a:spcAft>
                        <a:buClrTx/>
                        <a:buSzTx/>
                        <a:buFontTx/>
                        <a:buNone/>
                        <a:tabLst/>
                        <a:defRPr/>
                      </a:pPr>
                      <a:r>
                        <a:rPr lang="es-ES" sz="900" b="0" i="0" u="none" strike="noStrike" dirty="0">
                          <a:solidFill>
                            <a:srgbClr val="203764"/>
                          </a:solidFill>
                          <a:effectLst/>
                          <a:latin typeface="Calibri" panose="020F0502020204030204" pitchFamily="34" charset="0"/>
                        </a:rPr>
                        <a:t>*** Dentro de los Gastos de Funcionamiento de Minhacienda, no se incluyen información del rubro "OTROS GASTOS PERSONALES - DISTRIBUCION PREVIO CONCEPTO </a:t>
                      </a:r>
                      <a:r>
                        <a:rPr lang="es-ES" sz="900" b="0" i="0" u="none" strike="noStrike" dirty="0" smtClean="0">
                          <a:solidFill>
                            <a:srgbClr val="203764"/>
                          </a:solidFill>
                          <a:effectLst/>
                          <a:latin typeface="Calibri" panose="020F0502020204030204" pitchFamily="34" charset="0"/>
                        </a:rPr>
                        <a:t>DGPPN“.</a:t>
                      </a:r>
                      <a:r>
                        <a:rPr lang="es-ES" sz="900" b="0" i="0" u="none" strike="noStrike" baseline="0" dirty="0" smtClean="0">
                          <a:solidFill>
                            <a:srgbClr val="203764"/>
                          </a:solidFill>
                          <a:effectLst/>
                          <a:latin typeface="Calibri" panose="020F0502020204030204" pitchFamily="34" charset="0"/>
                        </a:rPr>
                        <a:t> </a:t>
                      </a:r>
                      <a:r>
                        <a:rPr lang="es-ES" sz="900" b="0" i="0" u="none" strike="noStrike" dirty="0" smtClean="0">
                          <a:solidFill>
                            <a:srgbClr val="203764"/>
                          </a:solidFill>
                          <a:effectLst/>
                          <a:latin typeface="Calibri" panose="020F0502020204030204" pitchFamily="34" charset="0"/>
                        </a:rPr>
                        <a:t>Así mismo, dentro de las</a:t>
                      </a:r>
                      <a:r>
                        <a:rPr lang="es-ES" sz="900" b="0" i="0" u="none" strike="noStrike" baseline="0" dirty="0" smtClean="0">
                          <a:solidFill>
                            <a:srgbClr val="203764"/>
                          </a:solidFill>
                          <a:effectLst/>
                          <a:latin typeface="Calibri" panose="020F0502020204030204" pitchFamily="34" charset="0"/>
                        </a:rPr>
                        <a:t> Transferencias de Capital no se contempla proyección de recursos del rubro “CAPITALIZACIÓN DEL FONDO NACIONAL DE GARANTÍAS (FNG)” considerando la Dirección de Crédito Público se encuentra en proceso de elaboración;  en la vigencia 2020 se cuenta con recursos que ascienden a $3.2 Billones. </a:t>
                      </a:r>
                      <a:endParaRPr lang="es-ES" sz="900" b="0" i="0" u="none" strike="noStrike" dirty="0" smtClean="0">
                        <a:solidFill>
                          <a:srgbClr val="203764"/>
                        </a:solidFill>
                        <a:effectLst/>
                        <a:latin typeface="Calibri" panose="020F0502020204030204" pitchFamily="34" charset="0"/>
                      </a:endParaRPr>
                    </a:p>
                    <a:p>
                      <a:pPr algn="l" rtl="0" fontAlgn="ctr"/>
                      <a:endParaRPr lang="es-ES" sz="900" b="0" i="0" u="none" strike="noStrike" dirty="0">
                        <a:solidFill>
                          <a:srgbClr val="203764"/>
                        </a:solidFill>
                        <a:effectLst/>
                        <a:latin typeface="Calibri" panose="020F0502020204030204" pitchFamily="34" charset="0"/>
                      </a:endParaRPr>
                    </a:p>
                  </a:txBody>
                  <a:tcPr marL="0" marR="0" marT="0" marB="0" anchor="ctr">
                    <a:lnL>
                      <a:noFill/>
                    </a:lnL>
                    <a:lnR>
                      <a:noFill/>
                    </a:lnR>
                    <a:lnT>
                      <a:noFill/>
                    </a:lnT>
                    <a:lnB>
                      <a:noFill/>
                    </a:lnB>
                    <a:solidFill>
                      <a:srgbClr val="FFFFFF"/>
                    </a:solidFill>
                  </a:tcPr>
                </a:tc>
                <a:tc hMerge="1">
                  <a:txBody>
                    <a:bodyPr/>
                    <a:lstStyle/>
                    <a:p>
                      <a:pPr algn="l" fontAlgn="ctr"/>
                      <a:endParaRPr lang="es-CO" sz="1000" b="0" i="0" u="none" strike="noStrike">
                        <a:solidFill>
                          <a:srgbClr val="000000"/>
                        </a:solidFill>
                        <a:effectLst/>
                        <a:latin typeface="Calibri" panose="020F0502020204030204" pitchFamily="34" charset="0"/>
                      </a:endParaRPr>
                    </a:p>
                  </a:txBody>
                  <a:tcPr marL="0" marR="0" marT="0" marB="0" anchor="ctr">
                    <a:lnL>
                      <a:noFill/>
                    </a:lnL>
                    <a:lnR>
                      <a:noFill/>
                    </a:lnR>
                    <a:lnT>
                      <a:noFill/>
                    </a:lnT>
                    <a:lnB>
                      <a:noFill/>
                    </a:lnB>
                  </a:tcPr>
                </a:tc>
                <a:tc hMerge="1">
                  <a:txBody>
                    <a:bodyPr/>
                    <a:lstStyle/>
                    <a:p>
                      <a:pPr algn="l" fontAlgn="ctr"/>
                      <a:endParaRPr lang="es-CO" sz="1000" b="0" i="0" u="none" strike="noStrike" dirty="0">
                        <a:solidFill>
                          <a:srgbClr val="000000"/>
                        </a:solidFill>
                        <a:effectLst/>
                        <a:latin typeface="Calibri" panose="020F0502020204030204" pitchFamily="34" charset="0"/>
                      </a:endParaRPr>
                    </a:p>
                  </a:txBody>
                  <a:tcPr marL="0" marR="0" marT="0" marB="0" anchor="ctr">
                    <a:lnL>
                      <a:noFill/>
                    </a:lnL>
                    <a:lnR>
                      <a:noFill/>
                    </a:lnR>
                    <a:lnT>
                      <a:noFill/>
                    </a:lnT>
                    <a:lnB>
                      <a:noFill/>
                    </a:lnB>
                  </a:tcPr>
                </a:tc>
                <a:tc hMerge="1">
                  <a:txBody>
                    <a:bodyPr/>
                    <a:lstStyle/>
                    <a:p>
                      <a:pPr algn="l" fontAlgn="ctr"/>
                      <a:endParaRPr lang="es-CO" sz="1000" b="0" i="0" u="none" strike="noStrike" dirty="0">
                        <a:solidFill>
                          <a:srgbClr val="000000"/>
                        </a:solidFill>
                        <a:effectLst/>
                        <a:latin typeface="Calibri" panose="020F0502020204030204" pitchFamily="34" charset="0"/>
                      </a:endParaRPr>
                    </a:p>
                  </a:txBody>
                  <a:tcPr marL="0" marR="0" marT="0" marB="0" anchor="ctr">
                    <a:lnL>
                      <a:noFill/>
                    </a:lnL>
                    <a:lnR>
                      <a:noFill/>
                    </a:lnR>
                    <a:lnT>
                      <a:noFill/>
                    </a:lnT>
                    <a:lnB>
                      <a:noFill/>
                    </a:lnB>
                  </a:tcPr>
                </a:tc>
                <a:tc hMerge="1">
                  <a:txBody>
                    <a:bodyPr/>
                    <a:lstStyle/>
                    <a:p>
                      <a:pPr algn="l" fontAlgn="ctr"/>
                      <a:endParaRPr lang="es-CO" sz="1000" b="0" i="0" u="none" strike="noStrike" dirty="0">
                        <a:solidFill>
                          <a:srgbClr val="000000"/>
                        </a:solidFill>
                        <a:effectLst/>
                        <a:latin typeface="Calibri" panose="020F0502020204030204" pitchFamily="34" charset="0"/>
                      </a:endParaRPr>
                    </a:p>
                  </a:txBody>
                  <a:tcPr marL="0" marR="0" marT="0" marB="0" anchor="ctr">
                    <a:lnL>
                      <a:noFill/>
                    </a:lnL>
                    <a:lnR>
                      <a:noFill/>
                    </a:lnR>
                    <a:lnT>
                      <a:noFill/>
                    </a:lnT>
                    <a:lnB>
                      <a:noFill/>
                    </a:lnB>
                  </a:tcPr>
                </a:tc>
                <a:tc hMerge="1">
                  <a:txBody>
                    <a:bodyPr/>
                    <a:lstStyle/>
                    <a:p>
                      <a:pPr algn="l" fontAlgn="ctr"/>
                      <a:endParaRPr lang="es-CO" sz="1000" b="0" i="0" u="none" strike="noStrike" dirty="0">
                        <a:solidFill>
                          <a:srgbClr val="000000"/>
                        </a:solidFill>
                        <a:effectLst/>
                        <a:latin typeface="Calibri" panose="020F0502020204030204" pitchFamily="34" charset="0"/>
                      </a:endParaRPr>
                    </a:p>
                  </a:txBody>
                  <a:tcPr marL="0" marR="0" marT="0" marB="0" anchor="ctr">
                    <a:lnL>
                      <a:noFill/>
                    </a:lnL>
                    <a:lnR>
                      <a:noFill/>
                    </a:lnR>
                    <a:lnT>
                      <a:noFill/>
                    </a:lnT>
                    <a:lnB>
                      <a:noFill/>
                    </a:lnB>
                  </a:tcPr>
                </a:tc>
                <a:tc hMerge="1">
                  <a:txBody>
                    <a:bodyPr/>
                    <a:lstStyle/>
                    <a:p>
                      <a:pPr algn="l" fontAlgn="ctr"/>
                      <a:endParaRPr lang="es-CO" sz="1000" b="0" i="0" u="none" strike="noStrike" dirty="0">
                        <a:solidFill>
                          <a:srgbClr val="000000"/>
                        </a:solidFill>
                        <a:effectLst/>
                        <a:latin typeface="Calibri" panose="020F0502020204030204" pitchFamily="34" charset="0"/>
                      </a:endParaRPr>
                    </a:p>
                  </a:txBody>
                  <a:tcPr marL="0" marR="0" marT="0" marB="0" anchor="ctr">
                    <a:lnL>
                      <a:noFill/>
                    </a:lnL>
                    <a:lnR>
                      <a:noFill/>
                    </a:lnR>
                    <a:lnT>
                      <a:noFill/>
                    </a:lnT>
                    <a:lnB>
                      <a:noFill/>
                    </a:lnB>
                  </a:tcPr>
                </a:tc>
                <a:tc hMerge="1">
                  <a:txBody>
                    <a:bodyPr/>
                    <a:lstStyle/>
                    <a:p>
                      <a:pPr algn="l" fontAlgn="ctr"/>
                      <a:endParaRPr lang="es-CO" sz="1000" b="0" i="0" u="none" strike="noStrike" dirty="0">
                        <a:solidFill>
                          <a:srgbClr val="000000"/>
                        </a:solidFill>
                        <a:effectLst/>
                        <a:latin typeface="Calibri" panose="020F0502020204030204" pitchFamily="34" charset="0"/>
                      </a:endParaRPr>
                    </a:p>
                  </a:txBody>
                  <a:tcPr marL="0" marR="0" marT="0" marB="0" anchor="ctr">
                    <a:lnL>
                      <a:noFill/>
                    </a:lnL>
                    <a:lnR>
                      <a:noFill/>
                    </a:lnR>
                    <a:lnT>
                      <a:noFill/>
                    </a:lnT>
                    <a:lnB>
                      <a:noFill/>
                    </a:lnB>
                  </a:tcPr>
                </a:tc>
                <a:tc hMerge="1">
                  <a:txBody>
                    <a:bodyPr/>
                    <a:lstStyle/>
                    <a:p>
                      <a:pPr algn="l" fontAlgn="ctr"/>
                      <a:endParaRPr lang="es-CO" sz="1000" b="0" i="0" u="none" strike="noStrike" dirty="0">
                        <a:solidFill>
                          <a:srgbClr val="000000"/>
                        </a:solidFill>
                        <a:effectLst/>
                        <a:latin typeface="Calibri" panose="020F0502020204030204" pitchFamily="34" charset="0"/>
                      </a:endParaRPr>
                    </a:p>
                  </a:txBody>
                  <a:tcPr marL="0" marR="0" marT="0" marB="0" anchor="ctr">
                    <a:lnL>
                      <a:noFill/>
                    </a:lnL>
                    <a:lnR>
                      <a:noFill/>
                    </a:lnR>
                    <a:lnT>
                      <a:noFill/>
                    </a:lnT>
                    <a:lnB>
                      <a:noFill/>
                    </a:lnB>
                  </a:tcPr>
                </a:tc>
                <a:extLst>
                  <a:ext uri="{0D108BD9-81ED-4DB2-BD59-A6C34878D82A}">
                    <a16:rowId xmlns:a16="http://schemas.microsoft.com/office/drawing/2014/main" xmlns="" val="2176193896"/>
                  </a:ext>
                </a:extLst>
              </a:tr>
            </a:tbl>
          </a:graphicData>
        </a:graphic>
      </p:graphicFrame>
    </p:spTree>
    <p:extLst>
      <p:ext uri="{BB962C8B-B14F-4D97-AF65-F5344CB8AC3E}">
        <p14:creationId xmlns:p14="http://schemas.microsoft.com/office/powerpoint/2010/main" val="341143853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5">
            <a:extLst>
              <a:ext uri="{FF2B5EF4-FFF2-40B4-BE49-F238E27FC236}">
                <a16:creationId xmlns:a16="http://schemas.microsoft.com/office/drawing/2014/main" xmlns="" id="{147A00F9-85D5-482F-8929-515BA65B6DAA}"/>
              </a:ext>
            </a:extLst>
          </p:cNvPr>
          <p:cNvSpPr>
            <a:spLocks noGrp="1"/>
          </p:cNvSpPr>
          <p:nvPr>
            <p:ph type="title"/>
          </p:nvPr>
        </p:nvSpPr>
        <p:spPr>
          <a:xfrm>
            <a:off x="390525" y="201434"/>
            <a:ext cx="11613596" cy="559387"/>
          </a:xfrm>
        </p:spPr>
        <p:txBody>
          <a:bodyPr/>
          <a:lstStyle/>
          <a:p>
            <a:r>
              <a:rPr lang="es-CO" dirty="0"/>
              <a:t>4. Solicitud MGMP Funcionamiento</a:t>
            </a:r>
          </a:p>
        </p:txBody>
      </p:sp>
      <p:sp>
        <p:nvSpPr>
          <p:cNvPr id="8" name="Title 15">
            <a:extLst>
              <a:ext uri="{FF2B5EF4-FFF2-40B4-BE49-F238E27FC236}">
                <a16:creationId xmlns:a16="http://schemas.microsoft.com/office/drawing/2014/main" xmlns="" id="{48559CDB-F3BA-4832-A463-C140E1AE4CC1}"/>
              </a:ext>
            </a:extLst>
          </p:cNvPr>
          <p:cNvSpPr txBox="1">
            <a:spLocks/>
          </p:cNvSpPr>
          <p:nvPr/>
        </p:nvSpPr>
        <p:spPr>
          <a:xfrm>
            <a:off x="8857397" y="279866"/>
            <a:ext cx="3843018" cy="559387"/>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lang="es-CO" sz="3600" b="0" kern="1200" spc="-150">
                <a:solidFill>
                  <a:schemeClr val="tx1"/>
                </a:solidFill>
                <a:latin typeface="Work Sans" panose="00000500000000000000" pitchFamily="2" charset="0"/>
                <a:ea typeface="+mj-ea"/>
                <a:cs typeface="+mj-cs"/>
              </a:defRPr>
            </a:lvl1pPr>
          </a:lstStyle>
          <a:p>
            <a:r>
              <a:rPr lang="es-CO" sz="2400" dirty="0"/>
              <a:t>Sector </a:t>
            </a:r>
            <a:r>
              <a:rPr lang="es-CO" sz="2400" dirty="0" smtClean="0"/>
              <a:t>Hacienda</a:t>
            </a:r>
            <a:endParaRPr lang="es-CO" sz="2400" dirty="0"/>
          </a:p>
        </p:txBody>
      </p:sp>
      <p:sp>
        <p:nvSpPr>
          <p:cNvPr id="5" name="Rectángulo 4"/>
          <p:cNvSpPr/>
          <p:nvPr/>
        </p:nvSpPr>
        <p:spPr>
          <a:xfrm>
            <a:off x="390524" y="845459"/>
            <a:ext cx="6447003" cy="369332"/>
          </a:xfrm>
          <a:prstGeom prst="rect">
            <a:avLst/>
          </a:prstGeom>
        </p:spPr>
        <p:txBody>
          <a:bodyPr wrap="square">
            <a:spAutoFit/>
          </a:bodyPr>
          <a:lstStyle/>
          <a:p>
            <a:r>
              <a:rPr lang="es-CO" b="1" dirty="0">
                <a:solidFill>
                  <a:schemeClr val="accent3"/>
                </a:solidFill>
              </a:rPr>
              <a:t>Proyecciones – Escenario con </a:t>
            </a:r>
            <a:r>
              <a:rPr lang="es-CO" b="1" dirty="0" smtClean="0">
                <a:solidFill>
                  <a:schemeClr val="accent3"/>
                </a:solidFill>
              </a:rPr>
              <a:t>FOME,FNG y ajuste FOFI</a:t>
            </a:r>
            <a:endParaRPr lang="es-CO" b="1" dirty="0">
              <a:solidFill>
                <a:schemeClr val="accent3"/>
              </a:solidFill>
            </a:endParaRPr>
          </a:p>
        </p:txBody>
      </p:sp>
      <p:graphicFrame>
        <p:nvGraphicFramePr>
          <p:cNvPr id="7" name="Tabla 6"/>
          <p:cNvGraphicFramePr>
            <a:graphicFrameLocks noGrp="1"/>
          </p:cNvGraphicFramePr>
          <p:nvPr>
            <p:extLst>
              <p:ext uri="{D42A27DB-BD31-4B8C-83A1-F6EECF244321}">
                <p14:modId xmlns:p14="http://schemas.microsoft.com/office/powerpoint/2010/main" val="2482302833"/>
              </p:ext>
            </p:extLst>
          </p:nvPr>
        </p:nvGraphicFramePr>
        <p:xfrm>
          <a:off x="390524" y="4281151"/>
          <a:ext cx="11455737" cy="2545960"/>
        </p:xfrm>
        <a:graphic>
          <a:graphicData uri="http://schemas.openxmlformats.org/drawingml/2006/table">
            <a:tbl>
              <a:tblPr/>
              <a:tblGrid>
                <a:gridCol w="4884531">
                  <a:extLst>
                    <a:ext uri="{9D8B030D-6E8A-4147-A177-3AD203B41FA5}">
                      <a16:colId xmlns:a16="http://schemas.microsoft.com/office/drawing/2014/main" xmlns="" val="241612287"/>
                    </a:ext>
                  </a:extLst>
                </a:gridCol>
                <a:gridCol w="935958">
                  <a:extLst>
                    <a:ext uri="{9D8B030D-6E8A-4147-A177-3AD203B41FA5}">
                      <a16:colId xmlns:a16="http://schemas.microsoft.com/office/drawing/2014/main" xmlns="" val="1553279743"/>
                    </a:ext>
                  </a:extLst>
                </a:gridCol>
                <a:gridCol w="935958">
                  <a:extLst>
                    <a:ext uri="{9D8B030D-6E8A-4147-A177-3AD203B41FA5}">
                      <a16:colId xmlns:a16="http://schemas.microsoft.com/office/drawing/2014/main" xmlns="" val="2844067192"/>
                    </a:ext>
                  </a:extLst>
                </a:gridCol>
                <a:gridCol w="935958">
                  <a:extLst>
                    <a:ext uri="{9D8B030D-6E8A-4147-A177-3AD203B41FA5}">
                      <a16:colId xmlns:a16="http://schemas.microsoft.com/office/drawing/2014/main" xmlns="" val="3085496611"/>
                    </a:ext>
                  </a:extLst>
                </a:gridCol>
                <a:gridCol w="935958">
                  <a:extLst>
                    <a:ext uri="{9D8B030D-6E8A-4147-A177-3AD203B41FA5}">
                      <a16:colId xmlns:a16="http://schemas.microsoft.com/office/drawing/2014/main" xmlns="" val="2468483034"/>
                    </a:ext>
                  </a:extLst>
                </a:gridCol>
                <a:gridCol w="935958">
                  <a:extLst>
                    <a:ext uri="{9D8B030D-6E8A-4147-A177-3AD203B41FA5}">
                      <a16:colId xmlns:a16="http://schemas.microsoft.com/office/drawing/2014/main" xmlns="" val="1701391490"/>
                    </a:ext>
                  </a:extLst>
                </a:gridCol>
                <a:gridCol w="536227">
                  <a:extLst>
                    <a:ext uri="{9D8B030D-6E8A-4147-A177-3AD203B41FA5}">
                      <a16:colId xmlns:a16="http://schemas.microsoft.com/office/drawing/2014/main" xmlns="" val="410561872"/>
                    </a:ext>
                  </a:extLst>
                </a:gridCol>
                <a:gridCol w="536227">
                  <a:extLst>
                    <a:ext uri="{9D8B030D-6E8A-4147-A177-3AD203B41FA5}">
                      <a16:colId xmlns:a16="http://schemas.microsoft.com/office/drawing/2014/main" xmlns="" val="3402241257"/>
                    </a:ext>
                  </a:extLst>
                </a:gridCol>
                <a:gridCol w="818962">
                  <a:extLst>
                    <a:ext uri="{9D8B030D-6E8A-4147-A177-3AD203B41FA5}">
                      <a16:colId xmlns:a16="http://schemas.microsoft.com/office/drawing/2014/main" xmlns="" val="2036116717"/>
                    </a:ext>
                  </a:extLst>
                </a:gridCol>
              </a:tblGrid>
              <a:tr h="155156">
                <a:tc gridSpan="9">
                  <a:txBody>
                    <a:bodyPr/>
                    <a:lstStyle/>
                    <a:p>
                      <a:pPr algn="l" rtl="0" fontAlgn="ctr"/>
                      <a:r>
                        <a:rPr lang="es-ES" sz="900" b="0" i="0" u="none" strike="noStrike">
                          <a:solidFill>
                            <a:srgbClr val="203764"/>
                          </a:solidFill>
                          <a:effectLst/>
                          <a:latin typeface="Calibri" panose="020F0502020204030204" pitchFamily="34" charset="0"/>
                        </a:rPr>
                        <a:t>Clasificación correspondiente a la establecida por medio de la Resolución 010 del 7 de marzo de 2018 de la Dirección General de Presupuesto Público Nacional  </a:t>
                      </a:r>
                    </a:p>
                  </a:txBody>
                  <a:tcPr marL="0" marR="0" marT="0" marB="0" anchor="ctr">
                    <a:lnL>
                      <a:noFill/>
                    </a:lnL>
                    <a:lnR>
                      <a:noFill/>
                    </a:lnR>
                    <a:lnT>
                      <a:noFill/>
                    </a:lnT>
                    <a:lnB>
                      <a:noFill/>
                    </a:lnB>
                    <a:solidFill>
                      <a:srgbClr val="FFFFFF"/>
                    </a:solidFill>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extLst>
                  <a:ext uri="{0D108BD9-81ED-4DB2-BD59-A6C34878D82A}">
                    <a16:rowId xmlns:a16="http://schemas.microsoft.com/office/drawing/2014/main" xmlns="" val="2805516865"/>
                  </a:ext>
                </a:extLst>
              </a:tr>
              <a:tr h="155156">
                <a:tc>
                  <a:txBody>
                    <a:bodyPr/>
                    <a:lstStyle/>
                    <a:p>
                      <a:pPr algn="l" rtl="0" fontAlgn="ctr"/>
                      <a:r>
                        <a:rPr lang="es-ES" sz="900" b="0" i="0" u="none" strike="noStrike">
                          <a:solidFill>
                            <a:srgbClr val="203764"/>
                          </a:solidFill>
                          <a:effectLst/>
                          <a:latin typeface="Calibri" panose="020F0502020204030204" pitchFamily="34" charset="0"/>
                        </a:rPr>
                        <a:t>* Apropiación vigente a 30 de abril de 2020, SIN descontar partidas suspendidas</a:t>
                      </a:r>
                    </a:p>
                  </a:txBody>
                  <a:tcPr marL="0" marR="0" marT="0" marB="0" anchor="ctr">
                    <a:lnL>
                      <a:noFill/>
                    </a:lnL>
                    <a:lnR>
                      <a:noFill/>
                    </a:lnR>
                    <a:lnT>
                      <a:noFill/>
                    </a:lnT>
                    <a:lnB>
                      <a:noFill/>
                    </a:lnB>
                    <a:solidFill>
                      <a:srgbClr val="FFFFFF"/>
                    </a:solidFill>
                  </a:tcPr>
                </a:tc>
                <a:tc>
                  <a:txBody>
                    <a:bodyPr/>
                    <a:lstStyle/>
                    <a:p>
                      <a:pPr algn="l" rtl="0" fontAlgn="ctr"/>
                      <a:r>
                        <a:rPr lang="es-CO" sz="900" b="0" i="0" u="none" strike="noStrike">
                          <a:solidFill>
                            <a:srgbClr val="203764"/>
                          </a:solidFill>
                          <a:effectLst/>
                          <a:latin typeface="Calibri" panose="020F0502020204030204" pitchFamily="34" charset="0"/>
                        </a:rPr>
                        <a:t> </a:t>
                      </a:r>
                    </a:p>
                  </a:txBody>
                  <a:tcPr marL="0" marR="0" marT="0" marB="0" anchor="ctr">
                    <a:lnL>
                      <a:noFill/>
                    </a:lnL>
                    <a:lnR>
                      <a:noFill/>
                    </a:lnR>
                    <a:lnT>
                      <a:noFill/>
                    </a:lnT>
                    <a:lnB>
                      <a:noFill/>
                    </a:lnB>
                    <a:solidFill>
                      <a:srgbClr val="FFFFFF"/>
                    </a:solidFill>
                  </a:tcPr>
                </a:tc>
                <a:tc>
                  <a:txBody>
                    <a:bodyPr/>
                    <a:lstStyle/>
                    <a:p>
                      <a:pPr algn="l" rtl="0" fontAlgn="ctr"/>
                      <a:r>
                        <a:rPr lang="es-CO" sz="900" b="0" i="0" u="none" strike="noStrike">
                          <a:solidFill>
                            <a:srgbClr val="203764"/>
                          </a:solidFill>
                          <a:effectLst/>
                          <a:latin typeface="Calibri" panose="020F0502020204030204" pitchFamily="34" charset="0"/>
                        </a:rPr>
                        <a:t> </a:t>
                      </a:r>
                    </a:p>
                  </a:txBody>
                  <a:tcPr marL="0" marR="0" marT="0" marB="0" anchor="ctr">
                    <a:lnL>
                      <a:noFill/>
                    </a:lnL>
                    <a:lnR>
                      <a:noFill/>
                    </a:lnR>
                    <a:lnT>
                      <a:noFill/>
                    </a:lnT>
                    <a:lnB>
                      <a:noFill/>
                    </a:lnB>
                    <a:solidFill>
                      <a:srgbClr val="FFFFFF"/>
                    </a:solidFill>
                  </a:tcPr>
                </a:tc>
                <a:tc>
                  <a:txBody>
                    <a:bodyPr/>
                    <a:lstStyle/>
                    <a:p>
                      <a:pPr algn="l" rtl="0" fontAlgn="ctr"/>
                      <a:r>
                        <a:rPr lang="es-CO" sz="900" b="0" i="0" u="none" strike="noStrike">
                          <a:solidFill>
                            <a:srgbClr val="203764"/>
                          </a:solidFill>
                          <a:effectLst/>
                          <a:latin typeface="Calibri" panose="020F0502020204030204" pitchFamily="34" charset="0"/>
                        </a:rPr>
                        <a:t> </a:t>
                      </a:r>
                    </a:p>
                  </a:txBody>
                  <a:tcPr marL="0" marR="0" marT="0" marB="0" anchor="ctr">
                    <a:lnL>
                      <a:noFill/>
                    </a:lnL>
                    <a:lnR>
                      <a:noFill/>
                    </a:lnR>
                    <a:lnT>
                      <a:noFill/>
                    </a:lnT>
                    <a:lnB>
                      <a:noFill/>
                    </a:lnB>
                    <a:solidFill>
                      <a:srgbClr val="FFFFFF"/>
                    </a:solidFill>
                  </a:tcPr>
                </a:tc>
                <a:tc>
                  <a:txBody>
                    <a:bodyPr/>
                    <a:lstStyle/>
                    <a:p>
                      <a:pPr algn="l" rtl="0" fontAlgn="ctr"/>
                      <a:r>
                        <a:rPr lang="es-CO" sz="900" b="0" i="0" u="none" strike="noStrike">
                          <a:solidFill>
                            <a:srgbClr val="203764"/>
                          </a:solidFill>
                          <a:effectLst/>
                          <a:latin typeface="Calibri" panose="020F0502020204030204" pitchFamily="34" charset="0"/>
                        </a:rPr>
                        <a:t> </a:t>
                      </a:r>
                    </a:p>
                  </a:txBody>
                  <a:tcPr marL="0" marR="0" marT="0" marB="0" anchor="ctr">
                    <a:lnL>
                      <a:noFill/>
                    </a:lnL>
                    <a:lnR>
                      <a:noFill/>
                    </a:lnR>
                    <a:lnT>
                      <a:noFill/>
                    </a:lnT>
                    <a:lnB>
                      <a:noFill/>
                    </a:lnB>
                    <a:solidFill>
                      <a:srgbClr val="FFFFFF"/>
                    </a:solidFill>
                  </a:tcPr>
                </a:tc>
                <a:tc gridSpan="3">
                  <a:txBody>
                    <a:bodyPr/>
                    <a:lstStyle/>
                    <a:p>
                      <a:pPr algn="l" rtl="0" fontAlgn="ctr"/>
                      <a:r>
                        <a:rPr lang="es-CO" sz="900" b="0" i="0" u="none" strike="noStrike">
                          <a:solidFill>
                            <a:srgbClr val="203764"/>
                          </a:solidFill>
                          <a:effectLst/>
                          <a:latin typeface="Arial" panose="020B0604020202020204" pitchFamily="34" charset="0"/>
                        </a:rPr>
                        <a:t> </a:t>
                      </a:r>
                    </a:p>
                  </a:txBody>
                  <a:tcPr marL="0" marR="0" marT="0" marB="0" anchor="ctr">
                    <a:lnL>
                      <a:noFill/>
                    </a:lnL>
                    <a:lnR>
                      <a:noFill/>
                    </a:lnR>
                    <a:lnT>
                      <a:noFill/>
                    </a:lnT>
                    <a:lnB>
                      <a:noFill/>
                    </a:lnB>
                    <a:solidFill>
                      <a:srgbClr val="FFFFFF"/>
                    </a:solidFill>
                  </a:tcPr>
                </a:tc>
                <a:tc hMerge="1">
                  <a:txBody>
                    <a:bodyPr/>
                    <a:lstStyle/>
                    <a:p>
                      <a:endParaRPr lang="es-CO"/>
                    </a:p>
                  </a:txBody>
                  <a:tcPr/>
                </a:tc>
                <a:tc hMerge="1">
                  <a:txBody>
                    <a:bodyPr/>
                    <a:lstStyle/>
                    <a:p>
                      <a:endParaRPr lang="es-CO"/>
                    </a:p>
                  </a:txBody>
                  <a:tcPr/>
                </a:tc>
                <a:tc>
                  <a:txBody>
                    <a:bodyPr/>
                    <a:lstStyle/>
                    <a:p>
                      <a:pPr algn="l" rtl="0" fontAlgn="ctr"/>
                      <a:r>
                        <a:rPr lang="es-CO" sz="900" b="0" i="0" u="none" strike="noStrike">
                          <a:solidFill>
                            <a:srgbClr val="203764"/>
                          </a:solidFill>
                          <a:effectLst/>
                          <a:latin typeface="Arial" panose="020B0604020202020204" pitchFamily="34" charset="0"/>
                        </a:rPr>
                        <a:t> </a:t>
                      </a:r>
                    </a:p>
                  </a:txBody>
                  <a:tcPr marL="0" marR="0" marT="0" marB="0" anchor="ctr">
                    <a:lnL>
                      <a:noFill/>
                    </a:lnL>
                    <a:lnR>
                      <a:noFill/>
                    </a:lnR>
                    <a:lnT>
                      <a:noFill/>
                    </a:lnT>
                    <a:lnB>
                      <a:noFill/>
                    </a:lnB>
                    <a:solidFill>
                      <a:srgbClr val="FFFFFF"/>
                    </a:solidFill>
                  </a:tcPr>
                </a:tc>
                <a:extLst>
                  <a:ext uri="{0D108BD9-81ED-4DB2-BD59-A6C34878D82A}">
                    <a16:rowId xmlns:a16="http://schemas.microsoft.com/office/drawing/2014/main" xmlns="" val="3014030144"/>
                  </a:ext>
                </a:extLst>
              </a:tr>
              <a:tr h="147768">
                <a:tc>
                  <a:txBody>
                    <a:bodyPr/>
                    <a:lstStyle/>
                    <a:p>
                      <a:pPr algn="l" rtl="0" fontAlgn="ctr"/>
                      <a:r>
                        <a:rPr lang="es-CO" sz="900" b="0" i="0" u="none" strike="noStrike">
                          <a:solidFill>
                            <a:srgbClr val="203764"/>
                          </a:solidFill>
                          <a:effectLst/>
                          <a:latin typeface="Calibri" panose="020F0502020204030204" pitchFamily="34" charset="0"/>
                        </a:rPr>
                        <a:t>** Apropiación vigente a 30 de abril de 2020, descontando partidas suspendidas</a:t>
                      </a:r>
                    </a:p>
                  </a:txBody>
                  <a:tcPr marL="0" marR="0" marT="0" marB="0" anchor="ctr">
                    <a:lnL>
                      <a:noFill/>
                    </a:lnL>
                    <a:lnR>
                      <a:noFill/>
                    </a:lnR>
                    <a:lnT>
                      <a:noFill/>
                    </a:lnT>
                    <a:lnB>
                      <a:noFill/>
                    </a:lnB>
                    <a:solidFill>
                      <a:srgbClr val="FFFFFF"/>
                    </a:solidFill>
                  </a:tcPr>
                </a:tc>
                <a:tc>
                  <a:txBody>
                    <a:bodyPr/>
                    <a:lstStyle/>
                    <a:p>
                      <a:pPr algn="l" rtl="0" fontAlgn="ctr"/>
                      <a:r>
                        <a:rPr lang="es-CO" sz="900" b="0" i="0" u="none" strike="noStrike">
                          <a:solidFill>
                            <a:srgbClr val="203764"/>
                          </a:solidFill>
                          <a:effectLst/>
                          <a:latin typeface="Calibri" panose="020F0502020204030204" pitchFamily="34" charset="0"/>
                        </a:rPr>
                        <a:t> </a:t>
                      </a:r>
                    </a:p>
                  </a:txBody>
                  <a:tcPr marL="0" marR="0" marT="0" marB="0" anchor="ctr">
                    <a:lnL>
                      <a:noFill/>
                    </a:lnL>
                    <a:lnR>
                      <a:noFill/>
                    </a:lnR>
                    <a:lnT>
                      <a:noFill/>
                    </a:lnT>
                    <a:lnB>
                      <a:noFill/>
                    </a:lnB>
                    <a:solidFill>
                      <a:srgbClr val="FFFFFF"/>
                    </a:solidFill>
                  </a:tcPr>
                </a:tc>
                <a:tc>
                  <a:txBody>
                    <a:bodyPr/>
                    <a:lstStyle/>
                    <a:p>
                      <a:pPr algn="l" rtl="0" fontAlgn="ctr"/>
                      <a:r>
                        <a:rPr lang="es-CO" sz="900" b="0" i="0" u="none" strike="noStrike">
                          <a:solidFill>
                            <a:srgbClr val="203764"/>
                          </a:solidFill>
                          <a:effectLst/>
                          <a:latin typeface="Calibri" panose="020F0502020204030204" pitchFamily="34" charset="0"/>
                        </a:rPr>
                        <a:t> </a:t>
                      </a:r>
                    </a:p>
                  </a:txBody>
                  <a:tcPr marL="0" marR="0" marT="0" marB="0" anchor="ctr">
                    <a:lnL>
                      <a:noFill/>
                    </a:lnL>
                    <a:lnR>
                      <a:noFill/>
                    </a:lnR>
                    <a:lnT>
                      <a:noFill/>
                    </a:lnT>
                    <a:lnB>
                      <a:noFill/>
                    </a:lnB>
                    <a:solidFill>
                      <a:srgbClr val="FFFFFF"/>
                    </a:solidFill>
                  </a:tcPr>
                </a:tc>
                <a:tc>
                  <a:txBody>
                    <a:bodyPr/>
                    <a:lstStyle/>
                    <a:p>
                      <a:pPr algn="l" rtl="0" fontAlgn="ctr"/>
                      <a:r>
                        <a:rPr lang="es-CO" sz="900" b="0" i="0" u="none" strike="noStrike">
                          <a:solidFill>
                            <a:srgbClr val="203764"/>
                          </a:solidFill>
                          <a:effectLst/>
                          <a:latin typeface="Calibri" panose="020F0502020204030204" pitchFamily="34" charset="0"/>
                        </a:rPr>
                        <a:t> </a:t>
                      </a:r>
                    </a:p>
                  </a:txBody>
                  <a:tcPr marL="0" marR="0" marT="0" marB="0" anchor="ctr">
                    <a:lnL>
                      <a:noFill/>
                    </a:lnL>
                    <a:lnR>
                      <a:noFill/>
                    </a:lnR>
                    <a:lnT>
                      <a:noFill/>
                    </a:lnT>
                    <a:lnB>
                      <a:noFill/>
                    </a:lnB>
                    <a:solidFill>
                      <a:srgbClr val="FFFFFF"/>
                    </a:solidFill>
                  </a:tcPr>
                </a:tc>
                <a:tc>
                  <a:txBody>
                    <a:bodyPr/>
                    <a:lstStyle/>
                    <a:p>
                      <a:pPr algn="l" rtl="0" fontAlgn="ctr"/>
                      <a:r>
                        <a:rPr lang="es-CO" sz="900" b="0" i="0" u="none" strike="noStrike">
                          <a:solidFill>
                            <a:srgbClr val="203764"/>
                          </a:solidFill>
                          <a:effectLst/>
                          <a:latin typeface="Calibri" panose="020F0502020204030204" pitchFamily="34" charset="0"/>
                        </a:rPr>
                        <a:t> </a:t>
                      </a:r>
                    </a:p>
                  </a:txBody>
                  <a:tcPr marL="0" marR="0" marT="0" marB="0" anchor="ctr">
                    <a:lnL>
                      <a:noFill/>
                    </a:lnL>
                    <a:lnR>
                      <a:noFill/>
                    </a:lnR>
                    <a:lnT>
                      <a:noFill/>
                    </a:lnT>
                    <a:lnB>
                      <a:noFill/>
                    </a:lnB>
                    <a:solidFill>
                      <a:srgbClr val="FFFFFF"/>
                    </a:solidFill>
                  </a:tcPr>
                </a:tc>
                <a:tc>
                  <a:txBody>
                    <a:bodyPr/>
                    <a:lstStyle/>
                    <a:p>
                      <a:pPr algn="l" rtl="0" fontAlgn="ctr"/>
                      <a:r>
                        <a:rPr lang="es-CO" sz="900" b="0" i="0" u="none" strike="noStrike">
                          <a:solidFill>
                            <a:srgbClr val="203764"/>
                          </a:solidFill>
                          <a:effectLst/>
                          <a:latin typeface="Calibri" panose="020F0502020204030204" pitchFamily="34" charset="0"/>
                        </a:rPr>
                        <a:t> </a:t>
                      </a:r>
                    </a:p>
                  </a:txBody>
                  <a:tcPr marL="0" marR="0" marT="0" marB="0" anchor="ctr">
                    <a:lnL>
                      <a:noFill/>
                    </a:lnL>
                    <a:lnR>
                      <a:noFill/>
                    </a:lnR>
                    <a:lnT>
                      <a:noFill/>
                    </a:lnT>
                    <a:lnB>
                      <a:noFill/>
                    </a:lnB>
                    <a:solidFill>
                      <a:srgbClr val="FFFFFF"/>
                    </a:solidFill>
                  </a:tcPr>
                </a:tc>
                <a:tc>
                  <a:txBody>
                    <a:bodyPr/>
                    <a:lstStyle/>
                    <a:p>
                      <a:pPr algn="l" rtl="0" fontAlgn="ctr"/>
                      <a:r>
                        <a:rPr lang="es-CO" sz="900" b="0" i="0" u="none" strike="noStrike">
                          <a:solidFill>
                            <a:srgbClr val="203764"/>
                          </a:solidFill>
                          <a:effectLst/>
                          <a:latin typeface="Calibri" panose="020F0502020204030204" pitchFamily="34" charset="0"/>
                        </a:rPr>
                        <a:t> </a:t>
                      </a:r>
                    </a:p>
                  </a:txBody>
                  <a:tcPr marL="0" marR="0" marT="0" marB="0" anchor="ctr">
                    <a:lnL>
                      <a:noFill/>
                    </a:lnL>
                    <a:lnR>
                      <a:noFill/>
                    </a:lnR>
                    <a:lnT>
                      <a:noFill/>
                    </a:lnT>
                    <a:lnB>
                      <a:noFill/>
                    </a:lnB>
                    <a:solidFill>
                      <a:srgbClr val="FFFFFF"/>
                    </a:solidFill>
                  </a:tcPr>
                </a:tc>
                <a:tc>
                  <a:txBody>
                    <a:bodyPr/>
                    <a:lstStyle/>
                    <a:p>
                      <a:pPr algn="l" rtl="0" fontAlgn="ctr"/>
                      <a:r>
                        <a:rPr lang="es-CO" sz="900" b="0" i="0" u="none" strike="noStrike">
                          <a:solidFill>
                            <a:srgbClr val="203764"/>
                          </a:solidFill>
                          <a:effectLst/>
                          <a:latin typeface="Calibri" panose="020F0502020204030204" pitchFamily="34" charset="0"/>
                        </a:rPr>
                        <a:t> </a:t>
                      </a:r>
                    </a:p>
                  </a:txBody>
                  <a:tcPr marL="0" marR="0" marT="0" marB="0" anchor="ctr">
                    <a:lnL>
                      <a:noFill/>
                    </a:lnL>
                    <a:lnR>
                      <a:noFill/>
                    </a:lnR>
                    <a:lnT>
                      <a:noFill/>
                    </a:lnT>
                    <a:lnB>
                      <a:noFill/>
                    </a:lnB>
                    <a:solidFill>
                      <a:srgbClr val="FFFFFF"/>
                    </a:solidFill>
                  </a:tcPr>
                </a:tc>
                <a:tc>
                  <a:txBody>
                    <a:bodyPr/>
                    <a:lstStyle/>
                    <a:p>
                      <a:pPr algn="l" fontAlgn="ctr"/>
                      <a:r>
                        <a:rPr lang="es-CO" sz="900" b="0" i="0" u="none" strike="noStrike">
                          <a:solidFill>
                            <a:srgbClr val="203764"/>
                          </a:solidFill>
                          <a:effectLst/>
                          <a:latin typeface="Arial" panose="020B0604020202020204" pitchFamily="34" charset="0"/>
                        </a:rPr>
                        <a:t> </a:t>
                      </a:r>
                    </a:p>
                  </a:txBody>
                  <a:tcPr marL="0" marR="0" marT="0" marB="0" anchor="ctr">
                    <a:lnL>
                      <a:noFill/>
                    </a:lnL>
                    <a:lnR>
                      <a:noFill/>
                    </a:lnR>
                    <a:lnT>
                      <a:noFill/>
                    </a:lnT>
                    <a:lnB>
                      <a:noFill/>
                    </a:lnB>
                    <a:solidFill>
                      <a:srgbClr val="FFFFFF"/>
                    </a:solidFill>
                  </a:tcPr>
                </a:tc>
                <a:extLst>
                  <a:ext uri="{0D108BD9-81ED-4DB2-BD59-A6C34878D82A}">
                    <a16:rowId xmlns:a16="http://schemas.microsoft.com/office/drawing/2014/main" xmlns="" val="4217813415"/>
                  </a:ext>
                </a:extLst>
              </a:tr>
              <a:tr h="1893580">
                <a:tc gridSpan="9">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es-ES" sz="900" b="1" i="0" u="none" strike="noStrike" dirty="0" smtClean="0">
                          <a:solidFill>
                            <a:srgbClr val="203764"/>
                          </a:solidFill>
                          <a:effectLst/>
                          <a:latin typeface="Calibri" panose="020F0502020204030204" pitchFamily="34" charset="0"/>
                        </a:rPr>
                        <a:t>Nota: </a:t>
                      </a:r>
                      <a:r>
                        <a:rPr lang="es-ES" sz="900" b="0" i="0" u="none" strike="noStrike" dirty="0" smtClean="0">
                          <a:solidFill>
                            <a:srgbClr val="203764"/>
                          </a:solidFill>
                          <a:effectLst/>
                          <a:latin typeface="Calibri" panose="020F0502020204030204" pitchFamily="34" charset="0"/>
                        </a:rPr>
                        <a:t/>
                      </a:r>
                      <a:br>
                        <a:rPr lang="es-ES" sz="900" b="0" i="0" u="none" strike="noStrike" dirty="0" smtClean="0">
                          <a:solidFill>
                            <a:srgbClr val="203764"/>
                          </a:solidFill>
                          <a:effectLst/>
                          <a:latin typeface="Calibri" panose="020F0502020204030204" pitchFamily="34" charset="0"/>
                        </a:rPr>
                      </a:br>
                      <a:r>
                        <a:rPr lang="es-ES" sz="900" b="0" i="0" u="none" strike="noStrike" dirty="0" smtClean="0">
                          <a:solidFill>
                            <a:srgbClr val="203764"/>
                          </a:solidFill>
                          <a:effectLst/>
                          <a:latin typeface="Calibri" panose="020F0502020204030204" pitchFamily="34" charset="0"/>
                        </a:rPr>
                        <a:t>1. Dentro de los Gastos de Funcionamiento de Minhacienda, no se incluyen información del rubro "OTROS GASTOS PERSONALES - DISTRIBUCION PREVIO CONCEPTO DGPPN". </a:t>
                      </a:r>
                    </a:p>
                    <a:p>
                      <a:pPr marL="0" marR="0" lvl="0" indent="0" algn="l" defTabSz="914400" rtl="0" eaLnBrk="1" fontAlgn="ctr" latinLnBrk="0" hangingPunct="1">
                        <a:lnSpc>
                          <a:spcPct val="100000"/>
                        </a:lnSpc>
                        <a:spcBef>
                          <a:spcPts val="0"/>
                        </a:spcBef>
                        <a:spcAft>
                          <a:spcPts val="0"/>
                        </a:spcAft>
                        <a:buClrTx/>
                        <a:buSzTx/>
                        <a:buFontTx/>
                        <a:buNone/>
                        <a:tabLst/>
                        <a:defRPr/>
                      </a:pPr>
                      <a:r>
                        <a:rPr lang="es-ES" sz="900" b="0" i="0" u="none" strike="noStrike" dirty="0" smtClean="0">
                          <a:solidFill>
                            <a:srgbClr val="203764"/>
                          </a:solidFill>
                          <a:effectLst/>
                          <a:latin typeface="Calibri" panose="020F0502020204030204" pitchFamily="34" charset="0"/>
                        </a:rPr>
                        <a:t> </a:t>
                      </a:r>
                    </a:p>
                    <a:p>
                      <a:pPr marL="0" marR="0" lvl="0" indent="0" algn="l" defTabSz="914400" rtl="0" eaLnBrk="1" fontAlgn="ctr" latinLnBrk="0" hangingPunct="1">
                        <a:lnSpc>
                          <a:spcPct val="100000"/>
                        </a:lnSpc>
                        <a:spcBef>
                          <a:spcPts val="0"/>
                        </a:spcBef>
                        <a:spcAft>
                          <a:spcPts val="0"/>
                        </a:spcAft>
                        <a:buClrTx/>
                        <a:buSzTx/>
                        <a:buFontTx/>
                        <a:buNone/>
                        <a:tabLst/>
                        <a:defRPr/>
                      </a:pPr>
                      <a:r>
                        <a:rPr lang="es-ES" sz="900" b="0" i="0" u="none" strike="noStrike" dirty="0" smtClean="0">
                          <a:solidFill>
                            <a:srgbClr val="203764"/>
                          </a:solidFill>
                          <a:effectLst/>
                          <a:latin typeface="Calibri" panose="020F0502020204030204" pitchFamily="34" charset="0"/>
                        </a:rPr>
                        <a:t>2. Los Gastos de Funcionamiento no incluyen información del rubro de Minhacienda "OTROS GASTOS PERSONALES - DISTRIBUCION PREVIO CONCEPTO DGPPN“. </a:t>
                      </a:r>
                    </a:p>
                    <a:p>
                      <a:pPr marL="0" marR="0" lvl="0" indent="0" algn="l" defTabSz="914400" rtl="0" eaLnBrk="1" fontAlgn="ctr" latinLnBrk="0" hangingPunct="1">
                        <a:lnSpc>
                          <a:spcPct val="100000"/>
                        </a:lnSpc>
                        <a:spcBef>
                          <a:spcPts val="0"/>
                        </a:spcBef>
                        <a:spcAft>
                          <a:spcPts val="0"/>
                        </a:spcAft>
                        <a:buClrTx/>
                        <a:buSzTx/>
                        <a:buFontTx/>
                        <a:buNone/>
                        <a:tabLst/>
                        <a:defRPr/>
                      </a:pPr>
                      <a:r>
                        <a:rPr lang="es-ES" sz="900" b="0" i="0" u="none" strike="noStrike" dirty="0" smtClean="0">
                          <a:solidFill>
                            <a:srgbClr val="203764"/>
                          </a:solidFill>
                          <a:effectLst/>
                          <a:latin typeface="Calibri" panose="020F0502020204030204" pitchFamily="34" charset="0"/>
                        </a:rPr>
                        <a:t>Así mismo, dentro de las Transferencias de Capital  se contempla proyección de recursos del rubro “CAPITALIZACIÓN DEL FONDO NACIONAL DE GARANTÍAS (FNG)”,de acuerdo a las cifras suministradas por la Subdirección de Riesgo  de la DGCPTN,  que podrían cambiar bajo ciertos escenarios de estrés en la siniestralidad de las garantías que se proyectan emitir. </a:t>
                      </a:r>
                      <a:r>
                        <a:rPr lang="es-ES" sz="900" b="1" i="0" u="none" strike="noStrike" dirty="0" smtClean="0">
                          <a:solidFill>
                            <a:srgbClr val="203764"/>
                          </a:solidFill>
                          <a:effectLst/>
                          <a:latin typeface="Calibri" panose="020F0502020204030204" pitchFamily="34" charset="0"/>
                        </a:rPr>
                        <a:t>Las cifras si bien ya han surtido algunas revisiones, aún son objeto de verificación por la</a:t>
                      </a:r>
                      <a:r>
                        <a:rPr lang="es-ES" sz="900" b="1" i="0" u="none" strike="noStrike" baseline="0" dirty="0" smtClean="0">
                          <a:solidFill>
                            <a:srgbClr val="203764"/>
                          </a:solidFill>
                          <a:effectLst/>
                          <a:latin typeface="Calibri" panose="020F0502020204030204" pitchFamily="34" charset="0"/>
                        </a:rPr>
                        <a:t> DGCPTN,</a:t>
                      </a:r>
                      <a:r>
                        <a:rPr lang="es-ES" sz="900" b="1" i="0" u="none" strike="noStrike" dirty="0" smtClean="0">
                          <a:solidFill>
                            <a:srgbClr val="203764"/>
                          </a:solidFill>
                          <a:effectLst/>
                          <a:latin typeface="Calibri" panose="020F0502020204030204" pitchFamily="34" charset="0"/>
                        </a:rPr>
                        <a:t> Viceministerio Técnico y la Dirección de Participaciones.</a:t>
                      </a:r>
                      <a:r>
                        <a:rPr lang="es-ES" sz="900" b="1" i="0" u="none" strike="noStrike" baseline="0" dirty="0" smtClean="0">
                          <a:solidFill>
                            <a:srgbClr val="203764"/>
                          </a:solidFill>
                          <a:effectLst/>
                          <a:latin typeface="Calibri" panose="020F0502020204030204" pitchFamily="34" charset="0"/>
                        </a:rPr>
                        <a:t> L</a:t>
                      </a:r>
                      <a:r>
                        <a:rPr lang="es-ES" sz="900" b="1" i="0" u="none" strike="noStrike" kern="1200" dirty="0" smtClean="0">
                          <a:solidFill>
                            <a:srgbClr val="203764"/>
                          </a:solidFill>
                          <a:effectLst/>
                          <a:latin typeface="Calibri" panose="020F0502020204030204" pitchFamily="34" charset="0"/>
                          <a:ea typeface="+mn-ea"/>
                          <a:cs typeface="+mn-cs"/>
                        </a:rPr>
                        <a:t>a estimación preliminar es de un valor cercano a $2,55 billones que se distribuyen</a:t>
                      </a:r>
                      <a:r>
                        <a:rPr lang="es-ES" sz="900" b="1" i="0" u="none" strike="noStrike" kern="1200" baseline="0" dirty="0" smtClean="0">
                          <a:solidFill>
                            <a:srgbClr val="203764"/>
                          </a:solidFill>
                          <a:effectLst/>
                          <a:latin typeface="Calibri" panose="020F0502020204030204" pitchFamily="34" charset="0"/>
                          <a:ea typeface="+mn-ea"/>
                          <a:cs typeface="+mn-cs"/>
                        </a:rPr>
                        <a:t> así</a:t>
                      </a:r>
                      <a:r>
                        <a:rPr lang="es-ES" sz="900" b="1" i="0" u="none" strike="noStrike" kern="1200" dirty="0" smtClean="0">
                          <a:solidFill>
                            <a:srgbClr val="203764"/>
                          </a:solidFill>
                          <a:effectLst/>
                          <a:latin typeface="Calibri" panose="020F0502020204030204" pitchFamily="34" charset="0"/>
                          <a:ea typeface="+mn-ea"/>
                          <a:cs typeface="+mn-cs"/>
                        </a:rPr>
                        <a:t>:  $579 mil millones en 2021 y  $1,97 billones en 2022.</a:t>
                      </a:r>
                    </a:p>
                    <a:p>
                      <a:pPr marL="0" marR="0" lvl="0" indent="0" algn="l" defTabSz="914400" rtl="0" eaLnBrk="1" fontAlgn="ctr" latinLnBrk="0" hangingPunct="1">
                        <a:lnSpc>
                          <a:spcPct val="100000"/>
                        </a:lnSpc>
                        <a:spcBef>
                          <a:spcPts val="0"/>
                        </a:spcBef>
                        <a:spcAft>
                          <a:spcPts val="0"/>
                        </a:spcAft>
                        <a:buClrTx/>
                        <a:buSzTx/>
                        <a:buFontTx/>
                        <a:buNone/>
                        <a:tabLst/>
                        <a:defRPr/>
                      </a:pPr>
                      <a:endParaRPr lang="es-ES" sz="900" b="1" i="0" u="none" strike="noStrike" kern="1200" dirty="0" smtClean="0">
                        <a:solidFill>
                          <a:srgbClr val="203764"/>
                        </a:solidFill>
                        <a:effectLst/>
                        <a:latin typeface="Calibri" panose="020F0502020204030204" pitchFamily="34" charset="0"/>
                        <a:ea typeface="+mn-ea"/>
                        <a:cs typeface="+mn-cs"/>
                      </a:endParaRPr>
                    </a:p>
                    <a:p>
                      <a:pPr algn="l" fontAlgn="ctr"/>
                      <a:r>
                        <a:rPr lang="es-ES" sz="900" b="0" i="0" u="none" strike="noStrike" dirty="0" smtClean="0">
                          <a:solidFill>
                            <a:srgbClr val="203764"/>
                          </a:solidFill>
                          <a:effectLst/>
                          <a:latin typeface="Calibri" panose="020F0502020204030204" pitchFamily="34" charset="0"/>
                        </a:rPr>
                        <a:t>3. Los valores FOME fueron suministrados por el Subdirector de Tesorería de la DGCPTN, como base para las discusiones a futuro (Datos</a:t>
                      </a:r>
                      <a:r>
                        <a:rPr lang="es-ES" sz="900" b="0" i="0" u="none" strike="noStrike" baseline="0" dirty="0" smtClean="0">
                          <a:solidFill>
                            <a:srgbClr val="203764"/>
                          </a:solidFill>
                          <a:effectLst/>
                          <a:latin typeface="Calibri" panose="020F0502020204030204" pitchFamily="34" charset="0"/>
                        </a:rPr>
                        <a:t> por validar). </a:t>
                      </a:r>
                      <a:r>
                        <a:rPr lang="es-ES" sz="900" b="0" i="0" u="none" strike="noStrike" dirty="0" smtClean="0">
                          <a:solidFill>
                            <a:srgbClr val="203764"/>
                          </a:solidFill>
                          <a:effectLst/>
                          <a:latin typeface="Calibri" panose="020F0502020204030204" pitchFamily="34" charset="0"/>
                        </a:rPr>
                        <a:t> Estos corresponden a: </a:t>
                      </a:r>
                      <a:r>
                        <a:rPr lang="es-ES" sz="900" b="1" i="0" u="none" strike="noStrike" dirty="0" smtClean="0">
                          <a:solidFill>
                            <a:srgbClr val="203764"/>
                          </a:solidFill>
                          <a:effectLst/>
                          <a:latin typeface="Calibri" panose="020F0502020204030204" pitchFamily="34" charset="0"/>
                        </a:rPr>
                        <a:t>Vigencia</a:t>
                      </a:r>
                      <a:r>
                        <a:rPr lang="es-ES" sz="900" b="1" i="0" u="none" strike="noStrike" baseline="0" dirty="0" smtClean="0">
                          <a:solidFill>
                            <a:srgbClr val="203764"/>
                          </a:solidFill>
                          <a:effectLst/>
                          <a:latin typeface="Calibri" panose="020F0502020204030204" pitchFamily="34" charset="0"/>
                        </a:rPr>
                        <a:t> 2021: </a:t>
                      </a:r>
                      <a:r>
                        <a:rPr lang="es-ES" sz="900" b="0" i="0" u="none" strike="noStrike" dirty="0" smtClean="0">
                          <a:solidFill>
                            <a:srgbClr val="203764"/>
                          </a:solidFill>
                          <a:effectLst/>
                          <a:latin typeface="Calibri" panose="020F0502020204030204" pitchFamily="34" charset="0"/>
                        </a:rPr>
                        <a:t> Ingresos FONPET -</a:t>
                      </a:r>
                      <a:r>
                        <a:rPr lang="es-ES" sz="900" b="0" i="0" u="none" strike="noStrike" baseline="0" dirty="0" smtClean="0">
                          <a:solidFill>
                            <a:srgbClr val="203764"/>
                          </a:solidFill>
                          <a:effectLst/>
                          <a:latin typeface="Calibri" panose="020F0502020204030204" pitchFamily="34" charset="0"/>
                        </a:rPr>
                        <a:t> </a:t>
                      </a:r>
                      <a:r>
                        <a:rPr lang="es-ES" sz="900" b="0" i="0" u="none" strike="noStrike" dirty="0" smtClean="0">
                          <a:solidFill>
                            <a:srgbClr val="203764"/>
                          </a:solidFill>
                          <a:effectLst/>
                          <a:latin typeface="Calibri" panose="020F0502020204030204" pitchFamily="34" charset="0"/>
                        </a:rPr>
                        <a:t>1.7 Billones;</a:t>
                      </a:r>
                      <a:r>
                        <a:rPr lang="es-ES" sz="900" b="0" i="0" u="none" strike="noStrike" baseline="0" dirty="0" smtClean="0">
                          <a:solidFill>
                            <a:srgbClr val="203764"/>
                          </a:solidFill>
                          <a:effectLst/>
                          <a:latin typeface="Calibri" panose="020F0502020204030204" pitchFamily="34" charset="0"/>
                        </a:rPr>
                        <a:t> </a:t>
                      </a:r>
                      <a:r>
                        <a:rPr lang="es-ES" sz="900" b="0" i="0" u="none" strike="noStrike" dirty="0" smtClean="0">
                          <a:solidFill>
                            <a:srgbClr val="203764"/>
                          </a:solidFill>
                          <a:effectLst/>
                          <a:latin typeface="Calibri" panose="020F0502020204030204" pitchFamily="34" charset="0"/>
                        </a:rPr>
                        <a:t> Ingresos Fondo Riesgo Laboral </a:t>
                      </a:r>
                      <a:r>
                        <a:rPr lang="es-ES" sz="900" b="0" i="0" u="none" strike="noStrike" baseline="0" dirty="0" smtClean="0">
                          <a:solidFill>
                            <a:srgbClr val="203764"/>
                          </a:solidFill>
                          <a:effectLst/>
                          <a:latin typeface="Calibri" panose="020F0502020204030204" pitchFamily="34" charset="0"/>
                        </a:rPr>
                        <a:t> </a:t>
                      </a:r>
                      <a:r>
                        <a:rPr lang="es-ES" sz="900" b="0" i="0" u="none" strike="noStrike" dirty="0" smtClean="0">
                          <a:solidFill>
                            <a:srgbClr val="203764"/>
                          </a:solidFill>
                          <a:effectLst/>
                          <a:latin typeface="Calibri" panose="020F0502020204030204" pitchFamily="34" charset="0"/>
                        </a:rPr>
                        <a:t>5 MM y  Rendimientos financieros</a:t>
                      </a:r>
                      <a:r>
                        <a:rPr lang="es-ES" sz="900" b="0" i="0" u="none" strike="noStrike" baseline="0" dirty="0" smtClean="0">
                          <a:solidFill>
                            <a:srgbClr val="203764"/>
                          </a:solidFill>
                          <a:effectLst/>
                          <a:latin typeface="Calibri" panose="020F0502020204030204" pitchFamily="34" charset="0"/>
                        </a:rPr>
                        <a:t> - 180 MM. En la vigencia 2023  los recursos corresponden a  Inversiones SS PS por 1.7 Billones</a:t>
                      </a:r>
                      <a:r>
                        <a:rPr lang="es-ES" sz="1000" b="0" i="0" u="none" strike="noStrike" baseline="0" dirty="0" smtClean="0">
                          <a:solidFill>
                            <a:srgbClr val="203764"/>
                          </a:solidFill>
                          <a:effectLst/>
                          <a:latin typeface="Calibri" panose="020F0502020204030204" pitchFamily="34" charset="0"/>
                        </a:rPr>
                        <a:t>.</a:t>
                      </a:r>
                    </a:p>
                    <a:p>
                      <a:pPr algn="l" fontAlgn="ctr"/>
                      <a:endParaRPr lang="es-ES" sz="1000" b="0" i="0" u="none" strike="noStrike" baseline="0" dirty="0" smtClean="0">
                        <a:solidFill>
                          <a:srgbClr val="203764"/>
                        </a:solidFill>
                        <a:effectLst/>
                        <a:latin typeface="Calibri" panose="020F0502020204030204" pitchFamily="34" charset="0"/>
                      </a:endParaRPr>
                    </a:p>
                    <a:p>
                      <a:pPr algn="l" fontAlgn="ctr"/>
                      <a:r>
                        <a:rPr lang="es-ES" sz="900" b="0" i="0" u="none" strike="noStrike" baseline="0" dirty="0" smtClean="0">
                          <a:solidFill>
                            <a:srgbClr val="203764"/>
                          </a:solidFill>
                          <a:effectLst/>
                          <a:latin typeface="Calibri" panose="020F0502020204030204" pitchFamily="34" charset="0"/>
                        </a:rPr>
                        <a:t>4. Se ajustan las cifras correspondientes a los Activos Financieros en cuanto al rubro “Fondo de Organismos Financieros Internacionales FOFI”, conforme a los siguientes valores: 2021: $418.965.263.596) incrementado la solitud de la vigencia 2021 en $56.570.222.667. En la vigencia 2022 se solicitan $385.070 MM (Incremento: $19.231.074229), vigencia 2023 se solicitan $391.231 MM (Incremento:$19.583.771.417), vigencia 2024 se solicitan $369.158 (Incremento $4.678.650.874).</a:t>
                      </a:r>
                      <a:r>
                        <a:rPr lang="es-ES" sz="900" b="0" i="0" u="none" strike="noStrike" dirty="0" smtClean="0">
                          <a:solidFill>
                            <a:srgbClr val="203764"/>
                          </a:solidFill>
                          <a:effectLst/>
                          <a:latin typeface="Calibri" panose="020F0502020204030204" pitchFamily="34" charset="0"/>
                        </a:rPr>
                        <a:t> </a:t>
                      </a:r>
                    </a:p>
                    <a:p>
                      <a:pPr marL="0" marR="0" lvl="0" indent="0" algn="l" defTabSz="914400" rtl="0" eaLnBrk="1" fontAlgn="ctr" latinLnBrk="0" hangingPunct="1">
                        <a:lnSpc>
                          <a:spcPct val="100000"/>
                        </a:lnSpc>
                        <a:spcBef>
                          <a:spcPts val="0"/>
                        </a:spcBef>
                        <a:spcAft>
                          <a:spcPts val="0"/>
                        </a:spcAft>
                        <a:buClrTx/>
                        <a:buSzTx/>
                        <a:buFontTx/>
                        <a:buNone/>
                        <a:tabLst/>
                        <a:defRPr/>
                      </a:pPr>
                      <a:endParaRPr lang="es-ES" sz="900" b="1" i="0" u="none" strike="noStrike" kern="1200" dirty="0" smtClean="0">
                        <a:solidFill>
                          <a:srgbClr val="203764"/>
                        </a:solidFill>
                        <a:effectLst/>
                        <a:latin typeface="Calibri" panose="020F0502020204030204" pitchFamily="34" charset="0"/>
                        <a:ea typeface="+mn-ea"/>
                        <a:cs typeface="+mn-cs"/>
                      </a:endParaRPr>
                    </a:p>
                    <a:p>
                      <a:pPr marL="0" marR="0" lvl="0" indent="0" algn="l" defTabSz="914400" rtl="0" eaLnBrk="1" fontAlgn="ctr" latinLnBrk="0" hangingPunct="1">
                        <a:lnSpc>
                          <a:spcPct val="100000"/>
                        </a:lnSpc>
                        <a:spcBef>
                          <a:spcPts val="0"/>
                        </a:spcBef>
                        <a:spcAft>
                          <a:spcPts val="0"/>
                        </a:spcAft>
                        <a:buClrTx/>
                        <a:buSzTx/>
                        <a:buFontTx/>
                        <a:buNone/>
                        <a:tabLst/>
                        <a:defRPr/>
                      </a:pPr>
                      <a:endParaRPr lang="es-ES" sz="900" b="0" i="0" u="none" strike="noStrike" dirty="0" smtClean="0">
                        <a:solidFill>
                          <a:srgbClr val="203764"/>
                        </a:solidFill>
                        <a:effectLst/>
                        <a:latin typeface="Calibri" panose="020F0502020204030204" pitchFamily="34" charset="0"/>
                      </a:endParaRPr>
                    </a:p>
                  </a:txBody>
                  <a:tcPr marL="0" marR="0" marT="0" marB="0" anchor="ctr">
                    <a:lnL>
                      <a:noFill/>
                    </a:lnL>
                    <a:lnR>
                      <a:noFill/>
                    </a:lnR>
                    <a:lnT>
                      <a:noFill/>
                    </a:lnT>
                    <a:lnB>
                      <a:noFill/>
                    </a:lnB>
                    <a:solidFill>
                      <a:srgbClr val="FFFFFF"/>
                    </a:solidFill>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extLst>
                  <a:ext uri="{0D108BD9-81ED-4DB2-BD59-A6C34878D82A}">
                    <a16:rowId xmlns:a16="http://schemas.microsoft.com/office/drawing/2014/main" xmlns="" val="3621519238"/>
                  </a:ext>
                </a:extLst>
              </a:tr>
            </a:tbl>
          </a:graphicData>
        </a:graphic>
      </p:graphicFrame>
      <p:graphicFrame>
        <p:nvGraphicFramePr>
          <p:cNvPr id="3" name="Tabla 2"/>
          <p:cNvGraphicFramePr>
            <a:graphicFrameLocks noGrp="1"/>
          </p:cNvGraphicFramePr>
          <p:nvPr>
            <p:extLst>
              <p:ext uri="{D42A27DB-BD31-4B8C-83A1-F6EECF244321}">
                <p14:modId xmlns:p14="http://schemas.microsoft.com/office/powerpoint/2010/main" val="2595904061"/>
              </p:ext>
            </p:extLst>
          </p:nvPr>
        </p:nvGraphicFramePr>
        <p:xfrm>
          <a:off x="331551" y="1423547"/>
          <a:ext cx="11582950" cy="2764733"/>
        </p:xfrm>
        <a:graphic>
          <a:graphicData uri="http://schemas.openxmlformats.org/drawingml/2006/table">
            <a:tbl>
              <a:tblPr/>
              <a:tblGrid>
                <a:gridCol w="3942015">
                  <a:extLst>
                    <a:ext uri="{9D8B030D-6E8A-4147-A177-3AD203B41FA5}">
                      <a16:colId xmlns:a16="http://schemas.microsoft.com/office/drawing/2014/main" xmlns="" val="732104476"/>
                    </a:ext>
                  </a:extLst>
                </a:gridCol>
                <a:gridCol w="998644">
                  <a:extLst>
                    <a:ext uri="{9D8B030D-6E8A-4147-A177-3AD203B41FA5}">
                      <a16:colId xmlns:a16="http://schemas.microsoft.com/office/drawing/2014/main" xmlns="" val="1489483784"/>
                    </a:ext>
                  </a:extLst>
                </a:gridCol>
                <a:gridCol w="946083">
                  <a:extLst>
                    <a:ext uri="{9D8B030D-6E8A-4147-A177-3AD203B41FA5}">
                      <a16:colId xmlns:a16="http://schemas.microsoft.com/office/drawing/2014/main" xmlns="" val="3970021953"/>
                    </a:ext>
                  </a:extLst>
                </a:gridCol>
                <a:gridCol w="946083">
                  <a:extLst>
                    <a:ext uri="{9D8B030D-6E8A-4147-A177-3AD203B41FA5}">
                      <a16:colId xmlns:a16="http://schemas.microsoft.com/office/drawing/2014/main" xmlns="" val="728099855"/>
                    </a:ext>
                  </a:extLst>
                </a:gridCol>
                <a:gridCol w="946083">
                  <a:extLst>
                    <a:ext uri="{9D8B030D-6E8A-4147-A177-3AD203B41FA5}">
                      <a16:colId xmlns:a16="http://schemas.microsoft.com/office/drawing/2014/main" xmlns="" val="1879410759"/>
                    </a:ext>
                  </a:extLst>
                </a:gridCol>
                <a:gridCol w="946083">
                  <a:extLst>
                    <a:ext uri="{9D8B030D-6E8A-4147-A177-3AD203B41FA5}">
                      <a16:colId xmlns:a16="http://schemas.microsoft.com/office/drawing/2014/main" xmlns="" val="56256107"/>
                    </a:ext>
                  </a:extLst>
                </a:gridCol>
                <a:gridCol w="946083">
                  <a:extLst>
                    <a:ext uri="{9D8B030D-6E8A-4147-A177-3AD203B41FA5}">
                      <a16:colId xmlns:a16="http://schemas.microsoft.com/office/drawing/2014/main" xmlns="" val="2652905637"/>
                    </a:ext>
                  </a:extLst>
                </a:gridCol>
                <a:gridCol w="542027">
                  <a:extLst>
                    <a:ext uri="{9D8B030D-6E8A-4147-A177-3AD203B41FA5}">
                      <a16:colId xmlns:a16="http://schemas.microsoft.com/office/drawing/2014/main" xmlns="" val="710002840"/>
                    </a:ext>
                  </a:extLst>
                </a:gridCol>
                <a:gridCol w="542027">
                  <a:extLst>
                    <a:ext uri="{9D8B030D-6E8A-4147-A177-3AD203B41FA5}">
                      <a16:colId xmlns:a16="http://schemas.microsoft.com/office/drawing/2014/main" xmlns="" val="3142455640"/>
                    </a:ext>
                  </a:extLst>
                </a:gridCol>
                <a:gridCol w="413911">
                  <a:extLst>
                    <a:ext uri="{9D8B030D-6E8A-4147-A177-3AD203B41FA5}">
                      <a16:colId xmlns:a16="http://schemas.microsoft.com/office/drawing/2014/main" xmlns="" val="3812314020"/>
                    </a:ext>
                  </a:extLst>
                </a:gridCol>
                <a:gridCol w="413911">
                  <a:extLst>
                    <a:ext uri="{9D8B030D-6E8A-4147-A177-3AD203B41FA5}">
                      <a16:colId xmlns:a16="http://schemas.microsoft.com/office/drawing/2014/main" xmlns="" val="1336230369"/>
                    </a:ext>
                  </a:extLst>
                </a:gridCol>
              </a:tblGrid>
              <a:tr h="301950">
                <a:tc>
                  <a:txBody>
                    <a:bodyPr/>
                    <a:lstStyle/>
                    <a:p>
                      <a:pPr algn="l" rtl="0" fontAlgn="b"/>
                      <a:r>
                        <a:rPr lang="es-CO" sz="800" b="1" i="0" u="none" strike="noStrike">
                          <a:solidFill>
                            <a:srgbClr val="203764"/>
                          </a:solidFill>
                          <a:effectLst/>
                          <a:latin typeface="Calibri" panose="020F0502020204030204" pitchFamily="34" charset="0"/>
                        </a:rPr>
                        <a:t>Millones de pesos</a:t>
                      </a:r>
                    </a:p>
                  </a:txBody>
                  <a:tcPr marL="0" marR="0" marT="0" marB="0" anchor="b">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l" rtl="0" fontAlgn="b"/>
                      <a:r>
                        <a:rPr lang="es-CO" sz="1500" b="0" i="0" u="none" strike="noStrike">
                          <a:solidFill>
                            <a:srgbClr val="000000"/>
                          </a:solidFill>
                          <a:effectLst/>
                          <a:latin typeface="Arial" panose="020B0604020202020204" pitchFamily="34" charset="0"/>
                        </a:rPr>
                        <a:t> </a:t>
                      </a:r>
                    </a:p>
                  </a:txBody>
                  <a:tcPr marL="0" marR="0" marT="0" marB="0" anchor="b">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l" rtl="0" fontAlgn="b"/>
                      <a:r>
                        <a:rPr lang="es-CO" sz="1500" b="0" i="0" u="none" strike="noStrike">
                          <a:solidFill>
                            <a:srgbClr val="000000"/>
                          </a:solidFill>
                          <a:effectLst/>
                          <a:latin typeface="Arial" panose="020B0604020202020204" pitchFamily="34" charset="0"/>
                        </a:rPr>
                        <a:t> </a:t>
                      </a:r>
                    </a:p>
                  </a:txBody>
                  <a:tcPr marL="0" marR="0" marT="0" marB="0" anchor="b">
                    <a:lnL>
                      <a:noFill/>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FFFF"/>
                    </a:solidFill>
                  </a:tcPr>
                </a:tc>
                <a:tc gridSpan="8">
                  <a:txBody>
                    <a:bodyPr/>
                    <a:lstStyle/>
                    <a:p>
                      <a:pPr algn="ctr" rtl="0" fontAlgn="ctr"/>
                      <a:r>
                        <a:rPr lang="es-CO" sz="1000" b="1" i="0" u="none" strike="noStrike" dirty="0">
                          <a:solidFill>
                            <a:srgbClr val="FFFFFF"/>
                          </a:solidFill>
                          <a:effectLst/>
                          <a:latin typeface="Calibri" panose="020F0502020204030204" pitchFamily="34" charset="0"/>
                        </a:rPr>
                        <a:t>MGMP 2021 - 2024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03764"/>
                    </a:solidFill>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extLst>
                  <a:ext uri="{0D108BD9-81ED-4DB2-BD59-A6C34878D82A}">
                    <a16:rowId xmlns:a16="http://schemas.microsoft.com/office/drawing/2014/main" xmlns="" val="1301226167"/>
                  </a:ext>
                </a:extLst>
              </a:tr>
              <a:tr h="188719">
                <a:tc rowSpan="2">
                  <a:txBody>
                    <a:bodyPr/>
                    <a:lstStyle/>
                    <a:p>
                      <a:pPr algn="l" rtl="0" fontAlgn="ctr"/>
                      <a:r>
                        <a:rPr lang="es-CO" sz="1000" b="1" i="0" u="none" strike="noStrike">
                          <a:solidFill>
                            <a:srgbClr val="FFFFFF"/>
                          </a:solidFill>
                          <a:effectLst/>
                          <a:latin typeface="Calibri" panose="020F0502020204030204" pitchFamily="34" charset="0"/>
                        </a:rPr>
                        <a:t>Funcionamiento</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203764"/>
                      </a:solidFill>
                      <a:prstDash val="solid"/>
                      <a:round/>
                      <a:headEnd type="none" w="med" len="med"/>
                      <a:tailEnd type="none" w="med" len="med"/>
                    </a:lnB>
                    <a:solidFill>
                      <a:srgbClr val="203764"/>
                    </a:solidFill>
                  </a:tcPr>
                </a:tc>
                <a:tc rowSpan="2">
                  <a:txBody>
                    <a:bodyPr/>
                    <a:lstStyle/>
                    <a:p>
                      <a:pPr algn="ctr" rtl="0" fontAlgn="ctr"/>
                      <a:r>
                        <a:rPr lang="es-CO" sz="1000" b="1" i="0" u="none" strike="noStrike">
                          <a:solidFill>
                            <a:srgbClr val="FFFFFF"/>
                          </a:solidFill>
                          <a:effectLst/>
                          <a:latin typeface="Calibri" panose="020F0502020204030204" pitchFamily="34" charset="0"/>
                        </a:rPr>
                        <a:t>2020*</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203764"/>
                      </a:solidFill>
                      <a:prstDash val="solid"/>
                      <a:round/>
                      <a:headEnd type="none" w="med" len="med"/>
                      <a:tailEnd type="none" w="med" len="med"/>
                    </a:lnB>
                    <a:solidFill>
                      <a:srgbClr val="203764"/>
                    </a:solidFill>
                  </a:tcPr>
                </a:tc>
                <a:tc rowSpan="2">
                  <a:txBody>
                    <a:bodyPr/>
                    <a:lstStyle/>
                    <a:p>
                      <a:pPr algn="ctr" rtl="0" fontAlgn="ctr"/>
                      <a:r>
                        <a:rPr lang="es-CO" sz="1000" b="1" i="0" u="none" strike="noStrike">
                          <a:solidFill>
                            <a:srgbClr val="FFFFFF"/>
                          </a:solidFill>
                          <a:effectLst/>
                          <a:latin typeface="Calibri" panose="020F0502020204030204" pitchFamily="34" charset="0"/>
                        </a:rPr>
                        <a:t>2020**</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203764"/>
                      </a:solidFill>
                      <a:prstDash val="solid"/>
                      <a:round/>
                      <a:headEnd type="none" w="med" len="med"/>
                      <a:tailEnd type="none" w="med" len="med"/>
                    </a:lnB>
                    <a:solidFill>
                      <a:srgbClr val="203764"/>
                    </a:solidFill>
                  </a:tcPr>
                </a:tc>
                <a:tc rowSpan="2">
                  <a:txBody>
                    <a:bodyPr/>
                    <a:lstStyle/>
                    <a:p>
                      <a:pPr algn="ctr" rtl="0" fontAlgn="ctr"/>
                      <a:r>
                        <a:rPr lang="es-CO" sz="1000" b="1" i="0" u="none" strike="noStrike">
                          <a:solidFill>
                            <a:srgbClr val="FFFFFF"/>
                          </a:solidFill>
                          <a:effectLst/>
                          <a:latin typeface="Calibri" panose="020F0502020204030204" pitchFamily="34" charset="0"/>
                        </a:rPr>
                        <a:t>2021</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203764"/>
                      </a:solidFill>
                      <a:prstDash val="solid"/>
                      <a:round/>
                      <a:headEnd type="none" w="med" len="med"/>
                      <a:tailEnd type="none" w="med" len="med"/>
                    </a:lnB>
                    <a:solidFill>
                      <a:srgbClr val="203764"/>
                    </a:solidFill>
                  </a:tcPr>
                </a:tc>
                <a:tc rowSpan="2">
                  <a:txBody>
                    <a:bodyPr/>
                    <a:lstStyle/>
                    <a:p>
                      <a:pPr algn="ctr" rtl="0" fontAlgn="ctr"/>
                      <a:r>
                        <a:rPr lang="es-CO" sz="1000" b="1" i="0" u="none" strike="noStrike">
                          <a:solidFill>
                            <a:srgbClr val="FFFFFF"/>
                          </a:solidFill>
                          <a:effectLst/>
                          <a:latin typeface="Calibri" panose="020F0502020204030204" pitchFamily="34" charset="0"/>
                        </a:rPr>
                        <a:t>2022</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203764"/>
                      </a:solidFill>
                      <a:prstDash val="solid"/>
                      <a:round/>
                      <a:headEnd type="none" w="med" len="med"/>
                      <a:tailEnd type="none" w="med" len="med"/>
                    </a:lnB>
                    <a:solidFill>
                      <a:srgbClr val="203764"/>
                    </a:solidFill>
                  </a:tcPr>
                </a:tc>
                <a:tc rowSpan="2">
                  <a:txBody>
                    <a:bodyPr/>
                    <a:lstStyle/>
                    <a:p>
                      <a:pPr algn="ctr" rtl="0" fontAlgn="ctr"/>
                      <a:r>
                        <a:rPr lang="es-CO" sz="1000" b="1" i="0" u="none" strike="noStrike">
                          <a:solidFill>
                            <a:srgbClr val="FFFFFF"/>
                          </a:solidFill>
                          <a:effectLst/>
                          <a:latin typeface="Calibri" panose="020F0502020204030204" pitchFamily="34" charset="0"/>
                        </a:rPr>
                        <a:t>2023</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203764"/>
                      </a:solidFill>
                      <a:prstDash val="solid"/>
                      <a:round/>
                      <a:headEnd type="none" w="med" len="med"/>
                      <a:tailEnd type="none" w="med" len="med"/>
                    </a:lnB>
                    <a:solidFill>
                      <a:srgbClr val="203764"/>
                    </a:solidFill>
                  </a:tcPr>
                </a:tc>
                <a:tc rowSpan="2">
                  <a:txBody>
                    <a:bodyPr/>
                    <a:lstStyle/>
                    <a:p>
                      <a:pPr algn="ctr" rtl="0" fontAlgn="ctr"/>
                      <a:r>
                        <a:rPr lang="es-CO" sz="1000" b="1" i="0" u="none" strike="noStrike">
                          <a:solidFill>
                            <a:srgbClr val="FFFFFF"/>
                          </a:solidFill>
                          <a:effectLst/>
                          <a:latin typeface="Calibri" panose="020F0502020204030204" pitchFamily="34" charset="0"/>
                        </a:rPr>
                        <a:t>2024</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203764"/>
                      </a:solidFill>
                      <a:prstDash val="solid"/>
                      <a:round/>
                      <a:headEnd type="none" w="med" len="med"/>
                      <a:tailEnd type="none" w="med" len="med"/>
                    </a:lnB>
                    <a:solidFill>
                      <a:srgbClr val="203764"/>
                    </a:solidFill>
                  </a:tcPr>
                </a:tc>
                <a:tc>
                  <a:txBody>
                    <a:bodyPr/>
                    <a:lstStyle/>
                    <a:p>
                      <a:pPr algn="ctr" rtl="0" fontAlgn="ctr"/>
                      <a:r>
                        <a:rPr lang="es-CO" sz="1000" b="1" i="0" u="none" strike="noStrike">
                          <a:solidFill>
                            <a:srgbClr val="FFFFFF"/>
                          </a:solidFill>
                          <a:effectLst/>
                          <a:latin typeface="Calibri" panose="020F0502020204030204" pitchFamily="34" charset="0"/>
                        </a:rPr>
                        <a:t>Var%</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203764"/>
                    </a:solidFill>
                  </a:tcPr>
                </a:tc>
                <a:tc>
                  <a:txBody>
                    <a:bodyPr/>
                    <a:lstStyle/>
                    <a:p>
                      <a:pPr algn="ctr" rtl="0" fontAlgn="ctr"/>
                      <a:r>
                        <a:rPr lang="es-CO" sz="1000" b="1" i="0" u="none" strike="noStrike">
                          <a:solidFill>
                            <a:srgbClr val="FFFFFF"/>
                          </a:solidFill>
                          <a:effectLst/>
                          <a:latin typeface="Calibri" panose="020F0502020204030204" pitchFamily="34" charset="0"/>
                        </a:rPr>
                        <a:t>Var%</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203764"/>
                    </a:solidFill>
                  </a:tcPr>
                </a:tc>
                <a:tc>
                  <a:txBody>
                    <a:bodyPr/>
                    <a:lstStyle/>
                    <a:p>
                      <a:pPr algn="ctr" rtl="0" fontAlgn="ctr"/>
                      <a:r>
                        <a:rPr lang="es-CO" sz="1000" b="1" i="0" u="none" strike="noStrike">
                          <a:solidFill>
                            <a:srgbClr val="FFFFFF"/>
                          </a:solidFill>
                          <a:effectLst/>
                          <a:latin typeface="Calibri" panose="020F0502020204030204" pitchFamily="34" charset="0"/>
                        </a:rPr>
                        <a:t>Var%</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203764"/>
                    </a:solidFill>
                  </a:tcPr>
                </a:tc>
                <a:tc>
                  <a:txBody>
                    <a:bodyPr/>
                    <a:lstStyle/>
                    <a:p>
                      <a:pPr algn="ctr" rtl="0" fontAlgn="ctr"/>
                      <a:r>
                        <a:rPr lang="es-CO" sz="1000" b="1" i="0" u="none" strike="noStrike">
                          <a:solidFill>
                            <a:srgbClr val="FFFFFF"/>
                          </a:solidFill>
                          <a:effectLst/>
                          <a:latin typeface="Calibri" panose="020F0502020204030204" pitchFamily="34" charset="0"/>
                        </a:rPr>
                        <a:t>Var%</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203764"/>
                    </a:solidFill>
                  </a:tcPr>
                </a:tc>
                <a:extLst>
                  <a:ext uri="{0D108BD9-81ED-4DB2-BD59-A6C34878D82A}">
                    <a16:rowId xmlns:a16="http://schemas.microsoft.com/office/drawing/2014/main" xmlns="" val="2871849646"/>
                  </a:ext>
                </a:extLst>
              </a:tr>
              <a:tr h="188719">
                <a:tc vMerge="1">
                  <a:txBody>
                    <a:bodyPr/>
                    <a:lstStyle/>
                    <a:p>
                      <a:endParaRPr lang="es-CO"/>
                    </a:p>
                  </a:txBody>
                  <a:tcPr/>
                </a:tc>
                <a:tc vMerge="1">
                  <a:txBody>
                    <a:bodyPr/>
                    <a:lstStyle/>
                    <a:p>
                      <a:endParaRPr lang="es-CO"/>
                    </a:p>
                  </a:txBody>
                  <a:tcPr/>
                </a:tc>
                <a:tc vMerge="1">
                  <a:txBody>
                    <a:bodyPr/>
                    <a:lstStyle/>
                    <a:p>
                      <a:endParaRPr lang="es-CO"/>
                    </a:p>
                  </a:txBody>
                  <a:tcPr/>
                </a:tc>
                <a:tc vMerge="1">
                  <a:txBody>
                    <a:bodyPr/>
                    <a:lstStyle/>
                    <a:p>
                      <a:endParaRPr lang="es-CO"/>
                    </a:p>
                  </a:txBody>
                  <a:tcPr/>
                </a:tc>
                <a:tc vMerge="1">
                  <a:txBody>
                    <a:bodyPr/>
                    <a:lstStyle/>
                    <a:p>
                      <a:endParaRPr lang="es-CO"/>
                    </a:p>
                  </a:txBody>
                  <a:tcPr/>
                </a:tc>
                <a:tc vMerge="1">
                  <a:txBody>
                    <a:bodyPr/>
                    <a:lstStyle/>
                    <a:p>
                      <a:endParaRPr lang="es-CO"/>
                    </a:p>
                  </a:txBody>
                  <a:tcPr/>
                </a:tc>
                <a:tc vMerge="1">
                  <a:txBody>
                    <a:bodyPr/>
                    <a:lstStyle/>
                    <a:p>
                      <a:endParaRPr lang="es-CO"/>
                    </a:p>
                  </a:txBody>
                  <a:tcPr/>
                </a:tc>
                <a:tc>
                  <a:txBody>
                    <a:bodyPr/>
                    <a:lstStyle/>
                    <a:p>
                      <a:pPr algn="ctr" rtl="0" fontAlgn="ctr"/>
                      <a:r>
                        <a:rPr lang="es-CO" sz="1000" b="1" i="0" u="none" strike="noStrike">
                          <a:solidFill>
                            <a:srgbClr val="FFFFFF"/>
                          </a:solidFill>
                          <a:effectLst/>
                          <a:latin typeface="Calibri" panose="020F0502020204030204" pitchFamily="34" charset="0"/>
                        </a:rPr>
                        <a:t>21/20</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a:noFill/>
                    </a:lnT>
                    <a:lnB w="6350" cap="flat" cmpd="sng" algn="ctr">
                      <a:solidFill>
                        <a:srgbClr val="203764"/>
                      </a:solidFill>
                      <a:prstDash val="solid"/>
                      <a:round/>
                      <a:headEnd type="none" w="med" len="med"/>
                      <a:tailEnd type="none" w="med" len="med"/>
                    </a:lnB>
                    <a:solidFill>
                      <a:srgbClr val="203764"/>
                    </a:solidFill>
                  </a:tcPr>
                </a:tc>
                <a:tc>
                  <a:txBody>
                    <a:bodyPr/>
                    <a:lstStyle/>
                    <a:p>
                      <a:pPr algn="ctr" rtl="0" fontAlgn="ctr"/>
                      <a:r>
                        <a:rPr lang="es-CO" sz="1000" b="1" i="0" u="none" strike="noStrike">
                          <a:solidFill>
                            <a:srgbClr val="FFFFFF"/>
                          </a:solidFill>
                          <a:effectLst/>
                          <a:latin typeface="Calibri" panose="020F0502020204030204" pitchFamily="34" charset="0"/>
                        </a:rPr>
                        <a:t>22/21</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a:noFill/>
                    </a:lnT>
                    <a:lnB w="6350" cap="flat" cmpd="sng" algn="ctr">
                      <a:solidFill>
                        <a:srgbClr val="203764"/>
                      </a:solidFill>
                      <a:prstDash val="solid"/>
                      <a:round/>
                      <a:headEnd type="none" w="med" len="med"/>
                      <a:tailEnd type="none" w="med" len="med"/>
                    </a:lnB>
                    <a:solidFill>
                      <a:srgbClr val="203764"/>
                    </a:solidFill>
                  </a:tcPr>
                </a:tc>
                <a:tc>
                  <a:txBody>
                    <a:bodyPr/>
                    <a:lstStyle/>
                    <a:p>
                      <a:pPr algn="ctr" rtl="0" fontAlgn="ctr"/>
                      <a:r>
                        <a:rPr lang="es-CO" sz="1000" b="1" i="0" u="none" strike="noStrike">
                          <a:solidFill>
                            <a:srgbClr val="FFFFFF"/>
                          </a:solidFill>
                          <a:effectLst/>
                          <a:latin typeface="Calibri" panose="020F0502020204030204" pitchFamily="34" charset="0"/>
                        </a:rPr>
                        <a:t>23/22</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a:noFill/>
                    </a:lnT>
                    <a:lnB w="6350" cap="flat" cmpd="sng" algn="ctr">
                      <a:solidFill>
                        <a:srgbClr val="203764"/>
                      </a:solidFill>
                      <a:prstDash val="solid"/>
                      <a:round/>
                      <a:headEnd type="none" w="med" len="med"/>
                      <a:tailEnd type="none" w="med" len="med"/>
                    </a:lnB>
                    <a:solidFill>
                      <a:srgbClr val="203764"/>
                    </a:solidFill>
                  </a:tcPr>
                </a:tc>
                <a:tc>
                  <a:txBody>
                    <a:bodyPr/>
                    <a:lstStyle/>
                    <a:p>
                      <a:pPr algn="ctr" rtl="0" fontAlgn="ctr"/>
                      <a:r>
                        <a:rPr lang="es-CO" sz="1000" b="1" i="0" u="none" strike="noStrike">
                          <a:solidFill>
                            <a:srgbClr val="FFFFFF"/>
                          </a:solidFill>
                          <a:effectLst/>
                          <a:latin typeface="Calibri" panose="020F0502020204030204" pitchFamily="34" charset="0"/>
                        </a:rPr>
                        <a:t>24/23</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203764"/>
                      </a:solidFill>
                      <a:prstDash val="solid"/>
                      <a:round/>
                      <a:headEnd type="none" w="med" len="med"/>
                      <a:tailEnd type="none" w="med" len="med"/>
                    </a:lnB>
                    <a:solidFill>
                      <a:srgbClr val="203764"/>
                    </a:solidFill>
                  </a:tcPr>
                </a:tc>
                <a:extLst>
                  <a:ext uri="{0D108BD9-81ED-4DB2-BD59-A6C34878D82A}">
                    <a16:rowId xmlns:a16="http://schemas.microsoft.com/office/drawing/2014/main" xmlns="" val="2932124642"/>
                  </a:ext>
                </a:extLst>
              </a:tr>
              <a:tr h="188719">
                <a:tc>
                  <a:txBody>
                    <a:bodyPr/>
                    <a:lstStyle/>
                    <a:p>
                      <a:pPr algn="l" rtl="0" fontAlgn="ctr"/>
                      <a:r>
                        <a:rPr lang="es-CO" sz="1000" b="0" i="0" u="none" strike="noStrike">
                          <a:solidFill>
                            <a:srgbClr val="203764"/>
                          </a:solidFill>
                          <a:effectLst/>
                          <a:latin typeface="Calibri" panose="020F0502020204030204" pitchFamily="34" charset="0"/>
                        </a:rPr>
                        <a:t>Gastos de personal</a:t>
                      </a:r>
                    </a:p>
                  </a:txBody>
                  <a:tcPr marL="0" marR="0" marT="0" marB="0" anchor="ctr">
                    <a:lnL w="6350" cap="flat" cmpd="sng" algn="ctr">
                      <a:solidFill>
                        <a:srgbClr val="203764"/>
                      </a:solidFill>
                      <a:prstDash val="solid"/>
                      <a:round/>
                      <a:headEnd type="none" w="med" len="med"/>
                      <a:tailEnd type="none" w="med" len="med"/>
                    </a:lnL>
                    <a:lnR w="6350" cap="flat" cmpd="sng" algn="ctr">
                      <a:solidFill>
                        <a:srgbClr val="203764"/>
                      </a:solidFill>
                      <a:prstDash val="solid"/>
                      <a:round/>
                      <a:headEnd type="none" w="med" len="med"/>
                      <a:tailEnd type="none" w="med" len="med"/>
                    </a:lnR>
                    <a:lnT w="6350" cap="flat" cmpd="sng" algn="ctr">
                      <a:solidFill>
                        <a:srgbClr val="203764"/>
                      </a:solidFill>
                      <a:prstDash val="solid"/>
                      <a:round/>
                      <a:headEnd type="none" w="med" len="med"/>
                      <a:tailEnd type="none" w="med" len="med"/>
                    </a:lnT>
                    <a:lnB w="6350" cap="flat" cmpd="sng" algn="ctr">
                      <a:solidFill>
                        <a:srgbClr val="203764"/>
                      </a:solidFill>
                      <a:prstDash val="solid"/>
                      <a:round/>
                      <a:headEnd type="none" w="med" len="med"/>
                      <a:tailEnd type="none" w="med" len="med"/>
                    </a:lnB>
                  </a:tcPr>
                </a:tc>
                <a:tc>
                  <a:txBody>
                    <a:bodyPr/>
                    <a:lstStyle/>
                    <a:p>
                      <a:pPr algn="ctr" rtl="0" fontAlgn="b"/>
                      <a:r>
                        <a:rPr lang="es-CO" sz="1000" b="0" i="0" u="none" strike="noStrike">
                          <a:solidFill>
                            <a:srgbClr val="203764"/>
                          </a:solidFill>
                          <a:effectLst/>
                          <a:latin typeface="Arial" panose="020B0604020202020204" pitchFamily="34" charset="0"/>
                        </a:rPr>
                        <a:t>       1,764,211 </a:t>
                      </a:r>
                    </a:p>
                  </a:txBody>
                  <a:tcPr marL="0" marR="0" marT="0" marB="0" anchor="b">
                    <a:lnL w="6350" cap="flat" cmpd="sng" algn="ctr">
                      <a:solidFill>
                        <a:srgbClr val="203764"/>
                      </a:solidFill>
                      <a:prstDash val="solid"/>
                      <a:round/>
                      <a:headEnd type="none" w="med" len="med"/>
                      <a:tailEnd type="none" w="med" len="med"/>
                    </a:lnL>
                    <a:lnR w="6350" cap="flat" cmpd="sng" algn="ctr">
                      <a:solidFill>
                        <a:srgbClr val="203764"/>
                      </a:solidFill>
                      <a:prstDash val="solid"/>
                      <a:round/>
                      <a:headEnd type="none" w="med" len="med"/>
                      <a:tailEnd type="none" w="med" len="med"/>
                    </a:lnR>
                    <a:lnT w="6350" cap="flat" cmpd="sng" algn="ctr">
                      <a:solidFill>
                        <a:srgbClr val="203764"/>
                      </a:solidFill>
                      <a:prstDash val="solid"/>
                      <a:round/>
                      <a:headEnd type="none" w="med" len="med"/>
                      <a:tailEnd type="none" w="med" len="med"/>
                    </a:lnT>
                    <a:lnB w="6350" cap="flat" cmpd="sng" algn="ctr">
                      <a:solidFill>
                        <a:srgbClr val="203764"/>
                      </a:solidFill>
                      <a:prstDash val="solid"/>
                      <a:round/>
                      <a:headEnd type="none" w="med" len="med"/>
                      <a:tailEnd type="none" w="med" len="med"/>
                    </a:lnB>
                  </a:tcPr>
                </a:tc>
                <a:tc>
                  <a:txBody>
                    <a:bodyPr/>
                    <a:lstStyle/>
                    <a:p>
                      <a:pPr algn="ctr" rtl="0" fontAlgn="b"/>
                      <a:r>
                        <a:rPr lang="es-CO" sz="1000" b="0" i="0" u="none" strike="noStrike">
                          <a:solidFill>
                            <a:srgbClr val="203764"/>
                          </a:solidFill>
                          <a:effectLst/>
                          <a:latin typeface="Arial" panose="020B0604020202020204" pitchFamily="34" charset="0"/>
                        </a:rPr>
                        <a:t>     1,758,876 </a:t>
                      </a:r>
                    </a:p>
                  </a:txBody>
                  <a:tcPr marL="0" marR="0" marT="0" marB="0" anchor="b">
                    <a:lnL w="6350" cap="flat" cmpd="sng" algn="ctr">
                      <a:solidFill>
                        <a:srgbClr val="203764"/>
                      </a:solidFill>
                      <a:prstDash val="solid"/>
                      <a:round/>
                      <a:headEnd type="none" w="med" len="med"/>
                      <a:tailEnd type="none" w="med" len="med"/>
                    </a:lnL>
                    <a:lnR w="6350" cap="flat" cmpd="sng" algn="ctr">
                      <a:solidFill>
                        <a:srgbClr val="203764"/>
                      </a:solidFill>
                      <a:prstDash val="solid"/>
                      <a:round/>
                      <a:headEnd type="none" w="med" len="med"/>
                      <a:tailEnd type="none" w="med" len="med"/>
                    </a:lnR>
                    <a:lnT w="6350" cap="flat" cmpd="sng" algn="ctr">
                      <a:solidFill>
                        <a:srgbClr val="203764"/>
                      </a:solidFill>
                      <a:prstDash val="solid"/>
                      <a:round/>
                      <a:headEnd type="none" w="med" len="med"/>
                      <a:tailEnd type="none" w="med" len="med"/>
                    </a:lnT>
                    <a:lnB w="6350" cap="flat" cmpd="sng" algn="ctr">
                      <a:solidFill>
                        <a:srgbClr val="203764"/>
                      </a:solidFill>
                      <a:prstDash val="solid"/>
                      <a:round/>
                      <a:headEnd type="none" w="med" len="med"/>
                      <a:tailEnd type="none" w="med" len="med"/>
                    </a:lnB>
                  </a:tcPr>
                </a:tc>
                <a:tc>
                  <a:txBody>
                    <a:bodyPr/>
                    <a:lstStyle/>
                    <a:p>
                      <a:pPr algn="ctr" rtl="0" fontAlgn="b"/>
                      <a:r>
                        <a:rPr lang="es-CO" sz="1000" b="0" i="0" u="none" strike="noStrike">
                          <a:solidFill>
                            <a:srgbClr val="203764"/>
                          </a:solidFill>
                          <a:effectLst/>
                          <a:latin typeface="Arial" panose="020B0604020202020204" pitchFamily="34" charset="0"/>
                        </a:rPr>
                        <a:t>     1,916,682 </a:t>
                      </a:r>
                    </a:p>
                  </a:txBody>
                  <a:tcPr marL="0" marR="0" marT="0" marB="0" anchor="b">
                    <a:lnL w="6350" cap="flat" cmpd="sng" algn="ctr">
                      <a:solidFill>
                        <a:srgbClr val="203764"/>
                      </a:solidFill>
                      <a:prstDash val="solid"/>
                      <a:round/>
                      <a:headEnd type="none" w="med" len="med"/>
                      <a:tailEnd type="none" w="med" len="med"/>
                    </a:lnL>
                    <a:lnR w="6350" cap="flat" cmpd="sng" algn="ctr">
                      <a:solidFill>
                        <a:srgbClr val="203764"/>
                      </a:solidFill>
                      <a:prstDash val="solid"/>
                      <a:round/>
                      <a:headEnd type="none" w="med" len="med"/>
                      <a:tailEnd type="none" w="med" len="med"/>
                    </a:lnR>
                    <a:lnT w="6350" cap="flat" cmpd="sng" algn="ctr">
                      <a:solidFill>
                        <a:srgbClr val="203764"/>
                      </a:solidFill>
                      <a:prstDash val="solid"/>
                      <a:round/>
                      <a:headEnd type="none" w="med" len="med"/>
                      <a:tailEnd type="none" w="med" len="med"/>
                    </a:lnT>
                    <a:lnB w="6350" cap="flat" cmpd="sng" algn="ctr">
                      <a:solidFill>
                        <a:srgbClr val="203764"/>
                      </a:solidFill>
                      <a:prstDash val="solid"/>
                      <a:round/>
                      <a:headEnd type="none" w="med" len="med"/>
                      <a:tailEnd type="none" w="med" len="med"/>
                    </a:lnB>
                  </a:tcPr>
                </a:tc>
                <a:tc>
                  <a:txBody>
                    <a:bodyPr/>
                    <a:lstStyle/>
                    <a:p>
                      <a:pPr algn="ctr" rtl="0" fontAlgn="b"/>
                      <a:r>
                        <a:rPr lang="es-CO" sz="1000" b="0" i="0" u="none" strike="noStrike">
                          <a:solidFill>
                            <a:srgbClr val="203764"/>
                          </a:solidFill>
                          <a:effectLst/>
                          <a:latin typeface="Arial" panose="020B0604020202020204" pitchFamily="34" charset="0"/>
                        </a:rPr>
                        <a:t>     1,993,523 </a:t>
                      </a:r>
                    </a:p>
                  </a:txBody>
                  <a:tcPr marL="0" marR="0" marT="0" marB="0" anchor="b">
                    <a:lnL w="6350" cap="flat" cmpd="sng" algn="ctr">
                      <a:solidFill>
                        <a:srgbClr val="203764"/>
                      </a:solidFill>
                      <a:prstDash val="solid"/>
                      <a:round/>
                      <a:headEnd type="none" w="med" len="med"/>
                      <a:tailEnd type="none" w="med" len="med"/>
                    </a:lnL>
                    <a:lnR w="6350" cap="flat" cmpd="sng" algn="ctr">
                      <a:solidFill>
                        <a:srgbClr val="203764"/>
                      </a:solidFill>
                      <a:prstDash val="solid"/>
                      <a:round/>
                      <a:headEnd type="none" w="med" len="med"/>
                      <a:tailEnd type="none" w="med" len="med"/>
                    </a:lnR>
                    <a:lnT w="6350" cap="flat" cmpd="sng" algn="ctr">
                      <a:solidFill>
                        <a:srgbClr val="203764"/>
                      </a:solidFill>
                      <a:prstDash val="solid"/>
                      <a:round/>
                      <a:headEnd type="none" w="med" len="med"/>
                      <a:tailEnd type="none" w="med" len="med"/>
                    </a:lnT>
                    <a:lnB w="6350" cap="flat" cmpd="sng" algn="ctr">
                      <a:solidFill>
                        <a:srgbClr val="203764"/>
                      </a:solidFill>
                      <a:prstDash val="solid"/>
                      <a:round/>
                      <a:headEnd type="none" w="med" len="med"/>
                      <a:tailEnd type="none" w="med" len="med"/>
                    </a:lnB>
                  </a:tcPr>
                </a:tc>
                <a:tc>
                  <a:txBody>
                    <a:bodyPr/>
                    <a:lstStyle/>
                    <a:p>
                      <a:pPr algn="ctr" rtl="0" fontAlgn="b"/>
                      <a:r>
                        <a:rPr lang="es-CO" sz="1000" b="0" i="0" u="none" strike="noStrike">
                          <a:solidFill>
                            <a:srgbClr val="203764"/>
                          </a:solidFill>
                          <a:effectLst/>
                          <a:latin typeface="Arial" panose="020B0604020202020204" pitchFamily="34" charset="0"/>
                        </a:rPr>
                        <a:t>     2,073,522 </a:t>
                      </a:r>
                    </a:p>
                  </a:txBody>
                  <a:tcPr marL="0" marR="0" marT="0" marB="0" anchor="b">
                    <a:lnL w="6350" cap="flat" cmpd="sng" algn="ctr">
                      <a:solidFill>
                        <a:srgbClr val="203764"/>
                      </a:solidFill>
                      <a:prstDash val="solid"/>
                      <a:round/>
                      <a:headEnd type="none" w="med" len="med"/>
                      <a:tailEnd type="none" w="med" len="med"/>
                    </a:lnL>
                    <a:lnR w="6350" cap="flat" cmpd="sng" algn="ctr">
                      <a:solidFill>
                        <a:srgbClr val="203764"/>
                      </a:solidFill>
                      <a:prstDash val="solid"/>
                      <a:round/>
                      <a:headEnd type="none" w="med" len="med"/>
                      <a:tailEnd type="none" w="med" len="med"/>
                    </a:lnR>
                    <a:lnT w="6350" cap="flat" cmpd="sng" algn="ctr">
                      <a:solidFill>
                        <a:srgbClr val="203764"/>
                      </a:solidFill>
                      <a:prstDash val="solid"/>
                      <a:round/>
                      <a:headEnd type="none" w="med" len="med"/>
                      <a:tailEnd type="none" w="med" len="med"/>
                    </a:lnT>
                    <a:lnB w="6350" cap="flat" cmpd="sng" algn="ctr">
                      <a:solidFill>
                        <a:srgbClr val="203764"/>
                      </a:solidFill>
                      <a:prstDash val="solid"/>
                      <a:round/>
                      <a:headEnd type="none" w="med" len="med"/>
                      <a:tailEnd type="none" w="med" len="med"/>
                    </a:lnB>
                  </a:tcPr>
                </a:tc>
                <a:tc>
                  <a:txBody>
                    <a:bodyPr/>
                    <a:lstStyle/>
                    <a:p>
                      <a:pPr algn="ctr" rtl="0" fontAlgn="b"/>
                      <a:r>
                        <a:rPr lang="es-CO" sz="1000" b="0" i="0" u="none" strike="noStrike">
                          <a:solidFill>
                            <a:srgbClr val="203764"/>
                          </a:solidFill>
                          <a:effectLst/>
                          <a:latin typeface="Arial" panose="020B0604020202020204" pitchFamily="34" charset="0"/>
                        </a:rPr>
                        <a:t>     2,156,776 </a:t>
                      </a:r>
                    </a:p>
                  </a:txBody>
                  <a:tcPr marL="0" marR="0" marT="0" marB="0" anchor="b">
                    <a:lnL w="6350" cap="flat" cmpd="sng" algn="ctr">
                      <a:solidFill>
                        <a:srgbClr val="203764"/>
                      </a:solidFill>
                      <a:prstDash val="solid"/>
                      <a:round/>
                      <a:headEnd type="none" w="med" len="med"/>
                      <a:tailEnd type="none" w="med" len="med"/>
                    </a:lnL>
                    <a:lnR w="6350" cap="flat" cmpd="sng" algn="ctr">
                      <a:solidFill>
                        <a:srgbClr val="203764"/>
                      </a:solidFill>
                      <a:prstDash val="solid"/>
                      <a:round/>
                      <a:headEnd type="none" w="med" len="med"/>
                      <a:tailEnd type="none" w="med" len="med"/>
                    </a:lnR>
                    <a:lnT w="6350" cap="flat" cmpd="sng" algn="ctr">
                      <a:solidFill>
                        <a:srgbClr val="203764"/>
                      </a:solidFill>
                      <a:prstDash val="solid"/>
                      <a:round/>
                      <a:headEnd type="none" w="med" len="med"/>
                      <a:tailEnd type="none" w="med" len="med"/>
                    </a:lnT>
                    <a:lnB w="6350" cap="flat" cmpd="sng" algn="ctr">
                      <a:solidFill>
                        <a:srgbClr val="203764"/>
                      </a:solidFill>
                      <a:prstDash val="solid"/>
                      <a:round/>
                      <a:headEnd type="none" w="med" len="med"/>
                      <a:tailEnd type="none" w="med" len="med"/>
                    </a:lnB>
                  </a:tcPr>
                </a:tc>
                <a:tc>
                  <a:txBody>
                    <a:bodyPr/>
                    <a:lstStyle/>
                    <a:p>
                      <a:pPr algn="r" rtl="0" fontAlgn="b"/>
                      <a:r>
                        <a:rPr lang="es-CO" sz="1000" b="0" i="0" u="none" strike="noStrike">
                          <a:solidFill>
                            <a:srgbClr val="203764"/>
                          </a:solidFill>
                          <a:effectLst/>
                          <a:latin typeface="Calibri" panose="020F0502020204030204" pitchFamily="34" charset="0"/>
                        </a:rPr>
                        <a:t>9%</a:t>
                      </a:r>
                    </a:p>
                  </a:txBody>
                  <a:tcPr marL="0" marR="0" marT="0" marB="0" anchor="b">
                    <a:lnL w="6350" cap="flat" cmpd="sng" algn="ctr">
                      <a:solidFill>
                        <a:srgbClr val="203764"/>
                      </a:solidFill>
                      <a:prstDash val="solid"/>
                      <a:round/>
                      <a:headEnd type="none" w="med" len="med"/>
                      <a:tailEnd type="none" w="med" len="med"/>
                    </a:lnL>
                    <a:lnR w="6350" cap="flat" cmpd="sng" algn="ctr">
                      <a:solidFill>
                        <a:srgbClr val="203764"/>
                      </a:solidFill>
                      <a:prstDash val="solid"/>
                      <a:round/>
                      <a:headEnd type="none" w="med" len="med"/>
                      <a:tailEnd type="none" w="med" len="med"/>
                    </a:lnR>
                    <a:lnT w="6350" cap="flat" cmpd="sng" algn="ctr">
                      <a:solidFill>
                        <a:srgbClr val="203764"/>
                      </a:solidFill>
                      <a:prstDash val="solid"/>
                      <a:round/>
                      <a:headEnd type="none" w="med" len="med"/>
                      <a:tailEnd type="none" w="med" len="med"/>
                    </a:lnT>
                    <a:lnB w="6350" cap="flat" cmpd="sng" algn="ctr">
                      <a:solidFill>
                        <a:srgbClr val="203764"/>
                      </a:solidFill>
                      <a:prstDash val="solid"/>
                      <a:round/>
                      <a:headEnd type="none" w="med" len="med"/>
                      <a:tailEnd type="none" w="med" len="med"/>
                    </a:lnB>
                  </a:tcPr>
                </a:tc>
                <a:tc>
                  <a:txBody>
                    <a:bodyPr/>
                    <a:lstStyle/>
                    <a:p>
                      <a:pPr algn="r" rtl="0" fontAlgn="b"/>
                      <a:r>
                        <a:rPr lang="es-CO" sz="1000" b="0" i="0" u="none" strike="noStrike">
                          <a:solidFill>
                            <a:srgbClr val="203764"/>
                          </a:solidFill>
                          <a:effectLst/>
                          <a:latin typeface="Calibri" panose="020F0502020204030204" pitchFamily="34" charset="0"/>
                        </a:rPr>
                        <a:t>4%</a:t>
                      </a:r>
                    </a:p>
                  </a:txBody>
                  <a:tcPr marL="0" marR="0" marT="0" marB="0" anchor="b">
                    <a:lnL w="6350" cap="flat" cmpd="sng" algn="ctr">
                      <a:solidFill>
                        <a:srgbClr val="203764"/>
                      </a:solidFill>
                      <a:prstDash val="solid"/>
                      <a:round/>
                      <a:headEnd type="none" w="med" len="med"/>
                      <a:tailEnd type="none" w="med" len="med"/>
                    </a:lnL>
                    <a:lnR w="6350" cap="flat" cmpd="sng" algn="ctr">
                      <a:solidFill>
                        <a:srgbClr val="203764"/>
                      </a:solidFill>
                      <a:prstDash val="solid"/>
                      <a:round/>
                      <a:headEnd type="none" w="med" len="med"/>
                      <a:tailEnd type="none" w="med" len="med"/>
                    </a:lnR>
                    <a:lnT w="6350" cap="flat" cmpd="sng" algn="ctr">
                      <a:solidFill>
                        <a:srgbClr val="203764"/>
                      </a:solidFill>
                      <a:prstDash val="solid"/>
                      <a:round/>
                      <a:headEnd type="none" w="med" len="med"/>
                      <a:tailEnd type="none" w="med" len="med"/>
                    </a:lnT>
                    <a:lnB w="6350" cap="flat" cmpd="sng" algn="ctr">
                      <a:solidFill>
                        <a:srgbClr val="203764"/>
                      </a:solidFill>
                      <a:prstDash val="solid"/>
                      <a:round/>
                      <a:headEnd type="none" w="med" len="med"/>
                      <a:tailEnd type="none" w="med" len="med"/>
                    </a:lnB>
                  </a:tcPr>
                </a:tc>
                <a:tc>
                  <a:txBody>
                    <a:bodyPr/>
                    <a:lstStyle/>
                    <a:p>
                      <a:pPr algn="r" rtl="0" fontAlgn="b"/>
                      <a:r>
                        <a:rPr lang="es-CO" sz="1000" b="0" i="0" u="none" strike="noStrike">
                          <a:solidFill>
                            <a:srgbClr val="203764"/>
                          </a:solidFill>
                          <a:effectLst/>
                          <a:latin typeface="Calibri" panose="020F0502020204030204" pitchFamily="34" charset="0"/>
                        </a:rPr>
                        <a:t>4%</a:t>
                      </a:r>
                    </a:p>
                  </a:txBody>
                  <a:tcPr marL="0" marR="0" marT="0" marB="0" anchor="b">
                    <a:lnL w="6350" cap="flat" cmpd="sng" algn="ctr">
                      <a:solidFill>
                        <a:srgbClr val="203764"/>
                      </a:solidFill>
                      <a:prstDash val="solid"/>
                      <a:round/>
                      <a:headEnd type="none" w="med" len="med"/>
                      <a:tailEnd type="none" w="med" len="med"/>
                    </a:lnL>
                    <a:lnR w="6350" cap="flat" cmpd="sng" algn="ctr">
                      <a:solidFill>
                        <a:srgbClr val="203764"/>
                      </a:solidFill>
                      <a:prstDash val="solid"/>
                      <a:round/>
                      <a:headEnd type="none" w="med" len="med"/>
                      <a:tailEnd type="none" w="med" len="med"/>
                    </a:lnR>
                    <a:lnT w="6350" cap="flat" cmpd="sng" algn="ctr">
                      <a:solidFill>
                        <a:srgbClr val="203764"/>
                      </a:solidFill>
                      <a:prstDash val="solid"/>
                      <a:round/>
                      <a:headEnd type="none" w="med" len="med"/>
                      <a:tailEnd type="none" w="med" len="med"/>
                    </a:lnT>
                    <a:lnB w="6350" cap="flat" cmpd="sng" algn="ctr">
                      <a:solidFill>
                        <a:srgbClr val="203764"/>
                      </a:solidFill>
                      <a:prstDash val="solid"/>
                      <a:round/>
                      <a:headEnd type="none" w="med" len="med"/>
                      <a:tailEnd type="none" w="med" len="med"/>
                    </a:lnB>
                  </a:tcPr>
                </a:tc>
                <a:tc>
                  <a:txBody>
                    <a:bodyPr/>
                    <a:lstStyle/>
                    <a:p>
                      <a:pPr algn="r" rtl="0" fontAlgn="b"/>
                      <a:r>
                        <a:rPr lang="es-CO" sz="1000" b="0" i="0" u="none" strike="noStrike">
                          <a:solidFill>
                            <a:srgbClr val="203764"/>
                          </a:solidFill>
                          <a:effectLst/>
                          <a:latin typeface="Calibri" panose="020F0502020204030204" pitchFamily="34" charset="0"/>
                        </a:rPr>
                        <a:t>4%</a:t>
                      </a:r>
                    </a:p>
                  </a:txBody>
                  <a:tcPr marL="0" marR="0" marT="0" marB="0" anchor="b">
                    <a:lnL w="6350" cap="flat" cmpd="sng" algn="ctr">
                      <a:solidFill>
                        <a:srgbClr val="203764"/>
                      </a:solidFill>
                      <a:prstDash val="solid"/>
                      <a:round/>
                      <a:headEnd type="none" w="med" len="med"/>
                      <a:tailEnd type="none" w="med" len="med"/>
                    </a:lnL>
                    <a:lnR w="6350" cap="flat" cmpd="sng" algn="ctr">
                      <a:solidFill>
                        <a:srgbClr val="203764"/>
                      </a:solidFill>
                      <a:prstDash val="solid"/>
                      <a:round/>
                      <a:headEnd type="none" w="med" len="med"/>
                      <a:tailEnd type="none" w="med" len="med"/>
                    </a:lnR>
                    <a:lnT w="6350" cap="flat" cmpd="sng" algn="ctr">
                      <a:solidFill>
                        <a:srgbClr val="203764"/>
                      </a:solidFill>
                      <a:prstDash val="solid"/>
                      <a:round/>
                      <a:headEnd type="none" w="med" len="med"/>
                      <a:tailEnd type="none" w="med" len="med"/>
                    </a:lnT>
                    <a:lnB w="6350" cap="flat" cmpd="sng" algn="ctr">
                      <a:solidFill>
                        <a:srgbClr val="203764"/>
                      </a:solidFill>
                      <a:prstDash val="solid"/>
                      <a:round/>
                      <a:headEnd type="none" w="med" len="med"/>
                      <a:tailEnd type="none" w="med" len="med"/>
                    </a:lnB>
                  </a:tcPr>
                </a:tc>
                <a:extLst>
                  <a:ext uri="{0D108BD9-81ED-4DB2-BD59-A6C34878D82A}">
                    <a16:rowId xmlns:a16="http://schemas.microsoft.com/office/drawing/2014/main" xmlns="" val="822042025"/>
                  </a:ext>
                </a:extLst>
              </a:tr>
              <a:tr h="188719">
                <a:tc>
                  <a:txBody>
                    <a:bodyPr/>
                    <a:lstStyle/>
                    <a:p>
                      <a:pPr algn="l" rtl="0" fontAlgn="ctr"/>
                      <a:r>
                        <a:rPr lang="es-ES" sz="1000" b="0" i="0" u="none" strike="noStrike">
                          <a:solidFill>
                            <a:srgbClr val="203764"/>
                          </a:solidFill>
                          <a:effectLst/>
                          <a:latin typeface="Calibri" panose="020F0502020204030204" pitchFamily="34" charset="0"/>
                        </a:rPr>
                        <a:t>Adquisición de Bienes y servicios </a:t>
                      </a:r>
                    </a:p>
                  </a:txBody>
                  <a:tcPr marL="0" marR="0" marT="0" marB="0" anchor="ctr">
                    <a:lnL w="6350" cap="flat" cmpd="sng" algn="ctr">
                      <a:solidFill>
                        <a:srgbClr val="203764"/>
                      </a:solidFill>
                      <a:prstDash val="solid"/>
                      <a:round/>
                      <a:headEnd type="none" w="med" len="med"/>
                      <a:tailEnd type="none" w="med" len="med"/>
                    </a:lnL>
                    <a:lnR w="6350" cap="flat" cmpd="sng" algn="ctr">
                      <a:solidFill>
                        <a:srgbClr val="203764"/>
                      </a:solidFill>
                      <a:prstDash val="solid"/>
                      <a:round/>
                      <a:headEnd type="none" w="med" len="med"/>
                      <a:tailEnd type="none" w="med" len="med"/>
                    </a:lnR>
                    <a:lnT w="6350" cap="flat" cmpd="sng" algn="ctr">
                      <a:solidFill>
                        <a:srgbClr val="203764"/>
                      </a:solidFill>
                      <a:prstDash val="solid"/>
                      <a:round/>
                      <a:headEnd type="none" w="med" len="med"/>
                      <a:tailEnd type="none" w="med" len="med"/>
                    </a:lnT>
                    <a:lnB w="6350" cap="flat" cmpd="sng" algn="ctr">
                      <a:solidFill>
                        <a:srgbClr val="203764"/>
                      </a:solidFill>
                      <a:prstDash val="solid"/>
                      <a:round/>
                      <a:headEnd type="none" w="med" len="med"/>
                      <a:tailEnd type="none" w="med" len="med"/>
                    </a:lnB>
                  </a:tcPr>
                </a:tc>
                <a:tc>
                  <a:txBody>
                    <a:bodyPr/>
                    <a:lstStyle/>
                    <a:p>
                      <a:pPr algn="ctr" rtl="0" fontAlgn="b"/>
                      <a:r>
                        <a:rPr lang="es-CO" sz="1000" b="0" i="0" u="none" strike="noStrike">
                          <a:solidFill>
                            <a:srgbClr val="203764"/>
                          </a:solidFill>
                          <a:effectLst/>
                          <a:latin typeface="Arial" panose="020B0604020202020204" pitchFamily="34" charset="0"/>
                        </a:rPr>
                        <a:t>          334,703 </a:t>
                      </a:r>
                    </a:p>
                  </a:txBody>
                  <a:tcPr marL="0" marR="0" marT="0" marB="0" anchor="b">
                    <a:lnL w="6350" cap="flat" cmpd="sng" algn="ctr">
                      <a:solidFill>
                        <a:srgbClr val="203764"/>
                      </a:solidFill>
                      <a:prstDash val="solid"/>
                      <a:round/>
                      <a:headEnd type="none" w="med" len="med"/>
                      <a:tailEnd type="none" w="med" len="med"/>
                    </a:lnL>
                    <a:lnR w="6350" cap="flat" cmpd="sng" algn="ctr">
                      <a:solidFill>
                        <a:srgbClr val="203764"/>
                      </a:solidFill>
                      <a:prstDash val="solid"/>
                      <a:round/>
                      <a:headEnd type="none" w="med" len="med"/>
                      <a:tailEnd type="none" w="med" len="med"/>
                    </a:lnR>
                    <a:lnT w="6350" cap="flat" cmpd="sng" algn="ctr">
                      <a:solidFill>
                        <a:srgbClr val="203764"/>
                      </a:solidFill>
                      <a:prstDash val="solid"/>
                      <a:round/>
                      <a:headEnd type="none" w="med" len="med"/>
                      <a:tailEnd type="none" w="med" len="med"/>
                    </a:lnT>
                    <a:lnB w="6350" cap="flat" cmpd="sng" algn="ctr">
                      <a:solidFill>
                        <a:srgbClr val="203764"/>
                      </a:solidFill>
                      <a:prstDash val="solid"/>
                      <a:round/>
                      <a:headEnd type="none" w="med" len="med"/>
                      <a:tailEnd type="none" w="med" len="med"/>
                    </a:lnB>
                  </a:tcPr>
                </a:tc>
                <a:tc>
                  <a:txBody>
                    <a:bodyPr/>
                    <a:lstStyle/>
                    <a:p>
                      <a:pPr algn="ctr" rtl="0" fontAlgn="b"/>
                      <a:r>
                        <a:rPr lang="es-CO" sz="1000" b="0" i="0" u="none" strike="noStrike">
                          <a:solidFill>
                            <a:srgbClr val="203764"/>
                          </a:solidFill>
                          <a:effectLst/>
                          <a:latin typeface="Arial" panose="020B0604020202020204" pitchFamily="34" charset="0"/>
                        </a:rPr>
                        <a:t>        334,498 </a:t>
                      </a:r>
                    </a:p>
                  </a:txBody>
                  <a:tcPr marL="0" marR="0" marT="0" marB="0" anchor="b">
                    <a:lnL w="6350" cap="flat" cmpd="sng" algn="ctr">
                      <a:solidFill>
                        <a:srgbClr val="203764"/>
                      </a:solidFill>
                      <a:prstDash val="solid"/>
                      <a:round/>
                      <a:headEnd type="none" w="med" len="med"/>
                      <a:tailEnd type="none" w="med" len="med"/>
                    </a:lnL>
                    <a:lnR w="6350" cap="flat" cmpd="sng" algn="ctr">
                      <a:solidFill>
                        <a:srgbClr val="203764"/>
                      </a:solidFill>
                      <a:prstDash val="solid"/>
                      <a:round/>
                      <a:headEnd type="none" w="med" len="med"/>
                      <a:tailEnd type="none" w="med" len="med"/>
                    </a:lnR>
                    <a:lnT w="6350" cap="flat" cmpd="sng" algn="ctr">
                      <a:solidFill>
                        <a:srgbClr val="203764"/>
                      </a:solidFill>
                      <a:prstDash val="solid"/>
                      <a:round/>
                      <a:headEnd type="none" w="med" len="med"/>
                      <a:tailEnd type="none" w="med" len="med"/>
                    </a:lnT>
                    <a:lnB w="6350" cap="flat" cmpd="sng" algn="ctr">
                      <a:solidFill>
                        <a:srgbClr val="203764"/>
                      </a:solidFill>
                      <a:prstDash val="solid"/>
                      <a:round/>
                      <a:headEnd type="none" w="med" len="med"/>
                      <a:tailEnd type="none" w="med" len="med"/>
                    </a:lnB>
                  </a:tcPr>
                </a:tc>
                <a:tc>
                  <a:txBody>
                    <a:bodyPr/>
                    <a:lstStyle/>
                    <a:p>
                      <a:pPr algn="ctr" rtl="0" fontAlgn="b"/>
                      <a:r>
                        <a:rPr lang="es-CO" sz="1000" b="0" i="0" u="none" strike="noStrike">
                          <a:solidFill>
                            <a:srgbClr val="203764"/>
                          </a:solidFill>
                          <a:effectLst/>
                          <a:latin typeface="Arial" panose="020B0604020202020204" pitchFamily="34" charset="0"/>
                        </a:rPr>
                        <a:t>        412,842 </a:t>
                      </a:r>
                    </a:p>
                  </a:txBody>
                  <a:tcPr marL="0" marR="0" marT="0" marB="0" anchor="b">
                    <a:lnL w="6350" cap="flat" cmpd="sng" algn="ctr">
                      <a:solidFill>
                        <a:srgbClr val="203764"/>
                      </a:solidFill>
                      <a:prstDash val="solid"/>
                      <a:round/>
                      <a:headEnd type="none" w="med" len="med"/>
                      <a:tailEnd type="none" w="med" len="med"/>
                    </a:lnL>
                    <a:lnR w="6350" cap="flat" cmpd="sng" algn="ctr">
                      <a:solidFill>
                        <a:srgbClr val="203764"/>
                      </a:solidFill>
                      <a:prstDash val="solid"/>
                      <a:round/>
                      <a:headEnd type="none" w="med" len="med"/>
                      <a:tailEnd type="none" w="med" len="med"/>
                    </a:lnR>
                    <a:lnT w="6350" cap="flat" cmpd="sng" algn="ctr">
                      <a:solidFill>
                        <a:srgbClr val="203764"/>
                      </a:solidFill>
                      <a:prstDash val="solid"/>
                      <a:round/>
                      <a:headEnd type="none" w="med" len="med"/>
                      <a:tailEnd type="none" w="med" len="med"/>
                    </a:lnT>
                    <a:lnB w="6350" cap="flat" cmpd="sng" algn="ctr">
                      <a:solidFill>
                        <a:srgbClr val="203764"/>
                      </a:solidFill>
                      <a:prstDash val="solid"/>
                      <a:round/>
                      <a:headEnd type="none" w="med" len="med"/>
                      <a:tailEnd type="none" w="med" len="med"/>
                    </a:lnB>
                  </a:tcPr>
                </a:tc>
                <a:tc>
                  <a:txBody>
                    <a:bodyPr/>
                    <a:lstStyle/>
                    <a:p>
                      <a:pPr algn="ctr" rtl="0" fontAlgn="b"/>
                      <a:r>
                        <a:rPr lang="es-CO" sz="1000" b="0" i="0" u="none" strike="noStrike">
                          <a:solidFill>
                            <a:srgbClr val="203764"/>
                          </a:solidFill>
                          <a:effectLst/>
                          <a:latin typeface="Arial" panose="020B0604020202020204" pitchFamily="34" charset="0"/>
                        </a:rPr>
                        <a:t>        425,072 </a:t>
                      </a:r>
                    </a:p>
                  </a:txBody>
                  <a:tcPr marL="0" marR="0" marT="0" marB="0" anchor="b">
                    <a:lnL w="6350" cap="flat" cmpd="sng" algn="ctr">
                      <a:solidFill>
                        <a:srgbClr val="203764"/>
                      </a:solidFill>
                      <a:prstDash val="solid"/>
                      <a:round/>
                      <a:headEnd type="none" w="med" len="med"/>
                      <a:tailEnd type="none" w="med" len="med"/>
                    </a:lnL>
                    <a:lnR w="6350" cap="flat" cmpd="sng" algn="ctr">
                      <a:solidFill>
                        <a:srgbClr val="203764"/>
                      </a:solidFill>
                      <a:prstDash val="solid"/>
                      <a:round/>
                      <a:headEnd type="none" w="med" len="med"/>
                      <a:tailEnd type="none" w="med" len="med"/>
                    </a:lnR>
                    <a:lnT w="6350" cap="flat" cmpd="sng" algn="ctr">
                      <a:solidFill>
                        <a:srgbClr val="203764"/>
                      </a:solidFill>
                      <a:prstDash val="solid"/>
                      <a:round/>
                      <a:headEnd type="none" w="med" len="med"/>
                      <a:tailEnd type="none" w="med" len="med"/>
                    </a:lnT>
                    <a:lnB w="6350" cap="flat" cmpd="sng" algn="ctr">
                      <a:solidFill>
                        <a:srgbClr val="203764"/>
                      </a:solidFill>
                      <a:prstDash val="solid"/>
                      <a:round/>
                      <a:headEnd type="none" w="med" len="med"/>
                      <a:tailEnd type="none" w="med" len="med"/>
                    </a:lnB>
                  </a:tcPr>
                </a:tc>
                <a:tc>
                  <a:txBody>
                    <a:bodyPr/>
                    <a:lstStyle/>
                    <a:p>
                      <a:pPr algn="ctr" rtl="0" fontAlgn="b"/>
                      <a:r>
                        <a:rPr lang="es-CO" sz="1000" b="0" i="0" u="none" strike="noStrike">
                          <a:solidFill>
                            <a:srgbClr val="203764"/>
                          </a:solidFill>
                          <a:effectLst/>
                          <a:latin typeface="Arial" panose="020B0604020202020204" pitchFamily="34" charset="0"/>
                        </a:rPr>
                        <a:t>        437,827 </a:t>
                      </a:r>
                    </a:p>
                  </a:txBody>
                  <a:tcPr marL="0" marR="0" marT="0" marB="0" anchor="b">
                    <a:lnL w="6350" cap="flat" cmpd="sng" algn="ctr">
                      <a:solidFill>
                        <a:srgbClr val="203764"/>
                      </a:solidFill>
                      <a:prstDash val="solid"/>
                      <a:round/>
                      <a:headEnd type="none" w="med" len="med"/>
                      <a:tailEnd type="none" w="med" len="med"/>
                    </a:lnL>
                    <a:lnR w="6350" cap="flat" cmpd="sng" algn="ctr">
                      <a:solidFill>
                        <a:srgbClr val="203764"/>
                      </a:solidFill>
                      <a:prstDash val="solid"/>
                      <a:round/>
                      <a:headEnd type="none" w="med" len="med"/>
                      <a:tailEnd type="none" w="med" len="med"/>
                    </a:lnR>
                    <a:lnT w="6350" cap="flat" cmpd="sng" algn="ctr">
                      <a:solidFill>
                        <a:srgbClr val="203764"/>
                      </a:solidFill>
                      <a:prstDash val="solid"/>
                      <a:round/>
                      <a:headEnd type="none" w="med" len="med"/>
                      <a:tailEnd type="none" w="med" len="med"/>
                    </a:lnT>
                    <a:lnB w="6350" cap="flat" cmpd="sng" algn="ctr">
                      <a:solidFill>
                        <a:srgbClr val="203764"/>
                      </a:solidFill>
                      <a:prstDash val="solid"/>
                      <a:round/>
                      <a:headEnd type="none" w="med" len="med"/>
                      <a:tailEnd type="none" w="med" len="med"/>
                    </a:lnB>
                  </a:tcPr>
                </a:tc>
                <a:tc>
                  <a:txBody>
                    <a:bodyPr/>
                    <a:lstStyle/>
                    <a:p>
                      <a:pPr algn="ctr" rtl="0" fontAlgn="b"/>
                      <a:r>
                        <a:rPr lang="es-CO" sz="1000" b="0" i="0" u="none" strike="noStrike">
                          <a:solidFill>
                            <a:srgbClr val="203764"/>
                          </a:solidFill>
                          <a:effectLst/>
                          <a:latin typeface="Arial" panose="020B0604020202020204" pitchFamily="34" charset="0"/>
                        </a:rPr>
                        <a:t>        450,961 </a:t>
                      </a:r>
                    </a:p>
                  </a:txBody>
                  <a:tcPr marL="0" marR="0" marT="0" marB="0" anchor="b">
                    <a:lnL w="6350" cap="flat" cmpd="sng" algn="ctr">
                      <a:solidFill>
                        <a:srgbClr val="203764"/>
                      </a:solidFill>
                      <a:prstDash val="solid"/>
                      <a:round/>
                      <a:headEnd type="none" w="med" len="med"/>
                      <a:tailEnd type="none" w="med" len="med"/>
                    </a:lnL>
                    <a:lnR w="6350" cap="flat" cmpd="sng" algn="ctr">
                      <a:solidFill>
                        <a:srgbClr val="203764"/>
                      </a:solidFill>
                      <a:prstDash val="solid"/>
                      <a:round/>
                      <a:headEnd type="none" w="med" len="med"/>
                      <a:tailEnd type="none" w="med" len="med"/>
                    </a:lnR>
                    <a:lnT w="6350" cap="flat" cmpd="sng" algn="ctr">
                      <a:solidFill>
                        <a:srgbClr val="203764"/>
                      </a:solidFill>
                      <a:prstDash val="solid"/>
                      <a:round/>
                      <a:headEnd type="none" w="med" len="med"/>
                      <a:tailEnd type="none" w="med" len="med"/>
                    </a:lnT>
                    <a:lnB w="6350" cap="flat" cmpd="sng" algn="ctr">
                      <a:solidFill>
                        <a:srgbClr val="203764"/>
                      </a:solidFill>
                      <a:prstDash val="solid"/>
                      <a:round/>
                      <a:headEnd type="none" w="med" len="med"/>
                      <a:tailEnd type="none" w="med" len="med"/>
                    </a:lnB>
                  </a:tcPr>
                </a:tc>
                <a:tc>
                  <a:txBody>
                    <a:bodyPr/>
                    <a:lstStyle/>
                    <a:p>
                      <a:pPr algn="r" rtl="0" fontAlgn="b"/>
                      <a:r>
                        <a:rPr lang="es-CO" sz="1000" b="0" i="0" u="none" strike="noStrike">
                          <a:solidFill>
                            <a:srgbClr val="203764"/>
                          </a:solidFill>
                          <a:effectLst/>
                          <a:latin typeface="Calibri" panose="020F0502020204030204" pitchFamily="34" charset="0"/>
                        </a:rPr>
                        <a:t>23%</a:t>
                      </a:r>
                    </a:p>
                  </a:txBody>
                  <a:tcPr marL="0" marR="0" marT="0" marB="0" anchor="b">
                    <a:lnL w="6350" cap="flat" cmpd="sng" algn="ctr">
                      <a:solidFill>
                        <a:srgbClr val="203764"/>
                      </a:solidFill>
                      <a:prstDash val="solid"/>
                      <a:round/>
                      <a:headEnd type="none" w="med" len="med"/>
                      <a:tailEnd type="none" w="med" len="med"/>
                    </a:lnL>
                    <a:lnR w="6350" cap="flat" cmpd="sng" algn="ctr">
                      <a:solidFill>
                        <a:srgbClr val="203764"/>
                      </a:solidFill>
                      <a:prstDash val="solid"/>
                      <a:round/>
                      <a:headEnd type="none" w="med" len="med"/>
                      <a:tailEnd type="none" w="med" len="med"/>
                    </a:lnR>
                    <a:lnT w="6350" cap="flat" cmpd="sng" algn="ctr">
                      <a:solidFill>
                        <a:srgbClr val="203764"/>
                      </a:solidFill>
                      <a:prstDash val="solid"/>
                      <a:round/>
                      <a:headEnd type="none" w="med" len="med"/>
                      <a:tailEnd type="none" w="med" len="med"/>
                    </a:lnT>
                    <a:lnB w="6350" cap="flat" cmpd="sng" algn="ctr">
                      <a:solidFill>
                        <a:srgbClr val="203764"/>
                      </a:solidFill>
                      <a:prstDash val="solid"/>
                      <a:round/>
                      <a:headEnd type="none" w="med" len="med"/>
                      <a:tailEnd type="none" w="med" len="med"/>
                    </a:lnB>
                  </a:tcPr>
                </a:tc>
                <a:tc>
                  <a:txBody>
                    <a:bodyPr/>
                    <a:lstStyle/>
                    <a:p>
                      <a:pPr algn="r" rtl="0" fontAlgn="b"/>
                      <a:r>
                        <a:rPr lang="es-CO" sz="1000" b="0" i="0" u="none" strike="noStrike">
                          <a:solidFill>
                            <a:srgbClr val="203764"/>
                          </a:solidFill>
                          <a:effectLst/>
                          <a:latin typeface="Calibri" panose="020F0502020204030204" pitchFamily="34" charset="0"/>
                        </a:rPr>
                        <a:t>3%</a:t>
                      </a:r>
                    </a:p>
                  </a:txBody>
                  <a:tcPr marL="0" marR="0" marT="0" marB="0" anchor="b">
                    <a:lnL w="6350" cap="flat" cmpd="sng" algn="ctr">
                      <a:solidFill>
                        <a:srgbClr val="203764"/>
                      </a:solidFill>
                      <a:prstDash val="solid"/>
                      <a:round/>
                      <a:headEnd type="none" w="med" len="med"/>
                      <a:tailEnd type="none" w="med" len="med"/>
                    </a:lnL>
                    <a:lnR w="6350" cap="flat" cmpd="sng" algn="ctr">
                      <a:solidFill>
                        <a:srgbClr val="203764"/>
                      </a:solidFill>
                      <a:prstDash val="solid"/>
                      <a:round/>
                      <a:headEnd type="none" w="med" len="med"/>
                      <a:tailEnd type="none" w="med" len="med"/>
                    </a:lnR>
                    <a:lnT w="6350" cap="flat" cmpd="sng" algn="ctr">
                      <a:solidFill>
                        <a:srgbClr val="203764"/>
                      </a:solidFill>
                      <a:prstDash val="solid"/>
                      <a:round/>
                      <a:headEnd type="none" w="med" len="med"/>
                      <a:tailEnd type="none" w="med" len="med"/>
                    </a:lnT>
                    <a:lnB w="6350" cap="flat" cmpd="sng" algn="ctr">
                      <a:solidFill>
                        <a:srgbClr val="203764"/>
                      </a:solidFill>
                      <a:prstDash val="solid"/>
                      <a:round/>
                      <a:headEnd type="none" w="med" len="med"/>
                      <a:tailEnd type="none" w="med" len="med"/>
                    </a:lnB>
                  </a:tcPr>
                </a:tc>
                <a:tc>
                  <a:txBody>
                    <a:bodyPr/>
                    <a:lstStyle/>
                    <a:p>
                      <a:pPr algn="r" rtl="0" fontAlgn="b"/>
                      <a:r>
                        <a:rPr lang="es-CO" sz="1000" b="0" i="0" u="none" strike="noStrike">
                          <a:solidFill>
                            <a:srgbClr val="203764"/>
                          </a:solidFill>
                          <a:effectLst/>
                          <a:latin typeface="Calibri" panose="020F0502020204030204" pitchFamily="34" charset="0"/>
                        </a:rPr>
                        <a:t>3%</a:t>
                      </a:r>
                    </a:p>
                  </a:txBody>
                  <a:tcPr marL="0" marR="0" marT="0" marB="0" anchor="b">
                    <a:lnL w="6350" cap="flat" cmpd="sng" algn="ctr">
                      <a:solidFill>
                        <a:srgbClr val="203764"/>
                      </a:solidFill>
                      <a:prstDash val="solid"/>
                      <a:round/>
                      <a:headEnd type="none" w="med" len="med"/>
                      <a:tailEnd type="none" w="med" len="med"/>
                    </a:lnL>
                    <a:lnR w="6350" cap="flat" cmpd="sng" algn="ctr">
                      <a:solidFill>
                        <a:srgbClr val="203764"/>
                      </a:solidFill>
                      <a:prstDash val="solid"/>
                      <a:round/>
                      <a:headEnd type="none" w="med" len="med"/>
                      <a:tailEnd type="none" w="med" len="med"/>
                    </a:lnR>
                    <a:lnT w="6350" cap="flat" cmpd="sng" algn="ctr">
                      <a:solidFill>
                        <a:srgbClr val="203764"/>
                      </a:solidFill>
                      <a:prstDash val="solid"/>
                      <a:round/>
                      <a:headEnd type="none" w="med" len="med"/>
                      <a:tailEnd type="none" w="med" len="med"/>
                    </a:lnT>
                    <a:lnB w="6350" cap="flat" cmpd="sng" algn="ctr">
                      <a:solidFill>
                        <a:srgbClr val="203764"/>
                      </a:solidFill>
                      <a:prstDash val="solid"/>
                      <a:round/>
                      <a:headEnd type="none" w="med" len="med"/>
                      <a:tailEnd type="none" w="med" len="med"/>
                    </a:lnB>
                  </a:tcPr>
                </a:tc>
                <a:tc>
                  <a:txBody>
                    <a:bodyPr/>
                    <a:lstStyle/>
                    <a:p>
                      <a:pPr algn="r" rtl="0" fontAlgn="b"/>
                      <a:r>
                        <a:rPr lang="es-CO" sz="1000" b="0" i="0" u="none" strike="noStrike">
                          <a:solidFill>
                            <a:srgbClr val="203764"/>
                          </a:solidFill>
                          <a:effectLst/>
                          <a:latin typeface="Calibri" panose="020F0502020204030204" pitchFamily="34" charset="0"/>
                        </a:rPr>
                        <a:t>3%</a:t>
                      </a:r>
                    </a:p>
                  </a:txBody>
                  <a:tcPr marL="0" marR="0" marT="0" marB="0" anchor="b">
                    <a:lnL w="6350" cap="flat" cmpd="sng" algn="ctr">
                      <a:solidFill>
                        <a:srgbClr val="203764"/>
                      </a:solidFill>
                      <a:prstDash val="solid"/>
                      <a:round/>
                      <a:headEnd type="none" w="med" len="med"/>
                      <a:tailEnd type="none" w="med" len="med"/>
                    </a:lnL>
                    <a:lnR w="6350" cap="flat" cmpd="sng" algn="ctr">
                      <a:solidFill>
                        <a:srgbClr val="203764"/>
                      </a:solidFill>
                      <a:prstDash val="solid"/>
                      <a:round/>
                      <a:headEnd type="none" w="med" len="med"/>
                      <a:tailEnd type="none" w="med" len="med"/>
                    </a:lnR>
                    <a:lnT w="6350" cap="flat" cmpd="sng" algn="ctr">
                      <a:solidFill>
                        <a:srgbClr val="203764"/>
                      </a:solidFill>
                      <a:prstDash val="solid"/>
                      <a:round/>
                      <a:headEnd type="none" w="med" len="med"/>
                      <a:tailEnd type="none" w="med" len="med"/>
                    </a:lnT>
                    <a:lnB w="6350" cap="flat" cmpd="sng" algn="ctr">
                      <a:solidFill>
                        <a:srgbClr val="203764"/>
                      </a:solidFill>
                      <a:prstDash val="solid"/>
                      <a:round/>
                      <a:headEnd type="none" w="med" len="med"/>
                      <a:tailEnd type="none" w="med" len="med"/>
                    </a:lnB>
                  </a:tcPr>
                </a:tc>
                <a:extLst>
                  <a:ext uri="{0D108BD9-81ED-4DB2-BD59-A6C34878D82A}">
                    <a16:rowId xmlns:a16="http://schemas.microsoft.com/office/drawing/2014/main" xmlns="" val="2142568197"/>
                  </a:ext>
                </a:extLst>
              </a:tr>
              <a:tr h="188719">
                <a:tc>
                  <a:txBody>
                    <a:bodyPr/>
                    <a:lstStyle/>
                    <a:p>
                      <a:pPr algn="l" rtl="0" fontAlgn="ctr"/>
                      <a:r>
                        <a:rPr lang="es-CO" sz="1000" b="0" i="0" u="none" strike="noStrike">
                          <a:solidFill>
                            <a:srgbClr val="203764"/>
                          </a:solidFill>
                          <a:effectLst/>
                          <a:latin typeface="Calibri" panose="020F0502020204030204" pitchFamily="34" charset="0"/>
                        </a:rPr>
                        <a:t>Transferencias corrientes </a:t>
                      </a:r>
                    </a:p>
                  </a:txBody>
                  <a:tcPr marL="0" marR="0" marT="0" marB="0" anchor="ctr">
                    <a:lnL w="6350" cap="flat" cmpd="sng" algn="ctr">
                      <a:solidFill>
                        <a:srgbClr val="203764"/>
                      </a:solidFill>
                      <a:prstDash val="solid"/>
                      <a:round/>
                      <a:headEnd type="none" w="med" len="med"/>
                      <a:tailEnd type="none" w="med" len="med"/>
                    </a:lnL>
                    <a:lnR w="6350" cap="flat" cmpd="sng" algn="ctr">
                      <a:solidFill>
                        <a:srgbClr val="203764"/>
                      </a:solidFill>
                      <a:prstDash val="solid"/>
                      <a:round/>
                      <a:headEnd type="none" w="med" len="med"/>
                      <a:tailEnd type="none" w="med" len="med"/>
                    </a:lnR>
                    <a:lnT w="6350" cap="flat" cmpd="sng" algn="ctr">
                      <a:solidFill>
                        <a:srgbClr val="203764"/>
                      </a:solidFill>
                      <a:prstDash val="solid"/>
                      <a:round/>
                      <a:headEnd type="none" w="med" len="med"/>
                      <a:tailEnd type="none" w="med" len="med"/>
                    </a:lnT>
                    <a:lnB w="6350" cap="flat" cmpd="sng" algn="ctr">
                      <a:solidFill>
                        <a:srgbClr val="203764"/>
                      </a:solidFill>
                      <a:prstDash val="solid"/>
                      <a:round/>
                      <a:headEnd type="none" w="med" len="med"/>
                      <a:tailEnd type="none" w="med" len="med"/>
                    </a:lnB>
                  </a:tcPr>
                </a:tc>
                <a:tc>
                  <a:txBody>
                    <a:bodyPr/>
                    <a:lstStyle/>
                    <a:p>
                      <a:pPr algn="ctr" rtl="0" fontAlgn="b"/>
                      <a:r>
                        <a:rPr lang="es-CO" sz="1000" b="0" i="0" u="none" strike="noStrike">
                          <a:solidFill>
                            <a:srgbClr val="203764"/>
                          </a:solidFill>
                          <a:effectLst/>
                          <a:latin typeface="Arial" panose="020B0604020202020204" pitchFamily="34" charset="0"/>
                        </a:rPr>
                        <a:t>     31,635,476 </a:t>
                      </a:r>
                    </a:p>
                  </a:txBody>
                  <a:tcPr marL="0" marR="0" marT="0" marB="0" anchor="b">
                    <a:lnL w="6350" cap="flat" cmpd="sng" algn="ctr">
                      <a:solidFill>
                        <a:srgbClr val="203764"/>
                      </a:solidFill>
                      <a:prstDash val="solid"/>
                      <a:round/>
                      <a:headEnd type="none" w="med" len="med"/>
                      <a:tailEnd type="none" w="med" len="med"/>
                    </a:lnL>
                    <a:lnR w="6350" cap="flat" cmpd="sng" algn="ctr">
                      <a:solidFill>
                        <a:srgbClr val="203764"/>
                      </a:solidFill>
                      <a:prstDash val="solid"/>
                      <a:round/>
                      <a:headEnd type="none" w="med" len="med"/>
                      <a:tailEnd type="none" w="med" len="med"/>
                    </a:lnR>
                    <a:lnT w="6350" cap="flat" cmpd="sng" algn="ctr">
                      <a:solidFill>
                        <a:srgbClr val="203764"/>
                      </a:solidFill>
                      <a:prstDash val="solid"/>
                      <a:round/>
                      <a:headEnd type="none" w="med" len="med"/>
                      <a:tailEnd type="none" w="med" len="med"/>
                    </a:lnT>
                    <a:lnB w="6350" cap="flat" cmpd="sng" algn="ctr">
                      <a:solidFill>
                        <a:srgbClr val="203764"/>
                      </a:solidFill>
                      <a:prstDash val="solid"/>
                      <a:round/>
                      <a:headEnd type="none" w="med" len="med"/>
                      <a:tailEnd type="none" w="med" len="med"/>
                    </a:lnB>
                    <a:solidFill>
                      <a:srgbClr val="FFFFFF"/>
                    </a:solidFill>
                  </a:tcPr>
                </a:tc>
                <a:tc>
                  <a:txBody>
                    <a:bodyPr/>
                    <a:lstStyle/>
                    <a:p>
                      <a:pPr algn="ctr" rtl="0" fontAlgn="b"/>
                      <a:r>
                        <a:rPr lang="es-CO" sz="1000" b="0" i="0" u="none" strike="noStrike">
                          <a:solidFill>
                            <a:srgbClr val="203764"/>
                          </a:solidFill>
                          <a:effectLst/>
                          <a:latin typeface="Arial" panose="020B0604020202020204" pitchFamily="34" charset="0"/>
                        </a:rPr>
                        <a:t>   31,531,724 </a:t>
                      </a:r>
                    </a:p>
                  </a:txBody>
                  <a:tcPr marL="0" marR="0" marT="0" marB="0" anchor="b">
                    <a:lnL w="6350" cap="flat" cmpd="sng" algn="ctr">
                      <a:solidFill>
                        <a:srgbClr val="203764"/>
                      </a:solidFill>
                      <a:prstDash val="solid"/>
                      <a:round/>
                      <a:headEnd type="none" w="med" len="med"/>
                      <a:tailEnd type="none" w="med" len="med"/>
                    </a:lnL>
                    <a:lnR w="6350" cap="flat" cmpd="sng" algn="ctr">
                      <a:solidFill>
                        <a:srgbClr val="203764"/>
                      </a:solidFill>
                      <a:prstDash val="solid"/>
                      <a:round/>
                      <a:headEnd type="none" w="med" len="med"/>
                      <a:tailEnd type="none" w="med" len="med"/>
                    </a:lnR>
                    <a:lnT w="6350" cap="flat" cmpd="sng" algn="ctr">
                      <a:solidFill>
                        <a:srgbClr val="203764"/>
                      </a:solidFill>
                      <a:prstDash val="solid"/>
                      <a:round/>
                      <a:headEnd type="none" w="med" len="med"/>
                      <a:tailEnd type="none" w="med" len="med"/>
                    </a:lnT>
                    <a:lnB w="6350" cap="flat" cmpd="sng" algn="ctr">
                      <a:solidFill>
                        <a:srgbClr val="203764"/>
                      </a:solidFill>
                      <a:prstDash val="solid"/>
                      <a:round/>
                      <a:headEnd type="none" w="med" len="med"/>
                      <a:tailEnd type="none" w="med" len="med"/>
                    </a:lnB>
                    <a:solidFill>
                      <a:srgbClr val="FFFFFF"/>
                    </a:solidFill>
                  </a:tcPr>
                </a:tc>
                <a:tc>
                  <a:txBody>
                    <a:bodyPr/>
                    <a:lstStyle/>
                    <a:p>
                      <a:pPr algn="ctr" rtl="0" fontAlgn="b"/>
                      <a:r>
                        <a:rPr lang="es-CO" sz="1000" b="0" i="0" u="none" strike="noStrike">
                          <a:solidFill>
                            <a:srgbClr val="203764"/>
                          </a:solidFill>
                          <a:effectLst/>
                          <a:latin typeface="Arial" panose="020B0604020202020204" pitchFamily="34" charset="0"/>
                        </a:rPr>
                        <a:t>   14,421,411 </a:t>
                      </a:r>
                    </a:p>
                  </a:txBody>
                  <a:tcPr marL="0" marR="0" marT="0" marB="0" anchor="b">
                    <a:lnL w="6350" cap="flat" cmpd="sng" algn="ctr">
                      <a:solidFill>
                        <a:srgbClr val="203764"/>
                      </a:solidFill>
                      <a:prstDash val="solid"/>
                      <a:round/>
                      <a:headEnd type="none" w="med" len="med"/>
                      <a:tailEnd type="none" w="med" len="med"/>
                    </a:lnL>
                    <a:lnR w="6350" cap="flat" cmpd="sng" algn="ctr">
                      <a:solidFill>
                        <a:srgbClr val="203764"/>
                      </a:solidFill>
                      <a:prstDash val="solid"/>
                      <a:round/>
                      <a:headEnd type="none" w="med" len="med"/>
                      <a:tailEnd type="none" w="med" len="med"/>
                    </a:lnR>
                    <a:lnT w="6350" cap="flat" cmpd="sng" algn="ctr">
                      <a:solidFill>
                        <a:srgbClr val="203764"/>
                      </a:solidFill>
                      <a:prstDash val="solid"/>
                      <a:round/>
                      <a:headEnd type="none" w="med" len="med"/>
                      <a:tailEnd type="none" w="med" len="med"/>
                    </a:lnT>
                    <a:lnB w="6350" cap="flat" cmpd="sng" algn="ctr">
                      <a:solidFill>
                        <a:srgbClr val="203764"/>
                      </a:solidFill>
                      <a:prstDash val="solid"/>
                      <a:round/>
                      <a:headEnd type="none" w="med" len="med"/>
                      <a:tailEnd type="none" w="med" len="med"/>
                    </a:lnB>
                    <a:solidFill>
                      <a:srgbClr val="FFFFFF"/>
                    </a:solidFill>
                  </a:tcPr>
                </a:tc>
                <a:tc>
                  <a:txBody>
                    <a:bodyPr/>
                    <a:lstStyle/>
                    <a:p>
                      <a:pPr algn="ctr" rtl="0" fontAlgn="b"/>
                      <a:r>
                        <a:rPr lang="es-CO" sz="1000" b="0" i="0" u="none" strike="noStrike">
                          <a:solidFill>
                            <a:srgbClr val="203764"/>
                          </a:solidFill>
                          <a:effectLst/>
                          <a:latin typeface="Arial" panose="020B0604020202020204" pitchFamily="34" charset="0"/>
                        </a:rPr>
                        <a:t>   12,611,499 </a:t>
                      </a:r>
                    </a:p>
                  </a:txBody>
                  <a:tcPr marL="0" marR="0" marT="0" marB="0" anchor="b">
                    <a:lnL w="6350" cap="flat" cmpd="sng" algn="ctr">
                      <a:solidFill>
                        <a:srgbClr val="203764"/>
                      </a:solidFill>
                      <a:prstDash val="solid"/>
                      <a:round/>
                      <a:headEnd type="none" w="med" len="med"/>
                      <a:tailEnd type="none" w="med" len="med"/>
                    </a:lnL>
                    <a:lnR w="6350" cap="flat" cmpd="sng" algn="ctr">
                      <a:solidFill>
                        <a:srgbClr val="203764"/>
                      </a:solidFill>
                      <a:prstDash val="solid"/>
                      <a:round/>
                      <a:headEnd type="none" w="med" len="med"/>
                      <a:tailEnd type="none" w="med" len="med"/>
                    </a:lnR>
                    <a:lnT w="6350" cap="flat" cmpd="sng" algn="ctr">
                      <a:solidFill>
                        <a:srgbClr val="203764"/>
                      </a:solidFill>
                      <a:prstDash val="solid"/>
                      <a:round/>
                      <a:headEnd type="none" w="med" len="med"/>
                      <a:tailEnd type="none" w="med" len="med"/>
                    </a:lnT>
                    <a:lnB w="6350" cap="flat" cmpd="sng" algn="ctr">
                      <a:solidFill>
                        <a:srgbClr val="203764"/>
                      </a:solidFill>
                      <a:prstDash val="solid"/>
                      <a:round/>
                      <a:headEnd type="none" w="med" len="med"/>
                      <a:tailEnd type="none" w="med" len="med"/>
                    </a:lnB>
                    <a:solidFill>
                      <a:srgbClr val="FFFFFF"/>
                    </a:solidFill>
                  </a:tcPr>
                </a:tc>
                <a:tc>
                  <a:txBody>
                    <a:bodyPr/>
                    <a:lstStyle/>
                    <a:p>
                      <a:pPr algn="ctr" rtl="0" fontAlgn="b"/>
                      <a:r>
                        <a:rPr lang="es-CO" sz="1000" b="0" i="0" u="none" strike="noStrike">
                          <a:solidFill>
                            <a:srgbClr val="203764"/>
                          </a:solidFill>
                          <a:effectLst/>
                          <a:latin typeface="Arial" panose="020B0604020202020204" pitchFamily="34" charset="0"/>
                        </a:rPr>
                        <a:t>   14,635,006 </a:t>
                      </a:r>
                    </a:p>
                  </a:txBody>
                  <a:tcPr marL="0" marR="0" marT="0" marB="0" anchor="b">
                    <a:lnL w="6350" cap="flat" cmpd="sng" algn="ctr">
                      <a:solidFill>
                        <a:srgbClr val="203764"/>
                      </a:solidFill>
                      <a:prstDash val="solid"/>
                      <a:round/>
                      <a:headEnd type="none" w="med" len="med"/>
                      <a:tailEnd type="none" w="med" len="med"/>
                    </a:lnL>
                    <a:lnR w="6350" cap="flat" cmpd="sng" algn="ctr">
                      <a:solidFill>
                        <a:srgbClr val="203764"/>
                      </a:solidFill>
                      <a:prstDash val="solid"/>
                      <a:round/>
                      <a:headEnd type="none" w="med" len="med"/>
                      <a:tailEnd type="none" w="med" len="med"/>
                    </a:lnR>
                    <a:lnT w="6350" cap="flat" cmpd="sng" algn="ctr">
                      <a:solidFill>
                        <a:srgbClr val="203764"/>
                      </a:solidFill>
                      <a:prstDash val="solid"/>
                      <a:round/>
                      <a:headEnd type="none" w="med" len="med"/>
                      <a:tailEnd type="none" w="med" len="med"/>
                    </a:lnT>
                    <a:lnB w="6350" cap="flat" cmpd="sng" algn="ctr">
                      <a:solidFill>
                        <a:srgbClr val="203764"/>
                      </a:solidFill>
                      <a:prstDash val="solid"/>
                      <a:round/>
                      <a:headEnd type="none" w="med" len="med"/>
                      <a:tailEnd type="none" w="med" len="med"/>
                    </a:lnB>
                    <a:solidFill>
                      <a:srgbClr val="FFFFFF"/>
                    </a:solidFill>
                  </a:tcPr>
                </a:tc>
                <a:tc>
                  <a:txBody>
                    <a:bodyPr/>
                    <a:lstStyle/>
                    <a:p>
                      <a:pPr algn="ctr" rtl="0" fontAlgn="b"/>
                      <a:r>
                        <a:rPr lang="es-CO" sz="1000" b="0" i="0" u="none" strike="noStrike">
                          <a:solidFill>
                            <a:srgbClr val="203764"/>
                          </a:solidFill>
                          <a:effectLst/>
                          <a:latin typeface="Arial" panose="020B0604020202020204" pitchFamily="34" charset="0"/>
                        </a:rPr>
                        <a:t>   13,370,562 </a:t>
                      </a:r>
                    </a:p>
                  </a:txBody>
                  <a:tcPr marL="0" marR="0" marT="0" marB="0" anchor="b">
                    <a:lnL w="6350" cap="flat" cmpd="sng" algn="ctr">
                      <a:solidFill>
                        <a:srgbClr val="203764"/>
                      </a:solidFill>
                      <a:prstDash val="solid"/>
                      <a:round/>
                      <a:headEnd type="none" w="med" len="med"/>
                      <a:tailEnd type="none" w="med" len="med"/>
                    </a:lnL>
                    <a:lnR w="6350" cap="flat" cmpd="sng" algn="ctr">
                      <a:solidFill>
                        <a:srgbClr val="203764"/>
                      </a:solidFill>
                      <a:prstDash val="solid"/>
                      <a:round/>
                      <a:headEnd type="none" w="med" len="med"/>
                      <a:tailEnd type="none" w="med" len="med"/>
                    </a:lnR>
                    <a:lnT w="6350" cap="flat" cmpd="sng" algn="ctr">
                      <a:solidFill>
                        <a:srgbClr val="203764"/>
                      </a:solidFill>
                      <a:prstDash val="solid"/>
                      <a:round/>
                      <a:headEnd type="none" w="med" len="med"/>
                      <a:tailEnd type="none" w="med" len="med"/>
                    </a:lnT>
                    <a:lnB w="6350" cap="flat" cmpd="sng" algn="ctr">
                      <a:solidFill>
                        <a:srgbClr val="203764"/>
                      </a:solidFill>
                      <a:prstDash val="solid"/>
                      <a:round/>
                      <a:headEnd type="none" w="med" len="med"/>
                      <a:tailEnd type="none" w="med" len="med"/>
                    </a:lnB>
                    <a:solidFill>
                      <a:srgbClr val="FFFFFF"/>
                    </a:solidFill>
                  </a:tcPr>
                </a:tc>
                <a:tc>
                  <a:txBody>
                    <a:bodyPr/>
                    <a:lstStyle/>
                    <a:p>
                      <a:pPr algn="r" rtl="0" fontAlgn="b"/>
                      <a:r>
                        <a:rPr lang="es-CO" sz="1000" b="0" i="0" u="none" strike="noStrike">
                          <a:solidFill>
                            <a:srgbClr val="203764"/>
                          </a:solidFill>
                          <a:effectLst/>
                          <a:latin typeface="Calibri" panose="020F0502020204030204" pitchFamily="34" charset="0"/>
                        </a:rPr>
                        <a:t>-54%</a:t>
                      </a:r>
                    </a:p>
                  </a:txBody>
                  <a:tcPr marL="0" marR="0" marT="0" marB="0" anchor="b">
                    <a:lnL w="6350" cap="flat" cmpd="sng" algn="ctr">
                      <a:solidFill>
                        <a:srgbClr val="203764"/>
                      </a:solidFill>
                      <a:prstDash val="solid"/>
                      <a:round/>
                      <a:headEnd type="none" w="med" len="med"/>
                      <a:tailEnd type="none" w="med" len="med"/>
                    </a:lnL>
                    <a:lnR w="6350" cap="flat" cmpd="sng" algn="ctr">
                      <a:solidFill>
                        <a:srgbClr val="203764"/>
                      </a:solidFill>
                      <a:prstDash val="solid"/>
                      <a:round/>
                      <a:headEnd type="none" w="med" len="med"/>
                      <a:tailEnd type="none" w="med" len="med"/>
                    </a:lnR>
                    <a:lnT w="6350" cap="flat" cmpd="sng" algn="ctr">
                      <a:solidFill>
                        <a:srgbClr val="203764"/>
                      </a:solidFill>
                      <a:prstDash val="solid"/>
                      <a:round/>
                      <a:headEnd type="none" w="med" len="med"/>
                      <a:tailEnd type="none" w="med" len="med"/>
                    </a:lnT>
                    <a:lnB w="6350" cap="flat" cmpd="sng" algn="ctr">
                      <a:solidFill>
                        <a:srgbClr val="203764"/>
                      </a:solidFill>
                      <a:prstDash val="solid"/>
                      <a:round/>
                      <a:headEnd type="none" w="med" len="med"/>
                      <a:tailEnd type="none" w="med" len="med"/>
                    </a:lnB>
                    <a:solidFill>
                      <a:srgbClr val="FFFFFF"/>
                    </a:solidFill>
                  </a:tcPr>
                </a:tc>
                <a:tc>
                  <a:txBody>
                    <a:bodyPr/>
                    <a:lstStyle/>
                    <a:p>
                      <a:pPr algn="r" rtl="0" fontAlgn="b"/>
                      <a:r>
                        <a:rPr lang="es-CO" sz="1000" b="0" i="0" u="none" strike="noStrike">
                          <a:solidFill>
                            <a:srgbClr val="203764"/>
                          </a:solidFill>
                          <a:effectLst/>
                          <a:latin typeface="Calibri" panose="020F0502020204030204" pitchFamily="34" charset="0"/>
                        </a:rPr>
                        <a:t>-13%</a:t>
                      </a:r>
                    </a:p>
                  </a:txBody>
                  <a:tcPr marL="0" marR="0" marT="0" marB="0" anchor="b">
                    <a:lnL w="6350" cap="flat" cmpd="sng" algn="ctr">
                      <a:solidFill>
                        <a:srgbClr val="203764"/>
                      </a:solidFill>
                      <a:prstDash val="solid"/>
                      <a:round/>
                      <a:headEnd type="none" w="med" len="med"/>
                      <a:tailEnd type="none" w="med" len="med"/>
                    </a:lnL>
                    <a:lnR w="6350" cap="flat" cmpd="sng" algn="ctr">
                      <a:solidFill>
                        <a:srgbClr val="203764"/>
                      </a:solidFill>
                      <a:prstDash val="solid"/>
                      <a:round/>
                      <a:headEnd type="none" w="med" len="med"/>
                      <a:tailEnd type="none" w="med" len="med"/>
                    </a:lnR>
                    <a:lnT w="6350" cap="flat" cmpd="sng" algn="ctr">
                      <a:solidFill>
                        <a:srgbClr val="203764"/>
                      </a:solidFill>
                      <a:prstDash val="solid"/>
                      <a:round/>
                      <a:headEnd type="none" w="med" len="med"/>
                      <a:tailEnd type="none" w="med" len="med"/>
                    </a:lnT>
                    <a:lnB w="6350" cap="flat" cmpd="sng" algn="ctr">
                      <a:solidFill>
                        <a:srgbClr val="203764"/>
                      </a:solidFill>
                      <a:prstDash val="solid"/>
                      <a:round/>
                      <a:headEnd type="none" w="med" len="med"/>
                      <a:tailEnd type="none" w="med" len="med"/>
                    </a:lnB>
                    <a:solidFill>
                      <a:srgbClr val="FFFFFF"/>
                    </a:solidFill>
                  </a:tcPr>
                </a:tc>
                <a:tc>
                  <a:txBody>
                    <a:bodyPr/>
                    <a:lstStyle/>
                    <a:p>
                      <a:pPr algn="r" rtl="0" fontAlgn="b"/>
                      <a:r>
                        <a:rPr lang="es-CO" sz="1000" b="0" i="0" u="none" strike="noStrike">
                          <a:solidFill>
                            <a:srgbClr val="203764"/>
                          </a:solidFill>
                          <a:effectLst/>
                          <a:latin typeface="Calibri" panose="020F0502020204030204" pitchFamily="34" charset="0"/>
                        </a:rPr>
                        <a:t>16%</a:t>
                      </a:r>
                    </a:p>
                  </a:txBody>
                  <a:tcPr marL="0" marR="0" marT="0" marB="0" anchor="b">
                    <a:lnL w="6350" cap="flat" cmpd="sng" algn="ctr">
                      <a:solidFill>
                        <a:srgbClr val="203764"/>
                      </a:solidFill>
                      <a:prstDash val="solid"/>
                      <a:round/>
                      <a:headEnd type="none" w="med" len="med"/>
                      <a:tailEnd type="none" w="med" len="med"/>
                    </a:lnL>
                    <a:lnR w="6350" cap="flat" cmpd="sng" algn="ctr">
                      <a:solidFill>
                        <a:srgbClr val="203764"/>
                      </a:solidFill>
                      <a:prstDash val="solid"/>
                      <a:round/>
                      <a:headEnd type="none" w="med" len="med"/>
                      <a:tailEnd type="none" w="med" len="med"/>
                    </a:lnR>
                    <a:lnT w="6350" cap="flat" cmpd="sng" algn="ctr">
                      <a:solidFill>
                        <a:srgbClr val="203764"/>
                      </a:solidFill>
                      <a:prstDash val="solid"/>
                      <a:round/>
                      <a:headEnd type="none" w="med" len="med"/>
                      <a:tailEnd type="none" w="med" len="med"/>
                    </a:lnT>
                    <a:lnB w="6350" cap="flat" cmpd="sng" algn="ctr">
                      <a:solidFill>
                        <a:srgbClr val="203764"/>
                      </a:solidFill>
                      <a:prstDash val="solid"/>
                      <a:round/>
                      <a:headEnd type="none" w="med" len="med"/>
                      <a:tailEnd type="none" w="med" len="med"/>
                    </a:lnB>
                    <a:solidFill>
                      <a:srgbClr val="FFFFFF"/>
                    </a:solidFill>
                  </a:tcPr>
                </a:tc>
                <a:tc>
                  <a:txBody>
                    <a:bodyPr/>
                    <a:lstStyle/>
                    <a:p>
                      <a:pPr algn="r" rtl="0" fontAlgn="b"/>
                      <a:r>
                        <a:rPr lang="es-CO" sz="1000" b="0" i="0" u="none" strike="noStrike">
                          <a:solidFill>
                            <a:srgbClr val="203764"/>
                          </a:solidFill>
                          <a:effectLst/>
                          <a:latin typeface="Calibri" panose="020F0502020204030204" pitchFamily="34" charset="0"/>
                        </a:rPr>
                        <a:t>-9%</a:t>
                      </a:r>
                    </a:p>
                  </a:txBody>
                  <a:tcPr marL="0" marR="0" marT="0" marB="0" anchor="b">
                    <a:lnL w="6350" cap="flat" cmpd="sng" algn="ctr">
                      <a:solidFill>
                        <a:srgbClr val="203764"/>
                      </a:solidFill>
                      <a:prstDash val="solid"/>
                      <a:round/>
                      <a:headEnd type="none" w="med" len="med"/>
                      <a:tailEnd type="none" w="med" len="med"/>
                    </a:lnL>
                    <a:lnR w="6350" cap="flat" cmpd="sng" algn="ctr">
                      <a:solidFill>
                        <a:srgbClr val="203764"/>
                      </a:solidFill>
                      <a:prstDash val="solid"/>
                      <a:round/>
                      <a:headEnd type="none" w="med" len="med"/>
                      <a:tailEnd type="none" w="med" len="med"/>
                    </a:lnR>
                    <a:lnT w="6350" cap="flat" cmpd="sng" algn="ctr">
                      <a:solidFill>
                        <a:srgbClr val="203764"/>
                      </a:solidFill>
                      <a:prstDash val="solid"/>
                      <a:round/>
                      <a:headEnd type="none" w="med" len="med"/>
                      <a:tailEnd type="none" w="med" len="med"/>
                    </a:lnT>
                    <a:lnB w="6350" cap="flat" cmpd="sng" algn="ctr">
                      <a:solidFill>
                        <a:srgbClr val="203764"/>
                      </a:solidFill>
                      <a:prstDash val="solid"/>
                      <a:round/>
                      <a:headEnd type="none" w="med" len="med"/>
                      <a:tailEnd type="none" w="med" len="med"/>
                    </a:lnB>
                    <a:solidFill>
                      <a:srgbClr val="FFFFFF"/>
                    </a:solidFill>
                  </a:tcPr>
                </a:tc>
                <a:extLst>
                  <a:ext uri="{0D108BD9-81ED-4DB2-BD59-A6C34878D82A}">
                    <a16:rowId xmlns:a16="http://schemas.microsoft.com/office/drawing/2014/main" xmlns="" val="493176391"/>
                  </a:ext>
                </a:extLst>
              </a:tr>
              <a:tr h="188719">
                <a:tc>
                  <a:txBody>
                    <a:bodyPr/>
                    <a:lstStyle/>
                    <a:p>
                      <a:pPr algn="l" rtl="0" fontAlgn="ctr"/>
                      <a:r>
                        <a:rPr lang="es-CO" sz="1000" b="0" i="0" u="none" strike="noStrike">
                          <a:solidFill>
                            <a:srgbClr val="203764"/>
                          </a:solidFill>
                          <a:effectLst/>
                          <a:latin typeface="Calibri" panose="020F0502020204030204" pitchFamily="34" charset="0"/>
                        </a:rPr>
                        <a:t>Transferencias de capital </a:t>
                      </a:r>
                    </a:p>
                  </a:txBody>
                  <a:tcPr marL="0" marR="0" marT="0" marB="0" anchor="ctr">
                    <a:lnL w="6350" cap="flat" cmpd="sng" algn="ctr">
                      <a:solidFill>
                        <a:srgbClr val="203764"/>
                      </a:solidFill>
                      <a:prstDash val="solid"/>
                      <a:round/>
                      <a:headEnd type="none" w="med" len="med"/>
                      <a:tailEnd type="none" w="med" len="med"/>
                    </a:lnL>
                    <a:lnR w="6350" cap="flat" cmpd="sng" algn="ctr">
                      <a:solidFill>
                        <a:srgbClr val="203764"/>
                      </a:solidFill>
                      <a:prstDash val="solid"/>
                      <a:round/>
                      <a:headEnd type="none" w="med" len="med"/>
                      <a:tailEnd type="none" w="med" len="med"/>
                    </a:lnR>
                    <a:lnT w="6350" cap="flat" cmpd="sng" algn="ctr">
                      <a:solidFill>
                        <a:srgbClr val="203764"/>
                      </a:solidFill>
                      <a:prstDash val="solid"/>
                      <a:round/>
                      <a:headEnd type="none" w="med" len="med"/>
                      <a:tailEnd type="none" w="med" len="med"/>
                    </a:lnT>
                    <a:lnB w="6350" cap="flat" cmpd="sng" algn="ctr">
                      <a:solidFill>
                        <a:srgbClr val="203764"/>
                      </a:solidFill>
                      <a:prstDash val="solid"/>
                      <a:round/>
                      <a:headEnd type="none" w="med" len="med"/>
                      <a:tailEnd type="none" w="med" len="med"/>
                    </a:lnB>
                  </a:tcPr>
                </a:tc>
                <a:tc>
                  <a:txBody>
                    <a:bodyPr/>
                    <a:lstStyle/>
                    <a:p>
                      <a:pPr algn="ctr" rtl="0" fontAlgn="b"/>
                      <a:r>
                        <a:rPr lang="es-CO" sz="1000" b="0" i="0" u="none" strike="noStrike">
                          <a:solidFill>
                            <a:srgbClr val="203764"/>
                          </a:solidFill>
                          <a:effectLst/>
                          <a:latin typeface="Arial" panose="020B0604020202020204" pitchFamily="34" charset="0"/>
                        </a:rPr>
                        <a:t>       3,473,670 </a:t>
                      </a:r>
                    </a:p>
                  </a:txBody>
                  <a:tcPr marL="0" marR="0" marT="0" marB="0" anchor="b">
                    <a:lnL w="6350" cap="flat" cmpd="sng" algn="ctr">
                      <a:solidFill>
                        <a:srgbClr val="203764"/>
                      </a:solidFill>
                      <a:prstDash val="solid"/>
                      <a:round/>
                      <a:headEnd type="none" w="med" len="med"/>
                      <a:tailEnd type="none" w="med" len="med"/>
                    </a:lnL>
                    <a:lnR w="6350" cap="flat" cmpd="sng" algn="ctr">
                      <a:solidFill>
                        <a:srgbClr val="203764"/>
                      </a:solidFill>
                      <a:prstDash val="solid"/>
                      <a:round/>
                      <a:headEnd type="none" w="med" len="med"/>
                      <a:tailEnd type="none" w="med" len="med"/>
                    </a:lnR>
                    <a:lnT w="6350" cap="flat" cmpd="sng" algn="ctr">
                      <a:solidFill>
                        <a:srgbClr val="203764"/>
                      </a:solidFill>
                      <a:prstDash val="solid"/>
                      <a:round/>
                      <a:headEnd type="none" w="med" len="med"/>
                      <a:tailEnd type="none" w="med" len="med"/>
                    </a:lnT>
                    <a:lnB w="6350" cap="flat" cmpd="sng" algn="ctr">
                      <a:solidFill>
                        <a:srgbClr val="203764"/>
                      </a:solidFill>
                      <a:prstDash val="solid"/>
                      <a:round/>
                      <a:headEnd type="none" w="med" len="med"/>
                      <a:tailEnd type="none" w="med" len="med"/>
                    </a:lnB>
                  </a:tcPr>
                </a:tc>
                <a:tc>
                  <a:txBody>
                    <a:bodyPr/>
                    <a:lstStyle/>
                    <a:p>
                      <a:pPr algn="ctr" rtl="0" fontAlgn="b"/>
                      <a:r>
                        <a:rPr lang="es-CO" sz="1000" b="0" i="0" u="none" strike="noStrike">
                          <a:solidFill>
                            <a:srgbClr val="203764"/>
                          </a:solidFill>
                          <a:effectLst/>
                          <a:latin typeface="Arial" panose="020B0604020202020204" pitchFamily="34" charset="0"/>
                        </a:rPr>
                        <a:t>     3,471,670 </a:t>
                      </a:r>
                    </a:p>
                  </a:txBody>
                  <a:tcPr marL="0" marR="0" marT="0" marB="0" anchor="b">
                    <a:lnL w="6350" cap="flat" cmpd="sng" algn="ctr">
                      <a:solidFill>
                        <a:srgbClr val="203764"/>
                      </a:solidFill>
                      <a:prstDash val="solid"/>
                      <a:round/>
                      <a:headEnd type="none" w="med" len="med"/>
                      <a:tailEnd type="none" w="med" len="med"/>
                    </a:lnL>
                    <a:lnR w="6350" cap="flat" cmpd="sng" algn="ctr">
                      <a:solidFill>
                        <a:srgbClr val="203764"/>
                      </a:solidFill>
                      <a:prstDash val="solid"/>
                      <a:round/>
                      <a:headEnd type="none" w="med" len="med"/>
                      <a:tailEnd type="none" w="med" len="med"/>
                    </a:lnR>
                    <a:lnT w="6350" cap="flat" cmpd="sng" algn="ctr">
                      <a:solidFill>
                        <a:srgbClr val="203764"/>
                      </a:solidFill>
                      <a:prstDash val="solid"/>
                      <a:round/>
                      <a:headEnd type="none" w="med" len="med"/>
                      <a:tailEnd type="none" w="med" len="med"/>
                    </a:lnT>
                    <a:lnB w="6350" cap="flat" cmpd="sng" algn="ctr">
                      <a:solidFill>
                        <a:srgbClr val="203764"/>
                      </a:solidFill>
                      <a:prstDash val="solid"/>
                      <a:round/>
                      <a:headEnd type="none" w="med" len="med"/>
                      <a:tailEnd type="none" w="med" len="med"/>
                    </a:lnB>
                  </a:tcPr>
                </a:tc>
                <a:tc>
                  <a:txBody>
                    <a:bodyPr/>
                    <a:lstStyle/>
                    <a:p>
                      <a:pPr algn="ctr" rtl="0" fontAlgn="b"/>
                      <a:r>
                        <a:rPr lang="es-CO" sz="1000" b="0" i="0" u="none" strike="noStrike">
                          <a:solidFill>
                            <a:srgbClr val="203764"/>
                          </a:solidFill>
                          <a:effectLst/>
                          <a:latin typeface="Arial" panose="020B0604020202020204" pitchFamily="34" charset="0"/>
                        </a:rPr>
                        <a:t>        863,531 </a:t>
                      </a:r>
                    </a:p>
                  </a:txBody>
                  <a:tcPr marL="0" marR="0" marT="0" marB="0" anchor="b">
                    <a:lnL w="6350" cap="flat" cmpd="sng" algn="ctr">
                      <a:solidFill>
                        <a:srgbClr val="203764"/>
                      </a:solidFill>
                      <a:prstDash val="solid"/>
                      <a:round/>
                      <a:headEnd type="none" w="med" len="med"/>
                      <a:tailEnd type="none" w="med" len="med"/>
                    </a:lnL>
                    <a:lnR w="6350" cap="flat" cmpd="sng" algn="ctr">
                      <a:solidFill>
                        <a:srgbClr val="203764"/>
                      </a:solidFill>
                      <a:prstDash val="solid"/>
                      <a:round/>
                      <a:headEnd type="none" w="med" len="med"/>
                      <a:tailEnd type="none" w="med" len="med"/>
                    </a:lnR>
                    <a:lnT w="6350" cap="flat" cmpd="sng" algn="ctr">
                      <a:solidFill>
                        <a:srgbClr val="203764"/>
                      </a:solidFill>
                      <a:prstDash val="solid"/>
                      <a:round/>
                      <a:headEnd type="none" w="med" len="med"/>
                      <a:tailEnd type="none" w="med" len="med"/>
                    </a:lnT>
                    <a:lnB w="6350" cap="flat" cmpd="sng" algn="ctr">
                      <a:solidFill>
                        <a:srgbClr val="203764"/>
                      </a:solidFill>
                      <a:prstDash val="solid"/>
                      <a:round/>
                      <a:headEnd type="none" w="med" len="med"/>
                      <a:tailEnd type="none" w="med" len="med"/>
                    </a:lnB>
                  </a:tcPr>
                </a:tc>
                <a:tc>
                  <a:txBody>
                    <a:bodyPr/>
                    <a:lstStyle/>
                    <a:p>
                      <a:pPr algn="ctr" rtl="0" fontAlgn="b"/>
                      <a:r>
                        <a:rPr lang="es-CO" sz="1000" b="0" i="0" u="none" strike="noStrike">
                          <a:solidFill>
                            <a:srgbClr val="203764"/>
                          </a:solidFill>
                          <a:effectLst/>
                          <a:latin typeface="Arial" panose="020B0604020202020204" pitchFamily="34" charset="0"/>
                        </a:rPr>
                        <a:t>     2,200,747 </a:t>
                      </a:r>
                    </a:p>
                  </a:txBody>
                  <a:tcPr marL="0" marR="0" marT="0" marB="0" anchor="b">
                    <a:lnL w="6350" cap="flat" cmpd="sng" algn="ctr">
                      <a:solidFill>
                        <a:srgbClr val="203764"/>
                      </a:solidFill>
                      <a:prstDash val="solid"/>
                      <a:round/>
                      <a:headEnd type="none" w="med" len="med"/>
                      <a:tailEnd type="none" w="med" len="med"/>
                    </a:lnL>
                    <a:lnR w="6350" cap="flat" cmpd="sng" algn="ctr">
                      <a:solidFill>
                        <a:srgbClr val="203764"/>
                      </a:solidFill>
                      <a:prstDash val="solid"/>
                      <a:round/>
                      <a:headEnd type="none" w="med" len="med"/>
                      <a:tailEnd type="none" w="med" len="med"/>
                    </a:lnR>
                    <a:lnT w="6350" cap="flat" cmpd="sng" algn="ctr">
                      <a:solidFill>
                        <a:srgbClr val="203764"/>
                      </a:solidFill>
                      <a:prstDash val="solid"/>
                      <a:round/>
                      <a:headEnd type="none" w="med" len="med"/>
                      <a:tailEnd type="none" w="med" len="med"/>
                    </a:lnT>
                    <a:lnB w="6350" cap="flat" cmpd="sng" algn="ctr">
                      <a:solidFill>
                        <a:srgbClr val="203764"/>
                      </a:solidFill>
                      <a:prstDash val="solid"/>
                      <a:round/>
                      <a:headEnd type="none" w="med" len="med"/>
                      <a:tailEnd type="none" w="med" len="med"/>
                    </a:lnB>
                  </a:tcPr>
                </a:tc>
                <a:tc>
                  <a:txBody>
                    <a:bodyPr/>
                    <a:lstStyle/>
                    <a:p>
                      <a:pPr algn="ctr" rtl="0" fontAlgn="b"/>
                      <a:r>
                        <a:rPr lang="es-CO" sz="1000" b="0" i="0" u="none" strike="noStrike">
                          <a:solidFill>
                            <a:srgbClr val="203764"/>
                          </a:solidFill>
                          <a:effectLst/>
                          <a:latin typeface="Arial" panose="020B0604020202020204" pitchFamily="34" charset="0"/>
                        </a:rPr>
                        <a:t>        197,522 </a:t>
                      </a:r>
                    </a:p>
                  </a:txBody>
                  <a:tcPr marL="0" marR="0" marT="0" marB="0" anchor="b">
                    <a:lnL w="6350" cap="flat" cmpd="sng" algn="ctr">
                      <a:solidFill>
                        <a:srgbClr val="203764"/>
                      </a:solidFill>
                      <a:prstDash val="solid"/>
                      <a:round/>
                      <a:headEnd type="none" w="med" len="med"/>
                      <a:tailEnd type="none" w="med" len="med"/>
                    </a:lnL>
                    <a:lnR w="6350" cap="flat" cmpd="sng" algn="ctr">
                      <a:solidFill>
                        <a:srgbClr val="203764"/>
                      </a:solidFill>
                      <a:prstDash val="solid"/>
                      <a:round/>
                      <a:headEnd type="none" w="med" len="med"/>
                      <a:tailEnd type="none" w="med" len="med"/>
                    </a:lnR>
                    <a:lnT w="6350" cap="flat" cmpd="sng" algn="ctr">
                      <a:solidFill>
                        <a:srgbClr val="203764"/>
                      </a:solidFill>
                      <a:prstDash val="solid"/>
                      <a:round/>
                      <a:headEnd type="none" w="med" len="med"/>
                      <a:tailEnd type="none" w="med" len="med"/>
                    </a:lnT>
                    <a:lnB w="6350" cap="flat" cmpd="sng" algn="ctr">
                      <a:solidFill>
                        <a:srgbClr val="203764"/>
                      </a:solidFill>
                      <a:prstDash val="solid"/>
                      <a:round/>
                      <a:headEnd type="none" w="med" len="med"/>
                      <a:tailEnd type="none" w="med" len="med"/>
                    </a:lnB>
                  </a:tcPr>
                </a:tc>
                <a:tc>
                  <a:txBody>
                    <a:bodyPr/>
                    <a:lstStyle/>
                    <a:p>
                      <a:pPr algn="ctr" rtl="0" fontAlgn="b"/>
                      <a:r>
                        <a:rPr lang="es-CO" sz="1000" b="0" i="0" u="none" strike="noStrike">
                          <a:solidFill>
                            <a:srgbClr val="203764"/>
                          </a:solidFill>
                          <a:effectLst/>
                          <a:latin typeface="Arial" panose="020B0604020202020204" pitchFamily="34" charset="0"/>
                        </a:rPr>
                        <a:t>        163,777 </a:t>
                      </a:r>
                    </a:p>
                  </a:txBody>
                  <a:tcPr marL="0" marR="0" marT="0" marB="0" anchor="b">
                    <a:lnL w="6350" cap="flat" cmpd="sng" algn="ctr">
                      <a:solidFill>
                        <a:srgbClr val="203764"/>
                      </a:solidFill>
                      <a:prstDash val="solid"/>
                      <a:round/>
                      <a:headEnd type="none" w="med" len="med"/>
                      <a:tailEnd type="none" w="med" len="med"/>
                    </a:lnL>
                    <a:lnR w="6350" cap="flat" cmpd="sng" algn="ctr">
                      <a:solidFill>
                        <a:srgbClr val="203764"/>
                      </a:solidFill>
                      <a:prstDash val="solid"/>
                      <a:round/>
                      <a:headEnd type="none" w="med" len="med"/>
                      <a:tailEnd type="none" w="med" len="med"/>
                    </a:lnR>
                    <a:lnT w="6350" cap="flat" cmpd="sng" algn="ctr">
                      <a:solidFill>
                        <a:srgbClr val="203764"/>
                      </a:solidFill>
                      <a:prstDash val="solid"/>
                      <a:round/>
                      <a:headEnd type="none" w="med" len="med"/>
                      <a:tailEnd type="none" w="med" len="med"/>
                    </a:lnT>
                    <a:lnB w="6350" cap="flat" cmpd="sng" algn="ctr">
                      <a:solidFill>
                        <a:srgbClr val="203764"/>
                      </a:solidFill>
                      <a:prstDash val="solid"/>
                      <a:round/>
                      <a:headEnd type="none" w="med" len="med"/>
                      <a:tailEnd type="none" w="med" len="med"/>
                    </a:lnB>
                  </a:tcPr>
                </a:tc>
                <a:tc>
                  <a:txBody>
                    <a:bodyPr/>
                    <a:lstStyle/>
                    <a:p>
                      <a:pPr algn="r" rtl="0" fontAlgn="b"/>
                      <a:r>
                        <a:rPr lang="es-CO" sz="1000" b="0" i="0" u="none" strike="noStrike">
                          <a:solidFill>
                            <a:srgbClr val="203764"/>
                          </a:solidFill>
                          <a:effectLst/>
                          <a:latin typeface="Calibri" panose="020F0502020204030204" pitchFamily="34" charset="0"/>
                        </a:rPr>
                        <a:t>-75%</a:t>
                      </a:r>
                    </a:p>
                  </a:txBody>
                  <a:tcPr marL="0" marR="0" marT="0" marB="0" anchor="b">
                    <a:lnL w="6350" cap="flat" cmpd="sng" algn="ctr">
                      <a:solidFill>
                        <a:srgbClr val="203764"/>
                      </a:solidFill>
                      <a:prstDash val="solid"/>
                      <a:round/>
                      <a:headEnd type="none" w="med" len="med"/>
                      <a:tailEnd type="none" w="med" len="med"/>
                    </a:lnL>
                    <a:lnR w="6350" cap="flat" cmpd="sng" algn="ctr">
                      <a:solidFill>
                        <a:srgbClr val="203764"/>
                      </a:solidFill>
                      <a:prstDash val="solid"/>
                      <a:round/>
                      <a:headEnd type="none" w="med" len="med"/>
                      <a:tailEnd type="none" w="med" len="med"/>
                    </a:lnR>
                    <a:lnT w="6350" cap="flat" cmpd="sng" algn="ctr">
                      <a:solidFill>
                        <a:srgbClr val="203764"/>
                      </a:solidFill>
                      <a:prstDash val="solid"/>
                      <a:round/>
                      <a:headEnd type="none" w="med" len="med"/>
                      <a:tailEnd type="none" w="med" len="med"/>
                    </a:lnT>
                    <a:lnB w="6350" cap="flat" cmpd="sng" algn="ctr">
                      <a:solidFill>
                        <a:srgbClr val="203764"/>
                      </a:solidFill>
                      <a:prstDash val="solid"/>
                      <a:round/>
                      <a:headEnd type="none" w="med" len="med"/>
                      <a:tailEnd type="none" w="med" len="med"/>
                    </a:lnB>
                  </a:tcPr>
                </a:tc>
                <a:tc>
                  <a:txBody>
                    <a:bodyPr/>
                    <a:lstStyle/>
                    <a:p>
                      <a:pPr algn="r" rtl="0" fontAlgn="b"/>
                      <a:r>
                        <a:rPr lang="es-CO" sz="1000" b="0" i="0" u="none" strike="noStrike">
                          <a:solidFill>
                            <a:srgbClr val="203764"/>
                          </a:solidFill>
                          <a:effectLst/>
                          <a:latin typeface="Calibri" panose="020F0502020204030204" pitchFamily="34" charset="0"/>
                        </a:rPr>
                        <a:t>155%</a:t>
                      </a:r>
                    </a:p>
                  </a:txBody>
                  <a:tcPr marL="0" marR="0" marT="0" marB="0" anchor="b">
                    <a:lnL w="6350" cap="flat" cmpd="sng" algn="ctr">
                      <a:solidFill>
                        <a:srgbClr val="203764"/>
                      </a:solidFill>
                      <a:prstDash val="solid"/>
                      <a:round/>
                      <a:headEnd type="none" w="med" len="med"/>
                      <a:tailEnd type="none" w="med" len="med"/>
                    </a:lnL>
                    <a:lnR w="6350" cap="flat" cmpd="sng" algn="ctr">
                      <a:solidFill>
                        <a:srgbClr val="203764"/>
                      </a:solidFill>
                      <a:prstDash val="solid"/>
                      <a:round/>
                      <a:headEnd type="none" w="med" len="med"/>
                      <a:tailEnd type="none" w="med" len="med"/>
                    </a:lnR>
                    <a:lnT w="6350" cap="flat" cmpd="sng" algn="ctr">
                      <a:solidFill>
                        <a:srgbClr val="203764"/>
                      </a:solidFill>
                      <a:prstDash val="solid"/>
                      <a:round/>
                      <a:headEnd type="none" w="med" len="med"/>
                      <a:tailEnd type="none" w="med" len="med"/>
                    </a:lnT>
                    <a:lnB w="6350" cap="flat" cmpd="sng" algn="ctr">
                      <a:solidFill>
                        <a:srgbClr val="203764"/>
                      </a:solidFill>
                      <a:prstDash val="solid"/>
                      <a:round/>
                      <a:headEnd type="none" w="med" len="med"/>
                      <a:tailEnd type="none" w="med" len="med"/>
                    </a:lnB>
                  </a:tcPr>
                </a:tc>
                <a:tc>
                  <a:txBody>
                    <a:bodyPr/>
                    <a:lstStyle/>
                    <a:p>
                      <a:pPr algn="r" rtl="0" fontAlgn="b"/>
                      <a:r>
                        <a:rPr lang="es-CO" sz="1000" b="0" i="0" u="none" strike="noStrike">
                          <a:solidFill>
                            <a:srgbClr val="203764"/>
                          </a:solidFill>
                          <a:effectLst/>
                          <a:latin typeface="Calibri" panose="020F0502020204030204" pitchFamily="34" charset="0"/>
                        </a:rPr>
                        <a:t>-91%</a:t>
                      </a:r>
                    </a:p>
                  </a:txBody>
                  <a:tcPr marL="0" marR="0" marT="0" marB="0" anchor="b">
                    <a:lnL w="6350" cap="flat" cmpd="sng" algn="ctr">
                      <a:solidFill>
                        <a:srgbClr val="203764"/>
                      </a:solidFill>
                      <a:prstDash val="solid"/>
                      <a:round/>
                      <a:headEnd type="none" w="med" len="med"/>
                      <a:tailEnd type="none" w="med" len="med"/>
                    </a:lnL>
                    <a:lnR w="6350" cap="flat" cmpd="sng" algn="ctr">
                      <a:solidFill>
                        <a:srgbClr val="203764"/>
                      </a:solidFill>
                      <a:prstDash val="solid"/>
                      <a:round/>
                      <a:headEnd type="none" w="med" len="med"/>
                      <a:tailEnd type="none" w="med" len="med"/>
                    </a:lnR>
                    <a:lnT w="6350" cap="flat" cmpd="sng" algn="ctr">
                      <a:solidFill>
                        <a:srgbClr val="203764"/>
                      </a:solidFill>
                      <a:prstDash val="solid"/>
                      <a:round/>
                      <a:headEnd type="none" w="med" len="med"/>
                      <a:tailEnd type="none" w="med" len="med"/>
                    </a:lnT>
                    <a:lnB w="6350" cap="flat" cmpd="sng" algn="ctr">
                      <a:solidFill>
                        <a:srgbClr val="203764"/>
                      </a:solidFill>
                      <a:prstDash val="solid"/>
                      <a:round/>
                      <a:headEnd type="none" w="med" len="med"/>
                      <a:tailEnd type="none" w="med" len="med"/>
                    </a:lnB>
                  </a:tcPr>
                </a:tc>
                <a:tc>
                  <a:txBody>
                    <a:bodyPr/>
                    <a:lstStyle/>
                    <a:p>
                      <a:pPr algn="r" rtl="0" fontAlgn="b"/>
                      <a:r>
                        <a:rPr lang="es-CO" sz="1000" b="0" i="0" u="none" strike="noStrike">
                          <a:solidFill>
                            <a:srgbClr val="203764"/>
                          </a:solidFill>
                          <a:effectLst/>
                          <a:latin typeface="Calibri" panose="020F0502020204030204" pitchFamily="34" charset="0"/>
                        </a:rPr>
                        <a:t>-17%</a:t>
                      </a:r>
                    </a:p>
                  </a:txBody>
                  <a:tcPr marL="0" marR="0" marT="0" marB="0" anchor="b">
                    <a:lnL w="6350" cap="flat" cmpd="sng" algn="ctr">
                      <a:solidFill>
                        <a:srgbClr val="203764"/>
                      </a:solidFill>
                      <a:prstDash val="solid"/>
                      <a:round/>
                      <a:headEnd type="none" w="med" len="med"/>
                      <a:tailEnd type="none" w="med" len="med"/>
                    </a:lnL>
                    <a:lnR w="6350" cap="flat" cmpd="sng" algn="ctr">
                      <a:solidFill>
                        <a:srgbClr val="203764"/>
                      </a:solidFill>
                      <a:prstDash val="solid"/>
                      <a:round/>
                      <a:headEnd type="none" w="med" len="med"/>
                      <a:tailEnd type="none" w="med" len="med"/>
                    </a:lnR>
                    <a:lnT w="6350" cap="flat" cmpd="sng" algn="ctr">
                      <a:solidFill>
                        <a:srgbClr val="203764"/>
                      </a:solidFill>
                      <a:prstDash val="solid"/>
                      <a:round/>
                      <a:headEnd type="none" w="med" len="med"/>
                      <a:tailEnd type="none" w="med" len="med"/>
                    </a:lnT>
                    <a:lnB w="6350" cap="flat" cmpd="sng" algn="ctr">
                      <a:solidFill>
                        <a:srgbClr val="203764"/>
                      </a:solidFill>
                      <a:prstDash val="solid"/>
                      <a:round/>
                      <a:headEnd type="none" w="med" len="med"/>
                      <a:tailEnd type="none" w="med" len="med"/>
                    </a:lnB>
                  </a:tcPr>
                </a:tc>
                <a:extLst>
                  <a:ext uri="{0D108BD9-81ED-4DB2-BD59-A6C34878D82A}">
                    <a16:rowId xmlns:a16="http://schemas.microsoft.com/office/drawing/2014/main" xmlns="" val="119507123"/>
                  </a:ext>
                </a:extLst>
              </a:tr>
              <a:tr h="188719">
                <a:tc>
                  <a:txBody>
                    <a:bodyPr/>
                    <a:lstStyle/>
                    <a:p>
                      <a:pPr algn="l" rtl="0" fontAlgn="ctr"/>
                      <a:r>
                        <a:rPr lang="es-ES" sz="1000" b="0" i="0" u="none" strike="noStrike">
                          <a:solidFill>
                            <a:srgbClr val="203764"/>
                          </a:solidFill>
                          <a:effectLst/>
                          <a:latin typeface="Calibri" panose="020F0502020204030204" pitchFamily="34" charset="0"/>
                        </a:rPr>
                        <a:t>Gastos de comercialización y producción </a:t>
                      </a:r>
                    </a:p>
                  </a:txBody>
                  <a:tcPr marL="0" marR="0" marT="0" marB="0" anchor="ctr">
                    <a:lnL w="6350" cap="flat" cmpd="sng" algn="ctr">
                      <a:solidFill>
                        <a:srgbClr val="203764"/>
                      </a:solidFill>
                      <a:prstDash val="solid"/>
                      <a:round/>
                      <a:headEnd type="none" w="med" len="med"/>
                      <a:tailEnd type="none" w="med" len="med"/>
                    </a:lnL>
                    <a:lnR w="6350" cap="flat" cmpd="sng" algn="ctr">
                      <a:solidFill>
                        <a:srgbClr val="203764"/>
                      </a:solidFill>
                      <a:prstDash val="solid"/>
                      <a:round/>
                      <a:headEnd type="none" w="med" len="med"/>
                      <a:tailEnd type="none" w="med" len="med"/>
                    </a:lnR>
                    <a:lnT w="6350" cap="flat" cmpd="sng" algn="ctr">
                      <a:solidFill>
                        <a:srgbClr val="203764"/>
                      </a:solidFill>
                      <a:prstDash val="solid"/>
                      <a:round/>
                      <a:headEnd type="none" w="med" len="med"/>
                      <a:tailEnd type="none" w="med" len="med"/>
                    </a:lnT>
                    <a:lnB w="6350" cap="flat" cmpd="sng" algn="ctr">
                      <a:solidFill>
                        <a:srgbClr val="203764"/>
                      </a:solidFill>
                      <a:prstDash val="solid"/>
                      <a:round/>
                      <a:headEnd type="none" w="med" len="med"/>
                      <a:tailEnd type="none" w="med" len="med"/>
                    </a:lnB>
                  </a:tcPr>
                </a:tc>
                <a:tc>
                  <a:txBody>
                    <a:bodyPr/>
                    <a:lstStyle/>
                    <a:p>
                      <a:pPr algn="ctr" rtl="0" fontAlgn="b"/>
                      <a:r>
                        <a:rPr lang="es-CO" sz="1000" b="0" i="0" u="none" strike="noStrike">
                          <a:solidFill>
                            <a:srgbClr val="203764"/>
                          </a:solidFill>
                          <a:effectLst/>
                          <a:latin typeface="Arial" panose="020B0604020202020204" pitchFamily="34" charset="0"/>
                        </a:rPr>
                        <a:t>                     - </a:t>
                      </a:r>
                    </a:p>
                  </a:txBody>
                  <a:tcPr marL="0" marR="0" marT="0" marB="0" anchor="b">
                    <a:lnL w="6350" cap="flat" cmpd="sng" algn="ctr">
                      <a:solidFill>
                        <a:srgbClr val="203764"/>
                      </a:solidFill>
                      <a:prstDash val="solid"/>
                      <a:round/>
                      <a:headEnd type="none" w="med" len="med"/>
                      <a:tailEnd type="none" w="med" len="med"/>
                    </a:lnL>
                    <a:lnR w="6350" cap="flat" cmpd="sng" algn="ctr">
                      <a:solidFill>
                        <a:srgbClr val="203764"/>
                      </a:solidFill>
                      <a:prstDash val="solid"/>
                      <a:round/>
                      <a:headEnd type="none" w="med" len="med"/>
                      <a:tailEnd type="none" w="med" len="med"/>
                    </a:lnR>
                    <a:lnT w="6350" cap="flat" cmpd="sng" algn="ctr">
                      <a:solidFill>
                        <a:srgbClr val="203764"/>
                      </a:solidFill>
                      <a:prstDash val="solid"/>
                      <a:round/>
                      <a:headEnd type="none" w="med" len="med"/>
                      <a:tailEnd type="none" w="med" len="med"/>
                    </a:lnT>
                    <a:lnB w="6350" cap="flat" cmpd="sng" algn="ctr">
                      <a:solidFill>
                        <a:srgbClr val="203764"/>
                      </a:solidFill>
                      <a:prstDash val="solid"/>
                      <a:round/>
                      <a:headEnd type="none" w="med" len="med"/>
                      <a:tailEnd type="none" w="med" len="med"/>
                    </a:lnB>
                  </a:tcPr>
                </a:tc>
                <a:tc>
                  <a:txBody>
                    <a:bodyPr/>
                    <a:lstStyle/>
                    <a:p>
                      <a:pPr algn="ctr" rtl="0" fontAlgn="b"/>
                      <a:r>
                        <a:rPr lang="es-CO" sz="1000" b="0" i="0" u="none" strike="noStrike">
                          <a:solidFill>
                            <a:srgbClr val="203764"/>
                          </a:solidFill>
                          <a:effectLst/>
                          <a:latin typeface="Arial" panose="020B0604020202020204" pitchFamily="34" charset="0"/>
                        </a:rPr>
                        <a:t>                    - </a:t>
                      </a:r>
                    </a:p>
                  </a:txBody>
                  <a:tcPr marL="0" marR="0" marT="0" marB="0" anchor="b">
                    <a:lnL w="6350" cap="flat" cmpd="sng" algn="ctr">
                      <a:solidFill>
                        <a:srgbClr val="203764"/>
                      </a:solidFill>
                      <a:prstDash val="solid"/>
                      <a:round/>
                      <a:headEnd type="none" w="med" len="med"/>
                      <a:tailEnd type="none" w="med" len="med"/>
                    </a:lnL>
                    <a:lnR w="6350" cap="flat" cmpd="sng" algn="ctr">
                      <a:solidFill>
                        <a:srgbClr val="203764"/>
                      </a:solidFill>
                      <a:prstDash val="solid"/>
                      <a:round/>
                      <a:headEnd type="none" w="med" len="med"/>
                      <a:tailEnd type="none" w="med" len="med"/>
                    </a:lnR>
                    <a:lnT w="6350" cap="flat" cmpd="sng" algn="ctr">
                      <a:solidFill>
                        <a:srgbClr val="203764"/>
                      </a:solidFill>
                      <a:prstDash val="solid"/>
                      <a:round/>
                      <a:headEnd type="none" w="med" len="med"/>
                      <a:tailEnd type="none" w="med" len="med"/>
                    </a:lnT>
                    <a:lnB w="6350" cap="flat" cmpd="sng" algn="ctr">
                      <a:solidFill>
                        <a:srgbClr val="203764"/>
                      </a:solidFill>
                      <a:prstDash val="solid"/>
                      <a:round/>
                      <a:headEnd type="none" w="med" len="med"/>
                      <a:tailEnd type="none" w="med" len="med"/>
                    </a:lnB>
                  </a:tcPr>
                </a:tc>
                <a:tc>
                  <a:txBody>
                    <a:bodyPr/>
                    <a:lstStyle/>
                    <a:p>
                      <a:pPr algn="ctr" rtl="0" fontAlgn="b"/>
                      <a:r>
                        <a:rPr lang="es-CO" sz="1000" b="0" i="0" u="none" strike="noStrike">
                          <a:solidFill>
                            <a:srgbClr val="203764"/>
                          </a:solidFill>
                          <a:effectLst/>
                          <a:latin typeface="Arial" panose="020B0604020202020204" pitchFamily="34" charset="0"/>
                        </a:rPr>
                        <a:t>                    - </a:t>
                      </a:r>
                    </a:p>
                  </a:txBody>
                  <a:tcPr marL="0" marR="0" marT="0" marB="0" anchor="b">
                    <a:lnL w="6350" cap="flat" cmpd="sng" algn="ctr">
                      <a:solidFill>
                        <a:srgbClr val="203764"/>
                      </a:solidFill>
                      <a:prstDash val="solid"/>
                      <a:round/>
                      <a:headEnd type="none" w="med" len="med"/>
                      <a:tailEnd type="none" w="med" len="med"/>
                    </a:lnL>
                    <a:lnR w="6350" cap="flat" cmpd="sng" algn="ctr">
                      <a:solidFill>
                        <a:srgbClr val="203764"/>
                      </a:solidFill>
                      <a:prstDash val="solid"/>
                      <a:round/>
                      <a:headEnd type="none" w="med" len="med"/>
                      <a:tailEnd type="none" w="med" len="med"/>
                    </a:lnR>
                    <a:lnT w="6350" cap="flat" cmpd="sng" algn="ctr">
                      <a:solidFill>
                        <a:srgbClr val="203764"/>
                      </a:solidFill>
                      <a:prstDash val="solid"/>
                      <a:round/>
                      <a:headEnd type="none" w="med" len="med"/>
                      <a:tailEnd type="none" w="med" len="med"/>
                    </a:lnT>
                    <a:lnB w="6350" cap="flat" cmpd="sng" algn="ctr">
                      <a:solidFill>
                        <a:srgbClr val="203764"/>
                      </a:solidFill>
                      <a:prstDash val="solid"/>
                      <a:round/>
                      <a:headEnd type="none" w="med" len="med"/>
                      <a:tailEnd type="none" w="med" len="med"/>
                    </a:lnB>
                  </a:tcPr>
                </a:tc>
                <a:tc>
                  <a:txBody>
                    <a:bodyPr/>
                    <a:lstStyle/>
                    <a:p>
                      <a:pPr algn="ctr" rtl="0" fontAlgn="b"/>
                      <a:r>
                        <a:rPr lang="es-CO" sz="1000" b="0" i="0" u="none" strike="noStrike">
                          <a:solidFill>
                            <a:srgbClr val="203764"/>
                          </a:solidFill>
                          <a:effectLst/>
                          <a:latin typeface="Arial" panose="020B0604020202020204" pitchFamily="34" charset="0"/>
                        </a:rPr>
                        <a:t>                    - </a:t>
                      </a:r>
                    </a:p>
                  </a:txBody>
                  <a:tcPr marL="0" marR="0" marT="0" marB="0" anchor="b">
                    <a:lnL w="6350" cap="flat" cmpd="sng" algn="ctr">
                      <a:solidFill>
                        <a:srgbClr val="203764"/>
                      </a:solidFill>
                      <a:prstDash val="solid"/>
                      <a:round/>
                      <a:headEnd type="none" w="med" len="med"/>
                      <a:tailEnd type="none" w="med" len="med"/>
                    </a:lnL>
                    <a:lnR w="6350" cap="flat" cmpd="sng" algn="ctr">
                      <a:solidFill>
                        <a:srgbClr val="203764"/>
                      </a:solidFill>
                      <a:prstDash val="solid"/>
                      <a:round/>
                      <a:headEnd type="none" w="med" len="med"/>
                      <a:tailEnd type="none" w="med" len="med"/>
                    </a:lnR>
                    <a:lnT w="6350" cap="flat" cmpd="sng" algn="ctr">
                      <a:solidFill>
                        <a:srgbClr val="203764"/>
                      </a:solidFill>
                      <a:prstDash val="solid"/>
                      <a:round/>
                      <a:headEnd type="none" w="med" len="med"/>
                      <a:tailEnd type="none" w="med" len="med"/>
                    </a:lnT>
                    <a:lnB w="6350" cap="flat" cmpd="sng" algn="ctr">
                      <a:solidFill>
                        <a:srgbClr val="203764"/>
                      </a:solidFill>
                      <a:prstDash val="solid"/>
                      <a:round/>
                      <a:headEnd type="none" w="med" len="med"/>
                      <a:tailEnd type="none" w="med" len="med"/>
                    </a:lnB>
                  </a:tcPr>
                </a:tc>
                <a:tc>
                  <a:txBody>
                    <a:bodyPr/>
                    <a:lstStyle/>
                    <a:p>
                      <a:pPr algn="ctr" rtl="0" fontAlgn="b"/>
                      <a:r>
                        <a:rPr lang="es-CO" sz="1000" b="0" i="0" u="none" strike="noStrike">
                          <a:solidFill>
                            <a:srgbClr val="203764"/>
                          </a:solidFill>
                          <a:effectLst/>
                          <a:latin typeface="Arial" panose="020B0604020202020204" pitchFamily="34" charset="0"/>
                        </a:rPr>
                        <a:t>                    - </a:t>
                      </a:r>
                    </a:p>
                  </a:txBody>
                  <a:tcPr marL="0" marR="0" marT="0" marB="0" anchor="b">
                    <a:lnL w="6350" cap="flat" cmpd="sng" algn="ctr">
                      <a:solidFill>
                        <a:srgbClr val="203764"/>
                      </a:solidFill>
                      <a:prstDash val="solid"/>
                      <a:round/>
                      <a:headEnd type="none" w="med" len="med"/>
                      <a:tailEnd type="none" w="med" len="med"/>
                    </a:lnL>
                    <a:lnR w="6350" cap="flat" cmpd="sng" algn="ctr">
                      <a:solidFill>
                        <a:srgbClr val="203764"/>
                      </a:solidFill>
                      <a:prstDash val="solid"/>
                      <a:round/>
                      <a:headEnd type="none" w="med" len="med"/>
                      <a:tailEnd type="none" w="med" len="med"/>
                    </a:lnR>
                    <a:lnT w="6350" cap="flat" cmpd="sng" algn="ctr">
                      <a:solidFill>
                        <a:srgbClr val="203764"/>
                      </a:solidFill>
                      <a:prstDash val="solid"/>
                      <a:round/>
                      <a:headEnd type="none" w="med" len="med"/>
                      <a:tailEnd type="none" w="med" len="med"/>
                    </a:lnT>
                    <a:lnB w="6350" cap="flat" cmpd="sng" algn="ctr">
                      <a:solidFill>
                        <a:srgbClr val="203764"/>
                      </a:solidFill>
                      <a:prstDash val="solid"/>
                      <a:round/>
                      <a:headEnd type="none" w="med" len="med"/>
                      <a:tailEnd type="none" w="med" len="med"/>
                    </a:lnB>
                  </a:tcPr>
                </a:tc>
                <a:tc>
                  <a:txBody>
                    <a:bodyPr/>
                    <a:lstStyle/>
                    <a:p>
                      <a:pPr algn="ctr" rtl="0" fontAlgn="b"/>
                      <a:r>
                        <a:rPr lang="es-CO" sz="1000" b="0" i="0" u="none" strike="noStrike">
                          <a:solidFill>
                            <a:srgbClr val="203764"/>
                          </a:solidFill>
                          <a:effectLst/>
                          <a:latin typeface="Arial" panose="020B0604020202020204" pitchFamily="34" charset="0"/>
                        </a:rPr>
                        <a:t>                    - </a:t>
                      </a:r>
                    </a:p>
                  </a:txBody>
                  <a:tcPr marL="0" marR="0" marT="0" marB="0" anchor="b">
                    <a:lnL w="6350" cap="flat" cmpd="sng" algn="ctr">
                      <a:solidFill>
                        <a:srgbClr val="203764"/>
                      </a:solidFill>
                      <a:prstDash val="solid"/>
                      <a:round/>
                      <a:headEnd type="none" w="med" len="med"/>
                      <a:tailEnd type="none" w="med" len="med"/>
                    </a:lnL>
                    <a:lnR w="6350" cap="flat" cmpd="sng" algn="ctr">
                      <a:solidFill>
                        <a:srgbClr val="203764"/>
                      </a:solidFill>
                      <a:prstDash val="solid"/>
                      <a:round/>
                      <a:headEnd type="none" w="med" len="med"/>
                      <a:tailEnd type="none" w="med" len="med"/>
                    </a:lnR>
                    <a:lnT w="6350" cap="flat" cmpd="sng" algn="ctr">
                      <a:solidFill>
                        <a:srgbClr val="203764"/>
                      </a:solidFill>
                      <a:prstDash val="solid"/>
                      <a:round/>
                      <a:headEnd type="none" w="med" len="med"/>
                      <a:tailEnd type="none" w="med" len="med"/>
                    </a:lnT>
                    <a:lnB w="6350" cap="flat" cmpd="sng" algn="ctr">
                      <a:solidFill>
                        <a:srgbClr val="203764"/>
                      </a:solidFill>
                      <a:prstDash val="solid"/>
                      <a:round/>
                      <a:headEnd type="none" w="med" len="med"/>
                      <a:tailEnd type="none" w="med" len="med"/>
                    </a:lnB>
                  </a:tcPr>
                </a:tc>
                <a:tc>
                  <a:txBody>
                    <a:bodyPr/>
                    <a:lstStyle/>
                    <a:p>
                      <a:pPr algn="r" rtl="0" fontAlgn="b"/>
                      <a:r>
                        <a:rPr lang="es-CO" sz="1000" b="0" i="0" u="none" strike="noStrike">
                          <a:solidFill>
                            <a:srgbClr val="203764"/>
                          </a:solidFill>
                          <a:effectLst/>
                          <a:latin typeface="Calibri" panose="020F0502020204030204" pitchFamily="34" charset="0"/>
                        </a:rPr>
                        <a:t> </a:t>
                      </a:r>
                    </a:p>
                  </a:txBody>
                  <a:tcPr marL="0" marR="0" marT="0" marB="0" anchor="b">
                    <a:lnL w="6350" cap="flat" cmpd="sng" algn="ctr">
                      <a:solidFill>
                        <a:srgbClr val="203764"/>
                      </a:solidFill>
                      <a:prstDash val="solid"/>
                      <a:round/>
                      <a:headEnd type="none" w="med" len="med"/>
                      <a:tailEnd type="none" w="med" len="med"/>
                    </a:lnL>
                    <a:lnR w="6350" cap="flat" cmpd="sng" algn="ctr">
                      <a:solidFill>
                        <a:srgbClr val="203764"/>
                      </a:solidFill>
                      <a:prstDash val="solid"/>
                      <a:round/>
                      <a:headEnd type="none" w="med" len="med"/>
                      <a:tailEnd type="none" w="med" len="med"/>
                    </a:lnR>
                    <a:lnT w="6350" cap="flat" cmpd="sng" algn="ctr">
                      <a:solidFill>
                        <a:srgbClr val="203764"/>
                      </a:solidFill>
                      <a:prstDash val="solid"/>
                      <a:round/>
                      <a:headEnd type="none" w="med" len="med"/>
                      <a:tailEnd type="none" w="med" len="med"/>
                    </a:lnT>
                    <a:lnB w="6350" cap="flat" cmpd="sng" algn="ctr">
                      <a:solidFill>
                        <a:srgbClr val="203764"/>
                      </a:solidFill>
                      <a:prstDash val="solid"/>
                      <a:round/>
                      <a:headEnd type="none" w="med" len="med"/>
                      <a:tailEnd type="none" w="med" len="med"/>
                    </a:lnB>
                  </a:tcPr>
                </a:tc>
                <a:tc>
                  <a:txBody>
                    <a:bodyPr/>
                    <a:lstStyle/>
                    <a:p>
                      <a:pPr algn="r" rtl="0" fontAlgn="b"/>
                      <a:r>
                        <a:rPr lang="es-CO" sz="1000" b="0" i="0" u="none" strike="noStrike">
                          <a:solidFill>
                            <a:srgbClr val="203764"/>
                          </a:solidFill>
                          <a:effectLst/>
                          <a:latin typeface="Calibri" panose="020F0502020204030204" pitchFamily="34" charset="0"/>
                        </a:rPr>
                        <a:t> </a:t>
                      </a:r>
                    </a:p>
                  </a:txBody>
                  <a:tcPr marL="0" marR="0" marT="0" marB="0" anchor="b">
                    <a:lnL w="6350" cap="flat" cmpd="sng" algn="ctr">
                      <a:solidFill>
                        <a:srgbClr val="203764"/>
                      </a:solidFill>
                      <a:prstDash val="solid"/>
                      <a:round/>
                      <a:headEnd type="none" w="med" len="med"/>
                      <a:tailEnd type="none" w="med" len="med"/>
                    </a:lnL>
                    <a:lnR w="6350" cap="flat" cmpd="sng" algn="ctr">
                      <a:solidFill>
                        <a:srgbClr val="203764"/>
                      </a:solidFill>
                      <a:prstDash val="solid"/>
                      <a:round/>
                      <a:headEnd type="none" w="med" len="med"/>
                      <a:tailEnd type="none" w="med" len="med"/>
                    </a:lnR>
                    <a:lnT w="6350" cap="flat" cmpd="sng" algn="ctr">
                      <a:solidFill>
                        <a:srgbClr val="203764"/>
                      </a:solidFill>
                      <a:prstDash val="solid"/>
                      <a:round/>
                      <a:headEnd type="none" w="med" len="med"/>
                      <a:tailEnd type="none" w="med" len="med"/>
                    </a:lnT>
                    <a:lnB w="6350" cap="flat" cmpd="sng" algn="ctr">
                      <a:solidFill>
                        <a:srgbClr val="203764"/>
                      </a:solidFill>
                      <a:prstDash val="solid"/>
                      <a:round/>
                      <a:headEnd type="none" w="med" len="med"/>
                      <a:tailEnd type="none" w="med" len="med"/>
                    </a:lnB>
                  </a:tcPr>
                </a:tc>
                <a:tc>
                  <a:txBody>
                    <a:bodyPr/>
                    <a:lstStyle/>
                    <a:p>
                      <a:pPr algn="r" rtl="0" fontAlgn="b"/>
                      <a:r>
                        <a:rPr lang="es-CO" sz="1000" b="0" i="0" u="none" strike="noStrike">
                          <a:solidFill>
                            <a:srgbClr val="203764"/>
                          </a:solidFill>
                          <a:effectLst/>
                          <a:latin typeface="Calibri" panose="020F0502020204030204" pitchFamily="34" charset="0"/>
                        </a:rPr>
                        <a:t> </a:t>
                      </a:r>
                    </a:p>
                  </a:txBody>
                  <a:tcPr marL="0" marR="0" marT="0" marB="0" anchor="b">
                    <a:lnL w="6350" cap="flat" cmpd="sng" algn="ctr">
                      <a:solidFill>
                        <a:srgbClr val="203764"/>
                      </a:solidFill>
                      <a:prstDash val="solid"/>
                      <a:round/>
                      <a:headEnd type="none" w="med" len="med"/>
                      <a:tailEnd type="none" w="med" len="med"/>
                    </a:lnL>
                    <a:lnR w="6350" cap="flat" cmpd="sng" algn="ctr">
                      <a:solidFill>
                        <a:srgbClr val="203764"/>
                      </a:solidFill>
                      <a:prstDash val="solid"/>
                      <a:round/>
                      <a:headEnd type="none" w="med" len="med"/>
                      <a:tailEnd type="none" w="med" len="med"/>
                    </a:lnR>
                    <a:lnT w="6350" cap="flat" cmpd="sng" algn="ctr">
                      <a:solidFill>
                        <a:srgbClr val="203764"/>
                      </a:solidFill>
                      <a:prstDash val="solid"/>
                      <a:round/>
                      <a:headEnd type="none" w="med" len="med"/>
                      <a:tailEnd type="none" w="med" len="med"/>
                    </a:lnT>
                    <a:lnB w="6350" cap="flat" cmpd="sng" algn="ctr">
                      <a:solidFill>
                        <a:srgbClr val="203764"/>
                      </a:solidFill>
                      <a:prstDash val="solid"/>
                      <a:round/>
                      <a:headEnd type="none" w="med" len="med"/>
                      <a:tailEnd type="none" w="med" len="med"/>
                    </a:lnB>
                  </a:tcPr>
                </a:tc>
                <a:tc>
                  <a:txBody>
                    <a:bodyPr/>
                    <a:lstStyle/>
                    <a:p>
                      <a:pPr algn="r" rtl="0" fontAlgn="b"/>
                      <a:r>
                        <a:rPr lang="es-CO" sz="1000" b="0" i="0" u="none" strike="noStrike">
                          <a:solidFill>
                            <a:srgbClr val="203764"/>
                          </a:solidFill>
                          <a:effectLst/>
                          <a:latin typeface="Calibri" panose="020F0502020204030204" pitchFamily="34" charset="0"/>
                        </a:rPr>
                        <a:t> </a:t>
                      </a:r>
                    </a:p>
                  </a:txBody>
                  <a:tcPr marL="0" marR="0" marT="0" marB="0" anchor="b">
                    <a:lnL w="6350" cap="flat" cmpd="sng" algn="ctr">
                      <a:solidFill>
                        <a:srgbClr val="203764"/>
                      </a:solidFill>
                      <a:prstDash val="solid"/>
                      <a:round/>
                      <a:headEnd type="none" w="med" len="med"/>
                      <a:tailEnd type="none" w="med" len="med"/>
                    </a:lnL>
                    <a:lnR w="6350" cap="flat" cmpd="sng" algn="ctr">
                      <a:solidFill>
                        <a:srgbClr val="203764"/>
                      </a:solidFill>
                      <a:prstDash val="solid"/>
                      <a:round/>
                      <a:headEnd type="none" w="med" len="med"/>
                      <a:tailEnd type="none" w="med" len="med"/>
                    </a:lnR>
                    <a:lnT w="6350" cap="flat" cmpd="sng" algn="ctr">
                      <a:solidFill>
                        <a:srgbClr val="203764"/>
                      </a:solidFill>
                      <a:prstDash val="solid"/>
                      <a:round/>
                      <a:headEnd type="none" w="med" len="med"/>
                      <a:tailEnd type="none" w="med" len="med"/>
                    </a:lnT>
                    <a:lnB w="6350" cap="flat" cmpd="sng" algn="ctr">
                      <a:solidFill>
                        <a:srgbClr val="203764"/>
                      </a:solidFill>
                      <a:prstDash val="solid"/>
                      <a:round/>
                      <a:headEnd type="none" w="med" len="med"/>
                      <a:tailEnd type="none" w="med" len="med"/>
                    </a:lnB>
                  </a:tcPr>
                </a:tc>
                <a:extLst>
                  <a:ext uri="{0D108BD9-81ED-4DB2-BD59-A6C34878D82A}">
                    <a16:rowId xmlns:a16="http://schemas.microsoft.com/office/drawing/2014/main" xmlns="" val="3030066863"/>
                  </a:ext>
                </a:extLst>
              </a:tr>
              <a:tr h="188719">
                <a:tc>
                  <a:txBody>
                    <a:bodyPr/>
                    <a:lstStyle/>
                    <a:p>
                      <a:pPr algn="l" rtl="0" fontAlgn="ctr"/>
                      <a:r>
                        <a:rPr lang="es-CO" sz="1000" b="0" i="0" u="none" strike="noStrike">
                          <a:solidFill>
                            <a:srgbClr val="203764"/>
                          </a:solidFill>
                          <a:effectLst/>
                          <a:latin typeface="Calibri" panose="020F0502020204030204" pitchFamily="34" charset="0"/>
                        </a:rPr>
                        <a:t>Adquisición de activos financieros</a:t>
                      </a:r>
                    </a:p>
                  </a:txBody>
                  <a:tcPr marL="0" marR="0" marT="0" marB="0" anchor="ctr">
                    <a:lnL w="6350" cap="flat" cmpd="sng" algn="ctr">
                      <a:solidFill>
                        <a:srgbClr val="203764"/>
                      </a:solidFill>
                      <a:prstDash val="solid"/>
                      <a:round/>
                      <a:headEnd type="none" w="med" len="med"/>
                      <a:tailEnd type="none" w="med" len="med"/>
                    </a:lnL>
                    <a:lnR w="6350" cap="flat" cmpd="sng" algn="ctr">
                      <a:solidFill>
                        <a:srgbClr val="203764"/>
                      </a:solidFill>
                      <a:prstDash val="solid"/>
                      <a:round/>
                      <a:headEnd type="none" w="med" len="med"/>
                      <a:tailEnd type="none" w="med" len="med"/>
                    </a:lnR>
                    <a:lnT w="6350" cap="flat" cmpd="sng" algn="ctr">
                      <a:solidFill>
                        <a:srgbClr val="203764"/>
                      </a:solidFill>
                      <a:prstDash val="solid"/>
                      <a:round/>
                      <a:headEnd type="none" w="med" len="med"/>
                      <a:tailEnd type="none" w="med" len="med"/>
                    </a:lnT>
                    <a:lnB w="6350" cap="flat" cmpd="sng" algn="ctr">
                      <a:solidFill>
                        <a:srgbClr val="203764"/>
                      </a:solidFill>
                      <a:prstDash val="solid"/>
                      <a:round/>
                      <a:headEnd type="none" w="med" len="med"/>
                      <a:tailEnd type="none" w="med" len="med"/>
                    </a:lnB>
                  </a:tcPr>
                </a:tc>
                <a:tc>
                  <a:txBody>
                    <a:bodyPr/>
                    <a:lstStyle/>
                    <a:p>
                      <a:pPr algn="ctr" rtl="0" fontAlgn="b"/>
                      <a:r>
                        <a:rPr lang="es-CO" sz="1000" b="0" i="0" u="none" strike="noStrike">
                          <a:solidFill>
                            <a:srgbClr val="203764"/>
                          </a:solidFill>
                          <a:effectLst/>
                          <a:latin typeface="Arial" panose="020B0604020202020204" pitchFamily="34" charset="0"/>
                        </a:rPr>
                        <a:t>          320,008 </a:t>
                      </a:r>
                    </a:p>
                  </a:txBody>
                  <a:tcPr marL="0" marR="0" marT="0" marB="0" anchor="b">
                    <a:lnL w="6350" cap="flat" cmpd="sng" algn="ctr">
                      <a:solidFill>
                        <a:srgbClr val="203764"/>
                      </a:solidFill>
                      <a:prstDash val="solid"/>
                      <a:round/>
                      <a:headEnd type="none" w="med" len="med"/>
                      <a:tailEnd type="none" w="med" len="med"/>
                    </a:lnL>
                    <a:lnR w="6350" cap="flat" cmpd="sng" algn="ctr">
                      <a:solidFill>
                        <a:srgbClr val="203764"/>
                      </a:solidFill>
                      <a:prstDash val="solid"/>
                      <a:round/>
                      <a:headEnd type="none" w="med" len="med"/>
                      <a:tailEnd type="none" w="med" len="med"/>
                    </a:lnR>
                    <a:lnT w="6350" cap="flat" cmpd="sng" algn="ctr">
                      <a:solidFill>
                        <a:srgbClr val="203764"/>
                      </a:solidFill>
                      <a:prstDash val="solid"/>
                      <a:round/>
                      <a:headEnd type="none" w="med" len="med"/>
                      <a:tailEnd type="none" w="med" len="med"/>
                    </a:lnT>
                    <a:lnB w="6350" cap="flat" cmpd="sng" algn="ctr">
                      <a:solidFill>
                        <a:srgbClr val="203764"/>
                      </a:solidFill>
                      <a:prstDash val="solid"/>
                      <a:round/>
                      <a:headEnd type="none" w="med" len="med"/>
                      <a:tailEnd type="none" w="med" len="med"/>
                    </a:lnB>
                  </a:tcPr>
                </a:tc>
                <a:tc>
                  <a:txBody>
                    <a:bodyPr/>
                    <a:lstStyle/>
                    <a:p>
                      <a:pPr algn="ctr" rtl="0" fontAlgn="b"/>
                      <a:r>
                        <a:rPr lang="es-CO" sz="1000" b="0" i="0" u="none" strike="noStrike">
                          <a:solidFill>
                            <a:srgbClr val="203764"/>
                          </a:solidFill>
                          <a:effectLst/>
                          <a:latin typeface="Arial" panose="020B0604020202020204" pitchFamily="34" charset="0"/>
                        </a:rPr>
                        <a:t>        320,008 </a:t>
                      </a:r>
                    </a:p>
                  </a:txBody>
                  <a:tcPr marL="0" marR="0" marT="0" marB="0" anchor="b">
                    <a:lnL w="6350" cap="flat" cmpd="sng" algn="ctr">
                      <a:solidFill>
                        <a:srgbClr val="203764"/>
                      </a:solidFill>
                      <a:prstDash val="solid"/>
                      <a:round/>
                      <a:headEnd type="none" w="med" len="med"/>
                      <a:tailEnd type="none" w="med" len="med"/>
                    </a:lnL>
                    <a:lnR w="6350" cap="flat" cmpd="sng" algn="ctr">
                      <a:solidFill>
                        <a:srgbClr val="203764"/>
                      </a:solidFill>
                      <a:prstDash val="solid"/>
                      <a:round/>
                      <a:headEnd type="none" w="med" len="med"/>
                      <a:tailEnd type="none" w="med" len="med"/>
                    </a:lnR>
                    <a:lnT w="6350" cap="flat" cmpd="sng" algn="ctr">
                      <a:solidFill>
                        <a:srgbClr val="203764"/>
                      </a:solidFill>
                      <a:prstDash val="solid"/>
                      <a:round/>
                      <a:headEnd type="none" w="med" len="med"/>
                      <a:tailEnd type="none" w="med" len="med"/>
                    </a:lnT>
                    <a:lnB w="6350" cap="flat" cmpd="sng" algn="ctr">
                      <a:solidFill>
                        <a:srgbClr val="203764"/>
                      </a:solidFill>
                      <a:prstDash val="solid"/>
                      <a:round/>
                      <a:headEnd type="none" w="med" len="med"/>
                      <a:tailEnd type="none" w="med" len="med"/>
                    </a:lnB>
                  </a:tcPr>
                </a:tc>
                <a:tc>
                  <a:txBody>
                    <a:bodyPr/>
                    <a:lstStyle/>
                    <a:p>
                      <a:pPr algn="ctr" rtl="0" fontAlgn="b"/>
                      <a:r>
                        <a:rPr lang="es-CO" sz="1000" b="0" i="0" u="none" strike="noStrike">
                          <a:solidFill>
                            <a:srgbClr val="203764"/>
                          </a:solidFill>
                          <a:effectLst/>
                          <a:latin typeface="Arial" panose="020B0604020202020204" pitchFamily="34" charset="0"/>
                        </a:rPr>
                        <a:t>        418,965 </a:t>
                      </a:r>
                    </a:p>
                  </a:txBody>
                  <a:tcPr marL="0" marR="0" marT="0" marB="0" anchor="b">
                    <a:lnL w="6350" cap="flat" cmpd="sng" algn="ctr">
                      <a:solidFill>
                        <a:srgbClr val="203764"/>
                      </a:solidFill>
                      <a:prstDash val="solid"/>
                      <a:round/>
                      <a:headEnd type="none" w="med" len="med"/>
                      <a:tailEnd type="none" w="med" len="med"/>
                    </a:lnL>
                    <a:lnR w="6350" cap="flat" cmpd="sng" algn="ctr">
                      <a:solidFill>
                        <a:srgbClr val="203764"/>
                      </a:solidFill>
                      <a:prstDash val="solid"/>
                      <a:round/>
                      <a:headEnd type="none" w="med" len="med"/>
                      <a:tailEnd type="none" w="med" len="med"/>
                    </a:lnR>
                    <a:lnT w="6350" cap="flat" cmpd="sng" algn="ctr">
                      <a:solidFill>
                        <a:srgbClr val="203764"/>
                      </a:solidFill>
                      <a:prstDash val="solid"/>
                      <a:round/>
                      <a:headEnd type="none" w="med" len="med"/>
                      <a:tailEnd type="none" w="med" len="med"/>
                    </a:lnT>
                    <a:lnB w="6350" cap="flat" cmpd="sng" algn="ctr">
                      <a:solidFill>
                        <a:srgbClr val="203764"/>
                      </a:solidFill>
                      <a:prstDash val="solid"/>
                      <a:round/>
                      <a:headEnd type="none" w="med" len="med"/>
                      <a:tailEnd type="none" w="med" len="med"/>
                    </a:lnB>
                  </a:tcPr>
                </a:tc>
                <a:tc>
                  <a:txBody>
                    <a:bodyPr/>
                    <a:lstStyle/>
                    <a:p>
                      <a:pPr algn="ctr" rtl="0" fontAlgn="b"/>
                      <a:r>
                        <a:rPr lang="es-CO" sz="1000" b="0" i="0" u="none" strike="noStrike">
                          <a:solidFill>
                            <a:srgbClr val="203764"/>
                          </a:solidFill>
                          <a:effectLst/>
                          <a:latin typeface="Arial" panose="020B0604020202020204" pitchFamily="34" charset="0"/>
                        </a:rPr>
                        <a:t>        385,070 </a:t>
                      </a:r>
                    </a:p>
                  </a:txBody>
                  <a:tcPr marL="0" marR="0" marT="0" marB="0" anchor="b">
                    <a:lnL w="6350" cap="flat" cmpd="sng" algn="ctr">
                      <a:solidFill>
                        <a:srgbClr val="203764"/>
                      </a:solidFill>
                      <a:prstDash val="solid"/>
                      <a:round/>
                      <a:headEnd type="none" w="med" len="med"/>
                      <a:tailEnd type="none" w="med" len="med"/>
                    </a:lnL>
                    <a:lnR w="6350" cap="flat" cmpd="sng" algn="ctr">
                      <a:solidFill>
                        <a:srgbClr val="203764"/>
                      </a:solidFill>
                      <a:prstDash val="solid"/>
                      <a:round/>
                      <a:headEnd type="none" w="med" len="med"/>
                      <a:tailEnd type="none" w="med" len="med"/>
                    </a:lnR>
                    <a:lnT w="6350" cap="flat" cmpd="sng" algn="ctr">
                      <a:solidFill>
                        <a:srgbClr val="203764"/>
                      </a:solidFill>
                      <a:prstDash val="solid"/>
                      <a:round/>
                      <a:headEnd type="none" w="med" len="med"/>
                      <a:tailEnd type="none" w="med" len="med"/>
                    </a:lnT>
                    <a:lnB w="6350" cap="flat" cmpd="sng" algn="ctr">
                      <a:solidFill>
                        <a:srgbClr val="203764"/>
                      </a:solidFill>
                      <a:prstDash val="solid"/>
                      <a:round/>
                      <a:headEnd type="none" w="med" len="med"/>
                      <a:tailEnd type="none" w="med" len="med"/>
                    </a:lnB>
                  </a:tcPr>
                </a:tc>
                <a:tc>
                  <a:txBody>
                    <a:bodyPr/>
                    <a:lstStyle/>
                    <a:p>
                      <a:pPr algn="ctr" rtl="0" fontAlgn="b"/>
                      <a:r>
                        <a:rPr lang="es-CO" sz="1000" b="0" i="0" u="none" strike="noStrike">
                          <a:solidFill>
                            <a:srgbClr val="203764"/>
                          </a:solidFill>
                          <a:effectLst/>
                          <a:latin typeface="Arial" panose="020B0604020202020204" pitchFamily="34" charset="0"/>
                        </a:rPr>
                        <a:t>        391,231 </a:t>
                      </a:r>
                    </a:p>
                  </a:txBody>
                  <a:tcPr marL="0" marR="0" marT="0" marB="0" anchor="b">
                    <a:lnL w="6350" cap="flat" cmpd="sng" algn="ctr">
                      <a:solidFill>
                        <a:srgbClr val="203764"/>
                      </a:solidFill>
                      <a:prstDash val="solid"/>
                      <a:round/>
                      <a:headEnd type="none" w="med" len="med"/>
                      <a:tailEnd type="none" w="med" len="med"/>
                    </a:lnL>
                    <a:lnR w="6350" cap="flat" cmpd="sng" algn="ctr">
                      <a:solidFill>
                        <a:srgbClr val="203764"/>
                      </a:solidFill>
                      <a:prstDash val="solid"/>
                      <a:round/>
                      <a:headEnd type="none" w="med" len="med"/>
                      <a:tailEnd type="none" w="med" len="med"/>
                    </a:lnR>
                    <a:lnT w="6350" cap="flat" cmpd="sng" algn="ctr">
                      <a:solidFill>
                        <a:srgbClr val="203764"/>
                      </a:solidFill>
                      <a:prstDash val="solid"/>
                      <a:round/>
                      <a:headEnd type="none" w="med" len="med"/>
                      <a:tailEnd type="none" w="med" len="med"/>
                    </a:lnT>
                    <a:lnB w="6350" cap="flat" cmpd="sng" algn="ctr">
                      <a:solidFill>
                        <a:srgbClr val="203764"/>
                      </a:solidFill>
                      <a:prstDash val="solid"/>
                      <a:round/>
                      <a:headEnd type="none" w="med" len="med"/>
                      <a:tailEnd type="none" w="med" len="med"/>
                    </a:lnB>
                  </a:tcPr>
                </a:tc>
                <a:tc>
                  <a:txBody>
                    <a:bodyPr/>
                    <a:lstStyle/>
                    <a:p>
                      <a:pPr algn="ctr" rtl="0" fontAlgn="b"/>
                      <a:r>
                        <a:rPr lang="es-CO" sz="1000" b="0" i="0" u="none" strike="noStrike">
                          <a:solidFill>
                            <a:srgbClr val="203764"/>
                          </a:solidFill>
                          <a:effectLst/>
                          <a:latin typeface="Arial" panose="020B0604020202020204" pitchFamily="34" charset="0"/>
                        </a:rPr>
                        <a:t>        369,158 </a:t>
                      </a:r>
                    </a:p>
                  </a:txBody>
                  <a:tcPr marL="0" marR="0" marT="0" marB="0" anchor="b">
                    <a:lnL w="6350" cap="flat" cmpd="sng" algn="ctr">
                      <a:solidFill>
                        <a:srgbClr val="203764"/>
                      </a:solidFill>
                      <a:prstDash val="solid"/>
                      <a:round/>
                      <a:headEnd type="none" w="med" len="med"/>
                      <a:tailEnd type="none" w="med" len="med"/>
                    </a:lnL>
                    <a:lnR w="6350" cap="flat" cmpd="sng" algn="ctr">
                      <a:solidFill>
                        <a:srgbClr val="203764"/>
                      </a:solidFill>
                      <a:prstDash val="solid"/>
                      <a:round/>
                      <a:headEnd type="none" w="med" len="med"/>
                      <a:tailEnd type="none" w="med" len="med"/>
                    </a:lnR>
                    <a:lnT w="6350" cap="flat" cmpd="sng" algn="ctr">
                      <a:solidFill>
                        <a:srgbClr val="203764"/>
                      </a:solidFill>
                      <a:prstDash val="solid"/>
                      <a:round/>
                      <a:headEnd type="none" w="med" len="med"/>
                      <a:tailEnd type="none" w="med" len="med"/>
                    </a:lnT>
                    <a:lnB w="6350" cap="flat" cmpd="sng" algn="ctr">
                      <a:solidFill>
                        <a:srgbClr val="203764"/>
                      </a:solidFill>
                      <a:prstDash val="solid"/>
                      <a:round/>
                      <a:headEnd type="none" w="med" len="med"/>
                      <a:tailEnd type="none" w="med" len="med"/>
                    </a:lnB>
                  </a:tcPr>
                </a:tc>
                <a:tc>
                  <a:txBody>
                    <a:bodyPr/>
                    <a:lstStyle/>
                    <a:p>
                      <a:pPr algn="r" rtl="0" fontAlgn="b"/>
                      <a:r>
                        <a:rPr lang="es-CO" sz="1000" b="0" i="0" u="none" strike="noStrike">
                          <a:solidFill>
                            <a:srgbClr val="203764"/>
                          </a:solidFill>
                          <a:effectLst/>
                          <a:latin typeface="Calibri" panose="020F0502020204030204" pitchFamily="34" charset="0"/>
                        </a:rPr>
                        <a:t>31%</a:t>
                      </a:r>
                    </a:p>
                  </a:txBody>
                  <a:tcPr marL="0" marR="0" marT="0" marB="0" anchor="b">
                    <a:lnL w="6350" cap="flat" cmpd="sng" algn="ctr">
                      <a:solidFill>
                        <a:srgbClr val="203764"/>
                      </a:solidFill>
                      <a:prstDash val="solid"/>
                      <a:round/>
                      <a:headEnd type="none" w="med" len="med"/>
                      <a:tailEnd type="none" w="med" len="med"/>
                    </a:lnL>
                    <a:lnR w="6350" cap="flat" cmpd="sng" algn="ctr">
                      <a:solidFill>
                        <a:srgbClr val="203764"/>
                      </a:solidFill>
                      <a:prstDash val="solid"/>
                      <a:round/>
                      <a:headEnd type="none" w="med" len="med"/>
                      <a:tailEnd type="none" w="med" len="med"/>
                    </a:lnR>
                    <a:lnT w="6350" cap="flat" cmpd="sng" algn="ctr">
                      <a:solidFill>
                        <a:srgbClr val="203764"/>
                      </a:solidFill>
                      <a:prstDash val="solid"/>
                      <a:round/>
                      <a:headEnd type="none" w="med" len="med"/>
                      <a:tailEnd type="none" w="med" len="med"/>
                    </a:lnT>
                    <a:lnB w="6350" cap="flat" cmpd="sng" algn="ctr">
                      <a:solidFill>
                        <a:srgbClr val="203764"/>
                      </a:solidFill>
                      <a:prstDash val="solid"/>
                      <a:round/>
                      <a:headEnd type="none" w="med" len="med"/>
                      <a:tailEnd type="none" w="med" len="med"/>
                    </a:lnB>
                  </a:tcPr>
                </a:tc>
                <a:tc>
                  <a:txBody>
                    <a:bodyPr/>
                    <a:lstStyle/>
                    <a:p>
                      <a:pPr algn="r" rtl="0" fontAlgn="b"/>
                      <a:r>
                        <a:rPr lang="es-CO" sz="1000" b="0" i="0" u="none" strike="noStrike">
                          <a:solidFill>
                            <a:srgbClr val="203764"/>
                          </a:solidFill>
                          <a:effectLst/>
                          <a:latin typeface="Calibri" panose="020F0502020204030204" pitchFamily="34" charset="0"/>
                        </a:rPr>
                        <a:t>-8%</a:t>
                      </a:r>
                    </a:p>
                  </a:txBody>
                  <a:tcPr marL="0" marR="0" marT="0" marB="0" anchor="b">
                    <a:lnL w="6350" cap="flat" cmpd="sng" algn="ctr">
                      <a:solidFill>
                        <a:srgbClr val="203764"/>
                      </a:solidFill>
                      <a:prstDash val="solid"/>
                      <a:round/>
                      <a:headEnd type="none" w="med" len="med"/>
                      <a:tailEnd type="none" w="med" len="med"/>
                    </a:lnL>
                    <a:lnR w="6350" cap="flat" cmpd="sng" algn="ctr">
                      <a:solidFill>
                        <a:srgbClr val="203764"/>
                      </a:solidFill>
                      <a:prstDash val="solid"/>
                      <a:round/>
                      <a:headEnd type="none" w="med" len="med"/>
                      <a:tailEnd type="none" w="med" len="med"/>
                    </a:lnR>
                    <a:lnT w="6350" cap="flat" cmpd="sng" algn="ctr">
                      <a:solidFill>
                        <a:srgbClr val="203764"/>
                      </a:solidFill>
                      <a:prstDash val="solid"/>
                      <a:round/>
                      <a:headEnd type="none" w="med" len="med"/>
                      <a:tailEnd type="none" w="med" len="med"/>
                    </a:lnT>
                    <a:lnB w="6350" cap="flat" cmpd="sng" algn="ctr">
                      <a:solidFill>
                        <a:srgbClr val="203764"/>
                      </a:solidFill>
                      <a:prstDash val="solid"/>
                      <a:round/>
                      <a:headEnd type="none" w="med" len="med"/>
                      <a:tailEnd type="none" w="med" len="med"/>
                    </a:lnB>
                  </a:tcPr>
                </a:tc>
                <a:tc>
                  <a:txBody>
                    <a:bodyPr/>
                    <a:lstStyle/>
                    <a:p>
                      <a:pPr algn="r" rtl="0" fontAlgn="b"/>
                      <a:r>
                        <a:rPr lang="es-CO" sz="1000" b="0" i="0" u="none" strike="noStrike">
                          <a:solidFill>
                            <a:srgbClr val="203764"/>
                          </a:solidFill>
                          <a:effectLst/>
                          <a:latin typeface="Calibri" panose="020F0502020204030204" pitchFamily="34" charset="0"/>
                        </a:rPr>
                        <a:t>2%</a:t>
                      </a:r>
                    </a:p>
                  </a:txBody>
                  <a:tcPr marL="0" marR="0" marT="0" marB="0" anchor="b">
                    <a:lnL w="6350" cap="flat" cmpd="sng" algn="ctr">
                      <a:solidFill>
                        <a:srgbClr val="203764"/>
                      </a:solidFill>
                      <a:prstDash val="solid"/>
                      <a:round/>
                      <a:headEnd type="none" w="med" len="med"/>
                      <a:tailEnd type="none" w="med" len="med"/>
                    </a:lnL>
                    <a:lnR w="6350" cap="flat" cmpd="sng" algn="ctr">
                      <a:solidFill>
                        <a:srgbClr val="203764"/>
                      </a:solidFill>
                      <a:prstDash val="solid"/>
                      <a:round/>
                      <a:headEnd type="none" w="med" len="med"/>
                      <a:tailEnd type="none" w="med" len="med"/>
                    </a:lnR>
                    <a:lnT w="6350" cap="flat" cmpd="sng" algn="ctr">
                      <a:solidFill>
                        <a:srgbClr val="203764"/>
                      </a:solidFill>
                      <a:prstDash val="solid"/>
                      <a:round/>
                      <a:headEnd type="none" w="med" len="med"/>
                      <a:tailEnd type="none" w="med" len="med"/>
                    </a:lnT>
                    <a:lnB w="6350" cap="flat" cmpd="sng" algn="ctr">
                      <a:solidFill>
                        <a:srgbClr val="203764"/>
                      </a:solidFill>
                      <a:prstDash val="solid"/>
                      <a:round/>
                      <a:headEnd type="none" w="med" len="med"/>
                      <a:tailEnd type="none" w="med" len="med"/>
                    </a:lnB>
                  </a:tcPr>
                </a:tc>
                <a:tc>
                  <a:txBody>
                    <a:bodyPr/>
                    <a:lstStyle/>
                    <a:p>
                      <a:pPr algn="r" rtl="0" fontAlgn="b"/>
                      <a:r>
                        <a:rPr lang="es-CO" sz="1000" b="0" i="0" u="none" strike="noStrike">
                          <a:solidFill>
                            <a:srgbClr val="203764"/>
                          </a:solidFill>
                          <a:effectLst/>
                          <a:latin typeface="Calibri" panose="020F0502020204030204" pitchFamily="34" charset="0"/>
                        </a:rPr>
                        <a:t>-6%</a:t>
                      </a:r>
                    </a:p>
                  </a:txBody>
                  <a:tcPr marL="0" marR="0" marT="0" marB="0" anchor="b">
                    <a:lnL w="6350" cap="flat" cmpd="sng" algn="ctr">
                      <a:solidFill>
                        <a:srgbClr val="203764"/>
                      </a:solidFill>
                      <a:prstDash val="solid"/>
                      <a:round/>
                      <a:headEnd type="none" w="med" len="med"/>
                      <a:tailEnd type="none" w="med" len="med"/>
                    </a:lnL>
                    <a:lnR w="6350" cap="flat" cmpd="sng" algn="ctr">
                      <a:solidFill>
                        <a:srgbClr val="203764"/>
                      </a:solidFill>
                      <a:prstDash val="solid"/>
                      <a:round/>
                      <a:headEnd type="none" w="med" len="med"/>
                      <a:tailEnd type="none" w="med" len="med"/>
                    </a:lnR>
                    <a:lnT w="6350" cap="flat" cmpd="sng" algn="ctr">
                      <a:solidFill>
                        <a:srgbClr val="203764"/>
                      </a:solidFill>
                      <a:prstDash val="solid"/>
                      <a:round/>
                      <a:headEnd type="none" w="med" len="med"/>
                      <a:tailEnd type="none" w="med" len="med"/>
                    </a:lnT>
                    <a:lnB w="6350" cap="flat" cmpd="sng" algn="ctr">
                      <a:solidFill>
                        <a:srgbClr val="203764"/>
                      </a:solidFill>
                      <a:prstDash val="solid"/>
                      <a:round/>
                      <a:headEnd type="none" w="med" len="med"/>
                      <a:tailEnd type="none" w="med" len="med"/>
                    </a:lnB>
                  </a:tcPr>
                </a:tc>
                <a:extLst>
                  <a:ext uri="{0D108BD9-81ED-4DB2-BD59-A6C34878D82A}">
                    <a16:rowId xmlns:a16="http://schemas.microsoft.com/office/drawing/2014/main" xmlns="" val="884252348"/>
                  </a:ext>
                </a:extLst>
              </a:tr>
              <a:tr h="188719">
                <a:tc>
                  <a:txBody>
                    <a:bodyPr/>
                    <a:lstStyle/>
                    <a:p>
                      <a:pPr algn="l" rtl="0" fontAlgn="ctr"/>
                      <a:r>
                        <a:rPr lang="es-CO" sz="1000" b="0" i="0" u="none" strike="noStrike">
                          <a:solidFill>
                            <a:srgbClr val="203764"/>
                          </a:solidFill>
                          <a:effectLst/>
                          <a:latin typeface="Calibri" panose="020F0502020204030204" pitchFamily="34" charset="0"/>
                        </a:rPr>
                        <a:t>Disminución de pasivos </a:t>
                      </a:r>
                    </a:p>
                  </a:txBody>
                  <a:tcPr marL="0" marR="0" marT="0" marB="0" anchor="ctr">
                    <a:lnL w="6350" cap="flat" cmpd="sng" algn="ctr">
                      <a:solidFill>
                        <a:srgbClr val="203764"/>
                      </a:solidFill>
                      <a:prstDash val="solid"/>
                      <a:round/>
                      <a:headEnd type="none" w="med" len="med"/>
                      <a:tailEnd type="none" w="med" len="med"/>
                    </a:lnL>
                    <a:lnR w="6350" cap="flat" cmpd="sng" algn="ctr">
                      <a:solidFill>
                        <a:srgbClr val="203764"/>
                      </a:solidFill>
                      <a:prstDash val="solid"/>
                      <a:round/>
                      <a:headEnd type="none" w="med" len="med"/>
                      <a:tailEnd type="none" w="med" len="med"/>
                    </a:lnR>
                    <a:lnT w="6350" cap="flat" cmpd="sng" algn="ctr">
                      <a:solidFill>
                        <a:srgbClr val="203764"/>
                      </a:solidFill>
                      <a:prstDash val="solid"/>
                      <a:round/>
                      <a:headEnd type="none" w="med" len="med"/>
                      <a:tailEnd type="none" w="med" len="med"/>
                    </a:lnT>
                    <a:lnB w="6350" cap="flat" cmpd="sng" algn="ctr">
                      <a:solidFill>
                        <a:srgbClr val="203764"/>
                      </a:solidFill>
                      <a:prstDash val="solid"/>
                      <a:round/>
                      <a:headEnd type="none" w="med" len="med"/>
                      <a:tailEnd type="none" w="med" len="med"/>
                    </a:lnB>
                  </a:tcPr>
                </a:tc>
                <a:tc>
                  <a:txBody>
                    <a:bodyPr/>
                    <a:lstStyle/>
                    <a:p>
                      <a:pPr algn="ctr" rtl="0" fontAlgn="b"/>
                      <a:r>
                        <a:rPr lang="es-CO" sz="1000" b="0" i="0" u="none" strike="noStrike">
                          <a:solidFill>
                            <a:srgbClr val="203764"/>
                          </a:solidFill>
                          <a:effectLst/>
                          <a:latin typeface="Arial" panose="020B0604020202020204" pitchFamily="34" charset="0"/>
                        </a:rPr>
                        <a:t>              1,726 </a:t>
                      </a:r>
                    </a:p>
                  </a:txBody>
                  <a:tcPr marL="0" marR="0" marT="0" marB="0" anchor="b">
                    <a:lnL w="6350" cap="flat" cmpd="sng" algn="ctr">
                      <a:solidFill>
                        <a:srgbClr val="203764"/>
                      </a:solidFill>
                      <a:prstDash val="solid"/>
                      <a:round/>
                      <a:headEnd type="none" w="med" len="med"/>
                      <a:tailEnd type="none" w="med" len="med"/>
                    </a:lnL>
                    <a:lnR w="6350" cap="flat" cmpd="sng" algn="ctr">
                      <a:solidFill>
                        <a:srgbClr val="203764"/>
                      </a:solidFill>
                      <a:prstDash val="solid"/>
                      <a:round/>
                      <a:headEnd type="none" w="med" len="med"/>
                      <a:tailEnd type="none" w="med" len="med"/>
                    </a:lnR>
                    <a:lnT w="6350" cap="flat" cmpd="sng" algn="ctr">
                      <a:solidFill>
                        <a:srgbClr val="203764"/>
                      </a:solidFill>
                      <a:prstDash val="solid"/>
                      <a:round/>
                      <a:headEnd type="none" w="med" len="med"/>
                      <a:tailEnd type="none" w="med" len="med"/>
                    </a:lnT>
                    <a:lnB w="6350" cap="flat" cmpd="sng" algn="ctr">
                      <a:solidFill>
                        <a:srgbClr val="203764"/>
                      </a:solidFill>
                      <a:prstDash val="solid"/>
                      <a:round/>
                      <a:headEnd type="none" w="med" len="med"/>
                      <a:tailEnd type="none" w="med" len="med"/>
                    </a:lnB>
                  </a:tcPr>
                </a:tc>
                <a:tc>
                  <a:txBody>
                    <a:bodyPr/>
                    <a:lstStyle/>
                    <a:p>
                      <a:pPr algn="ctr" rtl="0" fontAlgn="b"/>
                      <a:r>
                        <a:rPr lang="es-CO" sz="1000" b="0" i="0" u="none" strike="noStrike">
                          <a:solidFill>
                            <a:srgbClr val="203764"/>
                          </a:solidFill>
                          <a:effectLst/>
                          <a:latin typeface="Arial" panose="020B0604020202020204" pitchFamily="34" charset="0"/>
                        </a:rPr>
                        <a:t>            1,726 </a:t>
                      </a:r>
                    </a:p>
                  </a:txBody>
                  <a:tcPr marL="0" marR="0" marT="0" marB="0" anchor="b">
                    <a:lnL w="6350" cap="flat" cmpd="sng" algn="ctr">
                      <a:solidFill>
                        <a:srgbClr val="203764"/>
                      </a:solidFill>
                      <a:prstDash val="solid"/>
                      <a:round/>
                      <a:headEnd type="none" w="med" len="med"/>
                      <a:tailEnd type="none" w="med" len="med"/>
                    </a:lnL>
                    <a:lnR w="6350" cap="flat" cmpd="sng" algn="ctr">
                      <a:solidFill>
                        <a:srgbClr val="203764"/>
                      </a:solidFill>
                      <a:prstDash val="solid"/>
                      <a:round/>
                      <a:headEnd type="none" w="med" len="med"/>
                      <a:tailEnd type="none" w="med" len="med"/>
                    </a:lnR>
                    <a:lnT w="6350" cap="flat" cmpd="sng" algn="ctr">
                      <a:solidFill>
                        <a:srgbClr val="203764"/>
                      </a:solidFill>
                      <a:prstDash val="solid"/>
                      <a:round/>
                      <a:headEnd type="none" w="med" len="med"/>
                      <a:tailEnd type="none" w="med" len="med"/>
                    </a:lnT>
                    <a:lnB w="6350" cap="flat" cmpd="sng" algn="ctr">
                      <a:solidFill>
                        <a:srgbClr val="203764"/>
                      </a:solidFill>
                      <a:prstDash val="solid"/>
                      <a:round/>
                      <a:headEnd type="none" w="med" len="med"/>
                      <a:tailEnd type="none" w="med" len="med"/>
                    </a:lnB>
                  </a:tcPr>
                </a:tc>
                <a:tc>
                  <a:txBody>
                    <a:bodyPr/>
                    <a:lstStyle/>
                    <a:p>
                      <a:pPr algn="ctr" rtl="0" fontAlgn="b"/>
                      <a:r>
                        <a:rPr lang="es-CO" sz="1000" b="0" i="0" u="none" strike="noStrike">
                          <a:solidFill>
                            <a:srgbClr val="203764"/>
                          </a:solidFill>
                          <a:effectLst/>
                          <a:latin typeface="Arial" panose="020B0604020202020204" pitchFamily="34" charset="0"/>
                        </a:rPr>
                        <a:t>        156,000 </a:t>
                      </a:r>
                    </a:p>
                  </a:txBody>
                  <a:tcPr marL="0" marR="0" marT="0" marB="0" anchor="b">
                    <a:lnL w="6350" cap="flat" cmpd="sng" algn="ctr">
                      <a:solidFill>
                        <a:srgbClr val="203764"/>
                      </a:solidFill>
                      <a:prstDash val="solid"/>
                      <a:round/>
                      <a:headEnd type="none" w="med" len="med"/>
                      <a:tailEnd type="none" w="med" len="med"/>
                    </a:lnL>
                    <a:lnR w="6350" cap="flat" cmpd="sng" algn="ctr">
                      <a:solidFill>
                        <a:srgbClr val="203764"/>
                      </a:solidFill>
                      <a:prstDash val="solid"/>
                      <a:round/>
                      <a:headEnd type="none" w="med" len="med"/>
                      <a:tailEnd type="none" w="med" len="med"/>
                    </a:lnR>
                    <a:lnT w="6350" cap="flat" cmpd="sng" algn="ctr">
                      <a:solidFill>
                        <a:srgbClr val="203764"/>
                      </a:solidFill>
                      <a:prstDash val="solid"/>
                      <a:round/>
                      <a:headEnd type="none" w="med" len="med"/>
                      <a:tailEnd type="none" w="med" len="med"/>
                    </a:lnT>
                    <a:lnB w="6350" cap="flat" cmpd="sng" algn="ctr">
                      <a:solidFill>
                        <a:srgbClr val="203764"/>
                      </a:solidFill>
                      <a:prstDash val="solid"/>
                      <a:round/>
                      <a:headEnd type="none" w="med" len="med"/>
                      <a:tailEnd type="none" w="med" len="med"/>
                    </a:lnB>
                  </a:tcPr>
                </a:tc>
                <a:tc>
                  <a:txBody>
                    <a:bodyPr/>
                    <a:lstStyle/>
                    <a:p>
                      <a:pPr algn="ctr" rtl="0" fontAlgn="b"/>
                      <a:r>
                        <a:rPr lang="es-CO" sz="1000" b="0" i="0" u="none" strike="noStrike">
                          <a:solidFill>
                            <a:srgbClr val="203764"/>
                          </a:solidFill>
                          <a:effectLst/>
                          <a:latin typeface="Arial" panose="020B0604020202020204" pitchFamily="34" charset="0"/>
                        </a:rPr>
                        <a:t>        160,680 </a:t>
                      </a:r>
                    </a:p>
                  </a:txBody>
                  <a:tcPr marL="0" marR="0" marT="0" marB="0" anchor="b">
                    <a:lnL w="6350" cap="flat" cmpd="sng" algn="ctr">
                      <a:solidFill>
                        <a:srgbClr val="203764"/>
                      </a:solidFill>
                      <a:prstDash val="solid"/>
                      <a:round/>
                      <a:headEnd type="none" w="med" len="med"/>
                      <a:tailEnd type="none" w="med" len="med"/>
                    </a:lnL>
                    <a:lnR w="6350" cap="flat" cmpd="sng" algn="ctr">
                      <a:solidFill>
                        <a:srgbClr val="203764"/>
                      </a:solidFill>
                      <a:prstDash val="solid"/>
                      <a:round/>
                      <a:headEnd type="none" w="med" len="med"/>
                      <a:tailEnd type="none" w="med" len="med"/>
                    </a:lnR>
                    <a:lnT w="6350" cap="flat" cmpd="sng" algn="ctr">
                      <a:solidFill>
                        <a:srgbClr val="203764"/>
                      </a:solidFill>
                      <a:prstDash val="solid"/>
                      <a:round/>
                      <a:headEnd type="none" w="med" len="med"/>
                      <a:tailEnd type="none" w="med" len="med"/>
                    </a:lnT>
                    <a:lnB w="6350" cap="flat" cmpd="sng" algn="ctr">
                      <a:solidFill>
                        <a:srgbClr val="203764"/>
                      </a:solidFill>
                      <a:prstDash val="solid"/>
                      <a:round/>
                      <a:headEnd type="none" w="med" len="med"/>
                      <a:tailEnd type="none" w="med" len="med"/>
                    </a:lnB>
                  </a:tcPr>
                </a:tc>
                <a:tc>
                  <a:txBody>
                    <a:bodyPr/>
                    <a:lstStyle/>
                    <a:p>
                      <a:pPr algn="ctr" rtl="0" fontAlgn="b"/>
                      <a:r>
                        <a:rPr lang="es-CO" sz="1000" b="0" i="0" u="none" strike="noStrike">
                          <a:solidFill>
                            <a:srgbClr val="203764"/>
                          </a:solidFill>
                          <a:effectLst/>
                          <a:latin typeface="Arial" panose="020B0604020202020204" pitchFamily="34" charset="0"/>
                        </a:rPr>
                        <a:t>        165,500 </a:t>
                      </a:r>
                    </a:p>
                  </a:txBody>
                  <a:tcPr marL="0" marR="0" marT="0" marB="0" anchor="b">
                    <a:lnL w="6350" cap="flat" cmpd="sng" algn="ctr">
                      <a:solidFill>
                        <a:srgbClr val="203764"/>
                      </a:solidFill>
                      <a:prstDash val="solid"/>
                      <a:round/>
                      <a:headEnd type="none" w="med" len="med"/>
                      <a:tailEnd type="none" w="med" len="med"/>
                    </a:lnL>
                    <a:lnR w="6350" cap="flat" cmpd="sng" algn="ctr">
                      <a:solidFill>
                        <a:srgbClr val="203764"/>
                      </a:solidFill>
                      <a:prstDash val="solid"/>
                      <a:round/>
                      <a:headEnd type="none" w="med" len="med"/>
                      <a:tailEnd type="none" w="med" len="med"/>
                    </a:lnR>
                    <a:lnT w="6350" cap="flat" cmpd="sng" algn="ctr">
                      <a:solidFill>
                        <a:srgbClr val="203764"/>
                      </a:solidFill>
                      <a:prstDash val="solid"/>
                      <a:round/>
                      <a:headEnd type="none" w="med" len="med"/>
                      <a:tailEnd type="none" w="med" len="med"/>
                    </a:lnT>
                    <a:lnB w="6350" cap="flat" cmpd="sng" algn="ctr">
                      <a:solidFill>
                        <a:srgbClr val="203764"/>
                      </a:solidFill>
                      <a:prstDash val="solid"/>
                      <a:round/>
                      <a:headEnd type="none" w="med" len="med"/>
                      <a:tailEnd type="none" w="med" len="med"/>
                    </a:lnB>
                  </a:tcPr>
                </a:tc>
                <a:tc>
                  <a:txBody>
                    <a:bodyPr/>
                    <a:lstStyle/>
                    <a:p>
                      <a:pPr algn="ctr" rtl="0" fontAlgn="b"/>
                      <a:r>
                        <a:rPr lang="es-CO" sz="1000" b="0" i="0" u="none" strike="noStrike">
                          <a:solidFill>
                            <a:srgbClr val="203764"/>
                          </a:solidFill>
                          <a:effectLst/>
                          <a:latin typeface="Arial" panose="020B0604020202020204" pitchFamily="34" charset="0"/>
                        </a:rPr>
                        <a:t>        170,465 </a:t>
                      </a:r>
                    </a:p>
                  </a:txBody>
                  <a:tcPr marL="0" marR="0" marT="0" marB="0" anchor="b">
                    <a:lnL w="6350" cap="flat" cmpd="sng" algn="ctr">
                      <a:solidFill>
                        <a:srgbClr val="203764"/>
                      </a:solidFill>
                      <a:prstDash val="solid"/>
                      <a:round/>
                      <a:headEnd type="none" w="med" len="med"/>
                      <a:tailEnd type="none" w="med" len="med"/>
                    </a:lnL>
                    <a:lnR w="6350" cap="flat" cmpd="sng" algn="ctr">
                      <a:solidFill>
                        <a:srgbClr val="203764"/>
                      </a:solidFill>
                      <a:prstDash val="solid"/>
                      <a:round/>
                      <a:headEnd type="none" w="med" len="med"/>
                      <a:tailEnd type="none" w="med" len="med"/>
                    </a:lnR>
                    <a:lnT w="6350" cap="flat" cmpd="sng" algn="ctr">
                      <a:solidFill>
                        <a:srgbClr val="203764"/>
                      </a:solidFill>
                      <a:prstDash val="solid"/>
                      <a:round/>
                      <a:headEnd type="none" w="med" len="med"/>
                      <a:tailEnd type="none" w="med" len="med"/>
                    </a:lnT>
                    <a:lnB w="6350" cap="flat" cmpd="sng" algn="ctr">
                      <a:solidFill>
                        <a:srgbClr val="203764"/>
                      </a:solidFill>
                      <a:prstDash val="solid"/>
                      <a:round/>
                      <a:headEnd type="none" w="med" len="med"/>
                      <a:tailEnd type="none" w="med" len="med"/>
                    </a:lnB>
                  </a:tcPr>
                </a:tc>
                <a:tc>
                  <a:txBody>
                    <a:bodyPr/>
                    <a:lstStyle/>
                    <a:p>
                      <a:pPr algn="r" rtl="0" fontAlgn="b"/>
                      <a:r>
                        <a:rPr lang="es-CO" sz="1000" b="0" i="0" u="none" strike="noStrike">
                          <a:solidFill>
                            <a:srgbClr val="203764"/>
                          </a:solidFill>
                          <a:effectLst/>
                          <a:latin typeface="Calibri" panose="020F0502020204030204" pitchFamily="34" charset="0"/>
                        </a:rPr>
                        <a:t>8938%</a:t>
                      </a:r>
                    </a:p>
                  </a:txBody>
                  <a:tcPr marL="0" marR="0" marT="0" marB="0" anchor="b">
                    <a:lnL w="6350" cap="flat" cmpd="sng" algn="ctr">
                      <a:solidFill>
                        <a:srgbClr val="203764"/>
                      </a:solidFill>
                      <a:prstDash val="solid"/>
                      <a:round/>
                      <a:headEnd type="none" w="med" len="med"/>
                      <a:tailEnd type="none" w="med" len="med"/>
                    </a:lnL>
                    <a:lnR w="6350" cap="flat" cmpd="sng" algn="ctr">
                      <a:solidFill>
                        <a:srgbClr val="203764"/>
                      </a:solidFill>
                      <a:prstDash val="solid"/>
                      <a:round/>
                      <a:headEnd type="none" w="med" len="med"/>
                      <a:tailEnd type="none" w="med" len="med"/>
                    </a:lnR>
                    <a:lnT w="6350" cap="flat" cmpd="sng" algn="ctr">
                      <a:solidFill>
                        <a:srgbClr val="203764"/>
                      </a:solidFill>
                      <a:prstDash val="solid"/>
                      <a:round/>
                      <a:headEnd type="none" w="med" len="med"/>
                      <a:tailEnd type="none" w="med" len="med"/>
                    </a:lnT>
                    <a:lnB w="6350" cap="flat" cmpd="sng" algn="ctr">
                      <a:solidFill>
                        <a:srgbClr val="203764"/>
                      </a:solidFill>
                      <a:prstDash val="solid"/>
                      <a:round/>
                      <a:headEnd type="none" w="med" len="med"/>
                      <a:tailEnd type="none" w="med" len="med"/>
                    </a:lnB>
                  </a:tcPr>
                </a:tc>
                <a:tc>
                  <a:txBody>
                    <a:bodyPr/>
                    <a:lstStyle/>
                    <a:p>
                      <a:pPr algn="r" rtl="0" fontAlgn="b"/>
                      <a:r>
                        <a:rPr lang="es-CO" sz="1000" b="0" i="0" u="none" strike="noStrike">
                          <a:solidFill>
                            <a:srgbClr val="203764"/>
                          </a:solidFill>
                          <a:effectLst/>
                          <a:latin typeface="Calibri" panose="020F0502020204030204" pitchFamily="34" charset="0"/>
                        </a:rPr>
                        <a:t>3%</a:t>
                      </a:r>
                    </a:p>
                  </a:txBody>
                  <a:tcPr marL="0" marR="0" marT="0" marB="0" anchor="b">
                    <a:lnL w="6350" cap="flat" cmpd="sng" algn="ctr">
                      <a:solidFill>
                        <a:srgbClr val="203764"/>
                      </a:solidFill>
                      <a:prstDash val="solid"/>
                      <a:round/>
                      <a:headEnd type="none" w="med" len="med"/>
                      <a:tailEnd type="none" w="med" len="med"/>
                    </a:lnL>
                    <a:lnR w="6350" cap="flat" cmpd="sng" algn="ctr">
                      <a:solidFill>
                        <a:srgbClr val="203764"/>
                      </a:solidFill>
                      <a:prstDash val="solid"/>
                      <a:round/>
                      <a:headEnd type="none" w="med" len="med"/>
                      <a:tailEnd type="none" w="med" len="med"/>
                    </a:lnR>
                    <a:lnT w="6350" cap="flat" cmpd="sng" algn="ctr">
                      <a:solidFill>
                        <a:srgbClr val="203764"/>
                      </a:solidFill>
                      <a:prstDash val="solid"/>
                      <a:round/>
                      <a:headEnd type="none" w="med" len="med"/>
                      <a:tailEnd type="none" w="med" len="med"/>
                    </a:lnT>
                    <a:lnB w="6350" cap="flat" cmpd="sng" algn="ctr">
                      <a:solidFill>
                        <a:srgbClr val="203764"/>
                      </a:solidFill>
                      <a:prstDash val="solid"/>
                      <a:round/>
                      <a:headEnd type="none" w="med" len="med"/>
                      <a:tailEnd type="none" w="med" len="med"/>
                    </a:lnB>
                  </a:tcPr>
                </a:tc>
                <a:tc>
                  <a:txBody>
                    <a:bodyPr/>
                    <a:lstStyle/>
                    <a:p>
                      <a:pPr algn="r" rtl="0" fontAlgn="b"/>
                      <a:r>
                        <a:rPr lang="es-CO" sz="1000" b="0" i="0" u="none" strike="noStrike">
                          <a:solidFill>
                            <a:srgbClr val="203764"/>
                          </a:solidFill>
                          <a:effectLst/>
                          <a:latin typeface="Calibri" panose="020F0502020204030204" pitchFamily="34" charset="0"/>
                        </a:rPr>
                        <a:t>3%</a:t>
                      </a:r>
                    </a:p>
                  </a:txBody>
                  <a:tcPr marL="0" marR="0" marT="0" marB="0" anchor="b">
                    <a:lnL w="6350" cap="flat" cmpd="sng" algn="ctr">
                      <a:solidFill>
                        <a:srgbClr val="203764"/>
                      </a:solidFill>
                      <a:prstDash val="solid"/>
                      <a:round/>
                      <a:headEnd type="none" w="med" len="med"/>
                      <a:tailEnd type="none" w="med" len="med"/>
                    </a:lnL>
                    <a:lnR w="6350" cap="flat" cmpd="sng" algn="ctr">
                      <a:solidFill>
                        <a:srgbClr val="203764"/>
                      </a:solidFill>
                      <a:prstDash val="solid"/>
                      <a:round/>
                      <a:headEnd type="none" w="med" len="med"/>
                      <a:tailEnd type="none" w="med" len="med"/>
                    </a:lnR>
                    <a:lnT w="6350" cap="flat" cmpd="sng" algn="ctr">
                      <a:solidFill>
                        <a:srgbClr val="203764"/>
                      </a:solidFill>
                      <a:prstDash val="solid"/>
                      <a:round/>
                      <a:headEnd type="none" w="med" len="med"/>
                      <a:tailEnd type="none" w="med" len="med"/>
                    </a:lnT>
                    <a:lnB w="6350" cap="flat" cmpd="sng" algn="ctr">
                      <a:solidFill>
                        <a:srgbClr val="203764"/>
                      </a:solidFill>
                      <a:prstDash val="solid"/>
                      <a:round/>
                      <a:headEnd type="none" w="med" len="med"/>
                      <a:tailEnd type="none" w="med" len="med"/>
                    </a:lnB>
                  </a:tcPr>
                </a:tc>
                <a:tc>
                  <a:txBody>
                    <a:bodyPr/>
                    <a:lstStyle/>
                    <a:p>
                      <a:pPr algn="r" rtl="0" fontAlgn="b"/>
                      <a:r>
                        <a:rPr lang="es-CO" sz="1000" b="0" i="0" u="none" strike="noStrike">
                          <a:solidFill>
                            <a:srgbClr val="203764"/>
                          </a:solidFill>
                          <a:effectLst/>
                          <a:latin typeface="Calibri" panose="020F0502020204030204" pitchFamily="34" charset="0"/>
                        </a:rPr>
                        <a:t>3%</a:t>
                      </a:r>
                    </a:p>
                  </a:txBody>
                  <a:tcPr marL="0" marR="0" marT="0" marB="0" anchor="b">
                    <a:lnL w="6350" cap="flat" cmpd="sng" algn="ctr">
                      <a:solidFill>
                        <a:srgbClr val="203764"/>
                      </a:solidFill>
                      <a:prstDash val="solid"/>
                      <a:round/>
                      <a:headEnd type="none" w="med" len="med"/>
                      <a:tailEnd type="none" w="med" len="med"/>
                    </a:lnL>
                    <a:lnR w="6350" cap="flat" cmpd="sng" algn="ctr">
                      <a:solidFill>
                        <a:srgbClr val="203764"/>
                      </a:solidFill>
                      <a:prstDash val="solid"/>
                      <a:round/>
                      <a:headEnd type="none" w="med" len="med"/>
                      <a:tailEnd type="none" w="med" len="med"/>
                    </a:lnR>
                    <a:lnT w="6350" cap="flat" cmpd="sng" algn="ctr">
                      <a:solidFill>
                        <a:srgbClr val="203764"/>
                      </a:solidFill>
                      <a:prstDash val="solid"/>
                      <a:round/>
                      <a:headEnd type="none" w="med" len="med"/>
                      <a:tailEnd type="none" w="med" len="med"/>
                    </a:lnT>
                    <a:lnB w="6350" cap="flat" cmpd="sng" algn="ctr">
                      <a:solidFill>
                        <a:srgbClr val="203764"/>
                      </a:solidFill>
                      <a:prstDash val="solid"/>
                      <a:round/>
                      <a:headEnd type="none" w="med" len="med"/>
                      <a:tailEnd type="none" w="med" len="med"/>
                    </a:lnB>
                  </a:tcPr>
                </a:tc>
                <a:extLst>
                  <a:ext uri="{0D108BD9-81ED-4DB2-BD59-A6C34878D82A}">
                    <a16:rowId xmlns:a16="http://schemas.microsoft.com/office/drawing/2014/main" xmlns="" val="1089943511"/>
                  </a:ext>
                </a:extLst>
              </a:tr>
              <a:tr h="188719">
                <a:tc>
                  <a:txBody>
                    <a:bodyPr/>
                    <a:lstStyle/>
                    <a:p>
                      <a:pPr algn="l" rtl="0" fontAlgn="ctr"/>
                      <a:r>
                        <a:rPr lang="es-CO" sz="1000" b="0" i="0" u="none" strike="noStrike">
                          <a:solidFill>
                            <a:srgbClr val="203764"/>
                          </a:solidFill>
                          <a:effectLst/>
                          <a:latin typeface="Calibri" panose="020F0502020204030204" pitchFamily="34" charset="0"/>
                        </a:rPr>
                        <a:t>Gastos por tributos, multas, sanciones e intereses de mora </a:t>
                      </a:r>
                    </a:p>
                  </a:txBody>
                  <a:tcPr marL="0" marR="0" marT="0" marB="0" anchor="ctr">
                    <a:lnL w="6350" cap="flat" cmpd="sng" algn="ctr">
                      <a:solidFill>
                        <a:srgbClr val="203764"/>
                      </a:solidFill>
                      <a:prstDash val="solid"/>
                      <a:round/>
                      <a:headEnd type="none" w="med" len="med"/>
                      <a:tailEnd type="none" w="med" len="med"/>
                    </a:lnL>
                    <a:lnR w="6350" cap="flat" cmpd="sng" algn="ctr">
                      <a:solidFill>
                        <a:srgbClr val="203764"/>
                      </a:solidFill>
                      <a:prstDash val="solid"/>
                      <a:round/>
                      <a:headEnd type="none" w="med" len="med"/>
                      <a:tailEnd type="none" w="med" len="med"/>
                    </a:lnR>
                    <a:lnT w="6350" cap="flat" cmpd="sng" algn="ctr">
                      <a:solidFill>
                        <a:srgbClr val="203764"/>
                      </a:solidFill>
                      <a:prstDash val="solid"/>
                      <a:round/>
                      <a:headEnd type="none" w="med" len="med"/>
                      <a:tailEnd type="none" w="med" len="med"/>
                    </a:lnT>
                    <a:lnB w="6350" cap="flat" cmpd="sng" algn="ctr">
                      <a:solidFill>
                        <a:srgbClr val="203764"/>
                      </a:solidFill>
                      <a:prstDash val="solid"/>
                      <a:round/>
                      <a:headEnd type="none" w="med" len="med"/>
                      <a:tailEnd type="none" w="med" len="med"/>
                    </a:lnB>
                  </a:tcPr>
                </a:tc>
                <a:tc>
                  <a:txBody>
                    <a:bodyPr/>
                    <a:lstStyle/>
                    <a:p>
                      <a:pPr algn="ctr" rtl="0" fontAlgn="b"/>
                      <a:r>
                        <a:rPr lang="es-CO" sz="1000" b="0" i="0" u="none" strike="noStrike">
                          <a:solidFill>
                            <a:srgbClr val="203764"/>
                          </a:solidFill>
                          <a:effectLst/>
                          <a:latin typeface="Arial" panose="020B0604020202020204" pitchFamily="34" charset="0"/>
                        </a:rPr>
                        <a:t>          114,708 </a:t>
                      </a:r>
                    </a:p>
                  </a:txBody>
                  <a:tcPr marL="0" marR="0" marT="0" marB="0" anchor="b">
                    <a:lnL w="6350" cap="flat" cmpd="sng" algn="ctr">
                      <a:solidFill>
                        <a:srgbClr val="203764"/>
                      </a:solidFill>
                      <a:prstDash val="solid"/>
                      <a:round/>
                      <a:headEnd type="none" w="med" len="med"/>
                      <a:tailEnd type="none" w="med" len="med"/>
                    </a:lnL>
                    <a:lnR w="6350" cap="flat" cmpd="sng" algn="ctr">
                      <a:solidFill>
                        <a:srgbClr val="203764"/>
                      </a:solidFill>
                      <a:prstDash val="solid"/>
                      <a:round/>
                      <a:headEnd type="none" w="med" len="med"/>
                      <a:tailEnd type="none" w="med" len="med"/>
                    </a:lnR>
                    <a:lnT w="6350" cap="flat" cmpd="sng" algn="ctr">
                      <a:solidFill>
                        <a:srgbClr val="203764"/>
                      </a:solidFill>
                      <a:prstDash val="solid"/>
                      <a:round/>
                      <a:headEnd type="none" w="med" len="med"/>
                      <a:tailEnd type="none" w="med" len="med"/>
                    </a:lnT>
                    <a:lnB w="6350" cap="flat" cmpd="sng" algn="ctr">
                      <a:solidFill>
                        <a:srgbClr val="203764"/>
                      </a:solidFill>
                      <a:prstDash val="solid"/>
                      <a:round/>
                      <a:headEnd type="none" w="med" len="med"/>
                      <a:tailEnd type="none" w="med" len="med"/>
                    </a:lnB>
                  </a:tcPr>
                </a:tc>
                <a:tc>
                  <a:txBody>
                    <a:bodyPr/>
                    <a:lstStyle/>
                    <a:p>
                      <a:pPr algn="ctr" rtl="0" fontAlgn="b"/>
                      <a:r>
                        <a:rPr lang="es-CO" sz="1000" b="0" i="0" u="none" strike="noStrike">
                          <a:solidFill>
                            <a:srgbClr val="203764"/>
                          </a:solidFill>
                          <a:effectLst/>
                          <a:latin typeface="Arial" panose="020B0604020202020204" pitchFamily="34" charset="0"/>
                        </a:rPr>
                        <a:t>        114,708 </a:t>
                      </a:r>
                    </a:p>
                  </a:txBody>
                  <a:tcPr marL="0" marR="0" marT="0" marB="0" anchor="b">
                    <a:lnL w="6350" cap="flat" cmpd="sng" algn="ctr">
                      <a:solidFill>
                        <a:srgbClr val="203764"/>
                      </a:solidFill>
                      <a:prstDash val="solid"/>
                      <a:round/>
                      <a:headEnd type="none" w="med" len="med"/>
                      <a:tailEnd type="none" w="med" len="med"/>
                    </a:lnL>
                    <a:lnR w="6350" cap="flat" cmpd="sng" algn="ctr">
                      <a:solidFill>
                        <a:srgbClr val="203764"/>
                      </a:solidFill>
                      <a:prstDash val="solid"/>
                      <a:round/>
                      <a:headEnd type="none" w="med" len="med"/>
                      <a:tailEnd type="none" w="med" len="med"/>
                    </a:lnR>
                    <a:lnT w="6350" cap="flat" cmpd="sng" algn="ctr">
                      <a:solidFill>
                        <a:srgbClr val="203764"/>
                      </a:solidFill>
                      <a:prstDash val="solid"/>
                      <a:round/>
                      <a:headEnd type="none" w="med" len="med"/>
                      <a:tailEnd type="none" w="med" len="med"/>
                    </a:lnT>
                    <a:lnB w="6350" cap="flat" cmpd="sng" algn="ctr">
                      <a:solidFill>
                        <a:srgbClr val="203764"/>
                      </a:solidFill>
                      <a:prstDash val="solid"/>
                      <a:round/>
                      <a:headEnd type="none" w="med" len="med"/>
                      <a:tailEnd type="none" w="med" len="med"/>
                    </a:lnB>
                  </a:tcPr>
                </a:tc>
                <a:tc>
                  <a:txBody>
                    <a:bodyPr/>
                    <a:lstStyle/>
                    <a:p>
                      <a:pPr algn="ctr" rtl="0" fontAlgn="b"/>
                      <a:r>
                        <a:rPr lang="es-CO" sz="1000" b="0" i="0" u="none" strike="noStrike">
                          <a:solidFill>
                            <a:srgbClr val="203764"/>
                          </a:solidFill>
                          <a:effectLst/>
                          <a:latin typeface="Arial" panose="020B0604020202020204" pitchFamily="34" charset="0"/>
                        </a:rPr>
                        <a:t>        184,512 </a:t>
                      </a:r>
                    </a:p>
                  </a:txBody>
                  <a:tcPr marL="0" marR="0" marT="0" marB="0" anchor="b">
                    <a:lnL w="6350" cap="flat" cmpd="sng" algn="ctr">
                      <a:solidFill>
                        <a:srgbClr val="203764"/>
                      </a:solidFill>
                      <a:prstDash val="solid"/>
                      <a:round/>
                      <a:headEnd type="none" w="med" len="med"/>
                      <a:tailEnd type="none" w="med" len="med"/>
                    </a:lnL>
                    <a:lnR w="6350" cap="flat" cmpd="sng" algn="ctr">
                      <a:solidFill>
                        <a:srgbClr val="203764"/>
                      </a:solidFill>
                      <a:prstDash val="solid"/>
                      <a:round/>
                      <a:headEnd type="none" w="med" len="med"/>
                      <a:tailEnd type="none" w="med" len="med"/>
                    </a:lnR>
                    <a:lnT w="6350" cap="flat" cmpd="sng" algn="ctr">
                      <a:solidFill>
                        <a:srgbClr val="203764"/>
                      </a:solidFill>
                      <a:prstDash val="solid"/>
                      <a:round/>
                      <a:headEnd type="none" w="med" len="med"/>
                      <a:tailEnd type="none" w="med" len="med"/>
                    </a:lnT>
                    <a:lnB w="6350" cap="flat" cmpd="sng" algn="ctr">
                      <a:solidFill>
                        <a:srgbClr val="203764"/>
                      </a:solidFill>
                      <a:prstDash val="solid"/>
                      <a:round/>
                      <a:headEnd type="none" w="med" len="med"/>
                      <a:tailEnd type="none" w="med" len="med"/>
                    </a:lnB>
                  </a:tcPr>
                </a:tc>
                <a:tc>
                  <a:txBody>
                    <a:bodyPr/>
                    <a:lstStyle/>
                    <a:p>
                      <a:pPr algn="ctr" rtl="0" fontAlgn="b"/>
                      <a:r>
                        <a:rPr lang="es-CO" sz="1000" b="0" i="0" u="none" strike="noStrike">
                          <a:solidFill>
                            <a:srgbClr val="203764"/>
                          </a:solidFill>
                          <a:effectLst/>
                          <a:latin typeface="Arial" panose="020B0604020202020204" pitchFamily="34" charset="0"/>
                        </a:rPr>
                        <a:t>        190,047 </a:t>
                      </a:r>
                    </a:p>
                  </a:txBody>
                  <a:tcPr marL="0" marR="0" marT="0" marB="0" anchor="b">
                    <a:lnL w="6350" cap="flat" cmpd="sng" algn="ctr">
                      <a:solidFill>
                        <a:srgbClr val="203764"/>
                      </a:solidFill>
                      <a:prstDash val="solid"/>
                      <a:round/>
                      <a:headEnd type="none" w="med" len="med"/>
                      <a:tailEnd type="none" w="med" len="med"/>
                    </a:lnL>
                    <a:lnR w="6350" cap="flat" cmpd="sng" algn="ctr">
                      <a:solidFill>
                        <a:srgbClr val="203764"/>
                      </a:solidFill>
                      <a:prstDash val="solid"/>
                      <a:round/>
                      <a:headEnd type="none" w="med" len="med"/>
                      <a:tailEnd type="none" w="med" len="med"/>
                    </a:lnR>
                    <a:lnT w="6350" cap="flat" cmpd="sng" algn="ctr">
                      <a:solidFill>
                        <a:srgbClr val="203764"/>
                      </a:solidFill>
                      <a:prstDash val="solid"/>
                      <a:round/>
                      <a:headEnd type="none" w="med" len="med"/>
                      <a:tailEnd type="none" w="med" len="med"/>
                    </a:lnT>
                    <a:lnB w="6350" cap="flat" cmpd="sng" algn="ctr">
                      <a:solidFill>
                        <a:srgbClr val="203764"/>
                      </a:solidFill>
                      <a:prstDash val="solid"/>
                      <a:round/>
                      <a:headEnd type="none" w="med" len="med"/>
                      <a:tailEnd type="none" w="med" len="med"/>
                    </a:lnB>
                  </a:tcPr>
                </a:tc>
                <a:tc>
                  <a:txBody>
                    <a:bodyPr/>
                    <a:lstStyle/>
                    <a:p>
                      <a:pPr algn="ctr" rtl="0" fontAlgn="b"/>
                      <a:r>
                        <a:rPr lang="es-CO" sz="1000" b="0" i="0" u="none" strike="noStrike">
                          <a:solidFill>
                            <a:srgbClr val="203764"/>
                          </a:solidFill>
                          <a:effectLst/>
                          <a:latin typeface="Arial" panose="020B0604020202020204" pitchFamily="34" charset="0"/>
                        </a:rPr>
                        <a:t>        195,748 </a:t>
                      </a:r>
                    </a:p>
                  </a:txBody>
                  <a:tcPr marL="0" marR="0" marT="0" marB="0" anchor="b">
                    <a:lnL w="6350" cap="flat" cmpd="sng" algn="ctr">
                      <a:solidFill>
                        <a:srgbClr val="203764"/>
                      </a:solidFill>
                      <a:prstDash val="solid"/>
                      <a:round/>
                      <a:headEnd type="none" w="med" len="med"/>
                      <a:tailEnd type="none" w="med" len="med"/>
                    </a:lnL>
                    <a:lnR w="6350" cap="flat" cmpd="sng" algn="ctr">
                      <a:solidFill>
                        <a:srgbClr val="203764"/>
                      </a:solidFill>
                      <a:prstDash val="solid"/>
                      <a:round/>
                      <a:headEnd type="none" w="med" len="med"/>
                      <a:tailEnd type="none" w="med" len="med"/>
                    </a:lnR>
                    <a:lnT w="6350" cap="flat" cmpd="sng" algn="ctr">
                      <a:solidFill>
                        <a:srgbClr val="203764"/>
                      </a:solidFill>
                      <a:prstDash val="solid"/>
                      <a:round/>
                      <a:headEnd type="none" w="med" len="med"/>
                      <a:tailEnd type="none" w="med" len="med"/>
                    </a:lnT>
                    <a:lnB w="6350" cap="flat" cmpd="sng" algn="ctr">
                      <a:solidFill>
                        <a:srgbClr val="203764"/>
                      </a:solidFill>
                      <a:prstDash val="solid"/>
                      <a:round/>
                      <a:headEnd type="none" w="med" len="med"/>
                      <a:tailEnd type="none" w="med" len="med"/>
                    </a:lnB>
                  </a:tcPr>
                </a:tc>
                <a:tc>
                  <a:txBody>
                    <a:bodyPr/>
                    <a:lstStyle/>
                    <a:p>
                      <a:pPr algn="ctr" rtl="0" fontAlgn="b"/>
                      <a:r>
                        <a:rPr lang="es-CO" sz="1000" b="0" i="0" u="none" strike="noStrike">
                          <a:solidFill>
                            <a:srgbClr val="203764"/>
                          </a:solidFill>
                          <a:effectLst/>
                          <a:latin typeface="Arial" panose="020B0604020202020204" pitchFamily="34" charset="0"/>
                        </a:rPr>
                        <a:t>        201,620 </a:t>
                      </a:r>
                    </a:p>
                  </a:txBody>
                  <a:tcPr marL="0" marR="0" marT="0" marB="0" anchor="b">
                    <a:lnL w="6350" cap="flat" cmpd="sng" algn="ctr">
                      <a:solidFill>
                        <a:srgbClr val="203764"/>
                      </a:solidFill>
                      <a:prstDash val="solid"/>
                      <a:round/>
                      <a:headEnd type="none" w="med" len="med"/>
                      <a:tailEnd type="none" w="med" len="med"/>
                    </a:lnL>
                    <a:lnR w="6350" cap="flat" cmpd="sng" algn="ctr">
                      <a:solidFill>
                        <a:srgbClr val="203764"/>
                      </a:solidFill>
                      <a:prstDash val="solid"/>
                      <a:round/>
                      <a:headEnd type="none" w="med" len="med"/>
                      <a:tailEnd type="none" w="med" len="med"/>
                    </a:lnR>
                    <a:lnT w="6350" cap="flat" cmpd="sng" algn="ctr">
                      <a:solidFill>
                        <a:srgbClr val="203764"/>
                      </a:solidFill>
                      <a:prstDash val="solid"/>
                      <a:round/>
                      <a:headEnd type="none" w="med" len="med"/>
                      <a:tailEnd type="none" w="med" len="med"/>
                    </a:lnT>
                    <a:lnB w="6350" cap="flat" cmpd="sng" algn="ctr">
                      <a:solidFill>
                        <a:srgbClr val="203764"/>
                      </a:solidFill>
                      <a:prstDash val="solid"/>
                      <a:round/>
                      <a:headEnd type="none" w="med" len="med"/>
                      <a:tailEnd type="none" w="med" len="med"/>
                    </a:lnB>
                  </a:tcPr>
                </a:tc>
                <a:tc>
                  <a:txBody>
                    <a:bodyPr/>
                    <a:lstStyle/>
                    <a:p>
                      <a:pPr algn="r" rtl="0" fontAlgn="b"/>
                      <a:r>
                        <a:rPr lang="es-CO" sz="1000" b="0" i="0" u="none" strike="noStrike">
                          <a:solidFill>
                            <a:srgbClr val="203764"/>
                          </a:solidFill>
                          <a:effectLst/>
                          <a:latin typeface="Calibri" panose="020F0502020204030204" pitchFamily="34" charset="0"/>
                        </a:rPr>
                        <a:t>61%</a:t>
                      </a:r>
                    </a:p>
                  </a:txBody>
                  <a:tcPr marL="0" marR="0" marT="0" marB="0" anchor="b">
                    <a:lnL w="6350" cap="flat" cmpd="sng" algn="ctr">
                      <a:solidFill>
                        <a:srgbClr val="203764"/>
                      </a:solidFill>
                      <a:prstDash val="solid"/>
                      <a:round/>
                      <a:headEnd type="none" w="med" len="med"/>
                      <a:tailEnd type="none" w="med" len="med"/>
                    </a:lnL>
                    <a:lnR w="6350" cap="flat" cmpd="sng" algn="ctr">
                      <a:solidFill>
                        <a:srgbClr val="203764"/>
                      </a:solidFill>
                      <a:prstDash val="solid"/>
                      <a:round/>
                      <a:headEnd type="none" w="med" len="med"/>
                      <a:tailEnd type="none" w="med" len="med"/>
                    </a:lnR>
                    <a:lnT w="6350" cap="flat" cmpd="sng" algn="ctr">
                      <a:solidFill>
                        <a:srgbClr val="203764"/>
                      </a:solidFill>
                      <a:prstDash val="solid"/>
                      <a:round/>
                      <a:headEnd type="none" w="med" len="med"/>
                      <a:tailEnd type="none" w="med" len="med"/>
                    </a:lnT>
                    <a:lnB w="6350" cap="flat" cmpd="sng" algn="ctr">
                      <a:solidFill>
                        <a:srgbClr val="203764"/>
                      </a:solidFill>
                      <a:prstDash val="solid"/>
                      <a:round/>
                      <a:headEnd type="none" w="med" len="med"/>
                      <a:tailEnd type="none" w="med" len="med"/>
                    </a:lnB>
                  </a:tcPr>
                </a:tc>
                <a:tc>
                  <a:txBody>
                    <a:bodyPr/>
                    <a:lstStyle/>
                    <a:p>
                      <a:pPr algn="r" rtl="0" fontAlgn="b"/>
                      <a:r>
                        <a:rPr lang="es-CO" sz="1000" b="0" i="0" u="none" strike="noStrike">
                          <a:solidFill>
                            <a:srgbClr val="203764"/>
                          </a:solidFill>
                          <a:effectLst/>
                          <a:latin typeface="Calibri" panose="020F0502020204030204" pitchFamily="34" charset="0"/>
                        </a:rPr>
                        <a:t>3%</a:t>
                      </a:r>
                    </a:p>
                  </a:txBody>
                  <a:tcPr marL="0" marR="0" marT="0" marB="0" anchor="b">
                    <a:lnL w="6350" cap="flat" cmpd="sng" algn="ctr">
                      <a:solidFill>
                        <a:srgbClr val="203764"/>
                      </a:solidFill>
                      <a:prstDash val="solid"/>
                      <a:round/>
                      <a:headEnd type="none" w="med" len="med"/>
                      <a:tailEnd type="none" w="med" len="med"/>
                    </a:lnL>
                    <a:lnR w="6350" cap="flat" cmpd="sng" algn="ctr">
                      <a:solidFill>
                        <a:srgbClr val="203764"/>
                      </a:solidFill>
                      <a:prstDash val="solid"/>
                      <a:round/>
                      <a:headEnd type="none" w="med" len="med"/>
                      <a:tailEnd type="none" w="med" len="med"/>
                    </a:lnR>
                    <a:lnT w="6350" cap="flat" cmpd="sng" algn="ctr">
                      <a:solidFill>
                        <a:srgbClr val="203764"/>
                      </a:solidFill>
                      <a:prstDash val="solid"/>
                      <a:round/>
                      <a:headEnd type="none" w="med" len="med"/>
                      <a:tailEnd type="none" w="med" len="med"/>
                    </a:lnT>
                    <a:lnB w="6350" cap="flat" cmpd="sng" algn="ctr">
                      <a:solidFill>
                        <a:srgbClr val="203764"/>
                      </a:solidFill>
                      <a:prstDash val="solid"/>
                      <a:round/>
                      <a:headEnd type="none" w="med" len="med"/>
                      <a:tailEnd type="none" w="med" len="med"/>
                    </a:lnB>
                  </a:tcPr>
                </a:tc>
                <a:tc>
                  <a:txBody>
                    <a:bodyPr/>
                    <a:lstStyle/>
                    <a:p>
                      <a:pPr algn="r" rtl="0" fontAlgn="b"/>
                      <a:r>
                        <a:rPr lang="es-CO" sz="1000" b="0" i="0" u="none" strike="noStrike">
                          <a:solidFill>
                            <a:srgbClr val="203764"/>
                          </a:solidFill>
                          <a:effectLst/>
                          <a:latin typeface="Calibri" panose="020F0502020204030204" pitchFamily="34" charset="0"/>
                        </a:rPr>
                        <a:t>3%</a:t>
                      </a:r>
                    </a:p>
                  </a:txBody>
                  <a:tcPr marL="0" marR="0" marT="0" marB="0" anchor="b">
                    <a:lnL w="6350" cap="flat" cmpd="sng" algn="ctr">
                      <a:solidFill>
                        <a:srgbClr val="203764"/>
                      </a:solidFill>
                      <a:prstDash val="solid"/>
                      <a:round/>
                      <a:headEnd type="none" w="med" len="med"/>
                      <a:tailEnd type="none" w="med" len="med"/>
                    </a:lnL>
                    <a:lnR w="6350" cap="flat" cmpd="sng" algn="ctr">
                      <a:solidFill>
                        <a:srgbClr val="203764"/>
                      </a:solidFill>
                      <a:prstDash val="solid"/>
                      <a:round/>
                      <a:headEnd type="none" w="med" len="med"/>
                      <a:tailEnd type="none" w="med" len="med"/>
                    </a:lnR>
                    <a:lnT w="6350" cap="flat" cmpd="sng" algn="ctr">
                      <a:solidFill>
                        <a:srgbClr val="203764"/>
                      </a:solidFill>
                      <a:prstDash val="solid"/>
                      <a:round/>
                      <a:headEnd type="none" w="med" len="med"/>
                      <a:tailEnd type="none" w="med" len="med"/>
                    </a:lnT>
                    <a:lnB w="6350" cap="flat" cmpd="sng" algn="ctr">
                      <a:solidFill>
                        <a:srgbClr val="203764"/>
                      </a:solidFill>
                      <a:prstDash val="solid"/>
                      <a:round/>
                      <a:headEnd type="none" w="med" len="med"/>
                      <a:tailEnd type="none" w="med" len="med"/>
                    </a:lnB>
                  </a:tcPr>
                </a:tc>
                <a:tc>
                  <a:txBody>
                    <a:bodyPr/>
                    <a:lstStyle/>
                    <a:p>
                      <a:pPr algn="r" rtl="0" fontAlgn="b"/>
                      <a:r>
                        <a:rPr lang="es-CO" sz="1000" b="0" i="0" u="none" strike="noStrike">
                          <a:solidFill>
                            <a:srgbClr val="203764"/>
                          </a:solidFill>
                          <a:effectLst/>
                          <a:latin typeface="Calibri" panose="020F0502020204030204" pitchFamily="34" charset="0"/>
                        </a:rPr>
                        <a:t>3%</a:t>
                      </a:r>
                    </a:p>
                  </a:txBody>
                  <a:tcPr marL="0" marR="0" marT="0" marB="0" anchor="b">
                    <a:lnL w="6350" cap="flat" cmpd="sng" algn="ctr">
                      <a:solidFill>
                        <a:srgbClr val="203764"/>
                      </a:solidFill>
                      <a:prstDash val="solid"/>
                      <a:round/>
                      <a:headEnd type="none" w="med" len="med"/>
                      <a:tailEnd type="none" w="med" len="med"/>
                    </a:lnL>
                    <a:lnR w="6350" cap="flat" cmpd="sng" algn="ctr">
                      <a:solidFill>
                        <a:srgbClr val="203764"/>
                      </a:solidFill>
                      <a:prstDash val="solid"/>
                      <a:round/>
                      <a:headEnd type="none" w="med" len="med"/>
                      <a:tailEnd type="none" w="med" len="med"/>
                    </a:lnR>
                    <a:lnT w="6350" cap="flat" cmpd="sng" algn="ctr">
                      <a:solidFill>
                        <a:srgbClr val="203764"/>
                      </a:solidFill>
                      <a:prstDash val="solid"/>
                      <a:round/>
                      <a:headEnd type="none" w="med" len="med"/>
                      <a:tailEnd type="none" w="med" len="med"/>
                    </a:lnT>
                    <a:lnB w="6350" cap="flat" cmpd="sng" algn="ctr">
                      <a:solidFill>
                        <a:srgbClr val="203764"/>
                      </a:solidFill>
                      <a:prstDash val="solid"/>
                      <a:round/>
                      <a:headEnd type="none" w="med" len="med"/>
                      <a:tailEnd type="none" w="med" len="med"/>
                    </a:lnB>
                  </a:tcPr>
                </a:tc>
                <a:extLst>
                  <a:ext uri="{0D108BD9-81ED-4DB2-BD59-A6C34878D82A}">
                    <a16:rowId xmlns:a16="http://schemas.microsoft.com/office/drawing/2014/main" xmlns="" val="1113187945"/>
                  </a:ext>
                </a:extLst>
              </a:tr>
              <a:tr h="188719">
                <a:tc>
                  <a:txBody>
                    <a:bodyPr/>
                    <a:lstStyle/>
                    <a:p>
                      <a:pPr algn="l" rtl="0" fontAlgn="ctr"/>
                      <a:r>
                        <a:rPr lang="es-CO" sz="1000" b="1" i="0" u="none" strike="noStrike">
                          <a:solidFill>
                            <a:srgbClr val="FFFFFF"/>
                          </a:solidFill>
                          <a:effectLst/>
                          <a:latin typeface="Calibri" panose="020F0502020204030204" pitchFamily="34" charset="0"/>
                        </a:rPr>
                        <a:t>Total Funcionamiento</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20376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203764"/>
                    </a:solidFill>
                  </a:tcPr>
                </a:tc>
                <a:tc>
                  <a:txBody>
                    <a:bodyPr/>
                    <a:lstStyle/>
                    <a:p>
                      <a:pPr algn="ctr" rtl="0" fontAlgn="b"/>
                      <a:r>
                        <a:rPr lang="es-CO" sz="1000" b="0" i="0" u="none" strike="noStrike">
                          <a:solidFill>
                            <a:srgbClr val="FFFFFF"/>
                          </a:solidFill>
                          <a:effectLst/>
                          <a:latin typeface="Arial" panose="020B0604020202020204" pitchFamily="34" charset="0"/>
                        </a:rPr>
                        <a:t>     37,644,502 </a:t>
                      </a:r>
                    </a:p>
                  </a:txBody>
                  <a:tcPr marL="0" marR="0" marT="0" marB="0" anchor="b">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20376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203764"/>
                    </a:solidFill>
                  </a:tcPr>
                </a:tc>
                <a:tc>
                  <a:txBody>
                    <a:bodyPr/>
                    <a:lstStyle/>
                    <a:p>
                      <a:pPr algn="ctr" rtl="0" fontAlgn="b"/>
                      <a:r>
                        <a:rPr lang="es-CO" sz="1000" b="0" i="0" u="none" strike="noStrike">
                          <a:solidFill>
                            <a:srgbClr val="FFFFFF"/>
                          </a:solidFill>
                          <a:effectLst/>
                          <a:latin typeface="Arial" panose="020B0604020202020204" pitchFamily="34" charset="0"/>
                        </a:rPr>
                        <a:t>   37,533,210 </a:t>
                      </a:r>
                    </a:p>
                  </a:txBody>
                  <a:tcPr marL="0" marR="0" marT="0" marB="0" anchor="b">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20376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203764"/>
                    </a:solidFill>
                  </a:tcPr>
                </a:tc>
                <a:tc>
                  <a:txBody>
                    <a:bodyPr/>
                    <a:lstStyle/>
                    <a:p>
                      <a:pPr algn="ctr" rtl="0" fontAlgn="b"/>
                      <a:r>
                        <a:rPr lang="es-CO" sz="1000" b="0" i="0" u="none" strike="noStrike">
                          <a:solidFill>
                            <a:srgbClr val="FFFFFF"/>
                          </a:solidFill>
                          <a:effectLst/>
                          <a:latin typeface="Arial" panose="020B0604020202020204" pitchFamily="34" charset="0"/>
                        </a:rPr>
                        <a:t>   18,373,942 </a:t>
                      </a:r>
                    </a:p>
                  </a:txBody>
                  <a:tcPr marL="0" marR="0" marT="0" marB="0" anchor="b">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20376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203764"/>
                    </a:solidFill>
                  </a:tcPr>
                </a:tc>
                <a:tc>
                  <a:txBody>
                    <a:bodyPr/>
                    <a:lstStyle/>
                    <a:p>
                      <a:pPr algn="ctr" rtl="0" fontAlgn="b"/>
                      <a:r>
                        <a:rPr lang="es-CO" sz="1000" b="0" i="0" u="none" strike="noStrike">
                          <a:solidFill>
                            <a:srgbClr val="FFFFFF"/>
                          </a:solidFill>
                          <a:effectLst/>
                          <a:latin typeface="Arial" panose="020B0604020202020204" pitchFamily="34" charset="0"/>
                        </a:rPr>
                        <a:t>   17,966,637 </a:t>
                      </a:r>
                    </a:p>
                  </a:txBody>
                  <a:tcPr marL="0" marR="0" marT="0" marB="0" anchor="b">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20376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203764"/>
                    </a:solidFill>
                  </a:tcPr>
                </a:tc>
                <a:tc>
                  <a:txBody>
                    <a:bodyPr/>
                    <a:lstStyle/>
                    <a:p>
                      <a:pPr algn="ctr" rtl="0" fontAlgn="b"/>
                      <a:r>
                        <a:rPr lang="es-CO" sz="1000" b="0" i="0" u="none" strike="noStrike">
                          <a:solidFill>
                            <a:srgbClr val="FFFFFF"/>
                          </a:solidFill>
                          <a:effectLst/>
                          <a:latin typeface="Arial" panose="020B0604020202020204" pitchFamily="34" charset="0"/>
                        </a:rPr>
                        <a:t>   18,096,356 </a:t>
                      </a:r>
                    </a:p>
                  </a:txBody>
                  <a:tcPr marL="0" marR="0" marT="0" marB="0" anchor="b">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20376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203764"/>
                    </a:solidFill>
                  </a:tcPr>
                </a:tc>
                <a:tc>
                  <a:txBody>
                    <a:bodyPr/>
                    <a:lstStyle/>
                    <a:p>
                      <a:pPr algn="ctr" rtl="0" fontAlgn="b"/>
                      <a:r>
                        <a:rPr lang="es-CO" sz="1000" b="0" i="0" u="none" strike="noStrike">
                          <a:solidFill>
                            <a:srgbClr val="FFFFFF"/>
                          </a:solidFill>
                          <a:effectLst/>
                          <a:latin typeface="Arial" panose="020B0604020202020204" pitchFamily="34" charset="0"/>
                        </a:rPr>
                        <a:t>   16,883,319 </a:t>
                      </a:r>
                    </a:p>
                  </a:txBody>
                  <a:tcPr marL="0" marR="0" marT="0" marB="0" anchor="b">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20376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203764"/>
                    </a:solidFill>
                  </a:tcPr>
                </a:tc>
                <a:tc>
                  <a:txBody>
                    <a:bodyPr/>
                    <a:lstStyle/>
                    <a:p>
                      <a:pPr algn="r" rtl="0" fontAlgn="b"/>
                      <a:r>
                        <a:rPr lang="es-CO" sz="1000" b="0" i="0" u="none" strike="noStrike">
                          <a:solidFill>
                            <a:srgbClr val="FFFFFF"/>
                          </a:solidFill>
                          <a:effectLst/>
                          <a:latin typeface="Calibri" panose="020F0502020204030204" pitchFamily="34" charset="0"/>
                        </a:rPr>
                        <a:t>-51%</a:t>
                      </a:r>
                    </a:p>
                  </a:txBody>
                  <a:tcPr marL="0" marR="0" marT="0" marB="0" anchor="b">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20376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203764"/>
                    </a:solidFill>
                  </a:tcPr>
                </a:tc>
                <a:tc>
                  <a:txBody>
                    <a:bodyPr/>
                    <a:lstStyle/>
                    <a:p>
                      <a:pPr algn="r" rtl="0" fontAlgn="b"/>
                      <a:r>
                        <a:rPr lang="es-CO" sz="1000" b="0" i="0" u="none" strike="noStrike">
                          <a:solidFill>
                            <a:srgbClr val="FFFFFF"/>
                          </a:solidFill>
                          <a:effectLst/>
                          <a:latin typeface="Calibri" panose="020F0502020204030204" pitchFamily="34" charset="0"/>
                        </a:rPr>
                        <a:t>-2%</a:t>
                      </a:r>
                    </a:p>
                  </a:txBody>
                  <a:tcPr marL="0" marR="0" marT="0" marB="0" anchor="b">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20376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203764"/>
                    </a:solidFill>
                  </a:tcPr>
                </a:tc>
                <a:tc>
                  <a:txBody>
                    <a:bodyPr/>
                    <a:lstStyle/>
                    <a:p>
                      <a:pPr algn="r" rtl="0" fontAlgn="b"/>
                      <a:r>
                        <a:rPr lang="es-CO" sz="1000" b="0" i="0" u="none" strike="noStrike">
                          <a:solidFill>
                            <a:srgbClr val="FFFFFF"/>
                          </a:solidFill>
                          <a:effectLst/>
                          <a:latin typeface="Calibri" panose="020F0502020204030204" pitchFamily="34" charset="0"/>
                        </a:rPr>
                        <a:t>1%</a:t>
                      </a:r>
                    </a:p>
                  </a:txBody>
                  <a:tcPr marL="0" marR="0" marT="0" marB="0" anchor="b">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20376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203764"/>
                    </a:solidFill>
                  </a:tcPr>
                </a:tc>
                <a:tc>
                  <a:txBody>
                    <a:bodyPr/>
                    <a:lstStyle/>
                    <a:p>
                      <a:pPr algn="r" rtl="0" fontAlgn="b"/>
                      <a:r>
                        <a:rPr lang="es-CO" sz="1000" b="0" i="0" u="none" strike="noStrike">
                          <a:solidFill>
                            <a:srgbClr val="FFFFFF"/>
                          </a:solidFill>
                          <a:effectLst/>
                          <a:latin typeface="Calibri" panose="020F0502020204030204" pitchFamily="34" charset="0"/>
                        </a:rPr>
                        <a:t>-7%</a:t>
                      </a:r>
                    </a:p>
                  </a:txBody>
                  <a:tcPr marL="0" marR="0" marT="0" marB="0" anchor="b">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20376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203764"/>
                    </a:solidFill>
                  </a:tcPr>
                </a:tc>
                <a:extLst>
                  <a:ext uri="{0D108BD9-81ED-4DB2-BD59-A6C34878D82A}">
                    <a16:rowId xmlns:a16="http://schemas.microsoft.com/office/drawing/2014/main" xmlns="" val="2388589221"/>
                  </a:ext>
                </a:extLst>
              </a:tr>
              <a:tr h="188719">
                <a:tc>
                  <a:txBody>
                    <a:bodyPr/>
                    <a:lstStyle/>
                    <a:p>
                      <a:pPr algn="l" rtl="0" fontAlgn="ctr"/>
                      <a:r>
                        <a:rPr lang="es-CO" sz="1000" b="1" i="0" u="none" strike="noStrike">
                          <a:solidFill>
                            <a:srgbClr val="FFFFFF"/>
                          </a:solidFill>
                          <a:effectLst/>
                          <a:latin typeface="Calibri" panose="020F0502020204030204" pitchFamily="34" charset="0"/>
                        </a:rPr>
                        <a:t>Servicio de la Deuda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203764"/>
                    </a:solidFill>
                  </a:tcPr>
                </a:tc>
                <a:tc>
                  <a:txBody>
                    <a:bodyPr/>
                    <a:lstStyle/>
                    <a:p>
                      <a:pPr algn="l" rtl="0" fontAlgn="b"/>
                      <a:r>
                        <a:rPr lang="es-CO" sz="1000" b="0" i="0" u="none" strike="noStrike">
                          <a:solidFill>
                            <a:srgbClr val="000000"/>
                          </a:solidFill>
                          <a:effectLst/>
                          <a:latin typeface="Arial" panose="020B0604020202020204" pitchFamily="34" charset="0"/>
                        </a:rPr>
                        <a:t> </a:t>
                      </a:r>
                    </a:p>
                  </a:txBody>
                  <a:tcPr marL="0" marR="0" marT="0" marB="0" anchor="b">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203764"/>
                    </a:solidFill>
                  </a:tcPr>
                </a:tc>
                <a:tc>
                  <a:txBody>
                    <a:bodyPr/>
                    <a:lstStyle/>
                    <a:p>
                      <a:pPr algn="l" rtl="0" fontAlgn="b"/>
                      <a:r>
                        <a:rPr lang="es-CO" sz="1000" b="0" i="0" u="none" strike="noStrike">
                          <a:solidFill>
                            <a:srgbClr val="FFFFFF"/>
                          </a:solidFill>
                          <a:effectLst/>
                          <a:latin typeface="Calibri" panose="020F0502020204030204" pitchFamily="34" charset="0"/>
                        </a:rPr>
                        <a:t> </a:t>
                      </a:r>
                    </a:p>
                  </a:txBody>
                  <a:tcPr marL="0" marR="0" marT="0" marB="0" anchor="b">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203764"/>
                    </a:solidFill>
                  </a:tcPr>
                </a:tc>
                <a:tc>
                  <a:txBody>
                    <a:bodyPr/>
                    <a:lstStyle/>
                    <a:p>
                      <a:pPr algn="l" rtl="0" fontAlgn="b"/>
                      <a:r>
                        <a:rPr lang="es-CO" sz="1000" b="0" i="0" u="none" strike="noStrike">
                          <a:solidFill>
                            <a:srgbClr val="FFFFFF"/>
                          </a:solidFill>
                          <a:effectLst/>
                          <a:latin typeface="Calibri" panose="020F0502020204030204" pitchFamily="34" charset="0"/>
                        </a:rPr>
                        <a:t> </a:t>
                      </a:r>
                    </a:p>
                  </a:txBody>
                  <a:tcPr marL="0" marR="0" marT="0" marB="0" anchor="b">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203764"/>
                    </a:solidFill>
                  </a:tcPr>
                </a:tc>
                <a:tc>
                  <a:txBody>
                    <a:bodyPr/>
                    <a:lstStyle/>
                    <a:p>
                      <a:pPr algn="l" rtl="0" fontAlgn="b"/>
                      <a:r>
                        <a:rPr lang="es-CO" sz="1000" b="0" i="0" u="none" strike="noStrike">
                          <a:solidFill>
                            <a:srgbClr val="FFFFFF"/>
                          </a:solidFill>
                          <a:effectLst/>
                          <a:latin typeface="Calibri" panose="020F0502020204030204" pitchFamily="34" charset="0"/>
                        </a:rPr>
                        <a:t> </a:t>
                      </a:r>
                    </a:p>
                  </a:txBody>
                  <a:tcPr marL="0" marR="0" marT="0" marB="0" anchor="b">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203764"/>
                    </a:solidFill>
                  </a:tcPr>
                </a:tc>
                <a:tc>
                  <a:txBody>
                    <a:bodyPr/>
                    <a:lstStyle/>
                    <a:p>
                      <a:pPr algn="l" rtl="0" fontAlgn="b"/>
                      <a:r>
                        <a:rPr lang="es-CO" sz="1000" b="0" i="0" u="none" strike="noStrike">
                          <a:solidFill>
                            <a:srgbClr val="FFFFFF"/>
                          </a:solidFill>
                          <a:effectLst/>
                          <a:latin typeface="Calibri" panose="020F0502020204030204" pitchFamily="34" charset="0"/>
                        </a:rPr>
                        <a:t> </a:t>
                      </a:r>
                    </a:p>
                  </a:txBody>
                  <a:tcPr marL="0" marR="0" marT="0" marB="0" anchor="b">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203764"/>
                    </a:solidFill>
                  </a:tcPr>
                </a:tc>
                <a:tc>
                  <a:txBody>
                    <a:bodyPr/>
                    <a:lstStyle/>
                    <a:p>
                      <a:pPr algn="l" rtl="0" fontAlgn="b"/>
                      <a:r>
                        <a:rPr lang="es-CO" sz="1000" b="0" i="0" u="none" strike="noStrike">
                          <a:solidFill>
                            <a:srgbClr val="FFFFFF"/>
                          </a:solidFill>
                          <a:effectLst/>
                          <a:latin typeface="Calibri" panose="020F0502020204030204" pitchFamily="34" charset="0"/>
                        </a:rPr>
                        <a:t> </a:t>
                      </a:r>
                    </a:p>
                  </a:txBody>
                  <a:tcPr marL="0" marR="0" marT="0" marB="0" anchor="b">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203764"/>
                    </a:solidFill>
                  </a:tcPr>
                </a:tc>
                <a:tc>
                  <a:txBody>
                    <a:bodyPr/>
                    <a:lstStyle/>
                    <a:p>
                      <a:pPr algn="r" rtl="0" fontAlgn="b"/>
                      <a:r>
                        <a:rPr lang="es-CO" sz="1000" b="0" i="0" u="none" strike="noStrike">
                          <a:solidFill>
                            <a:srgbClr val="FFFFFF"/>
                          </a:solidFill>
                          <a:effectLst/>
                          <a:latin typeface="Calibri" panose="020F0502020204030204" pitchFamily="34" charset="0"/>
                        </a:rPr>
                        <a:t> </a:t>
                      </a:r>
                    </a:p>
                  </a:txBody>
                  <a:tcPr marL="0" marR="0" marT="0" marB="0" anchor="b">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203764"/>
                    </a:solidFill>
                  </a:tcPr>
                </a:tc>
                <a:tc>
                  <a:txBody>
                    <a:bodyPr/>
                    <a:lstStyle/>
                    <a:p>
                      <a:pPr algn="r" rtl="0" fontAlgn="b"/>
                      <a:r>
                        <a:rPr lang="es-CO" sz="1000" b="0" i="0" u="none" strike="noStrike">
                          <a:solidFill>
                            <a:srgbClr val="FFFFFF"/>
                          </a:solidFill>
                          <a:effectLst/>
                          <a:latin typeface="Calibri" panose="020F0502020204030204" pitchFamily="34" charset="0"/>
                        </a:rPr>
                        <a:t> </a:t>
                      </a:r>
                    </a:p>
                  </a:txBody>
                  <a:tcPr marL="0" marR="0" marT="0" marB="0" anchor="b">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203764"/>
                    </a:solidFill>
                  </a:tcPr>
                </a:tc>
                <a:tc>
                  <a:txBody>
                    <a:bodyPr/>
                    <a:lstStyle/>
                    <a:p>
                      <a:pPr algn="r" rtl="0" fontAlgn="b"/>
                      <a:r>
                        <a:rPr lang="es-CO" sz="1000" b="0" i="0" u="none" strike="noStrike">
                          <a:solidFill>
                            <a:srgbClr val="FFFFFF"/>
                          </a:solidFill>
                          <a:effectLst/>
                          <a:latin typeface="Calibri" panose="020F0502020204030204" pitchFamily="34" charset="0"/>
                        </a:rPr>
                        <a:t> </a:t>
                      </a:r>
                    </a:p>
                  </a:txBody>
                  <a:tcPr marL="0" marR="0" marT="0" marB="0" anchor="b">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203764"/>
                    </a:solidFill>
                  </a:tcPr>
                </a:tc>
                <a:tc>
                  <a:txBody>
                    <a:bodyPr/>
                    <a:lstStyle/>
                    <a:p>
                      <a:pPr algn="r" rtl="0" fontAlgn="b"/>
                      <a:r>
                        <a:rPr lang="es-CO" sz="1000" b="0" i="0" u="none" strike="noStrike">
                          <a:solidFill>
                            <a:srgbClr val="FFFFFF"/>
                          </a:solidFill>
                          <a:effectLst/>
                          <a:latin typeface="Calibri" panose="020F0502020204030204" pitchFamily="34" charset="0"/>
                        </a:rPr>
                        <a:t> </a:t>
                      </a:r>
                    </a:p>
                  </a:txBody>
                  <a:tcPr marL="0" marR="0" marT="0" marB="0" anchor="b">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203764"/>
                    </a:solidFill>
                  </a:tcPr>
                </a:tc>
                <a:extLst>
                  <a:ext uri="{0D108BD9-81ED-4DB2-BD59-A6C34878D82A}">
                    <a16:rowId xmlns:a16="http://schemas.microsoft.com/office/drawing/2014/main" xmlns="" val="2050620933"/>
                  </a:ext>
                </a:extLst>
              </a:tr>
              <a:tr h="198155">
                <a:tc>
                  <a:txBody>
                    <a:bodyPr/>
                    <a:lstStyle/>
                    <a:p>
                      <a:pPr algn="l" rtl="0" fontAlgn="ctr"/>
                      <a:r>
                        <a:rPr lang="es-ES" sz="1000" b="1" i="0" u="none" strike="noStrike">
                          <a:solidFill>
                            <a:srgbClr val="FFFFFF"/>
                          </a:solidFill>
                          <a:effectLst/>
                          <a:latin typeface="Calibri" panose="020F0502020204030204" pitchFamily="34" charset="0"/>
                        </a:rPr>
                        <a:t>Total Funcionamiento + Servicio de la Deuda</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03764"/>
                    </a:solidFill>
                  </a:tcPr>
                </a:tc>
                <a:tc>
                  <a:txBody>
                    <a:bodyPr/>
                    <a:lstStyle/>
                    <a:p>
                      <a:pPr algn="ctr" rtl="0" fontAlgn="b"/>
                      <a:r>
                        <a:rPr lang="es-CO" sz="1000" b="0" i="0" u="none" strike="noStrike">
                          <a:solidFill>
                            <a:srgbClr val="FFFFFF"/>
                          </a:solidFill>
                          <a:effectLst/>
                          <a:latin typeface="Arial" panose="020B0604020202020204" pitchFamily="34" charset="0"/>
                        </a:rPr>
                        <a:t>     37,644,502 </a:t>
                      </a:r>
                    </a:p>
                  </a:txBody>
                  <a:tcPr marL="0" marR="0" marT="0" marB="0" anchor="b">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03764"/>
                    </a:solidFill>
                  </a:tcPr>
                </a:tc>
                <a:tc>
                  <a:txBody>
                    <a:bodyPr/>
                    <a:lstStyle/>
                    <a:p>
                      <a:pPr algn="ctr" rtl="0" fontAlgn="b"/>
                      <a:r>
                        <a:rPr lang="es-CO" sz="1000" b="0" i="0" u="none" strike="noStrike">
                          <a:solidFill>
                            <a:srgbClr val="FFFFFF"/>
                          </a:solidFill>
                          <a:effectLst/>
                          <a:latin typeface="Arial" panose="020B0604020202020204" pitchFamily="34" charset="0"/>
                        </a:rPr>
                        <a:t>   37,533,210 </a:t>
                      </a:r>
                    </a:p>
                  </a:txBody>
                  <a:tcPr marL="0" marR="0" marT="0" marB="0" anchor="b">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03764"/>
                    </a:solidFill>
                  </a:tcPr>
                </a:tc>
                <a:tc>
                  <a:txBody>
                    <a:bodyPr/>
                    <a:lstStyle/>
                    <a:p>
                      <a:pPr algn="ctr" rtl="0" fontAlgn="b"/>
                      <a:r>
                        <a:rPr lang="es-CO" sz="1000" b="0" i="0" u="none" strike="noStrike">
                          <a:solidFill>
                            <a:srgbClr val="FFFFFF"/>
                          </a:solidFill>
                          <a:effectLst/>
                          <a:latin typeface="Arial" panose="020B0604020202020204" pitchFamily="34" charset="0"/>
                        </a:rPr>
                        <a:t>   18,373,942 </a:t>
                      </a:r>
                    </a:p>
                  </a:txBody>
                  <a:tcPr marL="0" marR="0" marT="0" marB="0" anchor="b">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03764"/>
                    </a:solidFill>
                  </a:tcPr>
                </a:tc>
                <a:tc>
                  <a:txBody>
                    <a:bodyPr/>
                    <a:lstStyle/>
                    <a:p>
                      <a:pPr algn="ctr" rtl="0" fontAlgn="b"/>
                      <a:r>
                        <a:rPr lang="es-CO" sz="1000" b="0" i="0" u="none" strike="noStrike">
                          <a:solidFill>
                            <a:srgbClr val="FFFFFF"/>
                          </a:solidFill>
                          <a:effectLst/>
                          <a:latin typeface="Arial" panose="020B0604020202020204" pitchFamily="34" charset="0"/>
                        </a:rPr>
                        <a:t>   17,966,637 </a:t>
                      </a:r>
                    </a:p>
                  </a:txBody>
                  <a:tcPr marL="0" marR="0" marT="0" marB="0" anchor="b">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03764"/>
                    </a:solidFill>
                  </a:tcPr>
                </a:tc>
                <a:tc>
                  <a:txBody>
                    <a:bodyPr/>
                    <a:lstStyle/>
                    <a:p>
                      <a:pPr algn="ctr" rtl="0" fontAlgn="b"/>
                      <a:r>
                        <a:rPr lang="es-CO" sz="1000" b="0" i="0" u="none" strike="noStrike">
                          <a:solidFill>
                            <a:srgbClr val="FFFFFF"/>
                          </a:solidFill>
                          <a:effectLst/>
                          <a:latin typeface="Arial" panose="020B0604020202020204" pitchFamily="34" charset="0"/>
                        </a:rPr>
                        <a:t>   18,096,356 </a:t>
                      </a:r>
                    </a:p>
                  </a:txBody>
                  <a:tcPr marL="0" marR="0" marT="0" marB="0" anchor="b">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03764"/>
                    </a:solidFill>
                  </a:tcPr>
                </a:tc>
                <a:tc>
                  <a:txBody>
                    <a:bodyPr/>
                    <a:lstStyle/>
                    <a:p>
                      <a:pPr algn="ctr" rtl="0" fontAlgn="b"/>
                      <a:r>
                        <a:rPr lang="es-CO" sz="1000" b="0" i="0" u="none" strike="noStrike">
                          <a:solidFill>
                            <a:srgbClr val="FFFFFF"/>
                          </a:solidFill>
                          <a:effectLst/>
                          <a:latin typeface="Arial" panose="020B0604020202020204" pitchFamily="34" charset="0"/>
                        </a:rPr>
                        <a:t>   16,883,319 </a:t>
                      </a:r>
                    </a:p>
                  </a:txBody>
                  <a:tcPr marL="0" marR="0" marT="0" marB="0" anchor="b">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03764"/>
                    </a:solidFill>
                  </a:tcPr>
                </a:tc>
                <a:tc>
                  <a:txBody>
                    <a:bodyPr/>
                    <a:lstStyle/>
                    <a:p>
                      <a:pPr algn="r" rtl="0" fontAlgn="b"/>
                      <a:r>
                        <a:rPr lang="es-CO" sz="1000" b="0" i="0" u="none" strike="noStrike">
                          <a:solidFill>
                            <a:srgbClr val="FFFFFF"/>
                          </a:solidFill>
                          <a:effectLst/>
                          <a:latin typeface="Calibri" panose="020F0502020204030204" pitchFamily="34" charset="0"/>
                        </a:rPr>
                        <a:t>-51%</a:t>
                      </a:r>
                    </a:p>
                  </a:txBody>
                  <a:tcPr marL="0" marR="0" marT="0" marB="0" anchor="b">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203764"/>
                    </a:solidFill>
                  </a:tcPr>
                </a:tc>
                <a:tc>
                  <a:txBody>
                    <a:bodyPr/>
                    <a:lstStyle/>
                    <a:p>
                      <a:pPr algn="r" rtl="0" fontAlgn="b"/>
                      <a:r>
                        <a:rPr lang="es-CO" sz="1000" b="0" i="0" u="none" strike="noStrike">
                          <a:solidFill>
                            <a:srgbClr val="FFFFFF"/>
                          </a:solidFill>
                          <a:effectLst/>
                          <a:latin typeface="Calibri" panose="020F0502020204030204" pitchFamily="34" charset="0"/>
                        </a:rPr>
                        <a:t>-2%</a:t>
                      </a:r>
                    </a:p>
                  </a:txBody>
                  <a:tcPr marL="0" marR="0" marT="0" marB="0" anchor="b">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203764"/>
                    </a:solidFill>
                  </a:tcPr>
                </a:tc>
                <a:tc>
                  <a:txBody>
                    <a:bodyPr/>
                    <a:lstStyle/>
                    <a:p>
                      <a:pPr algn="r" rtl="0" fontAlgn="b"/>
                      <a:r>
                        <a:rPr lang="es-CO" sz="1000" b="0" i="0" u="none" strike="noStrike">
                          <a:solidFill>
                            <a:srgbClr val="FFFFFF"/>
                          </a:solidFill>
                          <a:effectLst/>
                          <a:latin typeface="Calibri" panose="020F0502020204030204" pitchFamily="34" charset="0"/>
                        </a:rPr>
                        <a:t>1%</a:t>
                      </a:r>
                    </a:p>
                  </a:txBody>
                  <a:tcPr marL="0" marR="0" marT="0" marB="0" anchor="b">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203764"/>
                    </a:solidFill>
                  </a:tcPr>
                </a:tc>
                <a:tc>
                  <a:txBody>
                    <a:bodyPr/>
                    <a:lstStyle/>
                    <a:p>
                      <a:pPr algn="r" rtl="0" fontAlgn="b"/>
                      <a:r>
                        <a:rPr lang="es-CO" sz="1000" b="0" i="0" u="none" strike="noStrike" dirty="0">
                          <a:solidFill>
                            <a:srgbClr val="FFFFFF"/>
                          </a:solidFill>
                          <a:effectLst/>
                          <a:latin typeface="Calibri" panose="020F0502020204030204" pitchFamily="34" charset="0"/>
                        </a:rPr>
                        <a:t>-7%</a:t>
                      </a:r>
                    </a:p>
                  </a:txBody>
                  <a:tcPr marL="0" marR="0" marT="0" marB="0" anchor="b">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203764"/>
                    </a:solidFill>
                  </a:tcPr>
                </a:tc>
                <a:extLst>
                  <a:ext uri="{0D108BD9-81ED-4DB2-BD59-A6C34878D82A}">
                    <a16:rowId xmlns:a16="http://schemas.microsoft.com/office/drawing/2014/main" xmlns="" val="519092450"/>
                  </a:ext>
                </a:extLst>
              </a:tr>
            </a:tbl>
          </a:graphicData>
        </a:graphic>
      </p:graphicFrame>
    </p:spTree>
    <p:extLst>
      <p:ext uri="{BB962C8B-B14F-4D97-AF65-F5344CB8AC3E}">
        <p14:creationId xmlns:p14="http://schemas.microsoft.com/office/powerpoint/2010/main" val="172735011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xmlns="" id="{A9BF9024-8020-45D8-80DC-C010FECB1919}"/>
              </a:ext>
            </a:extLst>
          </p:cNvPr>
          <p:cNvSpPr>
            <a:spLocks noGrp="1"/>
          </p:cNvSpPr>
          <p:nvPr>
            <p:ph type="body" sz="quarter" idx="11"/>
          </p:nvPr>
        </p:nvSpPr>
        <p:spPr/>
        <p:txBody>
          <a:bodyPr>
            <a:normAutofit/>
          </a:bodyPr>
          <a:lstStyle/>
          <a:p>
            <a:r>
              <a:rPr lang="es-CO" dirty="0"/>
              <a:t>Solicitudes MGMP 2021-2024 Inversión</a:t>
            </a:r>
          </a:p>
        </p:txBody>
      </p:sp>
      <p:sp>
        <p:nvSpPr>
          <p:cNvPr id="12" name="Text Placeholder 11">
            <a:extLst>
              <a:ext uri="{FF2B5EF4-FFF2-40B4-BE49-F238E27FC236}">
                <a16:creationId xmlns:a16="http://schemas.microsoft.com/office/drawing/2014/main" xmlns="" id="{F474FB92-D38F-4078-BAA8-B8932BB77242}"/>
              </a:ext>
            </a:extLst>
          </p:cNvPr>
          <p:cNvSpPr>
            <a:spLocks noGrp="1"/>
          </p:cNvSpPr>
          <p:nvPr>
            <p:ph type="body" sz="quarter" idx="12"/>
          </p:nvPr>
        </p:nvSpPr>
        <p:spPr/>
        <p:txBody>
          <a:bodyPr>
            <a:normAutofit/>
          </a:bodyPr>
          <a:lstStyle/>
          <a:p>
            <a:r>
              <a:rPr lang="es-CO" dirty="0"/>
              <a:t>5.</a:t>
            </a:r>
          </a:p>
        </p:txBody>
      </p:sp>
    </p:spTree>
    <p:extLst>
      <p:ext uri="{BB962C8B-B14F-4D97-AF65-F5344CB8AC3E}">
        <p14:creationId xmlns:p14="http://schemas.microsoft.com/office/powerpoint/2010/main" val="100928155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5">
            <a:extLst>
              <a:ext uri="{FF2B5EF4-FFF2-40B4-BE49-F238E27FC236}">
                <a16:creationId xmlns:a16="http://schemas.microsoft.com/office/drawing/2014/main" xmlns="" id="{147A00F9-85D5-482F-8929-515BA65B6DAA}"/>
              </a:ext>
            </a:extLst>
          </p:cNvPr>
          <p:cNvSpPr>
            <a:spLocks noGrp="1"/>
          </p:cNvSpPr>
          <p:nvPr>
            <p:ph type="title"/>
          </p:nvPr>
        </p:nvSpPr>
        <p:spPr>
          <a:xfrm>
            <a:off x="281601" y="255430"/>
            <a:ext cx="11613596" cy="559387"/>
          </a:xfrm>
        </p:spPr>
        <p:txBody>
          <a:bodyPr/>
          <a:lstStyle/>
          <a:p>
            <a:r>
              <a:rPr lang="es-CO" dirty="0"/>
              <a:t>5. Solicitud MGMP Inversión</a:t>
            </a:r>
          </a:p>
        </p:txBody>
      </p:sp>
      <p:sp>
        <p:nvSpPr>
          <p:cNvPr id="17" name="Text Placeholder 16">
            <a:extLst>
              <a:ext uri="{FF2B5EF4-FFF2-40B4-BE49-F238E27FC236}">
                <a16:creationId xmlns:a16="http://schemas.microsoft.com/office/drawing/2014/main" xmlns="" id="{CC7E4799-0F53-4A92-81A5-D4162B3A1AAE}"/>
              </a:ext>
            </a:extLst>
          </p:cNvPr>
          <p:cNvSpPr>
            <a:spLocks noGrp="1"/>
          </p:cNvSpPr>
          <p:nvPr>
            <p:ph type="body" sz="quarter" idx="10"/>
          </p:nvPr>
        </p:nvSpPr>
        <p:spPr>
          <a:xfrm>
            <a:off x="401047" y="814817"/>
            <a:ext cx="11614384" cy="360939"/>
          </a:xfrm>
        </p:spPr>
        <p:txBody>
          <a:bodyPr/>
          <a:lstStyle/>
          <a:p>
            <a:r>
              <a:rPr lang="es-CO" dirty="0" smtClean="0"/>
              <a:t>Proyecciones</a:t>
            </a:r>
            <a:r>
              <a:rPr lang="es-CO" sz="1400" dirty="0" smtClean="0"/>
              <a:t>***</a:t>
            </a:r>
            <a:endParaRPr lang="es-CO" sz="1400" dirty="0"/>
          </a:p>
          <a:p>
            <a:endParaRPr lang="es-CO" dirty="0"/>
          </a:p>
        </p:txBody>
      </p:sp>
      <p:sp>
        <p:nvSpPr>
          <p:cNvPr id="8" name="Title 15">
            <a:extLst>
              <a:ext uri="{FF2B5EF4-FFF2-40B4-BE49-F238E27FC236}">
                <a16:creationId xmlns:a16="http://schemas.microsoft.com/office/drawing/2014/main" xmlns="" id="{51E01AED-9713-4E8F-ADE7-F0EF7E5E6698}"/>
              </a:ext>
            </a:extLst>
          </p:cNvPr>
          <p:cNvSpPr txBox="1">
            <a:spLocks/>
          </p:cNvSpPr>
          <p:nvPr/>
        </p:nvSpPr>
        <p:spPr>
          <a:xfrm>
            <a:off x="8989114" y="329578"/>
            <a:ext cx="3202886" cy="559387"/>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lang="es-CO" sz="3600" b="0" kern="1200" spc="-150">
                <a:solidFill>
                  <a:schemeClr val="tx1"/>
                </a:solidFill>
                <a:latin typeface="Work Sans" panose="00000500000000000000" pitchFamily="2" charset="0"/>
                <a:ea typeface="+mj-ea"/>
                <a:cs typeface="+mj-cs"/>
              </a:defRPr>
            </a:lvl1pPr>
          </a:lstStyle>
          <a:p>
            <a:r>
              <a:rPr lang="es-CO" sz="2400" dirty="0"/>
              <a:t>Sector </a:t>
            </a:r>
            <a:r>
              <a:rPr lang="es-CO" sz="2400" dirty="0" smtClean="0"/>
              <a:t>Hacienda</a:t>
            </a:r>
            <a:endParaRPr lang="es-CO" sz="2400" dirty="0"/>
          </a:p>
        </p:txBody>
      </p:sp>
      <p:graphicFrame>
        <p:nvGraphicFramePr>
          <p:cNvPr id="3" name="Tabla 2"/>
          <p:cNvGraphicFramePr>
            <a:graphicFrameLocks noGrp="1"/>
          </p:cNvGraphicFramePr>
          <p:nvPr>
            <p:extLst>
              <p:ext uri="{D42A27DB-BD31-4B8C-83A1-F6EECF244321}">
                <p14:modId xmlns:p14="http://schemas.microsoft.com/office/powerpoint/2010/main" val="1261661202"/>
              </p:ext>
            </p:extLst>
          </p:nvPr>
        </p:nvGraphicFramePr>
        <p:xfrm>
          <a:off x="534804" y="4470691"/>
          <a:ext cx="11354292" cy="972692"/>
        </p:xfrm>
        <a:graphic>
          <a:graphicData uri="http://schemas.openxmlformats.org/drawingml/2006/table">
            <a:tbl>
              <a:tblPr/>
              <a:tblGrid>
                <a:gridCol w="11354292">
                  <a:extLst>
                    <a:ext uri="{9D8B030D-6E8A-4147-A177-3AD203B41FA5}">
                      <a16:colId xmlns:a16="http://schemas.microsoft.com/office/drawing/2014/main" xmlns="" val="2671080841"/>
                    </a:ext>
                  </a:extLst>
                </a:gridCol>
              </a:tblGrid>
              <a:tr h="209082">
                <a:tc>
                  <a:txBody>
                    <a:bodyPr/>
                    <a:lstStyle/>
                    <a:p>
                      <a:pPr algn="l" rtl="0" fontAlgn="ctr"/>
                      <a:r>
                        <a:rPr lang="es-ES" sz="1000" b="0" i="0" u="none" strike="noStrike" dirty="0" smtClean="0">
                          <a:solidFill>
                            <a:srgbClr val="203764"/>
                          </a:solidFill>
                          <a:effectLst/>
                          <a:latin typeface="Calibri" panose="020F0502020204030204" pitchFamily="34" charset="0"/>
                        </a:rPr>
                        <a:t>***La </a:t>
                      </a:r>
                      <a:r>
                        <a:rPr lang="es-ES" sz="1000" b="0" i="0" u="none" strike="noStrike" dirty="0">
                          <a:solidFill>
                            <a:srgbClr val="203764"/>
                          </a:solidFill>
                          <a:effectLst/>
                          <a:latin typeface="Calibri" panose="020F0502020204030204" pitchFamily="34" charset="0"/>
                        </a:rPr>
                        <a:t>información de los proyectos de inversión 2021 - 2024 del Sector Hacienda guardan total coherencia con la información del aplicativo SUIFP a la fecha.</a:t>
                      </a:r>
                    </a:p>
                  </a:txBody>
                  <a:tcPr marL="0" marR="0" marT="0" marB="0" anchor="ctr">
                    <a:lnL>
                      <a:noFill/>
                    </a:lnL>
                    <a:lnR>
                      <a:noFill/>
                    </a:lnR>
                    <a:lnT>
                      <a:noFill/>
                    </a:lnT>
                    <a:lnB>
                      <a:noFill/>
                    </a:lnB>
                  </a:tcPr>
                </a:tc>
                <a:extLst>
                  <a:ext uri="{0D108BD9-81ED-4DB2-BD59-A6C34878D82A}">
                    <a16:rowId xmlns:a16="http://schemas.microsoft.com/office/drawing/2014/main" xmlns="" val="3792010566"/>
                  </a:ext>
                </a:extLst>
              </a:tr>
              <a:tr h="152936">
                <a:tc>
                  <a:txBody>
                    <a:bodyPr/>
                    <a:lstStyle/>
                    <a:p>
                      <a:pPr algn="l" rtl="0" fontAlgn="ctr"/>
                      <a:r>
                        <a:rPr lang="es-ES" sz="1000" b="1" i="0" u="sng" strike="noStrike" dirty="0" smtClean="0">
                          <a:solidFill>
                            <a:srgbClr val="002060"/>
                          </a:solidFill>
                          <a:effectLst/>
                          <a:latin typeface="Calibri" panose="020F0502020204030204" pitchFamily="34" charset="0"/>
                        </a:rPr>
                        <a:t>Nota</a:t>
                      </a:r>
                    </a:p>
                    <a:p>
                      <a:pPr algn="l" rtl="0" fontAlgn="ctr"/>
                      <a:r>
                        <a:rPr lang="es-ES" sz="1000" b="0" i="0" u="none" strike="noStrike" dirty="0" smtClean="0">
                          <a:solidFill>
                            <a:srgbClr val="203764"/>
                          </a:solidFill>
                          <a:effectLst/>
                          <a:latin typeface="Calibri" panose="020F0502020204030204" pitchFamily="34" charset="0"/>
                        </a:rPr>
                        <a:t> 1.</a:t>
                      </a:r>
                      <a:r>
                        <a:rPr lang="es-ES" sz="1000" b="0" i="0" u="none" strike="noStrike" baseline="0" dirty="0" smtClean="0">
                          <a:solidFill>
                            <a:srgbClr val="203764"/>
                          </a:solidFill>
                          <a:effectLst/>
                          <a:latin typeface="Calibri" panose="020F0502020204030204" pitchFamily="34" charset="0"/>
                        </a:rPr>
                        <a:t> </a:t>
                      </a:r>
                      <a:r>
                        <a:rPr lang="es-ES" sz="1000" b="0" i="0" u="none" strike="noStrike" dirty="0" smtClean="0">
                          <a:solidFill>
                            <a:srgbClr val="203764"/>
                          </a:solidFill>
                          <a:effectLst/>
                          <a:latin typeface="Calibri" panose="020F0502020204030204" pitchFamily="34" charset="0"/>
                        </a:rPr>
                        <a:t>En</a:t>
                      </a:r>
                      <a:r>
                        <a:rPr lang="es-ES" sz="1000" b="0" i="0" u="none" strike="noStrike" baseline="0" dirty="0" smtClean="0">
                          <a:solidFill>
                            <a:srgbClr val="203764"/>
                          </a:solidFill>
                          <a:effectLst/>
                          <a:latin typeface="Calibri" panose="020F0502020204030204" pitchFamily="34" charset="0"/>
                        </a:rPr>
                        <a:t> los Gastos de Inversión del Ministerio de Hacienda, n</a:t>
                      </a:r>
                      <a:r>
                        <a:rPr lang="es-ES" sz="1000" b="0" i="0" u="none" strike="noStrike" dirty="0" smtClean="0">
                          <a:solidFill>
                            <a:srgbClr val="203764"/>
                          </a:solidFill>
                          <a:effectLst/>
                          <a:latin typeface="Calibri" panose="020F0502020204030204" pitchFamily="34" charset="0"/>
                        </a:rPr>
                        <a:t>o </a:t>
                      </a:r>
                      <a:r>
                        <a:rPr lang="es-ES" sz="1000" b="0" i="0" u="none" strike="noStrike" dirty="0">
                          <a:solidFill>
                            <a:srgbClr val="203764"/>
                          </a:solidFill>
                          <a:effectLst/>
                          <a:latin typeface="Calibri" panose="020F0502020204030204" pitchFamily="34" charset="0"/>
                        </a:rPr>
                        <a:t>incluye información del proyecto "Apoyo a Proyectos de Inversión a Nivel Nacional - Distribución previo Concepto DNP"</a:t>
                      </a:r>
                    </a:p>
                  </a:txBody>
                  <a:tcPr marL="0" marR="0" marT="0" marB="0" anchor="ctr">
                    <a:lnL>
                      <a:noFill/>
                    </a:lnL>
                    <a:lnR>
                      <a:noFill/>
                    </a:lnR>
                    <a:lnT>
                      <a:noFill/>
                    </a:lnT>
                    <a:lnB>
                      <a:noFill/>
                    </a:lnB>
                  </a:tcPr>
                </a:tc>
                <a:extLst>
                  <a:ext uri="{0D108BD9-81ED-4DB2-BD59-A6C34878D82A}">
                    <a16:rowId xmlns:a16="http://schemas.microsoft.com/office/drawing/2014/main" xmlns="" val="1166092736"/>
                  </a:ext>
                </a:extLst>
              </a:tr>
              <a:tr h="458810">
                <a:tc>
                  <a:txBody>
                    <a:bodyPr/>
                    <a:lstStyle/>
                    <a:p>
                      <a:pPr algn="just" rtl="0" fontAlgn="ctr"/>
                      <a:r>
                        <a:rPr lang="es-ES" sz="1000" b="0" i="0" u="none" strike="noStrike" dirty="0" smtClean="0">
                          <a:solidFill>
                            <a:srgbClr val="203764"/>
                          </a:solidFill>
                          <a:effectLst/>
                          <a:latin typeface="Calibri" panose="020F0502020204030204" pitchFamily="34" charset="0"/>
                        </a:rPr>
                        <a:t>2.</a:t>
                      </a:r>
                      <a:r>
                        <a:rPr lang="es-ES" sz="1000" b="0" i="0" u="none" strike="noStrike" baseline="0" dirty="0" smtClean="0">
                          <a:solidFill>
                            <a:srgbClr val="203764"/>
                          </a:solidFill>
                          <a:effectLst/>
                          <a:latin typeface="Calibri" panose="020F0502020204030204" pitchFamily="34" charset="0"/>
                        </a:rPr>
                        <a:t> </a:t>
                      </a:r>
                      <a:r>
                        <a:rPr lang="es-ES" sz="1000" b="0" i="0" u="none" strike="noStrike" dirty="0" smtClean="0">
                          <a:solidFill>
                            <a:srgbClr val="203764"/>
                          </a:solidFill>
                          <a:effectLst/>
                          <a:latin typeface="Calibri" panose="020F0502020204030204" pitchFamily="34" charset="0"/>
                        </a:rPr>
                        <a:t>Para </a:t>
                      </a:r>
                      <a:r>
                        <a:rPr lang="es-ES" sz="1000" b="0" i="0" u="none" strike="noStrike" dirty="0">
                          <a:solidFill>
                            <a:srgbClr val="203764"/>
                          </a:solidFill>
                          <a:effectLst/>
                          <a:latin typeface="Calibri" panose="020F0502020204030204" pitchFamily="34" charset="0"/>
                        </a:rPr>
                        <a:t>el calculo de los valores por Entidad del MGMP 2021- </a:t>
                      </a:r>
                      <a:r>
                        <a:rPr lang="es-ES" sz="1000" b="0" i="0" u="none" strike="noStrike" dirty="0" smtClean="0">
                          <a:solidFill>
                            <a:srgbClr val="203764"/>
                          </a:solidFill>
                          <a:effectLst/>
                          <a:latin typeface="Calibri" panose="020F0502020204030204" pitchFamily="34" charset="0"/>
                        </a:rPr>
                        <a:t>2024 </a:t>
                      </a:r>
                      <a:r>
                        <a:rPr lang="es-ES" sz="1000" b="0" i="0" u="none" strike="noStrike" dirty="0">
                          <a:solidFill>
                            <a:srgbClr val="203764"/>
                          </a:solidFill>
                          <a:effectLst/>
                          <a:latin typeface="Calibri" panose="020F0502020204030204" pitchFamily="34" charset="0"/>
                        </a:rPr>
                        <a:t>; se </a:t>
                      </a:r>
                      <a:r>
                        <a:rPr lang="es-ES" sz="1000" b="0" i="0" u="none" strike="noStrike" dirty="0" smtClean="0">
                          <a:solidFill>
                            <a:srgbClr val="203764"/>
                          </a:solidFill>
                          <a:effectLst/>
                          <a:latin typeface="Calibri" panose="020F0502020204030204" pitchFamily="34" charset="0"/>
                        </a:rPr>
                        <a:t>estableció </a:t>
                      </a:r>
                      <a:r>
                        <a:rPr lang="es-ES" sz="1000" b="0" i="0" u="none" strike="noStrike" dirty="0">
                          <a:solidFill>
                            <a:srgbClr val="203764"/>
                          </a:solidFill>
                          <a:effectLst/>
                          <a:latin typeface="Calibri" panose="020F0502020204030204" pitchFamily="34" charset="0"/>
                        </a:rPr>
                        <a:t>en  la vigencia 2021 conforme al tope presupuestal de inversión asignado en el Anteproyecto de Presupuesto,  y en las vigencias 2022 -2023, se realizó el incremento de acuerdo a los topes de inversión indicados  en correo </a:t>
                      </a:r>
                      <a:r>
                        <a:rPr lang="es-ES" sz="1000" b="0" i="0" u="none" strike="noStrike" dirty="0" smtClean="0">
                          <a:solidFill>
                            <a:srgbClr val="203764"/>
                          </a:solidFill>
                          <a:effectLst/>
                          <a:latin typeface="Calibri" panose="020F0502020204030204" pitchFamily="34" charset="0"/>
                        </a:rPr>
                        <a:t>electrónico </a:t>
                      </a:r>
                      <a:r>
                        <a:rPr lang="es-ES" sz="1000" b="0" i="0" u="none" strike="noStrike" dirty="0">
                          <a:solidFill>
                            <a:srgbClr val="203764"/>
                          </a:solidFill>
                          <a:effectLst/>
                          <a:latin typeface="Calibri" panose="020F0502020204030204" pitchFamily="34" charset="0"/>
                        </a:rPr>
                        <a:t>por parte del Departamento Nacional de Planeación para el Sector Hacienda, estableciendo las variaciones porcentuales conforme a la variación anual del tope global y la vigencia 2024 con un incremento por entidad del 3% conforme a los supuestos </a:t>
                      </a:r>
                      <a:r>
                        <a:rPr lang="es-ES" sz="1000" b="0" i="0" u="none" strike="noStrike" dirty="0" smtClean="0">
                          <a:solidFill>
                            <a:srgbClr val="203764"/>
                          </a:solidFill>
                          <a:effectLst/>
                          <a:latin typeface="Calibri" panose="020F0502020204030204" pitchFamily="34" charset="0"/>
                        </a:rPr>
                        <a:t>macroeconómicos.</a:t>
                      </a:r>
                      <a:endParaRPr lang="es-ES" sz="1000" b="0" i="0" u="none" strike="noStrike" dirty="0">
                        <a:solidFill>
                          <a:srgbClr val="203764"/>
                        </a:solidFill>
                        <a:effectLst/>
                        <a:latin typeface="Calibri" panose="020F0502020204030204" pitchFamily="34" charset="0"/>
                      </a:endParaRPr>
                    </a:p>
                  </a:txBody>
                  <a:tcPr marL="0" marR="0" marT="0" marB="0" anchor="ctr">
                    <a:lnL>
                      <a:noFill/>
                    </a:lnL>
                    <a:lnR>
                      <a:noFill/>
                    </a:lnR>
                    <a:lnT>
                      <a:noFill/>
                    </a:lnT>
                    <a:lnB>
                      <a:noFill/>
                    </a:lnB>
                  </a:tcPr>
                </a:tc>
                <a:extLst>
                  <a:ext uri="{0D108BD9-81ED-4DB2-BD59-A6C34878D82A}">
                    <a16:rowId xmlns:a16="http://schemas.microsoft.com/office/drawing/2014/main" xmlns="" val="1524788897"/>
                  </a:ext>
                </a:extLst>
              </a:tr>
            </a:tbl>
          </a:graphicData>
        </a:graphic>
      </p:graphicFrame>
      <p:graphicFrame>
        <p:nvGraphicFramePr>
          <p:cNvPr id="2" name="Tabla 1"/>
          <p:cNvGraphicFramePr>
            <a:graphicFrameLocks noGrp="1"/>
          </p:cNvGraphicFramePr>
          <p:nvPr>
            <p:extLst>
              <p:ext uri="{D42A27DB-BD31-4B8C-83A1-F6EECF244321}">
                <p14:modId xmlns:p14="http://schemas.microsoft.com/office/powerpoint/2010/main" val="1575386110"/>
              </p:ext>
            </p:extLst>
          </p:nvPr>
        </p:nvGraphicFramePr>
        <p:xfrm>
          <a:off x="534805" y="1647163"/>
          <a:ext cx="11354291" cy="2539216"/>
        </p:xfrm>
        <a:graphic>
          <a:graphicData uri="http://schemas.openxmlformats.org/drawingml/2006/table">
            <a:tbl>
              <a:tblPr/>
              <a:tblGrid>
                <a:gridCol w="1532581">
                  <a:extLst>
                    <a:ext uri="{9D8B030D-6E8A-4147-A177-3AD203B41FA5}">
                      <a16:colId xmlns:a16="http://schemas.microsoft.com/office/drawing/2014/main" xmlns="" val="3460906059"/>
                    </a:ext>
                  </a:extLst>
                </a:gridCol>
                <a:gridCol w="774531">
                  <a:extLst>
                    <a:ext uri="{9D8B030D-6E8A-4147-A177-3AD203B41FA5}">
                      <a16:colId xmlns:a16="http://schemas.microsoft.com/office/drawing/2014/main" xmlns="" val="3830211235"/>
                    </a:ext>
                  </a:extLst>
                </a:gridCol>
                <a:gridCol w="774531">
                  <a:extLst>
                    <a:ext uri="{9D8B030D-6E8A-4147-A177-3AD203B41FA5}">
                      <a16:colId xmlns:a16="http://schemas.microsoft.com/office/drawing/2014/main" xmlns="" val="162153035"/>
                    </a:ext>
                  </a:extLst>
                </a:gridCol>
                <a:gridCol w="774531">
                  <a:extLst>
                    <a:ext uri="{9D8B030D-6E8A-4147-A177-3AD203B41FA5}">
                      <a16:colId xmlns:a16="http://schemas.microsoft.com/office/drawing/2014/main" xmlns="" val="3082992768"/>
                    </a:ext>
                  </a:extLst>
                </a:gridCol>
                <a:gridCol w="1038200">
                  <a:extLst>
                    <a:ext uri="{9D8B030D-6E8A-4147-A177-3AD203B41FA5}">
                      <a16:colId xmlns:a16="http://schemas.microsoft.com/office/drawing/2014/main" xmlns="" val="3263927907"/>
                    </a:ext>
                  </a:extLst>
                </a:gridCol>
                <a:gridCol w="1038200">
                  <a:extLst>
                    <a:ext uri="{9D8B030D-6E8A-4147-A177-3AD203B41FA5}">
                      <a16:colId xmlns:a16="http://schemas.microsoft.com/office/drawing/2014/main" xmlns="" val="3237298180"/>
                    </a:ext>
                  </a:extLst>
                </a:gridCol>
                <a:gridCol w="774531">
                  <a:extLst>
                    <a:ext uri="{9D8B030D-6E8A-4147-A177-3AD203B41FA5}">
                      <a16:colId xmlns:a16="http://schemas.microsoft.com/office/drawing/2014/main" xmlns="" val="1393238449"/>
                    </a:ext>
                  </a:extLst>
                </a:gridCol>
                <a:gridCol w="774531">
                  <a:extLst>
                    <a:ext uri="{9D8B030D-6E8A-4147-A177-3AD203B41FA5}">
                      <a16:colId xmlns:a16="http://schemas.microsoft.com/office/drawing/2014/main" xmlns="" val="1597652662"/>
                    </a:ext>
                  </a:extLst>
                </a:gridCol>
                <a:gridCol w="774531">
                  <a:extLst>
                    <a:ext uri="{9D8B030D-6E8A-4147-A177-3AD203B41FA5}">
                      <a16:colId xmlns:a16="http://schemas.microsoft.com/office/drawing/2014/main" xmlns="" val="1465313948"/>
                    </a:ext>
                  </a:extLst>
                </a:gridCol>
                <a:gridCol w="774531">
                  <a:extLst>
                    <a:ext uri="{9D8B030D-6E8A-4147-A177-3AD203B41FA5}">
                      <a16:colId xmlns:a16="http://schemas.microsoft.com/office/drawing/2014/main" xmlns="" val="3570550373"/>
                    </a:ext>
                  </a:extLst>
                </a:gridCol>
                <a:gridCol w="774531">
                  <a:extLst>
                    <a:ext uri="{9D8B030D-6E8A-4147-A177-3AD203B41FA5}">
                      <a16:colId xmlns:a16="http://schemas.microsoft.com/office/drawing/2014/main" xmlns="" val="1940705982"/>
                    </a:ext>
                  </a:extLst>
                </a:gridCol>
                <a:gridCol w="774531">
                  <a:extLst>
                    <a:ext uri="{9D8B030D-6E8A-4147-A177-3AD203B41FA5}">
                      <a16:colId xmlns:a16="http://schemas.microsoft.com/office/drawing/2014/main" xmlns="" val="3136795658"/>
                    </a:ext>
                  </a:extLst>
                </a:gridCol>
                <a:gridCol w="774531">
                  <a:extLst>
                    <a:ext uri="{9D8B030D-6E8A-4147-A177-3AD203B41FA5}">
                      <a16:colId xmlns:a16="http://schemas.microsoft.com/office/drawing/2014/main" xmlns="" val="1298897454"/>
                    </a:ext>
                  </a:extLst>
                </a:gridCol>
              </a:tblGrid>
              <a:tr h="337560">
                <a:tc>
                  <a:txBody>
                    <a:bodyPr/>
                    <a:lstStyle/>
                    <a:p>
                      <a:pPr algn="l" rtl="0" fontAlgn="ctr"/>
                      <a:r>
                        <a:rPr lang="es-CO" sz="1000" b="1" i="0" u="none" strike="noStrike">
                          <a:solidFill>
                            <a:srgbClr val="203764"/>
                          </a:solidFill>
                          <a:effectLst/>
                          <a:latin typeface="Calibri" panose="020F0502020204030204" pitchFamily="34" charset="0"/>
                        </a:rPr>
                        <a:t>Millones de pesos</a:t>
                      </a:r>
                    </a:p>
                  </a:txBody>
                  <a:tcPr marL="0" marR="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ctr"/>
                      <a:endParaRPr lang="es-CO" sz="1600" b="0" i="0" u="none" strike="noStrike">
                        <a:solidFill>
                          <a:srgbClr val="000000"/>
                        </a:solidFill>
                        <a:effectLst/>
                        <a:latin typeface="Arial" panose="020B0604020202020204" pitchFamily="34" charset="0"/>
                      </a:endParaRPr>
                    </a:p>
                  </a:txBody>
                  <a:tcPr marL="0" marR="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ctr"/>
                      <a:endParaRPr lang="es-CO" sz="1600" b="0" i="0" u="none" strike="noStrike">
                        <a:solidFill>
                          <a:srgbClr val="000000"/>
                        </a:solidFill>
                        <a:effectLst/>
                        <a:latin typeface="Arial" panose="020B0604020202020204" pitchFamily="34" charset="0"/>
                      </a:endParaRPr>
                    </a:p>
                  </a:txBody>
                  <a:tcPr marL="0" marR="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l" rtl="0" fontAlgn="ctr"/>
                      <a:endParaRPr lang="es-CO" sz="900" b="0" i="0" u="none" strike="noStrike">
                        <a:solidFill>
                          <a:srgbClr val="000000"/>
                        </a:solidFill>
                        <a:effectLst/>
                        <a:latin typeface="Calibri" panose="020F0502020204030204" pitchFamily="34" charset="0"/>
                      </a:endParaRPr>
                    </a:p>
                  </a:txBody>
                  <a:tcPr marL="0" marR="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l" rtl="0" fontAlgn="ctr"/>
                      <a:endParaRPr lang="es-CO" sz="900" b="0" i="0" u="none" strike="noStrike">
                        <a:solidFill>
                          <a:srgbClr val="000000"/>
                        </a:solidFill>
                        <a:effectLst/>
                        <a:latin typeface="Calibri" panose="020F0502020204030204" pitchFamily="34" charset="0"/>
                      </a:endParaRPr>
                    </a:p>
                  </a:txBody>
                  <a:tcPr marL="0" marR="0" marT="0" marB="0" anchor="ctr">
                    <a:lnL>
                      <a:noFill/>
                    </a:lnL>
                    <a:lnR w="635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gridSpan="8">
                  <a:txBody>
                    <a:bodyPr/>
                    <a:lstStyle/>
                    <a:p>
                      <a:pPr algn="ctr" rtl="0" fontAlgn="ctr"/>
                      <a:r>
                        <a:rPr lang="es-CO" sz="1200" b="1" i="0" u="none" strike="noStrike">
                          <a:solidFill>
                            <a:srgbClr val="FFFFFF"/>
                          </a:solidFill>
                          <a:effectLst/>
                          <a:latin typeface="Calibri" panose="020F0502020204030204" pitchFamily="34" charset="0"/>
                        </a:rPr>
                        <a:t>MGMP 2021 - 2024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203764"/>
                    </a:solidFill>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extLst>
                  <a:ext uri="{0D108BD9-81ED-4DB2-BD59-A6C34878D82A}">
                    <a16:rowId xmlns:a16="http://schemas.microsoft.com/office/drawing/2014/main" xmlns="" val="1126386829"/>
                  </a:ext>
                </a:extLst>
              </a:tr>
              <a:tr h="272226">
                <a:tc rowSpan="2">
                  <a:txBody>
                    <a:bodyPr/>
                    <a:lstStyle/>
                    <a:p>
                      <a:pPr algn="ctr" rtl="0" fontAlgn="ctr"/>
                      <a:r>
                        <a:rPr lang="es-CO" sz="1100" b="1" i="0" u="none" strike="noStrike" dirty="0" smtClean="0">
                          <a:solidFill>
                            <a:srgbClr val="FFFFFF"/>
                          </a:solidFill>
                          <a:effectLst/>
                          <a:latin typeface="Calibri" panose="020F0502020204030204" pitchFamily="34" charset="0"/>
                        </a:rPr>
                        <a:t>TOTAL</a:t>
                      </a:r>
                      <a:endParaRPr lang="es-CO" sz="1100" b="1" i="0" u="none" strike="noStrike" dirty="0">
                        <a:solidFill>
                          <a:srgbClr val="FFFFFF"/>
                        </a:solidFill>
                        <a:effectLst/>
                        <a:latin typeface="Calibri" panose="020F0502020204030204" pitchFamily="34" charset="0"/>
                      </a:endParaRPr>
                    </a:p>
                  </a:txBody>
                  <a:tcPr marL="0" marR="0" marT="0" marB="0" anchor="ctr">
                    <a:lnL w="12700" cap="flat" cmpd="sng" algn="ctr">
                      <a:solidFill>
                        <a:srgbClr val="000000"/>
                      </a:solidFill>
                      <a:prstDash val="solid"/>
                      <a:round/>
                      <a:headEnd type="none" w="med" len="med"/>
                      <a:tailEnd type="none" w="med" len="med"/>
                    </a:lnL>
                    <a:lnR w="6350" cap="flat" cmpd="sng" algn="ctr">
                      <a:solidFill>
                        <a:srgbClr val="B8CCE4"/>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203764"/>
                    </a:solidFill>
                  </a:tcPr>
                </a:tc>
                <a:tc gridSpan="2">
                  <a:txBody>
                    <a:bodyPr/>
                    <a:lstStyle/>
                    <a:p>
                      <a:pPr algn="ctr" rtl="0" fontAlgn="ctr"/>
                      <a:r>
                        <a:rPr lang="es-CO" sz="1100" b="1" i="0" u="none" strike="noStrike">
                          <a:solidFill>
                            <a:srgbClr val="FFFFFF"/>
                          </a:solidFill>
                          <a:effectLst/>
                          <a:latin typeface="Calibri" panose="020F0502020204030204" pitchFamily="34" charset="0"/>
                        </a:rPr>
                        <a:t>2020*</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203764"/>
                    </a:solidFill>
                  </a:tcPr>
                </a:tc>
                <a:tc hMerge="1">
                  <a:txBody>
                    <a:bodyPr/>
                    <a:lstStyle/>
                    <a:p>
                      <a:endParaRPr lang="es-CO"/>
                    </a:p>
                  </a:txBody>
                  <a:tcPr/>
                </a:tc>
                <a:tc gridSpan="2">
                  <a:txBody>
                    <a:bodyPr/>
                    <a:lstStyle/>
                    <a:p>
                      <a:pPr algn="ctr" rtl="0" fontAlgn="ctr"/>
                      <a:r>
                        <a:rPr lang="es-CO" sz="1100" b="1" i="0" u="none" strike="noStrike">
                          <a:solidFill>
                            <a:srgbClr val="FFFFFF"/>
                          </a:solidFill>
                          <a:effectLst/>
                          <a:latin typeface="Calibri" panose="020F0502020204030204" pitchFamily="34" charset="0"/>
                        </a:rPr>
                        <a:t>2020**</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203764"/>
                    </a:solidFill>
                  </a:tcPr>
                </a:tc>
                <a:tc hMerge="1">
                  <a:txBody>
                    <a:bodyPr/>
                    <a:lstStyle/>
                    <a:p>
                      <a:endParaRPr lang="es-CO"/>
                    </a:p>
                  </a:txBody>
                  <a:tcPr/>
                </a:tc>
                <a:tc gridSpan="2">
                  <a:txBody>
                    <a:bodyPr/>
                    <a:lstStyle/>
                    <a:p>
                      <a:pPr algn="ctr" rtl="0" fontAlgn="ctr"/>
                      <a:r>
                        <a:rPr lang="es-CO" sz="1100" b="1" i="0" u="none" strike="noStrike">
                          <a:solidFill>
                            <a:srgbClr val="FFFFFF"/>
                          </a:solidFill>
                          <a:effectLst/>
                          <a:latin typeface="Calibri" panose="020F0502020204030204" pitchFamily="34" charset="0"/>
                        </a:rPr>
                        <a:t>2021</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203764"/>
                    </a:solidFill>
                  </a:tcPr>
                </a:tc>
                <a:tc hMerge="1">
                  <a:txBody>
                    <a:bodyPr/>
                    <a:lstStyle/>
                    <a:p>
                      <a:endParaRPr lang="es-CO"/>
                    </a:p>
                  </a:txBody>
                  <a:tcPr/>
                </a:tc>
                <a:tc gridSpan="2">
                  <a:txBody>
                    <a:bodyPr/>
                    <a:lstStyle/>
                    <a:p>
                      <a:pPr algn="ctr" rtl="0" fontAlgn="ctr"/>
                      <a:r>
                        <a:rPr lang="es-CO" sz="1100" b="1" i="0" u="none" strike="noStrike">
                          <a:solidFill>
                            <a:srgbClr val="FFFFFF"/>
                          </a:solidFill>
                          <a:effectLst/>
                          <a:latin typeface="Calibri" panose="020F0502020204030204" pitchFamily="34" charset="0"/>
                        </a:rPr>
                        <a:t>2022</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203764"/>
                    </a:solidFill>
                  </a:tcPr>
                </a:tc>
                <a:tc hMerge="1">
                  <a:txBody>
                    <a:bodyPr/>
                    <a:lstStyle/>
                    <a:p>
                      <a:endParaRPr lang="es-CO"/>
                    </a:p>
                  </a:txBody>
                  <a:tcPr/>
                </a:tc>
                <a:tc gridSpan="2">
                  <a:txBody>
                    <a:bodyPr/>
                    <a:lstStyle/>
                    <a:p>
                      <a:pPr algn="ctr" rtl="0" fontAlgn="ctr"/>
                      <a:r>
                        <a:rPr lang="es-CO" sz="1100" b="1" i="0" u="none" strike="noStrike">
                          <a:solidFill>
                            <a:srgbClr val="FFFFFF"/>
                          </a:solidFill>
                          <a:effectLst/>
                          <a:latin typeface="Calibri" panose="020F0502020204030204" pitchFamily="34" charset="0"/>
                        </a:rPr>
                        <a:t>2023</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203764"/>
                    </a:solidFill>
                  </a:tcPr>
                </a:tc>
                <a:tc hMerge="1">
                  <a:txBody>
                    <a:bodyPr/>
                    <a:lstStyle/>
                    <a:p>
                      <a:endParaRPr lang="es-CO"/>
                    </a:p>
                  </a:txBody>
                  <a:tcPr/>
                </a:tc>
                <a:tc gridSpan="2">
                  <a:txBody>
                    <a:bodyPr/>
                    <a:lstStyle/>
                    <a:p>
                      <a:pPr algn="ctr" rtl="0" fontAlgn="ctr"/>
                      <a:r>
                        <a:rPr lang="es-CO" sz="1100" b="1" i="0" u="none" strike="noStrike">
                          <a:solidFill>
                            <a:srgbClr val="FFFFFF"/>
                          </a:solidFill>
                          <a:effectLst/>
                          <a:latin typeface="Calibri" panose="020F0502020204030204" pitchFamily="34" charset="0"/>
                        </a:rPr>
                        <a:t>2024</a:t>
                      </a:r>
                    </a:p>
                  </a:txBody>
                  <a:tcPr marL="0" marR="0" marT="0" marB="0" anchor="ctr">
                    <a:lnL w="6350" cap="flat" cmpd="sng" algn="ctr">
                      <a:solidFill>
                        <a:srgbClr val="B8CCE4"/>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203764"/>
                    </a:solidFill>
                  </a:tcPr>
                </a:tc>
                <a:tc hMerge="1">
                  <a:txBody>
                    <a:bodyPr/>
                    <a:lstStyle/>
                    <a:p>
                      <a:endParaRPr lang="es-CO"/>
                    </a:p>
                  </a:txBody>
                  <a:tcPr/>
                </a:tc>
                <a:extLst>
                  <a:ext uri="{0D108BD9-81ED-4DB2-BD59-A6C34878D82A}">
                    <a16:rowId xmlns:a16="http://schemas.microsoft.com/office/drawing/2014/main" xmlns="" val="3814416536"/>
                  </a:ext>
                </a:extLst>
              </a:tr>
              <a:tr h="283115">
                <a:tc vMerge="1">
                  <a:txBody>
                    <a:bodyPr/>
                    <a:lstStyle/>
                    <a:p>
                      <a:endParaRPr lang="es-CO"/>
                    </a:p>
                  </a:txBody>
                  <a:tcPr/>
                </a:tc>
                <a:tc>
                  <a:txBody>
                    <a:bodyPr/>
                    <a:lstStyle/>
                    <a:p>
                      <a:pPr algn="ctr" rtl="0" fontAlgn="ctr"/>
                      <a:r>
                        <a:rPr lang="es-CO" sz="1100" b="1" i="0" u="none" strike="noStrike">
                          <a:solidFill>
                            <a:srgbClr val="FFFFFF"/>
                          </a:solidFill>
                          <a:effectLst/>
                          <a:latin typeface="Calibri" panose="020F0502020204030204" pitchFamily="34" charset="0"/>
                        </a:rPr>
                        <a:t>Nación</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03764"/>
                    </a:solidFill>
                  </a:tcPr>
                </a:tc>
                <a:tc>
                  <a:txBody>
                    <a:bodyPr/>
                    <a:lstStyle/>
                    <a:p>
                      <a:pPr algn="ctr" rtl="0" fontAlgn="ctr"/>
                      <a:r>
                        <a:rPr lang="es-CO" sz="1100" b="1" i="0" u="none" strike="noStrike">
                          <a:solidFill>
                            <a:srgbClr val="FFFFFF"/>
                          </a:solidFill>
                          <a:effectLst/>
                          <a:latin typeface="Calibri" panose="020F0502020204030204" pitchFamily="34" charset="0"/>
                        </a:rPr>
                        <a:t>Propios</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03764"/>
                    </a:solidFill>
                  </a:tcPr>
                </a:tc>
                <a:tc>
                  <a:txBody>
                    <a:bodyPr/>
                    <a:lstStyle/>
                    <a:p>
                      <a:pPr algn="ctr" rtl="0" fontAlgn="ctr"/>
                      <a:r>
                        <a:rPr lang="es-CO" sz="1100" b="1" i="0" u="none" strike="noStrike">
                          <a:solidFill>
                            <a:srgbClr val="FFFFFF"/>
                          </a:solidFill>
                          <a:effectLst/>
                          <a:latin typeface="Calibri" panose="020F0502020204030204" pitchFamily="34" charset="0"/>
                        </a:rPr>
                        <a:t>Nación</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03764"/>
                    </a:solidFill>
                  </a:tcPr>
                </a:tc>
                <a:tc>
                  <a:txBody>
                    <a:bodyPr/>
                    <a:lstStyle/>
                    <a:p>
                      <a:pPr algn="ctr" rtl="0" fontAlgn="ctr"/>
                      <a:r>
                        <a:rPr lang="es-CO" sz="1100" b="1" i="0" u="none" strike="noStrike">
                          <a:solidFill>
                            <a:srgbClr val="FFFFFF"/>
                          </a:solidFill>
                          <a:effectLst/>
                          <a:latin typeface="Calibri" panose="020F0502020204030204" pitchFamily="34" charset="0"/>
                        </a:rPr>
                        <a:t>Propios</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03764"/>
                    </a:solidFill>
                  </a:tcPr>
                </a:tc>
                <a:tc>
                  <a:txBody>
                    <a:bodyPr/>
                    <a:lstStyle/>
                    <a:p>
                      <a:pPr algn="ctr" rtl="0" fontAlgn="ctr"/>
                      <a:r>
                        <a:rPr lang="es-CO" sz="1100" b="1" i="0" u="none" strike="noStrike">
                          <a:solidFill>
                            <a:srgbClr val="FFFFFF"/>
                          </a:solidFill>
                          <a:effectLst/>
                          <a:latin typeface="Calibri" panose="020F0502020204030204" pitchFamily="34" charset="0"/>
                        </a:rPr>
                        <a:t>Nación</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03764"/>
                    </a:solidFill>
                  </a:tcPr>
                </a:tc>
                <a:tc>
                  <a:txBody>
                    <a:bodyPr/>
                    <a:lstStyle/>
                    <a:p>
                      <a:pPr algn="ctr" rtl="0" fontAlgn="ctr"/>
                      <a:r>
                        <a:rPr lang="es-CO" sz="1100" b="1" i="0" u="none" strike="noStrike">
                          <a:solidFill>
                            <a:srgbClr val="FFFFFF"/>
                          </a:solidFill>
                          <a:effectLst/>
                          <a:latin typeface="Calibri" panose="020F0502020204030204" pitchFamily="34" charset="0"/>
                        </a:rPr>
                        <a:t>Propios</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03764"/>
                    </a:solidFill>
                  </a:tcPr>
                </a:tc>
                <a:tc>
                  <a:txBody>
                    <a:bodyPr/>
                    <a:lstStyle/>
                    <a:p>
                      <a:pPr algn="ctr" rtl="0" fontAlgn="ctr"/>
                      <a:r>
                        <a:rPr lang="es-CO" sz="1100" b="1" i="0" u="none" strike="noStrike">
                          <a:solidFill>
                            <a:srgbClr val="FFFFFF"/>
                          </a:solidFill>
                          <a:effectLst/>
                          <a:latin typeface="Calibri" panose="020F0502020204030204" pitchFamily="34" charset="0"/>
                        </a:rPr>
                        <a:t>Nación</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03764"/>
                    </a:solidFill>
                  </a:tcPr>
                </a:tc>
                <a:tc>
                  <a:txBody>
                    <a:bodyPr/>
                    <a:lstStyle/>
                    <a:p>
                      <a:pPr algn="ctr" rtl="0" fontAlgn="ctr"/>
                      <a:r>
                        <a:rPr lang="es-CO" sz="1100" b="1" i="0" u="none" strike="noStrike">
                          <a:solidFill>
                            <a:srgbClr val="FFFFFF"/>
                          </a:solidFill>
                          <a:effectLst/>
                          <a:latin typeface="Calibri" panose="020F0502020204030204" pitchFamily="34" charset="0"/>
                        </a:rPr>
                        <a:t>Propios</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03764"/>
                    </a:solidFill>
                  </a:tcPr>
                </a:tc>
                <a:tc>
                  <a:txBody>
                    <a:bodyPr/>
                    <a:lstStyle/>
                    <a:p>
                      <a:pPr algn="ctr" rtl="0" fontAlgn="ctr"/>
                      <a:r>
                        <a:rPr lang="es-CO" sz="1100" b="1" i="0" u="none" strike="noStrike">
                          <a:solidFill>
                            <a:srgbClr val="FFFFFF"/>
                          </a:solidFill>
                          <a:effectLst/>
                          <a:latin typeface="Calibri" panose="020F0502020204030204" pitchFamily="34" charset="0"/>
                        </a:rPr>
                        <a:t>Nación</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03764"/>
                    </a:solidFill>
                  </a:tcPr>
                </a:tc>
                <a:tc>
                  <a:txBody>
                    <a:bodyPr/>
                    <a:lstStyle/>
                    <a:p>
                      <a:pPr algn="ctr" rtl="0" fontAlgn="ctr"/>
                      <a:r>
                        <a:rPr lang="es-CO" sz="1100" b="1" i="0" u="none" strike="noStrike">
                          <a:solidFill>
                            <a:srgbClr val="FFFFFF"/>
                          </a:solidFill>
                          <a:effectLst/>
                          <a:latin typeface="Calibri" panose="020F0502020204030204" pitchFamily="34" charset="0"/>
                        </a:rPr>
                        <a:t>Propios</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03764"/>
                    </a:solidFill>
                  </a:tcPr>
                </a:tc>
                <a:tc>
                  <a:txBody>
                    <a:bodyPr/>
                    <a:lstStyle/>
                    <a:p>
                      <a:pPr algn="ctr" rtl="0" fontAlgn="ctr"/>
                      <a:r>
                        <a:rPr lang="es-CO" sz="1100" b="1" i="0" u="none" strike="noStrike">
                          <a:solidFill>
                            <a:srgbClr val="FFFFFF"/>
                          </a:solidFill>
                          <a:effectLst/>
                          <a:latin typeface="Calibri" panose="020F0502020204030204" pitchFamily="34" charset="0"/>
                        </a:rPr>
                        <a:t>Nación</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03764"/>
                    </a:solidFill>
                  </a:tcPr>
                </a:tc>
                <a:tc>
                  <a:txBody>
                    <a:bodyPr/>
                    <a:lstStyle/>
                    <a:p>
                      <a:pPr algn="ctr" rtl="0" fontAlgn="ctr"/>
                      <a:r>
                        <a:rPr lang="es-CO" sz="1100" b="1" i="0" u="none" strike="noStrike">
                          <a:solidFill>
                            <a:srgbClr val="FFFFFF"/>
                          </a:solidFill>
                          <a:effectLst/>
                          <a:latin typeface="Calibri" panose="020F0502020204030204" pitchFamily="34" charset="0"/>
                        </a:rPr>
                        <a:t>Propios</a:t>
                      </a:r>
                    </a:p>
                  </a:txBody>
                  <a:tcPr marL="0" marR="0" marT="0" marB="0" anchor="ctr">
                    <a:lnL w="6350" cap="flat" cmpd="sng" algn="ctr">
                      <a:solidFill>
                        <a:srgbClr val="B8CCE4"/>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03764"/>
                    </a:solidFill>
                  </a:tcPr>
                </a:tc>
                <a:extLst>
                  <a:ext uri="{0D108BD9-81ED-4DB2-BD59-A6C34878D82A}">
                    <a16:rowId xmlns:a16="http://schemas.microsoft.com/office/drawing/2014/main" xmlns="" val="1148797359"/>
                  </a:ext>
                </a:extLst>
              </a:tr>
              <a:tr h="272226">
                <a:tc>
                  <a:txBody>
                    <a:bodyPr/>
                    <a:lstStyle/>
                    <a:p>
                      <a:pPr algn="l" rtl="0" fontAlgn="ctr"/>
                      <a:r>
                        <a:rPr lang="es-CO" sz="1100" b="1" i="0" u="none" strike="noStrike">
                          <a:solidFill>
                            <a:srgbClr val="002060"/>
                          </a:solidFill>
                          <a:effectLst/>
                          <a:latin typeface="Calibri" panose="020F0502020204030204" pitchFamily="34" charset="0"/>
                        </a:rPr>
                        <a:t>Total Nación SOLICITADO</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8EA9DB"/>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8EA9DB"/>
                      </a:solidFill>
                      <a:prstDash val="solid"/>
                      <a:round/>
                      <a:headEnd type="none" w="med" len="med"/>
                      <a:tailEnd type="none" w="med" len="med"/>
                    </a:lnB>
                    <a:solidFill>
                      <a:srgbClr val="FFFFFF"/>
                    </a:solidFill>
                  </a:tcPr>
                </a:tc>
                <a:tc>
                  <a:txBody>
                    <a:bodyPr/>
                    <a:lstStyle/>
                    <a:p>
                      <a:pPr algn="r" fontAlgn="ctr"/>
                      <a:r>
                        <a:rPr lang="es-CO" sz="1100" b="0" i="0" u="none" strike="noStrike" dirty="0">
                          <a:solidFill>
                            <a:srgbClr val="002060"/>
                          </a:solidFill>
                          <a:effectLst/>
                          <a:latin typeface="Arial" panose="020B0604020202020204" pitchFamily="34" charset="0"/>
                        </a:rPr>
                        <a:t>   </a:t>
                      </a:r>
                      <a:r>
                        <a:rPr lang="es-CO" sz="1100" b="0" i="0" u="none" strike="noStrike" dirty="0" smtClean="0">
                          <a:solidFill>
                            <a:srgbClr val="002060"/>
                          </a:solidFill>
                          <a:effectLst/>
                          <a:latin typeface="Arial" panose="020B0604020202020204" pitchFamily="34" charset="0"/>
                        </a:rPr>
                        <a:t>1,405,214 </a:t>
                      </a:r>
                      <a:endParaRPr lang="es-CO" sz="1100" b="0" i="0" u="none" strike="noStrike" dirty="0">
                        <a:solidFill>
                          <a:srgbClr val="002060"/>
                        </a:solidFill>
                        <a:effectLst/>
                        <a:latin typeface="Arial" panose="020B0604020202020204" pitchFamily="34" charset="0"/>
                      </a:endParaRPr>
                    </a:p>
                  </a:txBody>
                  <a:tcPr marL="0" marR="0" marT="0" marB="0" anchor="ctr">
                    <a:lnL w="6350" cap="flat" cmpd="sng" algn="ctr">
                      <a:solidFill>
                        <a:srgbClr val="8EA9DB"/>
                      </a:solidFill>
                      <a:prstDash val="solid"/>
                      <a:round/>
                      <a:headEnd type="none" w="med" len="med"/>
                      <a:tailEnd type="none" w="med" len="med"/>
                    </a:lnL>
                    <a:lnR w="6350" cap="flat" cmpd="sng" algn="ctr">
                      <a:solidFill>
                        <a:srgbClr val="8EA9DB"/>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8EA9DB"/>
                      </a:solidFill>
                      <a:prstDash val="solid"/>
                      <a:round/>
                      <a:headEnd type="none" w="med" len="med"/>
                      <a:tailEnd type="none" w="med" len="med"/>
                    </a:lnB>
                    <a:solidFill>
                      <a:srgbClr val="FFFFFF"/>
                    </a:solidFill>
                  </a:tcPr>
                </a:tc>
                <a:tc>
                  <a:txBody>
                    <a:bodyPr/>
                    <a:lstStyle/>
                    <a:p>
                      <a:pPr algn="r" fontAlgn="ctr"/>
                      <a:r>
                        <a:rPr lang="es-CO" sz="1100" b="0" i="0" u="none" strike="noStrike">
                          <a:solidFill>
                            <a:srgbClr val="002060"/>
                          </a:solidFill>
                          <a:effectLst/>
                          <a:latin typeface="Arial" panose="020B0604020202020204" pitchFamily="34" charset="0"/>
                        </a:rPr>
                        <a:t> </a:t>
                      </a:r>
                    </a:p>
                  </a:txBody>
                  <a:tcPr marL="0" marR="0" marT="0" marB="0" anchor="ctr">
                    <a:lnL w="6350" cap="flat" cmpd="sng" algn="ctr">
                      <a:solidFill>
                        <a:srgbClr val="8EA9DB"/>
                      </a:solidFill>
                      <a:prstDash val="solid"/>
                      <a:round/>
                      <a:headEnd type="none" w="med" len="med"/>
                      <a:tailEnd type="none" w="med" len="med"/>
                    </a:lnL>
                    <a:lnR w="6350" cap="flat" cmpd="sng" algn="ctr">
                      <a:solidFill>
                        <a:srgbClr val="8EA9DB"/>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8EA9DB"/>
                      </a:solidFill>
                      <a:prstDash val="solid"/>
                      <a:round/>
                      <a:headEnd type="none" w="med" len="med"/>
                      <a:tailEnd type="none" w="med" len="med"/>
                    </a:lnB>
                    <a:solidFill>
                      <a:srgbClr val="FFFFFF"/>
                    </a:solidFill>
                  </a:tcPr>
                </a:tc>
                <a:tc>
                  <a:txBody>
                    <a:bodyPr/>
                    <a:lstStyle/>
                    <a:p>
                      <a:pPr algn="r" fontAlgn="ctr"/>
                      <a:r>
                        <a:rPr lang="es-CO" sz="1100" b="0" i="0" u="none" strike="noStrike" dirty="0">
                          <a:solidFill>
                            <a:srgbClr val="002060"/>
                          </a:solidFill>
                          <a:effectLst/>
                          <a:latin typeface="Arial" panose="020B0604020202020204" pitchFamily="34" charset="0"/>
                        </a:rPr>
                        <a:t>    </a:t>
                      </a:r>
                      <a:r>
                        <a:rPr lang="es-CO" sz="1100" b="0" i="0" u="none" strike="noStrike" dirty="0" smtClean="0">
                          <a:solidFill>
                            <a:srgbClr val="002060"/>
                          </a:solidFill>
                          <a:effectLst/>
                          <a:latin typeface="Arial" panose="020B0604020202020204" pitchFamily="34" charset="0"/>
                        </a:rPr>
                        <a:t>1,292,679 </a:t>
                      </a:r>
                      <a:endParaRPr lang="es-CO" sz="1100" b="0" i="0" u="none" strike="noStrike" dirty="0">
                        <a:solidFill>
                          <a:srgbClr val="002060"/>
                        </a:solidFill>
                        <a:effectLst/>
                        <a:latin typeface="Arial" panose="020B0604020202020204" pitchFamily="34" charset="0"/>
                      </a:endParaRPr>
                    </a:p>
                  </a:txBody>
                  <a:tcPr marL="0" marR="0" marT="0" marB="0" anchor="ctr">
                    <a:lnL w="6350" cap="flat" cmpd="sng" algn="ctr">
                      <a:solidFill>
                        <a:srgbClr val="8EA9DB"/>
                      </a:solidFill>
                      <a:prstDash val="solid"/>
                      <a:round/>
                      <a:headEnd type="none" w="med" len="med"/>
                      <a:tailEnd type="none" w="med" len="med"/>
                    </a:lnL>
                    <a:lnR w="6350" cap="flat" cmpd="sng" algn="ctr">
                      <a:solidFill>
                        <a:srgbClr val="8EA9DB"/>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8EA9DB"/>
                      </a:solidFill>
                      <a:prstDash val="solid"/>
                      <a:round/>
                      <a:headEnd type="none" w="med" len="med"/>
                      <a:tailEnd type="none" w="med" len="med"/>
                    </a:lnB>
                    <a:solidFill>
                      <a:srgbClr val="FFFFFF"/>
                    </a:solidFill>
                  </a:tcPr>
                </a:tc>
                <a:tc>
                  <a:txBody>
                    <a:bodyPr/>
                    <a:lstStyle/>
                    <a:p>
                      <a:pPr algn="r" fontAlgn="ctr"/>
                      <a:r>
                        <a:rPr lang="es-CO" sz="1100" b="0" i="0" u="none" strike="noStrike">
                          <a:solidFill>
                            <a:srgbClr val="002060"/>
                          </a:solidFill>
                          <a:effectLst/>
                          <a:latin typeface="Arial" panose="020B0604020202020204" pitchFamily="34" charset="0"/>
                        </a:rPr>
                        <a:t> </a:t>
                      </a:r>
                    </a:p>
                  </a:txBody>
                  <a:tcPr marL="0" marR="0" marT="0" marB="0" anchor="ctr">
                    <a:lnL w="6350" cap="flat" cmpd="sng" algn="ctr">
                      <a:solidFill>
                        <a:srgbClr val="8EA9DB"/>
                      </a:solidFill>
                      <a:prstDash val="solid"/>
                      <a:round/>
                      <a:headEnd type="none" w="med" len="med"/>
                      <a:tailEnd type="none" w="med" len="med"/>
                    </a:lnL>
                    <a:lnR w="6350" cap="flat" cmpd="sng" algn="ctr">
                      <a:solidFill>
                        <a:srgbClr val="8EA9DB"/>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8EA9DB"/>
                      </a:solidFill>
                      <a:prstDash val="solid"/>
                      <a:round/>
                      <a:headEnd type="none" w="med" len="med"/>
                      <a:tailEnd type="none" w="med" len="med"/>
                    </a:lnB>
                    <a:solidFill>
                      <a:srgbClr val="FFFFFF"/>
                    </a:solidFill>
                  </a:tcPr>
                </a:tc>
                <a:tc>
                  <a:txBody>
                    <a:bodyPr/>
                    <a:lstStyle/>
                    <a:p>
                      <a:pPr algn="r" fontAlgn="ctr"/>
                      <a:r>
                        <a:rPr lang="es-CO" sz="1100" b="0" i="0" u="none" strike="noStrike" dirty="0">
                          <a:solidFill>
                            <a:srgbClr val="002060"/>
                          </a:solidFill>
                          <a:effectLst/>
                          <a:latin typeface="Arial" panose="020B0604020202020204" pitchFamily="34" charset="0"/>
                        </a:rPr>
                        <a:t>         </a:t>
                      </a:r>
                      <a:r>
                        <a:rPr lang="es-CO" sz="1100" b="0" i="0" u="none" strike="noStrike" dirty="0" smtClean="0">
                          <a:solidFill>
                            <a:srgbClr val="002060"/>
                          </a:solidFill>
                          <a:effectLst/>
                          <a:latin typeface="Arial" panose="020B0604020202020204" pitchFamily="34" charset="0"/>
                        </a:rPr>
                        <a:t>1,740,380 </a:t>
                      </a:r>
                      <a:endParaRPr lang="es-CO" sz="1100" b="0" i="0" u="none" strike="noStrike" dirty="0">
                        <a:solidFill>
                          <a:srgbClr val="002060"/>
                        </a:solidFill>
                        <a:effectLst/>
                        <a:latin typeface="Arial" panose="020B0604020202020204" pitchFamily="34" charset="0"/>
                      </a:endParaRPr>
                    </a:p>
                  </a:txBody>
                  <a:tcPr marL="0" marR="0" marT="0" marB="0" anchor="ctr">
                    <a:lnL w="6350" cap="flat" cmpd="sng" algn="ctr">
                      <a:solidFill>
                        <a:srgbClr val="8EA9DB"/>
                      </a:solidFill>
                      <a:prstDash val="solid"/>
                      <a:round/>
                      <a:headEnd type="none" w="med" len="med"/>
                      <a:tailEnd type="none" w="med" len="med"/>
                    </a:lnL>
                    <a:lnR w="6350" cap="flat" cmpd="sng" algn="ctr">
                      <a:solidFill>
                        <a:srgbClr val="8EA9DB"/>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8EA9DB"/>
                      </a:solidFill>
                      <a:prstDash val="solid"/>
                      <a:round/>
                      <a:headEnd type="none" w="med" len="med"/>
                      <a:tailEnd type="none" w="med" len="med"/>
                    </a:lnB>
                    <a:solidFill>
                      <a:srgbClr val="FFFFFF"/>
                    </a:solidFill>
                  </a:tcPr>
                </a:tc>
                <a:tc>
                  <a:txBody>
                    <a:bodyPr/>
                    <a:lstStyle/>
                    <a:p>
                      <a:pPr algn="r" fontAlgn="ctr"/>
                      <a:r>
                        <a:rPr lang="es-CO" sz="1100" b="0" i="0" u="none" strike="noStrike">
                          <a:solidFill>
                            <a:srgbClr val="002060"/>
                          </a:solidFill>
                          <a:effectLst/>
                          <a:latin typeface="Arial" panose="020B0604020202020204" pitchFamily="34" charset="0"/>
                        </a:rPr>
                        <a:t> </a:t>
                      </a:r>
                    </a:p>
                  </a:txBody>
                  <a:tcPr marL="0" marR="0" marT="0" marB="0" anchor="ctr">
                    <a:lnL w="6350" cap="flat" cmpd="sng" algn="ctr">
                      <a:solidFill>
                        <a:srgbClr val="8EA9DB"/>
                      </a:solidFill>
                      <a:prstDash val="solid"/>
                      <a:round/>
                      <a:headEnd type="none" w="med" len="med"/>
                      <a:tailEnd type="none" w="med" len="med"/>
                    </a:lnL>
                    <a:lnR w="6350" cap="flat" cmpd="sng" algn="ctr">
                      <a:solidFill>
                        <a:srgbClr val="8EA9DB"/>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8EA9DB"/>
                      </a:solidFill>
                      <a:prstDash val="solid"/>
                      <a:round/>
                      <a:headEnd type="none" w="med" len="med"/>
                      <a:tailEnd type="none" w="med" len="med"/>
                    </a:lnB>
                    <a:solidFill>
                      <a:srgbClr val="FFFFFF"/>
                    </a:solidFill>
                  </a:tcPr>
                </a:tc>
                <a:tc>
                  <a:txBody>
                    <a:bodyPr/>
                    <a:lstStyle/>
                    <a:p>
                      <a:pPr algn="r" fontAlgn="ctr"/>
                      <a:r>
                        <a:rPr lang="es-CO" sz="1100" b="0" i="0" u="none" strike="noStrike" dirty="0">
                          <a:solidFill>
                            <a:srgbClr val="002060"/>
                          </a:solidFill>
                          <a:effectLst/>
                          <a:latin typeface="Arial" panose="020B0604020202020204" pitchFamily="34" charset="0"/>
                        </a:rPr>
                        <a:t>    </a:t>
                      </a:r>
                      <a:r>
                        <a:rPr lang="es-CO" sz="1100" b="0" i="0" u="none" strike="noStrike" dirty="0" smtClean="0">
                          <a:solidFill>
                            <a:srgbClr val="002060"/>
                          </a:solidFill>
                          <a:effectLst/>
                          <a:latin typeface="Arial" panose="020B0604020202020204" pitchFamily="34" charset="0"/>
                        </a:rPr>
                        <a:t>1,613,478 </a:t>
                      </a:r>
                      <a:endParaRPr lang="es-CO" sz="1100" b="0" i="0" u="none" strike="noStrike" dirty="0">
                        <a:solidFill>
                          <a:srgbClr val="002060"/>
                        </a:solidFill>
                        <a:effectLst/>
                        <a:latin typeface="Arial" panose="020B0604020202020204" pitchFamily="34" charset="0"/>
                      </a:endParaRPr>
                    </a:p>
                  </a:txBody>
                  <a:tcPr marL="0" marR="0" marT="0" marB="0" anchor="ctr">
                    <a:lnL w="6350" cap="flat" cmpd="sng" algn="ctr">
                      <a:solidFill>
                        <a:srgbClr val="8EA9DB"/>
                      </a:solidFill>
                      <a:prstDash val="solid"/>
                      <a:round/>
                      <a:headEnd type="none" w="med" len="med"/>
                      <a:tailEnd type="none" w="med" len="med"/>
                    </a:lnL>
                    <a:lnR w="6350" cap="flat" cmpd="sng" algn="ctr">
                      <a:solidFill>
                        <a:srgbClr val="8EA9DB"/>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8EA9DB"/>
                      </a:solidFill>
                      <a:prstDash val="solid"/>
                      <a:round/>
                      <a:headEnd type="none" w="med" len="med"/>
                      <a:tailEnd type="none" w="med" len="med"/>
                    </a:lnB>
                    <a:solidFill>
                      <a:srgbClr val="FFFFFF"/>
                    </a:solidFill>
                  </a:tcPr>
                </a:tc>
                <a:tc>
                  <a:txBody>
                    <a:bodyPr/>
                    <a:lstStyle/>
                    <a:p>
                      <a:pPr algn="r" fontAlgn="ctr"/>
                      <a:r>
                        <a:rPr lang="es-CO" sz="1100" b="0" i="0" u="none" strike="noStrike">
                          <a:solidFill>
                            <a:srgbClr val="002060"/>
                          </a:solidFill>
                          <a:effectLst/>
                          <a:latin typeface="Arial" panose="020B0604020202020204" pitchFamily="34" charset="0"/>
                        </a:rPr>
                        <a:t> </a:t>
                      </a:r>
                    </a:p>
                  </a:txBody>
                  <a:tcPr marL="0" marR="0" marT="0" marB="0" anchor="ctr">
                    <a:lnL w="6350" cap="flat" cmpd="sng" algn="ctr">
                      <a:solidFill>
                        <a:srgbClr val="8EA9DB"/>
                      </a:solidFill>
                      <a:prstDash val="solid"/>
                      <a:round/>
                      <a:headEnd type="none" w="med" len="med"/>
                      <a:tailEnd type="none" w="med" len="med"/>
                    </a:lnL>
                    <a:lnR w="6350" cap="flat" cmpd="sng" algn="ctr">
                      <a:solidFill>
                        <a:srgbClr val="8EA9DB"/>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8EA9DB"/>
                      </a:solidFill>
                      <a:prstDash val="solid"/>
                      <a:round/>
                      <a:headEnd type="none" w="med" len="med"/>
                      <a:tailEnd type="none" w="med" len="med"/>
                    </a:lnB>
                    <a:solidFill>
                      <a:srgbClr val="FFFFFF"/>
                    </a:solidFill>
                  </a:tcPr>
                </a:tc>
                <a:tc>
                  <a:txBody>
                    <a:bodyPr/>
                    <a:lstStyle/>
                    <a:p>
                      <a:pPr algn="r" fontAlgn="ctr"/>
                      <a:r>
                        <a:rPr lang="es-CO" sz="1100" b="0" i="0" u="none" strike="noStrike" dirty="0">
                          <a:solidFill>
                            <a:srgbClr val="002060"/>
                          </a:solidFill>
                          <a:effectLst/>
                          <a:latin typeface="Arial" panose="020B0604020202020204" pitchFamily="34" charset="0"/>
                        </a:rPr>
                        <a:t>    </a:t>
                      </a:r>
                      <a:r>
                        <a:rPr lang="es-CO" sz="1100" b="0" i="0" u="none" strike="noStrike" dirty="0" smtClean="0">
                          <a:solidFill>
                            <a:srgbClr val="002060"/>
                          </a:solidFill>
                          <a:effectLst/>
                          <a:latin typeface="Arial" panose="020B0604020202020204" pitchFamily="34" charset="0"/>
                        </a:rPr>
                        <a:t>1,210,270 </a:t>
                      </a:r>
                      <a:endParaRPr lang="es-CO" sz="1100" b="0" i="0" u="none" strike="noStrike" dirty="0">
                        <a:solidFill>
                          <a:srgbClr val="002060"/>
                        </a:solidFill>
                        <a:effectLst/>
                        <a:latin typeface="Arial" panose="020B0604020202020204" pitchFamily="34" charset="0"/>
                      </a:endParaRPr>
                    </a:p>
                  </a:txBody>
                  <a:tcPr marL="0" marR="0" marT="0" marB="0" anchor="ctr">
                    <a:lnL w="6350" cap="flat" cmpd="sng" algn="ctr">
                      <a:solidFill>
                        <a:srgbClr val="8EA9DB"/>
                      </a:solidFill>
                      <a:prstDash val="solid"/>
                      <a:round/>
                      <a:headEnd type="none" w="med" len="med"/>
                      <a:tailEnd type="none" w="med" len="med"/>
                    </a:lnL>
                    <a:lnR w="6350" cap="flat" cmpd="sng" algn="ctr">
                      <a:solidFill>
                        <a:srgbClr val="8EA9DB"/>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8EA9DB"/>
                      </a:solidFill>
                      <a:prstDash val="solid"/>
                      <a:round/>
                      <a:headEnd type="none" w="med" len="med"/>
                      <a:tailEnd type="none" w="med" len="med"/>
                    </a:lnB>
                    <a:solidFill>
                      <a:srgbClr val="FFFFFF"/>
                    </a:solidFill>
                  </a:tcPr>
                </a:tc>
                <a:tc>
                  <a:txBody>
                    <a:bodyPr/>
                    <a:lstStyle/>
                    <a:p>
                      <a:pPr algn="r" fontAlgn="ctr"/>
                      <a:r>
                        <a:rPr lang="es-CO" sz="1100" b="0" i="0" u="none" strike="noStrike">
                          <a:solidFill>
                            <a:srgbClr val="002060"/>
                          </a:solidFill>
                          <a:effectLst/>
                          <a:latin typeface="Arial" panose="020B0604020202020204" pitchFamily="34" charset="0"/>
                        </a:rPr>
                        <a:t> </a:t>
                      </a:r>
                    </a:p>
                  </a:txBody>
                  <a:tcPr marL="0" marR="0" marT="0" marB="0" anchor="ctr">
                    <a:lnL w="6350" cap="flat" cmpd="sng" algn="ctr">
                      <a:solidFill>
                        <a:srgbClr val="8EA9DB"/>
                      </a:solidFill>
                      <a:prstDash val="solid"/>
                      <a:round/>
                      <a:headEnd type="none" w="med" len="med"/>
                      <a:tailEnd type="none" w="med" len="med"/>
                    </a:lnL>
                    <a:lnR w="6350" cap="flat" cmpd="sng" algn="ctr">
                      <a:solidFill>
                        <a:srgbClr val="8EA9DB"/>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8EA9DB"/>
                      </a:solidFill>
                      <a:prstDash val="solid"/>
                      <a:round/>
                      <a:headEnd type="none" w="med" len="med"/>
                      <a:tailEnd type="none" w="med" len="med"/>
                    </a:lnB>
                    <a:solidFill>
                      <a:srgbClr val="FFFFFF"/>
                    </a:solidFill>
                  </a:tcPr>
                </a:tc>
                <a:tc>
                  <a:txBody>
                    <a:bodyPr/>
                    <a:lstStyle/>
                    <a:p>
                      <a:pPr algn="r" fontAlgn="ctr"/>
                      <a:r>
                        <a:rPr lang="es-CO" sz="1100" b="0" i="0" u="none" strike="noStrike" dirty="0">
                          <a:solidFill>
                            <a:srgbClr val="002060"/>
                          </a:solidFill>
                          <a:effectLst/>
                          <a:latin typeface="Arial" panose="020B0604020202020204" pitchFamily="34" charset="0"/>
                        </a:rPr>
                        <a:t>    </a:t>
                      </a:r>
                      <a:r>
                        <a:rPr lang="es-CO" sz="1100" b="0" i="0" u="none" strike="noStrike" dirty="0" smtClean="0">
                          <a:solidFill>
                            <a:srgbClr val="002060"/>
                          </a:solidFill>
                          <a:effectLst/>
                          <a:latin typeface="Arial" panose="020B0604020202020204" pitchFamily="34" charset="0"/>
                        </a:rPr>
                        <a:t>1,524,761 </a:t>
                      </a:r>
                      <a:endParaRPr lang="es-CO" sz="1100" b="0" i="0" u="none" strike="noStrike" dirty="0">
                        <a:solidFill>
                          <a:srgbClr val="002060"/>
                        </a:solidFill>
                        <a:effectLst/>
                        <a:latin typeface="Arial" panose="020B0604020202020204" pitchFamily="34" charset="0"/>
                      </a:endParaRPr>
                    </a:p>
                  </a:txBody>
                  <a:tcPr marL="0" marR="0" marT="0" marB="0" anchor="ctr">
                    <a:lnL w="6350" cap="flat" cmpd="sng" algn="ctr">
                      <a:solidFill>
                        <a:srgbClr val="8EA9DB"/>
                      </a:solidFill>
                      <a:prstDash val="solid"/>
                      <a:round/>
                      <a:headEnd type="none" w="med" len="med"/>
                      <a:tailEnd type="none" w="med" len="med"/>
                    </a:lnL>
                    <a:lnR w="6350" cap="flat" cmpd="sng" algn="ctr">
                      <a:solidFill>
                        <a:srgbClr val="8EA9DB"/>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8EA9DB"/>
                      </a:solidFill>
                      <a:prstDash val="solid"/>
                      <a:round/>
                      <a:headEnd type="none" w="med" len="med"/>
                      <a:tailEnd type="none" w="med" len="med"/>
                    </a:lnB>
                    <a:solidFill>
                      <a:srgbClr val="FFFFFF"/>
                    </a:solidFill>
                  </a:tcPr>
                </a:tc>
                <a:tc>
                  <a:txBody>
                    <a:bodyPr/>
                    <a:lstStyle/>
                    <a:p>
                      <a:pPr algn="r" fontAlgn="ctr"/>
                      <a:r>
                        <a:rPr lang="es-CO" sz="1100" b="0" i="0" u="none" strike="noStrike">
                          <a:solidFill>
                            <a:srgbClr val="002060"/>
                          </a:solidFill>
                          <a:effectLst/>
                          <a:latin typeface="Arial" panose="020B0604020202020204" pitchFamily="34" charset="0"/>
                        </a:rPr>
                        <a:t> </a:t>
                      </a:r>
                    </a:p>
                  </a:txBody>
                  <a:tcPr marL="0" marR="0" marT="0" marB="0" anchor="ctr">
                    <a:lnL w="6350" cap="flat" cmpd="sng" algn="ctr">
                      <a:solidFill>
                        <a:srgbClr val="8EA9DB"/>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8EA9DB"/>
                      </a:solidFill>
                      <a:prstDash val="solid"/>
                      <a:round/>
                      <a:headEnd type="none" w="med" len="med"/>
                      <a:tailEnd type="none" w="med" len="med"/>
                    </a:lnB>
                    <a:solidFill>
                      <a:srgbClr val="FFFFFF"/>
                    </a:solidFill>
                  </a:tcPr>
                </a:tc>
                <a:extLst>
                  <a:ext uri="{0D108BD9-81ED-4DB2-BD59-A6C34878D82A}">
                    <a16:rowId xmlns:a16="http://schemas.microsoft.com/office/drawing/2014/main" xmlns="" val="2308668778"/>
                  </a:ext>
                </a:extLst>
              </a:tr>
              <a:tr h="272226">
                <a:tc>
                  <a:txBody>
                    <a:bodyPr/>
                    <a:lstStyle/>
                    <a:p>
                      <a:pPr algn="l" rtl="0" fontAlgn="ctr"/>
                      <a:r>
                        <a:rPr lang="es-CO" sz="1100" b="1" i="0" u="none" strike="noStrike" dirty="0">
                          <a:solidFill>
                            <a:srgbClr val="002060"/>
                          </a:solidFill>
                          <a:effectLst/>
                          <a:latin typeface="Calibri" panose="020F0502020204030204" pitchFamily="34" charset="0"/>
                        </a:rPr>
                        <a:t> </a:t>
                      </a:r>
                      <a:r>
                        <a:rPr lang="es-CO" sz="1100" b="1" i="0" u="none" strike="noStrike" dirty="0" smtClean="0">
                          <a:solidFill>
                            <a:srgbClr val="002060"/>
                          </a:solidFill>
                          <a:effectLst/>
                          <a:latin typeface="Calibri" panose="020F0502020204030204" pitchFamily="34" charset="0"/>
                        </a:rPr>
                        <a:t>Nación </a:t>
                      </a:r>
                      <a:r>
                        <a:rPr lang="es-CO" sz="900" b="1" i="0" u="none" strike="noStrike" dirty="0" smtClean="0">
                          <a:solidFill>
                            <a:srgbClr val="002060"/>
                          </a:solidFill>
                          <a:effectLst/>
                          <a:latin typeface="Calibri" panose="020F0502020204030204" pitchFamily="34" charset="0"/>
                        </a:rPr>
                        <a:t>(MGMP 2021-2024)</a:t>
                      </a:r>
                      <a:endParaRPr lang="es-CO" sz="900" b="1" i="0" u="none" strike="noStrike" dirty="0">
                        <a:solidFill>
                          <a:srgbClr val="002060"/>
                        </a:solidFill>
                        <a:effectLst/>
                        <a:latin typeface="Calibri" panose="020F0502020204030204" pitchFamily="34" charset="0"/>
                      </a:endParaRPr>
                    </a:p>
                  </a:txBody>
                  <a:tcPr marL="0" marR="0" marT="0" marB="0" anchor="ctr">
                    <a:lnL w="12700" cap="flat" cmpd="sng" algn="ctr">
                      <a:solidFill>
                        <a:srgbClr val="000000"/>
                      </a:solidFill>
                      <a:prstDash val="solid"/>
                      <a:round/>
                      <a:headEnd type="none" w="med" len="med"/>
                      <a:tailEnd type="none" w="med" len="med"/>
                    </a:lnL>
                    <a:lnR w="6350" cap="flat" cmpd="sng" algn="ctr">
                      <a:solidFill>
                        <a:srgbClr val="8EA9DB"/>
                      </a:solidFill>
                      <a:prstDash val="solid"/>
                      <a:round/>
                      <a:headEnd type="none" w="med" len="med"/>
                      <a:tailEnd type="none" w="med" len="med"/>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solidFill>
                      <a:srgbClr val="FFFFFF"/>
                    </a:solidFill>
                  </a:tcPr>
                </a:tc>
                <a:tc>
                  <a:txBody>
                    <a:bodyPr/>
                    <a:lstStyle/>
                    <a:p>
                      <a:pPr algn="r" fontAlgn="ctr"/>
                      <a:r>
                        <a:rPr lang="es-CO" sz="1100" b="0" i="0" u="none" strike="noStrike">
                          <a:solidFill>
                            <a:srgbClr val="002060"/>
                          </a:solidFill>
                          <a:effectLst/>
                          <a:latin typeface="Arial" panose="020B0604020202020204" pitchFamily="34" charset="0"/>
                        </a:rPr>
                        <a:t> </a:t>
                      </a:r>
                    </a:p>
                  </a:txBody>
                  <a:tcPr marL="0" marR="0" marT="0" marB="0" anchor="ctr">
                    <a:lnL w="6350" cap="flat" cmpd="sng" algn="ctr">
                      <a:solidFill>
                        <a:srgbClr val="8EA9DB"/>
                      </a:solidFill>
                      <a:prstDash val="solid"/>
                      <a:round/>
                      <a:headEnd type="none" w="med" len="med"/>
                      <a:tailEnd type="none" w="med" len="med"/>
                    </a:lnL>
                    <a:lnR w="6350" cap="flat" cmpd="sng" algn="ctr">
                      <a:solidFill>
                        <a:srgbClr val="8EA9DB"/>
                      </a:solidFill>
                      <a:prstDash val="solid"/>
                      <a:round/>
                      <a:headEnd type="none" w="med" len="med"/>
                      <a:tailEnd type="none" w="med" len="med"/>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solidFill>
                      <a:srgbClr val="FFFFFF"/>
                    </a:solidFill>
                  </a:tcPr>
                </a:tc>
                <a:tc>
                  <a:txBody>
                    <a:bodyPr/>
                    <a:lstStyle/>
                    <a:p>
                      <a:pPr algn="r" fontAlgn="ctr"/>
                      <a:r>
                        <a:rPr lang="es-CO" sz="1100" b="0" i="0" u="none" strike="noStrike">
                          <a:solidFill>
                            <a:srgbClr val="002060"/>
                          </a:solidFill>
                          <a:effectLst/>
                          <a:latin typeface="Arial" panose="020B0604020202020204" pitchFamily="34" charset="0"/>
                        </a:rPr>
                        <a:t> </a:t>
                      </a:r>
                    </a:p>
                  </a:txBody>
                  <a:tcPr marL="0" marR="0" marT="0" marB="0" anchor="ctr">
                    <a:lnL w="6350" cap="flat" cmpd="sng" algn="ctr">
                      <a:solidFill>
                        <a:srgbClr val="8EA9DB"/>
                      </a:solidFill>
                      <a:prstDash val="solid"/>
                      <a:round/>
                      <a:headEnd type="none" w="med" len="med"/>
                      <a:tailEnd type="none" w="med" len="med"/>
                    </a:lnL>
                    <a:lnR w="6350" cap="flat" cmpd="sng" algn="ctr">
                      <a:solidFill>
                        <a:srgbClr val="8EA9DB"/>
                      </a:solidFill>
                      <a:prstDash val="solid"/>
                      <a:round/>
                      <a:headEnd type="none" w="med" len="med"/>
                      <a:tailEnd type="none" w="med" len="med"/>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solidFill>
                      <a:srgbClr val="FFFFFF"/>
                    </a:solidFill>
                  </a:tcPr>
                </a:tc>
                <a:tc>
                  <a:txBody>
                    <a:bodyPr/>
                    <a:lstStyle/>
                    <a:p>
                      <a:pPr algn="r" rtl="0" fontAlgn="ctr"/>
                      <a:r>
                        <a:rPr lang="es-CO" sz="1100" b="0" i="0" u="none" strike="noStrike">
                          <a:solidFill>
                            <a:srgbClr val="002060"/>
                          </a:solidFill>
                          <a:effectLst/>
                          <a:latin typeface="Calibri" panose="020F0502020204030204" pitchFamily="34" charset="0"/>
                        </a:rPr>
                        <a:t> </a:t>
                      </a:r>
                    </a:p>
                  </a:txBody>
                  <a:tcPr marL="0" marR="0" marT="0" marB="0" anchor="ctr">
                    <a:lnL w="6350" cap="flat" cmpd="sng" algn="ctr">
                      <a:solidFill>
                        <a:srgbClr val="8EA9DB"/>
                      </a:solidFill>
                      <a:prstDash val="solid"/>
                      <a:round/>
                      <a:headEnd type="none" w="med" len="med"/>
                      <a:tailEnd type="none" w="med" len="med"/>
                    </a:lnL>
                    <a:lnR w="6350" cap="flat" cmpd="sng" algn="ctr">
                      <a:solidFill>
                        <a:srgbClr val="8EA9DB"/>
                      </a:solidFill>
                      <a:prstDash val="solid"/>
                      <a:round/>
                      <a:headEnd type="none" w="med" len="med"/>
                      <a:tailEnd type="none" w="med" len="med"/>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solidFill>
                      <a:srgbClr val="FFFFFF"/>
                    </a:solidFill>
                  </a:tcPr>
                </a:tc>
                <a:tc>
                  <a:txBody>
                    <a:bodyPr/>
                    <a:lstStyle/>
                    <a:p>
                      <a:pPr algn="r" rtl="0" fontAlgn="ctr"/>
                      <a:r>
                        <a:rPr lang="es-CO" sz="1100" b="0" i="0" u="none" strike="noStrike">
                          <a:solidFill>
                            <a:srgbClr val="002060"/>
                          </a:solidFill>
                          <a:effectLst/>
                          <a:latin typeface="Calibri" panose="020F0502020204030204" pitchFamily="34" charset="0"/>
                        </a:rPr>
                        <a:t> </a:t>
                      </a:r>
                    </a:p>
                  </a:txBody>
                  <a:tcPr marL="0" marR="0" marT="0" marB="0" anchor="ctr">
                    <a:lnL w="6350" cap="flat" cmpd="sng" algn="ctr">
                      <a:solidFill>
                        <a:srgbClr val="8EA9DB"/>
                      </a:solidFill>
                      <a:prstDash val="solid"/>
                      <a:round/>
                      <a:headEnd type="none" w="med" len="med"/>
                      <a:tailEnd type="none" w="med" len="med"/>
                    </a:lnL>
                    <a:lnR w="6350" cap="flat" cmpd="sng" algn="ctr">
                      <a:solidFill>
                        <a:srgbClr val="8EA9DB"/>
                      </a:solidFill>
                      <a:prstDash val="solid"/>
                      <a:round/>
                      <a:headEnd type="none" w="med" len="med"/>
                      <a:tailEnd type="none" w="med" len="med"/>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solidFill>
                      <a:srgbClr val="FFFFFF"/>
                    </a:solidFill>
                  </a:tcPr>
                </a:tc>
                <a:tc>
                  <a:txBody>
                    <a:bodyPr/>
                    <a:lstStyle/>
                    <a:p>
                      <a:pPr algn="r" fontAlgn="ctr"/>
                      <a:r>
                        <a:rPr lang="es-CO" sz="1100" b="0" i="0" u="none" strike="noStrike" dirty="0">
                          <a:solidFill>
                            <a:srgbClr val="002060"/>
                          </a:solidFill>
                          <a:effectLst/>
                          <a:latin typeface="Arial" panose="020B0604020202020204" pitchFamily="34" charset="0"/>
                        </a:rPr>
                        <a:t>        </a:t>
                      </a:r>
                      <a:r>
                        <a:rPr lang="es-CO" sz="1100" b="0" i="0" u="none" strike="noStrike" dirty="0" smtClean="0">
                          <a:solidFill>
                            <a:srgbClr val="002060"/>
                          </a:solidFill>
                          <a:effectLst/>
                          <a:latin typeface="Arial" panose="020B0604020202020204" pitchFamily="34" charset="0"/>
                        </a:rPr>
                        <a:t>1,387,284 </a:t>
                      </a:r>
                      <a:endParaRPr lang="es-CO" sz="1100" b="0" i="0" u="none" strike="noStrike" dirty="0">
                        <a:solidFill>
                          <a:srgbClr val="002060"/>
                        </a:solidFill>
                        <a:effectLst/>
                        <a:latin typeface="Arial" panose="020B0604020202020204" pitchFamily="34" charset="0"/>
                      </a:endParaRPr>
                    </a:p>
                  </a:txBody>
                  <a:tcPr marL="0" marR="0" marT="0" marB="0" anchor="ctr">
                    <a:lnL w="6350" cap="flat" cmpd="sng" algn="ctr">
                      <a:solidFill>
                        <a:srgbClr val="8EA9DB"/>
                      </a:solidFill>
                      <a:prstDash val="solid"/>
                      <a:round/>
                      <a:headEnd type="none" w="med" len="med"/>
                      <a:tailEnd type="none" w="med" len="med"/>
                    </a:lnL>
                    <a:lnR w="6350" cap="flat" cmpd="sng" algn="ctr">
                      <a:solidFill>
                        <a:srgbClr val="8EA9DB"/>
                      </a:solidFill>
                      <a:prstDash val="solid"/>
                      <a:round/>
                      <a:headEnd type="none" w="med" len="med"/>
                      <a:tailEnd type="none" w="med" len="med"/>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solidFill>
                      <a:srgbClr val="FFFFFF"/>
                    </a:solidFill>
                  </a:tcPr>
                </a:tc>
                <a:tc>
                  <a:txBody>
                    <a:bodyPr/>
                    <a:lstStyle/>
                    <a:p>
                      <a:pPr algn="r" fontAlgn="ctr"/>
                      <a:r>
                        <a:rPr lang="es-CO" sz="1100" b="0" i="0" u="none" strike="noStrike">
                          <a:solidFill>
                            <a:srgbClr val="002060"/>
                          </a:solidFill>
                          <a:effectLst/>
                          <a:latin typeface="Arial" panose="020B0604020202020204" pitchFamily="34" charset="0"/>
                        </a:rPr>
                        <a:t> </a:t>
                      </a:r>
                    </a:p>
                  </a:txBody>
                  <a:tcPr marL="0" marR="0" marT="0" marB="0" anchor="ctr">
                    <a:lnL w="6350" cap="flat" cmpd="sng" algn="ctr">
                      <a:solidFill>
                        <a:srgbClr val="8EA9DB"/>
                      </a:solidFill>
                      <a:prstDash val="solid"/>
                      <a:round/>
                      <a:headEnd type="none" w="med" len="med"/>
                      <a:tailEnd type="none" w="med" len="med"/>
                    </a:lnL>
                    <a:lnR w="6350" cap="flat" cmpd="sng" algn="ctr">
                      <a:solidFill>
                        <a:srgbClr val="8EA9DB"/>
                      </a:solidFill>
                      <a:prstDash val="solid"/>
                      <a:round/>
                      <a:headEnd type="none" w="med" len="med"/>
                      <a:tailEnd type="none" w="med" len="med"/>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solidFill>
                      <a:srgbClr val="FFFFFF"/>
                    </a:solidFill>
                  </a:tcPr>
                </a:tc>
                <a:tc>
                  <a:txBody>
                    <a:bodyPr/>
                    <a:lstStyle/>
                    <a:p>
                      <a:pPr algn="r" fontAlgn="ctr"/>
                      <a:r>
                        <a:rPr lang="es-CO" sz="1100" b="0" i="0" u="none" strike="noStrike" dirty="0">
                          <a:solidFill>
                            <a:srgbClr val="002060"/>
                          </a:solidFill>
                          <a:effectLst/>
                          <a:latin typeface="Arial" panose="020B0604020202020204" pitchFamily="34" charset="0"/>
                        </a:rPr>
                        <a:t>   </a:t>
                      </a:r>
                      <a:r>
                        <a:rPr lang="es-CO" sz="1100" b="0" i="0" u="none" strike="noStrike" dirty="0" smtClean="0">
                          <a:solidFill>
                            <a:srgbClr val="002060"/>
                          </a:solidFill>
                          <a:effectLst/>
                          <a:latin typeface="Arial" panose="020B0604020202020204" pitchFamily="34" charset="0"/>
                        </a:rPr>
                        <a:t>1,402,451 </a:t>
                      </a:r>
                      <a:endParaRPr lang="es-CO" sz="1100" b="0" i="0" u="none" strike="noStrike" dirty="0">
                        <a:solidFill>
                          <a:srgbClr val="002060"/>
                        </a:solidFill>
                        <a:effectLst/>
                        <a:latin typeface="Arial" panose="020B0604020202020204" pitchFamily="34" charset="0"/>
                      </a:endParaRPr>
                    </a:p>
                  </a:txBody>
                  <a:tcPr marL="0" marR="0" marT="0" marB="0" anchor="ctr">
                    <a:lnL w="6350" cap="flat" cmpd="sng" algn="ctr">
                      <a:solidFill>
                        <a:srgbClr val="8EA9DB"/>
                      </a:solidFill>
                      <a:prstDash val="solid"/>
                      <a:round/>
                      <a:headEnd type="none" w="med" len="med"/>
                      <a:tailEnd type="none" w="med" len="med"/>
                    </a:lnL>
                    <a:lnR w="6350" cap="flat" cmpd="sng" algn="ctr">
                      <a:solidFill>
                        <a:srgbClr val="8EA9DB"/>
                      </a:solidFill>
                      <a:prstDash val="solid"/>
                      <a:round/>
                      <a:headEnd type="none" w="med" len="med"/>
                      <a:tailEnd type="none" w="med" len="med"/>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solidFill>
                      <a:srgbClr val="FFFFFF"/>
                    </a:solidFill>
                  </a:tcPr>
                </a:tc>
                <a:tc>
                  <a:txBody>
                    <a:bodyPr/>
                    <a:lstStyle/>
                    <a:p>
                      <a:pPr algn="r" fontAlgn="ctr"/>
                      <a:r>
                        <a:rPr lang="es-CO" sz="1100" b="0" i="0" u="none" strike="noStrike">
                          <a:solidFill>
                            <a:srgbClr val="002060"/>
                          </a:solidFill>
                          <a:effectLst/>
                          <a:latin typeface="Arial" panose="020B0604020202020204" pitchFamily="34" charset="0"/>
                        </a:rPr>
                        <a:t> </a:t>
                      </a:r>
                    </a:p>
                  </a:txBody>
                  <a:tcPr marL="0" marR="0" marT="0" marB="0" anchor="ctr">
                    <a:lnL w="6350" cap="flat" cmpd="sng" algn="ctr">
                      <a:solidFill>
                        <a:srgbClr val="8EA9DB"/>
                      </a:solidFill>
                      <a:prstDash val="solid"/>
                      <a:round/>
                      <a:headEnd type="none" w="med" len="med"/>
                      <a:tailEnd type="none" w="med" len="med"/>
                    </a:lnL>
                    <a:lnR w="6350" cap="flat" cmpd="sng" algn="ctr">
                      <a:solidFill>
                        <a:srgbClr val="8EA9DB"/>
                      </a:solidFill>
                      <a:prstDash val="solid"/>
                      <a:round/>
                      <a:headEnd type="none" w="med" len="med"/>
                      <a:tailEnd type="none" w="med" len="med"/>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solidFill>
                      <a:srgbClr val="FFFFFF"/>
                    </a:solidFill>
                  </a:tcPr>
                </a:tc>
                <a:tc>
                  <a:txBody>
                    <a:bodyPr/>
                    <a:lstStyle/>
                    <a:p>
                      <a:pPr algn="r" fontAlgn="ctr"/>
                      <a:r>
                        <a:rPr lang="es-CO" sz="1100" b="0" i="0" u="none" strike="noStrike" dirty="0">
                          <a:solidFill>
                            <a:srgbClr val="002060"/>
                          </a:solidFill>
                          <a:effectLst/>
                          <a:latin typeface="Arial" panose="020B0604020202020204" pitchFamily="34" charset="0"/>
                        </a:rPr>
                        <a:t>   </a:t>
                      </a:r>
                      <a:r>
                        <a:rPr lang="es-CO" sz="1100" b="0" i="0" u="none" strike="noStrike" dirty="0" smtClean="0">
                          <a:solidFill>
                            <a:srgbClr val="002060"/>
                          </a:solidFill>
                          <a:effectLst/>
                          <a:latin typeface="Arial" panose="020B0604020202020204" pitchFamily="34" charset="0"/>
                        </a:rPr>
                        <a:t>1,459,931 </a:t>
                      </a:r>
                      <a:endParaRPr lang="es-CO" sz="1100" b="0" i="0" u="none" strike="noStrike" dirty="0">
                        <a:solidFill>
                          <a:srgbClr val="002060"/>
                        </a:solidFill>
                        <a:effectLst/>
                        <a:latin typeface="Arial" panose="020B0604020202020204" pitchFamily="34" charset="0"/>
                      </a:endParaRPr>
                    </a:p>
                  </a:txBody>
                  <a:tcPr marL="0" marR="0" marT="0" marB="0" anchor="ctr">
                    <a:lnL w="6350" cap="flat" cmpd="sng" algn="ctr">
                      <a:solidFill>
                        <a:srgbClr val="8EA9DB"/>
                      </a:solidFill>
                      <a:prstDash val="solid"/>
                      <a:round/>
                      <a:headEnd type="none" w="med" len="med"/>
                      <a:tailEnd type="none" w="med" len="med"/>
                    </a:lnL>
                    <a:lnR w="6350" cap="flat" cmpd="sng" algn="ctr">
                      <a:solidFill>
                        <a:srgbClr val="8EA9DB"/>
                      </a:solidFill>
                      <a:prstDash val="solid"/>
                      <a:round/>
                      <a:headEnd type="none" w="med" len="med"/>
                      <a:tailEnd type="none" w="med" len="med"/>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solidFill>
                      <a:srgbClr val="FFFFFF"/>
                    </a:solidFill>
                  </a:tcPr>
                </a:tc>
                <a:tc>
                  <a:txBody>
                    <a:bodyPr/>
                    <a:lstStyle/>
                    <a:p>
                      <a:pPr algn="r" fontAlgn="ctr"/>
                      <a:r>
                        <a:rPr lang="es-CO" sz="1100" b="0" i="0" u="none" strike="noStrike">
                          <a:solidFill>
                            <a:srgbClr val="002060"/>
                          </a:solidFill>
                          <a:effectLst/>
                          <a:latin typeface="Arial" panose="020B0604020202020204" pitchFamily="34" charset="0"/>
                        </a:rPr>
                        <a:t> </a:t>
                      </a:r>
                    </a:p>
                  </a:txBody>
                  <a:tcPr marL="0" marR="0" marT="0" marB="0" anchor="ctr">
                    <a:lnL w="6350" cap="flat" cmpd="sng" algn="ctr">
                      <a:solidFill>
                        <a:srgbClr val="8EA9DB"/>
                      </a:solidFill>
                      <a:prstDash val="solid"/>
                      <a:round/>
                      <a:headEnd type="none" w="med" len="med"/>
                      <a:tailEnd type="none" w="med" len="med"/>
                    </a:lnL>
                    <a:lnR w="6350" cap="flat" cmpd="sng" algn="ctr">
                      <a:solidFill>
                        <a:srgbClr val="8EA9DB"/>
                      </a:solidFill>
                      <a:prstDash val="solid"/>
                      <a:round/>
                      <a:headEnd type="none" w="med" len="med"/>
                      <a:tailEnd type="none" w="med" len="med"/>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solidFill>
                      <a:srgbClr val="FFFFFF"/>
                    </a:solidFill>
                  </a:tcPr>
                </a:tc>
                <a:tc>
                  <a:txBody>
                    <a:bodyPr/>
                    <a:lstStyle/>
                    <a:p>
                      <a:pPr algn="r" fontAlgn="ctr"/>
                      <a:r>
                        <a:rPr lang="es-CO" sz="1100" b="0" i="0" u="none" strike="noStrike" dirty="0">
                          <a:solidFill>
                            <a:srgbClr val="002060"/>
                          </a:solidFill>
                          <a:effectLst/>
                          <a:latin typeface="Arial" panose="020B0604020202020204" pitchFamily="34" charset="0"/>
                        </a:rPr>
                        <a:t>    </a:t>
                      </a:r>
                      <a:r>
                        <a:rPr lang="es-CO" sz="1100" b="0" i="0" u="none" strike="noStrike" dirty="0" smtClean="0">
                          <a:solidFill>
                            <a:srgbClr val="002060"/>
                          </a:solidFill>
                          <a:effectLst/>
                          <a:latin typeface="Arial" panose="020B0604020202020204" pitchFamily="34" charset="0"/>
                        </a:rPr>
                        <a:t>1,499,032 </a:t>
                      </a:r>
                      <a:endParaRPr lang="es-CO" sz="1100" b="0" i="0" u="none" strike="noStrike" dirty="0">
                        <a:solidFill>
                          <a:srgbClr val="002060"/>
                        </a:solidFill>
                        <a:effectLst/>
                        <a:latin typeface="Arial" panose="020B0604020202020204" pitchFamily="34" charset="0"/>
                      </a:endParaRPr>
                    </a:p>
                  </a:txBody>
                  <a:tcPr marL="0" marR="0" marT="0" marB="0" anchor="ctr">
                    <a:lnL w="6350" cap="flat" cmpd="sng" algn="ctr">
                      <a:solidFill>
                        <a:srgbClr val="8EA9DB"/>
                      </a:solidFill>
                      <a:prstDash val="solid"/>
                      <a:round/>
                      <a:headEnd type="none" w="med" len="med"/>
                      <a:tailEnd type="none" w="med" len="med"/>
                    </a:lnL>
                    <a:lnR w="6350" cap="flat" cmpd="sng" algn="ctr">
                      <a:solidFill>
                        <a:srgbClr val="8EA9DB"/>
                      </a:solidFill>
                      <a:prstDash val="solid"/>
                      <a:round/>
                      <a:headEnd type="none" w="med" len="med"/>
                      <a:tailEnd type="none" w="med" len="med"/>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solidFill>
                      <a:srgbClr val="FFFFFF"/>
                    </a:solidFill>
                  </a:tcPr>
                </a:tc>
                <a:tc>
                  <a:txBody>
                    <a:bodyPr/>
                    <a:lstStyle/>
                    <a:p>
                      <a:pPr algn="r" rtl="0" fontAlgn="ctr"/>
                      <a:r>
                        <a:rPr lang="es-CO" sz="1100" b="0" i="0" u="none" strike="noStrike">
                          <a:solidFill>
                            <a:srgbClr val="002060"/>
                          </a:solidFill>
                          <a:effectLst/>
                          <a:latin typeface="Calibri" panose="020F0502020204030204" pitchFamily="34" charset="0"/>
                        </a:rPr>
                        <a:t> </a:t>
                      </a:r>
                    </a:p>
                  </a:txBody>
                  <a:tcPr marL="0" marR="0" marT="0" marB="0" anchor="ctr">
                    <a:lnL w="6350" cap="flat" cmpd="sng" algn="ctr">
                      <a:solidFill>
                        <a:srgbClr val="8EA9DB"/>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solidFill>
                      <a:srgbClr val="FFFFFF"/>
                    </a:solidFill>
                  </a:tcPr>
                </a:tc>
                <a:extLst>
                  <a:ext uri="{0D108BD9-81ED-4DB2-BD59-A6C34878D82A}">
                    <a16:rowId xmlns:a16="http://schemas.microsoft.com/office/drawing/2014/main" xmlns="" val="101877210"/>
                  </a:ext>
                </a:extLst>
              </a:tr>
              <a:tr h="296855">
                <a:tc>
                  <a:txBody>
                    <a:bodyPr/>
                    <a:lstStyle/>
                    <a:p>
                      <a:pPr algn="l" rtl="0" fontAlgn="ctr"/>
                      <a:r>
                        <a:rPr lang="es-CO" sz="1100" b="1" i="0" u="none" strike="noStrike">
                          <a:solidFill>
                            <a:srgbClr val="002060"/>
                          </a:solidFill>
                          <a:effectLst/>
                          <a:latin typeface="Calibri" panose="020F0502020204030204" pitchFamily="34" charset="0"/>
                        </a:rPr>
                        <a:t>DIFERENCIA</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8EA9DB"/>
                      </a:solidFill>
                      <a:prstDash val="solid"/>
                      <a:round/>
                      <a:headEnd type="none" w="med" len="med"/>
                      <a:tailEnd type="none" w="med" len="med"/>
                    </a:lnR>
                    <a:lnT w="6350" cap="flat" cmpd="sng" algn="ctr">
                      <a:solidFill>
                        <a:srgbClr val="8EA9DB"/>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r" fontAlgn="ctr"/>
                      <a:r>
                        <a:rPr lang="es-CO" sz="1100" b="0" i="0" u="none" strike="noStrike">
                          <a:solidFill>
                            <a:srgbClr val="002060"/>
                          </a:solidFill>
                          <a:effectLst/>
                          <a:latin typeface="Arial" panose="020B0604020202020204" pitchFamily="34" charset="0"/>
                        </a:rPr>
                        <a:t> </a:t>
                      </a:r>
                    </a:p>
                  </a:txBody>
                  <a:tcPr marL="0" marR="0" marT="0" marB="0" anchor="ctr">
                    <a:lnL w="6350" cap="flat" cmpd="sng" algn="ctr">
                      <a:solidFill>
                        <a:srgbClr val="8EA9DB"/>
                      </a:solidFill>
                      <a:prstDash val="solid"/>
                      <a:round/>
                      <a:headEnd type="none" w="med" len="med"/>
                      <a:tailEnd type="none" w="med" len="med"/>
                    </a:lnL>
                    <a:lnR w="6350" cap="flat" cmpd="sng" algn="ctr">
                      <a:solidFill>
                        <a:srgbClr val="8EA9DB"/>
                      </a:solidFill>
                      <a:prstDash val="solid"/>
                      <a:round/>
                      <a:headEnd type="none" w="med" len="med"/>
                      <a:tailEnd type="none" w="med" len="med"/>
                    </a:lnR>
                    <a:lnT w="6350" cap="flat" cmpd="sng" algn="ctr">
                      <a:solidFill>
                        <a:srgbClr val="8EA9DB"/>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r" fontAlgn="ctr"/>
                      <a:r>
                        <a:rPr lang="es-CO" sz="1100" b="0" i="0" u="none" strike="noStrike">
                          <a:solidFill>
                            <a:srgbClr val="002060"/>
                          </a:solidFill>
                          <a:effectLst/>
                          <a:latin typeface="Arial" panose="020B0604020202020204" pitchFamily="34" charset="0"/>
                        </a:rPr>
                        <a:t> </a:t>
                      </a:r>
                    </a:p>
                  </a:txBody>
                  <a:tcPr marL="0" marR="0" marT="0" marB="0" anchor="ctr">
                    <a:lnL w="6350" cap="flat" cmpd="sng" algn="ctr">
                      <a:solidFill>
                        <a:srgbClr val="8EA9DB"/>
                      </a:solidFill>
                      <a:prstDash val="solid"/>
                      <a:round/>
                      <a:headEnd type="none" w="med" len="med"/>
                      <a:tailEnd type="none" w="med" len="med"/>
                    </a:lnL>
                    <a:lnR w="6350" cap="flat" cmpd="sng" algn="ctr">
                      <a:solidFill>
                        <a:srgbClr val="8EA9DB"/>
                      </a:solidFill>
                      <a:prstDash val="solid"/>
                      <a:round/>
                      <a:headEnd type="none" w="med" len="med"/>
                      <a:tailEnd type="none" w="med" len="med"/>
                    </a:lnR>
                    <a:lnT w="6350" cap="flat" cmpd="sng" algn="ctr">
                      <a:solidFill>
                        <a:srgbClr val="8EA9DB"/>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r" fontAlgn="ctr"/>
                      <a:r>
                        <a:rPr lang="es-CO" sz="1100" b="0" i="0" u="none" strike="noStrike">
                          <a:solidFill>
                            <a:srgbClr val="002060"/>
                          </a:solidFill>
                          <a:effectLst/>
                          <a:latin typeface="Arial" panose="020B0604020202020204" pitchFamily="34" charset="0"/>
                        </a:rPr>
                        <a:t> </a:t>
                      </a:r>
                    </a:p>
                  </a:txBody>
                  <a:tcPr marL="0" marR="0" marT="0" marB="0" anchor="ctr">
                    <a:lnL w="6350" cap="flat" cmpd="sng" algn="ctr">
                      <a:solidFill>
                        <a:srgbClr val="8EA9DB"/>
                      </a:solidFill>
                      <a:prstDash val="solid"/>
                      <a:round/>
                      <a:headEnd type="none" w="med" len="med"/>
                      <a:tailEnd type="none" w="med" len="med"/>
                    </a:lnL>
                    <a:lnR w="6350" cap="flat" cmpd="sng" algn="ctr">
                      <a:solidFill>
                        <a:srgbClr val="8EA9DB"/>
                      </a:solidFill>
                      <a:prstDash val="solid"/>
                      <a:round/>
                      <a:headEnd type="none" w="med" len="med"/>
                      <a:tailEnd type="none" w="med" len="med"/>
                    </a:lnR>
                    <a:lnT w="6350" cap="flat" cmpd="sng" algn="ctr">
                      <a:solidFill>
                        <a:srgbClr val="8EA9DB"/>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r" fontAlgn="ctr"/>
                      <a:r>
                        <a:rPr lang="es-CO" sz="1100" b="0" i="0" u="none" strike="noStrike">
                          <a:solidFill>
                            <a:srgbClr val="002060"/>
                          </a:solidFill>
                          <a:effectLst/>
                          <a:latin typeface="Arial" panose="020B0604020202020204" pitchFamily="34" charset="0"/>
                        </a:rPr>
                        <a:t> </a:t>
                      </a:r>
                    </a:p>
                  </a:txBody>
                  <a:tcPr marL="0" marR="0" marT="0" marB="0" anchor="ctr">
                    <a:lnL w="6350" cap="flat" cmpd="sng" algn="ctr">
                      <a:solidFill>
                        <a:srgbClr val="8EA9DB"/>
                      </a:solidFill>
                      <a:prstDash val="solid"/>
                      <a:round/>
                      <a:headEnd type="none" w="med" len="med"/>
                      <a:tailEnd type="none" w="med" len="med"/>
                    </a:lnL>
                    <a:lnR w="6350" cap="flat" cmpd="sng" algn="ctr">
                      <a:solidFill>
                        <a:srgbClr val="8EA9DB"/>
                      </a:solidFill>
                      <a:prstDash val="solid"/>
                      <a:round/>
                      <a:headEnd type="none" w="med" len="med"/>
                      <a:tailEnd type="none" w="med" len="med"/>
                    </a:lnR>
                    <a:lnT w="6350" cap="flat" cmpd="sng" algn="ctr">
                      <a:solidFill>
                        <a:srgbClr val="8EA9DB"/>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r" fontAlgn="ctr"/>
                      <a:r>
                        <a:rPr lang="es-CO" sz="1100" b="0" i="0" u="none" strike="noStrike" dirty="0">
                          <a:solidFill>
                            <a:srgbClr val="002060"/>
                          </a:solidFill>
                          <a:effectLst/>
                          <a:latin typeface="Arial" panose="020B0604020202020204" pitchFamily="34" charset="0"/>
                        </a:rPr>
                        <a:t>          </a:t>
                      </a:r>
                      <a:r>
                        <a:rPr lang="es-CO" sz="1100" b="0" i="0" u="none" strike="noStrike" dirty="0" smtClean="0">
                          <a:solidFill>
                            <a:srgbClr val="002060"/>
                          </a:solidFill>
                          <a:effectLst/>
                          <a:latin typeface="Arial" panose="020B0604020202020204" pitchFamily="34" charset="0"/>
                        </a:rPr>
                        <a:t>(</a:t>
                      </a:r>
                      <a:r>
                        <a:rPr lang="es-CO" sz="1100" b="0" i="0" u="none" strike="noStrike" dirty="0">
                          <a:solidFill>
                            <a:srgbClr val="002060"/>
                          </a:solidFill>
                          <a:effectLst/>
                          <a:latin typeface="Arial" panose="020B0604020202020204" pitchFamily="34" charset="0"/>
                        </a:rPr>
                        <a:t>353,096)</a:t>
                      </a:r>
                    </a:p>
                  </a:txBody>
                  <a:tcPr marL="0" marR="0" marT="0" marB="0" anchor="ctr">
                    <a:lnL w="6350" cap="flat" cmpd="sng" algn="ctr">
                      <a:solidFill>
                        <a:srgbClr val="8EA9DB"/>
                      </a:solidFill>
                      <a:prstDash val="solid"/>
                      <a:round/>
                      <a:headEnd type="none" w="med" len="med"/>
                      <a:tailEnd type="none" w="med" len="med"/>
                    </a:lnL>
                    <a:lnR w="6350" cap="flat" cmpd="sng" algn="ctr">
                      <a:solidFill>
                        <a:srgbClr val="8EA9DB"/>
                      </a:solidFill>
                      <a:prstDash val="solid"/>
                      <a:round/>
                      <a:headEnd type="none" w="med" len="med"/>
                      <a:tailEnd type="none" w="med" len="med"/>
                    </a:lnR>
                    <a:lnT w="6350" cap="flat" cmpd="sng" algn="ctr">
                      <a:solidFill>
                        <a:srgbClr val="8EA9DB"/>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r" fontAlgn="ctr"/>
                      <a:r>
                        <a:rPr lang="es-CO" sz="1100" b="0" i="0" u="none" strike="noStrike">
                          <a:solidFill>
                            <a:srgbClr val="002060"/>
                          </a:solidFill>
                          <a:effectLst/>
                          <a:latin typeface="Arial" panose="020B0604020202020204" pitchFamily="34" charset="0"/>
                        </a:rPr>
                        <a:t> </a:t>
                      </a:r>
                    </a:p>
                  </a:txBody>
                  <a:tcPr marL="0" marR="0" marT="0" marB="0" anchor="ctr">
                    <a:lnL w="6350" cap="flat" cmpd="sng" algn="ctr">
                      <a:solidFill>
                        <a:srgbClr val="8EA9DB"/>
                      </a:solidFill>
                      <a:prstDash val="solid"/>
                      <a:round/>
                      <a:headEnd type="none" w="med" len="med"/>
                      <a:tailEnd type="none" w="med" len="med"/>
                    </a:lnL>
                    <a:lnR w="6350" cap="flat" cmpd="sng" algn="ctr">
                      <a:solidFill>
                        <a:srgbClr val="8EA9DB"/>
                      </a:solidFill>
                      <a:prstDash val="solid"/>
                      <a:round/>
                      <a:headEnd type="none" w="med" len="med"/>
                      <a:tailEnd type="none" w="med" len="med"/>
                    </a:lnR>
                    <a:lnT w="6350" cap="flat" cmpd="sng" algn="ctr">
                      <a:solidFill>
                        <a:srgbClr val="8EA9DB"/>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r" fontAlgn="ctr"/>
                      <a:r>
                        <a:rPr lang="es-CO" sz="1100" b="0" i="0" u="none" strike="noStrike" dirty="0">
                          <a:solidFill>
                            <a:srgbClr val="002060"/>
                          </a:solidFill>
                          <a:effectLst/>
                          <a:latin typeface="Arial" panose="020B0604020202020204" pitchFamily="34" charset="0"/>
                        </a:rPr>
                        <a:t>    </a:t>
                      </a:r>
                      <a:r>
                        <a:rPr lang="es-CO" sz="1100" b="0" i="0" u="none" strike="noStrike" dirty="0" smtClean="0">
                          <a:solidFill>
                            <a:srgbClr val="002060"/>
                          </a:solidFill>
                          <a:effectLst/>
                          <a:latin typeface="Arial" panose="020B0604020202020204" pitchFamily="34" charset="0"/>
                        </a:rPr>
                        <a:t>(</a:t>
                      </a:r>
                      <a:r>
                        <a:rPr lang="es-CO" sz="1100" b="0" i="0" u="none" strike="noStrike" dirty="0">
                          <a:solidFill>
                            <a:srgbClr val="002060"/>
                          </a:solidFill>
                          <a:effectLst/>
                          <a:latin typeface="Arial" panose="020B0604020202020204" pitchFamily="34" charset="0"/>
                        </a:rPr>
                        <a:t>211,028)</a:t>
                      </a:r>
                    </a:p>
                  </a:txBody>
                  <a:tcPr marL="0" marR="0" marT="0" marB="0" anchor="ctr">
                    <a:lnL w="6350" cap="flat" cmpd="sng" algn="ctr">
                      <a:solidFill>
                        <a:srgbClr val="8EA9DB"/>
                      </a:solidFill>
                      <a:prstDash val="solid"/>
                      <a:round/>
                      <a:headEnd type="none" w="med" len="med"/>
                      <a:tailEnd type="none" w="med" len="med"/>
                    </a:lnL>
                    <a:lnR w="6350" cap="flat" cmpd="sng" algn="ctr">
                      <a:solidFill>
                        <a:srgbClr val="8EA9DB"/>
                      </a:solidFill>
                      <a:prstDash val="solid"/>
                      <a:round/>
                      <a:headEnd type="none" w="med" len="med"/>
                      <a:tailEnd type="none" w="med" len="med"/>
                    </a:lnR>
                    <a:lnT w="6350" cap="flat" cmpd="sng" algn="ctr">
                      <a:solidFill>
                        <a:srgbClr val="8EA9DB"/>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r" fontAlgn="ctr"/>
                      <a:r>
                        <a:rPr lang="es-CO" sz="1100" b="0" i="0" u="none" strike="noStrike">
                          <a:solidFill>
                            <a:srgbClr val="002060"/>
                          </a:solidFill>
                          <a:effectLst/>
                          <a:latin typeface="Arial" panose="020B0604020202020204" pitchFamily="34" charset="0"/>
                        </a:rPr>
                        <a:t> </a:t>
                      </a:r>
                    </a:p>
                  </a:txBody>
                  <a:tcPr marL="0" marR="0" marT="0" marB="0" anchor="ctr">
                    <a:lnL w="6350" cap="flat" cmpd="sng" algn="ctr">
                      <a:solidFill>
                        <a:srgbClr val="8EA9DB"/>
                      </a:solidFill>
                      <a:prstDash val="solid"/>
                      <a:round/>
                      <a:headEnd type="none" w="med" len="med"/>
                      <a:tailEnd type="none" w="med" len="med"/>
                    </a:lnL>
                    <a:lnR w="6350" cap="flat" cmpd="sng" algn="ctr">
                      <a:solidFill>
                        <a:srgbClr val="8EA9DB"/>
                      </a:solidFill>
                      <a:prstDash val="solid"/>
                      <a:round/>
                      <a:headEnd type="none" w="med" len="med"/>
                      <a:tailEnd type="none" w="med" len="med"/>
                    </a:lnR>
                    <a:lnT w="6350" cap="flat" cmpd="sng" algn="ctr">
                      <a:solidFill>
                        <a:srgbClr val="8EA9DB"/>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r" fontAlgn="ctr"/>
                      <a:r>
                        <a:rPr lang="es-CO" sz="1100" b="0" i="0" u="none" strike="noStrike" dirty="0">
                          <a:solidFill>
                            <a:srgbClr val="002060"/>
                          </a:solidFill>
                          <a:effectLst/>
                          <a:latin typeface="Arial" panose="020B0604020202020204" pitchFamily="34" charset="0"/>
                        </a:rPr>
                        <a:t> </a:t>
                      </a:r>
                      <a:r>
                        <a:rPr lang="es-CO" sz="1100" b="0" i="0" u="none" strike="noStrike" dirty="0" smtClean="0">
                          <a:solidFill>
                            <a:srgbClr val="002060"/>
                          </a:solidFill>
                          <a:effectLst/>
                          <a:latin typeface="Arial" panose="020B0604020202020204" pitchFamily="34" charset="0"/>
                        </a:rPr>
                        <a:t>249,662 </a:t>
                      </a:r>
                      <a:endParaRPr lang="es-CO" sz="1100" b="0" i="0" u="none" strike="noStrike" dirty="0">
                        <a:solidFill>
                          <a:srgbClr val="002060"/>
                        </a:solidFill>
                        <a:effectLst/>
                        <a:latin typeface="Arial" panose="020B0604020202020204" pitchFamily="34" charset="0"/>
                      </a:endParaRPr>
                    </a:p>
                  </a:txBody>
                  <a:tcPr marL="0" marR="0" marT="0" marB="0" anchor="ctr">
                    <a:lnL w="6350" cap="flat" cmpd="sng" algn="ctr">
                      <a:solidFill>
                        <a:srgbClr val="8EA9DB"/>
                      </a:solidFill>
                      <a:prstDash val="solid"/>
                      <a:round/>
                      <a:headEnd type="none" w="med" len="med"/>
                      <a:tailEnd type="none" w="med" len="med"/>
                    </a:lnL>
                    <a:lnR w="6350" cap="flat" cmpd="sng" algn="ctr">
                      <a:solidFill>
                        <a:srgbClr val="8EA9DB"/>
                      </a:solidFill>
                      <a:prstDash val="solid"/>
                      <a:round/>
                      <a:headEnd type="none" w="med" len="med"/>
                      <a:tailEnd type="none" w="med" len="med"/>
                    </a:lnR>
                    <a:lnT w="6350" cap="flat" cmpd="sng" algn="ctr">
                      <a:solidFill>
                        <a:srgbClr val="8EA9DB"/>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r" fontAlgn="ctr"/>
                      <a:r>
                        <a:rPr lang="es-CO" sz="1100" b="0" i="0" u="none" strike="noStrike">
                          <a:solidFill>
                            <a:srgbClr val="002060"/>
                          </a:solidFill>
                          <a:effectLst/>
                          <a:latin typeface="Arial" panose="020B0604020202020204" pitchFamily="34" charset="0"/>
                        </a:rPr>
                        <a:t> </a:t>
                      </a:r>
                    </a:p>
                  </a:txBody>
                  <a:tcPr marL="0" marR="0" marT="0" marB="0" anchor="ctr">
                    <a:lnL w="6350" cap="flat" cmpd="sng" algn="ctr">
                      <a:solidFill>
                        <a:srgbClr val="8EA9DB"/>
                      </a:solidFill>
                      <a:prstDash val="solid"/>
                      <a:round/>
                      <a:headEnd type="none" w="med" len="med"/>
                      <a:tailEnd type="none" w="med" len="med"/>
                    </a:lnL>
                    <a:lnR w="6350" cap="flat" cmpd="sng" algn="ctr">
                      <a:solidFill>
                        <a:srgbClr val="8EA9DB"/>
                      </a:solidFill>
                      <a:prstDash val="solid"/>
                      <a:round/>
                      <a:headEnd type="none" w="med" len="med"/>
                      <a:tailEnd type="none" w="med" len="med"/>
                    </a:lnR>
                    <a:lnT w="6350" cap="flat" cmpd="sng" algn="ctr">
                      <a:solidFill>
                        <a:srgbClr val="8EA9DB"/>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r" fontAlgn="ctr"/>
                      <a:r>
                        <a:rPr lang="es-CO" sz="1100" b="0" i="0" u="none" strike="noStrike" dirty="0">
                          <a:solidFill>
                            <a:srgbClr val="002060"/>
                          </a:solidFill>
                          <a:effectLst/>
                          <a:latin typeface="Arial" panose="020B0604020202020204" pitchFamily="34" charset="0"/>
                        </a:rPr>
                        <a:t>     </a:t>
                      </a:r>
                      <a:r>
                        <a:rPr lang="es-CO" sz="1100" b="0" i="0" u="none" strike="noStrike" dirty="0" smtClean="0">
                          <a:solidFill>
                            <a:srgbClr val="002060"/>
                          </a:solidFill>
                          <a:effectLst/>
                          <a:latin typeface="Arial" panose="020B0604020202020204" pitchFamily="34" charset="0"/>
                        </a:rPr>
                        <a:t>(</a:t>
                      </a:r>
                      <a:r>
                        <a:rPr lang="es-CO" sz="1100" b="0" i="0" u="none" strike="noStrike" dirty="0">
                          <a:solidFill>
                            <a:srgbClr val="002060"/>
                          </a:solidFill>
                          <a:effectLst/>
                          <a:latin typeface="Arial" panose="020B0604020202020204" pitchFamily="34" charset="0"/>
                        </a:rPr>
                        <a:t>25,729)</a:t>
                      </a:r>
                    </a:p>
                  </a:txBody>
                  <a:tcPr marL="0" marR="0" marT="0" marB="0" anchor="ctr">
                    <a:lnL w="6350" cap="flat" cmpd="sng" algn="ctr">
                      <a:solidFill>
                        <a:srgbClr val="8EA9DB"/>
                      </a:solidFill>
                      <a:prstDash val="solid"/>
                      <a:round/>
                      <a:headEnd type="none" w="med" len="med"/>
                      <a:tailEnd type="none" w="med" len="med"/>
                    </a:lnL>
                    <a:lnR w="6350" cap="flat" cmpd="sng" algn="ctr">
                      <a:solidFill>
                        <a:srgbClr val="8EA9DB"/>
                      </a:solidFill>
                      <a:prstDash val="solid"/>
                      <a:round/>
                      <a:headEnd type="none" w="med" len="med"/>
                      <a:tailEnd type="none" w="med" len="med"/>
                    </a:lnR>
                    <a:lnT w="6350" cap="flat" cmpd="sng" algn="ctr">
                      <a:solidFill>
                        <a:srgbClr val="8EA9DB"/>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r" rtl="0" fontAlgn="ctr"/>
                      <a:r>
                        <a:rPr lang="es-CO" sz="1100" b="0" i="0" u="none" strike="noStrike">
                          <a:solidFill>
                            <a:srgbClr val="002060"/>
                          </a:solidFill>
                          <a:effectLst/>
                          <a:latin typeface="Calibri" panose="020F0502020204030204" pitchFamily="34" charset="0"/>
                        </a:rPr>
                        <a:t> </a:t>
                      </a:r>
                    </a:p>
                  </a:txBody>
                  <a:tcPr marL="0" marR="0" marT="0" marB="0" anchor="ctr">
                    <a:lnL w="6350" cap="flat" cmpd="sng" algn="ctr">
                      <a:solidFill>
                        <a:srgbClr val="8EA9DB"/>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8EA9DB"/>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xmlns="" val="1659809522"/>
                  </a:ext>
                </a:extLst>
              </a:tr>
              <a:tr h="272226">
                <a:tc>
                  <a:txBody>
                    <a:bodyPr/>
                    <a:lstStyle/>
                    <a:p>
                      <a:pPr algn="l" rtl="0" fontAlgn="ctr"/>
                      <a:r>
                        <a:rPr lang="es-CO" sz="1100" b="1" i="0" u="none" strike="noStrike">
                          <a:solidFill>
                            <a:srgbClr val="002060"/>
                          </a:solidFill>
                          <a:effectLst/>
                          <a:latin typeface="Calibri" panose="020F0502020204030204" pitchFamily="34" charset="0"/>
                        </a:rPr>
                        <a:t>Total Propios SOLICITADO</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8EA9DB"/>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8EA9DB"/>
                      </a:solidFill>
                      <a:prstDash val="solid"/>
                      <a:round/>
                      <a:headEnd type="none" w="med" len="med"/>
                      <a:tailEnd type="none" w="med" len="med"/>
                    </a:lnB>
                    <a:solidFill>
                      <a:srgbClr val="FFFFFF"/>
                    </a:solidFill>
                  </a:tcPr>
                </a:tc>
                <a:tc>
                  <a:txBody>
                    <a:bodyPr/>
                    <a:lstStyle/>
                    <a:p>
                      <a:pPr algn="r" fontAlgn="ctr"/>
                      <a:r>
                        <a:rPr lang="es-CO" sz="1100" b="0" i="0" u="none" strike="noStrike">
                          <a:solidFill>
                            <a:srgbClr val="002060"/>
                          </a:solidFill>
                          <a:effectLst/>
                          <a:latin typeface="Arial" panose="020B0604020202020204" pitchFamily="34" charset="0"/>
                        </a:rPr>
                        <a:t> </a:t>
                      </a:r>
                    </a:p>
                  </a:txBody>
                  <a:tcPr marL="0" marR="0" marT="0" marB="0" anchor="ctr">
                    <a:lnL w="6350" cap="flat" cmpd="sng" algn="ctr">
                      <a:solidFill>
                        <a:srgbClr val="8EA9DB"/>
                      </a:solidFill>
                      <a:prstDash val="solid"/>
                      <a:round/>
                      <a:headEnd type="none" w="med" len="med"/>
                      <a:tailEnd type="none" w="med" len="med"/>
                    </a:lnL>
                    <a:lnR w="6350" cap="flat" cmpd="sng" algn="ctr">
                      <a:solidFill>
                        <a:srgbClr val="8EA9DB"/>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8EA9DB"/>
                      </a:solidFill>
                      <a:prstDash val="solid"/>
                      <a:round/>
                      <a:headEnd type="none" w="med" len="med"/>
                      <a:tailEnd type="none" w="med" len="med"/>
                    </a:lnB>
                    <a:solidFill>
                      <a:srgbClr val="FFFFFF"/>
                    </a:solidFill>
                  </a:tcPr>
                </a:tc>
                <a:tc>
                  <a:txBody>
                    <a:bodyPr/>
                    <a:lstStyle/>
                    <a:p>
                      <a:pPr algn="r" fontAlgn="ctr"/>
                      <a:r>
                        <a:rPr lang="es-CO" sz="1100" b="0" i="0" u="none" strike="noStrike" dirty="0">
                          <a:solidFill>
                            <a:srgbClr val="002060"/>
                          </a:solidFill>
                          <a:effectLst/>
                          <a:latin typeface="Arial" panose="020B0604020202020204" pitchFamily="34" charset="0"/>
                        </a:rPr>
                        <a:t>        </a:t>
                      </a:r>
                      <a:r>
                        <a:rPr lang="es-CO" sz="1100" b="0" i="0" u="none" strike="noStrike" dirty="0" smtClean="0">
                          <a:solidFill>
                            <a:srgbClr val="002060"/>
                          </a:solidFill>
                          <a:effectLst/>
                          <a:latin typeface="Arial" panose="020B0604020202020204" pitchFamily="34" charset="0"/>
                        </a:rPr>
                        <a:t>49,031 </a:t>
                      </a:r>
                      <a:endParaRPr lang="es-CO" sz="1100" b="0" i="0" u="none" strike="noStrike" dirty="0">
                        <a:solidFill>
                          <a:srgbClr val="002060"/>
                        </a:solidFill>
                        <a:effectLst/>
                        <a:latin typeface="Arial" panose="020B0604020202020204" pitchFamily="34" charset="0"/>
                      </a:endParaRPr>
                    </a:p>
                  </a:txBody>
                  <a:tcPr marL="0" marR="0" marT="0" marB="0" anchor="ctr">
                    <a:lnL w="6350" cap="flat" cmpd="sng" algn="ctr">
                      <a:solidFill>
                        <a:srgbClr val="8EA9DB"/>
                      </a:solidFill>
                      <a:prstDash val="solid"/>
                      <a:round/>
                      <a:headEnd type="none" w="med" len="med"/>
                      <a:tailEnd type="none" w="med" len="med"/>
                    </a:lnL>
                    <a:lnR w="6350" cap="flat" cmpd="sng" algn="ctr">
                      <a:solidFill>
                        <a:srgbClr val="8EA9DB"/>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8EA9DB"/>
                      </a:solidFill>
                      <a:prstDash val="solid"/>
                      <a:round/>
                      <a:headEnd type="none" w="med" len="med"/>
                      <a:tailEnd type="none" w="med" len="med"/>
                    </a:lnB>
                    <a:solidFill>
                      <a:srgbClr val="FFFFFF"/>
                    </a:solidFill>
                  </a:tcPr>
                </a:tc>
                <a:tc>
                  <a:txBody>
                    <a:bodyPr/>
                    <a:lstStyle/>
                    <a:p>
                      <a:pPr algn="r" fontAlgn="ctr"/>
                      <a:r>
                        <a:rPr lang="es-CO" sz="1100" b="0" i="0" u="none" strike="noStrike">
                          <a:solidFill>
                            <a:srgbClr val="002060"/>
                          </a:solidFill>
                          <a:effectLst/>
                          <a:latin typeface="Arial" panose="020B0604020202020204" pitchFamily="34" charset="0"/>
                        </a:rPr>
                        <a:t> </a:t>
                      </a:r>
                    </a:p>
                  </a:txBody>
                  <a:tcPr marL="0" marR="0" marT="0" marB="0" anchor="ctr">
                    <a:lnL w="6350" cap="flat" cmpd="sng" algn="ctr">
                      <a:solidFill>
                        <a:srgbClr val="8EA9DB"/>
                      </a:solidFill>
                      <a:prstDash val="solid"/>
                      <a:round/>
                      <a:headEnd type="none" w="med" len="med"/>
                      <a:tailEnd type="none" w="med" len="med"/>
                    </a:lnL>
                    <a:lnR w="6350" cap="flat" cmpd="sng" algn="ctr">
                      <a:solidFill>
                        <a:srgbClr val="8EA9DB"/>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8EA9DB"/>
                      </a:solidFill>
                      <a:prstDash val="solid"/>
                      <a:round/>
                      <a:headEnd type="none" w="med" len="med"/>
                      <a:tailEnd type="none" w="med" len="med"/>
                    </a:lnB>
                    <a:solidFill>
                      <a:srgbClr val="FFFFFF"/>
                    </a:solidFill>
                  </a:tcPr>
                </a:tc>
                <a:tc>
                  <a:txBody>
                    <a:bodyPr/>
                    <a:lstStyle/>
                    <a:p>
                      <a:pPr algn="r" fontAlgn="ctr"/>
                      <a:r>
                        <a:rPr lang="es-CO" sz="1100" b="0" i="0" u="none" strike="noStrike">
                          <a:solidFill>
                            <a:srgbClr val="002060"/>
                          </a:solidFill>
                          <a:effectLst/>
                          <a:latin typeface="Arial" panose="020B0604020202020204" pitchFamily="34" charset="0"/>
                        </a:rPr>
                        <a:t>          49,031 </a:t>
                      </a:r>
                    </a:p>
                  </a:txBody>
                  <a:tcPr marL="0" marR="0" marT="0" marB="0" anchor="ctr">
                    <a:lnL w="6350" cap="flat" cmpd="sng" algn="ctr">
                      <a:solidFill>
                        <a:srgbClr val="8EA9DB"/>
                      </a:solidFill>
                      <a:prstDash val="solid"/>
                      <a:round/>
                      <a:headEnd type="none" w="med" len="med"/>
                      <a:tailEnd type="none" w="med" len="med"/>
                    </a:lnL>
                    <a:lnR w="6350" cap="flat" cmpd="sng" algn="ctr">
                      <a:solidFill>
                        <a:srgbClr val="8EA9DB"/>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8EA9DB"/>
                      </a:solidFill>
                      <a:prstDash val="solid"/>
                      <a:round/>
                      <a:headEnd type="none" w="med" len="med"/>
                      <a:tailEnd type="none" w="med" len="med"/>
                    </a:lnB>
                    <a:solidFill>
                      <a:srgbClr val="FFFFFF"/>
                    </a:solidFill>
                  </a:tcPr>
                </a:tc>
                <a:tc>
                  <a:txBody>
                    <a:bodyPr/>
                    <a:lstStyle/>
                    <a:p>
                      <a:pPr algn="r" fontAlgn="ctr"/>
                      <a:r>
                        <a:rPr lang="es-CO" sz="1100" b="0" i="0" u="none" strike="noStrike">
                          <a:solidFill>
                            <a:srgbClr val="002060"/>
                          </a:solidFill>
                          <a:effectLst/>
                          <a:latin typeface="Arial" panose="020B0604020202020204" pitchFamily="34" charset="0"/>
                        </a:rPr>
                        <a:t> </a:t>
                      </a:r>
                    </a:p>
                  </a:txBody>
                  <a:tcPr marL="0" marR="0" marT="0" marB="0" anchor="ctr">
                    <a:lnL w="6350" cap="flat" cmpd="sng" algn="ctr">
                      <a:solidFill>
                        <a:srgbClr val="8EA9DB"/>
                      </a:solidFill>
                      <a:prstDash val="solid"/>
                      <a:round/>
                      <a:headEnd type="none" w="med" len="med"/>
                      <a:tailEnd type="none" w="med" len="med"/>
                    </a:lnL>
                    <a:lnR w="6350" cap="flat" cmpd="sng" algn="ctr">
                      <a:solidFill>
                        <a:srgbClr val="8EA9DB"/>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8EA9DB"/>
                      </a:solidFill>
                      <a:prstDash val="solid"/>
                      <a:round/>
                      <a:headEnd type="none" w="med" len="med"/>
                      <a:tailEnd type="none" w="med" len="med"/>
                    </a:lnB>
                    <a:solidFill>
                      <a:srgbClr val="FFFFFF"/>
                    </a:solidFill>
                  </a:tcPr>
                </a:tc>
                <a:tc>
                  <a:txBody>
                    <a:bodyPr/>
                    <a:lstStyle/>
                    <a:p>
                      <a:pPr algn="r" fontAlgn="ctr"/>
                      <a:r>
                        <a:rPr lang="es-CO" sz="1100" b="0" i="0" u="none" strike="noStrike" dirty="0">
                          <a:solidFill>
                            <a:srgbClr val="002060"/>
                          </a:solidFill>
                          <a:effectLst/>
                          <a:latin typeface="Arial" panose="020B0604020202020204" pitchFamily="34" charset="0"/>
                        </a:rPr>
                        <a:t>        </a:t>
                      </a:r>
                      <a:r>
                        <a:rPr lang="es-CO" sz="1100" b="0" i="0" u="none" strike="noStrike" dirty="0" smtClean="0">
                          <a:solidFill>
                            <a:srgbClr val="002060"/>
                          </a:solidFill>
                          <a:effectLst/>
                          <a:latin typeface="Arial" panose="020B0604020202020204" pitchFamily="34" charset="0"/>
                        </a:rPr>
                        <a:t>75,386 </a:t>
                      </a:r>
                      <a:endParaRPr lang="es-CO" sz="1100" b="0" i="0" u="none" strike="noStrike" dirty="0">
                        <a:solidFill>
                          <a:srgbClr val="002060"/>
                        </a:solidFill>
                        <a:effectLst/>
                        <a:latin typeface="Arial" panose="020B0604020202020204" pitchFamily="34" charset="0"/>
                      </a:endParaRPr>
                    </a:p>
                  </a:txBody>
                  <a:tcPr marL="0" marR="0" marT="0" marB="0" anchor="ctr">
                    <a:lnL w="6350" cap="flat" cmpd="sng" algn="ctr">
                      <a:solidFill>
                        <a:srgbClr val="8EA9DB"/>
                      </a:solidFill>
                      <a:prstDash val="solid"/>
                      <a:round/>
                      <a:headEnd type="none" w="med" len="med"/>
                      <a:tailEnd type="none" w="med" len="med"/>
                    </a:lnL>
                    <a:lnR w="6350" cap="flat" cmpd="sng" algn="ctr">
                      <a:solidFill>
                        <a:srgbClr val="8EA9DB"/>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8EA9DB"/>
                      </a:solidFill>
                      <a:prstDash val="solid"/>
                      <a:round/>
                      <a:headEnd type="none" w="med" len="med"/>
                      <a:tailEnd type="none" w="med" len="med"/>
                    </a:lnB>
                    <a:solidFill>
                      <a:srgbClr val="FFFFFF"/>
                    </a:solidFill>
                  </a:tcPr>
                </a:tc>
                <a:tc>
                  <a:txBody>
                    <a:bodyPr/>
                    <a:lstStyle/>
                    <a:p>
                      <a:pPr algn="r" fontAlgn="ctr"/>
                      <a:r>
                        <a:rPr lang="es-CO" sz="1100" b="0" i="0" u="none" strike="noStrike">
                          <a:solidFill>
                            <a:srgbClr val="002060"/>
                          </a:solidFill>
                          <a:effectLst/>
                          <a:latin typeface="Arial" panose="020B0604020202020204" pitchFamily="34" charset="0"/>
                        </a:rPr>
                        <a:t> </a:t>
                      </a:r>
                    </a:p>
                  </a:txBody>
                  <a:tcPr marL="0" marR="0" marT="0" marB="0" anchor="ctr">
                    <a:lnL w="6350" cap="flat" cmpd="sng" algn="ctr">
                      <a:solidFill>
                        <a:srgbClr val="8EA9DB"/>
                      </a:solidFill>
                      <a:prstDash val="solid"/>
                      <a:round/>
                      <a:headEnd type="none" w="med" len="med"/>
                      <a:tailEnd type="none" w="med" len="med"/>
                    </a:lnL>
                    <a:lnR w="6350" cap="flat" cmpd="sng" algn="ctr">
                      <a:solidFill>
                        <a:srgbClr val="8EA9DB"/>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8EA9DB"/>
                      </a:solidFill>
                      <a:prstDash val="solid"/>
                      <a:round/>
                      <a:headEnd type="none" w="med" len="med"/>
                      <a:tailEnd type="none" w="med" len="med"/>
                    </a:lnB>
                    <a:solidFill>
                      <a:srgbClr val="FFFFFF"/>
                    </a:solidFill>
                  </a:tcPr>
                </a:tc>
                <a:tc>
                  <a:txBody>
                    <a:bodyPr/>
                    <a:lstStyle/>
                    <a:p>
                      <a:pPr algn="r" fontAlgn="ctr"/>
                      <a:r>
                        <a:rPr lang="es-CO" sz="1100" b="0" i="0" u="none" strike="noStrike" dirty="0">
                          <a:solidFill>
                            <a:srgbClr val="002060"/>
                          </a:solidFill>
                          <a:effectLst/>
                          <a:latin typeface="Arial" panose="020B0604020202020204" pitchFamily="34" charset="0"/>
                        </a:rPr>
                        <a:t>         </a:t>
                      </a:r>
                      <a:r>
                        <a:rPr lang="es-CO" sz="1100" b="0" i="0" u="none" strike="noStrike" dirty="0" smtClean="0">
                          <a:solidFill>
                            <a:srgbClr val="002060"/>
                          </a:solidFill>
                          <a:effectLst/>
                          <a:latin typeface="Arial" panose="020B0604020202020204" pitchFamily="34" charset="0"/>
                        </a:rPr>
                        <a:t>79,076 </a:t>
                      </a:r>
                      <a:endParaRPr lang="es-CO" sz="1100" b="0" i="0" u="none" strike="noStrike" dirty="0">
                        <a:solidFill>
                          <a:srgbClr val="002060"/>
                        </a:solidFill>
                        <a:effectLst/>
                        <a:latin typeface="Arial" panose="020B0604020202020204" pitchFamily="34" charset="0"/>
                      </a:endParaRPr>
                    </a:p>
                  </a:txBody>
                  <a:tcPr marL="0" marR="0" marT="0" marB="0" anchor="ctr">
                    <a:lnL w="6350" cap="flat" cmpd="sng" algn="ctr">
                      <a:solidFill>
                        <a:srgbClr val="8EA9DB"/>
                      </a:solidFill>
                      <a:prstDash val="solid"/>
                      <a:round/>
                      <a:headEnd type="none" w="med" len="med"/>
                      <a:tailEnd type="none" w="med" len="med"/>
                    </a:lnL>
                    <a:lnR w="6350" cap="flat" cmpd="sng" algn="ctr">
                      <a:solidFill>
                        <a:srgbClr val="8EA9DB"/>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8EA9DB"/>
                      </a:solidFill>
                      <a:prstDash val="solid"/>
                      <a:round/>
                      <a:headEnd type="none" w="med" len="med"/>
                      <a:tailEnd type="none" w="med" len="med"/>
                    </a:lnB>
                    <a:solidFill>
                      <a:srgbClr val="FFFFFF"/>
                    </a:solidFill>
                  </a:tcPr>
                </a:tc>
                <a:tc>
                  <a:txBody>
                    <a:bodyPr/>
                    <a:lstStyle/>
                    <a:p>
                      <a:pPr algn="r" fontAlgn="ctr"/>
                      <a:r>
                        <a:rPr lang="es-CO" sz="1100" b="0" i="0" u="none" strike="noStrike">
                          <a:solidFill>
                            <a:srgbClr val="002060"/>
                          </a:solidFill>
                          <a:effectLst/>
                          <a:latin typeface="Arial" panose="020B0604020202020204" pitchFamily="34" charset="0"/>
                        </a:rPr>
                        <a:t> </a:t>
                      </a:r>
                    </a:p>
                  </a:txBody>
                  <a:tcPr marL="0" marR="0" marT="0" marB="0" anchor="ctr">
                    <a:lnL w="6350" cap="flat" cmpd="sng" algn="ctr">
                      <a:solidFill>
                        <a:srgbClr val="8EA9DB"/>
                      </a:solidFill>
                      <a:prstDash val="solid"/>
                      <a:round/>
                      <a:headEnd type="none" w="med" len="med"/>
                      <a:tailEnd type="none" w="med" len="med"/>
                    </a:lnL>
                    <a:lnR w="6350" cap="flat" cmpd="sng" algn="ctr">
                      <a:solidFill>
                        <a:srgbClr val="8EA9DB"/>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8EA9DB"/>
                      </a:solidFill>
                      <a:prstDash val="solid"/>
                      <a:round/>
                      <a:headEnd type="none" w="med" len="med"/>
                      <a:tailEnd type="none" w="med" len="med"/>
                    </a:lnB>
                    <a:solidFill>
                      <a:srgbClr val="FFFFFF"/>
                    </a:solidFill>
                  </a:tcPr>
                </a:tc>
                <a:tc>
                  <a:txBody>
                    <a:bodyPr/>
                    <a:lstStyle/>
                    <a:p>
                      <a:pPr algn="r" fontAlgn="ctr"/>
                      <a:r>
                        <a:rPr lang="es-CO" sz="1100" b="0" i="0" u="none" strike="noStrike" dirty="0">
                          <a:solidFill>
                            <a:srgbClr val="002060"/>
                          </a:solidFill>
                          <a:effectLst/>
                          <a:latin typeface="Arial" panose="020B0604020202020204" pitchFamily="34" charset="0"/>
                        </a:rPr>
                        <a:t>         </a:t>
                      </a:r>
                      <a:r>
                        <a:rPr lang="es-CO" sz="1100" b="0" i="0" u="none" strike="noStrike" dirty="0" smtClean="0">
                          <a:solidFill>
                            <a:srgbClr val="002060"/>
                          </a:solidFill>
                          <a:effectLst/>
                          <a:latin typeface="Arial" panose="020B0604020202020204" pitchFamily="34" charset="0"/>
                        </a:rPr>
                        <a:t>32,478 </a:t>
                      </a:r>
                      <a:endParaRPr lang="es-CO" sz="1100" b="0" i="0" u="none" strike="noStrike" dirty="0">
                        <a:solidFill>
                          <a:srgbClr val="002060"/>
                        </a:solidFill>
                        <a:effectLst/>
                        <a:latin typeface="Arial" panose="020B0604020202020204" pitchFamily="34" charset="0"/>
                      </a:endParaRPr>
                    </a:p>
                  </a:txBody>
                  <a:tcPr marL="0" marR="0" marT="0" marB="0" anchor="ctr">
                    <a:lnL w="6350" cap="flat" cmpd="sng" algn="ctr">
                      <a:solidFill>
                        <a:srgbClr val="8EA9DB"/>
                      </a:solidFill>
                      <a:prstDash val="solid"/>
                      <a:round/>
                      <a:headEnd type="none" w="med" len="med"/>
                      <a:tailEnd type="none" w="med" len="med"/>
                    </a:lnL>
                    <a:lnR w="6350" cap="flat" cmpd="sng" algn="ctr">
                      <a:solidFill>
                        <a:srgbClr val="8EA9DB"/>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8EA9DB"/>
                      </a:solidFill>
                      <a:prstDash val="solid"/>
                      <a:round/>
                      <a:headEnd type="none" w="med" len="med"/>
                      <a:tailEnd type="none" w="med" len="med"/>
                    </a:lnB>
                    <a:solidFill>
                      <a:srgbClr val="FFFFFF"/>
                    </a:solidFill>
                  </a:tcPr>
                </a:tc>
                <a:tc>
                  <a:txBody>
                    <a:bodyPr/>
                    <a:lstStyle/>
                    <a:p>
                      <a:pPr algn="r" fontAlgn="ctr"/>
                      <a:r>
                        <a:rPr lang="es-CO" sz="1100" b="0" i="0" u="none" strike="noStrike">
                          <a:solidFill>
                            <a:srgbClr val="002060"/>
                          </a:solidFill>
                          <a:effectLst/>
                          <a:latin typeface="Arial" panose="020B0604020202020204" pitchFamily="34" charset="0"/>
                        </a:rPr>
                        <a:t> </a:t>
                      </a:r>
                    </a:p>
                  </a:txBody>
                  <a:tcPr marL="0" marR="0" marT="0" marB="0" anchor="ctr">
                    <a:lnL w="6350" cap="flat" cmpd="sng" algn="ctr">
                      <a:solidFill>
                        <a:srgbClr val="8EA9DB"/>
                      </a:solidFill>
                      <a:prstDash val="solid"/>
                      <a:round/>
                      <a:headEnd type="none" w="med" len="med"/>
                      <a:tailEnd type="none" w="med" len="med"/>
                    </a:lnL>
                    <a:lnR w="6350" cap="flat" cmpd="sng" algn="ctr">
                      <a:solidFill>
                        <a:srgbClr val="8EA9DB"/>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8EA9DB"/>
                      </a:solidFill>
                      <a:prstDash val="solid"/>
                      <a:round/>
                      <a:headEnd type="none" w="med" len="med"/>
                      <a:tailEnd type="none" w="med" len="med"/>
                    </a:lnB>
                    <a:solidFill>
                      <a:srgbClr val="FFFFFF"/>
                    </a:solidFill>
                  </a:tcPr>
                </a:tc>
                <a:tc>
                  <a:txBody>
                    <a:bodyPr/>
                    <a:lstStyle/>
                    <a:p>
                      <a:pPr algn="r" fontAlgn="ctr"/>
                      <a:r>
                        <a:rPr lang="es-CO" sz="1100" b="0" i="0" u="none" strike="noStrike" dirty="0">
                          <a:solidFill>
                            <a:srgbClr val="002060"/>
                          </a:solidFill>
                          <a:effectLst/>
                          <a:latin typeface="Arial" panose="020B0604020202020204" pitchFamily="34" charset="0"/>
                        </a:rPr>
                        <a:t>           </a:t>
                      </a:r>
                      <a:r>
                        <a:rPr lang="es-CO" sz="1100" b="0" i="0" u="none" strike="noStrike" dirty="0" smtClean="0">
                          <a:solidFill>
                            <a:srgbClr val="002060"/>
                          </a:solidFill>
                          <a:effectLst/>
                          <a:latin typeface="Arial" panose="020B0604020202020204" pitchFamily="34" charset="0"/>
                        </a:rPr>
                        <a:t>2,898 </a:t>
                      </a:r>
                      <a:endParaRPr lang="es-CO" sz="1100" b="0" i="0" u="none" strike="noStrike" dirty="0">
                        <a:solidFill>
                          <a:srgbClr val="002060"/>
                        </a:solidFill>
                        <a:effectLst/>
                        <a:latin typeface="Arial" panose="020B0604020202020204" pitchFamily="34" charset="0"/>
                      </a:endParaRPr>
                    </a:p>
                  </a:txBody>
                  <a:tcPr marL="0" marR="0" marT="0" marB="0" anchor="ctr">
                    <a:lnL w="6350" cap="flat" cmpd="sng" algn="ctr">
                      <a:solidFill>
                        <a:srgbClr val="8EA9DB"/>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8EA9DB"/>
                      </a:solidFill>
                      <a:prstDash val="solid"/>
                      <a:round/>
                      <a:headEnd type="none" w="med" len="med"/>
                      <a:tailEnd type="none" w="med" len="med"/>
                    </a:lnB>
                    <a:solidFill>
                      <a:srgbClr val="FFFFFF"/>
                    </a:solidFill>
                  </a:tcPr>
                </a:tc>
                <a:extLst>
                  <a:ext uri="{0D108BD9-81ED-4DB2-BD59-A6C34878D82A}">
                    <a16:rowId xmlns:a16="http://schemas.microsoft.com/office/drawing/2014/main" xmlns="" val="76799776"/>
                  </a:ext>
                </a:extLst>
              </a:tr>
              <a:tr h="249667">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es-CO" sz="1100" b="1" i="0" u="none" strike="noStrike" dirty="0">
                          <a:solidFill>
                            <a:srgbClr val="002060"/>
                          </a:solidFill>
                          <a:effectLst/>
                          <a:latin typeface="Calibri" panose="020F0502020204030204" pitchFamily="34" charset="0"/>
                        </a:rPr>
                        <a:t> </a:t>
                      </a:r>
                      <a:r>
                        <a:rPr lang="es-CO" sz="1100" b="1" i="0" u="none" strike="noStrike" dirty="0" smtClean="0">
                          <a:solidFill>
                            <a:srgbClr val="002060"/>
                          </a:solidFill>
                          <a:effectLst/>
                          <a:latin typeface="Calibri" panose="020F0502020204030204" pitchFamily="34" charset="0"/>
                        </a:rPr>
                        <a:t>Propios</a:t>
                      </a:r>
                      <a:r>
                        <a:rPr lang="es-CO" sz="1100" b="1" i="0" u="none" strike="noStrike" baseline="0" dirty="0" smtClean="0">
                          <a:solidFill>
                            <a:srgbClr val="002060"/>
                          </a:solidFill>
                          <a:effectLst/>
                          <a:latin typeface="Calibri" panose="020F0502020204030204" pitchFamily="34" charset="0"/>
                        </a:rPr>
                        <a:t> </a:t>
                      </a:r>
                      <a:r>
                        <a:rPr lang="es-CO" sz="900" b="1" i="0" u="none" strike="noStrike" dirty="0" smtClean="0">
                          <a:solidFill>
                            <a:srgbClr val="002060"/>
                          </a:solidFill>
                          <a:effectLst/>
                          <a:latin typeface="Calibri" panose="020F0502020204030204" pitchFamily="34" charset="0"/>
                        </a:rPr>
                        <a:t>(MGMP 2021-2024)</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8EA9DB"/>
                      </a:solidFill>
                      <a:prstDash val="solid"/>
                      <a:round/>
                      <a:headEnd type="none" w="med" len="med"/>
                      <a:tailEnd type="none" w="med" len="med"/>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solidFill>
                      <a:srgbClr val="FFFFFF"/>
                    </a:solidFill>
                  </a:tcPr>
                </a:tc>
                <a:tc>
                  <a:txBody>
                    <a:bodyPr/>
                    <a:lstStyle/>
                    <a:p>
                      <a:pPr algn="r" fontAlgn="ctr"/>
                      <a:r>
                        <a:rPr lang="es-CO" sz="1100" b="0" i="0" u="none" strike="noStrike">
                          <a:solidFill>
                            <a:srgbClr val="002060"/>
                          </a:solidFill>
                          <a:effectLst/>
                          <a:latin typeface="Arial" panose="020B0604020202020204" pitchFamily="34" charset="0"/>
                        </a:rPr>
                        <a:t> </a:t>
                      </a:r>
                    </a:p>
                  </a:txBody>
                  <a:tcPr marL="0" marR="0" marT="0" marB="0" anchor="ctr">
                    <a:lnL w="6350" cap="flat" cmpd="sng" algn="ctr">
                      <a:solidFill>
                        <a:srgbClr val="8EA9DB"/>
                      </a:solidFill>
                      <a:prstDash val="solid"/>
                      <a:round/>
                      <a:headEnd type="none" w="med" len="med"/>
                      <a:tailEnd type="none" w="med" len="med"/>
                    </a:lnL>
                    <a:lnR w="6350" cap="flat" cmpd="sng" algn="ctr">
                      <a:solidFill>
                        <a:srgbClr val="8EA9DB"/>
                      </a:solidFill>
                      <a:prstDash val="solid"/>
                      <a:round/>
                      <a:headEnd type="none" w="med" len="med"/>
                      <a:tailEnd type="none" w="med" len="med"/>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solidFill>
                      <a:srgbClr val="FFFFFF"/>
                    </a:solidFill>
                  </a:tcPr>
                </a:tc>
                <a:tc>
                  <a:txBody>
                    <a:bodyPr/>
                    <a:lstStyle/>
                    <a:p>
                      <a:pPr algn="r" fontAlgn="ctr"/>
                      <a:r>
                        <a:rPr lang="es-CO" sz="1100" b="0" i="0" u="none" strike="noStrike">
                          <a:solidFill>
                            <a:srgbClr val="002060"/>
                          </a:solidFill>
                          <a:effectLst/>
                          <a:latin typeface="Arial" panose="020B0604020202020204" pitchFamily="34" charset="0"/>
                        </a:rPr>
                        <a:t> </a:t>
                      </a:r>
                    </a:p>
                  </a:txBody>
                  <a:tcPr marL="0" marR="0" marT="0" marB="0" anchor="ctr">
                    <a:lnL w="6350" cap="flat" cmpd="sng" algn="ctr">
                      <a:solidFill>
                        <a:srgbClr val="8EA9DB"/>
                      </a:solidFill>
                      <a:prstDash val="solid"/>
                      <a:round/>
                      <a:headEnd type="none" w="med" len="med"/>
                      <a:tailEnd type="none" w="med" len="med"/>
                    </a:lnL>
                    <a:lnR w="6350" cap="flat" cmpd="sng" algn="ctr">
                      <a:solidFill>
                        <a:srgbClr val="8EA9DB"/>
                      </a:solidFill>
                      <a:prstDash val="solid"/>
                      <a:round/>
                      <a:headEnd type="none" w="med" len="med"/>
                      <a:tailEnd type="none" w="med" len="med"/>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solidFill>
                      <a:srgbClr val="FFFFFF"/>
                    </a:solidFill>
                  </a:tcPr>
                </a:tc>
                <a:tc>
                  <a:txBody>
                    <a:bodyPr/>
                    <a:lstStyle/>
                    <a:p>
                      <a:pPr algn="r" rtl="0" fontAlgn="ctr"/>
                      <a:r>
                        <a:rPr lang="es-CO" sz="1100" b="0" i="0" u="none" strike="noStrike">
                          <a:solidFill>
                            <a:srgbClr val="002060"/>
                          </a:solidFill>
                          <a:effectLst/>
                          <a:latin typeface="Calibri" panose="020F0502020204030204" pitchFamily="34" charset="0"/>
                        </a:rPr>
                        <a:t> </a:t>
                      </a:r>
                    </a:p>
                  </a:txBody>
                  <a:tcPr marL="0" marR="0" marT="0" marB="0" anchor="ctr">
                    <a:lnL w="6350" cap="flat" cmpd="sng" algn="ctr">
                      <a:solidFill>
                        <a:srgbClr val="8EA9DB"/>
                      </a:solidFill>
                      <a:prstDash val="solid"/>
                      <a:round/>
                      <a:headEnd type="none" w="med" len="med"/>
                      <a:tailEnd type="none" w="med" len="med"/>
                    </a:lnL>
                    <a:lnR w="6350" cap="flat" cmpd="sng" algn="ctr">
                      <a:solidFill>
                        <a:srgbClr val="8EA9DB"/>
                      </a:solidFill>
                      <a:prstDash val="solid"/>
                      <a:round/>
                      <a:headEnd type="none" w="med" len="med"/>
                      <a:tailEnd type="none" w="med" len="med"/>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solidFill>
                      <a:srgbClr val="FFFFFF"/>
                    </a:solidFill>
                  </a:tcPr>
                </a:tc>
                <a:tc>
                  <a:txBody>
                    <a:bodyPr/>
                    <a:lstStyle/>
                    <a:p>
                      <a:pPr algn="r" rtl="0" fontAlgn="ctr"/>
                      <a:r>
                        <a:rPr lang="es-CO" sz="1100" b="0" i="0" u="none" strike="noStrike">
                          <a:solidFill>
                            <a:srgbClr val="002060"/>
                          </a:solidFill>
                          <a:effectLst/>
                          <a:latin typeface="Calibri" panose="020F0502020204030204" pitchFamily="34" charset="0"/>
                        </a:rPr>
                        <a:t> </a:t>
                      </a:r>
                    </a:p>
                  </a:txBody>
                  <a:tcPr marL="0" marR="0" marT="0" marB="0" anchor="ctr">
                    <a:lnL w="6350" cap="flat" cmpd="sng" algn="ctr">
                      <a:solidFill>
                        <a:srgbClr val="8EA9DB"/>
                      </a:solidFill>
                      <a:prstDash val="solid"/>
                      <a:round/>
                      <a:headEnd type="none" w="med" len="med"/>
                      <a:tailEnd type="none" w="med" len="med"/>
                    </a:lnL>
                    <a:lnR w="6350" cap="flat" cmpd="sng" algn="ctr">
                      <a:solidFill>
                        <a:srgbClr val="8EA9DB"/>
                      </a:solidFill>
                      <a:prstDash val="solid"/>
                      <a:round/>
                      <a:headEnd type="none" w="med" len="med"/>
                      <a:tailEnd type="none" w="med" len="med"/>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solidFill>
                      <a:srgbClr val="FFFFFF"/>
                    </a:solidFill>
                  </a:tcPr>
                </a:tc>
                <a:tc>
                  <a:txBody>
                    <a:bodyPr/>
                    <a:lstStyle/>
                    <a:p>
                      <a:pPr algn="r" rtl="0" fontAlgn="ctr"/>
                      <a:r>
                        <a:rPr lang="es-CO" sz="1100" b="0" i="0" u="none" strike="noStrike">
                          <a:solidFill>
                            <a:srgbClr val="002060"/>
                          </a:solidFill>
                          <a:effectLst/>
                          <a:latin typeface="Calibri" panose="020F0502020204030204" pitchFamily="34" charset="0"/>
                        </a:rPr>
                        <a:t> </a:t>
                      </a:r>
                    </a:p>
                  </a:txBody>
                  <a:tcPr marL="0" marR="0" marT="0" marB="0" anchor="ctr">
                    <a:lnL w="6350" cap="flat" cmpd="sng" algn="ctr">
                      <a:solidFill>
                        <a:srgbClr val="8EA9DB"/>
                      </a:solidFill>
                      <a:prstDash val="solid"/>
                      <a:round/>
                      <a:headEnd type="none" w="med" len="med"/>
                      <a:tailEnd type="none" w="med" len="med"/>
                    </a:lnL>
                    <a:lnR w="6350" cap="flat" cmpd="sng" algn="ctr">
                      <a:solidFill>
                        <a:srgbClr val="8EA9DB"/>
                      </a:solidFill>
                      <a:prstDash val="solid"/>
                      <a:round/>
                      <a:headEnd type="none" w="med" len="med"/>
                      <a:tailEnd type="none" w="med" len="med"/>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solidFill>
                      <a:srgbClr val="FFFFFF"/>
                    </a:solidFill>
                  </a:tcPr>
                </a:tc>
                <a:tc>
                  <a:txBody>
                    <a:bodyPr/>
                    <a:lstStyle/>
                    <a:p>
                      <a:pPr algn="r" fontAlgn="ctr"/>
                      <a:r>
                        <a:rPr lang="es-CO" sz="1100" b="0" i="0" u="none" strike="noStrike" dirty="0">
                          <a:solidFill>
                            <a:srgbClr val="002060"/>
                          </a:solidFill>
                          <a:effectLst/>
                          <a:latin typeface="Arial" panose="020B0604020202020204" pitchFamily="34" charset="0"/>
                        </a:rPr>
                        <a:t>        </a:t>
                      </a:r>
                      <a:r>
                        <a:rPr lang="es-CO" sz="1100" b="0" i="0" u="none" strike="noStrike" dirty="0" smtClean="0">
                          <a:solidFill>
                            <a:srgbClr val="002060"/>
                          </a:solidFill>
                          <a:effectLst/>
                          <a:latin typeface="Arial" panose="020B0604020202020204" pitchFamily="34" charset="0"/>
                        </a:rPr>
                        <a:t>43,000 </a:t>
                      </a:r>
                      <a:endParaRPr lang="es-CO" sz="1100" b="0" i="0" u="none" strike="noStrike" dirty="0">
                        <a:solidFill>
                          <a:srgbClr val="002060"/>
                        </a:solidFill>
                        <a:effectLst/>
                        <a:latin typeface="Arial" panose="020B0604020202020204" pitchFamily="34" charset="0"/>
                      </a:endParaRPr>
                    </a:p>
                  </a:txBody>
                  <a:tcPr marL="0" marR="0" marT="0" marB="0" anchor="ctr">
                    <a:lnL w="6350" cap="flat" cmpd="sng" algn="ctr">
                      <a:solidFill>
                        <a:srgbClr val="8EA9DB"/>
                      </a:solidFill>
                      <a:prstDash val="solid"/>
                      <a:round/>
                      <a:headEnd type="none" w="med" len="med"/>
                      <a:tailEnd type="none" w="med" len="med"/>
                    </a:lnL>
                    <a:lnR w="6350" cap="flat" cmpd="sng" algn="ctr">
                      <a:solidFill>
                        <a:srgbClr val="8EA9DB"/>
                      </a:solidFill>
                      <a:prstDash val="solid"/>
                      <a:round/>
                      <a:headEnd type="none" w="med" len="med"/>
                      <a:tailEnd type="none" w="med" len="med"/>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solidFill>
                      <a:srgbClr val="FFFFFF"/>
                    </a:solidFill>
                  </a:tcPr>
                </a:tc>
                <a:tc>
                  <a:txBody>
                    <a:bodyPr/>
                    <a:lstStyle/>
                    <a:p>
                      <a:pPr algn="r" fontAlgn="ctr"/>
                      <a:r>
                        <a:rPr lang="es-CO" sz="1100" b="0" i="0" u="none" strike="noStrike">
                          <a:solidFill>
                            <a:srgbClr val="002060"/>
                          </a:solidFill>
                          <a:effectLst/>
                          <a:latin typeface="Arial" panose="020B0604020202020204" pitchFamily="34" charset="0"/>
                        </a:rPr>
                        <a:t> </a:t>
                      </a:r>
                    </a:p>
                  </a:txBody>
                  <a:tcPr marL="0" marR="0" marT="0" marB="0" anchor="ctr">
                    <a:lnL w="6350" cap="flat" cmpd="sng" algn="ctr">
                      <a:solidFill>
                        <a:srgbClr val="8EA9DB"/>
                      </a:solidFill>
                      <a:prstDash val="solid"/>
                      <a:round/>
                      <a:headEnd type="none" w="med" len="med"/>
                      <a:tailEnd type="none" w="med" len="med"/>
                    </a:lnL>
                    <a:lnR w="6350" cap="flat" cmpd="sng" algn="ctr">
                      <a:solidFill>
                        <a:srgbClr val="8EA9DB"/>
                      </a:solidFill>
                      <a:prstDash val="solid"/>
                      <a:round/>
                      <a:headEnd type="none" w="med" len="med"/>
                      <a:tailEnd type="none" w="med" len="med"/>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solidFill>
                      <a:srgbClr val="FFFFFF"/>
                    </a:solidFill>
                  </a:tcPr>
                </a:tc>
                <a:tc>
                  <a:txBody>
                    <a:bodyPr/>
                    <a:lstStyle/>
                    <a:p>
                      <a:pPr algn="r" fontAlgn="ctr"/>
                      <a:r>
                        <a:rPr lang="es-CO" sz="1100" b="0" i="0" u="none" strike="noStrike" dirty="0">
                          <a:solidFill>
                            <a:srgbClr val="002060"/>
                          </a:solidFill>
                          <a:effectLst/>
                          <a:latin typeface="Arial" panose="020B0604020202020204" pitchFamily="34" charset="0"/>
                        </a:rPr>
                        <a:t>        </a:t>
                      </a:r>
                      <a:r>
                        <a:rPr lang="es-CO" sz="1100" b="0" i="0" u="none" strike="noStrike" dirty="0" smtClean="0">
                          <a:solidFill>
                            <a:srgbClr val="002060"/>
                          </a:solidFill>
                          <a:effectLst/>
                          <a:latin typeface="Arial" panose="020B0604020202020204" pitchFamily="34" charset="0"/>
                        </a:rPr>
                        <a:t>44,000 </a:t>
                      </a:r>
                      <a:endParaRPr lang="es-CO" sz="1100" b="0" i="0" u="none" strike="noStrike" dirty="0">
                        <a:solidFill>
                          <a:srgbClr val="002060"/>
                        </a:solidFill>
                        <a:effectLst/>
                        <a:latin typeface="Arial" panose="020B0604020202020204" pitchFamily="34" charset="0"/>
                      </a:endParaRPr>
                    </a:p>
                  </a:txBody>
                  <a:tcPr marL="0" marR="0" marT="0" marB="0" anchor="ctr">
                    <a:lnL w="6350" cap="flat" cmpd="sng" algn="ctr">
                      <a:solidFill>
                        <a:srgbClr val="8EA9DB"/>
                      </a:solidFill>
                      <a:prstDash val="solid"/>
                      <a:round/>
                      <a:headEnd type="none" w="med" len="med"/>
                      <a:tailEnd type="none" w="med" len="med"/>
                    </a:lnL>
                    <a:lnR w="6350" cap="flat" cmpd="sng" algn="ctr">
                      <a:solidFill>
                        <a:srgbClr val="8EA9DB"/>
                      </a:solidFill>
                      <a:prstDash val="solid"/>
                      <a:round/>
                      <a:headEnd type="none" w="med" len="med"/>
                      <a:tailEnd type="none" w="med" len="med"/>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solidFill>
                      <a:srgbClr val="FFFFFF"/>
                    </a:solidFill>
                  </a:tcPr>
                </a:tc>
                <a:tc>
                  <a:txBody>
                    <a:bodyPr/>
                    <a:lstStyle/>
                    <a:p>
                      <a:pPr algn="r" fontAlgn="ctr"/>
                      <a:r>
                        <a:rPr lang="es-CO" sz="1100" b="0" i="0" u="none" strike="noStrike">
                          <a:solidFill>
                            <a:srgbClr val="002060"/>
                          </a:solidFill>
                          <a:effectLst/>
                          <a:latin typeface="Arial" panose="020B0604020202020204" pitchFamily="34" charset="0"/>
                        </a:rPr>
                        <a:t> </a:t>
                      </a:r>
                    </a:p>
                  </a:txBody>
                  <a:tcPr marL="0" marR="0" marT="0" marB="0" anchor="ctr">
                    <a:lnL w="6350" cap="flat" cmpd="sng" algn="ctr">
                      <a:solidFill>
                        <a:srgbClr val="8EA9DB"/>
                      </a:solidFill>
                      <a:prstDash val="solid"/>
                      <a:round/>
                      <a:headEnd type="none" w="med" len="med"/>
                      <a:tailEnd type="none" w="med" len="med"/>
                    </a:lnL>
                    <a:lnR w="6350" cap="flat" cmpd="sng" algn="ctr">
                      <a:solidFill>
                        <a:srgbClr val="8EA9DB"/>
                      </a:solidFill>
                      <a:prstDash val="solid"/>
                      <a:round/>
                      <a:headEnd type="none" w="med" len="med"/>
                      <a:tailEnd type="none" w="med" len="med"/>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solidFill>
                      <a:srgbClr val="FFFFFF"/>
                    </a:solidFill>
                  </a:tcPr>
                </a:tc>
                <a:tc>
                  <a:txBody>
                    <a:bodyPr/>
                    <a:lstStyle/>
                    <a:p>
                      <a:pPr algn="r" fontAlgn="ctr"/>
                      <a:r>
                        <a:rPr lang="es-CO" sz="1100" b="0" i="0" u="none" strike="noStrike" dirty="0">
                          <a:solidFill>
                            <a:srgbClr val="002060"/>
                          </a:solidFill>
                          <a:effectLst/>
                          <a:latin typeface="Arial" panose="020B0604020202020204" pitchFamily="34" charset="0"/>
                        </a:rPr>
                        <a:t>        </a:t>
                      </a:r>
                      <a:r>
                        <a:rPr lang="es-CO" sz="1100" b="0" i="0" u="none" strike="noStrike" dirty="0" smtClean="0">
                          <a:solidFill>
                            <a:srgbClr val="002060"/>
                          </a:solidFill>
                          <a:effectLst/>
                          <a:latin typeface="Arial" panose="020B0604020202020204" pitchFamily="34" charset="0"/>
                        </a:rPr>
                        <a:t>44,000 </a:t>
                      </a:r>
                      <a:endParaRPr lang="es-CO" sz="1100" b="0" i="0" u="none" strike="noStrike" dirty="0">
                        <a:solidFill>
                          <a:srgbClr val="002060"/>
                        </a:solidFill>
                        <a:effectLst/>
                        <a:latin typeface="Arial" panose="020B0604020202020204" pitchFamily="34" charset="0"/>
                      </a:endParaRPr>
                    </a:p>
                  </a:txBody>
                  <a:tcPr marL="0" marR="0" marT="0" marB="0" anchor="ctr">
                    <a:lnL w="6350" cap="flat" cmpd="sng" algn="ctr">
                      <a:solidFill>
                        <a:srgbClr val="8EA9DB"/>
                      </a:solidFill>
                      <a:prstDash val="solid"/>
                      <a:round/>
                      <a:headEnd type="none" w="med" len="med"/>
                      <a:tailEnd type="none" w="med" len="med"/>
                    </a:lnL>
                    <a:lnR w="6350" cap="flat" cmpd="sng" algn="ctr">
                      <a:solidFill>
                        <a:srgbClr val="8EA9DB"/>
                      </a:solidFill>
                      <a:prstDash val="solid"/>
                      <a:round/>
                      <a:headEnd type="none" w="med" len="med"/>
                      <a:tailEnd type="none" w="med" len="med"/>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solidFill>
                      <a:srgbClr val="FFFFFF"/>
                    </a:solidFill>
                  </a:tcPr>
                </a:tc>
                <a:tc>
                  <a:txBody>
                    <a:bodyPr/>
                    <a:lstStyle/>
                    <a:p>
                      <a:pPr algn="r" fontAlgn="ctr"/>
                      <a:r>
                        <a:rPr lang="es-CO" sz="1100" b="0" i="0" u="none" strike="noStrike">
                          <a:solidFill>
                            <a:srgbClr val="002060"/>
                          </a:solidFill>
                          <a:effectLst/>
                          <a:latin typeface="Arial" panose="020B0604020202020204" pitchFamily="34" charset="0"/>
                        </a:rPr>
                        <a:t> </a:t>
                      </a:r>
                    </a:p>
                  </a:txBody>
                  <a:tcPr marL="0" marR="0" marT="0" marB="0" anchor="ctr">
                    <a:lnL w="6350" cap="flat" cmpd="sng" algn="ctr">
                      <a:solidFill>
                        <a:srgbClr val="8EA9DB"/>
                      </a:solidFill>
                      <a:prstDash val="solid"/>
                      <a:round/>
                      <a:headEnd type="none" w="med" len="med"/>
                      <a:tailEnd type="none" w="med" len="med"/>
                    </a:lnL>
                    <a:lnR w="6350" cap="flat" cmpd="sng" algn="ctr">
                      <a:solidFill>
                        <a:srgbClr val="8EA9DB"/>
                      </a:solidFill>
                      <a:prstDash val="solid"/>
                      <a:round/>
                      <a:headEnd type="none" w="med" len="med"/>
                      <a:tailEnd type="none" w="med" len="med"/>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solidFill>
                      <a:srgbClr val="FFFFFF"/>
                    </a:solidFill>
                  </a:tcPr>
                </a:tc>
                <a:tc>
                  <a:txBody>
                    <a:bodyPr/>
                    <a:lstStyle/>
                    <a:p>
                      <a:pPr algn="r" fontAlgn="ctr"/>
                      <a:r>
                        <a:rPr lang="es-CO" sz="1100" b="0" i="0" u="none" strike="noStrike" dirty="0">
                          <a:solidFill>
                            <a:srgbClr val="002060"/>
                          </a:solidFill>
                          <a:effectLst/>
                          <a:latin typeface="Arial" panose="020B0604020202020204" pitchFamily="34" charset="0"/>
                        </a:rPr>
                        <a:t>        </a:t>
                      </a:r>
                      <a:r>
                        <a:rPr lang="es-CO" sz="1100" b="0" i="0" u="none" strike="noStrike" dirty="0" smtClean="0">
                          <a:solidFill>
                            <a:srgbClr val="002060"/>
                          </a:solidFill>
                          <a:effectLst/>
                          <a:latin typeface="Arial" panose="020B0604020202020204" pitchFamily="34" charset="0"/>
                        </a:rPr>
                        <a:t>45,320 </a:t>
                      </a:r>
                      <a:endParaRPr lang="es-CO" sz="1100" b="0" i="0" u="none" strike="noStrike" dirty="0">
                        <a:solidFill>
                          <a:srgbClr val="002060"/>
                        </a:solidFill>
                        <a:effectLst/>
                        <a:latin typeface="Arial" panose="020B0604020202020204" pitchFamily="34" charset="0"/>
                      </a:endParaRPr>
                    </a:p>
                  </a:txBody>
                  <a:tcPr marL="0" marR="0" marT="0" marB="0" anchor="ctr">
                    <a:lnL w="6350" cap="flat" cmpd="sng" algn="ctr">
                      <a:solidFill>
                        <a:srgbClr val="8EA9DB"/>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solidFill>
                      <a:srgbClr val="FFFFFF"/>
                    </a:solidFill>
                  </a:tcPr>
                </a:tc>
                <a:extLst>
                  <a:ext uri="{0D108BD9-81ED-4DB2-BD59-A6C34878D82A}">
                    <a16:rowId xmlns:a16="http://schemas.microsoft.com/office/drawing/2014/main" xmlns="" val="4237938905"/>
                  </a:ext>
                </a:extLst>
              </a:tr>
              <a:tr h="283115">
                <a:tc>
                  <a:txBody>
                    <a:bodyPr/>
                    <a:lstStyle/>
                    <a:p>
                      <a:pPr algn="l" rtl="0" fontAlgn="ctr"/>
                      <a:r>
                        <a:rPr lang="es-CO" sz="1100" b="1" i="0" u="none" strike="noStrike">
                          <a:solidFill>
                            <a:srgbClr val="002060"/>
                          </a:solidFill>
                          <a:effectLst/>
                          <a:latin typeface="Calibri" panose="020F0502020204030204" pitchFamily="34" charset="0"/>
                        </a:rPr>
                        <a:t>DIFERENCIA</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8EA9DB"/>
                      </a:solidFill>
                      <a:prstDash val="solid"/>
                      <a:round/>
                      <a:headEnd type="none" w="med" len="med"/>
                      <a:tailEnd type="none" w="med" len="med"/>
                    </a:lnR>
                    <a:lnT w="6350" cap="flat" cmpd="sng" algn="ctr">
                      <a:solidFill>
                        <a:srgbClr val="8EA9DB"/>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r" fontAlgn="ctr"/>
                      <a:r>
                        <a:rPr lang="es-CO" sz="1100" b="0" i="0" u="none" strike="noStrike">
                          <a:solidFill>
                            <a:srgbClr val="002060"/>
                          </a:solidFill>
                          <a:effectLst/>
                          <a:latin typeface="Arial" panose="020B0604020202020204" pitchFamily="34" charset="0"/>
                        </a:rPr>
                        <a:t> </a:t>
                      </a:r>
                    </a:p>
                  </a:txBody>
                  <a:tcPr marL="0" marR="0" marT="0" marB="0" anchor="ctr">
                    <a:lnL w="6350" cap="flat" cmpd="sng" algn="ctr">
                      <a:solidFill>
                        <a:srgbClr val="8EA9DB"/>
                      </a:solidFill>
                      <a:prstDash val="solid"/>
                      <a:round/>
                      <a:headEnd type="none" w="med" len="med"/>
                      <a:tailEnd type="none" w="med" len="med"/>
                    </a:lnL>
                    <a:lnR w="6350" cap="flat" cmpd="sng" algn="ctr">
                      <a:solidFill>
                        <a:srgbClr val="8EA9DB"/>
                      </a:solidFill>
                      <a:prstDash val="solid"/>
                      <a:round/>
                      <a:headEnd type="none" w="med" len="med"/>
                      <a:tailEnd type="none" w="med" len="med"/>
                    </a:lnR>
                    <a:lnT w="6350" cap="flat" cmpd="sng" algn="ctr">
                      <a:solidFill>
                        <a:srgbClr val="8EA9DB"/>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r" fontAlgn="ctr"/>
                      <a:r>
                        <a:rPr lang="es-CO" sz="1100" b="0" i="0" u="none" strike="noStrike">
                          <a:solidFill>
                            <a:srgbClr val="002060"/>
                          </a:solidFill>
                          <a:effectLst/>
                          <a:latin typeface="Arial" panose="020B0604020202020204" pitchFamily="34" charset="0"/>
                        </a:rPr>
                        <a:t> </a:t>
                      </a:r>
                    </a:p>
                  </a:txBody>
                  <a:tcPr marL="0" marR="0" marT="0" marB="0" anchor="ctr">
                    <a:lnL w="6350" cap="flat" cmpd="sng" algn="ctr">
                      <a:solidFill>
                        <a:srgbClr val="8EA9DB"/>
                      </a:solidFill>
                      <a:prstDash val="solid"/>
                      <a:round/>
                      <a:headEnd type="none" w="med" len="med"/>
                      <a:tailEnd type="none" w="med" len="med"/>
                    </a:lnL>
                    <a:lnR w="6350" cap="flat" cmpd="sng" algn="ctr">
                      <a:solidFill>
                        <a:srgbClr val="8EA9DB"/>
                      </a:solidFill>
                      <a:prstDash val="solid"/>
                      <a:round/>
                      <a:headEnd type="none" w="med" len="med"/>
                      <a:tailEnd type="none" w="med" len="med"/>
                    </a:lnR>
                    <a:lnT w="6350" cap="flat" cmpd="sng" algn="ctr">
                      <a:solidFill>
                        <a:srgbClr val="8EA9DB"/>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r" fontAlgn="ctr"/>
                      <a:r>
                        <a:rPr lang="es-CO" sz="1100" b="0" i="0" u="none" strike="noStrike">
                          <a:solidFill>
                            <a:srgbClr val="002060"/>
                          </a:solidFill>
                          <a:effectLst/>
                          <a:latin typeface="Arial" panose="020B0604020202020204" pitchFamily="34" charset="0"/>
                        </a:rPr>
                        <a:t> </a:t>
                      </a:r>
                    </a:p>
                  </a:txBody>
                  <a:tcPr marL="0" marR="0" marT="0" marB="0" anchor="ctr">
                    <a:lnL w="6350" cap="flat" cmpd="sng" algn="ctr">
                      <a:solidFill>
                        <a:srgbClr val="8EA9DB"/>
                      </a:solidFill>
                      <a:prstDash val="solid"/>
                      <a:round/>
                      <a:headEnd type="none" w="med" len="med"/>
                      <a:tailEnd type="none" w="med" len="med"/>
                    </a:lnL>
                    <a:lnR w="6350" cap="flat" cmpd="sng" algn="ctr">
                      <a:solidFill>
                        <a:srgbClr val="8EA9DB"/>
                      </a:solidFill>
                      <a:prstDash val="solid"/>
                      <a:round/>
                      <a:headEnd type="none" w="med" len="med"/>
                      <a:tailEnd type="none" w="med" len="med"/>
                    </a:lnR>
                    <a:lnT w="6350" cap="flat" cmpd="sng" algn="ctr">
                      <a:solidFill>
                        <a:srgbClr val="8EA9DB"/>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r" fontAlgn="ctr"/>
                      <a:r>
                        <a:rPr lang="es-CO" sz="1100" b="0" i="0" u="none" strike="noStrike">
                          <a:solidFill>
                            <a:srgbClr val="002060"/>
                          </a:solidFill>
                          <a:effectLst/>
                          <a:latin typeface="Arial" panose="020B0604020202020204" pitchFamily="34" charset="0"/>
                        </a:rPr>
                        <a:t> </a:t>
                      </a:r>
                    </a:p>
                  </a:txBody>
                  <a:tcPr marL="0" marR="0" marT="0" marB="0" anchor="ctr">
                    <a:lnL w="6350" cap="flat" cmpd="sng" algn="ctr">
                      <a:solidFill>
                        <a:srgbClr val="8EA9DB"/>
                      </a:solidFill>
                      <a:prstDash val="solid"/>
                      <a:round/>
                      <a:headEnd type="none" w="med" len="med"/>
                      <a:tailEnd type="none" w="med" len="med"/>
                    </a:lnL>
                    <a:lnR w="6350" cap="flat" cmpd="sng" algn="ctr">
                      <a:solidFill>
                        <a:srgbClr val="8EA9DB"/>
                      </a:solidFill>
                      <a:prstDash val="solid"/>
                      <a:round/>
                      <a:headEnd type="none" w="med" len="med"/>
                      <a:tailEnd type="none" w="med" len="med"/>
                    </a:lnR>
                    <a:lnT w="6350" cap="flat" cmpd="sng" algn="ctr">
                      <a:solidFill>
                        <a:srgbClr val="8EA9DB"/>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r" fontAlgn="ctr"/>
                      <a:r>
                        <a:rPr lang="es-CO" sz="1100" b="0" i="0" u="none" strike="noStrike">
                          <a:solidFill>
                            <a:srgbClr val="002060"/>
                          </a:solidFill>
                          <a:effectLst/>
                          <a:latin typeface="Arial" panose="020B0604020202020204" pitchFamily="34" charset="0"/>
                        </a:rPr>
                        <a:t> </a:t>
                      </a:r>
                    </a:p>
                  </a:txBody>
                  <a:tcPr marL="0" marR="0" marT="0" marB="0" anchor="ctr">
                    <a:lnL w="6350" cap="flat" cmpd="sng" algn="ctr">
                      <a:solidFill>
                        <a:srgbClr val="8EA9DB"/>
                      </a:solidFill>
                      <a:prstDash val="solid"/>
                      <a:round/>
                      <a:headEnd type="none" w="med" len="med"/>
                      <a:tailEnd type="none" w="med" len="med"/>
                    </a:lnL>
                    <a:lnR w="6350" cap="flat" cmpd="sng" algn="ctr">
                      <a:solidFill>
                        <a:srgbClr val="8EA9DB"/>
                      </a:solidFill>
                      <a:prstDash val="solid"/>
                      <a:round/>
                      <a:headEnd type="none" w="med" len="med"/>
                      <a:tailEnd type="none" w="med" len="med"/>
                    </a:lnR>
                    <a:lnT w="6350" cap="flat" cmpd="sng" algn="ctr">
                      <a:solidFill>
                        <a:srgbClr val="8EA9DB"/>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r" fontAlgn="ctr"/>
                      <a:r>
                        <a:rPr lang="es-CO" sz="1100" b="0" i="0" u="none" strike="noStrike" dirty="0">
                          <a:solidFill>
                            <a:srgbClr val="002060"/>
                          </a:solidFill>
                          <a:effectLst/>
                          <a:latin typeface="Arial" panose="020B0604020202020204" pitchFamily="34" charset="0"/>
                        </a:rPr>
                        <a:t>     </a:t>
                      </a:r>
                      <a:r>
                        <a:rPr lang="es-CO" sz="1100" b="0" i="0" u="none" strike="noStrike" dirty="0" smtClean="0">
                          <a:solidFill>
                            <a:srgbClr val="002060"/>
                          </a:solidFill>
                          <a:effectLst/>
                          <a:latin typeface="Arial" panose="020B0604020202020204" pitchFamily="34" charset="0"/>
                        </a:rPr>
                        <a:t>(</a:t>
                      </a:r>
                      <a:r>
                        <a:rPr lang="es-CO" sz="1100" b="0" i="0" u="none" strike="noStrike" dirty="0">
                          <a:solidFill>
                            <a:srgbClr val="002060"/>
                          </a:solidFill>
                          <a:effectLst/>
                          <a:latin typeface="Arial" panose="020B0604020202020204" pitchFamily="34" charset="0"/>
                        </a:rPr>
                        <a:t>32,386)</a:t>
                      </a:r>
                    </a:p>
                  </a:txBody>
                  <a:tcPr marL="0" marR="0" marT="0" marB="0" anchor="ctr">
                    <a:lnL w="6350" cap="flat" cmpd="sng" algn="ctr">
                      <a:solidFill>
                        <a:srgbClr val="8EA9DB"/>
                      </a:solidFill>
                      <a:prstDash val="solid"/>
                      <a:round/>
                      <a:headEnd type="none" w="med" len="med"/>
                      <a:tailEnd type="none" w="med" len="med"/>
                    </a:lnL>
                    <a:lnR w="6350" cap="flat" cmpd="sng" algn="ctr">
                      <a:solidFill>
                        <a:srgbClr val="8EA9DB"/>
                      </a:solidFill>
                      <a:prstDash val="solid"/>
                      <a:round/>
                      <a:headEnd type="none" w="med" len="med"/>
                      <a:tailEnd type="none" w="med" len="med"/>
                    </a:lnR>
                    <a:lnT w="6350" cap="flat" cmpd="sng" algn="ctr">
                      <a:solidFill>
                        <a:srgbClr val="8EA9DB"/>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r" fontAlgn="ctr"/>
                      <a:r>
                        <a:rPr lang="es-CO" sz="1100" b="0" i="0" u="none" strike="noStrike">
                          <a:solidFill>
                            <a:srgbClr val="002060"/>
                          </a:solidFill>
                          <a:effectLst/>
                          <a:latin typeface="Arial" panose="020B0604020202020204" pitchFamily="34" charset="0"/>
                        </a:rPr>
                        <a:t> </a:t>
                      </a:r>
                    </a:p>
                  </a:txBody>
                  <a:tcPr marL="0" marR="0" marT="0" marB="0" anchor="ctr">
                    <a:lnL w="6350" cap="flat" cmpd="sng" algn="ctr">
                      <a:solidFill>
                        <a:srgbClr val="8EA9DB"/>
                      </a:solidFill>
                      <a:prstDash val="solid"/>
                      <a:round/>
                      <a:headEnd type="none" w="med" len="med"/>
                      <a:tailEnd type="none" w="med" len="med"/>
                    </a:lnL>
                    <a:lnR w="6350" cap="flat" cmpd="sng" algn="ctr">
                      <a:solidFill>
                        <a:srgbClr val="8EA9DB"/>
                      </a:solidFill>
                      <a:prstDash val="solid"/>
                      <a:round/>
                      <a:headEnd type="none" w="med" len="med"/>
                      <a:tailEnd type="none" w="med" len="med"/>
                    </a:lnR>
                    <a:lnT w="6350" cap="flat" cmpd="sng" algn="ctr">
                      <a:solidFill>
                        <a:srgbClr val="8EA9DB"/>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r" fontAlgn="ctr"/>
                      <a:r>
                        <a:rPr lang="es-CO" sz="1100" b="0" i="0" u="none" strike="noStrike" dirty="0">
                          <a:solidFill>
                            <a:srgbClr val="002060"/>
                          </a:solidFill>
                          <a:effectLst/>
                          <a:latin typeface="Arial" panose="020B0604020202020204" pitchFamily="34" charset="0"/>
                        </a:rPr>
                        <a:t>     </a:t>
                      </a:r>
                      <a:r>
                        <a:rPr lang="es-CO" sz="1100" b="0" i="0" u="none" strike="noStrike" dirty="0" smtClean="0">
                          <a:solidFill>
                            <a:srgbClr val="002060"/>
                          </a:solidFill>
                          <a:effectLst/>
                          <a:latin typeface="Arial" panose="020B0604020202020204" pitchFamily="34" charset="0"/>
                        </a:rPr>
                        <a:t>(</a:t>
                      </a:r>
                      <a:r>
                        <a:rPr lang="es-CO" sz="1100" b="0" i="0" u="none" strike="noStrike" dirty="0">
                          <a:solidFill>
                            <a:srgbClr val="002060"/>
                          </a:solidFill>
                          <a:effectLst/>
                          <a:latin typeface="Arial" panose="020B0604020202020204" pitchFamily="34" charset="0"/>
                        </a:rPr>
                        <a:t>35,076)</a:t>
                      </a:r>
                    </a:p>
                  </a:txBody>
                  <a:tcPr marL="0" marR="0" marT="0" marB="0" anchor="ctr">
                    <a:lnL w="6350" cap="flat" cmpd="sng" algn="ctr">
                      <a:solidFill>
                        <a:srgbClr val="8EA9DB"/>
                      </a:solidFill>
                      <a:prstDash val="solid"/>
                      <a:round/>
                      <a:headEnd type="none" w="med" len="med"/>
                      <a:tailEnd type="none" w="med" len="med"/>
                    </a:lnL>
                    <a:lnR w="6350" cap="flat" cmpd="sng" algn="ctr">
                      <a:solidFill>
                        <a:srgbClr val="8EA9DB"/>
                      </a:solidFill>
                      <a:prstDash val="solid"/>
                      <a:round/>
                      <a:headEnd type="none" w="med" len="med"/>
                      <a:tailEnd type="none" w="med" len="med"/>
                    </a:lnR>
                    <a:lnT w="6350" cap="flat" cmpd="sng" algn="ctr">
                      <a:solidFill>
                        <a:srgbClr val="8EA9DB"/>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r" fontAlgn="ctr"/>
                      <a:r>
                        <a:rPr lang="es-CO" sz="1100" b="0" i="0" u="none" strike="noStrike">
                          <a:solidFill>
                            <a:srgbClr val="002060"/>
                          </a:solidFill>
                          <a:effectLst/>
                          <a:latin typeface="Arial" panose="020B0604020202020204" pitchFamily="34" charset="0"/>
                        </a:rPr>
                        <a:t> </a:t>
                      </a:r>
                    </a:p>
                  </a:txBody>
                  <a:tcPr marL="0" marR="0" marT="0" marB="0" anchor="ctr">
                    <a:lnL w="6350" cap="flat" cmpd="sng" algn="ctr">
                      <a:solidFill>
                        <a:srgbClr val="8EA9DB"/>
                      </a:solidFill>
                      <a:prstDash val="solid"/>
                      <a:round/>
                      <a:headEnd type="none" w="med" len="med"/>
                      <a:tailEnd type="none" w="med" len="med"/>
                    </a:lnL>
                    <a:lnR w="6350" cap="flat" cmpd="sng" algn="ctr">
                      <a:solidFill>
                        <a:srgbClr val="8EA9DB"/>
                      </a:solidFill>
                      <a:prstDash val="solid"/>
                      <a:round/>
                      <a:headEnd type="none" w="med" len="med"/>
                      <a:tailEnd type="none" w="med" len="med"/>
                    </a:lnR>
                    <a:lnT w="6350" cap="flat" cmpd="sng" algn="ctr">
                      <a:solidFill>
                        <a:srgbClr val="8EA9DB"/>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r" fontAlgn="ctr"/>
                      <a:r>
                        <a:rPr lang="es-CO" sz="1100" b="0" i="0" u="none" strike="noStrike" dirty="0">
                          <a:solidFill>
                            <a:srgbClr val="002060"/>
                          </a:solidFill>
                          <a:effectLst/>
                          <a:latin typeface="Arial" panose="020B0604020202020204" pitchFamily="34" charset="0"/>
                        </a:rPr>
                        <a:t>        </a:t>
                      </a:r>
                      <a:r>
                        <a:rPr lang="es-CO" sz="1100" b="0" i="0" u="none" strike="noStrike" dirty="0" smtClean="0">
                          <a:solidFill>
                            <a:srgbClr val="002060"/>
                          </a:solidFill>
                          <a:effectLst/>
                          <a:latin typeface="Arial" panose="020B0604020202020204" pitchFamily="34" charset="0"/>
                        </a:rPr>
                        <a:t>11,522 </a:t>
                      </a:r>
                      <a:endParaRPr lang="es-CO" sz="1100" b="0" i="0" u="none" strike="noStrike" dirty="0">
                        <a:solidFill>
                          <a:srgbClr val="002060"/>
                        </a:solidFill>
                        <a:effectLst/>
                        <a:latin typeface="Arial" panose="020B0604020202020204" pitchFamily="34" charset="0"/>
                      </a:endParaRPr>
                    </a:p>
                  </a:txBody>
                  <a:tcPr marL="0" marR="0" marT="0" marB="0" anchor="ctr">
                    <a:lnL w="6350" cap="flat" cmpd="sng" algn="ctr">
                      <a:solidFill>
                        <a:srgbClr val="8EA9DB"/>
                      </a:solidFill>
                      <a:prstDash val="solid"/>
                      <a:round/>
                      <a:headEnd type="none" w="med" len="med"/>
                      <a:tailEnd type="none" w="med" len="med"/>
                    </a:lnL>
                    <a:lnR w="6350" cap="flat" cmpd="sng" algn="ctr">
                      <a:solidFill>
                        <a:srgbClr val="8EA9DB"/>
                      </a:solidFill>
                      <a:prstDash val="solid"/>
                      <a:round/>
                      <a:headEnd type="none" w="med" len="med"/>
                      <a:tailEnd type="none" w="med" len="med"/>
                    </a:lnR>
                    <a:lnT w="6350" cap="flat" cmpd="sng" algn="ctr">
                      <a:solidFill>
                        <a:srgbClr val="8EA9DB"/>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r" fontAlgn="ctr"/>
                      <a:r>
                        <a:rPr lang="es-CO" sz="1100" b="0" i="0" u="none" strike="noStrike">
                          <a:solidFill>
                            <a:srgbClr val="002060"/>
                          </a:solidFill>
                          <a:effectLst/>
                          <a:latin typeface="Arial" panose="020B0604020202020204" pitchFamily="34" charset="0"/>
                        </a:rPr>
                        <a:t> </a:t>
                      </a:r>
                    </a:p>
                  </a:txBody>
                  <a:tcPr marL="0" marR="0" marT="0" marB="0" anchor="ctr">
                    <a:lnL w="6350" cap="flat" cmpd="sng" algn="ctr">
                      <a:solidFill>
                        <a:srgbClr val="8EA9DB"/>
                      </a:solidFill>
                      <a:prstDash val="solid"/>
                      <a:round/>
                      <a:headEnd type="none" w="med" len="med"/>
                      <a:tailEnd type="none" w="med" len="med"/>
                    </a:lnL>
                    <a:lnR w="6350" cap="flat" cmpd="sng" algn="ctr">
                      <a:solidFill>
                        <a:srgbClr val="8EA9DB"/>
                      </a:solidFill>
                      <a:prstDash val="solid"/>
                      <a:round/>
                      <a:headEnd type="none" w="med" len="med"/>
                      <a:tailEnd type="none" w="med" len="med"/>
                    </a:lnR>
                    <a:lnT w="6350" cap="flat" cmpd="sng" algn="ctr">
                      <a:solidFill>
                        <a:srgbClr val="8EA9DB"/>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r" fontAlgn="ctr"/>
                      <a:r>
                        <a:rPr lang="es-CO" sz="1100" b="0" i="0" u="none" strike="noStrike" dirty="0">
                          <a:solidFill>
                            <a:srgbClr val="002060"/>
                          </a:solidFill>
                          <a:effectLst/>
                          <a:latin typeface="Arial" panose="020B0604020202020204" pitchFamily="34" charset="0"/>
                        </a:rPr>
                        <a:t>        </a:t>
                      </a:r>
                      <a:r>
                        <a:rPr lang="es-CO" sz="1100" b="0" i="0" u="none" strike="noStrike" dirty="0" smtClean="0">
                          <a:solidFill>
                            <a:srgbClr val="002060"/>
                          </a:solidFill>
                          <a:effectLst/>
                          <a:latin typeface="Arial" panose="020B0604020202020204" pitchFamily="34" charset="0"/>
                        </a:rPr>
                        <a:t>42,422 </a:t>
                      </a:r>
                      <a:endParaRPr lang="es-CO" sz="1100" b="0" i="0" u="none" strike="noStrike" dirty="0">
                        <a:solidFill>
                          <a:srgbClr val="002060"/>
                        </a:solidFill>
                        <a:effectLst/>
                        <a:latin typeface="Arial" panose="020B0604020202020204" pitchFamily="34" charset="0"/>
                      </a:endParaRPr>
                    </a:p>
                  </a:txBody>
                  <a:tcPr marL="0" marR="0" marT="0" marB="0" anchor="ctr">
                    <a:lnL w="6350" cap="flat" cmpd="sng" algn="ctr">
                      <a:solidFill>
                        <a:srgbClr val="8EA9DB"/>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8EA9DB"/>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xmlns="" val="2221052894"/>
                  </a:ext>
                </a:extLst>
              </a:tr>
            </a:tbl>
          </a:graphicData>
        </a:graphic>
      </p:graphicFrame>
      <p:graphicFrame>
        <p:nvGraphicFramePr>
          <p:cNvPr id="5" name="Tabla 4"/>
          <p:cNvGraphicFramePr>
            <a:graphicFrameLocks noGrp="1"/>
          </p:cNvGraphicFramePr>
          <p:nvPr>
            <p:extLst>
              <p:ext uri="{D42A27DB-BD31-4B8C-83A1-F6EECF244321}">
                <p14:modId xmlns:p14="http://schemas.microsoft.com/office/powerpoint/2010/main" val="3561694551"/>
              </p:ext>
            </p:extLst>
          </p:nvPr>
        </p:nvGraphicFramePr>
        <p:xfrm>
          <a:off x="534804" y="4271473"/>
          <a:ext cx="11354290" cy="199218"/>
        </p:xfrm>
        <a:graphic>
          <a:graphicData uri="http://schemas.openxmlformats.org/drawingml/2006/table">
            <a:tbl>
              <a:tblPr>
                <a:tableStyleId>{69012ECD-51FC-41F1-AA8D-1B2483CD663E}</a:tableStyleId>
              </a:tblPr>
              <a:tblGrid>
                <a:gridCol w="3151860">
                  <a:extLst>
                    <a:ext uri="{9D8B030D-6E8A-4147-A177-3AD203B41FA5}">
                      <a16:colId xmlns:a16="http://schemas.microsoft.com/office/drawing/2014/main" xmlns="" val="2925992523"/>
                    </a:ext>
                  </a:extLst>
                </a:gridCol>
                <a:gridCol w="793239">
                  <a:extLst>
                    <a:ext uri="{9D8B030D-6E8A-4147-A177-3AD203B41FA5}">
                      <a16:colId xmlns:a16="http://schemas.microsoft.com/office/drawing/2014/main" xmlns="" val="3852818728"/>
                    </a:ext>
                  </a:extLst>
                </a:gridCol>
                <a:gridCol w="793239">
                  <a:extLst>
                    <a:ext uri="{9D8B030D-6E8A-4147-A177-3AD203B41FA5}">
                      <a16:colId xmlns:a16="http://schemas.microsoft.com/office/drawing/2014/main" xmlns="" val="766869933"/>
                    </a:ext>
                  </a:extLst>
                </a:gridCol>
                <a:gridCol w="1063279">
                  <a:extLst>
                    <a:ext uri="{9D8B030D-6E8A-4147-A177-3AD203B41FA5}">
                      <a16:colId xmlns:a16="http://schemas.microsoft.com/office/drawing/2014/main" xmlns="" val="125330229"/>
                    </a:ext>
                  </a:extLst>
                </a:gridCol>
                <a:gridCol w="793239">
                  <a:extLst>
                    <a:ext uri="{9D8B030D-6E8A-4147-A177-3AD203B41FA5}">
                      <a16:colId xmlns:a16="http://schemas.microsoft.com/office/drawing/2014/main" xmlns="" val="1409804228"/>
                    </a:ext>
                  </a:extLst>
                </a:gridCol>
                <a:gridCol w="793239">
                  <a:extLst>
                    <a:ext uri="{9D8B030D-6E8A-4147-A177-3AD203B41FA5}">
                      <a16:colId xmlns:a16="http://schemas.microsoft.com/office/drawing/2014/main" xmlns="" val="3258988430"/>
                    </a:ext>
                  </a:extLst>
                </a:gridCol>
                <a:gridCol w="793239">
                  <a:extLst>
                    <a:ext uri="{9D8B030D-6E8A-4147-A177-3AD203B41FA5}">
                      <a16:colId xmlns:a16="http://schemas.microsoft.com/office/drawing/2014/main" xmlns="" val="1079038266"/>
                    </a:ext>
                  </a:extLst>
                </a:gridCol>
                <a:gridCol w="793239">
                  <a:extLst>
                    <a:ext uri="{9D8B030D-6E8A-4147-A177-3AD203B41FA5}">
                      <a16:colId xmlns:a16="http://schemas.microsoft.com/office/drawing/2014/main" xmlns="" val="2905574077"/>
                    </a:ext>
                  </a:extLst>
                </a:gridCol>
                <a:gridCol w="793239">
                  <a:extLst>
                    <a:ext uri="{9D8B030D-6E8A-4147-A177-3AD203B41FA5}">
                      <a16:colId xmlns:a16="http://schemas.microsoft.com/office/drawing/2014/main" xmlns="" val="601558808"/>
                    </a:ext>
                  </a:extLst>
                </a:gridCol>
                <a:gridCol w="793239">
                  <a:extLst>
                    <a:ext uri="{9D8B030D-6E8A-4147-A177-3AD203B41FA5}">
                      <a16:colId xmlns:a16="http://schemas.microsoft.com/office/drawing/2014/main" xmlns="" val="2638928261"/>
                    </a:ext>
                  </a:extLst>
                </a:gridCol>
                <a:gridCol w="793239">
                  <a:extLst>
                    <a:ext uri="{9D8B030D-6E8A-4147-A177-3AD203B41FA5}">
                      <a16:colId xmlns:a16="http://schemas.microsoft.com/office/drawing/2014/main" xmlns="" val="1893115253"/>
                    </a:ext>
                  </a:extLst>
                </a:gridCol>
              </a:tblGrid>
              <a:tr h="99609">
                <a:tc>
                  <a:txBody>
                    <a:bodyPr/>
                    <a:lstStyle/>
                    <a:p>
                      <a:pPr algn="l" rtl="0" fontAlgn="ctr"/>
                      <a:r>
                        <a:rPr lang="es-ES" sz="600" u="none" strike="noStrike" dirty="0">
                          <a:solidFill>
                            <a:srgbClr val="002060"/>
                          </a:solidFill>
                          <a:effectLst/>
                        </a:rPr>
                        <a:t>* Apropiación vigente a 30 de abril de 2020, SIN descontar partidas suspendidas</a:t>
                      </a:r>
                      <a:endParaRPr lang="es-ES" sz="600" b="0" i="0" u="none" strike="noStrike" dirty="0">
                        <a:solidFill>
                          <a:srgbClr val="002060"/>
                        </a:solidFill>
                        <a:effectLst/>
                        <a:latin typeface="Calibri" panose="020F050202020403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rtl="0" fontAlgn="ctr"/>
                      <a:endParaRPr lang="es-CO" sz="600" b="0" i="0" u="none" strike="noStrike">
                        <a:solidFill>
                          <a:srgbClr val="002060"/>
                        </a:solidFill>
                        <a:effectLst/>
                        <a:latin typeface="Calibri" panose="020F050202020403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rtl="0" fontAlgn="ctr"/>
                      <a:endParaRPr lang="es-CO" sz="600" b="0" i="0" u="none" strike="noStrike">
                        <a:solidFill>
                          <a:srgbClr val="002060"/>
                        </a:solidFill>
                        <a:effectLst/>
                        <a:latin typeface="Calibri" panose="020F050202020403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rtl="0" fontAlgn="ctr"/>
                      <a:endParaRPr lang="es-CO" sz="600" b="0" i="0" u="none" strike="noStrike">
                        <a:solidFill>
                          <a:srgbClr val="002060"/>
                        </a:solidFill>
                        <a:effectLst/>
                        <a:latin typeface="Calibri" panose="020F050202020403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rtl="0" fontAlgn="ctr"/>
                      <a:endParaRPr lang="es-CO" sz="600" b="0" i="0" u="none" strike="noStrike">
                        <a:solidFill>
                          <a:srgbClr val="002060"/>
                        </a:solidFill>
                        <a:effectLst/>
                        <a:latin typeface="Calibri" panose="020F050202020403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rtl="0" fontAlgn="ctr"/>
                      <a:endParaRPr lang="es-CO" sz="600" b="0" i="0" u="none" strike="noStrike">
                        <a:solidFill>
                          <a:srgbClr val="002060"/>
                        </a:solidFill>
                        <a:effectLst/>
                        <a:latin typeface="Calibri" panose="020F050202020403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rtl="0" fontAlgn="ctr"/>
                      <a:endParaRPr lang="es-CO" sz="600" b="0" i="0" u="none" strike="noStrike">
                        <a:solidFill>
                          <a:srgbClr val="002060"/>
                        </a:solidFill>
                        <a:effectLst/>
                        <a:latin typeface="Calibri" panose="020F050202020403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rtl="0" fontAlgn="ctr"/>
                      <a:endParaRPr lang="es-CO" sz="600" b="0" i="0" u="none" strike="noStrike">
                        <a:solidFill>
                          <a:srgbClr val="002060"/>
                        </a:solidFill>
                        <a:effectLst/>
                        <a:latin typeface="Calibri" panose="020F050202020403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rtl="0" fontAlgn="ctr"/>
                      <a:endParaRPr lang="es-CO" sz="600" b="0" i="0" u="none" strike="noStrike">
                        <a:solidFill>
                          <a:srgbClr val="002060"/>
                        </a:solidFill>
                        <a:effectLst/>
                        <a:latin typeface="Calibri" panose="020F050202020403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rtl="0" fontAlgn="ctr"/>
                      <a:endParaRPr lang="es-CO" sz="600" b="0" i="0" u="none" strike="noStrike">
                        <a:solidFill>
                          <a:srgbClr val="002060"/>
                        </a:solidFill>
                        <a:effectLst/>
                        <a:latin typeface="Calibri" panose="020F050202020403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rtl="0" fontAlgn="ctr"/>
                      <a:endParaRPr lang="es-CO" sz="600" b="0" i="0" u="none" strike="noStrike">
                        <a:solidFill>
                          <a:srgbClr val="002060"/>
                        </a:solidFill>
                        <a:effectLst/>
                        <a:latin typeface="Calibri" panose="020F050202020403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xmlns="" val="3869016340"/>
                  </a:ext>
                </a:extLst>
              </a:tr>
              <a:tr h="99609">
                <a:tc>
                  <a:txBody>
                    <a:bodyPr/>
                    <a:lstStyle/>
                    <a:p>
                      <a:pPr algn="l" rtl="0" fontAlgn="ctr"/>
                      <a:r>
                        <a:rPr lang="es-CO" sz="600" u="none" strike="noStrike" dirty="0">
                          <a:solidFill>
                            <a:srgbClr val="002060"/>
                          </a:solidFill>
                          <a:effectLst/>
                        </a:rPr>
                        <a:t>** Apropiación vigente a 30 de abril de 2020, descontando partidas suspendidas</a:t>
                      </a:r>
                      <a:endParaRPr lang="es-CO" sz="600" b="0" i="0" u="none" strike="noStrike" dirty="0">
                        <a:solidFill>
                          <a:srgbClr val="002060"/>
                        </a:solidFill>
                        <a:effectLst/>
                        <a:latin typeface="Calibri" panose="020F050202020403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rtl="0" fontAlgn="ctr"/>
                      <a:endParaRPr lang="es-CO" sz="600" b="0" i="0" u="none" strike="noStrike">
                        <a:solidFill>
                          <a:srgbClr val="002060"/>
                        </a:solidFill>
                        <a:effectLst/>
                        <a:latin typeface="Calibri" panose="020F050202020403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rtl="0" fontAlgn="ctr"/>
                      <a:endParaRPr lang="es-CO" sz="600" b="0" i="0" u="none" strike="noStrike">
                        <a:solidFill>
                          <a:srgbClr val="002060"/>
                        </a:solidFill>
                        <a:effectLst/>
                        <a:latin typeface="Calibri" panose="020F050202020403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rtl="0" fontAlgn="ctr"/>
                      <a:endParaRPr lang="es-CO" sz="600" b="0" i="0" u="none" strike="noStrike">
                        <a:solidFill>
                          <a:srgbClr val="002060"/>
                        </a:solidFill>
                        <a:effectLst/>
                        <a:latin typeface="Calibri" panose="020F050202020403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rtl="0" fontAlgn="ctr"/>
                      <a:endParaRPr lang="es-CO" sz="600" b="0" i="0" u="none" strike="noStrike">
                        <a:solidFill>
                          <a:srgbClr val="002060"/>
                        </a:solidFill>
                        <a:effectLst/>
                        <a:latin typeface="Calibri" panose="020F050202020403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rtl="0" fontAlgn="ctr"/>
                      <a:endParaRPr lang="es-CO" sz="600" b="0" i="0" u="none" strike="noStrike">
                        <a:solidFill>
                          <a:srgbClr val="002060"/>
                        </a:solidFill>
                        <a:effectLst/>
                        <a:latin typeface="Calibri" panose="020F050202020403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rtl="0" fontAlgn="ctr"/>
                      <a:endParaRPr lang="es-CO" sz="600" b="0" i="0" u="none" strike="noStrike">
                        <a:solidFill>
                          <a:srgbClr val="002060"/>
                        </a:solidFill>
                        <a:effectLst/>
                        <a:latin typeface="Calibri" panose="020F050202020403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rtl="0" fontAlgn="ctr"/>
                      <a:endParaRPr lang="es-CO" sz="600" b="0" i="0" u="none" strike="noStrike">
                        <a:solidFill>
                          <a:srgbClr val="002060"/>
                        </a:solidFill>
                        <a:effectLst/>
                        <a:latin typeface="Calibri" panose="020F050202020403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rtl="0" fontAlgn="ctr"/>
                      <a:endParaRPr lang="es-CO" sz="600" b="0" i="0" u="none" strike="noStrike">
                        <a:solidFill>
                          <a:srgbClr val="002060"/>
                        </a:solidFill>
                        <a:effectLst/>
                        <a:latin typeface="Calibri" panose="020F050202020403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rtl="0" fontAlgn="ctr"/>
                      <a:endParaRPr lang="es-CO" sz="600" b="0" i="0" u="none" strike="noStrike">
                        <a:solidFill>
                          <a:srgbClr val="002060"/>
                        </a:solidFill>
                        <a:effectLst/>
                        <a:latin typeface="Calibri" panose="020F050202020403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rtl="0" fontAlgn="ctr"/>
                      <a:endParaRPr lang="es-CO" sz="600" b="0" i="0" u="none" strike="noStrike" dirty="0">
                        <a:solidFill>
                          <a:srgbClr val="002060"/>
                        </a:solidFill>
                        <a:effectLst/>
                        <a:latin typeface="Calibri" panose="020F050202020403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xmlns="" val="2055454319"/>
                  </a:ext>
                </a:extLst>
              </a:tr>
            </a:tbl>
          </a:graphicData>
        </a:graphic>
      </p:graphicFrame>
    </p:spTree>
    <p:extLst>
      <p:ext uri="{BB962C8B-B14F-4D97-AF65-F5344CB8AC3E}">
        <p14:creationId xmlns:p14="http://schemas.microsoft.com/office/powerpoint/2010/main" val="277378112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xmlns="" id="{536188E5-927B-4FFB-910B-65245B0C4742}"/>
              </a:ext>
            </a:extLst>
          </p:cNvPr>
          <p:cNvSpPr>
            <a:spLocks noGrp="1"/>
          </p:cNvSpPr>
          <p:nvPr>
            <p:ph type="body" sz="quarter" idx="11"/>
          </p:nvPr>
        </p:nvSpPr>
        <p:spPr>
          <a:xfrm>
            <a:off x="2495554" y="1136822"/>
            <a:ext cx="7200894" cy="5162378"/>
          </a:xfrm>
        </p:spPr>
        <p:txBody>
          <a:bodyPr>
            <a:normAutofit fontScale="77500" lnSpcReduction="20000"/>
          </a:bodyPr>
          <a:lstStyle/>
          <a:p>
            <a:r>
              <a:rPr lang="es-CO" dirty="0"/>
              <a:t>Principales Metas</a:t>
            </a:r>
          </a:p>
          <a:p>
            <a:r>
              <a:rPr lang="es-CO" dirty="0"/>
              <a:t>Ingresos</a:t>
            </a:r>
          </a:p>
          <a:p>
            <a:r>
              <a:rPr lang="es-CO" dirty="0"/>
              <a:t>Solicitudes MGMP 2021-2024 y Vigencias Futuras</a:t>
            </a:r>
          </a:p>
          <a:p>
            <a:r>
              <a:rPr lang="es-CO" dirty="0"/>
              <a:t>Solicitudes MGMP 2021-2024 Funcionamiento</a:t>
            </a:r>
          </a:p>
          <a:p>
            <a:r>
              <a:rPr lang="es-CO" dirty="0"/>
              <a:t>Solicitudes MGMP 2021-2024 </a:t>
            </a:r>
            <a:r>
              <a:rPr lang="es-CO" dirty="0" smtClean="0"/>
              <a:t>Inversión</a:t>
            </a:r>
            <a:endParaRPr lang="es-CO" dirty="0"/>
          </a:p>
        </p:txBody>
      </p:sp>
    </p:spTree>
    <p:extLst>
      <p:ext uri="{BB962C8B-B14F-4D97-AF65-F5344CB8AC3E}">
        <p14:creationId xmlns:p14="http://schemas.microsoft.com/office/powerpoint/2010/main" val="3169755072"/>
      </p:ext>
    </p:extLst>
  </p:cSld>
  <p:clrMapOvr>
    <a:masterClrMapping/>
  </p:clrMapOvr>
  <p:transition spd="slow">
    <p:push dir="u"/>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n 9">
            <a:hlinkClick r:id="rId2" action="ppaction://hlinksldjump"/>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67808" y="1580064"/>
            <a:ext cx="832130" cy="832130"/>
          </a:xfrm>
          <a:prstGeom prst="rect">
            <a:avLst/>
          </a:prstGeom>
        </p:spPr>
      </p:pic>
      <p:pic>
        <p:nvPicPr>
          <p:cNvPr id="11" name="Imagen 10">
            <a:hlinkClick r:id="rId4" action="ppaction://hlinksldjump"/>
          </p:cNvPr>
          <p:cNvPicPr>
            <a:picLocks noChangeAspect="1"/>
          </p:cNvPicPr>
          <p:nvPr/>
        </p:nvPicPr>
        <p:blipFill rotWithShape="1">
          <a:blip r:embed="rId5" cstate="print">
            <a:clrChange>
              <a:clrFrom>
                <a:srgbClr val="FFFEFC"/>
              </a:clrFrom>
              <a:clrTo>
                <a:srgbClr val="FFFEFC">
                  <a:alpha val="0"/>
                </a:srgbClr>
              </a:clrTo>
            </a:clrChange>
            <a:extLst>
              <a:ext uri="{28A0092B-C50C-407E-A947-70E740481C1C}">
                <a14:useLocalDpi xmlns:a14="http://schemas.microsoft.com/office/drawing/2010/main" val="0"/>
              </a:ext>
            </a:extLst>
          </a:blip>
          <a:srcRect t="26384" b="32718"/>
          <a:stretch/>
        </p:blipFill>
        <p:spPr>
          <a:xfrm>
            <a:off x="1991544" y="1628801"/>
            <a:ext cx="1646263" cy="739671"/>
          </a:xfrm>
          <a:prstGeom prst="rect">
            <a:avLst/>
          </a:prstGeom>
        </p:spPr>
      </p:pic>
      <p:pic>
        <p:nvPicPr>
          <p:cNvPr id="12" name="Imagen 11">
            <a:hlinkClick r:id="rId6" action="ppaction://hlinksldjump"/>
          </p:cNvPr>
          <p:cNvPicPr>
            <a:picLocks noChangeAspect="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438103" y="1720398"/>
            <a:ext cx="1571420" cy="651940"/>
          </a:xfrm>
          <a:prstGeom prst="rect">
            <a:avLst/>
          </a:prstGeom>
        </p:spPr>
      </p:pic>
      <p:pic>
        <p:nvPicPr>
          <p:cNvPr id="13" name="Imagen 12">
            <a:hlinkClick r:id="rId8" action="ppaction://hlinksldjump"/>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151784" y="3140968"/>
            <a:ext cx="1533563" cy="832831"/>
          </a:xfrm>
          <a:prstGeom prst="rect">
            <a:avLst/>
          </a:prstGeom>
        </p:spPr>
      </p:pic>
      <p:pic>
        <p:nvPicPr>
          <p:cNvPr id="14" name="Imagen 13">
            <a:hlinkClick r:id="rId10" action="ppaction://hlinksldjump"/>
          </p:cNvPr>
          <p:cNvPicPr>
            <a:picLocks noChangeAspect="1"/>
          </p:cNvPicPr>
          <p:nvPr/>
        </p:nvPicPr>
        <p:blipFill rotWithShape="1">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rcRect l="25227" r="27261"/>
          <a:stretch/>
        </p:blipFill>
        <p:spPr>
          <a:xfrm>
            <a:off x="1991544" y="2942899"/>
            <a:ext cx="1646265" cy="1345617"/>
          </a:xfrm>
          <a:prstGeom prst="rect">
            <a:avLst/>
          </a:prstGeom>
        </p:spPr>
      </p:pic>
      <p:pic>
        <p:nvPicPr>
          <p:cNvPr id="15" name="Imagen 14">
            <a:hlinkClick r:id="rId12" action="ppaction://hlinksldjump"/>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6456040" y="3236342"/>
            <a:ext cx="1538558" cy="640921"/>
          </a:xfrm>
          <a:prstGeom prst="rect">
            <a:avLst/>
          </a:prstGeom>
        </p:spPr>
      </p:pic>
      <p:pic>
        <p:nvPicPr>
          <p:cNvPr id="18" name="Imagen 17">
            <a:hlinkClick r:id="rId14" action="ppaction://hlinksldjump"/>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2783633" y="4720674"/>
            <a:ext cx="1985353" cy="1093568"/>
          </a:xfrm>
          <a:prstGeom prst="rect">
            <a:avLst/>
          </a:prstGeom>
        </p:spPr>
      </p:pic>
      <p:pic>
        <p:nvPicPr>
          <p:cNvPr id="19" name="Imagen 18">
            <a:hlinkClick r:id="rId16" action="ppaction://hlinksldjump"/>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8815074" y="3173834"/>
            <a:ext cx="854253" cy="854253"/>
          </a:xfrm>
          <a:prstGeom prst="rect">
            <a:avLst/>
          </a:prstGeom>
        </p:spPr>
      </p:pic>
      <p:pic>
        <p:nvPicPr>
          <p:cNvPr id="20" name="Imagen 19">
            <a:hlinkClick r:id="rId18" action="ppaction://hlinksldjump"/>
          </p:cNvPr>
          <p:cNvPicPr>
            <a:picLocks noChangeAspect="1"/>
          </p:cNvPicPr>
          <p:nvPr/>
        </p:nvPicPr>
        <p:blipFill>
          <a:blip r:embed="rId19"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519936" y="4907120"/>
            <a:ext cx="1372620" cy="777123"/>
          </a:xfrm>
          <a:prstGeom prst="rect">
            <a:avLst/>
          </a:prstGeom>
        </p:spPr>
      </p:pic>
      <p:pic>
        <p:nvPicPr>
          <p:cNvPr id="21" name="Imagen 20">
            <a:hlinkClick r:id="rId20" action="ppaction://hlinksldjump"/>
          </p:cNvPr>
          <p:cNvPicPr>
            <a:picLocks noChangeAspect="1"/>
          </p:cNvPicPr>
          <p:nvPr/>
        </p:nvPicPr>
        <p:blipFill rotWithShape="1">
          <a:blip r:embed="rId21" cstate="print">
            <a:extLst>
              <a:ext uri="{28A0092B-C50C-407E-A947-70E740481C1C}">
                <a14:useLocalDpi xmlns:a14="http://schemas.microsoft.com/office/drawing/2010/main" val="0"/>
              </a:ext>
            </a:extLst>
          </a:blip>
          <a:srcRect b="19316"/>
          <a:stretch/>
        </p:blipFill>
        <p:spPr>
          <a:xfrm>
            <a:off x="7896201" y="4782500"/>
            <a:ext cx="1386883" cy="806740"/>
          </a:xfrm>
          <a:prstGeom prst="rect">
            <a:avLst/>
          </a:prstGeom>
        </p:spPr>
      </p:pic>
      <p:pic>
        <p:nvPicPr>
          <p:cNvPr id="22" name="Imagen 21">
            <a:hlinkClick r:id="rId22" action="ppaction://hlinksldjump"/>
          </p:cNvPr>
          <p:cNvPicPr>
            <a:picLocks noChangeAspect="1"/>
          </p:cNvPicPr>
          <p:nvPr/>
        </p:nvPicPr>
        <p:blipFill>
          <a:blip r:embed="rId23"/>
          <a:stretch>
            <a:fillRect/>
          </a:stretch>
        </p:blipFill>
        <p:spPr>
          <a:xfrm>
            <a:off x="6312024" y="1720399"/>
            <a:ext cx="1538019" cy="628205"/>
          </a:xfrm>
          <a:prstGeom prst="rect">
            <a:avLst/>
          </a:prstGeom>
        </p:spPr>
      </p:pic>
      <p:sp>
        <p:nvSpPr>
          <p:cNvPr id="25" name="Text Placeholder 1">
            <a:extLst>
              <a:ext uri="{FF2B5EF4-FFF2-40B4-BE49-F238E27FC236}">
                <a16:creationId xmlns:a16="http://schemas.microsoft.com/office/drawing/2014/main" xmlns="" id="{FEA945E6-9FFB-42B6-AE42-D09A7466FC44}"/>
              </a:ext>
            </a:extLst>
          </p:cNvPr>
          <p:cNvSpPr>
            <a:spLocks noGrp="1"/>
          </p:cNvSpPr>
          <p:nvPr>
            <p:ph type="body" sz="quarter" idx="11"/>
          </p:nvPr>
        </p:nvSpPr>
        <p:spPr>
          <a:xfrm>
            <a:off x="536175" y="646743"/>
            <a:ext cx="4382390" cy="459599"/>
          </a:xfrm>
        </p:spPr>
        <p:txBody>
          <a:bodyPr/>
          <a:lstStyle/>
          <a:p>
            <a:r>
              <a:rPr lang="es-CO" sz="3600" spc="-150" dirty="0">
                <a:ea typeface="+mj-ea"/>
                <a:cs typeface="+mj-cs"/>
              </a:rPr>
              <a:t>Sector Hacienda</a:t>
            </a:r>
          </a:p>
        </p:txBody>
      </p:sp>
    </p:spTree>
    <p:extLst>
      <p:ext uri="{BB962C8B-B14F-4D97-AF65-F5344CB8AC3E}">
        <p14:creationId xmlns:p14="http://schemas.microsoft.com/office/powerpoint/2010/main" val="29709912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xmlns="" id="{BCA35AD4-8888-4306-94F2-DE7FCFEBF58A}"/>
              </a:ext>
            </a:extLst>
          </p:cNvPr>
          <p:cNvSpPr>
            <a:spLocks noGrp="1"/>
          </p:cNvSpPr>
          <p:nvPr>
            <p:ph type="body" sz="quarter" idx="12"/>
          </p:nvPr>
        </p:nvSpPr>
        <p:spPr>
          <a:xfrm>
            <a:off x="4851052" y="3449205"/>
            <a:ext cx="6928081" cy="1193800"/>
          </a:xfrm>
        </p:spPr>
        <p:txBody>
          <a:bodyPr>
            <a:normAutofit fontScale="55000" lnSpcReduction="20000"/>
          </a:bodyPr>
          <a:lstStyle/>
          <a:p>
            <a:r>
              <a:rPr lang="es-CO" dirty="0" smtClean="0"/>
              <a:t>Ministerio de Hacienda y Crédito Público </a:t>
            </a:r>
            <a:endParaRPr lang="es-CO" dirty="0"/>
          </a:p>
        </p:txBody>
      </p:sp>
      <p:pic>
        <p:nvPicPr>
          <p:cNvPr id="8194" name="Picture 2" descr="Ministerio de Hacienda y CrÃ©dito PÃºblic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5328" y="273570"/>
            <a:ext cx="4381500" cy="933450"/>
          </a:xfrm>
          <a:prstGeom prst="rect">
            <a:avLst/>
          </a:prstGeom>
          <a:noFill/>
          <a:extLst>
            <a:ext uri="{909E8E84-426E-40DD-AFC4-6F175D3DCCD1}">
              <a14:hiddenFill xmlns:a14="http://schemas.microsoft.com/office/drawing/2010/main">
                <a:solidFill>
                  <a:srgbClr val="FFFFFF"/>
                </a:solidFill>
              </a14:hiddenFill>
            </a:ext>
          </a:extLst>
        </p:spPr>
      </p:pic>
      <p:sp>
        <p:nvSpPr>
          <p:cNvPr id="2" name="Flecha izquierda 1">
            <a:hlinkClick r:id="rId3" action="ppaction://hlinksldjump"/>
          </p:cNvPr>
          <p:cNvSpPr/>
          <p:nvPr/>
        </p:nvSpPr>
        <p:spPr>
          <a:xfrm>
            <a:off x="11136573" y="6387153"/>
            <a:ext cx="846162" cy="327546"/>
          </a:xfrm>
          <a:prstGeom prst="leftArrow">
            <a:avLst/>
          </a:prstGeom>
          <a:solidFill>
            <a:schemeClr val="bg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s-CO" dirty="0" err="1" smtClean="0"/>
          </a:p>
        </p:txBody>
      </p:sp>
      <p:sp>
        <p:nvSpPr>
          <p:cNvPr id="4" name="CuadroTexto 3">
            <a:hlinkClick r:id="rId3" action="ppaction://hlinksldjump"/>
          </p:cNvPr>
          <p:cNvSpPr txBox="1"/>
          <p:nvPr/>
        </p:nvSpPr>
        <p:spPr>
          <a:xfrm>
            <a:off x="11341290" y="6420121"/>
            <a:ext cx="1282890" cy="261610"/>
          </a:xfrm>
          <a:prstGeom prst="rect">
            <a:avLst/>
          </a:prstGeom>
          <a:noFill/>
        </p:spPr>
        <p:txBody>
          <a:bodyPr wrap="square" rtlCol="0" anchor="ctr">
            <a:spAutoFit/>
          </a:bodyPr>
          <a:lstStyle/>
          <a:p>
            <a:pPr algn="l">
              <a:spcBef>
                <a:spcPts val="600"/>
              </a:spcBef>
            </a:pPr>
            <a:r>
              <a:rPr lang="es-CO" sz="1100" dirty="0" smtClean="0"/>
              <a:t>volver</a:t>
            </a:r>
          </a:p>
        </p:txBody>
      </p:sp>
    </p:spTree>
    <p:extLst>
      <p:ext uri="{BB962C8B-B14F-4D97-AF65-F5344CB8AC3E}">
        <p14:creationId xmlns:p14="http://schemas.microsoft.com/office/powerpoint/2010/main" val="813495086"/>
      </p:ext>
    </p:extLst>
  </p:cSld>
  <p:clrMapOvr>
    <a:masterClrMapping/>
  </p:clrMapOvr>
  <p:transition spd="slow">
    <p:push dir="u"/>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xmlns="" id="{FEA945E6-9FFB-42B6-AE42-D09A7466FC44}"/>
              </a:ext>
            </a:extLst>
          </p:cNvPr>
          <p:cNvSpPr>
            <a:spLocks noGrp="1"/>
          </p:cNvSpPr>
          <p:nvPr>
            <p:ph type="body" sz="quarter" idx="11"/>
          </p:nvPr>
        </p:nvSpPr>
        <p:spPr/>
        <p:txBody>
          <a:bodyPr/>
          <a:lstStyle/>
          <a:p>
            <a:r>
              <a:rPr lang="es-CO" dirty="0"/>
              <a:t>Principales </a:t>
            </a:r>
            <a:r>
              <a:rPr lang="es-CO" dirty="0" smtClean="0"/>
              <a:t>metas</a:t>
            </a:r>
            <a:endParaRPr lang="es-CO" dirty="0"/>
          </a:p>
        </p:txBody>
      </p:sp>
      <p:sp>
        <p:nvSpPr>
          <p:cNvPr id="3" name="Text Placeholder 2">
            <a:extLst>
              <a:ext uri="{FF2B5EF4-FFF2-40B4-BE49-F238E27FC236}">
                <a16:creationId xmlns:a16="http://schemas.microsoft.com/office/drawing/2014/main" xmlns="" id="{BCA35AD4-8888-4306-94F2-DE7FCFEBF58A}"/>
              </a:ext>
            </a:extLst>
          </p:cNvPr>
          <p:cNvSpPr>
            <a:spLocks noGrp="1"/>
          </p:cNvSpPr>
          <p:nvPr>
            <p:ph type="body" sz="quarter" idx="12"/>
          </p:nvPr>
        </p:nvSpPr>
        <p:spPr/>
        <p:txBody>
          <a:bodyPr>
            <a:normAutofit/>
          </a:bodyPr>
          <a:lstStyle/>
          <a:p>
            <a:r>
              <a:rPr lang="es-CO" dirty="0"/>
              <a:t>1.</a:t>
            </a:r>
          </a:p>
        </p:txBody>
      </p:sp>
    </p:spTree>
    <p:extLst>
      <p:ext uri="{BB962C8B-B14F-4D97-AF65-F5344CB8AC3E}">
        <p14:creationId xmlns:p14="http://schemas.microsoft.com/office/powerpoint/2010/main" val="153267367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5">
            <a:extLst>
              <a:ext uri="{FF2B5EF4-FFF2-40B4-BE49-F238E27FC236}">
                <a16:creationId xmlns:a16="http://schemas.microsoft.com/office/drawing/2014/main" xmlns="" id="{147A00F9-85D5-482F-8929-515BA65B6DAA}"/>
              </a:ext>
            </a:extLst>
          </p:cNvPr>
          <p:cNvSpPr>
            <a:spLocks noGrp="1"/>
          </p:cNvSpPr>
          <p:nvPr>
            <p:ph type="title"/>
          </p:nvPr>
        </p:nvSpPr>
        <p:spPr>
          <a:xfrm>
            <a:off x="491690" y="163510"/>
            <a:ext cx="4522506" cy="559387"/>
          </a:xfrm>
        </p:spPr>
        <p:txBody>
          <a:bodyPr/>
          <a:lstStyle/>
          <a:p>
            <a:r>
              <a:rPr lang="es-CO" sz="2800" dirty="0"/>
              <a:t>Principales </a:t>
            </a:r>
            <a:r>
              <a:rPr lang="es-CO" sz="2800" dirty="0" smtClean="0"/>
              <a:t>metas</a:t>
            </a:r>
            <a:br>
              <a:rPr lang="es-CO" sz="2800" dirty="0" smtClean="0"/>
            </a:br>
            <a:r>
              <a:rPr lang="es-CO" sz="2800" dirty="0" smtClean="0"/>
              <a:t/>
            </a:r>
            <a:br>
              <a:rPr lang="es-CO" sz="2800" dirty="0" smtClean="0"/>
            </a:br>
            <a:endParaRPr lang="es-CO" sz="2800" dirty="0"/>
          </a:p>
        </p:txBody>
      </p:sp>
      <p:graphicFrame>
        <p:nvGraphicFramePr>
          <p:cNvPr id="4" name="Tabla 3"/>
          <p:cNvGraphicFramePr>
            <a:graphicFrameLocks noGrp="1"/>
          </p:cNvGraphicFramePr>
          <p:nvPr>
            <p:extLst>
              <p:ext uri="{D42A27DB-BD31-4B8C-83A1-F6EECF244321}">
                <p14:modId xmlns:p14="http://schemas.microsoft.com/office/powerpoint/2010/main" val="2622855032"/>
              </p:ext>
            </p:extLst>
          </p:nvPr>
        </p:nvGraphicFramePr>
        <p:xfrm>
          <a:off x="614149" y="779810"/>
          <a:ext cx="10986449" cy="5220087"/>
        </p:xfrm>
        <a:graphic>
          <a:graphicData uri="http://schemas.openxmlformats.org/drawingml/2006/table">
            <a:tbl>
              <a:tblPr/>
              <a:tblGrid>
                <a:gridCol w="2760322">
                  <a:extLst>
                    <a:ext uri="{9D8B030D-6E8A-4147-A177-3AD203B41FA5}">
                      <a16:colId xmlns:a16="http://schemas.microsoft.com/office/drawing/2014/main" xmlns="" val="4275993808"/>
                    </a:ext>
                  </a:extLst>
                </a:gridCol>
                <a:gridCol w="1901150">
                  <a:extLst>
                    <a:ext uri="{9D8B030D-6E8A-4147-A177-3AD203B41FA5}">
                      <a16:colId xmlns:a16="http://schemas.microsoft.com/office/drawing/2014/main" xmlns="" val="1606446037"/>
                    </a:ext>
                  </a:extLst>
                </a:gridCol>
                <a:gridCol w="1645225">
                  <a:extLst>
                    <a:ext uri="{9D8B030D-6E8A-4147-A177-3AD203B41FA5}">
                      <a16:colId xmlns:a16="http://schemas.microsoft.com/office/drawing/2014/main" xmlns="" val="565197363"/>
                    </a:ext>
                  </a:extLst>
                </a:gridCol>
                <a:gridCol w="1169938">
                  <a:extLst>
                    <a:ext uri="{9D8B030D-6E8A-4147-A177-3AD203B41FA5}">
                      <a16:colId xmlns:a16="http://schemas.microsoft.com/office/drawing/2014/main" xmlns="" val="2905300468"/>
                    </a:ext>
                  </a:extLst>
                </a:gridCol>
                <a:gridCol w="1053216">
                  <a:extLst>
                    <a:ext uri="{9D8B030D-6E8A-4147-A177-3AD203B41FA5}">
                      <a16:colId xmlns:a16="http://schemas.microsoft.com/office/drawing/2014/main" xmlns="" val="2938986181"/>
                    </a:ext>
                  </a:extLst>
                </a:gridCol>
                <a:gridCol w="1132764">
                  <a:extLst>
                    <a:ext uri="{9D8B030D-6E8A-4147-A177-3AD203B41FA5}">
                      <a16:colId xmlns:a16="http://schemas.microsoft.com/office/drawing/2014/main" xmlns="" val="3984532106"/>
                    </a:ext>
                  </a:extLst>
                </a:gridCol>
                <a:gridCol w="1323834">
                  <a:extLst>
                    <a:ext uri="{9D8B030D-6E8A-4147-A177-3AD203B41FA5}">
                      <a16:colId xmlns:a16="http://schemas.microsoft.com/office/drawing/2014/main" xmlns="" val="4040941916"/>
                    </a:ext>
                  </a:extLst>
                </a:gridCol>
              </a:tblGrid>
              <a:tr h="259172">
                <a:tc gridSpan="7">
                  <a:txBody>
                    <a:bodyPr/>
                    <a:lstStyle/>
                    <a:p>
                      <a:pPr algn="ctr" fontAlgn="b"/>
                      <a:r>
                        <a:rPr lang="es-ES" sz="1800" b="1" i="0" u="none" strike="noStrike" dirty="0">
                          <a:solidFill>
                            <a:srgbClr val="203764"/>
                          </a:solidFill>
                          <a:effectLst/>
                          <a:latin typeface="Calibri" panose="020F0502020204030204" pitchFamily="34" charset="0"/>
                        </a:rPr>
                        <a:t>Ministerio de Hacienda y Crédito Público</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extLst>
                  <a:ext uri="{0D108BD9-81ED-4DB2-BD59-A6C34878D82A}">
                    <a16:rowId xmlns:a16="http://schemas.microsoft.com/office/drawing/2014/main" xmlns="" val="2590556709"/>
                  </a:ext>
                </a:extLst>
              </a:tr>
              <a:tr h="259172">
                <a:tc gridSpan="2">
                  <a:txBody>
                    <a:bodyPr/>
                    <a:lstStyle/>
                    <a:p>
                      <a:pPr algn="l" rtl="0" fontAlgn="b"/>
                      <a:r>
                        <a:rPr lang="es-CO" sz="1050" b="1" i="0" u="none" strike="noStrike">
                          <a:solidFill>
                            <a:srgbClr val="203764"/>
                          </a:solidFill>
                          <a:effectLst/>
                          <a:latin typeface="Calibri" panose="020F0502020204030204" pitchFamily="34" charset="0"/>
                        </a:rPr>
                        <a:t>Millones de pesos</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CO"/>
                    </a:p>
                  </a:txBody>
                  <a:tcPr/>
                </a:tc>
                <a:tc gridSpan="5">
                  <a:txBody>
                    <a:bodyPr/>
                    <a:lstStyle/>
                    <a:p>
                      <a:pPr algn="ctr" rtl="0" fontAlgn="ctr"/>
                      <a:r>
                        <a:rPr lang="es-CO" sz="1800" b="1" i="0" u="none" strike="noStrike">
                          <a:solidFill>
                            <a:srgbClr val="FFFFFF"/>
                          </a:solidFill>
                          <a:effectLst/>
                          <a:latin typeface="Calibri" panose="020F0502020204030204" pitchFamily="34" charset="0"/>
                        </a:rPr>
                        <a:t>PND 2019-2022</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203764"/>
                    </a:solidFill>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extLst>
                  <a:ext uri="{0D108BD9-81ED-4DB2-BD59-A6C34878D82A}">
                    <a16:rowId xmlns:a16="http://schemas.microsoft.com/office/drawing/2014/main" xmlns="" val="2617035023"/>
                  </a:ext>
                </a:extLst>
              </a:tr>
              <a:tr h="452631">
                <a:tc gridSpan="2">
                  <a:txBody>
                    <a:bodyPr/>
                    <a:lstStyle/>
                    <a:p>
                      <a:pPr algn="ctr" rtl="0" fontAlgn="ctr"/>
                      <a:r>
                        <a:rPr lang="es-ES" sz="1800" b="1" i="0" u="none" strike="noStrike">
                          <a:solidFill>
                            <a:srgbClr val="FFFFFF"/>
                          </a:solidFill>
                          <a:effectLst/>
                          <a:latin typeface="Calibri" panose="020F0502020204030204" pitchFamily="34" charset="0"/>
                        </a:rPr>
                        <a:t>Metas Plan Nacional de Desarrollo</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203764"/>
                    </a:solidFill>
                  </a:tcPr>
                </a:tc>
                <a:tc hMerge="1">
                  <a:txBody>
                    <a:bodyPr/>
                    <a:lstStyle/>
                    <a:p>
                      <a:endParaRPr lang="es-CO"/>
                    </a:p>
                  </a:txBody>
                  <a:tcPr/>
                </a:tc>
                <a:tc>
                  <a:txBody>
                    <a:bodyPr/>
                    <a:lstStyle/>
                    <a:p>
                      <a:pPr algn="ctr" rtl="0" fontAlgn="ctr"/>
                      <a:r>
                        <a:rPr lang="es-CO" sz="1800" b="1" i="0" u="none" strike="noStrike">
                          <a:solidFill>
                            <a:srgbClr val="FFFFFF"/>
                          </a:solidFill>
                          <a:effectLst/>
                          <a:latin typeface="Calibri" panose="020F0502020204030204" pitchFamily="34" charset="0"/>
                        </a:rPr>
                        <a:t>Total  2019-2022</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203764"/>
                    </a:solidFill>
                  </a:tcPr>
                </a:tc>
                <a:tc>
                  <a:txBody>
                    <a:bodyPr/>
                    <a:lstStyle/>
                    <a:p>
                      <a:pPr algn="ctr" rtl="0" fontAlgn="ctr"/>
                      <a:r>
                        <a:rPr lang="es-CO" sz="1800" b="1" i="0" u="none" strike="noStrike" dirty="0" smtClean="0">
                          <a:solidFill>
                            <a:srgbClr val="FFFFFF"/>
                          </a:solidFill>
                          <a:effectLst/>
                          <a:latin typeface="Calibri" panose="020F0502020204030204" pitchFamily="34" charset="0"/>
                        </a:rPr>
                        <a:t>2019</a:t>
                      </a:r>
                      <a:endParaRPr lang="es-CO" sz="1800" b="1" i="0" u="none" strike="noStrike" dirty="0">
                        <a:solidFill>
                          <a:srgbClr val="FFFFFF"/>
                        </a:solidFill>
                        <a:effectLst/>
                        <a:latin typeface="Calibri" panose="020F0502020204030204" pitchFamily="34" charset="0"/>
                      </a:endParaRP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203764"/>
                    </a:solidFill>
                  </a:tcPr>
                </a:tc>
                <a:tc>
                  <a:txBody>
                    <a:bodyPr/>
                    <a:lstStyle/>
                    <a:p>
                      <a:pPr algn="ctr" rtl="0" fontAlgn="ctr"/>
                      <a:r>
                        <a:rPr lang="es-CO" sz="1800" b="1" i="0" u="none" strike="noStrike" dirty="0" smtClean="0">
                          <a:solidFill>
                            <a:srgbClr val="FFFFFF"/>
                          </a:solidFill>
                          <a:effectLst/>
                          <a:latin typeface="Calibri" panose="020F0502020204030204" pitchFamily="34" charset="0"/>
                        </a:rPr>
                        <a:t>2020</a:t>
                      </a:r>
                      <a:endParaRPr lang="es-CO" sz="1800" b="1" i="0" u="none" strike="noStrike" dirty="0">
                        <a:solidFill>
                          <a:srgbClr val="FFFFFF"/>
                        </a:solidFill>
                        <a:effectLst/>
                        <a:latin typeface="Calibri" panose="020F0502020204030204" pitchFamily="34" charset="0"/>
                      </a:endParaRP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203764"/>
                    </a:solidFill>
                  </a:tcPr>
                </a:tc>
                <a:tc>
                  <a:txBody>
                    <a:bodyPr/>
                    <a:lstStyle/>
                    <a:p>
                      <a:pPr algn="ctr" rtl="0" fontAlgn="ctr"/>
                      <a:r>
                        <a:rPr lang="es-CO" sz="1800" b="1" i="0" u="none" strike="noStrike" dirty="0" smtClean="0">
                          <a:solidFill>
                            <a:srgbClr val="FFFFFF"/>
                          </a:solidFill>
                          <a:effectLst/>
                          <a:latin typeface="Calibri" panose="020F0502020204030204" pitchFamily="34" charset="0"/>
                        </a:rPr>
                        <a:t>2021</a:t>
                      </a:r>
                      <a:endParaRPr lang="es-CO" sz="1800" b="1" i="0" u="none" strike="noStrike" dirty="0">
                        <a:solidFill>
                          <a:srgbClr val="FFFFFF"/>
                        </a:solidFill>
                        <a:effectLst/>
                        <a:latin typeface="Calibri" panose="020F0502020204030204" pitchFamily="34" charset="0"/>
                      </a:endParaRP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203764"/>
                    </a:solidFill>
                  </a:tcPr>
                </a:tc>
                <a:tc>
                  <a:txBody>
                    <a:bodyPr/>
                    <a:lstStyle/>
                    <a:p>
                      <a:pPr algn="ctr" rtl="0" fontAlgn="ctr"/>
                      <a:r>
                        <a:rPr lang="es-CO" sz="1800" b="1" i="0" u="none" strike="noStrike" dirty="0" smtClean="0">
                          <a:solidFill>
                            <a:srgbClr val="FFFFFF"/>
                          </a:solidFill>
                          <a:effectLst/>
                          <a:latin typeface="Calibri" panose="020F0502020204030204" pitchFamily="34" charset="0"/>
                        </a:rPr>
                        <a:t>2022</a:t>
                      </a:r>
                      <a:endParaRPr lang="es-CO" sz="1800" b="1" i="0" u="none" strike="noStrike" dirty="0">
                        <a:solidFill>
                          <a:srgbClr val="FFFFFF"/>
                        </a:solidFill>
                        <a:effectLst/>
                        <a:latin typeface="Calibri" panose="020F0502020204030204" pitchFamily="34" charset="0"/>
                      </a:endParaRP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203764"/>
                    </a:solidFill>
                  </a:tcPr>
                </a:tc>
                <a:extLst>
                  <a:ext uri="{0D108BD9-81ED-4DB2-BD59-A6C34878D82A}">
                    <a16:rowId xmlns:a16="http://schemas.microsoft.com/office/drawing/2014/main" xmlns="" val="738136109"/>
                  </a:ext>
                </a:extLst>
              </a:tr>
              <a:tr h="209331">
                <a:tc rowSpan="4">
                  <a:txBody>
                    <a:bodyPr/>
                    <a:lstStyle/>
                    <a:p>
                      <a:pPr algn="ctr" rtl="0" fontAlgn="ctr"/>
                      <a:r>
                        <a:rPr lang="es-ES" sz="1100" b="0" i="0" u="none" strike="noStrike" dirty="0">
                          <a:solidFill>
                            <a:srgbClr val="1F4E78"/>
                          </a:solidFill>
                          <a:effectLst/>
                          <a:latin typeface="Arial" panose="020B0604020202020204" pitchFamily="34" charset="0"/>
                        </a:rPr>
                        <a:t>Recaudo de ingresos tributarios, tasas y contribuciones territoriales como porcentaje del </a:t>
                      </a:r>
                      <a:r>
                        <a:rPr lang="es-ES" sz="1100" b="0" i="0" u="none" strike="noStrike" dirty="0" smtClean="0">
                          <a:solidFill>
                            <a:srgbClr val="1F4E78"/>
                          </a:solidFill>
                          <a:effectLst/>
                          <a:latin typeface="Arial" panose="020B0604020202020204" pitchFamily="34" charset="0"/>
                        </a:rPr>
                        <a:t>PIB**</a:t>
                      </a:r>
                      <a:endParaRPr lang="es-ES" sz="1100" b="0" i="0" u="none" strike="noStrike" dirty="0">
                        <a:solidFill>
                          <a:srgbClr val="1F4E78"/>
                        </a:solidFill>
                        <a:effectLst/>
                        <a:latin typeface="Arial" panose="020B0604020202020204" pitchFamily="34" charset="0"/>
                      </a:endParaRPr>
                    </a:p>
                  </a:txBody>
                  <a:tcPr marL="0" marR="0" marT="0" marB="0" anchor="ctr">
                    <a:lnL w="12700" cap="flat" cmpd="sng" algn="ctr">
                      <a:solidFill>
                        <a:srgbClr val="000000"/>
                      </a:solidFill>
                      <a:prstDash val="solid"/>
                      <a:round/>
                      <a:headEnd type="none" w="med" len="med"/>
                      <a:tailEnd type="none" w="med" len="med"/>
                    </a:lnL>
                    <a:lnR w="6350" cap="flat" cmpd="sng" algn="ctr">
                      <a:solidFill>
                        <a:srgbClr val="203764"/>
                      </a:solidFill>
                      <a:prstDash val="dot"/>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CO" sz="1100" b="0" i="0" u="none" strike="noStrike" dirty="0">
                          <a:solidFill>
                            <a:srgbClr val="0C3076"/>
                          </a:solidFill>
                          <a:effectLst/>
                          <a:latin typeface="Arial" panose="020B0604020202020204" pitchFamily="34" charset="0"/>
                        </a:rPr>
                        <a:t>Meta</a:t>
                      </a:r>
                    </a:p>
                  </a:txBody>
                  <a:tcPr marL="0" marR="0" marT="0" marB="0" anchor="ctr">
                    <a:lnL w="6350" cap="flat" cmpd="sng" algn="ctr">
                      <a:solidFill>
                        <a:srgbClr val="203764"/>
                      </a:solidFill>
                      <a:prstDash val="dot"/>
                      <a:round/>
                      <a:headEnd type="none" w="med" len="med"/>
                      <a:tailEnd type="none" w="med" len="med"/>
                    </a:lnL>
                    <a:lnR w="6350" cap="flat" cmpd="sng" algn="ctr">
                      <a:solidFill>
                        <a:srgbClr val="203764"/>
                      </a:solidFill>
                      <a:prstDash val="dot"/>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203764"/>
                      </a:solidFill>
                      <a:prstDash val="dot"/>
                      <a:round/>
                      <a:headEnd type="none" w="med" len="med"/>
                      <a:tailEnd type="none" w="med" len="med"/>
                    </a:lnB>
                  </a:tcPr>
                </a:tc>
                <a:tc>
                  <a:txBody>
                    <a:bodyPr/>
                    <a:lstStyle/>
                    <a:p>
                      <a:pPr algn="r" rtl="0" fontAlgn="ctr"/>
                      <a:r>
                        <a:rPr lang="es-CO" sz="1100" b="0" i="0" u="none" strike="noStrike" dirty="0">
                          <a:solidFill>
                            <a:srgbClr val="0C3076"/>
                          </a:solidFill>
                          <a:effectLst/>
                          <a:latin typeface="Calibri" panose="020F0502020204030204" pitchFamily="34" charset="0"/>
                          <a:cs typeface="Calibri" panose="020F0502020204030204" pitchFamily="34" charset="0"/>
                        </a:rPr>
                        <a:t>3,70</a:t>
                      </a:r>
                    </a:p>
                  </a:txBody>
                  <a:tcPr marL="0" marR="0" marT="0" marB="0" anchor="ctr">
                    <a:lnL w="6350" cap="flat" cmpd="sng" algn="ctr">
                      <a:solidFill>
                        <a:srgbClr val="203764"/>
                      </a:solidFill>
                      <a:prstDash val="dot"/>
                      <a:round/>
                      <a:headEnd type="none" w="med" len="med"/>
                      <a:tailEnd type="none" w="med" len="med"/>
                    </a:lnL>
                    <a:lnR w="6350" cap="flat" cmpd="sng" algn="ctr">
                      <a:solidFill>
                        <a:srgbClr val="203764"/>
                      </a:solidFill>
                      <a:prstDash val="dot"/>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203764"/>
                      </a:solidFill>
                      <a:prstDash val="dot"/>
                      <a:round/>
                      <a:headEnd type="none" w="med" len="med"/>
                      <a:tailEnd type="none" w="med" len="med"/>
                    </a:lnB>
                  </a:tcPr>
                </a:tc>
                <a:tc>
                  <a:txBody>
                    <a:bodyPr/>
                    <a:lstStyle/>
                    <a:p>
                      <a:pPr algn="r" rtl="0" fontAlgn="ctr"/>
                      <a:r>
                        <a:rPr lang="es-CO" sz="1100" b="0" i="0" u="none" strike="noStrike">
                          <a:solidFill>
                            <a:srgbClr val="0C3076"/>
                          </a:solidFill>
                          <a:effectLst/>
                          <a:latin typeface="Calibri" panose="020F0502020204030204" pitchFamily="34" charset="0"/>
                          <a:cs typeface="Calibri" panose="020F0502020204030204" pitchFamily="34" charset="0"/>
                        </a:rPr>
                        <a:t>  3,4 </a:t>
                      </a:r>
                    </a:p>
                  </a:txBody>
                  <a:tcPr marL="0" marR="0" marT="0" marB="0" anchor="ctr">
                    <a:lnL w="6350" cap="flat" cmpd="sng" algn="ctr">
                      <a:solidFill>
                        <a:srgbClr val="203764"/>
                      </a:solidFill>
                      <a:prstDash val="dot"/>
                      <a:round/>
                      <a:headEnd type="none" w="med" len="med"/>
                      <a:tailEnd type="none" w="med" len="med"/>
                    </a:lnL>
                    <a:lnR w="6350" cap="flat" cmpd="sng" algn="ctr">
                      <a:solidFill>
                        <a:srgbClr val="203764"/>
                      </a:solidFill>
                      <a:prstDash val="dot"/>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203764"/>
                      </a:solidFill>
                      <a:prstDash val="dot"/>
                      <a:round/>
                      <a:headEnd type="none" w="med" len="med"/>
                      <a:tailEnd type="none" w="med" len="med"/>
                    </a:lnB>
                  </a:tcPr>
                </a:tc>
                <a:tc>
                  <a:txBody>
                    <a:bodyPr/>
                    <a:lstStyle/>
                    <a:p>
                      <a:pPr algn="r" rtl="0" fontAlgn="ctr"/>
                      <a:r>
                        <a:rPr lang="es-CO" sz="1100" b="0" i="0" u="none" strike="noStrike">
                          <a:solidFill>
                            <a:srgbClr val="0C3076"/>
                          </a:solidFill>
                          <a:effectLst/>
                          <a:latin typeface="Calibri" panose="020F0502020204030204" pitchFamily="34" charset="0"/>
                          <a:cs typeface="Calibri" panose="020F0502020204030204" pitchFamily="34" charset="0"/>
                        </a:rPr>
                        <a:t> 3,45 </a:t>
                      </a:r>
                    </a:p>
                  </a:txBody>
                  <a:tcPr marL="0" marR="0" marT="0" marB="0" anchor="ctr">
                    <a:lnL w="6350" cap="flat" cmpd="sng" algn="ctr">
                      <a:solidFill>
                        <a:srgbClr val="203764"/>
                      </a:solidFill>
                      <a:prstDash val="dot"/>
                      <a:round/>
                      <a:headEnd type="none" w="med" len="med"/>
                      <a:tailEnd type="none" w="med" len="med"/>
                    </a:lnL>
                    <a:lnR w="6350" cap="flat" cmpd="sng" algn="ctr">
                      <a:solidFill>
                        <a:srgbClr val="203764"/>
                      </a:solidFill>
                      <a:prstDash val="dot"/>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203764"/>
                      </a:solidFill>
                      <a:prstDash val="dot"/>
                      <a:round/>
                      <a:headEnd type="none" w="med" len="med"/>
                      <a:tailEnd type="none" w="med" len="med"/>
                    </a:lnB>
                  </a:tcPr>
                </a:tc>
                <a:tc>
                  <a:txBody>
                    <a:bodyPr/>
                    <a:lstStyle/>
                    <a:p>
                      <a:pPr algn="r" rtl="0" fontAlgn="ctr"/>
                      <a:r>
                        <a:rPr lang="es-CO" sz="1100" b="0" i="0" u="none" strike="noStrike">
                          <a:solidFill>
                            <a:srgbClr val="0C3076"/>
                          </a:solidFill>
                          <a:effectLst/>
                          <a:latin typeface="Calibri" panose="020F0502020204030204" pitchFamily="34" charset="0"/>
                          <a:cs typeface="Calibri" panose="020F0502020204030204" pitchFamily="34" charset="0"/>
                        </a:rPr>
                        <a:t>  3,65 </a:t>
                      </a:r>
                    </a:p>
                  </a:txBody>
                  <a:tcPr marL="0" marR="0" marT="0" marB="0" anchor="ctr">
                    <a:lnL w="6350" cap="flat" cmpd="sng" algn="ctr">
                      <a:solidFill>
                        <a:srgbClr val="203764"/>
                      </a:solidFill>
                      <a:prstDash val="dot"/>
                      <a:round/>
                      <a:headEnd type="none" w="med" len="med"/>
                      <a:tailEnd type="none" w="med" len="med"/>
                    </a:lnL>
                    <a:lnR w="6350" cap="flat" cmpd="sng" algn="ctr">
                      <a:solidFill>
                        <a:srgbClr val="203764"/>
                      </a:solidFill>
                      <a:prstDash val="dot"/>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203764"/>
                      </a:solidFill>
                      <a:prstDash val="dot"/>
                      <a:round/>
                      <a:headEnd type="none" w="med" len="med"/>
                      <a:tailEnd type="none" w="med" len="med"/>
                    </a:lnB>
                  </a:tcPr>
                </a:tc>
                <a:tc>
                  <a:txBody>
                    <a:bodyPr/>
                    <a:lstStyle/>
                    <a:p>
                      <a:pPr algn="r" rtl="0" fontAlgn="ctr"/>
                      <a:r>
                        <a:rPr lang="es-CO" sz="1100" b="0" i="0" u="none" strike="noStrike">
                          <a:solidFill>
                            <a:srgbClr val="0C3076"/>
                          </a:solidFill>
                          <a:effectLst/>
                          <a:latin typeface="Calibri" panose="020F0502020204030204" pitchFamily="34" charset="0"/>
                          <a:cs typeface="Calibri" panose="020F0502020204030204" pitchFamily="34" charset="0"/>
                        </a:rPr>
                        <a:t> 3,70  </a:t>
                      </a:r>
                    </a:p>
                  </a:txBody>
                  <a:tcPr marL="0" marR="0" marT="0" marB="0" anchor="ctr">
                    <a:lnL w="6350" cap="flat" cmpd="sng" algn="ctr">
                      <a:solidFill>
                        <a:srgbClr val="203764"/>
                      </a:solidFill>
                      <a:prstDash val="dot"/>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203764"/>
                      </a:solidFill>
                      <a:prstDash val="dot"/>
                      <a:round/>
                      <a:headEnd type="none" w="med" len="med"/>
                      <a:tailEnd type="none" w="med" len="med"/>
                    </a:lnB>
                  </a:tcPr>
                </a:tc>
                <a:extLst>
                  <a:ext uri="{0D108BD9-81ED-4DB2-BD59-A6C34878D82A}">
                    <a16:rowId xmlns:a16="http://schemas.microsoft.com/office/drawing/2014/main" xmlns="" val="3732600720"/>
                  </a:ext>
                </a:extLst>
              </a:tr>
              <a:tr h="199364">
                <a:tc vMerge="1">
                  <a:txBody>
                    <a:bodyPr/>
                    <a:lstStyle/>
                    <a:p>
                      <a:endParaRPr lang="es-CO"/>
                    </a:p>
                  </a:txBody>
                  <a:tcPr/>
                </a:tc>
                <a:tc>
                  <a:txBody>
                    <a:bodyPr/>
                    <a:lstStyle/>
                    <a:p>
                      <a:pPr algn="ctr" rtl="0" fontAlgn="ctr"/>
                      <a:r>
                        <a:rPr lang="es-CO" sz="1100" b="0" i="0" u="none" strike="noStrike">
                          <a:solidFill>
                            <a:srgbClr val="0C3076"/>
                          </a:solidFill>
                          <a:effectLst/>
                          <a:latin typeface="Arial" panose="020B0604020202020204" pitchFamily="34" charset="0"/>
                        </a:rPr>
                        <a:t>Unidad de Medida</a:t>
                      </a:r>
                    </a:p>
                  </a:txBody>
                  <a:tcPr marL="0" marR="0" marT="0" marB="0" anchor="ctr">
                    <a:lnL w="6350" cap="flat" cmpd="sng" algn="ctr">
                      <a:solidFill>
                        <a:srgbClr val="203764"/>
                      </a:solidFill>
                      <a:prstDash val="dot"/>
                      <a:round/>
                      <a:headEnd type="none" w="med" len="med"/>
                      <a:tailEnd type="none" w="med" len="med"/>
                    </a:lnL>
                    <a:lnR w="6350" cap="flat" cmpd="sng" algn="ctr">
                      <a:solidFill>
                        <a:srgbClr val="203764"/>
                      </a:solidFill>
                      <a:prstDash val="dot"/>
                      <a:round/>
                      <a:headEnd type="none" w="med" len="med"/>
                      <a:tailEnd type="none" w="med" len="med"/>
                    </a:lnR>
                    <a:lnT w="6350" cap="flat" cmpd="sng" algn="ctr">
                      <a:solidFill>
                        <a:srgbClr val="203764"/>
                      </a:solidFill>
                      <a:prstDash val="dot"/>
                      <a:round/>
                      <a:headEnd type="none" w="med" len="med"/>
                      <a:tailEnd type="none" w="med" len="med"/>
                    </a:lnT>
                    <a:lnB w="6350" cap="flat" cmpd="sng" algn="ctr">
                      <a:solidFill>
                        <a:srgbClr val="203764"/>
                      </a:solidFill>
                      <a:prstDash val="dot"/>
                      <a:round/>
                      <a:headEnd type="none" w="med" len="med"/>
                      <a:tailEnd type="none" w="med" len="med"/>
                    </a:lnB>
                  </a:tcPr>
                </a:tc>
                <a:tc>
                  <a:txBody>
                    <a:bodyPr/>
                    <a:lstStyle/>
                    <a:p>
                      <a:pPr algn="r" rtl="0" fontAlgn="ctr"/>
                      <a:r>
                        <a:rPr lang="es-CO" sz="1100" b="0" i="0" u="none" strike="noStrike" dirty="0">
                          <a:solidFill>
                            <a:srgbClr val="0C3076"/>
                          </a:solidFill>
                          <a:effectLst/>
                          <a:latin typeface="Calibri" panose="020F0502020204030204" pitchFamily="34" charset="0"/>
                          <a:cs typeface="Calibri" panose="020F0502020204030204" pitchFamily="34" charset="0"/>
                        </a:rPr>
                        <a:t>Porcentaje</a:t>
                      </a:r>
                    </a:p>
                  </a:txBody>
                  <a:tcPr marL="0" marR="0" marT="0" marB="0" anchor="ctr">
                    <a:lnL w="6350" cap="flat" cmpd="sng" algn="ctr">
                      <a:solidFill>
                        <a:srgbClr val="203764"/>
                      </a:solidFill>
                      <a:prstDash val="dot"/>
                      <a:round/>
                      <a:headEnd type="none" w="med" len="med"/>
                      <a:tailEnd type="none" w="med" len="med"/>
                    </a:lnL>
                    <a:lnR w="6350" cap="flat" cmpd="sng" algn="ctr">
                      <a:solidFill>
                        <a:srgbClr val="203764"/>
                      </a:solidFill>
                      <a:prstDash val="dot"/>
                      <a:round/>
                      <a:headEnd type="none" w="med" len="med"/>
                      <a:tailEnd type="none" w="med" len="med"/>
                    </a:lnR>
                    <a:lnT w="6350" cap="flat" cmpd="sng" algn="ctr">
                      <a:solidFill>
                        <a:srgbClr val="203764"/>
                      </a:solidFill>
                      <a:prstDash val="dot"/>
                      <a:round/>
                      <a:headEnd type="none" w="med" len="med"/>
                      <a:tailEnd type="none" w="med" len="med"/>
                    </a:lnT>
                    <a:lnB w="6350" cap="flat" cmpd="sng" algn="ctr">
                      <a:solidFill>
                        <a:srgbClr val="203764"/>
                      </a:solidFill>
                      <a:prstDash val="dot"/>
                      <a:round/>
                      <a:headEnd type="none" w="med" len="med"/>
                      <a:tailEnd type="none" w="med" len="med"/>
                    </a:lnB>
                  </a:tcPr>
                </a:tc>
                <a:tc>
                  <a:txBody>
                    <a:bodyPr/>
                    <a:lstStyle/>
                    <a:p>
                      <a:pPr algn="r" rtl="0" fontAlgn="ctr"/>
                      <a:r>
                        <a:rPr lang="es-CO" sz="1100" b="0" i="0" u="none" strike="noStrike" dirty="0">
                          <a:solidFill>
                            <a:srgbClr val="0C3076"/>
                          </a:solidFill>
                          <a:effectLst/>
                          <a:latin typeface="Calibri" panose="020F0502020204030204" pitchFamily="34" charset="0"/>
                          <a:cs typeface="Calibri" panose="020F0502020204030204" pitchFamily="34" charset="0"/>
                        </a:rPr>
                        <a:t> Porcentaje </a:t>
                      </a:r>
                    </a:p>
                  </a:txBody>
                  <a:tcPr marL="0" marR="0" marT="0" marB="0" anchor="ctr">
                    <a:lnL w="6350" cap="flat" cmpd="sng" algn="ctr">
                      <a:solidFill>
                        <a:srgbClr val="203764"/>
                      </a:solidFill>
                      <a:prstDash val="dot"/>
                      <a:round/>
                      <a:headEnd type="none" w="med" len="med"/>
                      <a:tailEnd type="none" w="med" len="med"/>
                    </a:lnL>
                    <a:lnR w="6350" cap="flat" cmpd="sng" algn="ctr">
                      <a:solidFill>
                        <a:srgbClr val="203764"/>
                      </a:solidFill>
                      <a:prstDash val="dot"/>
                      <a:round/>
                      <a:headEnd type="none" w="med" len="med"/>
                      <a:tailEnd type="none" w="med" len="med"/>
                    </a:lnR>
                    <a:lnT w="6350" cap="flat" cmpd="sng" algn="ctr">
                      <a:solidFill>
                        <a:srgbClr val="203764"/>
                      </a:solidFill>
                      <a:prstDash val="dot"/>
                      <a:round/>
                      <a:headEnd type="none" w="med" len="med"/>
                      <a:tailEnd type="none" w="med" len="med"/>
                    </a:lnT>
                    <a:lnB w="6350" cap="flat" cmpd="sng" algn="ctr">
                      <a:solidFill>
                        <a:srgbClr val="203764"/>
                      </a:solidFill>
                      <a:prstDash val="dot"/>
                      <a:round/>
                      <a:headEnd type="none" w="med" len="med"/>
                      <a:tailEnd type="none" w="med" len="med"/>
                    </a:lnB>
                  </a:tcPr>
                </a:tc>
                <a:tc>
                  <a:txBody>
                    <a:bodyPr/>
                    <a:lstStyle/>
                    <a:p>
                      <a:pPr algn="r" rtl="0" fontAlgn="ctr"/>
                      <a:r>
                        <a:rPr lang="es-CO" sz="1100" b="0" i="0" u="none" strike="noStrike">
                          <a:solidFill>
                            <a:srgbClr val="0C3076"/>
                          </a:solidFill>
                          <a:effectLst/>
                          <a:latin typeface="Calibri" panose="020F0502020204030204" pitchFamily="34" charset="0"/>
                          <a:cs typeface="Calibri" panose="020F0502020204030204" pitchFamily="34" charset="0"/>
                        </a:rPr>
                        <a:t> Porcentaje </a:t>
                      </a:r>
                    </a:p>
                  </a:txBody>
                  <a:tcPr marL="0" marR="0" marT="0" marB="0" anchor="ctr">
                    <a:lnL w="6350" cap="flat" cmpd="sng" algn="ctr">
                      <a:solidFill>
                        <a:srgbClr val="203764"/>
                      </a:solidFill>
                      <a:prstDash val="dot"/>
                      <a:round/>
                      <a:headEnd type="none" w="med" len="med"/>
                      <a:tailEnd type="none" w="med" len="med"/>
                    </a:lnL>
                    <a:lnR w="6350" cap="flat" cmpd="sng" algn="ctr">
                      <a:solidFill>
                        <a:srgbClr val="203764"/>
                      </a:solidFill>
                      <a:prstDash val="dot"/>
                      <a:round/>
                      <a:headEnd type="none" w="med" len="med"/>
                      <a:tailEnd type="none" w="med" len="med"/>
                    </a:lnR>
                    <a:lnT w="6350" cap="flat" cmpd="sng" algn="ctr">
                      <a:solidFill>
                        <a:srgbClr val="203764"/>
                      </a:solidFill>
                      <a:prstDash val="dot"/>
                      <a:round/>
                      <a:headEnd type="none" w="med" len="med"/>
                      <a:tailEnd type="none" w="med" len="med"/>
                    </a:lnT>
                    <a:lnB w="6350" cap="flat" cmpd="sng" algn="ctr">
                      <a:solidFill>
                        <a:srgbClr val="203764"/>
                      </a:solidFill>
                      <a:prstDash val="dot"/>
                      <a:round/>
                      <a:headEnd type="none" w="med" len="med"/>
                      <a:tailEnd type="none" w="med" len="med"/>
                    </a:lnB>
                  </a:tcPr>
                </a:tc>
                <a:tc>
                  <a:txBody>
                    <a:bodyPr/>
                    <a:lstStyle/>
                    <a:p>
                      <a:pPr algn="r" rtl="0" fontAlgn="ctr"/>
                      <a:r>
                        <a:rPr lang="es-CO" sz="1100" b="0" i="0" u="none" strike="noStrike">
                          <a:solidFill>
                            <a:srgbClr val="0C3076"/>
                          </a:solidFill>
                          <a:effectLst/>
                          <a:latin typeface="Calibri" panose="020F0502020204030204" pitchFamily="34" charset="0"/>
                          <a:cs typeface="Calibri" panose="020F0502020204030204" pitchFamily="34" charset="0"/>
                        </a:rPr>
                        <a:t> Porcentaje </a:t>
                      </a:r>
                    </a:p>
                  </a:txBody>
                  <a:tcPr marL="0" marR="0" marT="0" marB="0" anchor="ctr">
                    <a:lnL w="6350" cap="flat" cmpd="sng" algn="ctr">
                      <a:solidFill>
                        <a:srgbClr val="203764"/>
                      </a:solidFill>
                      <a:prstDash val="dot"/>
                      <a:round/>
                      <a:headEnd type="none" w="med" len="med"/>
                      <a:tailEnd type="none" w="med" len="med"/>
                    </a:lnL>
                    <a:lnR w="6350" cap="flat" cmpd="sng" algn="ctr">
                      <a:solidFill>
                        <a:srgbClr val="203764"/>
                      </a:solidFill>
                      <a:prstDash val="dot"/>
                      <a:round/>
                      <a:headEnd type="none" w="med" len="med"/>
                      <a:tailEnd type="none" w="med" len="med"/>
                    </a:lnR>
                    <a:lnT w="6350" cap="flat" cmpd="sng" algn="ctr">
                      <a:solidFill>
                        <a:srgbClr val="203764"/>
                      </a:solidFill>
                      <a:prstDash val="dot"/>
                      <a:round/>
                      <a:headEnd type="none" w="med" len="med"/>
                      <a:tailEnd type="none" w="med" len="med"/>
                    </a:lnT>
                    <a:lnB w="6350" cap="flat" cmpd="sng" algn="ctr">
                      <a:solidFill>
                        <a:srgbClr val="203764"/>
                      </a:solidFill>
                      <a:prstDash val="dot"/>
                      <a:round/>
                      <a:headEnd type="none" w="med" len="med"/>
                      <a:tailEnd type="none" w="med" len="med"/>
                    </a:lnB>
                  </a:tcPr>
                </a:tc>
                <a:tc>
                  <a:txBody>
                    <a:bodyPr/>
                    <a:lstStyle/>
                    <a:p>
                      <a:pPr algn="r" rtl="0" fontAlgn="ctr"/>
                      <a:r>
                        <a:rPr lang="es-CO" sz="1100" b="0" i="0" u="none" strike="noStrike">
                          <a:solidFill>
                            <a:srgbClr val="0C3076"/>
                          </a:solidFill>
                          <a:effectLst/>
                          <a:latin typeface="Calibri" panose="020F0502020204030204" pitchFamily="34" charset="0"/>
                          <a:cs typeface="Calibri" panose="020F0502020204030204" pitchFamily="34" charset="0"/>
                        </a:rPr>
                        <a:t> Porcentaje </a:t>
                      </a:r>
                    </a:p>
                  </a:txBody>
                  <a:tcPr marL="0" marR="0" marT="0" marB="0" anchor="ctr">
                    <a:lnL w="6350" cap="flat" cmpd="sng" algn="ctr">
                      <a:solidFill>
                        <a:srgbClr val="203764"/>
                      </a:solidFill>
                      <a:prstDash val="dot"/>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203764"/>
                      </a:solidFill>
                      <a:prstDash val="dot"/>
                      <a:round/>
                      <a:headEnd type="none" w="med" len="med"/>
                      <a:tailEnd type="none" w="med" len="med"/>
                    </a:lnT>
                    <a:lnB w="6350" cap="flat" cmpd="sng" algn="ctr">
                      <a:solidFill>
                        <a:srgbClr val="203764"/>
                      </a:solidFill>
                      <a:prstDash val="dot"/>
                      <a:round/>
                      <a:headEnd type="none" w="med" len="med"/>
                      <a:tailEnd type="none" w="med" len="med"/>
                    </a:lnB>
                  </a:tcPr>
                </a:tc>
                <a:extLst>
                  <a:ext uri="{0D108BD9-81ED-4DB2-BD59-A6C34878D82A}">
                    <a16:rowId xmlns:a16="http://schemas.microsoft.com/office/drawing/2014/main" xmlns="" val="3983341118"/>
                  </a:ext>
                </a:extLst>
              </a:tr>
              <a:tr h="199364">
                <a:tc vMerge="1">
                  <a:txBody>
                    <a:bodyPr/>
                    <a:lstStyle/>
                    <a:p>
                      <a:endParaRPr lang="es-CO"/>
                    </a:p>
                  </a:txBody>
                  <a:tcPr/>
                </a:tc>
                <a:tc>
                  <a:txBody>
                    <a:bodyPr/>
                    <a:lstStyle/>
                    <a:p>
                      <a:pPr algn="ctr" rtl="0" fontAlgn="ctr"/>
                      <a:r>
                        <a:rPr lang="es-CO" sz="1100" b="0" i="0" u="none" strike="noStrike">
                          <a:solidFill>
                            <a:srgbClr val="0C3076"/>
                          </a:solidFill>
                          <a:effectLst/>
                          <a:latin typeface="Arial" panose="020B0604020202020204" pitchFamily="34" charset="0"/>
                        </a:rPr>
                        <a:t>Avance</a:t>
                      </a:r>
                    </a:p>
                  </a:txBody>
                  <a:tcPr marL="0" marR="0" marT="0" marB="0" anchor="ctr">
                    <a:lnL w="6350" cap="flat" cmpd="sng" algn="ctr">
                      <a:solidFill>
                        <a:srgbClr val="203764"/>
                      </a:solidFill>
                      <a:prstDash val="dot"/>
                      <a:round/>
                      <a:headEnd type="none" w="med" len="med"/>
                      <a:tailEnd type="none" w="med" len="med"/>
                    </a:lnL>
                    <a:lnR w="6350" cap="flat" cmpd="sng" algn="ctr">
                      <a:solidFill>
                        <a:srgbClr val="203764"/>
                      </a:solidFill>
                      <a:prstDash val="dot"/>
                      <a:round/>
                      <a:headEnd type="none" w="med" len="med"/>
                      <a:tailEnd type="none" w="med" len="med"/>
                    </a:lnR>
                    <a:lnT w="6350" cap="flat" cmpd="sng" algn="ctr">
                      <a:solidFill>
                        <a:srgbClr val="203764"/>
                      </a:solidFill>
                      <a:prstDash val="dot"/>
                      <a:round/>
                      <a:headEnd type="none" w="med" len="med"/>
                      <a:tailEnd type="none" w="med" len="med"/>
                    </a:lnT>
                    <a:lnB w="6350" cap="flat" cmpd="sng" algn="ctr">
                      <a:solidFill>
                        <a:srgbClr val="203764"/>
                      </a:solidFill>
                      <a:prstDash val="dot"/>
                      <a:round/>
                      <a:headEnd type="none" w="med" len="med"/>
                      <a:tailEnd type="none" w="med" len="med"/>
                    </a:lnB>
                  </a:tcPr>
                </a:tc>
                <a:tc>
                  <a:txBody>
                    <a:bodyPr/>
                    <a:lstStyle/>
                    <a:p>
                      <a:pPr algn="r" rtl="0" fontAlgn="ctr"/>
                      <a:r>
                        <a:rPr lang="es-CO" sz="1100" b="0" i="0" u="none" strike="noStrike" dirty="0">
                          <a:solidFill>
                            <a:srgbClr val="0C3076"/>
                          </a:solidFill>
                          <a:effectLst/>
                          <a:latin typeface="Calibri" panose="020F0502020204030204" pitchFamily="34" charset="0"/>
                          <a:cs typeface="Calibri" panose="020F0502020204030204" pitchFamily="34" charset="0"/>
                        </a:rPr>
                        <a:t>97,3</a:t>
                      </a:r>
                    </a:p>
                  </a:txBody>
                  <a:tcPr marL="0" marR="0" marT="0" marB="0" anchor="ctr">
                    <a:lnL w="6350" cap="flat" cmpd="sng" algn="ctr">
                      <a:solidFill>
                        <a:srgbClr val="203764"/>
                      </a:solidFill>
                      <a:prstDash val="dot"/>
                      <a:round/>
                      <a:headEnd type="none" w="med" len="med"/>
                      <a:tailEnd type="none" w="med" len="med"/>
                    </a:lnL>
                    <a:lnR w="6350" cap="flat" cmpd="sng" algn="ctr">
                      <a:solidFill>
                        <a:srgbClr val="203764"/>
                      </a:solidFill>
                      <a:prstDash val="dot"/>
                      <a:round/>
                      <a:headEnd type="none" w="med" len="med"/>
                      <a:tailEnd type="none" w="med" len="med"/>
                    </a:lnR>
                    <a:lnT w="6350" cap="flat" cmpd="sng" algn="ctr">
                      <a:solidFill>
                        <a:srgbClr val="203764"/>
                      </a:solidFill>
                      <a:prstDash val="dot"/>
                      <a:round/>
                      <a:headEnd type="none" w="med" len="med"/>
                      <a:tailEnd type="none" w="med" len="med"/>
                    </a:lnT>
                    <a:lnB w="6350" cap="flat" cmpd="sng" algn="ctr">
                      <a:solidFill>
                        <a:srgbClr val="203764"/>
                      </a:solidFill>
                      <a:prstDash val="dot"/>
                      <a:round/>
                      <a:headEnd type="none" w="med" len="med"/>
                      <a:tailEnd type="none" w="med" len="med"/>
                    </a:lnB>
                  </a:tcPr>
                </a:tc>
                <a:tc>
                  <a:txBody>
                    <a:bodyPr/>
                    <a:lstStyle/>
                    <a:p>
                      <a:pPr algn="r" rtl="0" fontAlgn="ctr"/>
                      <a:r>
                        <a:rPr lang="es-CO" sz="1100" b="0" i="0" u="none" strike="noStrike" dirty="0">
                          <a:solidFill>
                            <a:srgbClr val="0C3076"/>
                          </a:solidFill>
                          <a:effectLst/>
                          <a:latin typeface="Calibri" panose="020F0502020204030204" pitchFamily="34" charset="0"/>
                          <a:cs typeface="Calibri" panose="020F0502020204030204" pitchFamily="34" charset="0"/>
                        </a:rPr>
                        <a:t> 3,6  </a:t>
                      </a:r>
                    </a:p>
                  </a:txBody>
                  <a:tcPr marL="0" marR="0" marT="0" marB="0" anchor="ctr">
                    <a:lnL w="6350" cap="flat" cmpd="sng" algn="ctr">
                      <a:solidFill>
                        <a:srgbClr val="203764"/>
                      </a:solidFill>
                      <a:prstDash val="dot"/>
                      <a:round/>
                      <a:headEnd type="none" w="med" len="med"/>
                      <a:tailEnd type="none" w="med" len="med"/>
                    </a:lnL>
                    <a:lnR w="6350" cap="flat" cmpd="sng" algn="ctr">
                      <a:solidFill>
                        <a:srgbClr val="203764"/>
                      </a:solidFill>
                      <a:prstDash val="dot"/>
                      <a:round/>
                      <a:headEnd type="none" w="med" len="med"/>
                      <a:tailEnd type="none" w="med" len="med"/>
                    </a:lnR>
                    <a:lnT w="6350" cap="flat" cmpd="sng" algn="ctr">
                      <a:solidFill>
                        <a:srgbClr val="203764"/>
                      </a:solidFill>
                      <a:prstDash val="dot"/>
                      <a:round/>
                      <a:headEnd type="none" w="med" len="med"/>
                      <a:tailEnd type="none" w="med" len="med"/>
                    </a:lnT>
                    <a:lnB w="6350" cap="flat" cmpd="sng" algn="ctr">
                      <a:solidFill>
                        <a:srgbClr val="203764"/>
                      </a:solidFill>
                      <a:prstDash val="dot"/>
                      <a:round/>
                      <a:headEnd type="none" w="med" len="med"/>
                      <a:tailEnd type="none" w="med" len="med"/>
                    </a:lnB>
                  </a:tcPr>
                </a:tc>
                <a:tc>
                  <a:txBody>
                    <a:bodyPr/>
                    <a:lstStyle/>
                    <a:p>
                      <a:pPr algn="r" rtl="0" fontAlgn="ctr"/>
                      <a:r>
                        <a:rPr lang="es-CO" sz="1100" b="0" i="0" u="none" strike="noStrike">
                          <a:solidFill>
                            <a:srgbClr val="0C3076"/>
                          </a:solidFill>
                          <a:effectLst/>
                          <a:latin typeface="Calibri" panose="020F0502020204030204" pitchFamily="34" charset="0"/>
                          <a:cs typeface="Calibri" panose="020F0502020204030204" pitchFamily="34" charset="0"/>
                        </a:rPr>
                        <a:t> -  </a:t>
                      </a:r>
                    </a:p>
                  </a:txBody>
                  <a:tcPr marL="0" marR="0" marT="0" marB="0" anchor="ctr">
                    <a:lnL w="6350" cap="flat" cmpd="sng" algn="ctr">
                      <a:solidFill>
                        <a:srgbClr val="203764"/>
                      </a:solidFill>
                      <a:prstDash val="dot"/>
                      <a:round/>
                      <a:headEnd type="none" w="med" len="med"/>
                      <a:tailEnd type="none" w="med" len="med"/>
                    </a:lnL>
                    <a:lnR w="6350" cap="flat" cmpd="sng" algn="ctr">
                      <a:solidFill>
                        <a:srgbClr val="203764"/>
                      </a:solidFill>
                      <a:prstDash val="dot"/>
                      <a:round/>
                      <a:headEnd type="none" w="med" len="med"/>
                      <a:tailEnd type="none" w="med" len="med"/>
                    </a:lnR>
                    <a:lnT w="6350" cap="flat" cmpd="sng" algn="ctr">
                      <a:solidFill>
                        <a:srgbClr val="203764"/>
                      </a:solidFill>
                      <a:prstDash val="dot"/>
                      <a:round/>
                      <a:headEnd type="none" w="med" len="med"/>
                      <a:tailEnd type="none" w="med" len="med"/>
                    </a:lnT>
                    <a:lnB w="6350" cap="flat" cmpd="sng" algn="ctr">
                      <a:solidFill>
                        <a:srgbClr val="203764"/>
                      </a:solidFill>
                      <a:prstDash val="dot"/>
                      <a:round/>
                      <a:headEnd type="none" w="med" len="med"/>
                      <a:tailEnd type="none" w="med" len="med"/>
                    </a:lnB>
                  </a:tcPr>
                </a:tc>
                <a:tc>
                  <a:txBody>
                    <a:bodyPr/>
                    <a:lstStyle/>
                    <a:p>
                      <a:pPr algn="r" rtl="0" fontAlgn="ctr"/>
                      <a:r>
                        <a:rPr lang="es-CO" sz="1100" b="0" i="0" u="none" strike="noStrike">
                          <a:solidFill>
                            <a:srgbClr val="0C3076"/>
                          </a:solidFill>
                          <a:effectLst/>
                          <a:latin typeface="Calibri" panose="020F0502020204030204" pitchFamily="34" charset="0"/>
                          <a:cs typeface="Calibri" panose="020F0502020204030204" pitchFamily="34" charset="0"/>
                        </a:rPr>
                        <a:t> -  </a:t>
                      </a:r>
                    </a:p>
                  </a:txBody>
                  <a:tcPr marL="0" marR="0" marT="0" marB="0" anchor="ctr">
                    <a:lnL w="6350" cap="flat" cmpd="sng" algn="ctr">
                      <a:solidFill>
                        <a:srgbClr val="203764"/>
                      </a:solidFill>
                      <a:prstDash val="dot"/>
                      <a:round/>
                      <a:headEnd type="none" w="med" len="med"/>
                      <a:tailEnd type="none" w="med" len="med"/>
                    </a:lnL>
                    <a:lnR w="6350" cap="flat" cmpd="sng" algn="ctr">
                      <a:solidFill>
                        <a:srgbClr val="203764"/>
                      </a:solidFill>
                      <a:prstDash val="dot"/>
                      <a:round/>
                      <a:headEnd type="none" w="med" len="med"/>
                      <a:tailEnd type="none" w="med" len="med"/>
                    </a:lnR>
                    <a:lnT w="6350" cap="flat" cmpd="sng" algn="ctr">
                      <a:solidFill>
                        <a:srgbClr val="203764"/>
                      </a:solidFill>
                      <a:prstDash val="dot"/>
                      <a:round/>
                      <a:headEnd type="none" w="med" len="med"/>
                      <a:tailEnd type="none" w="med" len="med"/>
                    </a:lnT>
                    <a:lnB w="6350" cap="flat" cmpd="sng" algn="ctr">
                      <a:solidFill>
                        <a:srgbClr val="203764"/>
                      </a:solidFill>
                      <a:prstDash val="dot"/>
                      <a:round/>
                      <a:headEnd type="none" w="med" len="med"/>
                      <a:tailEnd type="none" w="med" len="med"/>
                    </a:lnB>
                  </a:tcPr>
                </a:tc>
                <a:tc>
                  <a:txBody>
                    <a:bodyPr/>
                    <a:lstStyle/>
                    <a:p>
                      <a:pPr algn="r" rtl="0" fontAlgn="ctr"/>
                      <a:r>
                        <a:rPr lang="es-CO" sz="1100" b="0" i="0" u="none" strike="noStrike">
                          <a:solidFill>
                            <a:srgbClr val="0C3076"/>
                          </a:solidFill>
                          <a:effectLst/>
                          <a:latin typeface="Calibri" panose="020F0502020204030204" pitchFamily="34" charset="0"/>
                          <a:cs typeface="Calibri" panose="020F0502020204030204" pitchFamily="34" charset="0"/>
                        </a:rPr>
                        <a:t> -  </a:t>
                      </a:r>
                    </a:p>
                  </a:txBody>
                  <a:tcPr marL="0" marR="0" marT="0" marB="0" anchor="ctr">
                    <a:lnL w="6350" cap="flat" cmpd="sng" algn="ctr">
                      <a:solidFill>
                        <a:srgbClr val="203764"/>
                      </a:solidFill>
                      <a:prstDash val="dot"/>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203764"/>
                      </a:solidFill>
                      <a:prstDash val="dot"/>
                      <a:round/>
                      <a:headEnd type="none" w="med" len="med"/>
                      <a:tailEnd type="none" w="med" len="med"/>
                    </a:lnT>
                    <a:lnB w="6350" cap="flat" cmpd="sng" algn="ctr">
                      <a:solidFill>
                        <a:srgbClr val="203764"/>
                      </a:solidFill>
                      <a:prstDash val="dot"/>
                      <a:round/>
                      <a:headEnd type="none" w="med" len="med"/>
                      <a:tailEnd type="none" w="med" len="med"/>
                    </a:lnB>
                  </a:tcPr>
                </a:tc>
                <a:extLst>
                  <a:ext uri="{0D108BD9-81ED-4DB2-BD59-A6C34878D82A}">
                    <a16:rowId xmlns:a16="http://schemas.microsoft.com/office/drawing/2014/main" xmlns="" val="1793893640"/>
                  </a:ext>
                </a:extLst>
              </a:tr>
              <a:tr h="309014">
                <a:tc vMerge="1">
                  <a:txBody>
                    <a:bodyPr/>
                    <a:lstStyle/>
                    <a:p>
                      <a:endParaRPr lang="es-CO"/>
                    </a:p>
                  </a:txBody>
                  <a:tcPr/>
                </a:tc>
                <a:tc>
                  <a:txBody>
                    <a:bodyPr/>
                    <a:lstStyle/>
                    <a:p>
                      <a:pPr algn="ctr" rtl="0" fontAlgn="ctr"/>
                      <a:r>
                        <a:rPr lang="es-CO" sz="1100" b="0" i="0" u="none" strike="noStrike">
                          <a:solidFill>
                            <a:srgbClr val="0C3076"/>
                          </a:solidFill>
                          <a:effectLst/>
                          <a:latin typeface="Arial" panose="020B0604020202020204" pitchFamily="34" charset="0"/>
                        </a:rPr>
                        <a:t>Recursos</a:t>
                      </a:r>
                    </a:p>
                  </a:txBody>
                  <a:tcPr marL="0" marR="0" marT="0" marB="0" anchor="ctr">
                    <a:lnL w="6350" cap="flat" cmpd="sng" algn="ctr">
                      <a:solidFill>
                        <a:srgbClr val="203764"/>
                      </a:solidFill>
                      <a:prstDash val="dot"/>
                      <a:round/>
                      <a:headEnd type="none" w="med" len="med"/>
                      <a:tailEnd type="none" w="med" len="med"/>
                    </a:lnL>
                    <a:lnR w="6350" cap="flat" cmpd="sng" algn="ctr">
                      <a:solidFill>
                        <a:srgbClr val="203764"/>
                      </a:solidFill>
                      <a:prstDash val="dot"/>
                      <a:round/>
                      <a:headEnd type="none" w="med" len="med"/>
                      <a:tailEnd type="none" w="med" len="med"/>
                    </a:lnR>
                    <a:lnT w="6350" cap="flat" cmpd="sng" algn="ctr">
                      <a:solidFill>
                        <a:srgbClr val="203764"/>
                      </a:solidFill>
                      <a:prstDash val="dot"/>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es-CO" sz="1100" b="0" i="0" u="none" strike="noStrike" dirty="0">
                          <a:solidFill>
                            <a:srgbClr val="0C3076"/>
                          </a:solidFill>
                          <a:effectLst/>
                          <a:latin typeface="Calibri" panose="020F0502020204030204" pitchFamily="34" charset="0"/>
                          <a:cs typeface="Calibri" panose="020F0502020204030204" pitchFamily="34" charset="0"/>
                        </a:rPr>
                        <a:t>                34,915 </a:t>
                      </a:r>
                    </a:p>
                  </a:txBody>
                  <a:tcPr marL="0" marR="0" marT="0" marB="0" anchor="ctr">
                    <a:lnL w="6350" cap="flat" cmpd="sng" algn="ctr">
                      <a:solidFill>
                        <a:srgbClr val="203764"/>
                      </a:solidFill>
                      <a:prstDash val="dot"/>
                      <a:round/>
                      <a:headEnd type="none" w="med" len="med"/>
                      <a:tailEnd type="none" w="med" len="med"/>
                    </a:lnL>
                    <a:lnR w="6350" cap="flat" cmpd="sng" algn="ctr">
                      <a:solidFill>
                        <a:srgbClr val="203764"/>
                      </a:solidFill>
                      <a:prstDash val="dot"/>
                      <a:round/>
                      <a:headEnd type="none" w="med" len="med"/>
                      <a:tailEnd type="none" w="med" len="med"/>
                    </a:lnR>
                    <a:lnT w="6350" cap="flat" cmpd="sng" algn="ctr">
                      <a:solidFill>
                        <a:srgbClr val="203764"/>
                      </a:solidFill>
                      <a:prstDash val="dot"/>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es-CO" sz="1100" b="0" i="0" u="none" strike="noStrike" dirty="0">
                          <a:solidFill>
                            <a:srgbClr val="0C3076"/>
                          </a:solidFill>
                          <a:effectLst/>
                          <a:latin typeface="Calibri" panose="020F0502020204030204" pitchFamily="34" charset="0"/>
                          <a:cs typeface="Calibri" panose="020F0502020204030204" pitchFamily="34" charset="0"/>
                        </a:rPr>
                        <a:t>               7,915 </a:t>
                      </a:r>
                    </a:p>
                  </a:txBody>
                  <a:tcPr marL="0" marR="0" marT="0" marB="0" anchor="ctr">
                    <a:lnL w="6350" cap="flat" cmpd="sng" algn="ctr">
                      <a:solidFill>
                        <a:srgbClr val="203764"/>
                      </a:solidFill>
                      <a:prstDash val="dot"/>
                      <a:round/>
                      <a:headEnd type="none" w="med" len="med"/>
                      <a:tailEnd type="none" w="med" len="med"/>
                    </a:lnL>
                    <a:lnR w="6350" cap="flat" cmpd="sng" algn="ctr">
                      <a:solidFill>
                        <a:srgbClr val="203764"/>
                      </a:solidFill>
                      <a:prstDash val="dot"/>
                      <a:round/>
                      <a:headEnd type="none" w="med" len="med"/>
                      <a:tailEnd type="none" w="med" len="med"/>
                    </a:lnR>
                    <a:lnT w="6350" cap="flat" cmpd="sng" algn="ctr">
                      <a:solidFill>
                        <a:srgbClr val="203764"/>
                      </a:solidFill>
                      <a:prstDash val="dot"/>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es-CO" sz="1100" b="0" i="0" u="none" strike="noStrike">
                          <a:solidFill>
                            <a:srgbClr val="0C3076"/>
                          </a:solidFill>
                          <a:effectLst/>
                          <a:latin typeface="Calibri" panose="020F0502020204030204" pitchFamily="34" charset="0"/>
                          <a:cs typeface="Calibri" panose="020F0502020204030204" pitchFamily="34" charset="0"/>
                        </a:rPr>
                        <a:t>          9,000 </a:t>
                      </a:r>
                    </a:p>
                  </a:txBody>
                  <a:tcPr marL="0" marR="0" marT="0" marB="0" anchor="ctr">
                    <a:lnL w="6350" cap="flat" cmpd="sng" algn="ctr">
                      <a:solidFill>
                        <a:srgbClr val="203764"/>
                      </a:solidFill>
                      <a:prstDash val="dot"/>
                      <a:round/>
                      <a:headEnd type="none" w="med" len="med"/>
                      <a:tailEnd type="none" w="med" len="med"/>
                    </a:lnL>
                    <a:lnR w="6350" cap="flat" cmpd="sng" algn="ctr">
                      <a:solidFill>
                        <a:srgbClr val="203764"/>
                      </a:solidFill>
                      <a:prstDash val="dot"/>
                      <a:round/>
                      <a:headEnd type="none" w="med" len="med"/>
                      <a:tailEnd type="none" w="med" len="med"/>
                    </a:lnR>
                    <a:lnT w="6350" cap="flat" cmpd="sng" algn="ctr">
                      <a:solidFill>
                        <a:srgbClr val="203764"/>
                      </a:solidFill>
                      <a:prstDash val="dot"/>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es-CO" sz="1100" b="0" i="0" u="none" strike="noStrike">
                          <a:solidFill>
                            <a:srgbClr val="0C3076"/>
                          </a:solidFill>
                          <a:effectLst/>
                          <a:latin typeface="Calibri" panose="020F0502020204030204" pitchFamily="34" charset="0"/>
                          <a:cs typeface="Calibri" panose="020F0502020204030204" pitchFamily="34" charset="0"/>
                        </a:rPr>
                        <a:t>          9,000 </a:t>
                      </a:r>
                    </a:p>
                  </a:txBody>
                  <a:tcPr marL="0" marR="0" marT="0" marB="0" anchor="ctr">
                    <a:lnL w="6350" cap="flat" cmpd="sng" algn="ctr">
                      <a:solidFill>
                        <a:srgbClr val="203764"/>
                      </a:solidFill>
                      <a:prstDash val="dot"/>
                      <a:round/>
                      <a:headEnd type="none" w="med" len="med"/>
                      <a:tailEnd type="none" w="med" len="med"/>
                    </a:lnL>
                    <a:lnR w="6350" cap="flat" cmpd="sng" algn="ctr">
                      <a:solidFill>
                        <a:srgbClr val="203764"/>
                      </a:solidFill>
                      <a:prstDash val="dot"/>
                      <a:round/>
                      <a:headEnd type="none" w="med" len="med"/>
                      <a:tailEnd type="none" w="med" len="med"/>
                    </a:lnR>
                    <a:lnT w="6350" cap="flat" cmpd="sng" algn="ctr">
                      <a:solidFill>
                        <a:srgbClr val="203764"/>
                      </a:solidFill>
                      <a:prstDash val="dot"/>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es-CO" sz="1100" b="0" i="0" u="none" strike="noStrike">
                          <a:solidFill>
                            <a:srgbClr val="0C3076"/>
                          </a:solidFill>
                          <a:effectLst/>
                          <a:latin typeface="Calibri" panose="020F0502020204030204" pitchFamily="34" charset="0"/>
                          <a:cs typeface="Calibri" panose="020F0502020204030204" pitchFamily="34" charset="0"/>
                        </a:rPr>
                        <a:t>               9,000 </a:t>
                      </a:r>
                    </a:p>
                  </a:txBody>
                  <a:tcPr marL="0" marR="0" marT="0" marB="0" anchor="ctr">
                    <a:lnL w="6350" cap="flat" cmpd="sng" algn="ctr">
                      <a:solidFill>
                        <a:srgbClr val="203764"/>
                      </a:solidFill>
                      <a:prstDash val="dot"/>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203764"/>
                      </a:solidFill>
                      <a:prstDash val="dot"/>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3512997722"/>
                  </a:ext>
                </a:extLst>
              </a:tr>
              <a:tr h="181524">
                <a:tc rowSpan="4">
                  <a:txBody>
                    <a:bodyPr/>
                    <a:lstStyle/>
                    <a:p>
                      <a:pPr algn="ctr" rtl="0" fontAlgn="ctr"/>
                      <a:r>
                        <a:rPr lang="es-ES" sz="1100" b="0" i="0" u="none" strike="noStrike" dirty="0">
                          <a:solidFill>
                            <a:srgbClr val="203764"/>
                          </a:solidFill>
                          <a:effectLst/>
                          <a:latin typeface="Arial" panose="020B0604020202020204" pitchFamily="34" charset="0"/>
                        </a:rPr>
                        <a:t>Porcentaje de entidades territoriales con el catálogo de cuentas presupuestales </a:t>
                      </a:r>
                      <a:r>
                        <a:rPr lang="es-ES" sz="1100" b="0" i="0" u="none" strike="noStrike" dirty="0" smtClean="0">
                          <a:solidFill>
                            <a:srgbClr val="203764"/>
                          </a:solidFill>
                          <a:effectLst/>
                          <a:latin typeface="Arial" panose="020B0604020202020204" pitchFamily="34" charset="0"/>
                        </a:rPr>
                        <a:t>implementado**</a:t>
                      </a:r>
                      <a:endParaRPr lang="es-ES" sz="1100" b="0" i="0" u="none" strike="noStrike" dirty="0">
                        <a:solidFill>
                          <a:srgbClr val="203764"/>
                        </a:solidFill>
                        <a:effectLst/>
                        <a:latin typeface="Arial" panose="020B0604020202020204" pitchFamily="34" charset="0"/>
                      </a:endParaRPr>
                    </a:p>
                  </a:txBody>
                  <a:tcPr marL="0" marR="0" marT="0" marB="0" anchor="ctr">
                    <a:lnL w="12700" cap="flat" cmpd="sng" algn="ctr">
                      <a:solidFill>
                        <a:srgbClr val="000000"/>
                      </a:solidFill>
                      <a:prstDash val="solid"/>
                      <a:round/>
                      <a:headEnd type="none" w="med" len="med"/>
                      <a:tailEnd type="none" w="med" len="med"/>
                    </a:lnL>
                    <a:lnR w="6350" cap="flat" cmpd="sng" algn="ctr">
                      <a:solidFill>
                        <a:srgbClr val="203764"/>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CO" sz="1100" b="0" i="0" u="none" strike="noStrike">
                          <a:solidFill>
                            <a:srgbClr val="0C3076"/>
                          </a:solidFill>
                          <a:effectLst/>
                          <a:latin typeface="Arial" panose="020B0604020202020204" pitchFamily="34" charset="0"/>
                        </a:rPr>
                        <a:t>Meta</a:t>
                      </a:r>
                    </a:p>
                  </a:txBody>
                  <a:tcPr marL="0" marR="0" marT="0" marB="0" anchor="ctr">
                    <a:lnL w="6350" cap="flat" cmpd="sng" algn="ctr">
                      <a:solidFill>
                        <a:srgbClr val="203764"/>
                      </a:solidFill>
                      <a:prstDash val="dot"/>
                      <a:round/>
                      <a:headEnd type="none" w="med" len="med"/>
                      <a:tailEnd type="none" w="med" len="med"/>
                    </a:lnL>
                    <a:lnR w="6350" cap="flat" cmpd="sng" algn="ctr">
                      <a:solidFill>
                        <a:srgbClr val="203764"/>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203764"/>
                      </a:solidFill>
                      <a:prstDash val="dot"/>
                      <a:round/>
                      <a:headEnd type="none" w="med" len="med"/>
                      <a:tailEnd type="none" w="med" len="med"/>
                    </a:lnB>
                  </a:tcPr>
                </a:tc>
                <a:tc>
                  <a:txBody>
                    <a:bodyPr/>
                    <a:lstStyle/>
                    <a:p>
                      <a:pPr algn="r" rtl="0" fontAlgn="b"/>
                      <a:r>
                        <a:rPr lang="es-CO" sz="1100" b="0" i="0" u="none" strike="noStrike" dirty="0">
                          <a:solidFill>
                            <a:srgbClr val="0C3076"/>
                          </a:solidFill>
                          <a:effectLst/>
                          <a:latin typeface="Calibri" panose="020F0502020204030204" pitchFamily="34" charset="0"/>
                          <a:cs typeface="Calibri" panose="020F0502020204030204" pitchFamily="34" charset="0"/>
                        </a:rPr>
                        <a:t>                         </a:t>
                      </a:r>
                      <a:r>
                        <a:rPr lang="es-CO" sz="1100" b="0" i="0" u="none" strike="noStrike" dirty="0" smtClean="0">
                          <a:solidFill>
                            <a:srgbClr val="0C3076"/>
                          </a:solidFill>
                          <a:effectLst/>
                          <a:latin typeface="Calibri" panose="020F0502020204030204" pitchFamily="34" charset="0"/>
                          <a:cs typeface="Calibri" panose="020F0502020204030204" pitchFamily="34" charset="0"/>
                        </a:rPr>
                        <a:t>  100 </a:t>
                      </a:r>
                      <a:endParaRPr lang="es-CO" sz="1100" b="0" i="0" u="none" strike="noStrike" dirty="0">
                        <a:solidFill>
                          <a:srgbClr val="0C3076"/>
                        </a:solidFill>
                        <a:effectLst/>
                        <a:latin typeface="Calibri" panose="020F0502020204030204" pitchFamily="34" charset="0"/>
                        <a:cs typeface="Calibri" panose="020F0502020204030204" pitchFamily="34" charset="0"/>
                      </a:endParaRPr>
                    </a:p>
                  </a:txBody>
                  <a:tcPr marL="0" marR="0" marT="0" marB="0" anchor="b">
                    <a:lnL w="6350" cap="flat" cmpd="sng" algn="ctr">
                      <a:solidFill>
                        <a:srgbClr val="203764"/>
                      </a:solidFill>
                      <a:prstDash val="dot"/>
                      <a:round/>
                      <a:headEnd type="none" w="med" len="med"/>
                      <a:tailEnd type="none" w="med" len="med"/>
                    </a:lnL>
                    <a:lnR w="6350" cap="flat" cmpd="sng" algn="ctr">
                      <a:solidFill>
                        <a:srgbClr val="203764"/>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203764"/>
                      </a:solidFill>
                      <a:prstDash val="dot"/>
                      <a:round/>
                      <a:headEnd type="none" w="med" len="med"/>
                      <a:tailEnd type="none" w="med" len="med"/>
                    </a:lnB>
                  </a:tcPr>
                </a:tc>
                <a:tc>
                  <a:txBody>
                    <a:bodyPr/>
                    <a:lstStyle/>
                    <a:p>
                      <a:pPr algn="r" rtl="0" fontAlgn="b"/>
                      <a:r>
                        <a:rPr lang="es-CO" sz="1100" b="0" i="0" u="none" strike="noStrike" dirty="0">
                          <a:solidFill>
                            <a:srgbClr val="0C3076"/>
                          </a:solidFill>
                          <a:effectLst/>
                          <a:latin typeface="Calibri" panose="020F0502020204030204" pitchFamily="34" charset="0"/>
                          <a:cs typeface="Calibri" panose="020F0502020204030204" pitchFamily="34" charset="0"/>
                        </a:rPr>
                        <a:t>  N/A </a:t>
                      </a:r>
                    </a:p>
                  </a:txBody>
                  <a:tcPr marL="0" marR="0" marT="0" marB="0" anchor="b">
                    <a:lnL w="6350" cap="flat" cmpd="sng" algn="ctr">
                      <a:solidFill>
                        <a:srgbClr val="203764"/>
                      </a:solidFill>
                      <a:prstDash val="dot"/>
                      <a:round/>
                      <a:headEnd type="none" w="med" len="med"/>
                      <a:tailEnd type="none" w="med" len="med"/>
                    </a:lnL>
                    <a:lnR w="6350" cap="flat" cmpd="sng" algn="ctr">
                      <a:solidFill>
                        <a:srgbClr val="203764"/>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203764"/>
                      </a:solidFill>
                      <a:prstDash val="dot"/>
                      <a:round/>
                      <a:headEnd type="none" w="med" len="med"/>
                      <a:tailEnd type="none" w="med" len="med"/>
                    </a:lnB>
                  </a:tcPr>
                </a:tc>
                <a:tc>
                  <a:txBody>
                    <a:bodyPr/>
                    <a:lstStyle/>
                    <a:p>
                      <a:pPr algn="r" rtl="0" fontAlgn="b"/>
                      <a:r>
                        <a:rPr lang="es-CO" sz="1100" b="0" i="0" u="none" strike="noStrike" dirty="0">
                          <a:solidFill>
                            <a:srgbClr val="0C3076"/>
                          </a:solidFill>
                          <a:effectLst/>
                          <a:latin typeface="Calibri" panose="020F0502020204030204" pitchFamily="34" charset="0"/>
                          <a:cs typeface="Calibri" panose="020F0502020204030204" pitchFamily="34" charset="0"/>
                        </a:rPr>
                        <a:t>               25 </a:t>
                      </a:r>
                    </a:p>
                  </a:txBody>
                  <a:tcPr marL="0" marR="0" marT="0" marB="0" anchor="b">
                    <a:lnL w="6350" cap="flat" cmpd="sng" algn="ctr">
                      <a:solidFill>
                        <a:srgbClr val="203764"/>
                      </a:solidFill>
                      <a:prstDash val="dot"/>
                      <a:round/>
                      <a:headEnd type="none" w="med" len="med"/>
                      <a:tailEnd type="none" w="med" len="med"/>
                    </a:lnL>
                    <a:lnR w="6350" cap="flat" cmpd="sng" algn="ctr">
                      <a:solidFill>
                        <a:srgbClr val="203764"/>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203764"/>
                      </a:solidFill>
                      <a:prstDash val="dot"/>
                      <a:round/>
                      <a:headEnd type="none" w="med" len="med"/>
                      <a:tailEnd type="none" w="med" len="med"/>
                    </a:lnB>
                  </a:tcPr>
                </a:tc>
                <a:tc>
                  <a:txBody>
                    <a:bodyPr/>
                    <a:lstStyle/>
                    <a:p>
                      <a:pPr algn="r" rtl="0" fontAlgn="b"/>
                      <a:r>
                        <a:rPr lang="es-CO" sz="1100" b="0" i="0" u="none" strike="noStrike">
                          <a:solidFill>
                            <a:srgbClr val="0C3076"/>
                          </a:solidFill>
                          <a:effectLst/>
                          <a:latin typeface="Calibri" panose="020F0502020204030204" pitchFamily="34" charset="0"/>
                          <a:cs typeface="Calibri" panose="020F0502020204030204" pitchFamily="34" charset="0"/>
                        </a:rPr>
                        <a:t>  75 </a:t>
                      </a:r>
                    </a:p>
                  </a:txBody>
                  <a:tcPr marL="0" marR="0" marT="0" marB="0" anchor="b">
                    <a:lnL w="6350" cap="flat" cmpd="sng" algn="ctr">
                      <a:solidFill>
                        <a:srgbClr val="203764"/>
                      </a:solidFill>
                      <a:prstDash val="dot"/>
                      <a:round/>
                      <a:headEnd type="none" w="med" len="med"/>
                      <a:tailEnd type="none" w="med" len="med"/>
                    </a:lnL>
                    <a:lnR w="6350" cap="flat" cmpd="sng" algn="ctr">
                      <a:solidFill>
                        <a:srgbClr val="203764"/>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203764"/>
                      </a:solidFill>
                      <a:prstDash val="dot"/>
                      <a:round/>
                      <a:headEnd type="none" w="med" len="med"/>
                      <a:tailEnd type="none" w="med" len="med"/>
                    </a:lnB>
                  </a:tcPr>
                </a:tc>
                <a:tc>
                  <a:txBody>
                    <a:bodyPr/>
                    <a:lstStyle/>
                    <a:p>
                      <a:pPr algn="r" rtl="0" fontAlgn="b"/>
                      <a:r>
                        <a:rPr lang="es-CO" sz="1100" b="0" i="0" u="none" strike="noStrike">
                          <a:solidFill>
                            <a:srgbClr val="0C3076"/>
                          </a:solidFill>
                          <a:effectLst/>
                          <a:latin typeface="Calibri" panose="020F0502020204030204" pitchFamily="34" charset="0"/>
                          <a:cs typeface="Calibri" panose="020F0502020204030204" pitchFamily="34" charset="0"/>
                        </a:rPr>
                        <a:t>  100 </a:t>
                      </a:r>
                    </a:p>
                  </a:txBody>
                  <a:tcPr marL="0" marR="0" marT="0" marB="0" anchor="b">
                    <a:lnL w="6350" cap="flat" cmpd="sng" algn="ctr">
                      <a:solidFill>
                        <a:srgbClr val="203764"/>
                      </a:solidFill>
                      <a:prstDash val="dot"/>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203764"/>
                      </a:solidFill>
                      <a:prstDash val="dot"/>
                      <a:round/>
                      <a:headEnd type="none" w="med" len="med"/>
                      <a:tailEnd type="none" w="med" len="med"/>
                    </a:lnB>
                  </a:tcPr>
                </a:tc>
                <a:extLst>
                  <a:ext uri="{0D108BD9-81ED-4DB2-BD59-A6C34878D82A}">
                    <a16:rowId xmlns:a16="http://schemas.microsoft.com/office/drawing/2014/main" xmlns="" val="3036057696"/>
                  </a:ext>
                </a:extLst>
              </a:tr>
              <a:tr h="199364">
                <a:tc vMerge="1">
                  <a:txBody>
                    <a:bodyPr/>
                    <a:lstStyle/>
                    <a:p>
                      <a:endParaRPr lang="es-CO"/>
                    </a:p>
                  </a:txBody>
                  <a:tcPr/>
                </a:tc>
                <a:tc>
                  <a:txBody>
                    <a:bodyPr/>
                    <a:lstStyle/>
                    <a:p>
                      <a:pPr algn="ctr" rtl="0" fontAlgn="ctr"/>
                      <a:r>
                        <a:rPr lang="es-CO" sz="1100" b="0" i="0" u="none" strike="noStrike">
                          <a:solidFill>
                            <a:srgbClr val="0C3076"/>
                          </a:solidFill>
                          <a:effectLst/>
                          <a:latin typeface="Arial" panose="020B0604020202020204" pitchFamily="34" charset="0"/>
                        </a:rPr>
                        <a:t>Unidad de Medida</a:t>
                      </a:r>
                    </a:p>
                  </a:txBody>
                  <a:tcPr marL="0" marR="0" marT="0" marB="0" anchor="ctr">
                    <a:lnL w="6350" cap="flat" cmpd="sng" algn="ctr">
                      <a:solidFill>
                        <a:srgbClr val="203764"/>
                      </a:solidFill>
                      <a:prstDash val="dot"/>
                      <a:round/>
                      <a:headEnd type="none" w="med" len="med"/>
                      <a:tailEnd type="none" w="med" len="med"/>
                    </a:lnL>
                    <a:lnR w="6350" cap="flat" cmpd="sng" algn="ctr">
                      <a:solidFill>
                        <a:srgbClr val="203764"/>
                      </a:solidFill>
                      <a:prstDash val="dot"/>
                      <a:round/>
                      <a:headEnd type="none" w="med" len="med"/>
                      <a:tailEnd type="none" w="med" len="med"/>
                    </a:lnR>
                    <a:lnT w="6350" cap="flat" cmpd="sng" algn="ctr">
                      <a:solidFill>
                        <a:srgbClr val="203764"/>
                      </a:solidFill>
                      <a:prstDash val="dot"/>
                      <a:round/>
                      <a:headEnd type="none" w="med" len="med"/>
                      <a:tailEnd type="none" w="med" len="med"/>
                    </a:lnT>
                    <a:lnB w="6350" cap="flat" cmpd="sng" algn="ctr">
                      <a:solidFill>
                        <a:srgbClr val="203764"/>
                      </a:solidFill>
                      <a:prstDash val="dot"/>
                      <a:round/>
                      <a:headEnd type="none" w="med" len="med"/>
                      <a:tailEnd type="none" w="med" len="med"/>
                    </a:lnB>
                  </a:tcPr>
                </a:tc>
                <a:tc>
                  <a:txBody>
                    <a:bodyPr/>
                    <a:lstStyle/>
                    <a:p>
                      <a:pPr algn="r" rtl="0" fontAlgn="b"/>
                      <a:r>
                        <a:rPr lang="es-CO" sz="1100" b="0" i="0" u="none" strike="noStrike">
                          <a:solidFill>
                            <a:srgbClr val="0C3076"/>
                          </a:solidFill>
                          <a:effectLst/>
                          <a:latin typeface="Calibri" panose="020F0502020204030204" pitchFamily="34" charset="0"/>
                          <a:cs typeface="Calibri" panose="020F0502020204030204" pitchFamily="34" charset="0"/>
                        </a:rPr>
                        <a:t> Porcentaje </a:t>
                      </a:r>
                    </a:p>
                  </a:txBody>
                  <a:tcPr marL="0" marR="0" marT="0" marB="0" anchor="b">
                    <a:lnL w="6350" cap="flat" cmpd="sng" algn="ctr">
                      <a:solidFill>
                        <a:srgbClr val="203764"/>
                      </a:solidFill>
                      <a:prstDash val="dot"/>
                      <a:round/>
                      <a:headEnd type="none" w="med" len="med"/>
                      <a:tailEnd type="none" w="med" len="med"/>
                    </a:lnL>
                    <a:lnR w="6350" cap="flat" cmpd="sng" algn="ctr">
                      <a:solidFill>
                        <a:srgbClr val="203764"/>
                      </a:solidFill>
                      <a:prstDash val="dot"/>
                      <a:round/>
                      <a:headEnd type="none" w="med" len="med"/>
                      <a:tailEnd type="none" w="med" len="med"/>
                    </a:lnR>
                    <a:lnT w="6350" cap="flat" cmpd="sng" algn="ctr">
                      <a:solidFill>
                        <a:srgbClr val="203764"/>
                      </a:solidFill>
                      <a:prstDash val="dot"/>
                      <a:round/>
                      <a:headEnd type="none" w="med" len="med"/>
                      <a:tailEnd type="none" w="med" len="med"/>
                    </a:lnT>
                    <a:lnB w="6350" cap="flat" cmpd="sng" algn="ctr">
                      <a:solidFill>
                        <a:srgbClr val="203764"/>
                      </a:solidFill>
                      <a:prstDash val="dot"/>
                      <a:round/>
                      <a:headEnd type="none" w="med" len="med"/>
                      <a:tailEnd type="none" w="med" len="med"/>
                    </a:lnB>
                  </a:tcPr>
                </a:tc>
                <a:tc>
                  <a:txBody>
                    <a:bodyPr/>
                    <a:lstStyle/>
                    <a:p>
                      <a:pPr algn="r" rtl="0" fontAlgn="b"/>
                      <a:r>
                        <a:rPr lang="es-CO" sz="1100" b="0" i="0" u="none" strike="noStrike">
                          <a:solidFill>
                            <a:srgbClr val="0C3076"/>
                          </a:solidFill>
                          <a:effectLst/>
                          <a:latin typeface="Calibri" panose="020F0502020204030204" pitchFamily="34" charset="0"/>
                          <a:cs typeface="Calibri" panose="020F0502020204030204" pitchFamily="34" charset="0"/>
                        </a:rPr>
                        <a:t> Porcentaje </a:t>
                      </a:r>
                    </a:p>
                  </a:txBody>
                  <a:tcPr marL="0" marR="0" marT="0" marB="0" anchor="b">
                    <a:lnL w="6350" cap="flat" cmpd="sng" algn="ctr">
                      <a:solidFill>
                        <a:srgbClr val="203764"/>
                      </a:solidFill>
                      <a:prstDash val="dot"/>
                      <a:round/>
                      <a:headEnd type="none" w="med" len="med"/>
                      <a:tailEnd type="none" w="med" len="med"/>
                    </a:lnL>
                    <a:lnR w="6350" cap="flat" cmpd="sng" algn="ctr">
                      <a:solidFill>
                        <a:srgbClr val="203764"/>
                      </a:solidFill>
                      <a:prstDash val="dot"/>
                      <a:round/>
                      <a:headEnd type="none" w="med" len="med"/>
                      <a:tailEnd type="none" w="med" len="med"/>
                    </a:lnR>
                    <a:lnT w="6350" cap="flat" cmpd="sng" algn="ctr">
                      <a:solidFill>
                        <a:srgbClr val="203764"/>
                      </a:solidFill>
                      <a:prstDash val="dot"/>
                      <a:round/>
                      <a:headEnd type="none" w="med" len="med"/>
                      <a:tailEnd type="none" w="med" len="med"/>
                    </a:lnT>
                    <a:lnB w="6350" cap="flat" cmpd="sng" algn="ctr">
                      <a:solidFill>
                        <a:srgbClr val="203764"/>
                      </a:solidFill>
                      <a:prstDash val="dot"/>
                      <a:round/>
                      <a:headEnd type="none" w="med" len="med"/>
                      <a:tailEnd type="none" w="med" len="med"/>
                    </a:lnB>
                  </a:tcPr>
                </a:tc>
                <a:tc>
                  <a:txBody>
                    <a:bodyPr/>
                    <a:lstStyle/>
                    <a:p>
                      <a:pPr algn="r" rtl="0" fontAlgn="b"/>
                      <a:r>
                        <a:rPr lang="es-CO" sz="1100" b="0" i="0" u="none" strike="noStrike" dirty="0">
                          <a:solidFill>
                            <a:srgbClr val="0C3076"/>
                          </a:solidFill>
                          <a:effectLst/>
                          <a:latin typeface="Calibri" panose="020F0502020204030204" pitchFamily="34" charset="0"/>
                          <a:cs typeface="Calibri" panose="020F0502020204030204" pitchFamily="34" charset="0"/>
                        </a:rPr>
                        <a:t> Porcentaje </a:t>
                      </a:r>
                    </a:p>
                  </a:txBody>
                  <a:tcPr marL="0" marR="0" marT="0" marB="0" anchor="b">
                    <a:lnL w="6350" cap="flat" cmpd="sng" algn="ctr">
                      <a:solidFill>
                        <a:srgbClr val="203764"/>
                      </a:solidFill>
                      <a:prstDash val="dot"/>
                      <a:round/>
                      <a:headEnd type="none" w="med" len="med"/>
                      <a:tailEnd type="none" w="med" len="med"/>
                    </a:lnL>
                    <a:lnR w="6350" cap="flat" cmpd="sng" algn="ctr">
                      <a:solidFill>
                        <a:srgbClr val="203764"/>
                      </a:solidFill>
                      <a:prstDash val="dot"/>
                      <a:round/>
                      <a:headEnd type="none" w="med" len="med"/>
                      <a:tailEnd type="none" w="med" len="med"/>
                    </a:lnR>
                    <a:lnT w="6350" cap="flat" cmpd="sng" algn="ctr">
                      <a:solidFill>
                        <a:srgbClr val="203764"/>
                      </a:solidFill>
                      <a:prstDash val="dot"/>
                      <a:round/>
                      <a:headEnd type="none" w="med" len="med"/>
                      <a:tailEnd type="none" w="med" len="med"/>
                    </a:lnT>
                    <a:lnB w="6350" cap="flat" cmpd="sng" algn="ctr">
                      <a:solidFill>
                        <a:srgbClr val="203764"/>
                      </a:solidFill>
                      <a:prstDash val="dot"/>
                      <a:round/>
                      <a:headEnd type="none" w="med" len="med"/>
                      <a:tailEnd type="none" w="med" len="med"/>
                    </a:lnB>
                  </a:tcPr>
                </a:tc>
                <a:tc>
                  <a:txBody>
                    <a:bodyPr/>
                    <a:lstStyle/>
                    <a:p>
                      <a:pPr algn="r" rtl="0" fontAlgn="b"/>
                      <a:r>
                        <a:rPr lang="es-CO" sz="1100" b="0" i="0" u="none" strike="noStrike">
                          <a:solidFill>
                            <a:srgbClr val="0C3076"/>
                          </a:solidFill>
                          <a:effectLst/>
                          <a:latin typeface="Calibri" panose="020F0502020204030204" pitchFamily="34" charset="0"/>
                          <a:cs typeface="Calibri" panose="020F0502020204030204" pitchFamily="34" charset="0"/>
                        </a:rPr>
                        <a:t> Porcentaje </a:t>
                      </a:r>
                    </a:p>
                  </a:txBody>
                  <a:tcPr marL="0" marR="0" marT="0" marB="0" anchor="b">
                    <a:lnL w="6350" cap="flat" cmpd="sng" algn="ctr">
                      <a:solidFill>
                        <a:srgbClr val="203764"/>
                      </a:solidFill>
                      <a:prstDash val="dot"/>
                      <a:round/>
                      <a:headEnd type="none" w="med" len="med"/>
                      <a:tailEnd type="none" w="med" len="med"/>
                    </a:lnL>
                    <a:lnR w="6350" cap="flat" cmpd="sng" algn="ctr">
                      <a:solidFill>
                        <a:srgbClr val="203764"/>
                      </a:solidFill>
                      <a:prstDash val="dot"/>
                      <a:round/>
                      <a:headEnd type="none" w="med" len="med"/>
                      <a:tailEnd type="none" w="med" len="med"/>
                    </a:lnR>
                    <a:lnT w="6350" cap="flat" cmpd="sng" algn="ctr">
                      <a:solidFill>
                        <a:srgbClr val="203764"/>
                      </a:solidFill>
                      <a:prstDash val="dot"/>
                      <a:round/>
                      <a:headEnd type="none" w="med" len="med"/>
                      <a:tailEnd type="none" w="med" len="med"/>
                    </a:lnT>
                    <a:lnB w="6350" cap="flat" cmpd="sng" algn="ctr">
                      <a:solidFill>
                        <a:srgbClr val="203764"/>
                      </a:solidFill>
                      <a:prstDash val="dot"/>
                      <a:round/>
                      <a:headEnd type="none" w="med" len="med"/>
                      <a:tailEnd type="none" w="med" len="med"/>
                    </a:lnB>
                  </a:tcPr>
                </a:tc>
                <a:tc>
                  <a:txBody>
                    <a:bodyPr/>
                    <a:lstStyle/>
                    <a:p>
                      <a:pPr algn="r" rtl="0" fontAlgn="b"/>
                      <a:r>
                        <a:rPr lang="es-CO" sz="1100" b="0" i="0" u="none" strike="noStrike">
                          <a:solidFill>
                            <a:srgbClr val="0C3076"/>
                          </a:solidFill>
                          <a:effectLst/>
                          <a:latin typeface="Calibri" panose="020F0502020204030204" pitchFamily="34" charset="0"/>
                          <a:cs typeface="Calibri" panose="020F0502020204030204" pitchFamily="34" charset="0"/>
                        </a:rPr>
                        <a:t> Porcentaje </a:t>
                      </a:r>
                    </a:p>
                  </a:txBody>
                  <a:tcPr marL="0" marR="0" marT="0" marB="0" anchor="b">
                    <a:lnL w="6350" cap="flat" cmpd="sng" algn="ctr">
                      <a:solidFill>
                        <a:srgbClr val="203764"/>
                      </a:solidFill>
                      <a:prstDash val="dot"/>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203764"/>
                      </a:solidFill>
                      <a:prstDash val="dot"/>
                      <a:round/>
                      <a:headEnd type="none" w="med" len="med"/>
                      <a:tailEnd type="none" w="med" len="med"/>
                    </a:lnT>
                    <a:lnB w="6350" cap="flat" cmpd="sng" algn="ctr">
                      <a:solidFill>
                        <a:srgbClr val="203764"/>
                      </a:solidFill>
                      <a:prstDash val="dot"/>
                      <a:round/>
                      <a:headEnd type="none" w="med" len="med"/>
                      <a:tailEnd type="none" w="med" len="med"/>
                    </a:lnB>
                  </a:tcPr>
                </a:tc>
                <a:extLst>
                  <a:ext uri="{0D108BD9-81ED-4DB2-BD59-A6C34878D82A}">
                    <a16:rowId xmlns:a16="http://schemas.microsoft.com/office/drawing/2014/main" xmlns="" val="213417701"/>
                  </a:ext>
                </a:extLst>
              </a:tr>
              <a:tr h="199364">
                <a:tc vMerge="1">
                  <a:txBody>
                    <a:bodyPr/>
                    <a:lstStyle/>
                    <a:p>
                      <a:endParaRPr lang="es-CO"/>
                    </a:p>
                  </a:txBody>
                  <a:tcPr/>
                </a:tc>
                <a:tc>
                  <a:txBody>
                    <a:bodyPr/>
                    <a:lstStyle/>
                    <a:p>
                      <a:pPr algn="ctr" rtl="0" fontAlgn="ctr"/>
                      <a:r>
                        <a:rPr lang="es-CO" sz="1100" b="0" i="0" u="none" strike="noStrike">
                          <a:solidFill>
                            <a:srgbClr val="0C3076"/>
                          </a:solidFill>
                          <a:effectLst/>
                          <a:latin typeface="Arial" panose="020B0604020202020204" pitchFamily="34" charset="0"/>
                        </a:rPr>
                        <a:t>Avance</a:t>
                      </a:r>
                    </a:p>
                  </a:txBody>
                  <a:tcPr marL="0" marR="0" marT="0" marB="0" anchor="ctr">
                    <a:lnL w="6350" cap="flat" cmpd="sng" algn="ctr">
                      <a:solidFill>
                        <a:srgbClr val="203764"/>
                      </a:solidFill>
                      <a:prstDash val="dot"/>
                      <a:round/>
                      <a:headEnd type="none" w="med" len="med"/>
                      <a:tailEnd type="none" w="med" len="med"/>
                    </a:lnL>
                    <a:lnR w="6350" cap="flat" cmpd="sng" algn="ctr">
                      <a:solidFill>
                        <a:srgbClr val="203764"/>
                      </a:solidFill>
                      <a:prstDash val="dot"/>
                      <a:round/>
                      <a:headEnd type="none" w="med" len="med"/>
                      <a:tailEnd type="none" w="med" len="med"/>
                    </a:lnR>
                    <a:lnT w="6350" cap="flat" cmpd="sng" algn="ctr">
                      <a:solidFill>
                        <a:srgbClr val="203764"/>
                      </a:solidFill>
                      <a:prstDash val="dot"/>
                      <a:round/>
                      <a:headEnd type="none" w="med" len="med"/>
                      <a:tailEnd type="none" w="med" len="med"/>
                    </a:lnT>
                    <a:lnB w="6350" cap="flat" cmpd="sng" algn="ctr">
                      <a:solidFill>
                        <a:srgbClr val="203764"/>
                      </a:solidFill>
                      <a:prstDash val="dot"/>
                      <a:round/>
                      <a:headEnd type="none" w="med" len="med"/>
                      <a:tailEnd type="none" w="med" len="med"/>
                    </a:lnB>
                  </a:tcPr>
                </a:tc>
                <a:tc>
                  <a:txBody>
                    <a:bodyPr/>
                    <a:lstStyle/>
                    <a:p>
                      <a:pPr algn="r" rtl="0" fontAlgn="b"/>
                      <a:r>
                        <a:rPr lang="es-CO" sz="1100" b="0" i="0" u="none" strike="noStrike">
                          <a:solidFill>
                            <a:srgbClr val="0C3076"/>
                          </a:solidFill>
                          <a:effectLst/>
                          <a:latin typeface="Calibri" panose="020F0502020204030204" pitchFamily="34" charset="0"/>
                          <a:cs typeface="Calibri" panose="020F0502020204030204" pitchFamily="34" charset="0"/>
                        </a:rPr>
                        <a:t> N/A </a:t>
                      </a:r>
                    </a:p>
                  </a:txBody>
                  <a:tcPr marL="0" marR="0" marT="0" marB="0" anchor="b">
                    <a:lnL w="6350" cap="flat" cmpd="sng" algn="ctr">
                      <a:solidFill>
                        <a:srgbClr val="203764"/>
                      </a:solidFill>
                      <a:prstDash val="dot"/>
                      <a:round/>
                      <a:headEnd type="none" w="med" len="med"/>
                      <a:tailEnd type="none" w="med" len="med"/>
                    </a:lnL>
                    <a:lnR w="6350" cap="flat" cmpd="sng" algn="ctr">
                      <a:solidFill>
                        <a:srgbClr val="203764"/>
                      </a:solidFill>
                      <a:prstDash val="dot"/>
                      <a:round/>
                      <a:headEnd type="none" w="med" len="med"/>
                      <a:tailEnd type="none" w="med" len="med"/>
                    </a:lnR>
                    <a:lnT w="6350" cap="flat" cmpd="sng" algn="ctr">
                      <a:solidFill>
                        <a:srgbClr val="203764"/>
                      </a:solidFill>
                      <a:prstDash val="dot"/>
                      <a:round/>
                      <a:headEnd type="none" w="med" len="med"/>
                      <a:tailEnd type="none" w="med" len="med"/>
                    </a:lnT>
                    <a:lnB w="6350" cap="flat" cmpd="sng" algn="ctr">
                      <a:solidFill>
                        <a:srgbClr val="203764"/>
                      </a:solidFill>
                      <a:prstDash val="dot"/>
                      <a:round/>
                      <a:headEnd type="none" w="med" len="med"/>
                      <a:tailEnd type="none" w="med" len="med"/>
                    </a:lnB>
                  </a:tcPr>
                </a:tc>
                <a:tc>
                  <a:txBody>
                    <a:bodyPr/>
                    <a:lstStyle/>
                    <a:p>
                      <a:pPr algn="r" rtl="0" fontAlgn="b"/>
                      <a:r>
                        <a:rPr lang="es-CO" sz="1100" b="0" i="0" u="none" strike="noStrike" dirty="0">
                          <a:solidFill>
                            <a:srgbClr val="0C3076"/>
                          </a:solidFill>
                          <a:effectLst/>
                          <a:latin typeface="Calibri" panose="020F0502020204030204" pitchFamily="34" charset="0"/>
                          <a:cs typeface="Calibri" panose="020F0502020204030204" pitchFamily="34" charset="0"/>
                        </a:rPr>
                        <a:t> N/A  </a:t>
                      </a:r>
                    </a:p>
                  </a:txBody>
                  <a:tcPr marL="0" marR="0" marT="0" marB="0" anchor="b">
                    <a:lnL w="6350" cap="flat" cmpd="sng" algn="ctr">
                      <a:solidFill>
                        <a:srgbClr val="203764"/>
                      </a:solidFill>
                      <a:prstDash val="dot"/>
                      <a:round/>
                      <a:headEnd type="none" w="med" len="med"/>
                      <a:tailEnd type="none" w="med" len="med"/>
                    </a:lnL>
                    <a:lnR w="6350" cap="flat" cmpd="sng" algn="ctr">
                      <a:solidFill>
                        <a:srgbClr val="203764"/>
                      </a:solidFill>
                      <a:prstDash val="dot"/>
                      <a:round/>
                      <a:headEnd type="none" w="med" len="med"/>
                      <a:tailEnd type="none" w="med" len="med"/>
                    </a:lnR>
                    <a:lnT w="6350" cap="flat" cmpd="sng" algn="ctr">
                      <a:solidFill>
                        <a:srgbClr val="203764"/>
                      </a:solidFill>
                      <a:prstDash val="dot"/>
                      <a:round/>
                      <a:headEnd type="none" w="med" len="med"/>
                      <a:tailEnd type="none" w="med" len="med"/>
                    </a:lnT>
                    <a:lnB w="6350" cap="flat" cmpd="sng" algn="ctr">
                      <a:solidFill>
                        <a:srgbClr val="203764"/>
                      </a:solidFill>
                      <a:prstDash val="dot"/>
                      <a:round/>
                      <a:headEnd type="none" w="med" len="med"/>
                      <a:tailEnd type="none" w="med" len="med"/>
                    </a:lnB>
                  </a:tcPr>
                </a:tc>
                <a:tc>
                  <a:txBody>
                    <a:bodyPr/>
                    <a:lstStyle/>
                    <a:p>
                      <a:pPr algn="r" rtl="0" fontAlgn="b"/>
                      <a:r>
                        <a:rPr lang="es-CO" sz="1100" b="0" i="0" u="none" strike="noStrike" dirty="0">
                          <a:solidFill>
                            <a:srgbClr val="0C3076"/>
                          </a:solidFill>
                          <a:effectLst/>
                          <a:latin typeface="Calibri" panose="020F0502020204030204" pitchFamily="34" charset="0"/>
                          <a:cs typeface="Calibri" panose="020F0502020204030204" pitchFamily="34" charset="0"/>
                        </a:rPr>
                        <a:t> -  </a:t>
                      </a:r>
                    </a:p>
                  </a:txBody>
                  <a:tcPr marL="0" marR="0" marT="0" marB="0" anchor="b">
                    <a:lnL w="6350" cap="flat" cmpd="sng" algn="ctr">
                      <a:solidFill>
                        <a:srgbClr val="203764"/>
                      </a:solidFill>
                      <a:prstDash val="dot"/>
                      <a:round/>
                      <a:headEnd type="none" w="med" len="med"/>
                      <a:tailEnd type="none" w="med" len="med"/>
                    </a:lnL>
                    <a:lnR w="6350" cap="flat" cmpd="sng" algn="ctr">
                      <a:solidFill>
                        <a:srgbClr val="203764"/>
                      </a:solidFill>
                      <a:prstDash val="dot"/>
                      <a:round/>
                      <a:headEnd type="none" w="med" len="med"/>
                      <a:tailEnd type="none" w="med" len="med"/>
                    </a:lnR>
                    <a:lnT w="6350" cap="flat" cmpd="sng" algn="ctr">
                      <a:solidFill>
                        <a:srgbClr val="203764"/>
                      </a:solidFill>
                      <a:prstDash val="dot"/>
                      <a:round/>
                      <a:headEnd type="none" w="med" len="med"/>
                      <a:tailEnd type="none" w="med" len="med"/>
                    </a:lnT>
                    <a:lnB w="6350" cap="flat" cmpd="sng" algn="ctr">
                      <a:solidFill>
                        <a:srgbClr val="203764"/>
                      </a:solidFill>
                      <a:prstDash val="dot"/>
                      <a:round/>
                      <a:headEnd type="none" w="med" len="med"/>
                      <a:tailEnd type="none" w="med" len="med"/>
                    </a:lnB>
                  </a:tcPr>
                </a:tc>
                <a:tc>
                  <a:txBody>
                    <a:bodyPr/>
                    <a:lstStyle/>
                    <a:p>
                      <a:pPr algn="r" rtl="0" fontAlgn="b"/>
                      <a:r>
                        <a:rPr lang="es-CO" sz="1100" b="0" i="0" u="none" strike="noStrike" dirty="0">
                          <a:solidFill>
                            <a:srgbClr val="0C3076"/>
                          </a:solidFill>
                          <a:effectLst/>
                          <a:latin typeface="Calibri" panose="020F0502020204030204" pitchFamily="34" charset="0"/>
                          <a:cs typeface="Calibri" panose="020F0502020204030204" pitchFamily="34" charset="0"/>
                        </a:rPr>
                        <a:t> -  </a:t>
                      </a:r>
                    </a:p>
                  </a:txBody>
                  <a:tcPr marL="0" marR="0" marT="0" marB="0" anchor="b">
                    <a:lnL w="6350" cap="flat" cmpd="sng" algn="ctr">
                      <a:solidFill>
                        <a:srgbClr val="203764"/>
                      </a:solidFill>
                      <a:prstDash val="dot"/>
                      <a:round/>
                      <a:headEnd type="none" w="med" len="med"/>
                      <a:tailEnd type="none" w="med" len="med"/>
                    </a:lnL>
                    <a:lnR w="6350" cap="flat" cmpd="sng" algn="ctr">
                      <a:solidFill>
                        <a:srgbClr val="203764"/>
                      </a:solidFill>
                      <a:prstDash val="dot"/>
                      <a:round/>
                      <a:headEnd type="none" w="med" len="med"/>
                      <a:tailEnd type="none" w="med" len="med"/>
                    </a:lnR>
                    <a:lnT w="6350" cap="flat" cmpd="sng" algn="ctr">
                      <a:solidFill>
                        <a:srgbClr val="203764"/>
                      </a:solidFill>
                      <a:prstDash val="dot"/>
                      <a:round/>
                      <a:headEnd type="none" w="med" len="med"/>
                      <a:tailEnd type="none" w="med" len="med"/>
                    </a:lnT>
                    <a:lnB w="6350" cap="flat" cmpd="sng" algn="ctr">
                      <a:solidFill>
                        <a:srgbClr val="203764"/>
                      </a:solidFill>
                      <a:prstDash val="dot"/>
                      <a:round/>
                      <a:headEnd type="none" w="med" len="med"/>
                      <a:tailEnd type="none" w="med" len="med"/>
                    </a:lnB>
                  </a:tcPr>
                </a:tc>
                <a:tc>
                  <a:txBody>
                    <a:bodyPr/>
                    <a:lstStyle/>
                    <a:p>
                      <a:pPr algn="r" rtl="0" fontAlgn="b"/>
                      <a:r>
                        <a:rPr lang="es-CO" sz="1100" b="0" i="0" u="none" strike="noStrike">
                          <a:solidFill>
                            <a:srgbClr val="0C3076"/>
                          </a:solidFill>
                          <a:effectLst/>
                          <a:latin typeface="Calibri" panose="020F0502020204030204" pitchFamily="34" charset="0"/>
                          <a:cs typeface="Calibri" panose="020F0502020204030204" pitchFamily="34" charset="0"/>
                        </a:rPr>
                        <a:t> -  </a:t>
                      </a:r>
                    </a:p>
                  </a:txBody>
                  <a:tcPr marL="0" marR="0" marT="0" marB="0" anchor="b">
                    <a:lnL w="6350" cap="flat" cmpd="sng" algn="ctr">
                      <a:solidFill>
                        <a:srgbClr val="203764"/>
                      </a:solidFill>
                      <a:prstDash val="dot"/>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203764"/>
                      </a:solidFill>
                      <a:prstDash val="dot"/>
                      <a:round/>
                      <a:headEnd type="none" w="med" len="med"/>
                      <a:tailEnd type="none" w="med" len="med"/>
                    </a:lnT>
                    <a:lnB w="6350" cap="flat" cmpd="sng" algn="ctr">
                      <a:solidFill>
                        <a:srgbClr val="203764"/>
                      </a:solidFill>
                      <a:prstDash val="dot"/>
                      <a:round/>
                      <a:headEnd type="none" w="med" len="med"/>
                      <a:tailEnd type="none" w="med" len="med"/>
                    </a:lnB>
                  </a:tcPr>
                </a:tc>
                <a:extLst>
                  <a:ext uri="{0D108BD9-81ED-4DB2-BD59-A6C34878D82A}">
                    <a16:rowId xmlns:a16="http://schemas.microsoft.com/office/drawing/2014/main" xmlns="" val="2931524811"/>
                  </a:ext>
                </a:extLst>
              </a:tr>
              <a:tr h="199364">
                <a:tc vMerge="1">
                  <a:txBody>
                    <a:bodyPr/>
                    <a:lstStyle/>
                    <a:p>
                      <a:endParaRPr lang="es-CO"/>
                    </a:p>
                  </a:txBody>
                  <a:tcPr/>
                </a:tc>
                <a:tc>
                  <a:txBody>
                    <a:bodyPr/>
                    <a:lstStyle/>
                    <a:p>
                      <a:pPr algn="ctr" rtl="0" fontAlgn="ctr"/>
                      <a:r>
                        <a:rPr lang="es-CO" sz="1100" b="0" i="0" u="none" strike="noStrike">
                          <a:solidFill>
                            <a:srgbClr val="0C3076"/>
                          </a:solidFill>
                          <a:effectLst/>
                          <a:latin typeface="Arial" panose="020B0604020202020204" pitchFamily="34" charset="0"/>
                        </a:rPr>
                        <a:t>Recursos</a:t>
                      </a:r>
                    </a:p>
                  </a:txBody>
                  <a:tcPr marL="0" marR="0" marT="0" marB="0" anchor="ctr">
                    <a:lnL w="6350" cap="flat" cmpd="sng" algn="ctr">
                      <a:solidFill>
                        <a:srgbClr val="203764"/>
                      </a:solidFill>
                      <a:prstDash val="dot"/>
                      <a:round/>
                      <a:headEnd type="none" w="med" len="med"/>
                      <a:tailEnd type="none" w="med" len="med"/>
                    </a:lnL>
                    <a:lnR w="6350" cap="flat" cmpd="sng" algn="ctr">
                      <a:solidFill>
                        <a:srgbClr val="203764"/>
                      </a:solidFill>
                      <a:prstDash val="dot"/>
                      <a:round/>
                      <a:headEnd type="none" w="med" len="med"/>
                      <a:tailEnd type="none" w="med" len="med"/>
                    </a:lnR>
                    <a:lnT w="6350" cap="flat" cmpd="sng" algn="ctr">
                      <a:solidFill>
                        <a:srgbClr val="203764"/>
                      </a:solidFill>
                      <a:prstDash val="dot"/>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b"/>
                      <a:r>
                        <a:rPr lang="es-CO" sz="1100" b="0" i="0" u="none" strike="noStrike">
                          <a:solidFill>
                            <a:srgbClr val="0C3076"/>
                          </a:solidFill>
                          <a:effectLst/>
                          <a:latin typeface="Calibri" panose="020F0502020204030204" pitchFamily="34" charset="0"/>
                          <a:cs typeface="Calibri" panose="020F0502020204030204" pitchFamily="34" charset="0"/>
                        </a:rPr>
                        <a:t>                34,915 </a:t>
                      </a:r>
                    </a:p>
                  </a:txBody>
                  <a:tcPr marL="0" marR="0" marT="0" marB="0" anchor="b">
                    <a:lnL w="6350" cap="flat" cmpd="sng" algn="ctr">
                      <a:solidFill>
                        <a:srgbClr val="203764"/>
                      </a:solidFill>
                      <a:prstDash val="dot"/>
                      <a:round/>
                      <a:headEnd type="none" w="med" len="med"/>
                      <a:tailEnd type="none" w="med" len="med"/>
                    </a:lnL>
                    <a:lnR w="6350" cap="flat" cmpd="sng" algn="ctr">
                      <a:solidFill>
                        <a:srgbClr val="203764"/>
                      </a:solidFill>
                      <a:prstDash val="dot"/>
                      <a:round/>
                      <a:headEnd type="none" w="med" len="med"/>
                      <a:tailEnd type="none" w="med" len="med"/>
                    </a:lnR>
                    <a:lnT w="6350" cap="flat" cmpd="sng" algn="ctr">
                      <a:solidFill>
                        <a:srgbClr val="203764"/>
                      </a:solidFill>
                      <a:prstDash val="dot"/>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b"/>
                      <a:r>
                        <a:rPr lang="es-CO" sz="1100" b="0" i="0" u="none" strike="noStrike">
                          <a:solidFill>
                            <a:srgbClr val="0C3076"/>
                          </a:solidFill>
                          <a:effectLst/>
                          <a:latin typeface="Calibri" panose="020F0502020204030204" pitchFamily="34" charset="0"/>
                          <a:cs typeface="Calibri" panose="020F0502020204030204" pitchFamily="34" charset="0"/>
                        </a:rPr>
                        <a:t> 7.915  </a:t>
                      </a:r>
                    </a:p>
                  </a:txBody>
                  <a:tcPr marL="0" marR="0" marT="0" marB="0" anchor="b">
                    <a:lnL w="6350" cap="flat" cmpd="sng" algn="ctr">
                      <a:solidFill>
                        <a:srgbClr val="203764"/>
                      </a:solidFill>
                      <a:prstDash val="dot"/>
                      <a:round/>
                      <a:headEnd type="none" w="med" len="med"/>
                      <a:tailEnd type="none" w="med" len="med"/>
                    </a:lnL>
                    <a:lnR w="6350" cap="flat" cmpd="sng" algn="ctr">
                      <a:solidFill>
                        <a:srgbClr val="203764"/>
                      </a:solidFill>
                      <a:prstDash val="dot"/>
                      <a:round/>
                      <a:headEnd type="none" w="med" len="med"/>
                      <a:tailEnd type="none" w="med" len="med"/>
                    </a:lnR>
                    <a:lnT w="6350" cap="flat" cmpd="sng" algn="ctr">
                      <a:solidFill>
                        <a:srgbClr val="203764"/>
                      </a:solidFill>
                      <a:prstDash val="dot"/>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b"/>
                      <a:r>
                        <a:rPr lang="es-CO" sz="1100" b="0" i="0" u="none" strike="noStrike">
                          <a:solidFill>
                            <a:srgbClr val="0C3076"/>
                          </a:solidFill>
                          <a:effectLst/>
                          <a:latin typeface="Calibri" panose="020F0502020204030204" pitchFamily="34" charset="0"/>
                          <a:cs typeface="Calibri" panose="020F0502020204030204" pitchFamily="34" charset="0"/>
                        </a:rPr>
                        <a:t> 9.000  </a:t>
                      </a:r>
                    </a:p>
                  </a:txBody>
                  <a:tcPr marL="0" marR="0" marT="0" marB="0" anchor="b">
                    <a:lnL w="6350" cap="flat" cmpd="sng" algn="ctr">
                      <a:solidFill>
                        <a:srgbClr val="203764"/>
                      </a:solidFill>
                      <a:prstDash val="dot"/>
                      <a:round/>
                      <a:headEnd type="none" w="med" len="med"/>
                      <a:tailEnd type="none" w="med" len="med"/>
                    </a:lnL>
                    <a:lnR w="6350" cap="flat" cmpd="sng" algn="ctr">
                      <a:solidFill>
                        <a:srgbClr val="203764"/>
                      </a:solidFill>
                      <a:prstDash val="dot"/>
                      <a:round/>
                      <a:headEnd type="none" w="med" len="med"/>
                      <a:tailEnd type="none" w="med" len="med"/>
                    </a:lnR>
                    <a:lnT w="6350" cap="flat" cmpd="sng" algn="ctr">
                      <a:solidFill>
                        <a:srgbClr val="203764"/>
                      </a:solidFill>
                      <a:prstDash val="dot"/>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b"/>
                      <a:r>
                        <a:rPr lang="es-CO" sz="1100" b="0" i="0" u="none" strike="noStrike">
                          <a:solidFill>
                            <a:srgbClr val="0C3076"/>
                          </a:solidFill>
                          <a:effectLst/>
                          <a:latin typeface="Calibri" panose="020F0502020204030204" pitchFamily="34" charset="0"/>
                          <a:cs typeface="Calibri" panose="020F0502020204030204" pitchFamily="34" charset="0"/>
                        </a:rPr>
                        <a:t> 9.000  </a:t>
                      </a:r>
                    </a:p>
                  </a:txBody>
                  <a:tcPr marL="0" marR="0" marT="0" marB="0" anchor="b">
                    <a:lnL w="6350" cap="flat" cmpd="sng" algn="ctr">
                      <a:solidFill>
                        <a:srgbClr val="203764"/>
                      </a:solidFill>
                      <a:prstDash val="dot"/>
                      <a:round/>
                      <a:headEnd type="none" w="med" len="med"/>
                      <a:tailEnd type="none" w="med" len="med"/>
                    </a:lnL>
                    <a:lnR w="6350" cap="flat" cmpd="sng" algn="ctr">
                      <a:solidFill>
                        <a:srgbClr val="203764"/>
                      </a:solidFill>
                      <a:prstDash val="dot"/>
                      <a:round/>
                      <a:headEnd type="none" w="med" len="med"/>
                      <a:tailEnd type="none" w="med" len="med"/>
                    </a:lnR>
                    <a:lnT w="6350" cap="flat" cmpd="sng" algn="ctr">
                      <a:solidFill>
                        <a:srgbClr val="203764"/>
                      </a:solidFill>
                      <a:prstDash val="dot"/>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b"/>
                      <a:r>
                        <a:rPr lang="es-CO" sz="1100" b="0" i="0" u="none" strike="noStrike">
                          <a:solidFill>
                            <a:srgbClr val="0C3076"/>
                          </a:solidFill>
                          <a:effectLst/>
                          <a:latin typeface="Calibri" panose="020F0502020204030204" pitchFamily="34" charset="0"/>
                          <a:cs typeface="Calibri" panose="020F0502020204030204" pitchFamily="34" charset="0"/>
                        </a:rPr>
                        <a:t> 9.000  </a:t>
                      </a:r>
                    </a:p>
                  </a:txBody>
                  <a:tcPr marL="0" marR="0" marT="0" marB="0" anchor="b">
                    <a:lnL w="6350" cap="flat" cmpd="sng" algn="ctr">
                      <a:solidFill>
                        <a:srgbClr val="203764"/>
                      </a:solidFill>
                      <a:prstDash val="dot"/>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203764"/>
                      </a:solidFill>
                      <a:prstDash val="dot"/>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697198625"/>
                  </a:ext>
                </a:extLst>
              </a:tr>
              <a:tr h="199364">
                <a:tc rowSpan="4">
                  <a:txBody>
                    <a:bodyPr/>
                    <a:lstStyle/>
                    <a:p>
                      <a:pPr algn="ctr" rtl="0" fontAlgn="ctr"/>
                      <a:r>
                        <a:rPr lang="es-ES" sz="1100" b="0" i="0" u="none" strike="noStrike">
                          <a:solidFill>
                            <a:srgbClr val="203764"/>
                          </a:solidFill>
                          <a:effectLst/>
                          <a:latin typeface="Arial" panose="020B0604020202020204" pitchFamily="34" charset="0"/>
                        </a:rPr>
                        <a:t>Balance fiscal estructural del Gobierno Nacional Central (porcentaje del PIB)</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203764"/>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CO" sz="1100" b="0" i="0" u="none" strike="noStrike">
                          <a:solidFill>
                            <a:srgbClr val="0C3076"/>
                          </a:solidFill>
                          <a:effectLst/>
                          <a:latin typeface="Arial" panose="020B0604020202020204" pitchFamily="34" charset="0"/>
                        </a:rPr>
                        <a:t>Meta</a:t>
                      </a:r>
                    </a:p>
                  </a:txBody>
                  <a:tcPr marL="0" marR="0" marT="0" marB="0" anchor="ctr">
                    <a:lnL w="6350" cap="flat" cmpd="sng" algn="ctr">
                      <a:solidFill>
                        <a:srgbClr val="203764"/>
                      </a:solidFill>
                      <a:prstDash val="dot"/>
                      <a:round/>
                      <a:headEnd type="none" w="med" len="med"/>
                      <a:tailEnd type="none" w="med" len="med"/>
                    </a:lnL>
                    <a:lnR w="6350" cap="flat" cmpd="sng" algn="ctr">
                      <a:solidFill>
                        <a:srgbClr val="203764"/>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203764"/>
                      </a:solidFill>
                      <a:prstDash val="dot"/>
                      <a:round/>
                      <a:headEnd type="none" w="med" len="med"/>
                      <a:tailEnd type="none" w="med" len="med"/>
                    </a:lnB>
                  </a:tcPr>
                </a:tc>
                <a:tc>
                  <a:txBody>
                    <a:bodyPr/>
                    <a:lstStyle/>
                    <a:p>
                      <a:pPr algn="r" rtl="0" fontAlgn="ctr"/>
                      <a:r>
                        <a:rPr lang="es-CO" sz="1100" b="0" i="0" u="none" strike="noStrike" dirty="0" smtClean="0">
                          <a:solidFill>
                            <a:srgbClr val="0C3076"/>
                          </a:solidFill>
                          <a:effectLst/>
                          <a:latin typeface="Calibri" panose="020F0502020204030204" pitchFamily="34" charset="0"/>
                          <a:cs typeface="Calibri" panose="020F0502020204030204" pitchFamily="34" charset="0"/>
                        </a:rPr>
                        <a:t>-1,00</a:t>
                      </a:r>
                      <a:endParaRPr lang="es-CO" sz="1100" b="0" i="0" u="none" strike="noStrike" dirty="0">
                        <a:solidFill>
                          <a:srgbClr val="0C3076"/>
                        </a:solidFill>
                        <a:effectLst/>
                        <a:latin typeface="Calibri" panose="020F0502020204030204" pitchFamily="34" charset="0"/>
                        <a:cs typeface="Calibri" panose="020F0502020204030204" pitchFamily="34" charset="0"/>
                      </a:endParaRPr>
                    </a:p>
                  </a:txBody>
                  <a:tcPr marL="0" marR="0" marT="0" marB="0" anchor="ctr">
                    <a:lnL w="6350" cap="flat" cmpd="sng" algn="ctr">
                      <a:solidFill>
                        <a:srgbClr val="203764"/>
                      </a:solidFill>
                      <a:prstDash val="dot"/>
                      <a:round/>
                      <a:headEnd type="none" w="med" len="med"/>
                      <a:tailEnd type="none" w="med" len="med"/>
                    </a:lnL>
                    <a:lnR w="6350" cap="flat" cmpd="sng" algn="ctr">
                      <a:solidFill>
                        <a:srgbClr val="203764"/>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203764"/>
                      </a:solidFill>
                      <a:prstDash val="dot"/>
                      <a:round/>
                      <a:headEnd type="none" w="med" len="med"/>
                      <a:tailEnd type="none" w="med" len="med"/>
                    </a:lnB>
                  </a:tcPr>
                </a:tc>
                <a:tc>
                  <a:txBody>
                    <a:bodyPr/>
                    <a:lstStyle/>
                    <a:p>
                      <a:pPr algn="r" rtl="0" fontAlgn="ctr"/>
                      <a:r>
                        <a:rPr lang="es-CO" sz="1100" b="0" i="0" u="none" strike="noStrike" kern="1200" dirty="0" smtClean="0">
                          <a:solidFill>
                            <a:srgbClr val="0C3076"/>
                          </a:solidFill>
                          <a:effectLst/>
                          <a:latin typeface="Calibri" panose="020F0502020204030204" pitchFamily="34" charset="0"/>
                          <a:ea typeface="+mn-ea"/>
                          <a:cs typeface="Calibri" panose="020F0502020204030204" pitchFamily="34" charset="0"/>
                        </a:rPr>
                        <a:t>-1,80</a:t>
                      </a:r>
                      <a:endParaRPr lang="es-CO" sz="1100" b="0" i="0" u="none" strike="noStrike" kern="1200" dirty="0">
                        <a:solidFill>
                          <a:srgbClr val="0C3076"/>
                        </a:solidFill>
                        <a:effectLst/>
                        <a:latin typeface="Calibri" panose="020F0502020204030204" pitchFamily="34" charset="0"/>
                        <a:ea typeface="+mn-ea"/>
                        <a:cs typeface="Calibri" panose="020F0502020204030204" pitchFamily="34" charset="0"/>
                      </a:endParaRPr>
                    </a:p>
                  </a:txBody>
                  <a:tcPr marL="0" marR="0" marT="0" marB="0" anchor="ctr">
                    <a:lnL w="6350" cap="flat" cmpd="sng" algn="ctr">
                      <a:solidFill>
                        <a:srgbClr val="203764"/>
                      </a:solidFill>
                      <a:prstDash val="dot"/>
                      <a:round/>
                      <a:headEnd type="none" w="med" len="med"/>
                      <a:tailEnd type="none" w="med" len="med"/>
                    </a:lnL>
                    <a:lnR w="6350" cap="flat" cmpd="sng" algn="ctr">
                      <a:solidFill>
                        <a:srgbClr val="203764"/>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203764"/>
                      </a:solidFill>
                      <a:prstDash val="dot"/>
                      <a:round/>
                      <a:headEnd type="none" w="med" len="med"/>
                      <a:tailEnd type="none" w="med" len="med"/>
                    </a:lnB>
                  </a:tcPr>
                </a:tc>
                <a:tc>
                  <a:txBody>
                    <a:bodyPr/>
                    <a:lstStyle/>
                    <a:p>
                      <a:pPr algn="r" rtl="0" fontAlgn="ctr"/>
                      <a:r>
                        <a:rPr lang="es-CO" sz="1100" b="0" i="0" u="none" strike="noStrike" kern="1200" dirty="0" smtClean="0">
                          <a:solidFill>
                            <a:srgbClr val="0C3076"/>
                          </a:solidFill>
                          <a:effectLst/>
                          <a:latin typeface="Calibri" panose="020F0502020204030204" pitchFamily="34" charset="0"/>
                          <a:ea typeface="+mn-ea"/>
                          <a:cs typeface="Calibri" panose="020F0502020204030204" pitchFamily="34" charset="0"/>
                        </a:rPr>
                        <a:t>-1,60</a:t>
                      </a:r>
                      <a:endParaRPr lang="es-CO" sz="1100" b="0" i="0" u="none" strike="noStrike" kern="1200" dirty="0">
                        <a:solidFill>
                          <a:srgbClr val="0C3076"/>
                        </a:solidFill>
                        <a:effectLst/>
                        <a:latin typeface="Calibri" panose="020F0502020204030204" pitchFamily="34" charset="0"/>
                        <a:ea typeface="+mn-ea"/>
                        <a:cs typeface="Calibri" panose="020F0502020204030204" pitchFamily="34" charset="0"/>
                      </a:endParaRPr>
                    </a:p>
                  </a:txBody>
                  <a:tcPr marL="0" marR="0" marT="0" marB="0" anchor="ctr">
                    <a:lnL w="6350" cap="flat" cmpd="sng" algn="ctr">
                      <a:solidFill>
                        <a:srgbClr val="203764"/>
                      </a:solidFill>
                      <a:prstDash val="dot"/>
                      <a:round/>
                      <a:headEnd type="none" w="med" len="med"/>
                      <a:tailEnd type="none" w="med" len="med"/>
                    </a:lnL>
                    <a:lnR w="6350" cap="flat" cmpd="sng" algn="ctr">
                      <a:solidFill>
                        <a:srgbClr val="203764"/>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203764"/>
                      </a:solidFill>
                      <a:prstDash val="dot"/>
                      <a:round/>
                      <a:headEnd type="none" w="med" len="med"/>
                      <a:tailEnd type="none" w="med" len="med"/>
                    </a:lnB>
                  </a:tcPr>
                </a:tc>
                <a:tc>
                  <a:txBody>
                    <a:bodyPr/>
                    <a:lstStyle/>
                    <a:p>
                      <a:pPr algn="r" rtl="0" fontAlgn="ctr"/>
                      <a:r>
                        <a:rPr lang="es-CO" sz="1100" b="0" i="0" u="none" strike="noStrike" kern="1200" dirty="0" smtClean="0">
                          <a:solidFill>
                            <a:srgbClr val="0C3076"/>
                          </a:solidFill>
                          <a:effectLst/>
                          <a:latin typeface="Calibri" panose="020F0502020204030204" pitchFamily="34" charset="0"/>
                          <a:ea typeface="+mn-ea"/>
                          <a:cs typeface="Calibri" panose="020F0502020204030204" pitchFamily="34" charset="0"/>
                        </a:rPr>
                        <a:t>-1,30</a:t>
                      </a:r>
                      <a:endParaRPr lang="es-CO" sz="1100" b="0" i="0" u="none" strike="noStrike" kern="1200" dirty="0">
                        <a:solidFill>
                          <a:srgbClr val="0C3076"/>
                        </a:solidFill>
                        <a:effectLst/>
                        <a:latin typeface="Calibri" panose="020F0502020204030204" pitchFamily="34" charset="0"/>
                        <a:ea typeface="+mn-ea"/>
                        <a:cs typeface="Calibri" panose="020F0502020204030204" pitchFamily="34" charset="0"/>
                      </a:endParaRPr>
                    </a:p>
                  </a:txBody>
                  <a:tcPr marL="0" marR="0" marT="0" marB="0" anchor="ctr">
                    <a:lnL w="6350" cap="flat" cmpd="sng" algn="ctr">
                      <a:solidFill>
                        <a:srgbClr val="203764"/>
                      </a:solidFill>
                      <a:prstDash val="dot"/>
                      <a:round/>
                      <a:headEnd type="none" w="med" len="med"/>
                      <a:tailEnd type="none" w="med" len="med"/>
                    </a:lnL>
                    <a:lnR w="6350" cap="flat" cmpd="sng" algn="ctr">
                      <a:solidFill>
                        <a:srgbClr val="203764"/>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203764"/>
                      </a:solidFill>
                      <a:prstDash val="dot"/>
                      <a:round/>
                      <a:headEnd type="none" w="med" len="med"/>
                      <a:tailEnd type="none" w="med" len="med"/>
                    </a:lnB>
                  </a:tcPr>
                </a:tc>
                <a:tc>
                  <a:txBody>
                    <a:bodyPr/>
                    <a:lstStyle/>
                    <a:p>
                      <a:pPr algn="r" rtl="0" fontAlgn="ctr"/>
                      <a:r>
                        <a:rPr lang="es-CO" sz="1100" b="0" i="0" u="none" strike="noStrike" kern="1200" dirty="0" smtClean="0">
                          <a:solidFill>
                            <a:srgbClr val="0C3076"/>
                          </a:solidFill>
                          <a:effectLst/>
                          <a:latin typeface="Calibri" panose="020F0502020204030204" pitchFamily="34" charset="0"/>
                          <a:ea typeface="+mn-ea"/>
                          <a:cs typeface="Calibri" panose="020F0502020204030204" pitchFamily="34" charset="0"/>
                        </a:rPr>
                        <a:t>-1,00</a:t>
                      </a:r>
                      <a:endParaRPr lang="es-CO" sz="1100" b="0" i="0" u="none" strike="noStrike" kern="1200" dirty="0">
                        <a:solidFill>
                          <a:srgbClr val="0C3076"/>
                        </a:solidFill>
                        <a:effectLst/>
                        <a:latin typeface="Calibri" panose="020F0502020204030204" pitchFamily="34" charset="0"/>
                        <a:ea typeface="+mn-ea"/>
                        <a:cs typeface="Calibri" panose="020F0502020204030204" pitchFamily="34" charset="0"/>
                      </a:endParaRPr>
                    </a:p>
                  </a:txBody>
                  <a:tcPr marL="0" marR="0" marT="0" marB="0" anchor="ctr">
                    <a:lnL w="6350" cap="flat" cmpd="sng" algn="ctr">
                      <a:solidFill>
                        <a:srgbClr val="203764"/>
                      </a:solidFill>
                      <a:prstDash val="dot"/>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203764"/>
                      </a:solidFill>
                      <a:prstDash val="dot"/>
                      <a:round/>
                      <a:headEnd type="none" w="med" len="med"/>
                      <a:tailEnd type="none" w="med" len="med"/>
                    </a:lnB>
                  </a:tcPr>
                </a:tc>
                <a:extLst>
                  <a:ext uri="{0D108BD9-81ED-4DB2-BD59-A6C34878D82A}">
                    <a16:rowId xmlns:a16="http://schemas.microsoft.com/office/drawing/2014/main" xmlns="" val="4291348928"/>
                  </a:ext>
                </a:extLst>
              </a:tr>
              <a:tr h="350880">
                <a:tc vMerge="1">
                  <a:txBody>
                    <a:bodyPr/>
                    <a:lstStyle/>
                    <a:p>
                      <a:endParaRPr lang="es-CO"/>
                    </a:p>
                  </a:txBody>
                  <a:tcPr/>
                </a:tc>
                <a:tc>
                  <a:txBody>
                    <a:bodyPr/>
                    <a:lstStyle/>
                    <a:p>
                      <a:pPr algn="ctr" rtl="0" fontAlgn="ctr"/>
                      <a:r>
                        <a:rPr lang="es-CO" sz="1100" b="0" i="0" u="none" strike="noStrike">
                          <a:solidFill>
                            <a:srgbClr val="0C3076"/>
                          </a:solidFill>
                          <a:effectLst/>
                          <a:latin typeface="Arial" panose="020B0604020202020204" pitchFamily="34" charset="0"/>
                        </a:rPr>
                        <a:t>Unidad de Medida</a:t>
                      </a:r>
                    </a:p>
                  </a:txBody>
                  <a:tcPr marL="0" marR="0" marT="0" marB="0" anchor="ctr">
                    <a:lnL w="6350" cap="flat" cmpd="sng" algn="ctr">
                      <a:solidFill>
                        <a:srgbClr val="203764"/>
                      </a:solidFill>
                      <a:prstDash val="dot"/>
                      <a:round/>
                      <a:headEnd type="none" w="med" len="med"/>
                      <a:tailEnd type="none" w="med" len="med"/>
                    </a:lnL>
                    <a:lnR w="6350" cap="flat" cmpd="sng" algn="ctr">
                      <a:solidFill>
                        <a:srgbClr val="203764"/>
                      </a:solidFill>
                      <a:prstDash val="dot"/>
                      <a:round/>
                      <a:headEnd type="none" w="med" len="med"/>
                      <a:tailEnd type="none" w="med" len="med"/>
                    </a:lnR>
                    <a:lnT w="6350" cap="flat" cmpd="sng" algn="ctr">
                      <a:solidFill>
                        <a:srgbClr val="203764"/>
                      </a:solidFill>
                      <a:prstDash val="dot"/>
                      <a:round/>
                      <a:headEnd type="none" w="med" len="med"/>
                      <a:tailEnd type="none" w="med" len="med"/>
                    </a:lnT>
                    <a:lnB w="6350" cap="flat" cmpd="sng" algn="ctr">
                      <a:solidFill>
                        <a:srgbClr val="203764"/>
                      </a:solidFill>
                      <a:prstDash val="dot"/>
                      <a:round/>
                      <a:headEnd type="none" w="med" len="med"/>
                      <a:tailEnd type="none" w="med" len="med"/>
                    </a:lnB>
                  </a:tcPr>
                </a:tc>
                <a:tc>
                  <a:txBody>
                    <a:bodyPr/>
                    <a:lstStyle/>
                    <a:p>
                      <a:pPr algn="r" rtl="0" fontAlgn="ctr"/>
                      <a:r>
                        <a:rPr lang="es-CO" sz="1100" b="0" i="0" u="none" strike="noStrike" dirty="0">
                          <a:solidFill>
                            <a:srgbClr val="0C3076"/>
                          </a:solidFill>
                          <a:effectLst/>
                          <a:latin typeface="Calibri" panose="020F0502020204030204" pitchFamily="34" charset="0"/>
                          <a:cs typeface="Calibri" panose="020F0502020204030204" pitchFamily="34" charset="0"/>
                        </a:rPr>
                        <a:t>Porcentaje</a:t>
                      </a:r>
                    </a:p>
                  </a:txBody>
                  <a:tcPr marL="0" marR="0" marT="0" marB="0" anchor="ctr">
                    <a:lnL w="6350" cap="flat" cmpd="sng" algn="ctr">
                      <a:solidFill>
                        <a:srgbClr val="203764"/>
                      </a:solidFill>
                      <a:prstDash val="dot"/>
                      <a:round/>
                      <a:headEnd type="none" w="med" len="med"/>
                      <a:tailEnd type="none" w="med" len="med"/>
                    </a:lnL>
                    <a:lnR w="6350" cap="flat" cmpd="sng" algn="ctr">
                      <a:solidFill>
                        <a:srgbClr val="203764"/>
                      </a:solidFill>
                      <a:prstDash val="dot"/>
                      <a:round/>
                      <a:headEnd type="none" w="med" len="med"/>
                      <a:tailEnd type="none" w="med" len="med"/>
                    </a:lnR>
                    <a:lnT w="6350" cap="flat" cmpd="sng" algn="ctr">
                      <a:solidFill>
                        <a:srgbClr val="203764"/>
                      </a:solidFill>
                      <a:prstDash val="dot"/>
                      <a:round/>
                      <a:headEnd type="none" w="med" len="med"/>
                      <a:tailEnd type="none" w="med" len="med"/>
                    </a:lnT>
                    <a:lnB w="6350" cap="flat" cmpd="sng" algn="ctr">
                      <a:solidFill>
                        <a:srgbClr val="203764"/>
                      </a:solidFill>
                      <a:prstDash val="dot"/>
                      <a:round/>
                      <a:headEnd type="none" w="med" len="med"/>
                      <a:tailEnd type="none" w="med" len="med"/>
                    </a:lnB>
                  </a:tcPr>
                </a:tc>
                <a:tc>
                  <a:txBody>
                    <a:bodyPr/>
                    <a:lstStyle/>
                    <a:p>
                      <a:pPr algn="r" rtl="0" fontAlgn="ctr"/>
                      <a:r>
                        <a:rPr lang="es-CO" sz="1100" b="0" i="0" u="none" strike="noStrike" kern="1200" dirty="0">
                          <a:solidFill>
                            <a:srgbClr val="0C3076"/>
                          </a:solidFill>
                          <a:effectLst/>
                          <a:latin typeface="Calibri" panose="020F0502020204030204" pitchFamily="34" charset="0"/>
                          <a:ea typeface="+mn-ea"/>
                          <a:cs typeface="Calibri" panose="020F0502020204030204" pitchFamily="34" charset="0"/>
                        </a:rPr>
                        <a:t>Porcentaje</a:t>
                      </a:r>
                    </a:p>
                  </a:txBody>
                  <a:tcPr marL="0" marR="0" marT="0" marB="0" anchor="ctr">
                    <a:lnL w="6350" cap="flat" cmpd="sng" algn="ctr">
                      <a:solidFill>
                        <a:srgbClr val="203764"/>
                      </a:solidFill>
                      <a:prstDash val="dot"/>
                      <a:round/>
                      <a:headEnd type="none" w="med" len="med"/>
                      <a:tailEnd type="none" w="med" len="med"/>
                    </a:lnL>
                    <a:lnR w="6350" cap="flat" cmpd="sng" algn="ctr">
                      <a:solidFill>
                        <a:srgbClr val="203764"/>
                      </a:solidFill>
                      <a:prstDash val="dot"/>
                      <a:round/>
                      <a:headEnd type="none" w="med" len="med"/>
                      <a:tailEnd type="none" w="med" len="med"/>
                    </a:lnR>
                    <a:lnT w="6350" cap="flat" cmpd="sng" algn="ctr">
                      <a:solidFill>
                        <a:srgbClr val="203764"/>
                      </a:solidFill>
                      <a:prstDash val="dot"/>
                      <a:round/>
                      <a:headEnd type="none" w="med" len="med"/>
                      <a:tailEnd type="none" w="med" len="med"/>
                    </a:lnT>
                    <a:lnB w="6350" cap="flat" cmpd="sng" algn="ctr">
                      <a:solidFill>
                        <a:srgbClr val="203764"/>
                      </a:solidFill>
                      <a:prstDash val="dot"/>
                      <a:round/>
                      <a:headEnd type="none" w="med" len="med"/>
                      <a:tailEnd type="none" w="med" len="med"/>
                    </a:lnB>
                  </a:tcPr>
                </a:tc>
                <a:tc>
                  <a:txBody>
                    <a:bodyPr/>
                    <a:lstStyle/>
                    <a:p>
                      <a:pPr algn="r" rtl="0" fontAlgn="ctr"/>
                      <a:r>
                        <a:rPr lang="es-CO" sz="1100" b="0" i="0" u="none" strike="noStrike" kern="1200" dirty="0">
                          <a:solidFill>
                            <a:srgbClr val="0C3076"/>
                          </a:solidFill>
                          <a:effectLst/>
                          <a:latin typeface="Calibri" panose="020F0502020204030204" pitchFamily="34" charset="0"/>
                          <a:ea typeface="+mn-ea"/>
                          <a:cs typeface="Calibri" panose="020F0502020204030204" pitchFamily="34" charset="0"/>
                        </a:rPr>
                        <a:t>Porcentaje</a:t>
                      </a:r>
                    </a:p>
                  </a:txBody>
                  <a:tcPr marL="0" marR="0" marT="0" marB="0" anchor="ctr">
                    <a:lnL w="6350" cap="flat" cmpd="sng" algn="ctr">
                      <a:solidFill>
                        <a:srgbClr val="203764"/>
                      </a:solidFill>
                      <a:prstDash val="dot"/>
                      <a:round/>
                      <a:headEnd type="none" w="med" len="med"/>
                      <a:tailEnd type="none" w="med" len="med"/>
                    </a:lnL>
                    <a:lnR w="6350" cap="flat" cmpd="sng" algn="ctr">
                      <a:solidFill>
                        <a:srgbClr val="203764"/>
                      </a:solidFill>
                      <a:prstDash val="dot"/>
                      <a:round/>
                      <a:headEnd type="none" w="med" len="med"/>
                      <a:tailEnd type="none" w="med" len="med"/>
                    </a:lnR>
                    <a:lnT w="6350" cap="flat" cmpd="sng" algn="ctr">
                      <a:solidFill>
                        <a:srgbClr val="203764"/>
                      </a:solidFill>
                      <a:prstDash val="dot"/>
                      <a:round/>
                      <a:headEnd type="none" w="med" len="med"/>
                      <a:tailEnd type="none" w="med" len="med"/>
                    </a:lnT>
                    <a:lnB w="6350" cap="flat" cmpd="sng" algn="ctr">
                      <a:solidFill>
                        <a:srgbClr val="203764"/>
                      </a:solidFill>
                      <a:prstDash val="dot"/>
                      <a:round/>
                      <a:headEnd type="none" w="med" len="med"/>
                      <a:tailEnd type="none" w="med" len="med"/>
                    </a:lnB>
                  </a:tcPr>
                </a:tc>
                <a:tc>
                  <a:txBody>
                    <a:bodyPr/>
                    <a:lstStyle/>
                    <a:p>
                      <a:pPr algn="r" rtl="0" fontAlgn="ctr"/>
                      <a:r>
                        <a:rPr lang="es-CO" sz="1100" b="0" i="0" u="none" strike="noStrike" kern="1200" dirty="0">
                          <a:solidFill>
                            <a:srgbClr val="0C3076"/>
                          </a:solidFill>
                          <a:effectLst/>
                          <a:latin typeface="Calibri" panose="020F0502020204030204" pitchFamily="34" charset="0"/>
                          <a:ea typeface="+mn-ea"/>
                          <a:cs typeface="Calibri" panose="020F0502020204030204" pitchFamily="34" charset="0"/>
                        </a:rPr>
                        <a:t>Porcentaje</a:t>
                      </a:r>
                    </a:p>
                  </a:txBody>
                  <a:tcPr marL="0" marR="0" marT="0" marB="0" anchor="ctr">
                    <a:lnL w="6350" cap="flat" cmpd="sng" algn="ctr">
                      <a:solidFill>
                        <a:srgbClr val="203764"/>
                      </a:solidFill>
                      <a:prstDash val="dot"/>
                      <a:round/>
                      <a:headEnd type="none" w="med" len="med"/>
                      <a:tailEnd type="none" w="med" len="med"/>
                    </a:lnL>
                    <a:lnR w="6350" cap="flat" cmpd="sng" algn="ctr">
                      <a:solidFill>
                        <a:srgbClr val="203764"/>
                      </a:solidFill>
                      <a:prstDash val="dot"/>
                      <a:round/>
                      <a:headEnd type="none" w="med" len="med"/>
                      <a:tailEnd type="none" w="med" len="med"/>
                    </a:lnR>
                    <a:lnT w="6350" cap="flat" cmpd="sng" algn="ctr">
                      <a:solidFill>
                        <a:srgbClr val="203764"/>
                      </a:solidFill>
                      <a:prstDash val="dot"/>
                      <a:round/>
                      <a:headEnd type="none" w="med" len="med"/>
                      <a:tailEnd type="none" w="med" len="med"/>
                    </a:lnT>
                    <a:lnB w="6350" cap="flat" cmpd="sng" algn="ctr">
                      <a:solidFill>
                        <a:srgbClr val="203764"/>
                      </a:solidFill>
                      <a:prstDash val="dot"/>
                      <a:round/>
                      <a:headEnd type="none" w="med" len="med"/>
                      <a:tailEnd type="none" w="med" len="med"/>
                    </a:lnB>
                  </a:tcPr>
                </a:tc>
                <a:tc>
                  <a:txBody>
                    <a:bodyPr/>
                    <a:lstStyle/>
                    <a:p>
                      <a:pPr algn="r" rtl="0" fontAlgn="ctr"/>
                      <a:r>
                        <a:rPr lang="es-CO" sz="1100" b="0" i="0" u="none" strike="noStrike" kern="1200" dirty="0">
                          <a:solidFill>
                            <a:srgbClr val="0C3076"/>
                          </a:solidFill>
                          <a:effectLst/>
                          <a:latin typeface="Calibri" panose="020F0502020204030204" pitchFamily="34" charset="0"/>
                          <a:ea typeface="+mn-ea"/>
                          <a:cs typeface="Calibri" panose="020F0502020204030204" pitchFamily="34" charset="0"/>
                        </a:rPr>
                        <a:t>Porcentaje</a:t>
                      </a:r>
                    </a:p>
                  </a:txBody>
                  <a:tcPr marL="0" marR="0" marT="0" marB="0" anchor="ctr">
                    <a:lnL w="6350" cap="flat" cmpd="sng" algn="ctr">
                      <a:solidFill>
                        <a:srgbClr val="203764"/>
                      </a:solidFill>
                      <a:prstDash val="dot"/>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203764"/>
                      </a:solidFill>
                      <a:prstDash val="dot"/>
                      <a:round/>
                      <a:headEnd type="none" w="med" len="med"/>
                      <a:tailEnd type="none" w="med" len="med"/>
                    </a:lnT>
                    <a:lnB w="6350" cap="flat" cmpd="sng" algn="ctr">
                      <a:solidFill>
                        <a:srgbClr val="203764"/>
                      </a:solidFill>
                      <a:prstDash val="dot"/>
                      <a:round/>
                      <a:headEnd type="none" w="med" len="med"/>
                      <a:tailEnd type="none" w="med" len="med"/>
                    </a:lnB>
                  </a:tcPr>
                </a:tc>
                <a:extLst>
                  <a:ext uri="{0D108BD9-81ED-4DB2-BD59-A6C34878D82A}">
                    <a16:rowId xmlns:a16="http://schemas.microsoft.com/office/drawing/2014/main" xmlns="" val="3972117021"/>
                  </a:ext>
                </a:extLst>
              </a:tr>
              <a:tr h="103781">
                <a:tc vMerge="1">
                  <a:txBody>
                    <a:bodyPr/>
                    <a:lstStyle/>
                    <a:p>
                      <a:endParaRPr lang="es-CO"/>
                    </a:p>
                  </a:txBody>
                  <a:tcPr/>
                </a:tc>
                <a:tc>
                  <a:txBody>
                    <a:bodyPr/>
                    <a:lstStyle/>
                    <a:p>
                      <a:pPr algn="ctr" rtl="0" fontAlgn="ctr"/>
                      <a:r>
                        <a:rPr lang="es-CO" sz="1100" b="0" i="0" u="none" strike="noStrike">
                          <a:solidFill>
                            <a:srgbClr val="0C3076"/>
                          </a:solidFill>
                          <a:effectLst/>
                          <a:latin typeface="Arial" panose="020B0604020202020204" pitchFamily="34" charset="0"/>
                        </a:rPr>
                        <a:t>Avance</a:t>
                      </a:r>
                    </a:p>
                  </a:txBody>
                  <a:tcPr marL="0" marR="0" marT="0" marB="0" anchor="ctr">
                    <a:lnL w="6350" cap="flat" cmpd="sng" algn="ctr">
                      <a:solidFill>
                        <a:srgbClr val="203764"/>
                      </a:solidFill>
                      <a:prstDash val="dot"/>
                      <a:round/>
                      <a:headEnd type="none" w="med" len="med"/>
                      <a:tailEnd type="none" w="med" len="med"/>
                    </a:lnL>
                    <a:lnR w="6350" cap="flat" cmpd="sng" algn="ctr">
                      <a:solidFill>
                        <a:srgbClr val="203764"/>
                      </a:solidFill>
                      <a:prstDash val="dot"/>
                      <a:round/>
                      <a:headEnd type="none" w="med" len="med"/>
                      <a:tailEnd type="none" w="med" len="med"/>
                    </a:lnR>
                    <a:lnT w="6350" cap="flat" cmpd="sng" algn="ctr">
                      <a:solidFill>
                        <a:srgbClr val="203764"/>
                      </a:solidFill>
                      <a:prstDash val="dot"/>
                      <a:round/>
                      <a:headEnd type="none" w="med" len="med"/>
                      <a:tailEnd type="none" w="med" len="med"/>
                    </a:lnT>
                    <a:lnB w="6350" cap="flat" cmpd="sng" algn="ctr">
                      <a:solidFill>
                        <a:srgbClr val="203764"/>
                      </a:solidFill>
                      <a:prstDash val="dot"/>
                      <a:round/>
                      <a:headEnd type="none" w="med" len="med"/>
                      <a:tailEnd type="none" w="med" len="med"/>
                    </a:lnB>
                  </a:tcPr>
                </a:tc>
                <a:tc>
                  <a:txBody>
                    <a:bodyPr/>
                    <a:lstStyle/>
                    <a:p>
                      <a:pPr marL="0" algn="r" defTabSz="914400" rtl="0" eaLnBrk="1" fontAlgn="ctr" latinLnBrk="0" hangingPunct="1"/>
                      <a:r>
                        <a:rPr lang="es-CO" sz="1100" b="0" i="0" u="none" strike="noStrike" kern="1200" dirty="0" smtClean="0">
                          <a:solidFill>
                            <a:srgbClr val="002060"/>
                          </a:solidFill>
                          <a:effectLst/>
                          <a:latin typeface="Calibri" panose="020F0502020204030204" pitchFamily="34" charset="0"/>
                          <a:ea typeface="+mn-ea"/>
                          <a:cs typeface="Calibri" panose="020F0502020204030204" pitchFamily="34" charset="0"/>
                        </a:rPr>
                        <a:t>160</a:t>
                      </a:r>
                      <a:endParaRPr lang="es-CO" sz="1100" b="0" i="0" u="none" strike="noStrike" kern="1200" dirty="0">
                        <a:solidFill>
                          <a:srgbClr val="002060"/>
                        </a:solidFill>
                        <a:effectLst/>
                        <a:latin typeface="Calibri" panose="020F0502020204030204" pitchFamily="34" charset="0"/>
                        <a:ea typeface="+mn-ea"/>
                        <a:cs typeface="Calibri" panose="020F0502020204030204" pitchFamily="34" charset="0"/>
                      </a:endParaRPr>
                    </a:p>
                  </a:txBody>
                  <a:tcPr marL="0" marR="0" marT="0" marB="0" anchor="ctr">
                    <a:lnL w="6350" cap="flat" cmpd="sng" algn="ctr">
                      <a:solidFill>
                        <a:srgbClr val="203764"/>
                      </a:solidFill>
                      <a:prstDash val="dot"/>
                      <a:round/>
                      <a:headEnd type="none" w="med" len="med"/>
                      <a:tailEnd type="none" w="med" len="med"/>
                    </a:lnL>
                    <a:lnR w="6350" cap="flat" cmpd="sng" algn="ctr">
                      <a:solidFill>
                        <a:srgbClr val="203764"/>
                      </a:solidFill>
                      <a:prstDash val="dot"/>
                      <a:round/>
                      <a:headEnd type="none" w="med" len="med"/>
                      <a:tailEnd type="none" w="med" len="med"/>
                    </a:lnR>
                    <a:lnT w="6350" cap="flat" cmpd="sng" algn="ctr">
                      <a:solidFill>
                        <a:srgbClr val="203764"/>
                      </a:solidFill>
                      <a:prstDash val="dot"/>
                      <a:round/>
                      <a:headEnd type="none" w="med" len="med"/>
                      <a:tailEnd type="none" w="med" len="med"/>
                    </a:lnT>
                    <a:lnB w="6350" cap="flat" cmpd="sng" algn="ctr">
                      <a:solidFill>
                        <a:srgbClr val="203764"/>
                      </a:solidFill>
                      <a:prstDash val="dot"/>
                      <a:round/>
                      <a:headEnd type="none" w="med" len="med"/>
                      <a:tailEnd type="none" w="med" len="med"/>
                    </a:lnB>
                  </a:tcPr>
                </a:tc>
                <a:tc>
                  <a:txBody>
                    <a:bodyPr/>
                    <a:lstStyle/>
                    <a:p>
                      <a:pPr algn="r" rtl="0" fontAlgn="b"/>
                      <a:r>
                        <a:rPr lang="es-CO" sz="1100" b="0" i="0" u="none" strike="noStrike" kern="1200" dirty="0">
                          <a:solidFill>
                            <a:srgbClr val="002060"/>
                          </a:solidFill>
                          <a:effectLst/>
                          <a:latin typeface="Calibri" panose="020F0502020204030204" pitchFamily="34" charset="0"/>
                          <a:ea typeface="+mn-ea"/>
                          <a:cs typeface="Calibri" panose="020F0502020204030204" pitchFamily="34" charset="0"/>
                        </a:rPr>
                        <a:t> </a:t>
                      </a:r>
                      <a:r>
                        <a:rPr lang="es-CO" sz="1100" b="0" i="0" u="none" strike="noStrike" kern="1200" dirty="0" smtClean="0">
                          <a:solidFill>
                            <a:srgbClr val="002060"/>
                          </a:solidFill>
                          <a:effectLst/>
                          <a:latin typeface="Calibri" panose="020F0502020204030204" pitchFamily="34" charset="0"/>
                          <a:ea typeface="+mn-ea"/>
                          <a:cs typeface="Calibri" panose="020F0502020204030204" pitchFamily="34" charset="0"/>
                        </a:rPr>
                        <a:t>-1,60</a:t>
                      </a:r>
                      <a:endParaRPr lang="es-CO" sz="1100" b="0" i="0" u="none" strike="noStrike" kern="1200" dirty="0">
                        <a:solidFill>
                          <a:srgbClr val="002060"/>
                        </a:solidFill>
                        <a:effectLst/>
                        <a:latin typeface="Calibri" panose="020F0502020204030204" pitchFamily="34" charset="0"/>
                        <a:ea typeface="+mn-ea"/>
                        <a:cs typeface="Calibri" panose="020F0502020204030204" pitchFamily="34" charset="0"/>
                      </a:endParaRPr>
                    </a:p>
                  </a:txBody>
                  <a:tcPr marL="0" marR="0" marT="0" marB="0" anchor="ctr">
                    <a:lnL w="6350" cap="flat" cmpd="sng" algn="ctr">
                      <a:solidFill>
                        <a:srgbClr val="203764"/>
                      </a:solidFill>
                      <a:prstDash val="dot"/>
                      <a:round/>
                      <a:headEnd type="none" w="med" len="med"/>
                      <a:tailEnd type="none" w="med" len="med"/>
                    </a:lnL>
                    <a:lnR w="6350" cap="flat" cmpd="sng" algn="ctr">
                      <a:solidFill>
                        <a:srgbClr val="203764"/>
                      </a:solidFill>
                      <a:prstDash val="dot"/>
                      <a:round/>
                      <a:headEnd type="none" w="med" len="med"/>
                      <a:tailEnd type="none" w="med" len="med"/>
                    </a:lnR>
                    <a:lnT w="6350" cap="flat" cmpd="sng" algn="ctr">
                      <a:solidFill>
                        <a:srgbClr val="203764"/>
                      </a:solidFill>
                      <a:prstDash val="dot"/>
                      <a:round/>
                      <a:headEnd type="none" w="med" len="med"/>
                      <a:tailEnd type="none" w="med" len="med"/>
                    </a:lnT>
                    <a:lnB w="6350" cap="flat" cmpd="sng" algn="ctr">
                      <a:solidFill>
                        <a:srgbClr val="203764"/>
                      </a:solidFill>
                      <a:prstDash val="dot"/>
                      <a:round/>
                      <a:headEnd type="none" w="med" len="med"/>
                      <a:tailEnd type="none" w="med" len="med"/>
                    </a:lnB>
                  </a:tcPr>
                </a:tc>
                <a:tc>
                  <a:txBody>
                    <a:bodyPr/>
                    <a:lstStyle/>
                    <a:p>
                      <a:pPr algn="r" rtl="0" fontAlgn="b"/>
                      <a:r>
                        <a:rPr lang="es-CO" sz="1100" b="0" i="0" u="none" strike="noStrike" kern="1200" dirty="0" smtClean="0">
                          <a:solidFill>
                            <a:srgbClr val="0C3076"/>
                          </a:solidFill>
                          <a:effectLst/>
                          <a:latin typeface="Calibri" panose="020F0502020204030204" pitchFamily="34" charset="0"/>
                          <a:ea typeface="+mn-ea"/>
                          <a:cs typeface="Calibri" panose="020F0502020204030204" pitchFamily="34" charset="0"/>
                        </a:rPr>
                        <a:t>-</a:t>
                      </a:r>
                      <a:r>
                        <a:rPr lang="es-CO" sz="1100" b="0" i="0" u="none" strike="noStrike" kern="1200" dirty="0">
                          <a:solidFill>
                            <a:srgbClr val="0C3076"/>
                          </a:solidFill>
                          <a:effectLst/>
                          <a:latin typeface="Calibri" panose="020F0502020204030204" pitchFamily="34" charset="0"/>
                          <a:ea typeface="+mn-ea"/>
                          <a:cs typeface="Calibri" panose="020F0502020204030204" pitchFamily="34" charset="0"/>
                        </a:rPr>
                        <a:t> </a:t>
                      </a:r>
                    </a:p>
                  </a:txBody>
                  <a:tcPr marL="0" marR="0" marT="0" marB="0" anchor="ctr">
                    <a:lnL w="6350" cap="flat" cmpd="sng" algn="ctr">
                      <a:solidFill>
                        <a:srgbClr val="203764"/>
                      </a:solidFill>
                      <a:prstDash val="dot"/>
                      <a:round/>
                      <a:headEnd type="none" w="med" len="med"/>
                      <a:tailEnd type="none" w="med" len="med"/>
                    </a:lnL>
                    <a:lnR w="6350" cap="flat" cmpd="sng" algn="ctr">
                      <a:solidFill>
                        <a:srgbClr val="203764"/>
                      </a:solidFill>
                      <a:prstDash val="dot"/>
                      <a:round/>
                      <a:headEnd type="none" w="med" len="med"/>
                      <a:tailEnd type="none" w="med" len="med"/>
                    </a:lnR>
                    <a:lnT w="6350" cap="flat" cmpd="sng" algn="ctr">
                      <a:solidFill>
                        <a:srgbClr val="203764"/>
                      </a:solidFill>
                      <a:prstDash val="dot"/>
                      <a:round/>
                      <a:headEnd type="none" w="med" len="med"/>
                      <a:tailEnd type="none" w="med" len="med"/>
                    </a:lnT>
                    <a:lnB w="6350" cap="flat" cmpd="sng" algn="ctr">
                      <a:solidFill>
                        <a:srgbClr val="203764"/>
                      </a:solidFill>
                      <a:prstDash val="dot"/>
                      <a:round/>
                      <a:headEnd type="none" w="med" len="med"/>
                      <a:tailEnd type="none" w="med" len="med"/>
                    </a:lnB>
                  </a:tcPr>
                </a:tc>
                <a:tc>
                  <a:txBody>
                    <a:bodyPr/>
                    <a:lstStyle/>
                    <a:p>
                      <a:pPr algn="r" rtl="0" fontAlgn="b"/>
                      <a:r>
                        <a:rPr lang="es-CO" sz="1100" b="0" i="0" u="none" strike="noStrike" kern="1200" dirty="0" smtClean="0">
                          <a:solidFill>
                            <a:srgbClr val="0C3076"/>
                          </a:solidFill>
                          <a:effectLst/>
                          <a:latin typeface="Calibri" panose="020F0502020204030204" pitchFamily="34" charset="0"/>
                          <a:ea typeface="+mn-ea"/>
                          <a:cs typeface="Calibri" panose="020F0502020204030204" pitchFamily="34" charset="0"/>
                        </a:rPr>
                        <a:t>-</a:t>
                      </a:r>
                      <a:r>
                        <a:rPr lang="es-CO" sz="1100" b="0" i="0" u="none" strike="noStrike" kern="1200" dirty="0">
                          <a:solidFill>
                            <a:srgbClr val="0C3076"/>
                          </a:solidFill>
                          <a:effectLst/>
                          <a:latin typeface="Calibri" panose="020F0502020204030204" pitchFamily="34" charset="0"/>
                          <a:ea typeface="+mn-ea"/>
                          <a:cs typeface="Calibri" panose="020F0502020204030204" pitchFamily="34" charset="0"/>
                        </a:rPr>
                        <a:t> </a:t>
                      </a:r>
                    </a:p>
                  </a:txBody>
                  <a:tcPr marL="0" marR="0" marT="0" marB="0" anchor="ctr">
                    <a:lnL w="6350" cap="flat" cmpd="sng" algn="ctr">
                      <a:solidFill>
                        <a:srgbClr val="203764"/>
                      </a:solidFill>
                      <a:prstDash val="dot"/>
                      <a:round/>
                      <a:headEnd type="none" w="med" len="med"/>
                      <a:tailEnd type="none" w="med" len="med"/>
                    </a:lnL>
                    <a:lnR w="6350" cap="flat" cmpd="sng" algn="ctr">
                      <a:solidFill>
                        <a:srgbClr val="203764"/>
                      </a:solidFill>
                      <a:prstDash val="dot"/>
                      <a:round/>
                      <a:headEnd type="none" w="med" len="med"/>
                      <a:tailEnd type="none" w="med" len="med"/>
                    </a:lnR>
                    <a:lnT w="6350" cap="flat" cmpd="sng" algn="ctr">
                      <a:solidFill>
                        <a:srgbClr val="203764"/>
                      </a:solidFill>
                      <a:prstDash val="dot"/>
                      <a:round/>
                      <a:headEnd type="none" w="med" len="med"/>
                      <a:tailEnd type="none" w="med" len="med"/>
                    </a:lnT>
                    <a:lnB w="6350" cap="flat" cmpd="sng" algn="ctr">
                      <a:solidFill>
                        <a:srgbClr val="203764"/>
                      </a:solidFill>
                      <a:prstDash val="dot"/>
                      <a:round/>
                      <a:headEnd type="none" w="med" len="med"/>
                      <a:tailEnd type="none" w="med" len="med"/>
                    </a:lnB>
                  </a:tcPr>
                </a:tc>
                <a:tc>
                  <a:txBody>
                    <a:bodyPr/>
                    <a:lstStyle/>
                    <a:p>
                      <a:pPr algn="r" rtl="0" fontAlgn="b"/>
                      <a:r>
                        <a:rPr lang="es-CO" sz="1100" b="0" i="0" u="none" strike="noStrike" kern="1200" dirty="0" smtClean="0">
                          <a:solidFill>
                            <a:srgbClr val="0C3076"/>
                          </a:solidFill>
                          <a:effectLst/>
                          <a:latin typeface="Calibri" panose="020F0502020204030204" pitchFamily="34" charset="0"/>
                          <a:ea typeface="+mn-ea"/>
                          <a:cs typeface="Calibri" panose="020F0502020204030204" pitchFamily="34" charset="0"/>
                        </a:rPr>
                        <a:t>-</a:t>
                      </a:r>
                      <a:r>
                        <a:rPr lang="es-CO" sz="1100" b="0" i="0" u="none" strike="noStrike" kern="1200" dirty="0">
                          <a:solidFill>
                            <a:srgbClr val="0C3076"/>
                          </a:solidFill>
                          <a:effectLst/>
                          <a:latin typeface="Calibri" panose="020F0502020204030204" pitchFamily="34" charset="0"/>
                          <a:ea typeface="+mn-ea"/>
                          <a:cs typeface="Calibri" panose="020F0502020204030204" pitchFamily="34" charset="0"/>
                        </a:rPr>
                        <a:t> </a:t>
                      </a:r>
                    </a:p>
                  </a:txBody>
                  <a:tcPr marL="0" marR="0" marT="0" marB="0" anchor="ctr">
                    <a:lnL w="6350" cap="flat" cmpd="sng" algn="ctr">
                      <a:solidFill>
                        <a:srgbClr val="203764"/>
                      </a:solidFill>
                      <a:prstDash val="dot"/>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203764"/>
                      </a:solidFill>
                      <a:prstDash val="dot"/>
                      <a:round/>
                      <a:headEnd type="none" w="med" len="med"/>
                      <a:tailEnd type="none" w="med" len="med"/>
                    </a:lnT>
                    <a:lnB w="6350" cap="flat" cmpd="sng" algn="ctr">
                      <a:solidFill>
                        <a:srgbClr val="203764"/>
                      </a:solidFill>
                      <a:prstDash val="dot"/>
                      <a:round/>
                      <a:headEnd type="none" w="med" len="med"/>
                      <a:tailEnd type="none" w="med" len="med"/>
                    </a:lnB>
                  </a:tcPr>
                </a:tc>
                <a:extLst>
                  <a:ext uri="{0D108BD9-81ED-4DB2-BD59-A6C34878D82A}">
                    <a16:rowId xmlns:a16="http://schemas.microsoft.com/office/drawing/2014/main" xmlns="" val="555887076"/>
                  </a:ext>
                </a:extLst>
              </a:tr>
              <a:tr h="199364">
                <a:tc vMerge="1">
                  <a:txBody>
                    <a:bodyPr/>
                    <a:lstStyle/>
                    <a:p>
                      <a:endParaRPr lang="es-CO"/>
                    </a:p>
                  </a:txBody>
                  <a:tcPr/>
                </a:tc>
                <a:tc>
                  <a:txBody>
                    <a:bodyPr/>
                    <a:lstStyle/>
                    <a:p>
                      <a:pPr algn="ctr" rtl="0" fontAlgn="ctr"/>
                      <a:r>
                        <a:rPr lang="es-CO" sz="1100" b="0" i="0" u="none" strike="noStrike">
                          <a:solidFill>
                            <a:srgbClr val="0C3076"/>
                          </a:solidFill>
                          <a:effectLst/>
                          <a:latin typeface="Arial" panose="020B0604020202020204" pitchFamily="34" charset="0"/>
                        </a:rPr>
                        <a:t>Recursos</a:t>
                      </a:r>
                    </a:p>
                  </a:txBody>
                  <a:tcPr marL="0" marR="0" marT="0" marB="0" anchor="ctr">
                    <a:lnL w="6350" cap="flat" cmpd="sng" algn="ctr">
                      <a:solidFill>
                        <a:srgbClr val="203764"/>
                      </a:solidFill>
                      <a:prstDash val="dot"/>
                      <a:round/>
                      <a:headEnd type="none" w="med" len="med"/>
                      <a:tailEnd type="none" w="med" len="med"/>
                    </a:lnL>
                    <a:lnR w="6350" cap="flat" cmpd="sng" algn="ctr">
                      <a:solidFill>
                        <a:srgbClr val="203764"/>
                      </a:solidFill>
                      <a:prstDash val="dot"/>
                      <a:round/>
                      <a:headEnd type="none" w="med" len="med"/>
                      <a:tailEnd type="none" w="med" len="med"/>
                    </a:lnR>
                    <a:lnT w="6350" cap="flat" cmpd="sng" algn="ctr">
                      <a:solidFill>
                        <a:srgbClr val="203764"/>
                      </a:solidFill>
                      <a:prstDash val="dot"/>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b"/>
                      <a:r>
                        <a:rPr lang="es-CO" sz="1100" b="0" i="0" u="none" strike="noStrike">
                          <a:solidFill>
                            <a:srgbClr val="002060"/>
                          </a:solidFill>
                          <a:effectLst/>
                          <a:latin typeface="Calibri" panose="020F0502020204030204" pitchFamily="34" charset="0"/>
                          <a:cs typeface="Calibri" panose="020F0502020204030204" pitchFamily="34" charset="0"/>
                        </a:rPr>
                        <a:t> </a:t>
                      </a:r>
                    </a:p>
                  </a:txBody>
                  <a:tcPr marL="0" marR="0" marT="0" marB="0" anchor="b">
                    <a:lnL w="6350" cap="flat" cmpd="sng" algn="ctr">
                      <a:solidFill>
                        <a:srgbClr val="203764"/>
                      </a:solidFill>
                      <a:prstDash val="dot"/>
                      <a:round/>
                      <a:headEnd type="none" w="med" len="med"/>
                      <a:tailEnd type="none" w="med" len="med"/>
                    </a:lnL>
                    <a:lnR w="6350" cap="flat" cmpd="sng" algn="ctr">
                      <a:solidFill>
                        <a:srgbClr val="203764"/>
                      </a:solidFill>
                      <a:prstDash val="dot"/>
                      <a:round/>
                      <a:headEnd type="none" w="med" len="med"/>
                      <a:tailEnd type="none" w="med" len="med"/>
                    </a:lnR>
                    <a:lnT w="6350" cap="flat" cmpd="sng" algn="ctr">
                      <a:solidFill>
                        <a:srgbClr val="203764"/>
                      </a:solidFill>
                      <a:prstDash val="dot"/>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b"/>
                      <a:r>
                        <a:rPr lang="es-CO" sz="1100" b="0" i="0" u="none" strike="noStrike" dirty="0">
                          <a:solidFill>
                            <a:srgbClr val="002060"/>
                          </a:solidFill>
                          <a:effectLst/>
                          <a:latin typeface="Calibri" panose="020F0502020204030204" pitchFamily="34" charset="0"/>
                          <a:cs typeface="Calibri" panose="020F0502020204030204" pitchFamily="34" charset="0"/>
                        </a:rPr>
                        <a:t> </a:t>
                      </a:r>
                    </a:p>
                  </a:txBody>
                  <a:tcPr marL="0" marR="0" marT="0" marB="0" anchor="b">
                    <a:lnL w="6350" cap="flat" cmpd="sng" algn="ctr">
                      <a:solidFill>
                        <a:srgbClr val="203764"/>
                      </a:solidFill>
                      <a:prstDash val="dot"/>
                      <a:round/>
                      <a:headEnd type="none" w="med" len="med"/>
                      <a:tailEnd type="none" w="med" len="med"/>
                    </a:lnL>
                    <a:lnR w="6350" cap="flat" cmpd="sng" algn="ctr">
                      <a:solidFill>
                        <a:srgbClr val="203764"/>
                      </a:solidFill>
                      <a:prstDash val="dot"/>
                      <a:round/>
                      <a:headEnd type="none" w="med" len="med"/>
                      <a:tailEnd type="none" w="med" len="med"/>
                    </a:lnR>
                    <a:lnT w="6350" cap="flat" cmpd="sng" algn="ctr">
                      <a:solidFill>
                        <a:srgbClr val="203764"/>
                      </a:solidFill>
                      <a:prstDash val="dot"/>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b"/>
                      <a:r>
                        <a:rPr lang="es-CO" sz="1100" b="0" i="0" u="none" strike="noStrike">
                          <a:solidFill>
                            <a:srgbClr val="0C3076"/>
                          </a:solidFill>
                          <a:effectLst/>
                          <a:latin typeface="Calibri" panose="020F0502020204030204" pitchFamily="34" charset="0"/>
                          <a:cs typeface="Calibri" panose="020F0502020204030204" pitchFamily="34" charset="0"/>
                        </a:rPr>
                        <a:t> </a:t>
                      </a:r>
                    </a:p>
                  </a:txBody>
                  <a:tcPr marL="0" marR="0" marT="0" marB="0" anchor="b">
                    <a:lnL w="6350" cap="flat" cmpd="sng" algn="ctr">
                      <a:solidFill>
                        <a:srgbClr val="203764"/>
                      </a:solidFill>
                      <a:prstDash val="dot"/>
                      <a:round/>
                      <a:headEnd type="none" w="med" len="med"/>
                      <a:tailEnd type="none" w="med" len="med"/>
                    </a:lnL>
                    <a:lnR w="6350" cap="flat" cmpd="sng" algn="ctr">
                      <a:solidFill>
                        <a:srgbClr val="203764"/>
                      </a:solidFill>
                      <a:prstDash val="dot"/>
                      <a:round/>
                      <a:headEnd type="none" w="med" len="med"/>
                      <a:tailEnd type="none" w="med" len="med"/>
                    </a:lnR>
                    <a:lnT w="6350" cap="flat" cmpd="sng" algn="ctr">
                      <a:solidFill>
                        <a:srgbClr val="203764"/>
                      </a:solidFill>
                      <a:prstDash val="dot"/>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b"/>
                      <a:r>
                        <a:rPr lang="es-CO" sz="1100" b="0" i="0" u="none" strike="noStrike" dirty="0">
                          <a:solidFill>
                            <a:srgbClr val="0C3076"/>
                          </a:solidFill>
                          <a:effectLst/>
                          <a:latin typeface="Calibri" panose="020F0502020204030204" pitchFamily="34" charset="0"/>
                          <a:cs typeface="Calibri" panose="020F0502020204030204" pitchFamily="34" charset="0"/>
                        </a:rPr>
                        <a:t> </a:t>
                      </a:r>
                    </a:p>
                  </a:txBody>
                  <a:tcPr marL="0" marR="0" marT="0" marB="0" anchor="b">
                    <a:lnL w="6350" cap="flat" cmpd="sng" algn="ctr">
                      <a:solidFill>
                        <a:srgbClr val="203764"/>
                      </a:solidFill>
                      <a:prstDash val="dot"/>
                      <a:round/>
                      <a:headEnd type="none" w="med" len="med"/>
                      <a:tailEnd type="none" w="med" len="med"/>
                    </a:lnL>
                    <a:lnR w="6350" cap="flat" cmpd="sng" algn="ctr">
                      <a:solidFill>
                        <a:srgbClr val="203764"/>
                      </a:solidFill>
                      <a:prstDash val="dot"/>
                      <a:round/>
                      <a:headEnd type="none" w="med" len="med"/>
                      <a:tailEnd type="none" w="med" len="med"/>
                    </a:lnR>
                    <a:lnT w="6350" cap="flat" cmpd="sng" algn="ctr">
                      <a:solidFill>
                        <a:srgbClr val="203764"/>
                      </a:solidFill>
                      <a:prstDash val="dot"/>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b"/>
                      <a:r>
                        <a:rPr lang="es-CO" sz="1100" b="0" i="0" u="none" strike="noStrike" dirty="0">
                          <a:solidFill>
                            <a:srgbClr val="0C3076"/>
                          </a:solidFill>
                          <a:effectLst/>
                          <a:latin typeface="Calibri" panose="020F0502020204030204" pitchFamily="34" charset="0"/>
                          <a:cs typeface="Calibri" panose="020F0502020204030204" pitchFamily="34" charset="0"/>
                        </a:rPr>
                        <a:t> </a:t>
                      </a:r>
                    </a:p>
                  </a:txBody>
                  <a:tcPr marL="0" marR="0" marT="0" marB="0" anchor="b">
                    <a:lnL w="6350" cap="flat" cmpd="sng" algn="ctr">
                      <a:solidFill>
                        <a:srgbClr val="203764"/>
                      </a:solidFill>
                      <a:prstDash val="dot"/>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203764"/>
                      </a:solidFill>
                      <a:prstDash val="dot"/>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653393238"/>
                  </a:ext>
                </a:extLst>
              </a:tr>
              <a:tr h="199364">
                <a:tc rowSpan="4">
                  <a:txBody>
                    <a:bodyPr/>
                    <a:lstStyle/>
                    <a:p>
                      <a:pPr algn="ctr" rtl="0" fontAlgn="ctr"/>
                      <a:r>
                        <a:rPr lang="es-ES" sz="1100" b="0" i="0" u="none" strike="noStrike">
                          <a:solidFill>
                            <a:srgbClr val="203764"/>
                          </a:solidFill>
                          <a:effectLst/>
                          <a:latin typeface="Arial" panose="020B0604020202020204" pitchFamily="34" charset="0"/>
                        </a:rPr>
                        <a:t>Tasa de inversión* (porcentaje del PIB)</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203764"/>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CO" sz="1100" b="0" i="0" u="none" strike="noStrike">
                          <a:solidFill>
                            <a:srgbClr val="0C3076"/>
                          </a:solidFill>
                          <a:effectLst/>
                          <a:latin typeface="Arial" panose="020B0604020202020204" pitchFamily="34" charset="0"/>
                        </a:rPr>
                        <a:t>Meta</a:t>
                      </a:r>
                    </a:p>
                  </a:txBody>
                  <a:tcPr marL="0" marR="0" marT="0" marB="0" anchor="ctr">
                    <a:lnL w="6350" cap="flat" cmpd="sng" algn="ctr">
                      <a:solidFill>
                        <a:srgbClr val="203764"/>
                      </a:solidFill>
                      <a:prstDash val="dot"/>
                      <a:round/>
                      <a:headEnd type="none" w="med" len="med"/>
                      <a:tailEnd type="none" w="med" len="med"/>
                    </a:lnL>
                    <a:lnR w="6350" cap="flat" cmpd="sng" algn="ctr">
                      <a:solidFill>
                        <a:srgbClr val="203764"/>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203764"/>
                      </a:solidFill>
                      <a:prstDash val="dot"/>
                      <a:round/>
                      <a:headEnd type="none" w="med" len="med"/>
                      <a:tailEnd type="none" w="med" len="med"/>
                    </a:lnB>
                  </a:tcPr>
                </a:tc>
                <a:tc>
                  <a:txBody>
                    <a:bodyPr/>
                    <a:lstStyle/>
                    <a:p>
                      <a:pPr algn="r" rtl="0" fontAlgn="b"/>
                      <a:r>
                        <a:rPr lang="es-CO" sz="1100" b="0" i="0" u="none" strike="noStrike">
                          <a:solidFill>
                            <a:srgbClr val="0C3076"/>
                          </a:solidFill>
                          <a:effectLst/>
                          <a:latin typeface="Calibri" panose="020F0502020204030204" pitchFamily="34" charset="0"/>
                          <a:cs typeface="Calibri" panose="020F0502020204030204" pitchFamily="34" charset="0"/>
                        </a:rPr>
                        <a:t> 26,10 </a:t>
                      </a:r>
                    </a:p>
                  </a:txBody>
                  <a:tcPr marL="0" marR="0" marT="0" marB="0" anchor="b">
                    <a:lnL w="6350" cap="flat" cmpd="sng" algn="ctr">
                      <a:solidFill>
                        <a:srgbClr val="203764"/>
                      </a:solidFill>
                      <a:prstDash val="dot"/>
                      <a:round/>
                      <a:headEnd type="none" w="med" len="med"/>
                      <a:tailEnd type="none" w="med" len="med"/>
                    </a:lnL>
                    <a:lnR w="6350" cap="flat" cmpd="sng" algn="ctr">
                      <a:solidFill>
                        <a:srgbClr val="203764"/>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203764"/>
                      </a:solidFill>
                      <a:prstDash val="dot"/>
                      <a:round/>
                      <a:headEnd type="none" w="med" len="med"/>
                      <a:tailEnd type="none" w="med" len="med"/>
                    </a:lnB>
                  </a:tcPr>
                </a:tc>
                <a:tc>
                  <a:txBody>
                    <a:bodyPr/>
                    <a:lstStyle/>
                    <a:p>
                      <a:pPr algn="r" rtl="0" fontAlgn="b"/>
                      <a:r>
                        <a:rPr lang="es-CO" sz="1100" b="0" i="0" u="none" strike="noStrike">
                          <a:solidFill>
                            <a:srgbClr val="0C3076"/>
                          </a:solidFill>
                          <a:effectLst/>
                          <a:latin typeface="Calibri" panose="020F0502020204030204" pitchFamily="34" charset="0"/>
                          <a:cs typeface="Calibri" panose="020F0502020204030204" pitchFamily="34" charset="0"/>
                        </a:rPr>
                        <a:t>                     23 </a:t>
                      </a:r>
                    </a:p>
                  </a:txBody>
                  <a:tcPr marL="0" marR="0" marT="0" marB="0" anchor="b">
                    <a:lnL w="6350" cap="flat" cmpd="sng" algn="ctr">
                      <a:solidFill>
                        <a:srgbClr val="203764"/>
                      </a:solidFill>
                      <a:prstDash val="dot"/>
                      <a:round/>
                      <a:headEnd type="none" w="med" len="med"/>
                      <a:tailEnd type="none" w="med" len="med"/>
                    </a:lnL>
                    <a:lnR w="6350" cap="flat" cmpd="sng" algn="ctr">
                      <a:solidFill>
                        <a:srgbClr val="203764"/>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203764"/>
                      </a:solidFill>
                      <a:prstDash val="dot"/>
                      <a:round/>
                      <a:headEnd type="none" w="med" len="med"/>
                      <a:tailEnd type="none" w="med" len="med"/>
                    </a:lnB>
                  </a:tcPr>
                </a:tc>
                <a:tc>
                  <a:txBody>
                    <a:bodyPr/>
                    <a:lstStyle/>
                    <a:p>
                      <a:pPr algn="r" rtl="0" fontAlgn="b"/>
                      <a:r>
                        <a:rPr lang="es-CO" sz="1100" b="0" i="0" u="none" strike="noStrike">
                          <a:solidFill>
                            <a:srgbClr val="0C3076"/>
                          </a:solidFill>
                          <a:effectLst/>
                          <a:latin typeface="Calibri" panose="020F0502020204030204" pitchFamily="34" charset="0"/>
                          <a:cs typeface="Calibri" panose="020F0502020204030204" pitchFamily="34" charset="0"/>
                        </a:rPr>
                        <a:t>               24 </a:t>
                      </a:r>
                    </a:p>
                  </a:txBody>
                  <a:tcPr marL="0" marR="0" marT="0" marB="0" anchor="b">
                    <a:lnL w="6350" cap="flat" cmpd="sng" algn="ctr">
                      <a:solidFill>
                        <a:srgbClr val="203764"/>
                      </a:solidFill>
                      <a:prstDash val="dot"/>
                      <a:round/>
                      <a:headEnd type="none" w="med" len="med"/>
                      <a:tailEnd type="none" w="med" len="med"/>
                    </a:lnL>
                    <a:lnR w="6350" cap="flat" cmpd="sng" algn="ctr">
                      <a:solidFill>
                        <a:srgbClr val="203764"/>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203764"/>
                      </a:solidFill>
                      <a:prstDash val="dot"/>
                      <a:round/>
                      <a:headEnd type="none" w="med" len="med"/>
                      <a:tailEnd type="none" w="med" len="med"/>
                    </a:lnB>
                  </a:tcPr>
                </a:tc>
                <a:tc>
                  <a:txBody>
                    <a:bodyPr/>
                    <a:lstStyle/>
                    <a:p>
                      <a:pPr algn="r" rtl="0" fontAlgn="b"/>
                      <a:r>
                        <a:rPr lang="es-CO" sz="1100" b="0" i="0" u="none" strike="noStrike" dirty="0">
                          <a:solidFill>
                            <a:srgbClr val="0C3076"/>
                          </a:solidFill>
                          <a:effectLst/>
                          <a:latin typeface="Calibri" panose="020F0502020204030204" pitchFamily="34" charset="0"/>
                          <a:cs typeface="Calibri" panose="020F0502020204030204" pitchFamily="34" charset="0"/>
                        </a:rPr>
                        <a:t> 25,10 </a:t>
                      </a:r>
                    </a:p>
                  </a:txBody>
                  <a:tcPr marL="0" marR="0" marT="0" marB="0" anchor="b">
                    <a:lnL w="6350" cap="flat" cmpd="sng" algn="ctr">
                      <a:solidFill>
                        <a:srgbClr val="203764"/>
                      </a:solidFill>
                      <a:prstDash val="dot"/>
                      <a:round/>
                      <a:headEnd type="none" w="med" len="med"/>
                      <a:tailEnd type="none" w="med" len="med"/>
                    </a:lnL>
                    <a:lnR w="6350" cap="flat" cmpd="sng" algn="ctr">
                      <a:solidFill>
                        <a:srgbClr val="203764"/>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203764"/>
                      </a:solidFill>
                      <a:prstDash val="dot"/>
                      <a:round/>
                      <a:headEnd type="none" w="med" len="med"/>
                      <a:tailEnd type="none" w="med" len="med"/>
                    </a:lnB>
                  </a:tcPr>
                </a:tc>
                <a:tc>
                  <a:txBody>
                    <a:bodyPr/>
                    <a:lstStyle/>
                    <a:p>
                      <a:pPr algn="r" rtl="0" fontAlgn="b"/>
                      <a:r>
                        <a:rPr lang="es-CO" sz="1100" b="0" i="0" u="none" strike="noStrike" dirty="0">
                          <a:solidFill>
                            <a:srgbClr val="0C3076"/>
                          </a:solidFill>
                          <a:effectLst/>
                          <a:latin typeface="Calibri" panose="020F0502020204030204" pitchFamily="34" charset="0"/>
                          <a:cs typeface="Calibri" panose="020F0502020204030204" pitchFamily="34" charset="0"/>
                        </a:rPr>
                        <a:t> 26,10 </a:t>
                      </a:r>
                    </a:p>
                  </a:txBody>
                  <a:tcPr marL="0" marR="0" marT="0" marB="0" anchor="b">
                    <a:lnL w="6350" cap="flat" cmpd="sng" algn="ctr">
                      <a:solidFill>
                        <a:srgbClr val="203764"/>
                      </a:solidFill>
                      <a:prstDash val="dot"/>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203764"/>
                      </a:solidFill>
                      <a:prstDash val="dot"/>
                      <a:round/>
                      <a:headEnd type="none" w="med" len="med"/>
                      <a:tailEnd type="none" w="med" len="med"/>
                    </a:lnB>
                  </a:tcPr>
                </a:tc>
                <a:extLst>
                  <a:ext uri="{0D108BD9-81ED-4DB2-BD59-A6C34878D82A}">
                    <a16:rowId xmlns:a16="http://schemas.microsoft.com/office/drawing/2014/main" xmlns="" val="1467918140"/>
                  </a:ext>
                </a:extLst>
              </a:tr>
              <a:tr h="199364">
                <a:tc vMerge="1">
                  <a:txBody>
                    <a:bodyPr/>
                    <a:lstStyle/>
                    <a:p>
                      <a:endParaRPr lang="es-CO"/>
                    </a:p>
                  </a:txBody>
                  <a:tcPr/>
                </a:tc>
                <a:tc>
                  <a:txBody>
                    <a:bodyPr/>
                    <a:lstStyle/>
                    <a:p>
                      <a:pPr algn="ctr" rtl="0" fontAlgn="ctr"/>
                      <a:r>
                        <a:rPr lang="es-CO" sz="1100" b="0" i="0" u="none" strike="noStrike">
                          <a:solidFill>
                            <a:srgbClr val="0C3076"/>
                          </a:solidFill>
                          <a:effectLst/>
                          <a:latin typeface="Arial" panose="020B0604020202020204" pitchFamily="34" charset="0"/>
                        </a:rPr>
                        <a:t>Unidad de Medida</a:t>
                      </a:r>
                    </a:p>
                  </a:txBody>
                  <a:tcPr marL="0" marR="0" marT="0" marB="0" anchor="ctr">
                    <a:lnL w="6350" cap="flat" cmpd="sng" algn="ctr">
                      <a:solidFill>
                        <a:srgbClr val="203764"/>
                      </a:solidFill>
                      <a:prstDash val="dot"/>
                      <a:round/>
                      <a:headEnd type="none" w="med" len="med"/>
                      <a:tailEnd type="none" w="med" len="med"/>
                    </a:lnL>
                    <a:lnR w="6350" cap="flat" cmpd="sng" algn="ctr">
                      <a:solidFill>
                        <a:srgbClr val="203764"/>
                      </a:solidFill>
                      <a:prstDash val="dot"/>
                      <a:round/>
                      <a:headEnd type="none" w="med" len="med"/>
                      <a:tailEnd type="none" w="med" len="med"/>
                    </a:lnR>
                    <a:lnT w="6350" cap="flat" cmpd="sng" algn="ctr">
                      <a:solidFill>
                        <a:srgbClr val="203764"/>
                      </a:solidFill>
                      <a:prstDash val="dot"/>
                      <a:round/>
                      <a:headEnd type="none" w="med" len="med"/>
                      <a:tailEnd type="none" w="med" len="med"/>
                    </a:lnT>
                    <a:lnB w="6350" cap="flat" cmpd="sng" algn="ctr">
                      <a:solidFill>
                        <a:srgbClr val="203764"/>
                      </a:solidFill>
                      <a:prstDash val="dot"/>
                      <a:round/>
                      <a:headEnd type="none" w="med" len="med"/>
                      <a:tailEnd type="none" w="med" len="med"/>
                    </a:lnB>
                  </a:tcPr>
                </a:tc>
                <a:tc>
                  <a:txBody>
                    <a:bodyPr/>
                    <a:lstStyle/>
                    <a:p>
                      <a:pPr algn="r" rtl="0" fontAlgn="b"/>
                      <a:r>
                        <a:rPr lang="es-CO" sz="1100" b="0" i="0" u="none" strike="noStrike">
                          <a:solidFill>
                            <a:srgbClr val="0C3076"/>
                          </a:solidFill>
                          <a:effectLst/>
                          <a:latin typeface="Calibri" panose="020F0502020204030204" pitchFamily="34" charset="0"/>
                          <a:cs typeface="Calibri" panose="020F0502020204030204" pitchFamily="34" charset="0"/>
                        </a:rPr>
                        <a:t> Porcentaje </a:t>
                      </a:r>
                    </a:p>
                  </a:txBody>
                  <a:tcPr marL="0" marR="0" marT="0" marB="0" anchor="b">
                    <a:lnL w="6350" cap="flat" cmpd="sng" algn="ctr">
                      <a:solidFill>
                        <a:srgbClr val="203764"/>
                      </a:solidFill>
                      <a:prstDash val="dot"/>
                      <a:round/>
                      <a:headEnd type="none" w="med" len="med"/>
                      <a:tailEnd type="none" w="med" len="med"/>
                    </a:lnL>
                    <a:lnR w="6350" cap="flat" cmpd="sng" algn="ctr">
                      <a:solidFill>
                        <a:srgbClr val="203764"/>
                      </a:solidFill>
                      <a:prstDash val="dot"/>
                      <a:round/>
                      <a:headEnd type="none" w="med" len="med"/>
                      <a:tailEnd type="none" w="med" len="med"/>
                    </a:lnR>
                    <a:lnT w="6350" cap="flat" cmpd="sng" algn="ctr">
                      <a:solidFill>
                        <a:srgbClr val="203764"/>
                      </a:solidFill>
                      <a:prstDash val="dot"/>
                      <a:round/>
                      <a:headEnd type="none" w="med" len="med"/>
                      <a:tailEnd type="none" w="med" len="med"/>
                    </a:lnT>
                    <a:lnB w="6350" cap="flat" cmpd="sng" algn="ctr">
                      <a:solidFill>
                        <a:srgbClr val="203764"/>
                      </a:solidFill>
                      <a:prstDash val="dot"/>
                      <a:round/>
                      <a:headEnd type="none" w="med" len="med"/>
                      <a:tailEnd type="none" w="med" len="med"/>
                    </a:lnB>
                  </a:tcPr>
                </a:tc>
                <a:tc>
                  <a:txBody>
                    <a:bodyPr/>
                    <a:lstStyle/>
                    <a:p>
                      <a:pPr algn="r" rtl="0" fontAlgn="b"/>
                      <a:r>
                        <a:rPr lang="es-CO" sz="1100" b="0" i="0" u="none" strike="noStrike">
                          <a:solidFill>
                            <a:srgbClr val="0C3076"/>
                          </a:solidFill>
                          <a:effectLst/>
                          <a:latin typeface="Calibri" panose="020F0502020204030204" pitchFamily="34" charset="0"/>
                          <a:cs typeface="Calibri" panose="020F0502020204030204" pitchFamily="34" charset="0"/>
                        </a:rPr>
                        <a:t> Porcentaje </a:t>
                      </a:r>
                    </a:p>
                  </a:txBody>
                  <a:tcPr marL="0" marR="0" marT="0" marB="0" anchor="b">
                    <a:lnL w="6350" cap="flat" cmpd="sng" algn="ctr">
                      <a:solidFill>
                        <a:srgbClr val="203764"/>
                      </a:solidFill>
                      <a:prstDash val="dot"/>
                      <a:round/>
                      <a:headEnd type="none" w="med" len="med"/>
                      <a:tailEnd type="none" w="med" len="med"/>
                    </a:lnL>
                    <a:lnR w="6350" cap="flat" cmpd="sng" algn="ctr">
                      <a:solidFill>
                        <a:srgbClr val="203764"/>
                      </a:solidFill>
                      <a:prstDash val="dot"/>
                      <a:round/>
                      <a:headEnd type="none" w="med" len="med"/>
                      <a:tailEnd type="none" w="med" len="med"/>
                    </a:lnR>
                    <a:lnT w="6350" cap="flat" cmpd="sng" algn="ctr">
                      <a:solidFill>
                        <a:srgbClr val="203764"/>
                      </a:solidFill>
                      <a:prstDash val="dot"/>
                      <a:round/>
                      <a:headEnd type="none" w="med" len="med"/>
                      <a:tailEnd type="none" w="med" len="med"/>
                    </a:lnT>
                    <a:lnB w="6350" cap="flat" cmpd="sng" algn="ctr">
                      <a:solidFill>
                        <a:srgbClr val="203764"/>
                      </a:solidFill>
                      <a:prstDash val="dot"/>
                      <a:round/>
                      <a:headEnd type="none" w="med" len="med"/>
                      <a:tailEnd type="none" w="med" len="med"/>
                    </a:lnB>
                  </a:tcPr>
                </a:tc>
                <a:tc>
                  <a:txBody>
                    <a:bodyPr/>
                    <a:lstStyle/>
                    <a:p>
                      <a:pPr algn="r" rtl="0" fontAlgn="b"/>
                      <a:r>
                        <a:rPr lang="es-CO" sz="1100" b="0" i="0" u="none" strike="noStrike">
                          <a:solidFill>
                            <a:srgbClr val="0C3076"/>
                          </a:solidFill>
                          <a:effectLst/>
                          <a:latin typeface="Calibri" panose="020F0502020204030204" pitchFamily="34" charset="0"/>
                          <a:cs typeface="Calibri" panose="020F0502020204030204" pitchFamily="34" charset="0"/>
                        </a:rPr>
                        <a:t> Porcentaje </a:t>
                      </a:r>
                    </a:p>
                  </a:txBody>
                  <a:tcPr marL="0" marR="0" marT="0" marB="0" anchor="b">
                    <a:lnL w="6350" cap="flat" cmpd="sng" algn="ctr">
                      <a:solidFill>
                        <a:srgbClr val="203764"/>
                      </a:solidFill>
                      <a:prstDash val="dot"/>
                      <a:round/>
                      <a:headEnd type="none" w="med" len="med"/>
                      <a:tailEnd type="none" w="med" len="med"/>
                    </a:lnL>
                    <a:lnR w="6350" cap="flat" cmpd="sng" algn="ctr">
                      <a:solidFill>
                        <a:srgbClr val="203764"/>
                      </a:solidFill>
                      <a:prstDash val="dot"/>
                      <a:round/>
                      <a:headEnd type="none" w="med" len="med"/>
                      <a:tailEnd type="none" w="med" len="med"/>
                    </a:lnR>
                    <a:lnT w="6350" cap="flat" cmpd="sng" algn="ctr">
                      <a:solidFill>
                        <a:srgbClr val="203764"/>
                      </a:solidFill>
                      <a:prstDash val="dot"/>
                      <a:round/>
                      <a:headEnd type="none" w="med" len="med"/>
                      <a:tailEnd type="none" w="med" len="med"/>
                    </a:lnT>
                    <a:lnB w="6350" cap="flat" cmpd="sng" algn="ctr">
                      <a:solidFill>
                        <a:srgbClr val="203764"/>
                      </a:solidFill>
                      <a:prstDash val="dot"/>
                      <a:round/>
                      <a:headEnd type="none" w="med" len="med"/>
                      <a:tailEnd type="none" w="med" len="med"/>
                    </a:lnB>
                  </a:tcPr>
                </a:tc>
                <a:tc>
                  <a:txBody>
                    <a:bodyPr/>
                    <a:lstStyle/>
                    <a:p>
                      <a:pPr algn="r" rtl="0" fontAlgn="b"/>
                      <a:r>
                        <a:rPr lang="es-CO" sz="1100" b="0" i="0" u="none" strike="noStrike" dirty="0">
                          <a:solidFill>
                            <a:srgbClr val="0C3076"/>
                          </a:solidFill>
                          <a:effectLst/>
                          <a:latin typeface="Calibri" panose="020F0502020204030204" pitchFamily="34" charset="0"/>
                          <a:cs typeface="Calibri" panose="020F0502020204030204" pitchFamily="34" charset="0"/>
                        </a:rPr>
                        <a:t> Porcentaje </a:t>
                      </a:r>
                    </a:p>
                  </a:txBody>
                  <a:tcPr marL="0" marR="0" marT="0" marB="0" anchor="b">
                    <a:lnL w="6350" cap="flat" cmpd="sng" algn="ctr">
                      <a:solidFill>
                        <a:srgbClr val="203764"/>
                      </a:solidFill>
                      <a:prstDash val="dot"/>
                      <a:round/>
                      <a:headEnd type="none" w="med" len="med"/>
                      <a:tailEnd type="none" w="med" len="med"/>
                    </a:lnL>
                    <a:lnR w="6350" cap="flat" cmpd="sng" algn="ctr">
                      <a:solidFill>
                        <a:srgbClr val="203764"/>
                      </a:solidFill>
                      <a:prstDash val="dot"/>
                      <a:round/>
                      <a:headEnd type="none" w="med" len="med"/>
                      <a:tailEnd type="none" w="med" len="med"/>
                    </a:lnR>
                    <a:lnT w="6350" cap="flat" cmpd="sng" algn="ctr">
                      <a:solidFill>
                        <a:srgbClr val="203764"/>
                      </a:solidFill>
                      <a:prstDash val="dot"/>
                      <a:round/>
                      <a:headEnd type="none" w="med" len="med"/>
                      <a:tailEnd type="none" w="med" len="med"/>
                    </a:lnT>
                    <a:lnB w="6350" cap="flat" cmpd="sng" algn="ctr">
                      <a:solidFill>
                        <a:srgbClr val="203764"/>
                      </a:solidFill>
                      <a:prstDash val="dot"/>
                      <a:round/>
                      <a:headEnd type="none" w="med" len="med"/>
                      <a:tailEnd type="none" w="med" len="med"/>
                    </a:lnB>
                  </a:tcPr>
                </a:tc>
                <a:tc>
                  <a:txBody>
                    <a:bodyPr/>
                    <a:lstStyle/>
                    <a:p>
                      <a:pPr algn="r" rtl="0" fontAlgn="b"/>
                      <a:r>
                        <a:rPr lang="es-CO" sz="1100" b="0" i="0" u="none" strike="noStrike" dirty="0">
                          <a:solidFill>
                            <a:srgbClr val="0C3076"/>
                          </a:solidFill>
                          <a:effectLst/>
                          <a:latin typeface="Calibri" panose="020F0502020204030204" pitchFamily="34" charset="0"/>
                          <a:cs typeface="Calibri" panose="020F0502020204030204" pitchFamily="34" charset="0"/>
                        </a:rPr>
                        <a:t> Porcentaje </a:t>
                      </a:r>
                    </a:p>
                  </a:txBody>
                  <a:tcPr marL="0" marR="0" marT="0" marB="0" anchor="b">
                    <a:lnL w="6350" cap="flat" cmpd="sng" algn="ctr">
                      <a:solidFill>
                        <a:srgbClr val="203764"/>
                      </a:solidFill>
                      <a:prstDash val="dot"/>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203764"/>
                      </a:solidFill>
                      <a:prstDash val="dot"/>
                      <a:round/>
                      <a:headEnd type="none" w="med" len="med"/>
                      <a:tailEnd type="none" w="med" len="med"/>
                    </a:lnT>
                    <a:lnB w="6350" cap="flat" cmpd="sng" algn="ctr">
                      <a:solidFill>
                        <a:srgbClr val="203764"/>
                      </a:solidFill>
                      <a:prstDash val="dot"/>
                      <a:round/>
                      <a:headEnd type="none" w="med" len="med"/>
                      <a:tailEnd type="none" w="med" len="med"/>
                    </a:lnB>
                  </a:tcPr>
                </a:tc>
                <a:extLst>
                  <a:ext uri="{0D108BD9-81ED-4DB2-BD59-A6C34878D82A}">
                    <a16:rowId xmlns:a16="http://schemas.microsoft.com/office/drawing/2014/main" xmlns="" val="1529637739"/>
                  </a:ext>
                </a:extLst>
              </a:tr>
              <a:tr h="199364">
                <a:tc vMerge="1">
                  <a:txBody>
                    <a:bodyPr/>
                    <a:lstStyle/>
                    <a:p>
                      <a:endParaRPr lang="es-CO"/>
                    </a:p>
                  </a:txBody>
                  <a:tcPr/>
                </a:tc>
                <a:tc>
                  <a:txBody>
                    <a:bodyPr/>
                    <a:lstStyle/>
                    <a:p>
                      <a:pPr algn="ctr" rtl="0" fontAlgn="ctr"/>
                      <a:r>
                        <a:rPr lang="es-CO" sz="1100" b="0" i="0" u="none" strike="noStrike">
                          <a:solidFill>
                            <a:srgbClr val="0C3076"/>
                          </a:solidFill>
                          <a:effectLst/>
                          <a:latin typeface="Arial" panose="020B0604020202020204" pitchFamily="34" charset="0"/>
                        </a:rPr>
                        <a:t>Avance</a:t>
                      </a:r>
                    </a:p>
                  </a:txBody>
                  <a:tcPr marL="0" marR="0" marT="0" marB="0" anchor="ctr">
                    <a:lnL w="6350" cap="flat" cmpd="sng" algn="ctr">
                      <a:solidFill>
                        <a:srgbClr val="203764"/>
                      </a:solidFill>
                      <a:prstDash val="dot"/>
                      <a:round/>
                      <a:headEnd type="none" w="med" len="med"/>
                      <a:tailEnd type="none" w="med" len="med"/>
                    </a:lnL>
                    <a:lnR w="6350" cap="flat" cmpd="sng" algn="ctr">
                      <a:solidFill>
                        <a:srgbClr val="203764"/>
                      </a:solidFill>
                      <a:prstDash val="dot"/>
                      <a:round/>
                      <a:headEnd type="none" w="med" len="med"/>
                      <a:tailEnd type="none" w="med" len="med"/>
                    </a:lnR>
                    <a:lnT w="6350" cap="flat" cmpd="sng" algn="ctr">
                      <a:solidFill>
                        <a:srgbClr val="203764"/>
                      </a:solidFill>
                      <a:prstDash val="dot"/>
                      <a:round/>
                      <a:headEnd type="none" w="med" len="med"/>
                      <a:tailEnd type="none" w="med" len="med"/>
                    </a:lnT>
                    <a:lnB w="6350" cap="flat" cmpd="sng" algn="ctr">
                      <a:solidFill>
                        <a:srgbClr val="203764"/>
                      </a:solidFill>
                      <a:prstDash val="dot"/>
                      <a:round/>
                      <a:headEnd type="none" w="med" len="med"/>
                      <a:tailEnd type="none" w="med" len="med"/>
                    </a:lnB>
                  </a:tcPr>
                </a:tc>
                <a:tc>
                  <a:txBody>
                    <a:bodyPr/>
                    <a:lstStyle/>
                    <a:p>
                      <a:pPr algn="r" rtl="0" fontAlgn="b"/>
                      <a:r>
                        <a:rPr lang="es-CO" sz="1100" b="0" i="0" u="none" strike="noStrike">
                          <a:solidFill>
                            <a:srgbClr val="0C3076"/>
                          </a:solidFill>
                          <a:effectLst/>
                          <a:latin typeface="Calibri" panose="020F0502020204030204" pitchFamily="34" charset="0"/>
                          <a:cs typeface="Calibri" panose="020F0502020204030204" pitchFamily="34" charset="0"/>
                        </a:rPr>
                        <a:t> 85,44 </a:t>
                      </a:r>
                    </a:p>
                  </a:txBody>
                  <a:tcPr marL="0" marR="0" marT="0" marB="0" anchor="b">
                    <a:lnL w="6350" cap="flat" cmpd="sng" algn="ctr">
                      <a:solidFill>
                        <a:srgbClr val="203764"/>
                      </a:solidFill>
                      <a:prstDash val="dot"/>
                      <a:round/>
                      <a:headEnd type="none" w="med" len="med"/>
                      <a:tailEnd type="none" w="med" len="med"/>
                    </a:lnL>
                    <a:lnR w="6350" cap="flat" cmpd="sng" algn="ctr">
                      <a:solidFill>
                        <a:srgbClr val="203764"/>
                      </a:solidFill>
                      <a:prstDash val="dot"/>
                      <a:round/>
                      <a:headEnd type="none" w="med" len="med"/>
                      <a:tailEnd type="none" w="med" len="med"/>
                    </a:lnR>
                    <a:lnT w="6350" cap="flat" cmpd="sng" algn="ctr">
                      <a:solidFill>
                        <a:srgbClr val="203764"/>
                      </a:solidFill>
                      <a:prstDash val="dot"/>
                      <a:round/>
                      <a:headEnd type="none" w="med" len="med"/>
                      <a:tailEnd type="none" w="med" len="med"/>
                    </a:lnT>
                    <a:lnB w="6350" cap="flat" cmpd="sng" algn="ctr">
                      <a:solidFill>
                        <a:srgbClr val="203764"/>
                      </a:solidFill>
                      <a:prstDash val="dot"/>
                      <a:round/>
                      <a:headEnd type="none" w="med" len="med"/>
                      <a:tailEnd type="none" w="med" len="med"/>
                    </a:lnB>
                  </a:tcPr>
                </a:tc>
                <a:tc>
                  <a:txBody>
                    <a:bodyPr/>
                    <a:lstStyle/>
                    <a:p>
                      <a:pPr algn="r" rtl="0" fontAlgn="b"/>
                      <a:r>
                        <a:rPr lang="es-CO" sz="1100" b="0" i="0" u="none" strike="noStrike">
                          <a:solidFill>
                            <a:srgbClr val="0C3076"/>
                          </a:solidFill>
                          <a:effectLst/>
                          <a:latin typeface="Calibri" panose="020F0502020204030204" pitchFamily="34" charset="0"/>
                          <a:cs typeface="Calibri" panose="020F0502020204030204" pitchFamily="34" charset="0"/>
                        </a:rPr>
                        <a:t>  22,30 </a:t>
                      </a:r>
                    </a:p>
                  </a:txBody>
                  <a:tcPr marL="0" marR="0" marT="0" marB="0" anchor="b">
                    <a:lnL w="6350" cap="flat" cmpd="sng" algn="ctr">
                      <a:solidFill>
                        <a:srgbClr val="203764"/>
                      </a:solidFill>
                      <a:prstDash val="dot"/>
                      <a:round/>
                      <a:headEnd type="none" w="med" len="med"/>
                      <a:tailEnd type="none" w="med" len="med"/>
                    </a:lnL>
                    <a:lnR w="6350" cap="flat" cmpd="sng" algn="ctr">
                      <a:solidFill>
                        <a:srgbClr val="203764"/>
                      </a:solidFill>
                      <a:prstDash val="dot"/>
                      <a:round/>
                      <a:headEnd type="none" w="med" len="med"/>
                      <a:tailEnd type="none" w="med" len="med"/>
                    </a:lnR>
                    <a:lnT w="6350" cap="flat" cmpd="sng" algn="ctr">
                      <a:solidFill>
                        <a:srgbClr val="203764"/>
                      </a:solidFill>
                      <a:prstDash val="dot"/>
                      <a:round/>
                      <a:headEnd type="none" w="med" len="med"/>
                      <a:tailEnd type="none" w="med" len="med"/>
                    </a:lnT>
                    <a:lnB w="6350" cap="flat" cmpd="sng" algn="ctr">
                      <a:solidFill>
                        <a:srgbClr val="203764"/>
                      </a:solidFill>
                      <a:prstDash val="dot"/>
                      <a:round/>
                      <a:headEnd type="none" w="med" len="med"/>
                      <a:tailEnd type="none" w="med" len="med"/>
                    </a:lnB>
                  </a:tcPr>
                </a:tc>
                <a:tc>
                  <a:txBody>
                    <a:bodyPr/>
                    <a:lstStyle/>
                    <a:p>
                      <a:pPr algn="r" rtl="0" fontAlgn="b"/>
                      <a:r>
                        <a:rPr lang="es-CO" sz="1100" b="0" i="0" u="none" strike="noStrike">
                          <a:solidFill>
                            <a:srgbClr val="0C3076"/>
                          </a:solidFill>
                          <a:effectLst/>
                          <a:latin typeface="Calibri" panose="020F0502020204030204" pitchFamily="34" charset="0"/>
                          <a:cs typeface="Calibri" panose="020F0502020204030204" pitchFamily="34" charset="0"/>
                        </a:rPr>
                        <a:t> N/A </a:t>
                      </a:r>
                    </a:p>
                  </a:txBody>
                  <a:tcPr marL="0" marR="0" marT="0" marB="0" anchor="b">
                    <a:lnL w="6350" cap="flat" cmpd="sng" algn="ctr">
                      <a:solidFill>
                        <a:srgbClr val="203764"/>
                      </a:solidFill>
                      <a:prstDash val="dot"/>
                      <a:round/>
                      <a:headEnd type="none" w="med" len="med"/>
                      <a:tailEnd type="none" w="med" len="med"/>
                    </a:lnL>
                    <a:lnR w="6350" cap="flat" cmpd="sng" algn="ctr">
                      <a:solidFill>
                        <a:srgbClr val="203764"/>
                      </a:solidFill>
                      <a:prstDash val="dot"/>
                      <a:round/>
                      <a:headEnd type="none" w="med" len="med"/>
                      <a:tailEnd type="none" w="med" len="med"/>
                    </a:lnR>
                    <a:lnT w="6350" cap="flat" cmpd="sng" algn="ctr">
                      <a:solidFill>
                        <a:srgbClr val="203764"/>
                      </a:solidFill>
                      <a:prstDash val="dot"/>
                      <a:round/>
                      <a:headEnd type="none" w="med" len="med"/>
                      <a:tailEnd type="none" w="med" len="med"/>
                    </a:lnT>
                    <a:lnB w="6350" cap="flat" cmpd="sng" algn="ctr">
                      <a:solidFill>
                        <a:srgbClr val="203764"/>
                      </a:solidFill>
                      <a:prstDash val="dot"/>
                      <a:round/>
                      <a:headEnd type="none" w="med" len="med"/>
                      <a:tailEnd type="none" w="med" len="med"/>
                    </a:lnB>
                  </a:tcPr>
                </a:tc>
                <a:tc>
                  <a:txBody>
                    <a:bodyPr/>
                    <a:lstStyle/>
                    <a:p>
                      <a:pPr algn="r" rtl="0" fontAlgn="b"/>
                      <a:r>
                        <a:rPr lang="es-CO" sz="1100" b="0" i="0" u="none" strike="noStrike" dirty="0">
                          <a:solidFill>
                            <a:srgbClr val="0C3076"/>
                          </a:solidFill>
                          <a:effectLst/>
                          <a:latin typeface="Calibri" panose="020F0502020204030204" pitchFamily="34" charset="0"/>
                          <a:cs typeface="Calibri" panose="020F0502020204030204" pitchFamily="34" charset="0"/>
                        </a:rPr>
                        <a:t> N/A </a:t>
                      </a:r>
                    </a:p>
                  </a:txBody>
                  <a:tcPr marL="0" marR="0" marT="0" marB="0" anchor="b">
                    <a:lnL w="6350" cap="flat" cmpd="sng" algn="ctr">
                      <a:solidFill>
                        <a:srgbClr val="203764"/>
                      </a:solidFill>
                      <a:prstDash val="dot"/>
                      <a:round/>
                      <a:headEnd type="none" w="med" len="med"/>
                      <a:tailEnd type="none" w="med" len="med"/>
                    </a:lnL>
                    <a:lnR w="6350" cap="flat" cmpd="sng" algn="ctr">
                      <a:solidFill>
                        <a:srgbClr val="203764"/>
                      </a:solidFill>
                      <a:prstDash val="dot"/>
                      <a:round/>
                      <a:headEnd type="none" w="med" len="med"/>
                      <a:tailEnd type="none" w="med" len="med"/>
                    </a:lnR>
                    <a:lnT w="6350" cap="flat" cmpd="sng" algn="ctr">
                      <a:solidFill>
                        <a:srgbClr val="203764"/>
                      </a:solidFill>
                      <a:prstDash val="dot"/>
                      <a:round/>
                      <a:headEnd type="none" w="med" len="med"/>
                      <a:tailEnd type="none" w="med" len="med"/>
                    </a:lnT>
                    <a:lnB w="6350" cap="flat" cmpd="sng" algn="ctr">
                      <a:solidFill>
                        <a:srgbClr val="203764"/>
                      </a:solidFill>
                      <a:prstDash val="dot"/>
                      <a:round/>
                      <a:headEnd type="none" w="med" len="med"/>
                      <a:tailEnd type="none" w="med" len="med"/>
                    </a:lnB>
                  </a:tcPr>
                </a:tc>
                <a:tc>
                  <a:txBody>
                    <a:bodyPr/>
                    <a:lstStyle/>
                    <a:p>
                      <a:pPr algn="r" rtl="0" fontAlgn="b"/>
                      <a:r>
                        <a:rPr lang="es-CO" sz="1100" b="0" i="0" u="none" strike="noStrike" dirty="0">
                          <a:solidFill>
                            <a:srgbClr val="0C3076"/>
                          </a:solidFill>
                          <a:effectLst/>
                          <a:latin typeface="Calibri" panose="020F0502020204030204" pitchFamily="34" charset="0"/>
                          <a:cs typeface="Calibri" panose="020F0502020204030204" pitchFamily="34" charset="0"/>
                        </a:rPr>
                        <a:t> N/A </a:t>
                      </a:r>
                    </a:p>
                  </a:txBody>
                  <a:tcPr marL="0" marR="0" marT="0" marB="0" anchor="b">
                    <a:lnL w="6350" cap="flat" cmpd="sng" algn="ctr">
                      <a:solidFill>
                        <a:srgbClr val="203764"/>
                      </a:solidFill>
                      <a:prstDash val="dot"/>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203764"/>
                      </a:solidFill>
                      <a:prstDash val="dot"/>
                      <a:round/>
                      <a:headEnd type="none" w="med" len="med"/>
                      <a:tailEnd type="none" w="med" len="med"/>
                    </a:lnT>
                    <a:lnB w="6350" cap="flat" cmpd="sng" algn="ctr">
                      <a:solidFill>
                        <a:srgbClr val="203764"/>
                      </a:solidFill>
                      <a:prstDash val="dot"/>
                      <a:round/>
                      <a:headEnd type="none" w="med" len="med"/>
                      <a:tailEnd type="none" w="med" len="med"/>
                    </a:lnB>
                  </a:tcPr>
                </a:tc>
                <a:extLst>
                  <a:ext uri="{0D108BD9-81ED-4DB2-BD59-A6C34878D82A}">
                    <a16:rowId xmlns:a16="http://schemas.microsoft.com/office/drawing/2014/main" xmlns="" val="3918262003"/>
                  </a:ext>
                </a:extLst>
              </a:tr>
              <a:tr h="199364">
                <a:tc vMerge="1">
                  <a:txBody>
                    <a:bodyPr/>
                    <a:lstStyle/>
                    <a:p>
                      <a:endParaRPr lang="es-CO"/>
                    </a:p>
                  </a:txBody>
                  <a:tcPr/>
                </a:tc>
                <a:tc>
                  <a:txBody>
                    <a:bodyPr/>
                    <a:lstStyle/>
                    <a:p>
                      <a:pPr algn="ctr" rtl="0" fontAlgn="ctr"/>
                      <a:r>
                        <a:rPr lang="es-CO" sz="1100" b="0" i="0" u="none" strike="noStrike">
                          <a:solidFill>
                            <a:srgbClr val="0C3076"/>
                          </a:solidFill>
                          <a:effectLst/>
                          <a:latin typeface="Arial" panose="020B0604020202020204" pitchFamily="34" charset="0"/>
                        </a:rPr>
                        <a:t>Recursos</a:t>
                      </a:r>
                    </a:p>
                  </a:txBody>
                  <a:tcPr marL="0" marR="0" marT="0" marB="0" anchor="ctr">
                    <a:lnL w="6350" cap="flat" cmpd="sng" algn="ctr">
                      <a:solidFill>
                        <a:srgbClr val="203764"/>
                      </a:solidFill>
                      <a:prstDash val="dot"/>
                      <a:round/>
                      <a:headEnd type="none" w="med" len="med"/>
                      <a:tailEnd type="none" w="med" len="med"/>
                    </a:lnL>
                    <a:lnR w="6350" cap="flat" cmpd="sng" algn="ctr">
                      <a:solidFill>
                        <a:srgbClr val="203764"/>
                      </a:solidFill>
                      <a:prstDash val="dot"/>
                      <a:round/>
                      <a:headEnd type="none" w="med" len="med"/>
                      <a:tailEnd type="none" w="med" len="med"/>
                    </a:lnR>
                    <a:lnT w="6350" cap="flat" cmpd="sng" algn="ctr">
                      <a:solidFill>
                        <a:srgbClr val="203764"/>
                      </a:solidFill>
                      <a:prstDash val="dot"/>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b"/>
                      <a:r>
                        <a:rPr lang="es-CO" sz="1100" b="0" i="0" u="none" strike="noStrike">
                          <a:solidFill>
                            <a:srgbClr val="0C3076"/>
                          </a:solidFill>
                          <a:effectLst/>
                          <a:latin typeface="Calibri" panose="020F0502020204030204" pitchFamily="34" charset="0"/>
                          <a:cs typeface="Calibri" panose="020F0502020204030204" pitchFamily="34" charset="0"/>
                        </a:rPr>
                        <a:t>  - </a:t>
                      </a:r>
                    </a:p>
                  </a:txBody>
                  <a:tcPr marL="0" marR="0" marT="0" marB="0" anchor="b">
                    <a:lnL w="6350" cap="flat" cmpd="sng" algn="ctr">
                      <a:solidFill>
                        <a:srgbClr val="203764"/>
                      </a:solidFill>
                      <a:prstDash val="dot"/>
                      <a:round/>
                      <a:headEnd type="none" w="med" len="med"/>
                      <a:tailEnd type="none" w="med" len="med"/>
                    </a:lnL>
                    <a:lnR w="6350" cap="flat" cmpd="sng" algn="ctr">
                      <a:solidFill>
                        <a:srgbClr val="203764"/>
                      </a:solidFill>
                      <a:prstDash val="dot"/>
                      <a:round/>
                      <a:headEnd type="none" w="med" len="med"/>
                      <a:tailEnd type="none" w="med" len="med"/>
                    </a:lnR>
                    <a:lnT w="6350" cap="flat" cmpd="sng" algn="ctr">
                      <a:solidFill>
                        <a:srgbClr val="203764"/>
                      </a:solidFill>
                      <a:prstDash val="dot"/>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b"/>
                      <a:r>
                        <a:rPr lang="es-CO" sz="1100" b="0" i="0" u="none" strike="noStrike">
                          <a:solidFill>
                            <a:srgbClr val="0C3076"/>
                          </a:solidFill>
                          <a:effectLst/>
                          <a:latin typeface="Calibri" panose="020F0502020204030204" pitchFamily="34" charset="0"/>
                          <a:cs typeface="Calibri" panose="020F0502020204030204" pitchFamily="34" charset="0"/>
                        </a:rPr>
                        <a:t>  - </a:t>
                      </a:r>
                    </a:p>
                  </a:txBody>
                  <a:tcPr marL="0" marR="0" marT="0" marB="0" anchor="b">
                    <a:lnL w="6350" cap="flat" cmpd="sng" algn="ctr">
                      <a:solidFill>
                        <a:srgbClr val="203764"/>
                      </a:solidFill>
                      <a:prstDash val="dot"/>
                      <a:round/>
                      <a:headEnd type="none" w="med" len="med"/>
                      <a:tailEnd type="none" w="med" len="med"/>
                    </a:lnL>
                    <a:lnR w="6350" cap="flat" cmpd="sng" algn="ctr">
                      <a:solidFill>
                        <a:srgbClr val="203764"/>
                      </a:solidFill>
                      <a:prstDash val="dot"/>
                      <a:round/>
                      <a:headEnd type="none" w="med" len="med"/>
                      <a:tailEnd type="none" w="med" len="med"/>
                    </a:lnR>
                    <a:lnT w="6350" cap="flat" cmpd="sng" algn="ctr">
                      <a:solidFill>
                        <a:srgbClr val="203764"/>
                      </a:solidFill>
                      <a:prstDash val="dot"/>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b"/>
                      <a:r>
                        <a:rPr lang="es-CO" sz="1100" b="0" i="0" u="none" strike="noStrike" dirty="0">
                          <a:solidFill>
                            <a:srgbClr val="0C3076"/>
                          </a:solidFill>
                          <a:effectLst/>
                          <a:latin typeface="Calibri" panose="020F0502020204030204" pitchFamily="34" charset="0"/>
                          <a:cs typeface="Calibri" panose="020F0502020204030204" pitchFamily="34" charset="0"/>
                        </a:rPr>
                        <a:t>  - </a:t>
                      </a:r>
                    </a:p>
                  </a:txBody>
                  <a:tcPr marL="0" marR="0" marT="0" marB="0" anchor="b">
                    <a:lnL w="6350" cap="flat" cmpd="sng" algn="ctr">
                      <a:solidFill>
                        <a:srgbClr val="203764"/>
                      </a:solidFill>
                      <a:prstDash val="dot"/>
                      <a:round/>
                      <a:headEnd type="none" w="med" len="med"/>
                      <a:tailEnd type="none" w="med" len="med"/>
                    </a:lnL>
                    <a:lnR w="6350" cap="flat" cmpd="sng" algn="ctr">
                      <a:solidFill>
                        <a:srgbClr val="203764"/>
                      </a:solidFill>
                      <a:prstDash val="dot"/>
                      <a:round/>
                      <a:headEnd type="none" w="med" len="med"/>
                      <a:tailEnd type="none" w="med" len="med"/>
                    </a:lnR>
                    <a:lnT w="6350" cap="flat" cmpd="sng" algn="ctr">
                      <a:solidFill>
                        <a:srgbClr val="203764"/>
                      </a:solidFill>
                      <a:prstDash val="dot"/>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b"/>
                      <a:r>
                        <a:rPr lang="es-CO" sz="1100" b="0" i="0" u="none" strike="noStrike" dirty="0">
                          <a:solidFill>
                            <a:srgbClr val="0C3076"/>
                          </a:solidFill>
                          <a:effectLst/>
                          <a:latin typeface="Calibri" panose="020F0502020204030204" pitchFamily="34" charset="0"/>
                          <a:cs typeface="Calibri" panose="020F0502020204030204" pitchFamily="34" charset="0"/>
                        </a:rPr>
                        <a:t> -  </a:t>
                      </a:r>
                    </a:p>
                  </a:txBody>
                  <a:tcPr marL="0" marR="0" marT="0" marB="0" anchor="b">
                    <a:lnL w="6350" cap="flat" cmpd="sng" algn="ctr">
                      <a:solidFill>
                        <a:srgbClr val="203764"/>
                      </a:solidFill>
                      <a:prstDash val="dot"/>
                      <a:round/>
                      <a:headEnd type="none" w="med" len="med"/>
                      <a:tailEnd type="none" w="med" len="med"/>
                    </a:lnL>
                    <a:lnR w="6350" cap="flat" cmpd="sng" algn="ctr">
                      <a:solidFill>
                        <a:srgbClr val="203764"/>
                      </a:solidFill>
                      <a:prstDash val="dot"/>
                      <a:round/>
                      <a:headEnd type="none" w="med" len="med"/>
                      <a:tailEnd type="none" w="med" len="med"/>
                    </a:lnR>
                    <a:lnT w="6350" cap="flat" cmpd="sng" algn="ctr">
                      <a:solidFill>
                        <a:srgbClr val="203764"/>
                      </a:solidFill>
                      <a:prstDash val="dot"/>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b"/>
                      <a:r>
                        <a:rPr lang="es-CO" sz="1100" b="0" i="0" u="none" strike="noStrike" dirty="0">
                          <a:solidFill>
                            <a:srgbClr val="0C3076"/>
                          </a:solidFill>
                          <a:effectLst/>
                          <a:latin typeface="Calibri" panose="020F0502020204030204" pitchFamily="34" charset="0"/>
                          <a:cs typeface="Calibri" panose="020F0502020204030204" pitchFamily="34" charset="0"/>
                        </a:rPr>
                        <a:t>  - </a:t>
                      </a:r>
                    </a:p>
                  </a:txBody>
                  <a:tcPr marL="0" marR="0" marT="0" marB="0" anchor="b">
                    <a:lnL w="6350" cap="flat" cmpd="sng" algn="ctr">
                      <a:solidFill>
                        <a:srgbClr val="203764"/>
                      </a:solidFill>
                      <a:prstDash val="dot"/>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203764"/>
                      </a:solidFill>
                      <a:prstDash val="dot"/>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3253154612"/>
                  </a:ext>
                </a:extLst>
              </a:tr>
              <a:tr h="199364">
                <a:tc rowSpan="4">
                  <a:txBody>
                    <a:bodyPr/>
                    <a:lstStyle/>
                    <a:p>
                      <a:pPr algn="ctr" rtl="0" fontAlgn="ctr"/>
                      <a:r>
                        <a:rPr lang="es-CO" sz="1100" b="0" i="0" u="none" strike="noStrike">
                          <a:solidFill>
                            <a:srgbClr val="203764"/>
                          </a:solidFill>
                          <a:effectLst/>
                          <a:latin typeface="Arial" panose="020B0604020202020204" pitchFamily="34" charset="0"/>
                        </a:rPr>
                        <a:t>Balance primario del Sector Público No Financiero (SPNF) (% del PIB) </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203764"/>
                      </a:solidFill>
                      <a:prstDash val="dot"/>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s-CO" sz="1100" b="0" i="0" u="none" strike="noStrike">
                          <a:solidFill>
                            <a:srgbClr val="0C3076"/>
                          </a:solidFill>
                          <a:effectLst/>
                          <a:latin typeface="Arial" panose="020B0604020202020204" pitchFamily="34" charset="0"/>
                        </a:rPr>
                        <a:t>Meta</a:t>
                      </a:r>
                    </a:p>
                  </a:txBody>
                  <a:tcPr marL="0" marR="0" marT="0" marB="0" anchor="ctr">
                    <a:lnL w="6350" cap="flat" cmpd="sng" algn="ctr">
                      <a:solidFill>
                        <a:srgbClr val="203764"/>
                      </a:solidFill>
                      <a:prstDash val="dot"/>
                      <a:round/>
                      <a:headEnd type="none" w="med" len="med"/>
                      <a:tailEnd type="none" w="med" len="med"/>
                    </a:lnL>
                    <a:lnR w="6350" cap="flat" cmpd="sng" algn="ctr">
                      <a:solidFill>
                        <a:srgbClr val="203764"/>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203764"/>
                      </a:solidFill>
                      <a:prstDash val="dot"/>
                      <a:round/>
                      <a:headEnd type="none" w="med" len="med"/>
                      <a:tailEnd type="none" w="med" len="med"/>
                    </a:lnB>
                  </a:tcPr>
                </a:tc>
                <a:tc>
                  <a:txBody>
                    <a:bodyPr/>
                    <a:lstStyle/>
                    <a:p>
                      <a:pPr algn="r" rtl="0" fontAlgn="b"/>
                      <a:r>
                        <a:rPr lang="es-CO" sz="1100" b="0" i="0" u="none" strike="noStrike">
                          <a:solidFill>
                            <a:srgbClr val="0C3076"/>
                          </a:solidFill>
                          <a:effectLst/>
                          <a:latin typeface="Calibri" panose="020F0502020204030204" pitchFamily="34" charset="0"/>
                          <a:cs typeface="Calibri" panose="020F0502020204030204" pitchFamily="34" charset="0"/>
                        </a:rPr>
                        <a:t> 1,60 </a:t>
                      </a:r>
                    </a:p>
                  </a:txBody>
                  <a:tcPr marL="0" marR="0" marT="0" marB="0" anchor="b">
                    <a:lnL w="6350" cap="flat" cmpd="sng" algn="ctr">
                      <a:solidFill>
                        <a:srgbClr val="203764"/>
                      </a:solidFill>
                      <a:prstDash val="dot"/>
                      <a:round/>
                      <a:headEnd type="none" w="med" len="med"/>
                      <a:tailEnd type="none" w="med" len="med"/>
                    </a:lnL>
                    <a:lnR w="6350" cap="flat" cmpd="sng" algn="ctr">
                      <a:solidFill>
                        <a:srgbClr val="203764"/>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203764"/>
                      </a:solidFill>
                      <a:prstDash val="dot"/>
                      <a:round/>
                      <a:headEnd type="none" w="med" len="med"/>
                      <a:tailEnd type="none" w="med" len="med"/>
                    </a:lnB>
                  </a:tcPr>
                </a:tc>
                <a:tc>
                  <a:txBody>
                    <a:bodyPr/>
                    <a:lstStyle/>
                    <a:p>
                      <a:pPr algn="r" rtl="0" fontAlgn="b"/>
                      <a:r>
                        <a:rPr lang="es-CO" sz="1100" b="0" i="0" u="none" strike="noStrike">
                          <a:solidFill>
                            <a:srgbClr val="0C3076"/>
                          </a:solidFill>
                          <a:effectLst/>
                          <a:latin typeface="Calibri" panose="020F0502020204030204" pitchFamily="34" charset="0"/>
                          <a:cs typeface="Calibri" panose="020F0502020204030204" pitchFamily="34" charset="0"/>
                        </a:rPr>
                        <a:t> 0,20 </a:t>
                      </a:r>
                    </a:p>
                  </a:txBody>
                  <a:tcPr marL="0" marR="0" marT="0" marB="0" anchor="b">
                    <a:lnL w="6350" cap="flat" cmpd="sng" algn="ctr">
                      <a:solidFill>
                        <a:srgbClr val="203764"/>
                      </a:solidFill>
                      <a:prstDash val="dot"/>
                      <a:round/>
                      <a:headEnd type="none" w="med" len="med"/>
                      <a:tailEnd type="none" w="med" len="med"/>
                    </a:lnL>
                    <a:lnR w="6350" cap="flat" cmpd="sng" algn="ctr">
                      <a:solidFill>
                        <a:srgbClr val="203764"/>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203764"/>
                      </a:solidFill>
                      <a:prstDash val="dot"/>
                      <a:round/>
                      <a:headEnd type="none" w="med" len="med"/>
                      <a:tailEnd type="none" w="med" len="med"/>
                    </a:lnB>
                  </a:tcPr>
                </a:tc>
                <a:tc>
                  <a:txBody>
                    <a:bodyPr/>
                    <a:lstStyle/>
                    <a:p>
                      <a:pPr algn="r" rtl="0" fontAlgn="b"/>
                      <a:r>
                        <a:rPr lang="es-CO" sz="1100" b="0" i="0" u="none" strike="noStrike" dirty="0">
                          <a:solidFill>
                            <a:srgbClr val="0C3076"/>
                          </a:solidFill>
                          <a:effectLst/>
                          <a:latin typeface="Calibri" panose="020F0502020204030204" pitchFamily="34" charset="0"/>
                          <a:cs typeface="Calibri" panose="020F0502020204030204" pitchFamily="34" charset="0"/>
                        </a:rPr>
                        <a:t> 0,9 </a:t>
                      </a:r>
                    </a:p>
                  </a:txBody>
                  <a:tcPr marL="0" marR="0" marT="0" marB="0" anchor="b">
                    <a:lnL w="6350" cap="flat" cmpd="sng" algn="ctr">
                      <a:solidFill>
                        <a:srgbClr val="203764"/>
                      </a:solidFill>
                      <a:prstDash val="dot"/>
                      <a:round/>
                      <a:headEnd type="none" w="med" len="med"/>
                      <a:tailEnd type="none" w="med" len="med"/>
                    </a:lnL>
                    <a:lnR w="6350" cap="flat" cmpd="sng" algn="ctr">
                      <a:solidFill>
                        <a:srgbClr val="203764"/>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203764"/>
                      </a:solidFill>
                      <a:prstDash val="dot"/>
                      <a:round/>
                      <a:headEnd type="none" w="med" len="med"/>
                      <a:tailEnd type="none" w="med" len="med"/>
                    </a:lnB>
                  </a:tcPr>
                </a:tc>
                <a:tc>
                  <a:txBody>
                    <a:bodyPr/>
                    <a:lstStyle/>
                    <a:p>
                      <a:pPr algn="r" rtl="0" fontAlgn="b"/>
                      <a:r>
                        <a:rPr lang="es-CO" sz="1100" b="0" i="0" u="none" strike="noStrike" dirty="0">
                          <a:solidFill>
                            <a:srgbClr val="0C3076"/>
                          </a:solidFill>
                          <a:effectLst/>
                          <a:latin typeface="Calibri" panose="020F0502020204030204" pitchFamily="34" charset="0"/>
                          <a:cs typeface="Calibri" panose="020F0502020204030204" pitchFamily="34" charset="0"/>
                        </a:rPr>
                        <a:t> 1,2 </a:t>
                      </a:r>
                    </a:p>
                  </a:txBody>
                  <a:tcPr marL="0" marR="0" marT="0" marB="0" anchor="b">
                    <a:lnL w="6350" cap="flat" cmpd="sng" algn="ctr">
                      <a:solidFill>
                        <a:srgbClr val="203764"/>
                      </a:solidFill>
                      <a:prstDash val="dot"/>
                      <a:round/>
                      <a:headEnd type="none" w="med" len="med"/>
                      <a:tailEnd type="none" w="med" len="med"/>
                    </a:lnL>
                    <a:lnR w="6350" cap="flat" cmpd="sng" algn="ctr">
                      <a:solidFill>
                        <a:srgbClr val="203764"/>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203764"/>
                      </a:solidFill>
                      <a:prstDash val="dot"/>
                      <a:round/>
                      <a:headEnd type="none" w="med" len="med"/>
                      <a:tailEnd type="none" w="med" len="med"/>
                    </a:lnB>
                  </a:tcPr>
                </a:tc>
                <a:tc>
                  <a:txBody>
                    <a:bodyPr/>
                    <a:lstStyle/>
                    <a:p>
                      <a:pPr algn="r" rtl="0" fontAlgn="b"/>
                      <a:r>
                        <a:rPr lang="es-CO" sz="1100" b="0" i="0" u="none" strike="noStrike" dirty="0">
                          <a:solidFill>
                            <a:srgbClr val="0C3076"/>
                          </a:solidFill>
                          <a:effectLst/>
                          <a:latin typeface="Calibri" panose="020F0502020204030204" pitchFamily="34" charset="0"/>
                          <a:cs typeface="Calibri" panose="020F0502020204030204" pitchFamily="34" charset="0"/>
                        </a:rPr>
                        <a:t> 1,60 </a:t>
                      </a:r>
                    </a:p>
                  </a:txBody>
                  <a:tcPr marL="0" marR="0" marT="0" marB="0" anchor="b">
                    <a:lnL w="6350" cap="flat" cmpd="sng" algn="ctr">
                      <a:solidFill>
                        <a:srgbClr val="203764"/>
                      </a:solidFill>
                      <a:prstDash val="dot"/>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203764"/>
                      </a:solidFill>
                      <a:prstDash val="dot"/>
                      <a:round/>
                      <a:headEnd type="none" w="med" len="med"/>
                      <a:tailEnd type="none" w="med" len="med"/>
                    </a:lnB>
                  </a:tcPr>
                </a:tc>
                <a:extLst>
                  <a:ext uri="{0D108BD9-81ED-4DB2-BD59-A6C34878D82A}">
                    <a16:rowId xmlns:a16="http://schemas.microsoft.com/office/drawing/2014/main" xmlns="" val="3073966398"/>
                  </a:ext>
                </a:extLst>
              </a:tr>
              <a:tr h="199364">
                <a:tc vMerge="1">
                  <a:txBody>
                    <a:bodyPr/>
                    <a:lstStyle/>
                    <a:p>
                      <a:endParaRPr lang="es-CO"/>
                    </a:p>
                  </a:txBody>
                  <a:tcPr/>
                </a:tc>
                <a:tc>
                  <a:txBody>
                    <a:bodyPr/>
                    <a:lstStyle/>
                    <a:p>
                      <a:pPr algn="ctr" rtl="0" fontAlgn="ctr"/>
                      <a:r>
                        <a:rPr lang="es-CO" sz="1100" b="0" i="0" u="none" strike="noStrike">
                          <a:solidFill>
                            <a:srgbClr val="0C3076"/>
                          </a:solidFill>
                          <a:effectLst/>
                          <a:latin typeface="Arial" panose="020B0604020202020204" pitchFamily="34" charset="0"/>
                        </a:rPr>
                        <a:t>Unidad de Medida</a:t>
                      </a:r>
                    </a:p>
                  </a:txBody>
                  <a:tcPr marL="0" marR="0" marT="0" marB="0" anchor="ctr">
                    <a:lnL w="6350" cap="flat" cmpd="sng" algn="ctr">
                      <a:solidFill>
                        <a:srgbClr val="203764"/>
                      </a:solidFill>
                      <a:prstDash val="dot"/>
                      <a:round/>
                      <a:headEnd type="none" w="med" len="med"/>
                      <a:tailEnd type="none" w="med" len="med"/>
                    </a:lnL>
                    <a:lnR w="6350" cap="flat" cmpd="sng" algn="ctr">
                      <a:solidFill>
                        <a:srgbClr val="203764"/>
                      </a:solidFill>
                      <a:prstDash val="dot"/>
                      <a:round/>
                      <a:headEnd type="none" w="med" len="med"/>
                      <a:tailEnd type="none" w="med" len="med"/>
                    </a:lnR>
                    <a:lnT w="6350" cap="flat" cmpd="sng" algn="ctr">
                      <a:solidFill>
                        <a:srgbClr val="203764"/>
                      </a:solidFill>
                      <a:prstDash val="dot"/>
                      <a:round/>
                      <a:headEnd type="none" w="med" len="med"/>
                      <a:tailEnd type="none" w="med" len="med"/>
                    </a:lnT>
                    <a:lnB w="6350" cap="flat" cmpd="sng" algn="ctr">
                      <a:solidFill>
                        <a:srgbClr val="203764"/>
                      </a:solidFill>
                      <a:prstDash val="dot"/>
                      <a:round/>
                      <a:headEnd type="none" w="med" len="med"/>
                      <a:tailEnd type="none" w="med" len="med"/>
                    </a:lnB>
                  </a:tcPr>
                </a:tc>
                <a:tc>
                  <a:txBody>
                    <a:bodyPr/>
                    <a:lstStyle/>
                    <a:p>
                      <a:pPr algn="r" rtl="0" fontAlgn="b"/>
                      <a:r>
                        <a:rPr lang="es-CO" sz="1100" b="0" i="0" u="none" strike="noStrike">
                          <a:solidFill>
                            <a:srgbClr val="0C3076"/>
                          </a:solidFill>
                          <a:effectLst/>
                          <a:latin typeface="Calibri" panose="020F0502020204030204" pitchFamily="34" charset="0"/>
                          <a:cs typeface="Calibri" panose="020F0502020204030204" pitchFamily="34" charset="0"/>
                        </a:rPr>
                        <a:t> Porcentaje </a:t>
                      </a:r>
                    </a:p>
                  </a:txBody>
                  <a:tcPr marL="0" marR="0" marT="0" marB="0" anchor="b">
                    <a:lnL w="6350" cap="flat" cmpd="sng" algn="ctr">
                      <a:solidFill>
                        <a:srgbClr val="203764"/>
                      </a:solidFill>
                      <a:prstDash val="dot"/>
                      <a:round/>
                      <a:headEnd type="none" w="med" len="med"/>
                      <a:tailEnd type="none" w="med" len="med"/>
                    </a:lnL>
                    <a:lnR w="6350" cap="flat" cmpd="sng" algn="ctr">
                      <a:solidFill>
                        <a:srgbClr val="203764"/>
                      </a:solidFill>
                      <a:prstDash val="dot"/>
                      <a:round/>
                      <a:headEnd type="none" w="med" len="med"/>
                      <a:tailEnd type="none" w="med" len="med"/>
                    </a:lnR>
                    <a:lnT w="6350" cap="flat" cmpd="sng" algn="ctr">
                      <a:solidFill>
                        <a:srgbClr val="203764"/>
                      </a:solidFill>
                      <a:prstDash val="dot"/>
                      <a:round/>
                      <a:headEnd type="none" w="med" len="med"/>
                      <a:tailEnd type="none" w="med" len="med"/>
                    </a:lnT>
                    <a:lnB w="6350" cap="flat" cmpd="sng" algn="ctr">
                      <a:solidFill>
                        <a:srgbClr val="203764"/>
                      </a:solidFill>
                      <a:prstDash val="dot"/>
                      <a:round/>
                      <a:headEnd type="none" w="med" len="med"/>
                      <a:tailEnd type="none" w="med" len="med"/>
                    </a:lnB>
                  </a:tcPr>
                </a:tc>
                <a:tc>
                  <a:txBody>
                    <a:bodyPr/>
                    <a:lstStyle/>
                    <a:p>
                      <a:pPr algn="r" rtl="0" fontAlgn="b"/>
                      <a:r>
                        <a:rPr lang="es-CO" sz="1100" b="0" i="0" u="none" strike="noStrike">
                          <a:solidFill>
                            <a:srgbClr val="0C3076"/>
                          </a:solidFill>
                          <a:effectLst/>
                          <a:latin typeface="Calibri" panose="020F0502020204030204" pitchFamily="34" charset="0"/>
                          <a:cs typeface="Calibri" panose="020F0502020204030204" pitchFamily="34" charset="0"/>
                        </a:rPr>
                        <a:t> Porcentaje </a:t>
                      </a:r>
                    </a:p>
                  </a:txBody>
                  <a:tcPr marL="0" marR="0" marT="0" marB="0" anchor="b">
                    <a:lnL w="6350" cap="flat" cmpd="sng" algn="ctr">
                      <a:solidFill>
                        <a:srgbClr val="203764"/>
                      </a:solidFill>
                      <a:prstDash val="dot"/>
                      <a:round/>
                      <a:headEnd type="none" w="med" len="med"/>
                      <a:tailEnd type="none" w="med" len="med"/>
                    </a:lnL>
                    <a:lnR w="6350" cap="flat" cmpd="sng" algn="ctr">
                      <a:solidFill>
                        <a:srgbClr val="203764"/>
                      </a:solidFill>
                      <a:prstDash val="dot"/>
                      <a:round/>
                      <a:headEnd type="none" w="med" len="med"/>
                      <a:tailEnd type="none" w="med" len="med"/>
                    </a:lnR>
                    <a:lnT w="6350" cap="flat" cmpd="sng" algn="ctr">
                      <a:solidFill>
                        <a:srgbClr val="203764"/>
                      </a:solidFill>
                      <a:prstDash val="dot"/>
                      <a:round/>
                      <a:headEnd type="none" w="med" len="med"/>
                      <a:tailEnd type="none" w="med" len="med"/>
                    </a:lnT>
                    <a:lnB w="6350" cap="flat" cmpd="sng" algn="ctr">
                      <a:solidFill>
                        <a:srgbClr val="203764"/>
                      </a:solidFill>
                      <a:prstDash val="dot"/>
                      <a:round/>
                      <a:headEnd type="none" w="med" len="med"/>
                      <a:tailEnd type="none" w="med" len="med"/>
                    </a:lnB>
                  </a:tcPr>
                </a:tc>
                <a:tc>
                  <a:txBody>
                    <a:bodyPr/>
                    <a:lstStyle/>
                    <a:p>
                      <a:pPr algn="r" rtl="0" fontAlgn="b"/>
                      <a:r>
                        <a:rPr lang="es-CO" sz="1100" b="0" i="0" u="none" strike="noStrike">
                          <a:solidFill>
                            <a:srgbClr val="0C3076"/>
                          </a:solidFill>
                          <a:effectLst/>
                          <a:latin typeface="Calibri" panose="020F0502020204030204" pitchFamily="34" charset="0"/>
                          <a:cs typeface="Calibri" panose="020F0502020204030204" pitchFamily="34" charset="0"/>
                        </a:rPr>
                        <a:t> Porcentaje </a:t>
                      </a:r>
                    </a:p>
                  </a:txBody>
                  <a:tcPr marL="0" marR="0" marT="0" marB="0" anchor="b">
                    <a:lnL w="6350" cap="flat" cmpd="sng" algn="ctr">
                      <a:solidFill>
                        <a:srgbClr val="203764"/>
                      </a:solidFill>
                      <a:prstDash val="dot"/>
                      <a:round/>
                      <a:headEnd type="none" w="med" len="med"/>
                      <a:tailEnd type="none" w="med" len="med"/>
                    </a:lnL>
                    <a:lnR w="6350" cap="flat" cmpd="sng" algn="ctr">
                      <a:solidFill>
                        <a:srgbClr val="203764"/>
                      </a:solidFill>
                      <a:prstDash val="dot"/>
                      <a:round/>
                      <a:headEnd type="none" w="med" len="med"/>
                      <a:tailEnd type="none" w="med" len="med"/>
                    </a:lnR>
                    <a:lnT w="6350" cap="flat" cmpd="sng" algn="ctr">
                      <a:solidFill>
                        <a:srgbClr val="203764"/>
                      </a:solidFill>
                      <a:prstDash val="dot"/>
                      <a:round/>
                      <a:headEnd type="none" w="med" len="med"/>
                      <a:tailEnd type="none" w="med" len="med"/>
                    </a:lnT>
                    <a:lnB w="6350" cap="flat" cmpd="sng" algn="ctr">
                      <a:solidFill>
                        <a:srgbClr val="203764"/>
                      </a:solidFill>
                      <a:prstDash val="dot"/>
                      <a:round/>
                      <a:headEnd type="none" w="med" len="med"/>
                      <a:tailEnd type="none" w="med" len="med"/>
                    </a:lnB>
                  </a:tcPr>
                </a:tc>
                <a:tc>
                  <a:txBody>
                    <a:bodyPr/>
                    <a:lstStyle/>
                    <a:p>
                      <a:pPr algn="r" rtl="0" fontAlgn="b"/>
                      <a:r>
                        <a:rPr lang="es-CO" sz="1100" b="0" i="0" u="none" strike="noStrike" dirty="0">
                          <a:solidFill>
                            <a:srgbClr val="0C3076"/>
                          </a:solidFill>
                          <a:effectLst/>
                          <a:latin typeface="Calibri" panose="020F0502020204030204" pitchFamily="34" charset="0"/>
                          <a:cs typeface="Calibri" panose="020F0502020204030204" pitchFamily="34" charset="0"/>
                        </a:rPr>
                        <a:t> Porcentaje </a:t>
                      </a:r>
                    </a:p>
                  </a:txBody>
                  <a:tcPr marL="0" marR="0" marT="0" marB="0" anchor="b">
                    <a:lnL w="6350" cap="flat" cmpd="sng" algn="ctr">
                      <a:solidFill>
                        <a:srgbClr val="203764"/>
                      </a:solidFill>
                      <a:prstDash val="dot"/>
                      <a:round/>
                      <a:headEnd type="none" w="med" len="med"/>
                      <a:tailEnd type="none" w="med" len="med"/>
                    </a:lnL>
                    <a:lnR w="6350" cap="flat" cmpd="sng" algn="ctr">
                      <a:solidFill>
                        <a:srgbClr val="203764"/>
                      </a:solidFill>
                      <a:prstDash val="dot"/>
                      <a:round/>
                      <a:headEnd type="none" w="med" len="med"/>
                      <a:tailEnd type="none" w="med" len="med"/>
                    </a:lnR>
                    <a:lnT w="6350" cap="flat" cmpd="sng" algn="ctr">
                      <a:solidFill>
                        <a:srgbClr val="203764"/>
                      </a:solidFill>
                      <a:prstDash val="dot"/>
                      <a:round/>
                      <a:headEnd type="none" w="med" len="med"/>
                      <a:tailEnd type="none" w="med" len="med"/>
                    </a:lnT>
                    <a:lnB w="6350" cap="flat" cmpd="sng" algn="ctr">
                      <a:solidFill>
                        <a:srgbClr val="203764"/>
                      </a:solidFill>
                      <a:prstDash val="dot"/>
                      <a:round/>
                      <a:headEnd type="none" w="med" len="med"/>
                      <a:tailEnd type="none" w="med" len="med"/>
                    </a:lnB>
                  </a:tcPr>
                </a:tc>
                <a:tc>
                  <a:txBody>
                    <a:bodyPr/>
                    <a:lstStyle/>
                    <a:p>
                      <a:pPr algn="r" rtl="0" fontAlgn="b"/>
                      <a:r>
                        <a:rPr lang="es-CO" sz="1100" b="0" i="0" u="none" strike="noStrike" dirty="0">
                          <a:solidFill>
                            <a:srgbClr val="0C3076"/>
                          </a:solidFill>
                          <a:effectLst/>
                          <a:latin typeface="Calibri" panose="020F0502020204030204" pitchFamily="34" charset="0"/>
                          <a:cs typeface="Calibri" panose="020F0502020204030204" pitchFamily="34" charset="0"/>
                        </a:rPr>
                        <a:t> Porcentaje </a:t>
                      </a:r>
                    </a:p>
                  </a:txBody>
                  <a:tcPr marL="0" marR="0" marT="0" marB="0" anchor="b">
                    <a:lnL w="6350" cap="flat" cmpd="sng" algn="ctr">
                      <a:solidFill>
                        <a:srgbClr val="203764"/>
                      </a:solidFill>
                      <a:prstDash val="dot"/>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203764"/>
                      </a:solidFill>
                      <a:prstDash val="dot"/>
                      <a:round/>
                      <a:headEnd type="none" w="med" len="med"/>
                      <a:tailEnd type="none" w="med" len="med"/>
                    </a:lnT>
                    <a:lnB w="6350" cap="flat" cmpd="sng" algn="ctr">
                      <a:solidFill>
                        <a:srgbClr val="203764"/>
                      </a:solidFill>
                      <a:prstDash val="dot"/>
                      <a:round/>
                      <a:headEnd type="none" w="med" len="med"/>
                      <a:tailEnd type="none" w="med" len="med"/>
                    </a:lnB>
                  </a:tcPr>
                </a:tc>
                <a:extLst>
                  <a:ext uri="{0D108BD9-81ED-4DB2-BD59-A6C34878D82A}">
                    <a16:rowId xmlns:a16="http://schemas.microsoft.com/office/drawing/2014/main" xmlns="" val="2810511863"/>
                  </a:ext>
                </a:extLst>
              </a:tr>
              <a:tr h="199364">
                <a:tc vMerge="1">
                  <a:txBody>
                    <a:bodyPr/>
                    <a:lstStyle/>
                    <a:p>
                      <a:endParaRPr lang="es-CO"/>
                    </a:p>
                  </a:txBody>
                  <a:tcPr/>
                </a:tc>
                <a:tc>
                  <a:txBody>
                    <a:bodyPr/>
                    <a:lstStyle/>
                    <a:p>
                      <a:pPr algn="ctr" rtl="0" fontAlgn="ctr"/>
                      <a:r>
                        <a:rPr lang="es-CO" sz="1100" b="0" i="0" u="none" strike="noStrike">
                          <a:solidFill>
                            <a:srgbClr val="0C3076"/>
                          </a:solidFill>
                          <a:effectLst/>
                          <a:latin typeface="Arial" panose="020B0604020202020204" pitchFamily="34" charset="0"/>
                        </a:rPr>
                        <a:t>Avance</a:t>
                      </a:r>
                    </a:p>
                  </a:txBody>
                  <a:tcPr marL="0" marR="0" marT="0" marB="0" anchor="ctr">
                    <a:lnL w="6350" cap="flat" cmpd="sng" algn="ctr">
                      <a:solidFill>
                        <a:srgbClr val="203764"/>
                      </a:solidFill>
                      <a:prstDash val="dot"/>
                      <a:round/>
                      <a:headEnd type="none" w="med" len="med"/>
                      <a:tailEnd type="none" w="med" len="med"/>
                    </a:lnL>
                    <a:lnR w="6350" cap="flat" cmpd="sng" algn="ctr">
                      <a:solidFill>
                        <a:srgbClr val="203764"/>
                      </a:solidFill>
                      <a:prstDash val="dot"/>
                      <a:round/>
                      <a:headEnd type="none" w="med" len="med"/>
                      <a:tailEnd type="none" w="med" len="med"/>
                    </a:lnR>
                    <a:lnT w="6350" cap="flat" cmpd="sng" algn="ctr">
                      <a:solidFill>
                        <a:srgbClr val="203764"/>
                      </a:solidFill>
                      <a:prstDash val="dot"/>
                      <a:round/>
                      <a:headEnd type="none" w="med" len="med"/>
                      <a:tailEnd type="none" w="med" len="med"/>
                    </a:lnT>
                    <a:lnB w="6350" cap="flat" cmpd="sng" algn="ctr">
                      <a:solidFill>
                        <a:srgbClr val="203764"/>
                      </a:solidFill>
                      <a:prstDash val="dot"/>
                      <a:round/>
                      <a:headEnd type="none" w="med" len="med"/>
                      <a:tailEnd type="none" w="med" len="med"/>
                    </a:lnB>
                  </a:tcPr>
                </a:tc>
                <a:tc>
                  <a:txBody>
                    <a:bodyPr/>
                    <a:lstStyle/>
                    <a:p>
                      <a:pPr algn="r" rtl="0" fontAlgn="b"/>
                      <a:r>
                        <a:rPr lang="es-CO" sz="1100" b="0" i="0" u="none" strike="noStrike">
                          <a:solidFill>
                            <a:srgbClr val="0C3076"/>
                          </a:solidFill>
                          <a:effectLst/>
                          <a:latin typeface="Calibri" panose="020F0502020204030204" pitchFamily="34" charset="0"/>
                          <a:cs typeface="Calibri" panose="020F0502020204030204" pitchFamily="34" charset="0"/>
                        </a:rPr>
                        <a:t> 31,25 </a:t>
                      </a:r>
                    </a:p>
                  </a:txBody>
                  <a:tcPr marL="0" marR="0" marT="0" marB="0" anchor="b">
                    <a:lnL w="6350" cap="flat" cmpd="sng" algn="ctr">
                      <a:solidFill>
                        <a:srgbClr val="203764"/>
                      </a:solidFill>
                      <a:prstDash val="dot"/>
                      <a:round/>
                      <a:headEnd type="none" w="med" len="med"/>
                      <a:tailEnd type="none" w="med" len="med"/>
                    </a:lnL>
                    <a:lnR w="6350" cap="flat" cmpd="sng" algn="ctr">
                      <a:solidFill>
                        <a:srgbClr val="203764"/>
                      </a:solidFill>
                      <a:prstDash val="dot"/>
                      <a:round/>
                      <a:headEnd type="none" w="med" len="med"/>
                      <a:tailEnd type="none" w="med" len="med"/>
                    </a:lnR>
                    <a:lnT w="6350" cap="flat" cmpd="sng" algn="ctr">
                      <a:solidFill>
                        <a:srgbClr val="203764"/>
                      </a:solidFill>
                      <a:prstDash val="dot"/>
                      <a:round/>
                      <a:headEnd type="none" w="med" len="med"/>
                      <a:tailEnd type="none" w="med" len="med"/>
                    </a:lnT>
                    <a:lnB w="6350" cap="flat" cmpd="sng" algn="ctr">
                      <a:solidFill>
                        <a:srgbClr val="203764"/>
                      </a:solidFill>
                      <a:prstDash val="dot"/>
                      <a:round/>
                      <a:headEnd type="none" w="med" len="med"/>
                      <a:tailEnd type="none" w="med" len="med"/>
                    </a:lnB>
                  </a:tcPr>
                </a:tc>
                <a:tc>
                  <a:txBody>
                    <a:bodyPr/>
                    <a:lstStyle/>
                    <a:p>
                      <a:pPr algn="r" rtl="0" fontAlgn="b"/>
                      <a:r>
                        <a:rPr lang="es-CO" sz="1100" b="0" i="0" u="none" strike="noStrike">
                          <a:solidFill>
                            <a:srgbClr val="0C3076"/>
                          </a:solidFill>
                          <a:effectLst/>
                          <a:latin typeface="Calibri" panose="020F0502020204030204" pitchFamily="34" charset="0"/>
                          <a:cs typeface="Calibri" panose="020F0502020204030204" pitchFamily="34" charset="0"/>
                        </a:rPr>
                        <a:t>  0,50 </a:t>
                      </a:r>
                    </a:p>
                  </a:txBody>
                  <a:tcPr marL="0" marR="0" marT="0" marB="0" anchor="b">
                    <a:lnL w="6350" cap="flat" cmpd="sng" algn="ctr">
                      <a:solidFill>
                        <a:srgbClr val="203764"/>
                      </a:solidFill>
                      <a:prstDash val="dot"/>
                      <a:round/>
                      <a:headEnd type="none" w="med" len="med"/>
                      <a:tailEnd type="none" w="med" len="med"/>
                    </a:lnL>
                    <a:lnR w="6350" cap="flat" cmpd="sng" algn="ctr">
                      <a:solidFill>
                        <a:srgbClr val="203764"/>
                      </a:solidFill>
                      <a:prstDash val="dot"/>
                      <a:round/>
                      <a:headEnd type="none" w="med" len="med"/>
                      <a:tailEnd type="none" w="med" len="med"/>
                    </a:lnR>
                    <a:lnT w="6350" cap="flat" cmpd="sng" algn="ctr">
                      <a:solidFill>
                        <a:srgbClr val="203764"/>
                      </a:solidFill>
                      <a:prstDash val="dot"/>
                      <a:round/>
                      <a:headEnd type="none" w="med" len="med"/>
                      <a:tailEnd type="none" w="med" len="med"/>
                    </a:lnT>
                    <a:lnB w="6350" cap="flat" cmpd="sng" algn="ctr">
                      <a:solidFill>
                        <a:srgbClr val="203764"/>
                      </a:solidFill>
                      <a:prstDash val="dot"/>
                      <a:round/>
                      <a:headEnd type="none" w="med" len="med"/>
                      <a:tailEnd type="none" w="med" len="med"/>
                    </a:lnB>
                  </a:tcPr>
                </a:tc>
                <a:tc>
                  <a:txBody>
                    <a:bodyPr/>
                    <a:lstStyle/>
                    <a:p>
                      <a:pPr algn="r" rtl="0" fontAlgn="b"/>
                      <a:r>
                        <a:rPr lang="es-CO" sz="1100" b="0" i="0" u="none" strike="noStrike" dirty="0">
                          <a:solidFill>
                            <a:srgbClr val="0C3076"/>
                          </a:solidFill>
                          <a:effectLst/>
                          <a:latin typeface="Calibri" panose="020F0502020204030204" pitchFamily="34" charset="0"/>
                          <a:cs typeface="Calibri" panose="020F0502020204030204" pitchFamily="34" charset="0"/>
                        </a:rPr>
                        <a:t> -  </a:t>
                      </a:r>
                    </a:p>
                  </a:txBody>
                  <a:tcPr marL="0" marR="0" marT="0" marB="0" anchor="b">
                    <a:lnL w="6350" cap="flat" cmpd="sng" algn="ctr">
                      <a:solidFill>
                        <a:srgbClr val="203764"/>
                      </a:solidFill>
                      <a:prstDash val="dot"/>
                      <a:round/>
                      <a:headEnd type="none" w="med" len="med"/>
                      <a:tailEnd type="none" w="med" len="med"/>
                    </a:lnL>
                    <a:lnR w="6350" cap="flat" cmpd="sng" algn="ctr">
                      <a:solidFill>
                        <a:srgbClr val="203764"/>
                      </a:solidFill>
                      <a:prstDash val="dot"/>
                      <a:round/>
                      <a:headEnd type="none" w="med" len="med"/>
                      <a:tailEnd type="none" w="med" len="med"/>
                    </a:lnR>
                    <a:lnT w="6350" cap="flat" cmpd="sng" algn="ctr">
                      <a:solidFill>
                        <a:srgbClr val="203764"/>
                      </a:solidFill>
                      <a:prstDash val="dot"/>
                      <a:round/>
                      <a:headEnd type="none" w="med" len="med"/>
                      <a:tailEnd type="none" w="med" len="med"/>
                    </a:lnT>
                    <a:lnB w="6350" cap="flat" cmpd="sng" algn="ctr">
                      <a:solidFill>
                        <a:srgbClr val="203764"/>
                      </a:solidFill>
                      <a:prstDash val="dot"/>
                      <a:round/>
                      <a:headEnd type="none" w="med" len="med"/>
                      <a:tailEnd type="none" w="med" len="med"/>
                    </a:lnB>
                  </a:tcPr>
                </a:tc>
                <a:tc>
                  <a:txBody>
                    <a:bodyPr/>
                    <a:lstStyle/>
                    <a:p>
                      <a:pPr algn="r" rtl="0" fontAlgn="b"/>
                      <a:r>
                        <a:rPr lang="es-CO" sz="1100" b="0" i="0" u="none" strike="noStrike" dirty="0">
                          <a:solidFill>
                            <a:srgbClr val="0C3076"/>
                          </a:solidFill>
                          <a:effectLst/>
                          <a:latin typeface="Calibri" panose="020F0502020204030204" pitchFamily="34" charset="0"/>
                          <a:cs typeface="Calibri" panose="020F0502020204030204" pitchFamily="34" charset="0"/>
                        </a:rPr>
                        <a:t> -  </a:t>
                      </a:r>
                    </a:p>
                  </a:txBody>
                  <a:tcPr marL="0" marR="0" marT="0" marB="0" anchor="b">
                    <a:lnL w="6350" cap="flat" cmpd="sng" algn="ctr">
                      <a:solidFill>
                        <a:srgbClr val="203764"/>
                      </a:solidFill>
                      <a:prstDash val="dot"/>
                      <a:round/>
                      <a:headEnd type="none" w="med" len="med"/>
                      <a:tailEnd type="none" w="med" len="med"/>
                    </a:lnL>
                    <a:lnR w="6350" cap="flat" cmpd="sng" algn="ctr">
                      <a:solidFill>
                        <a:srgbClr val="203764"/>
                      </a:solidFill>
                      <a:prstDash val="dot"/>
                      <a:round/>
                      <a:headEnd type="none" w="med" len="med"/>
                      <a:tailEnd type="none" w="med" len="med"/>
                    </a:lnR>
                    <a:lnT w="6350" cap="flat" cmpd="sng" algn="ctr">
                      <a:solidFill>
                        <a:srgbClr val="203764"/>
                      </a:solidFill>
                      <a:prstDash val="dot"/>
                      <a:round/>
                      <a:headEnd type="none" w="med" len="med"/>
                      <a:tailEnd type="none" w="med" len="med"/>
                    </a:lnT>
                    <a:lnB w="6350" cap="flat" cmpd="sng" algn="ctr">
                      <a:solidFill>
                        <a:srgbClr val="203764"/>
                      </a:solidFill>
                      <a:prstDash val="dot"/>
                      <a:round/>
                      <a:headEnd type="none" w="med" len="med"/>
                      <a:tailEnd type="none" w="med" len="med"/>
                    </a:lnB>
                  </a:tcPr>
                </a:tc>
                <a:tc>
                  <a:txBody>
                    <a:bodyPr/>
                    <a:lstStyle/>
                    <a:p>
                      <a:pPr algn="r" rtl="0" fontAlgn="b"/>
                      <a:r>
                        <a:rPr lang="es-CO" sz="1100" b="0" i="0" u="none" strike="noStrike" dirty="0">
                          <a:solidFill>
                            <a:srgbClr val="0C3076"/>
                          </a:solidFill>
                          <a:effectLst/>
                          <a:latin typeface="Calibri" panose="020F0502020204030204" pitchFamily="34" charset="0"/>
                          <a:cs typeface="Calibri" panose="020F0502020204030204" pitchFamily="34" charset="0"/>
                        </a:rPr>
                        <a:t> -  </a:t>
                      </a:r>
                    </a:p>
                  </a:txBody>
                  <a:tcPr marL="0" marR="0" marT="0" marB="0" anchor="b">
                    <a:lnL w="6350" cap="flat" cmpd="sng" algn="ctr">
                      <a:solidFill>
                        <a:srgbClr val="203764"/>
                      </a:solidFill>
                      <a:prstDash val="dot"/>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203764"/>
                      </a:solidFill>
                      <a:prstDash val="dot"/>
                      <a:round/>
                      <a:headEnd type="none" w="med" len="med"/>
                      <a:tailEnd type="none" w="med" len="med"/>
                    </a:lnT>
                    <a:lnB w="6350" cap="flat" cmpd="sng" algn="ctr">
                      <a:solidFill>
                        <a:srgbClr val="203764"/>
                      </a:solidFill>
                      <a:prstDash val="dot"/>
                      <a:round/>
                      <a:headEnd type="none" w="med" len="med"/>
                      <a:tailEnd type="none" w="med" len="med"/>
                    </a:lnB>
                  </a:tcPr>
                </a:tc>
                <a:extLst>
                  <a:ext uri="{0D108BD9-81ED-4DB2-BD59-A6C34878D82A}">
                    <a16:rowId xmlns:a16="http://schemas.microsoft.com/office/drawing/2014/main" xmlns="" val="1162996552"/>
                  </a:ext>
                </a:extLst>
              </a:tr>
              <a:tr h="209331">
                <a:tc vMerge="1">
                  <a:txBody>
                    <a:bodyPr/>
                    <a:lstStyle/>
                    <a:p>
                      <a:endParaRPr lang="es-CO"/>
                    </a:p>
                  </a:txBody>
                  <a:tcPr/>
                </a:tc>
                <a:tc>
                  <a:txBody>
                    <a:bodyPr/>
                    <a:lstStyle/>
                    <a:p>
                      <a:pPr algn="ctr" rtl="0" fontAlgn="ctr"/>
                      <a:r>
                        <a:rPr lang="es-CO" sz="1100" b="0" i="0" u="none" strike="noStrike">
                          <a:solidFill>
                            <a:srgbClr val="0C3076"/>
                          </a:solidFill>
                          <a:effectLst/>
                          <a:latin typeface="Arial" panose="020B0604020202020204" pitchFamily="34" charset="0"/>
                        </a:rPr>
                        <a:t>Recursos</a:t>
                      </a:r>
                    </a:p>
                  </a:txBody>
                  <a:tcPr marL="0" marR="0" marT="0" marB="0" anchor="ctr">
                    <a:lnL w="6350" cap="flat" cmpd="sng" algn="ctr">
                      <a:solidFill>
                        <a:srgbClr val="203764"/>
                      </a:solidFill>
                      <a:prstDash val="dot"/>
                      <a:round/>
                      <a:headEnd type="none" w="med" len="med"/>
                      <a:tailEnd type="none" w="med" len="med"/>
                    </a:lnL>
                    <a:lnR w="6350" cap="flat" cmpd="sng" algn="ctr">
                      <a:solidFill>
                        <a:srgbClr val="203764"/>
                      </a:solidFill>
                      <a:prstDash val="dot"/>
                      <a:round/>
                      <a:headEnd type="none" w="med" len="med"/>
                      <a:tailEnd type="none" w="med" len="med"/>
                    </a:lnR>
                    <a:lnT w="6350" cap="flat" cmpd="sng" algn="ctr">
                      <a:solidFill>
                        <a:srgbClr val="203764"/>
                      </a:solidFill>
                      <a:prstDash val="dot"/>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b"/>
                      <a:r>
                        <a:rPr lang="es-CO" sz="1100" b="0" i="0" u="none" strike="noStrike">
                          <a:solidFill>
                            <a:srgbClr val="0C3076"/>
                          </a:solidFill>
                          <a:effectLst/>
                          <a:latin typeface="Calibri" panose="020F0502020204030204" pitchFamily="34" charset="0"/>
                          <a:cs typeface="Calibri" panose="020F0502020204030204" pitchFamily="34" charset="0"/>
                        </a:rPr>
                        <a:t>  - </a:t>
                      </a:r>
                    </a:p>
                  </a:txBody>
                  <a:tcPr marL="0" marR="0" marT="0" marB="0" anchor="b">
                    <a:lnL w="6350" cap="flat" cmpd="sng" algn="ctr">
                      <a:solidFill>
                        <a:srgbClr val="203764"/>
                      </a:solidFill>
                      <a:prstDash val="dot"/>
                      <a:round/>
                      <a:headEnd type="none" w="med" len="med"/>
                      <a:tailEnd type="none" w="med" len="med"/>
                    </a:lnL>
                    <a:lnR w="6350" cap="flat" cmpd="sng" algn="ctr">
                      <a:solidFill>
                        <a:srgbClr val="203764"/>
                      </a:solidFill>
                      <a:prstDash val="dot"/>
                      <a:round/>
                      <a:headEnd type="none" w="med" len="med"/>
                      <a:tailEnd type="none" w="med" len="med"/>
                    </a:lnR>
                    <a:lnT w="6350" cap="flat" cmpd="sng" algn="ctr">
                      <a:solidFill>
                        <a:srgbClr val="203764"/>
                      </a:solidFill>
                      <a:prstDash val="dot"/>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b"/>
                      <a:r>
                        <a:rPr lang="es-CO" sz="1100" b="0" i="0" u="none" strike="noStrike">
                          <a:solidFill>
                            <a:srgbClr val="0C3076"/>
                          </a:solidFill>
                          <a:effectLst/>
                          <a:latin typeface="Calibri" panose="020F0502020204030204" pitchFamily="34" charset="0"/>
                          <a:cs typeface="Calibri" panose="020F0502020204030204" pitchFamily="34" charset="0"/>
                        </a:rPr>
                        <a:t>  - </a:t>
                      </a:r>
                    </a:p>
                  </a:txBody>
                  <a:tcPr marL="0" marR="0" marT="0" marB="0" anchor="b">
                    <a:lnL w="6350" cap="flat" cmpd="sng" algn="ctr">
                      <a:solidFill>
                        <a:srgbClr val="203764"/>
                      </a:solidFill>
                      <a:prstDash val="dot"/>
                      <a:round/>
                      <a:headEnd type="none" w="med" len="med"/>
                      <a:tailEnd type="none" w="med" len="med"/>
                    </a:lnL>
                    <a:lnR w="6350" cap="flat" cmpd="sng" algn="ctr">
                      <a:solidFill>
                        <a:srgbClr val="203764"/>
                      </a:solidFill>
                      <a:prstDash val="dot"/>
                      <a:round/>
                      <a:headEnd type="none" w="med" len="med"/>
                      <a:tailEnd type="none" w="med" len="med"/>
                    </a:lnR>
                    <a:lnT w="6350" cap="flat" cmpd="sng" algn="ctr">
                      <a:solidFill>
                        <a:srgbClr val="203764"/>
                      </a:solidFill>
                      <a:prstDash val="dot"/>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b"/>
                      <a:r>
                        <a:rPr lang="es-CO" sz="1100" b="0" i="0" u="none" strike="noStrike">
                          <a:solidFill>
                            <a:srgbClr val="0C3076"/>
                          </a:solidFill>
                          <a:effectLst/>
                          <a:latin typeface="Calibri" panose="020F0502020204030204" pitchFamily="34" charset="0"/>
                          <a:cs typeface="Calibri" panose="020F0502020204030204" pitchFamily="34" charset="0"/>
                        </a:rPr>
                        <a:t>  - </a:t>
                      </a:r>
                    </a:p>
                  </a:txBody>
                  <a:tcPr marL="0" marR="0" marT="0" marB="0" anchor="b">
                    <a:lnL w="6350" cap="flat" cmpd="sng" algn="ctr">
                      <a:solidFill>
                        <a:srgbClr val="203764"/>
                      </a:solidFill>
                      <a:prstDash val="dot"/>
                      <a:round/>
                      <a:headEnd type="none" w="med" len="med"/>
                      <a:tailEnd type="none" w="med" len="med"/>
                    </a:lnL>
                    <a:lnR w="6350" cap="flat" cmpd="sng" algn="ctr">
                      <a:solidFill>
                        <a:srgbClr val="203764"/>
                      </a:solidFill>
                      <a:prstDash val="dot"/>
                      <a:round/>
                      <a:headEnd type="none" w="med" len="med"/>
                      <a:tailEnd type="none" w="med" len="med"/>
                    </a:lnR>
                    <a:lnT w="6350" cap="flat" cmpd="sng" algn="ctr">
                      <a:solidFill>
                        <a:srgbClr val="203764"/>
                      </a:solidFill>
                      <a:prstDash val="dot"/>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b"/>
                      <a:r>
                        <a:rPr lang="es-CO" sz="1100" b="0" i="0" u="none" strike="noStrike" dirty="0">
                          <a:solidFill>
                            <a:srgbClr val="0C3076"/>
                          </a:solidFill>
                          <a:effectLst/>
                          <a:latin typeface="Calibri" panose="020F0502020204030204" pitchFamily="34" charset="0"/>
                          <a:cs typeface="Calibri" panose="020F0502020204030204" pitchFamily="34" charset="0"/>
                        </a:rPr>
                        <a:t> -  </a:t>
                      </a:r>
                    </a:p>
                  </a:txBody>
                  <a:tcPr marL="0" marR="0" marT="0" marB="0" anchor="b">
                    <a:lnL w="6350" cap="flat" cmpd="sng" algn="ctr">
                      <a:solidFill>
                        <a:srgbClr val="203764"/>
                      </a:solidFill>
                      <a:prstDash val="dot"/>
                      <a:round/>
                      <a:headEnd type="none" w="med" len="med"/>
                      <a:tailEnd type="none" w="med" len="med"/>
                    </a:lnL>
                    <a:lnR w="6350" cap="flat" cmpd="sng" algn="ctr">
                      <a:solidFill>
                        <a:srgbClr val="203764"/>
                      </a:solidFill>
                      <a:prstDash val="dot"/>
                      <a:round/>
                      <a:headEnd type="none" w="med" len="med"/>
                      <a:tailEnd type="none" w="med" len="med"/>
                    </a:lnR>
                    <a:lnT w="6350" cap="flat" cmpd="sng" algn="ctr">
                      <a:solidFill>
                        <a:srgbClr val="203764"/>
                      </a:solidFill>
                      <a:prstDash val="dot"/>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b"/>
                      <a:r>
                        <a:rPr lang="es-CO" sz="1100" b="0" i="0" u="none" strike="noStrike" dirty="0">
                          <a:solidFill>
                            <a:srgbClr val="0C3076"/>
                          </a:solidFill>
                          <a:effectLst/>
                          <a:latin typeface="Calibri" panose="020F0502020204030204" pitchFamily="34" charset="0"/>
                          <a:cs typeface="Calibri" panose="020F0502020204030204" pitchFamily="34" charset="0"/>
                        </a:rPr>
                        <a:t> -  </a:t>
                      </a:r>
                    </a:p>
                  </a:txBody>
                  <a:tcPr marL="0" marR="0" marT="0" marB="0" anchor="b">
                    <a:lnL w="6350" cap="flat" cmpd="sng" algn="ctr">
                      <a:solidFill>
                        <a:srgbClr val="203764"/>
                      </a:solidFill>
                      <a:prstDash val="dot"/>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203764"/>
                      </a:solidFill>
                      <a:prstDash val="dot"/>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175164162"/>
                  </a:ext>
                </a:extLst>
              </a:tr>
            </a:tbl>
          </a:graphicData>
        </a:graphic>
      </p:graphicFrame>
      <p:graphicFrame>
        <p:nvGraphicFramePr>
          <p:cNvPr id="5" name="Tabla 4"/>
          <p:cNvGraphicFramePr>
            <a:graphicFrameLocks noGrp="1"/>
          </p:cNvGraphicFramePr>
          <p:nvPr>
            <p:extLst>
              <p:ext uri="{D42A27DB-BD31-4B8C-83A1-F6EECF244321}">
                <p14:modId xmlns:p14="http://schemas.microsoft.com/office/powerpoint/2010/main" val="4013582569"/>
              </p:ext>
            </p:extLst>
          </p:nvPr>
        </p:nvGraphicFramePr>
        <p:xfrm>
          <a:off x="614149" y="6226166"/>
          <a:ext cx="10986449" cy="506569"/>
        </p:xfrm>
        <a:graphic>
          <a:graphicData uri="http://schemas.openxmlformats.org/drawingml/2006/table">
            <a:tbl>
              <a:tblPr>
                <a:tableStyleId>{2D5ABB26-0587-4C30-8999-92F81FD0307C}</a:tableStyleId>
              </a:tblPr>
              <a:tblGrid>
                <a:gridCol w="6514091">
                  <a:extLst>
                    <a:ext uri="{9D8B030D-6E8A-4147-A177-3AD203B41FA5}">
                      <a16:colId xmlns:a16="http://schemas.microsoft.com/office/drawing/2014/main" xmlns="" val="2394604106"/>
                    </a:ext>
                  </a:extLst>
                </a:gridCol>
                <a:gridCol w="4472358">
                  <a:extLst>
                    <a:ext uri="{9D8B030D-6E8A-4147-A177-3AD203B41FA5}">
                      <a16:colId xmlns:a16="http://schemas.microsoft.com/office/drawing/2014/main" xmlns="" val="3332934120"/>
                    </a:ext>
                  </a:extLst>
                </a:gridCol>
              </a:tblGrid>
              <a:tr h="384649">
                <a:tc gridSpan="2">
                  <a:txBody>
                    <a:bodyPr/>
                    <a:lstStyle/>
                    <a:p>
                      <a:pPr marL="0" indent="0" algn="l" fontAlgn="b">
                        <a:buFont typeface="Arial" panose="020B0604020202020204" pitchFamily="34" charset="0"/>
                        <a:buNone/>
                      </a:pPr>
                      <a:r>
                        <a:rPr lang="es-ES" sz="800" u="none" strike="noStrike" dirty="0" smtClean="0">
                          <a:solidFill>
                            <a:srgbClr val="002060"/>
                          </a:solidFill>
                          <a:effectLst/>
                        </a:rPr>
                        <a:t>*   A </a:t>
                      </a:r>
                      <a:r>
                        <a:rPr lang="es-ES" sz="800" u="none" strike="noStrike" dirty="0">
                          <a:solidFill>
                            <a:srgbClr val="002060"/>
                          </a:solidFill>
                          <a:effectLst/>
                        </a:rPr>
                        <a:t>partir del 2020, el DNP realiza la medición del </a:t>
                      </a:r>
                      <a:r>
                        <a:rPr lang="es-ES" sz="800" u="none" strike="noStrike" dirty="0" smtClean="0">
                          <a:solidFill>
                            <a:srgbClr val="002060"/>
                          </a:solidFill>
                          <a:effectLst/>
                        </a:rPr>
                        <a:t>indicado</a:t>
                      </a:r>
                    </a:p>
                    <a:p>
                      <a:pPr marL="0" marR="0" lvl="0" indent="0" algn="l" defTabSz="914400" rtl="0" eaLnBrk="1" fontAlgn="b" latinLnBrk="0" hangingPunct="1">
                        <a:lnSpc>
                          <a:spcPct val="100000"/>
                        </a:lnSpc>
                        <a:spcBef>
                          <a:spcPts val="0"/>
                        </a:spcBef>
                        <a:spcAft>
                          <a:spcPts val="0"/>
                        </a:spcAft>
                        <a:buClrTx/>
                        <a:buSzTx/>
                        <a:buFont typeface="Arial" panose="020B0604020202020204" pitchFamily="34" charset="0"/>
                        <a:buNone/>
                        <a:tabLst/>
                        <a:defRPr/>
                      </a:pPr>
                      <a:r>
                        <a:rPr lang="es-ES" sz="800" b="0" i="0" u="none" strike="noStrike" dirty="0" smtClean="0">
                          <a:solidFill>
                            <a:srgbClr val="002060"/>
                          </a:solidFill>
                          <a:effectLst/>
                          <a:latin typeface="Calibri" panose="020F0502020204030204" pitchFamily="34" charset="0"/>
                        </a:rPr>
                        <a:t>**  Los</a:t>
                      </a:r>
                      <a:r>
                        <a:rPr lang="es-ES" sz="800" b="0" i="0" u="none" strike="noStrike" baseline="0" dirty="0" smtClean="0">
                          <a:solidFill>
                            <a:srgbClr val="002060"/>
                          </a:solidFill>
                          <a:effectLst/>
                          <a:latin typeface="Calibri" panose="020F0502020204030204" pitchFamily="34" charset="0"/>
                        </a:rPr>
                        <a:t> recursos señalados corresponden a las cifras del proyecto  de inversión denominado </a:t>
                      </a:r>
                      <a:r>
                        <a:rPr lang="es-ES" sz="800" b="0" i="0" u="none" strike="noStrike" kern="1200" baseline="0" dirty="0" smtClean="0">
                          <a:solidFill>
                            <a:srgbClr val="002060"/>
                          </a:solidFill>
                          <a:effectLst/>
                          <a:latin typeface="Calibri" panose="020F0502020204030204" pitchFamily="34" charset="0"/>
                          <a:ea typeface="+mn-ea"/>
                          <a:cs typeface="+mn-cs"/>
                        </a:rPr>
                        <a:t>“</a:t>
                      </a:r>
                      <a:r>
                        <a:rPr lang="es-CO" sz="800" b="0" i="0" u="none" strike="noStrike" kern="1200" baseline="0" dirty="0" smtClean="0">
                          <a:solidFill>
                            <a:srgbClr val="002060"/>
                          </a:solidFill>
                          <a:effectLst/>
                          <a:latin typeface="Calibri" panose="020F0502020204030204" pitchFamily="34" charset="0"/>
                          <a:ea typeface="+mn-ea"/>
                          <a:cs typeface="+mn-cs"/>
                        </a:rPr>
                        <a:t>Fortalecimiento y  sostenibilidad de la capacidad institucional y financiera de las entidades territoriales y sus descentralizados, en el contexto de las normas de responsabilidad fiscal.  Nacional”</a:t>
                      </a:r>
                    </a:p>
                  </a:txBody>
                  <a:tcPr marL="0" marR="0" marT="0" marB="0" anchor="b"/>
                </a:tc>
                <a:tc hMerge="1">
                  <a:txBody>
                    <a:bodyPr/>
                    <a:lstStyle/>
                    <a:p>
                      <a:endParaRPr lang="es-CO"/>
                    </a:p>
                  </a:txBody>
                  <a:tcPr/>
                </a:tc>
                <a:extLst>
                  <a:ext uri="{0D108BD9-81ED-4DB2-BD59-A6C34878D82A}">
                    <a16:rowId xmlns:a16="http://schemas.microsoft.com/office/drawing/2014/main" xmlns="" val="1247468558"/>
                  </a:ext>
                </a:extLst>
              </a:tr>
              <a:tr h="117531">
                <a:tc>
                  <a:txBody>
                    <a:bodyPr/>
                    <a:lstStyle/>
                    <a:p>
                      <a:pPr algn="l" fontAlgn="b"/>
                      <a:r>
                        <a:rPr lang="es-CO" sz="800" u="none" strike="noStrike" dirty="0">
                          <a:solidFill>
                            <a:srgbClr val="002060"/>
                          </a:solidFill>
                          <a:effectLst/>
                        </a:rPr>
                        <a:t>Fuente. SINERGIA.</a:t>
                      </a:r>
                      <a:endParaRPr lang="es-CO" sz="800" b="0" i="0" u="none" strike="noStrike" dirty="0">
                        <a:solidFill>
                          <a:srgbClr val="002060"/>
                        </a:solidFill>
                        <a:effectLst/>
                        <a:latin typeface="Calibri" panose="020F0502020204030204" pitchFamily="34" charset="0"/>
                      </a:endParaRPr>
                    </a:p>
                  </a:txBody>
                  <a:tcPr marL="0" marR="0" marT="0" marB="0" anchor="b"/>
                </a:tc>
                <a:tc>
                  <a:txBody>
                    <a:bodyPr/>
                    <a:lstStyle/>
                    <a:p>
                      <a:pPr algn="l" fontAlgn="b"/>
                      <a:endParaRPr lang="es-CO" sz="800" b="0" i="0" u="none" strike="noStrike" dirty="0">
                        <a:solidFill>
                          <a:srgbClr val="002060"/>
                        </a:solidFill>
                        <a:effectLst/>
                        <a:latin typeface="Calibri" panose="020F0502020204030204" pitchFamily="34" charset="0"/>
                      </a:endParaRPr>
                    </a:p>
                  </a:txBody>
                  <a:tcPr marL="0" marR="0" marT="0" marB="0" anchor="b"/>
                </a:tc>
                <a:extLst>
                  <a:ext uri="{0D108BD9-81ED-4DB2-BD59-A6C34878D82A}">
                    <a16:rowId xmlns:a16="http://schemas.microsoft.com/office/drawing/2014/main" xmlns="" val="2150290261"/>
                  </a:ext>
                </a:extLst>
              </a:tr>
            </a:tbl>
          </a:graphicData>
        </a:graphic>
      </p:graphicFrame>
    </p:spTree>
    <p:extLst>
      <p:ext uri="{BB962C8B-B14F-4D97-AF65-F5344CB8AC3E}">
        <p14:creationId xmlns:p14="http://schemas.microsoft.com/office/powerpoint/2010/main" val="299296783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5">
            <a:extLst>
              <a:ext uri="{FF2B5EF4-FFF2-40B4-BE49-F238E27FC236}">
                <a16:creationId xmlns:a16="http://schemas.microsoft.com/office/drawing/2014/main" xmlns="" id="{147A00F9-85D5-482F-8929-515BA65B6DAA}"/>
              </a:ext>
            </a:extLst>
          </p:cNvPr>
          <p:cNvSpPr>
            <a:spLocks noGrp="1"/>
          </p:cNvSpPr>
          <p:nvPr>
            <p:ph type="title"/>
          </p:nvPr>
        </p:nvSpPr>
        <p:spPr>
          <a:xfrm>
            <a:off x="5914743" y="439229"/>
            <a:ext cx="4689567" cy="559387"/>
          </a:xfrm>
        </p:spPr>
        <p:txBody>
          <a:bodyPr/>
          <a:lstStyle/>
          <a:p>
            <a:r>
              <a:rPr lang="es-CO" sz="2400" dirty="0"/>
              <a:t>Principales Logros 2019 </a:t>
            </a:r>
            <a:r>
              <a:rPr lang="es-CO" sz="2400" dirty="0" smtClean="0"/>
              <a:t>– 2020</a:t>
            </a:r>
            <a:br>
              <a:rPr lang="es-CO" sz="2400" dirty="0" smtClean="0"/>
            </a:br>
            <a:r>
              <a:rPr lang="es-CO" sz="2400" dirty="0" smtClean="0"/>
              <a:t>Sector Hacienda</a:t>
            </a:r>
            <a:endParaRPr lang="es-CO" sz="2400" dirty="0"/>
          </a:p>
        </p:txBody>
      </p:sp>
      <p:pic>
        <p:nvPicPr>
          <p:cNvPr id="5" name="Picture 2" descr="Mintrane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9286" y="249581"/>
            <a:ext cx="4778754" cy="938684"/>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2" name="Tabla 1"/>
          <p:cNvGraphicFramePr>
            <a:graphicFrameLocks noGrp="1"/>
          </p:cNvGraphicFramePr>
          <p:nvPr/>
        </p:nvGraphicFramePr>
        <p:xfrm>
          <a:off x="645737" y="1670950"/>
          <a:ext cx="10832029" cy="4459948"/>
        </p:xfrm>
        <a:graphic>
          <a:graphicData uri="http://schemas.openxmlformats.org/drawingml/2006/table">
            <a:tbl>
              <a:tblPr>
                <a:tableStyleId>{2D5ABB26-0587-4C30-8999-92F81FD0307C}</a:tableStyleId>
              </a:tblPr>
              <a:tblGrid>
                <a:gridCol w="10832029">
                  <a:extLst>
                    <a:ext uri="{9D8B030D-6E8A-4147-A177-3AD203B41FA5}">
                      <a16:colId xmlns:a16="http://schemas.microsoft.com/office/drawing/2014/main" xmlns="" val="342910379"/>
                    </a:ext>
                  </a:extLst>
                </a:gridCol>
              </a:tblGrid>
              <a:tr h="832271">
                <a:tc>
                  <a:txBody>
                    <a:bodyPr/>
                    <a:lstStyle/>
                    <a:p>
                      <a:pPr algn="just" fontAlgn="ctr"/>
                      <a:r>
                        <a:rPr lang="es-CO" sz="1400" u="none" strike="noStrike" kern="1200" dirty="0" smtClean="0">
                          <a:effectLst/>
                        </a:rPr>
                        <a:t>1. Al  cierre de 2019, el recaudo tributario, tasas y contribuciones  de los departamentos y municipios se ubicó en 3.6% del PIB, representativo de un crecimiento del 14%, en comparación con el 2018. </a:t>
                      </a:r>
                      <a:r>
                        <a:rPr lang="es-CO" sz="1400" u="none" strike="noStrike" kern="1200" dirty="0">
                          <a:effectLst/>
                        </a:rPr>
                        <a:t> </a:t>
                      </a:r>
                      <a:endParaRPr lang="es-CO" sz="1400" u="none" strike="noStrike" kern="1200" dirty="0" smtClean="0">
                        <a:effectLst/>
                      </a:endParaRPr>
                    </a:p>
                    <a:p>
                      <a:pPr algn="just" fontAlgn="ctr"/>
                      <a:endParaRPr lang="es-CO" sz="1400" b="0" i="0" u="none" strike="noStrike" kern="1200" dirty="0">
                        <a:solidFill>
                          <a:srgbClr val="203764"/>
                        </a:solidFill>
                        <a:effectLst/>
                        <a:latin typeface="Calibri" panose="020F0502020204030204" pitchFamily="34" charset="0"/>
                        <a:ea typeface="+mn-ea"/>
                        <a:cs typeface="+mn-cs"/>
                      </a:endParaRPr>
                    </a:p>
                  </a:txBody>
                  <a:tcPr marL="0" marR="0" marT="0" marB="0" anchor="ctr"/>
                </a:tc>
                <a:extLst>
                  <a:ext uri="{0D108BD9-81ED-4DB2-BD59-A6C34878D82A}">
                    <a16:rowId xmlns:a16="http://schemas.microsoft.com/office/drawing/2014/main" xmlns="" val="3600441601"/>
                  </a:ext>
                </a:extLst>
              </a:tr>
              <a:tr h="567525">
                <a:tc>
                  <a:txBody>
                    <a:bodyPr/>
                    <a:lstStyle/>
                    <a:p>
                      <a:pPr algn="just" fontAlgn="ctr"/>
                      <a:r>
                        <a:rPr lang="es-CO" sz="1400" u="none" strike="noStrike" kern="1200" dirty="0">
                          <a:effectLst/>
                        </a:rPr>
                        <a:t>2</a:t>
                      </a:r>
                      <a:r>
                        <a:rPr lang="es-CO" sz="1400" u="none" strike="noStrike" kern="1200" dirty="0" smtClean="0">
                          <a:effectLst/>
                        </a:rPr>
                        <a:t>. Proceso de concertación para la reglamentación del TIF ( instrumento de financiación de infraestructura urbana a través de titularización del mayor valor del recaudo futuro del impuesto predial unificado que se genere en las zonas de influencia de los respectivos proyectos estratégicos de renovación urbana).</a:t>
                      </a:r>
                      <a:endParaRPr lang="es-CO" sz="1400" u="none" strike="noStrike" kern="1200" dirty="0">
                        <a:effectLst/>
                      </a:endParaRPr>
                    </a:p>
                    <a:p>
                      <a:pPr algn="just" fontAlgn="ctr"/>
                      <a:r>
                        <a:rPr lang="es-CO" sz="1400" u="none" strike="noStrike" kern="1200" dirty="0">
                          <a:effectLst/>
                        </a:rPr>
                        <a:t> </a:t>
                      </a:r>
                      <a:endParaRPr lang="es-CO" sz="1400" b="0" i="0" u="none" strike="noStrike" kern="1200" dirty="0">
                        <a:solidFill>
                          <a:srgbClr val="203764"/>
                        </a:solidFill>
                        <a:effectLst/>
                        <a:latin typeface="Calibri" panose="020F0502020204030204" pitchFamily="34" charset="0"/>
                        <a:ea typeface="+mn-ea"/>
                        <a:cs typeface="+mn-cs"/>
                      </a:endParaRPr>
                    </a:p>
                  </a:txBody>
                  <a:tcPr marL="0" marR="0" marT="0" marB="0" anchor="ctr"/>
                </a:tc>
                <a:extLst>
                  <a:ext uri="{0D108BD9-81ED-4DB2-BD59-A6C34878D82A}">
                    <a16:rowId xmlns:a16="http://schemas.microsoft.com/office/drawing/2014/main" xmlns="" val="1233116825"/>
                  </a:ext>
                </a:extLst>
              </a:tr>
              <a:tr h="1941966">
                <a:tc>
                  <a:txBody>
                    <a:bodyPr/>
                    <a:lstStyle/>
                    <a:p>
                      <a:pPr algn="just" fontAlgn="ctr"/>
                      <a:r>
                        <a:rPr lang="es-CO" sz="1400" u="none" strike="noStrike" kern="1200" dirty="0">
                          <a:effectLst/>
                        </a:rPr>
                        <a:t>3</a:t>
                      </a:r>
                      <a:r>
                        <a:rPr lang="es-CO" sz="1400" u="none" strike="noStrike" kern="1200" dirty="0" smtClean="0">
                          <a:effectLst/>
                        </a:rPr>
                        <a:t>. Mediante la Resolución No. 3832 de 2019, se expidió el Catálogo de Clasificación Presupuestal para Entidades Territoriales y sus Descentralizadas – CCPET.</a:t>
                      </a:r>
                      <a:endParaRPr lang="es-CO" sz="1400" u="none" strike="noStrike" kern="1200" dirty="0">
                        <a:effectLst/>
                      </a:endParaRPr>
                    </a:p>
                    <a:p>
                      <a:pPr algn="just" fontAlgn="ctr"/>
                      <a:r>
                        <a:rPr lang="es-CO" sz="1400" u="none" strike="noStrike" kern="1200" dirty="0">
                          <a:effectLst/>
                        </a:rPr>
                        <a:t> </a:t>
                      </a:r>
                      <a:endParaRPr lang="es-CO" sz="1400" u="none" strike="noStrike" kern="1200" dirty="0" smtClean="0">
                        <a:effectLst/>
                      </a:endParaRPr>
                    </a:p>
                    <a:p>
                      <a:pPr marL="0" marR="0" lvl="0" indent="0" algn="just" defTabSz="914400" rtl="0" eaLnBrk="1" fontAlgn="ctr" latinLnBrk="0" hangingPunct="1">
                        <a:lnSpc>
                          <a:spcPct val="100000"/>
                        </a:lnSpc>
                        <a:spcBef>
                          <a:spcPts val="0"/>
                        </a:spcBef>
                        <a:spcAft>
                          <a:spcPts val="0"/>
                        </a:spcAft>
                        <a:buClrTx/>
                        <a:buSzTx/>
                        <a:buFontTx/>
                        <a:buNone/>
                        <a:tabLst/>
                        <a:defRPr/>
                      </a:pPr>
                      <a:r>
                        <a:rPr lang="es-CO" sz="1400" u="none" strike="noStrike" kern="1200" dirty="0" smtClean="0">
                          <a:effectLst/>
                        </a:rPr>
                        <a:t>4. Conformación de la Comisión de Estudio del Sistema Tributario Territorial, mediante Decreto 873 de 2019, en donde se presentan las propuestas de reformas puntuales al sistema, a fin de hacerlo más eficiente, reactivar la economía de las regiones, y combatir la evasión y la elusión fiscal.</a:t>
                      </a:r>
                    </a:p>
                  </a:txBody>
                  <a:tcPr marL="0" marR="0" marT="0" marB="0" anchor="ctr"/>
                </a:tc>
                <a:extLst>
                  <a:ext uri="{0D108BD9-81ED-4DB2-BD59-A6C34878D82A}">
                    <a16:rowId xmlns:a16="http://schemas.microsoft.com/office/drawing/2014/main" xmlns="" val="2795194357"/>
                  </a:ext>
                </a:extLst>
              </a:tr>
              <a:tr h="832271">
                <a:tc>
                  <a:txBody>
                    <a:bodyPr/>
                    <a:lstStyle/>
                    <a:p>
                      <a:pPr marL="0" marR="0" lvl="0" indent="0" algn="just" defTabSz="914400" rtl="0" eaLnBrk="1" fontAlgn="ctr" latinLnBrk="0" hangingPunct="1">
                        <a:lnSpc>
                          <a:spcPct val="100000"/>
                        </a:lnSpc>
                        <a:spcBef>
                          <a:spcPts val="0"/>
                        </a:spcBef>
                        <a:spcAft>
                          <a:spcPts val="0"/>
                        </a:spcAft>
                        <a:buClrTx/>
                        <a:buSzTx/>
                        <a:buFontTx/>
                        <a:buNone/>
                        <a:tabLst/>
                        <a:defRPr/>
                      </a:pPr>
                      <a:r>
                        <a:rPr lang="es-CO" sz="1400" u="none" strike="noStrike" kern="1200" dirty="0" smtClean="0">
                          <a:effectLst/>
                        </a:rPr>
                        <a:t>5. La tasa de inversión como porcentaje del PIB a cierre de 2019 llego a un 22.3% y que comparado con el 2018 se presentó un aumento en 1 p.p., con lo cual se alcanzó un 96.9 % de la meta establecida en esta vigencia.</a:t>
                      </a:r>
                    </a:p>
                    <a:p>
                      <a:pPr marL="0" marR="0" lvl="0" indent="0" algn="just" defTabSz="914400" rtl="0" eaLnBrk="1" fontAlgn="ctr" latinLnBrk="0" hangingPunct="1">
                        <a:lnSpc>
                          <a:spcPct val="100000"/>
                        </a:lnSpc>
                        <a:spcBef>
                          <a:spcPts val="0"/>
                        </a:spcBef>
                        <a:spcAft>
                          <a:spcPts val="0"/>
                        </a:spcAft>
                        <a:buClrTx/>
                        <a:buSzTx/>
                        <a:buFontTx/>
                        <a:buNone/>
                        <a:tabLst/>
                        <a:defRPr/>
                      </a:pPr>
                      <a:endParaRPr lang="es-CO" sz="1400" b="0" i="0" u="none" strike="noStrike" kern="1200" dirty="0">
                        <a:solidFill>
                          <a:srgbClr val="203764"/>
                        </a:solidFill>
                        <a:effectLst/>
                        <a:latin typeface="Calibri" panose="020F0502020204030204" pitchFamily="34" charset="0"/>
                        <a:ea typeface="+mn-ea"/>
                        <a:cs typeface="+mn-cs"/>
                      </a:endParaRPr>
                    </a:p>
                  </a:txBody>
                  <a:tcPr marL="0" marR="0" marT="0" marB="0" anchor="ctr"/>
                </a:tc>
                <a:extLst>
                  <a:ext uri="{0D108BD9-81ED-4DB2-BD59-A6C34878D82A}">
                    <a16:rowId xmlns:a16="http://schemas.microsoft.com/office/drawing/2014/main" xmlns="" val="3170439627"/>
                  </a:ext>
                </a:extLst>
              </a:tr>
            </a:tbl>
          </a:graphicData>
        </a:graphic>
      </p:graphicFrame>
    </p:spTree>
    <p:extLst>
      <p:ext uri="{BB962C8B-B14F-4D97-AF65-F5344CB8AC3E}">
        <p14:creationId xmlns:p14="http://schemas.microsoft.com/office/powerpoint/2010/main" val="82801459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5">
            <a:extLst>
              <a:ext uri="{FF2B5EF4-FFF2-40B4-BE49-F238E27FC236}">
                <a16:creationId xmlns:a16="http://schemas.microsoft.com/office/drawing/2014/main" xmlns="" id="{147A00F9-85D5-482F-8929-515BA65B6DAA}"/>
              </a:ext>
            </a:extLst>
          </p:cNvPr>
          <p:cNvSpPr>
            <a:spLocks noGrp="1"/>
          </p:cNvSpPr>
          <p:nvPr>
            <p:ph type="title"/>
          </p:nvPr>
        </p:nvSpPr>
        <p:spPr>
          <a:xfrm>
            <a:off x="5914743" y="439229"/>
            <a:ext cx="4689567" cy="559387"/>
          </a:xfrm>
        </p:spPr>
        <p:txBody>
          <a:bodyPr/>
          <a:lstStyle/>
          <a:p>
            <a:r>
              <a:rPr lang="es-CO" sz="2400" dirty="0"/>
              <a:t>Principales Logros 2019 </a:t>
            </a:r>
            <a:r>
              <a:rPr lang="es-CO" sz="2400" dirty="0" smtClean="0"/>
              <a:t>– 2020</a:t>
            </a:r>
            <a:br>
              <a:rPr lang="es-CO" sz="2400" dirty="0" smtClean="0"/>
            </a:br>
            <a:r>
              <a:rPr lang="es-CO" sz="2400" dirty="0" smtClean="0"/>
              <a:t>Sector Hacienda</a:t>
            </a:r>
            <a:endParaRPr lang="es-CO" sz="2400" dirty="0"/>
          </a:p>
        </p:txBody>
      </p:sp>
      <p:pic>
        <p:nvPicPr>
          <p:cNvPr id="5" name="Picture 2" descr="Mintrane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9286" y="249581"/>
            <a:ext cx="4778754" cy="938684"/>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3" name="Tabla 2"/>
          <p:cNvGraphicFramePr>
            <a:graphicFrameLocks noGrp="1"/>
          </p:cNvGraphicFramePr>
          <p:nvPr>
            <p:extLst>
              <p:ext uri="{D42A27DB-BD31-4B8C-83A1-F6EECF244321}">
                <p14:modId xmlns:p14="http://schemas.microsoft.com/office/powerpoint/2010/main" val="3164196432"/>
              </p:ext>
            </p:extLst>
          </p:nvPr>
        </p:nvGraphicFramePr>
        <p:xfrm>
          <a:off x="838200" y="1825625"/>
          <a:ext cx="10557681" cy="3485221"/>
        </p:xfrm>
        <a:graphic>
          <a:graphicData uri="http://schemas.openxmlformats.org/drawingml/2006/table">
            <a:tbl>
              <a:tblPr>
                <a:tableStyleId>{2D5ABB26-0587-4C30-8999-92F81FD0307C}</a:tableStyleId>
              </a:tblPr>
              <a:tblGrid>
                <a:gridCol w="10557681">
                  <a:extLst>
                    <a:ext uri="{9D8B030D-6E8A-4147-A177-3AD203B41FA5}">
                      <a16:colId xmlns:a16="http://schemas.microsoft.com/office/drawing/2014/main" xmlns="" val="814012354"/>
                    </a:ext>
                  </a:extLst>
                </a:gridCol>
              </a:tblGrid>
              <a:tr h="557563">
                <a:tc>
                  <a:txBody>
                    <a:bodyPr/>
                    <a:lstStyle/>
                    <a:p>
                      <a:pPr marL="0" marR="0" lvl="0" indent="0" algn="just" defTabSz="914400" rtl="0" eaLnBrk="1" fontAlgn="ctr" latinLnBrk="0" hangingPunct="1">
                        <a:lnSpc>
                          <a:spcPct val="100000"/>
                        </a:lnSpc>
                        <a:spcBef>
                          <a:spcPts val="0"/>
                        </a:spcBef>
                        <a:spcAft>
                          <a:spcPts val="0"/>
                        </a:spcAft>
                        <a:buClrTx/>
                        <a:buSzTx/>
                        <a:buFontTx/>
                        <a:buNone/>
                        <a:tabLst/>
                        <a:defRPr/>
                      </a:pPr>
                      <a:r>
                        <a:rPr lang="es-CO" sz="1400" u="none" strike="noStrike" kern="1200" dirty="0" smtClean="0">
                          <a:effectLst/>
                        </a:rPr>
                        <a:t>6. Durante el 2019, se llevo a cabo la misión de mercado de capitales que principalmente buscaba evaluar avances y desafíos del mercado de capitales y trazar una hoja de ruta para promover su desarrollo, y ampliar la fuente de recursos para el ahorro y la inversión, el resultado se presento en el informe final que fue entregado en el mes de diciembre y que representa un reto para la adopción e implementación de las recomendaciones.</a:t>
                      </a:r>
                    </a:p>
                    <a:p>
                      <a:pPr algn="just" fontAlgn="ctr"/>
                      <a:endParaRPr lang="es-CO" sz="1400" u="none" strike="noStrike" kern="1200" dirty="0" smtClean="0">
                        <a:effectLst/>
                      </a:endParaRPr>
                    </a:p>
                    <a:p>
                      <a:pPr marL="0" marR="0" lvl="0" indent="0" algn="just" defTabSz="914400" rtl="0" eaLnBrk="1" fontAlgn="ctr" latinLnBrk="0" hangingPunct="1">
                        <a:lnSpc>
                          <a:spcPct val="100000"/>
                        </a:lnSpc>
                        <a:spcBef>
                          <a:spcPts val="0"/>
                        </a:spcBef>
                        <a:spcAft>
                          <a:spcPts val="0"/>
                        </a:spcAft>
                        <a:buClrTx/>
                        <a:buSzTx/>
                        <a:buFontTx/>
                        <a:buNone/>
                        <a:tabLst/>
                        <a:defRPr/>
                      </a:pPr>
                      <a:r>
                        <a:rPr lang="es-CO" sz="1400" u="none" strike="noStrike" kern="1200" dirty="0" smtClean="0">
                          <a:effectLst/>
                        </a:rPr>
                        <a:t>7. Ante la emergencia sanitaria, se fortalece patrimonialmente al Fondo Nacional de Garantías mediante el Decreto Legislativo 492 de 28 de marzo de 2020.</a:t>
                      </a:r>
                      <a:endParaRPr lang="es-CO" sz="1400" b="0" i="0" u="none" strike="noStrike" kern="1200" dirty="0">
                        <a:solidFill>
                          <a:srgbClr val="203764"/>
                        </a:solidFill>
                        <a:effectLst/>
                        <a:latin typeface="Calibri" panose="020F0502020204030204" pitchFamily="34" charset="0"/>
                        <a:ea typeface="+mn-ea"/>
                        <a:cs typeface="+mn-cs"/>
                      </a:endParaRPr>
                    </a:p>
                  </a:txBody>
                  <a:tcPr marL="0" marR="0" marT="0" marB="0" anchor="ctr"/>
                </a:tc>
                <a:extLst>
                  <a:ext uri="{0D108BD9-81ED-4DB2-BD59-A6C34878D82A}">
                    <a16:rowId xmlns:a16="http://schemas.microsoft.com/office/drawing/2014/main" xmlns="" val="568469740"/>
                  </a:ext>
                </a:extLst>
              </a:tr>
              <a:tr h="498181">
                <a:tc>
                  <a:txBody>
                    <a:bodyPr/>
                    <a:lstStyle/>
                    <a:p>
                      <a:pPr algn="just" fontAlgn="ctr"/>
                      <a:endParaRPr lang="es-CO" sz="1000" b="0" i="0" u="none" strike="noStrike" kern="1200" dirty="0">
                        <a:solidFill>
                          <a:srgbClr val="203764"/>
                        </a:solidFill>
                        <a:effectLst/>
                        <a:latin typeface="Calibri" panose="020F0502020204030204" pitchFamily="34" charset="0"/>
                        <a:ea typeface="+mn-ea"/>
                        <a:cs typeface="+mn-cs"/>
                      </a:endParaRPr>
                    </a:p>
                  </a:txBody>
                  <a:tcPr marL="0" marR="0" marT="0" marB="0" anchor="ctr"/>
                </a:tc>
                <a:extLst>
                  <a:ext uri="{0D108BD9-81ED-4DB2-BD59-A6C34878D82A}">
                    <a16:rowId xmlns:a16="http://schemas.microsoft.com/office/drawing/2014/main" xmlns="" val="494222607"/>
                  </a:ext>
                </a:extLst>
              </a:tr>
              <a:tr h="498181">
                <a:tc>
                  <a:txBody>
                    <a:bodyPr/>
                    <a:lstStyle/>
                    <a:p>
                      <a:pPr algn="just" fontAlgn="ctr"/>
                      <a:r>
                        <a:rPr lang="es-CO" sz="1400" u="none" strike="noStrike" kern="1200" dirty="0" smtClean="0">
                          <a:effectLst/>
                        </a:rPr>
                        <a:t>8. Debido al estado de Emergencia Económica, Social y Ecológica decretado por el Gobierno nacional con ocasión a la pandemia originada por COVID-19, a través del Decreto Ley 444 de 2020, se creó el Fondo de Mitigación de Emergencias (FOME) para poder disponer de otras fuentes de financiación diferentes a los ingresos tributarios.</a:t>
                      </a:r>
                    </a:p>
                    <a:p>
                      <a:pPr algn="just" fontAlgn="ctr"/>
                      <a:endParaRPr lang="es-CO" sz="1400" b="0" i="0" u="none" strike="noStrike" kern="1200" dirty="0">
                        <a:solidFill>
                          <a:srgbClr val="203764"/>
                        </a:solidFill>
                        <a:effectLst/>
                        <a:latin typeface="Calibri" panose="020F0502020204030204" pitchFamily="34" charset="0"/>
                        <a:ea typeface="+mn-ea"/>
                        <a:cs typeface="+mn-cs"/>
                      </a:endParaRPr>
                    </a:p>
                  </a:txBody>
                  <a:tcPr marL="0" marR="0" marT="0" marB="0" anchor="ctr"/>
                </a:tc>
                <a:extLst>
                  <a:ext uri="{0D108BD9-81ED-4DB2-BD59-A6C34878D82A}">
                    <a16:rowId xmlns:a16="http://schemas.microsoft.com/office/drawing/2014/main" xmlns="" val="2473284820"/>
                  </a:ext>
                </a:extLst>
              </a:tr>
              <a:tr h="498181">
                <a:tc>
                  <a:txBody>
                    <a:bodyPr/>
                    <a:lstStyle/>
                    <a:p>
                      <a:pPr algn="just" fontAlgn="ctr"/>
                      <a:r>
                        <a:rPr lang="es-CO" sz="1400" u="none" strike="noStrike" kern="1200" dirty="0" smtClean="0">
                          <a:effectLst/>
                        </a:rPr>
                        <a:t>9.</a:t>
                      </a:r>
                      <a:r>
                        <a:rPr lang="es-CO" sz="1400" u="none" strike="noStrike" kern="1200" baseline="0" dirty="0" smtClean="0">
                          <a:effectLst/>
                        </a:rPr>
                        <a:t> </a:t>
                      </a:r>
                      <a:r>
                        <a:rPr lang="es-CO" sz="1400" u="none" strike="noStrike" kern="1200" dirty="0" smtClean="0">
                          <a:effectLst/>
                        </a:rPr>
                        <a:t>Creación de programas</a:t>
                      </a:r>
                      <a:r>
                        <a:rPr lang="es-CO" sz="1400" u="none" strike="noStrike" kern="1200" baseline="0" dirty="0" smtClean="0">
                          <a:effectLst/>
                        </a:rPr>
                        <a:t> para apoyar la emergencia sanitaria</a:t>
                      </a:r>
                      <a:r>
                        <a:rPr lang="es-CO" sz="1400" u="none" strike="noStrike" kern="1200" dirty="0" smtClean="0">
                          <a:effectLst/>
                        </a:rPr>
                        <a:t>: Programa Ingreso Solidario mediante el Decreto Legislativo 518 de 4 de abril de 2020,  Programa de Apoyo al Empleo Formal mediante el Decreto Legislativo 639 de 8 de mayo de 2020.</a:t>
                      </a:r>
                      <a:endParaRPr lang="es-CO" sz="1400" b="0" i="0" u="none" strike="noStrike" kern="1200" dirty="0">
                        <a:solidFill>
                          <a:srgbClr val="203764"/>
                        </a:solidFill>
                        <a:effectLst/>
                        <a:latin typeface="Calibri" panose="020F0502020204030204" pitchFamily="34" charset="0"/>
                        <a:ea typeface="+mn-ea"/>
                        <a:cs typeface="+mn-cs"/>
                      </a:endParaRPr>
                    </a:p>
                  </a:txBody>
                  <a:tcPr marL="0" marR="0" marT="0" marB="0" anchor="ctr"/>
                </a:tc>
                <a:extLst>
                  <a:ext uri="{0D108BD9-81ED-4DB2-BD59-A6C34878D82A}">
                    <a16:rowId xmlns:a16="http://schemas.microsoft.com/office/drawing/2014/main" xmlns="" val="1310560404"/>
                  </a:ext>
                </a:extLst>
              </a:tr>
            </a:tbl>
          </a:graphicData>
        </a:graphic>
      </p:graphicFrame>
    </p:spTree>
    <p:extLst>
      <p:ext uri="{BB962C8B-B14F-4D97-AF65-F5344CB8AC3E}">
        <p14:creationId xmlns:p14="http://schemas.microsoft.com/office/powerpoint/2010/main" val="325792394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xmlns="" id="{A9BF9024-8020-45D8-80DC-C010FECB1919}"/>
              </a:ext>
            </a:extLst>
          </p:cNvPr>
          <p:cNvSpPr>
            <a:spLocks noGrp="1"/>
          </p:cNvSpPr>
          <p:nvPr>
            <p:ph type="body" sz="quarter" idx="11"/>
          </p:nvPr>
        </p:nvSpPr>
        <p:spPr/>
        <p:txBody>
          <a:bodyPr>
            <a:normAutofit/>
          </a:bodyPr>
          <a:lstStyle/>
          <a:p>
            <a:r>
              <a:rPr lang="es-CO" dirty="0" smtClean="0"/>
              <a:t>Vigencias </a:t>
            </a:r>
            <a:r>
              <a:rPr lang="es-CO" dirty="0"/>
              <a:t>Futuras</a:t>
            </a:r>
          </a:p>
        </p:txBody>
      </p:sp>
      <p:sp>
        <p:nvSpPr>
          <p:cNvPr id="12" name="Text Placeholder 11">
            <a:extLst>
              <a:ext uri="{FF2B5EF4-FFF2-40B4-BE49-F238E27FC236}">
                <a16:creationId xmlns:a16="http://schemas.microsoft.com/office/drawing/2014/main" xmlns="" id="{F474FB92-D38F-4078-BAA8-B8932BB77242}"/>
              </a:ext>
            </a:extLst>
          </p:cNvPr>
          <p:cNvSpPr>
            <a:spLocks noGrp="1"/>
          </p:cNvSpPr>
          <p:nvPr>
            <p:ph type="body" sz="quarter" idx="12"/>
          </p:nvPr>
        </p:nvSpPr>
        <p:spPr/>
        <p:txBody>
          <a:bodyPr>
            <a:normAutofit/>
          </a:bodyPr>
          <a:lstStyle/>
          <a:p>
            <a:r>
              <a:rPr lang="es-CO" dirty="0" smtClean="0"/>
              <a:t>2.</a:t>
            </a:r>
            <a:endParaRPr lang="es-CO" dirty="0"/>
          </a:p>
        </p:txBody>
      </p:sp>
    </p:spTree>
    <p:extLst>
      <p:ext uri="{BB962C8B-B14F-4D97-AF65-F5344CB8AC3E}">
        <p14:creationId xmlns:p14="http://schemas.microsoft.com/office/powerpoint/2010/main" val="77587728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5">
            <a:extLst>
              <a:ext uri="{FF2B5EF4-FFF2-40B4-BE49-F238E27FC236}">
                <a16:creationId xmlns:a16="http://schemas.microsoft.com/office/drawing/2014/main" xmlns="" id="{147A00F9-85D5-482F-8929-515BA65B6DAA}"/>
              </a:ext>
            </a:extLst>
          </p:cNvPr>
          <p:cNvSpPr>
            <a:spLocks noGrp="1"/>
          </p:cNvSpPr>
          <p:nvPr>
            <p:ph type="title"/>
          </p:nvPr>
        </p:nvSpPr>
        <p:spPr>
          <a:xfrm>
            <a:off x="121683" y="13648"/>
            <a:ext cx="11613596" cy="559387"/>
          </a:xfrm>
        </p:spPr>
        <p:txBody>
          <a:bodyPr/>
          <a:lstStyle/>
          <a:p>
            <a:r>
              <a:rPr lang="es-CO" sz="2000" dirty="0"/>
              <a:t>2</a:t>
            </a:r>
            <a:r>
              <a:rPr lang="es-CO" sz="2000" dirty="0" smtClean="0"/>
              <a:t>. </a:t>
            </a:r>
            <a:r>
              <a:rPr lang="es-CO" sz="2000" dirty="0"/>
              <a:t>Vigencias Futuras MGMP </a:t>
            </a:r>
            <a:r>
              <a:rPr lang="es-CO" sz="2000" dirty="0" smtClean="0"/>
              <a:t>2021 </a:t>
            </a:r>
            <a:r>
              <a:rPr lang="es-CO" sz="2000" dirty="0"/>
              <a:t>- </a:t>
            </a:r>
            <a:r>
              <a:rPr lang="es-CO" sz="2000" dirty="0" smtClean="0"/>
              <a:t>2024</a:t>
            </a:r>
            <a:endParaRPr lang="es-CO" sz="2000" dirty="0"/>
          </a:p>
        </p:txBody>
      </p:sp>
      <p:graphicFrame>
        <p:nvGraphicFramePr>
          <p:cNvPr id="6" name="Tabla 5"/>
          <p:cNvGraphicFramePr>
            <a:graphicFrameLocks noGrp="1"/>
          </p:cNvGraphicFramePr>
          <p:nvPr>
            <p:extLst>
              <p:ext uri="{D42A27DB-BD31-4B8C-83A1-F6EECF244321}">
                <p14:modId xmlns:p14="http://schemas.microsoft.com/office/powerpoint/2010/main" val="1948387021"/>
              </p:ext>
            </p:extLst>
          </p:nvPr>
        </p:nvGraphicFramePr>
        <p:xfrm>
          <a:off x="1007890" y="573035"/>
          <a:ext cx="10333400" cy="5814048"/>
        </p:xfrm>
        <a:graphic>
          <a:graphicData uri="http://schemas.openxmlformats.org/drawingml/2006/table">
            <a:tbl>
              <a:tblPr/>
              <a:tblGrid>
                <a:gridCol w="3973508">
                  <a:extLst>
                    <a:ext uri="{9D8B030D-6E8A-4147-A177-3AD203B41FA5}">
                      <a16:colId xmlns:a16="http://schemas.microsoft.com/office/drawing/2014/main" xmlns="" val="3163180656"/>
                    </a:ext>
                  </a:extLst>
                </a:gridCol>
                <a:gridCol w="1267497">
                  <a:extLst>
                    <a:ext uri="{9D8B030D-6E8A-4147-A177-3AD203B41FA5}">
                      <a16:colId xmlns:a16="http://schemas.microsoft.com/office/drawing/2014/main" xmlns="" val="1877383354"/>
                    </a:ext>
                  </a:extLst>
                </a:gridCol>
                <a:gridCol w="1143190">
                  <a:extLst>
                    <a:ext uri="{9D8B030D-6E8A-4147-A177-3AD203B41FA5}">
                      <a16:colId xmlns:a16="http://schemas.microsoft.com/office/drawing/2014/main" xmlns="" val="1970891905"/>
                    </a:ext>
                  </a:extLst>
                </a:gridCol>
                <a:gridCol w="1018479">
                  <a:extLst>
                    <a:ext uri="{9D8B030D-6E8A-4147-A177-3AD203B41FA5}">
                      <a16:colId xmlns:a16="http://schemas.microsoft.com/office/drawing/2014/main" xmlns="" val="3279338319"/>
                    </a:ext>
                  </a:extLst>
                </a:gridCol>
                <a:gridCol w="956123">
                  <a:extLst>
                    <a:ext uri="{9D8B030D-6E8A-4147-A177-3AD203B41FA5}">
                      <a16:colId xmlns:a16="http://schemas.microsoft.com/office/drawing/2014/main" xmlns="" val="2716562378"/>
                    </a:ext>
                  </a:extLst>
                </a:gridCol>
                <a:gridCol w="1080835">
                  <a:extLst>
                    <a:ext uri="{9D8B030D-6E8A-4147-A177-3AD203B41FA5}">
                      <a16:colId xmlns:a16="http://schemas.microsoft.com/office/drawing/2014/main" xmlns="" val="2740655090"/>
                    </a:ext>
                  </a:extLst>
                </a:gridCol>
                <a:gridCol w="893768">
                  <a:extLst>
                    <a:ext uri="{9D8B030D-6E8A-4147-A177-3AD203B41FA5}">
                      <a16:colId xmlns:a16="http://schemas.microsoft.com/office/drawing/2014/main" xmlns="" val="2286165464"/>
                    </a:ext>
                  </a:extLst>
                </a:gridCol>
              </a:tblGrid>
              <a:tr h="121733">
                <a:tc>
                  <a:txBody>
                    <a:bodyPr/>
                    <a:lstStyle/>
                    <a:p>
                      <a:pPr algn="l" rtl="0" fontAlgn="ctr"/>
                      <a:r>
                        <a:rPr lang="es-CO" sz="900" b="1" i="0" u="none" strike="noStrike">
                          <a:solidFill>
                            <a:srgbClr val="203764"/>
                          </a:solidFill>
                          <a:effectLst/>
                          <a:latin typeface="Calibri" panose="020F0502020204030204" pitchFamily="34" charset="0"/>
                        </a:rPr>
                        <a:t>Millones de pesos</a:t>
                      </a:r>
                    </a:p>
                  </a:txBody>
                  <a:tcPr marL="0" marR="0" marT="0" marB="0" anchor="ctr">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s-CO" sz="900" b="0" i="0" u="none" strike="noStrike">
                          <a:solidFill>
                            <a:srgbClr val="000000"/>
                          </a:solidFill>
                          <a:effectLst/>
                          <a:latin typeface="Arial" panose="020B0604020202020204" pitchFamily="34" charset="0"/>
                        </a:rPr>
                        <a:t> </a:t>
                      </a:r>
                    </a:p>
                  </a:txBody>
                  <a:tcPr marL="0" marR="0" marT="0" marB="0" anchor="ctr">
                    <a:lnL>
                      <a:noFill/>
                    </a:lnL>
                    <a:lnR>
                      <a:noFill/>
                    </a:lnR>
                    <a:lnT w="1270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s-CO" sz="900" b="0" i="0" u="none" strike="noStrike">
                          <a:solidFill>
                            <a:srgbClr val="000000"/>
                          </a:solidFill>
                          <a:effectLst/>
                          <a:latin typeface="Arial" panose="020B0604020202020204" pitchFamily="34" charset="0"/>
                        </a:rPr>
                        <a:t> </a:t>
                      </a:r>
                    </a:p>
                  </a:txBody>
                  <a:tcPr marL="0" marR="0" marT="0" marB="0" anchor="ctr">
                    <a:lnL>
                      <a:noFill/>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4">
                  <a:txBody>
                    <a:bodyPr/>
                    <a:lstStyle/>
                    <a:p>
                      <a:pPr algn="ctr" rtl="0" fontAlgn="ctr"/>
                      <a:r>
                        <a:rPr lang="es-CO" sz="900" b="1" i="0" u="none" strike="noStrike">
                          <a:solidFill>
                            <a:srgbClr val="FFFFFF"/>
                          </a:solidFill>
                          <a:effectLst/>
                          <a:latin typeface="Calibri" panose="020F0502020204030204" pitchFamily="34" charset="0"/>
                        </a:rPr>
                        <a:t>Vigencias Futuras aprobadas 2021</a:t>
                      </a:r>
                    </a:p>
                  </a:txBody>
                  <a:tcPr marL="0" marR="0" marT="0" marB="0"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03764"/>
                    </a:solidFill>
                  </a:tcPr>
                </a:tc>
                <a:tc hMerge="1">
                  <a:txBody>
                    <a:bodyPr/>
                    <a:lstStyle/>
                    <a:p>
                      <a:endParaRPr lang="es-CO"/>
                    </a:p>
                  </a:txBody>
                  <a:tcPr/>
                </a:tc>
                <a:tc hMerge="1">
                  <a:txBody>
                    <a:bodyPr/>
                    <a:lstStyle/>
                    <a:p>
                      <a:endParaRPr lang="es-CO"/>
                    </a:p>
                  </a:txBody>
                  <a:tcPr/>
                </a:tc>
                <a:tc hMerge="1">
                  <a:txBody>
                    <a:bodyPr/>
                    <a:lstStyle/>
                    <a:p>
                      <a:endParaRPr lang="es-CO"/>
                    </a:p>
                  </a:txBody>
                  <a:tcPr/>
                </a:tc>
                <a:extLst>
                  <a:ext uri="{0D108BD9-81ED-4DB2-BD59-A6C34878D82A}">
                    <a16:rowId xmlns:a16="http://schemas.microsoft.com/office/drawing/2014/main" xmlns="" val="3640342313"/>
                  </a:ext>
                </a:extLst>
              </a:tr>
              <a:tr h="121733">
                <a:tc>
                  <a:txBody>
                    <a:bodyPr/>
                    <a:lstStyle/>
                    <a:p>
                      <a:pPr algn="ctr" rtl="0" fontAlgn="ctr"/>
                      <a:r>
                        <a:rPr lang="es-CO" sz="900" b="1" i="0" u="none" strike="noStrike">
                          <a:solidFill>
                            <a:srgbClr val="FFFFFF"/>
                          </a:solidFill>
                          <a:effectLst/>
                          <a:latin typeface="Calibri" panose="020F0502020204030204" pitchFamily="34" charset="0"/>
                        </a:rPr>
                        <a:t>Vigencias Futuras</a:t>
                      </a:r>
                    </a:p>
                  </a:txBody>
                  <a:tcPr marL="0" marR="0" marT="0" marB="0" anchor="ctr">
                    <a:lnL w="12700" cap="flat" cmpd="sng" algn="ctr">
                      <a:solidFill>
                        <a:schemeClr val="tx1"/>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03764"/>
                    </a:solidFill>
                  </a:tcPr>
                </a:tc>
                <a:tc>
                  <a:txBody>
                    <a:bodyPr/>
                    <a:lstStyle/>
                    <a:p>
                      <a:pPr algn="ctr" rtl="0" fontAlgn="ctr"/>
                      <a:r>
                        <a:rPr lang="es-CO" sz="900" b="1" i="0" u="none" strike="noStrike">
                          <a:solidFill>
                            <a:srgbClr val="FFFFFF"/>
                          </a:solidFill>
                          <a:effectLst/>
                          <a:latin typeface="Calibri" panose="020F0502020204030204" pitchFamily="34" charset="0"/>
                        </a:rPr>
                        <a:t>2020*</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03764"/>
                    </a:solidFill>
                  </a:tcPr>
                </a:tc>
                <a:tc>
                  <a:txBody>
                    <a:bodyPr/>
                    <a:lstStyle/>
                    <a:p>
                      <a:pPr algn="ctr" rtl="0" fontAlgn="ctr"/>
                      <a:r>
                        <a:rPr lang="es-CO" sz="900" b="1" i="0" u="none" strike="noStrike">
                          <a:solidFill>
                            <a:srgbClr val="FFFFFF"/>
                          </a:solidFill>
                          <a:effectLst/>
                          <a:latin typeface="Calibri" panose="020F0502020204030204" pitchFamily="34" charset="0"/>
                        </a:rPr>
                        <a:t>2020**</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03764"/>
                    </a:solidFill>
                  </a:tcPr>
                </a:tc>
                <a:tc>
                  <a:txBody>
                    <a:bodyPr/>
                    <a:lstStyle/>
                    <a:p>
                      <a:pPr algn="ctr" rtl="0" fontAlgn="ctr"/>
                      <a:r>
                        <a:rPr lang="es-CO" sz="900" b="1" i="0" u="none" strike="noStrike">
                          <a:solidFill>
                            <a:srgbClr val="FFFFFF"/>
                          </a:solidFill>
                          <a:effectLst/>
                          <a:latin typeface="Calibri" panose="020F0502020204030204" pitchFamily="34" charset="0"/>
                        </a:rPr>
                        <a:t>2021</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03764"/>
                    </a:solidFill>
                  </a:tcPr>
                </a:tc>
                <a:tc>
                  <a:txBody>
                    <a:bodyPr/>
                    <a:lstStyle/>
                    <a:p>
                      <a:pPr algn="ctr" rtl="0" fontAlgn="ctr"/>
                      <a:r>
                        <a:rPr lang="es-CO" sz="900" b="1" i="0" u="none" strike="noStrike">
                          <a:solidFill>
                            <a:srgbClr val="FFFFFF"/>
                          </a:solidFill>
                          <a:effectLst/>
                          <a:latin typeface="Calibri" panose="020F0502020204030204" pitchFamily="34" charset="0"/>
                        </a:rPr>
                        <a:t>2022</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03764"/>
                    </a:solidFill>
                  </a:tcPr>
                </a:tc>
                <a:tc>
                  <a:txBody>
                    <a:bodyPr/>
                    <a:lstStyle/>
                    <a:p>
                      <a:pPr algn="ctr" rtl="0" fontAlgn="ctr"/>
                      <a:r>
                        <a:rPr lang="es-CO" sz="900" b="1" i="0" u="none" strike="noStrike">
                          <a:solidFill>
                            <a:srgbClr val="FFFFFF"/>
                          </a:solidFill>
                          <a:effectLst/>
                          <a:latin typeface="Calibri" panose="020F0502020204030204" pitchFamily="34" charset="0"/>
                        </a:rPr>
                        <a:t>2023</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03764"/>
                    </a:solidFill>
                  </a:tcPr>
                </a:tc>
                <a:tc>
                  <a:txBody>
                    <a:bodyPr/>
                    <a:lstStyle/>
                    <a:p>
                      <a:pPr algn="ctr" rtl="0" fontAlgn="ctr"/>
                      <a:r>
                        <a:rPr lang="es-CO" sz="900" b="1" i="0" u="none" strike="noStrike">
                          <a:solidFill>
                            <a:srgbClr val="FFFFFF"/>
                          </a:solidFill>
                          <a:effectLst/>
                          <a:latin typeface="Calibri" panose="020F0502020204030204" pitchFamily="34" charset="0"/>
                        </a:rPr>
                        <a:t>2024</a:t>
                      </a:r>
                    </a:p>
                  </a:txBody>
                  <a:tcPr marL="0" marR="0" marT="0" marB="0" anchor="ctr">
                    <a:lnL w="6350" cap="flat" cmpd="sng" algn="ctr">
                      <a:solidFill>
                        <a:srgbClr val="B8CCE4"/>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03764"/>
                    </a:solidFill>
                  </a:tcPr>
                </a:tc>
                <a:extLst>
                  <a:ext uri="{0D108BD9-81ED-4DB2-BD59-A6C34878D82A}">
                    <a16:rowId xmlns:a16="http://schemas.microsoft.com/office/drawing/2014/main" xmlns="" val="2548031266"/>
                  </a:ext>
                </a:extLst>
              </a:tr>
              <a:tr h="106516">
                <a:tc>
                  <a:txBody>
                    <a:bodyPr/>
                    <a:lstStyle/>
                    <a:p>
                      <a:pPr algn="r" rtl="0" fontAlgn="ctr"/>
                      <a:r>
                        <a:rPr lang="es-CO" sz="800" b="1" i="0" u="none" strike="noStrike">
                          <a:solidFill>
                            <a:srgbClr val="203764"/>
                          </a:solidFill>
                          <a:effectLst/>
                          <a:latin typeface="Calibri" panose="020F0502020204030204" pitchFamily="34" charset="0"/>
                        </a:rPr>
                        <a:t>Funcionamiento</a:t>
                      </a:r>
                    </a:p>
                  </a:txBody>
                  <a:tcPr marL="0" marR="0" marT="0" marB="0" anchor="ctr">
                    <a:lnL w="12700" cap="flat" cmpd="sng" algn="ctr">
                      <a:solidFill>
                        <a:schemeClr val="tx1"/>
                      </a:solidFill>
                      <a:prstDash val="solid"/>
                      <a:round/>
                      <a:headEnd type="none" w="med" len="med"/>
                      <a:tailEnd type="none" w="med" len="med"/>
                    </a:lnL>
                    <a:lnR w="6350" cap="flat" cmpd="sng" algn="ctr">
                      <a:solidFill>
                        <a:srgbClr val="203764"/>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203764"/>
                      </a:solidFill>
                      <a:prstDash val="solid"/>
                      <a:round/>
                      <a:headEnd type="none" w="med" len="med"/>
                      <a:tailEnd type="none" w="med" len="med"/>
                    </a:lnB>
                    <a:solidFill>
                      <a:srgbClr val="F2F2F2"/>
                    </a:solidFill>
                  </a:tcPr>
                </a:tc>
                <a:tc>
                  <a:txBody>
                    <a:bodyPr/>
                    <a:lstStyle/>
                    <a:p>
                      <a:pPr algn="r" rtl="0" fontAlgn="ctr"/>
                      <a:r>
                        <a:rPr lang="es-CO" sz="800" b="1" i="0" u="none" strike="noStrike">
                          <a:solidFill>
                            <a:srgbClr val="203764"/>
                          </a:solidFill>
                          <a:effectLst/>
                          <a:latin typeface="Arial" panose="020B0604020202020204" pitchFamily="34" charset="0"/>
                        </a:rPr>
                        <a:t>       34,364 </a:t>
                      </a:r>
                    </a:p>
                  </a:txBody>
                  <a:tcPr marL="0" marR="0" marT="0" marB="0" anchor="ctr">
                    <a:lnL w="6350" cap="flat" cmpd="sng" algn="ctr">
                      <a:solidFill>
                        <a:srgbClr val="203764"/>
                      </a:solidFill>
                      <a:prstDash val="solid"/>
                      <a:round/>
                      <a:headEnd type="none" w="med" len="med"/>
                      <a:tailEnd type="none" w="med" len="med"/>
                    </a:lnL>
                    <a:lnR w="6350" cap="flat" cmpd="sng" algn="ctr">
                      <a:solidFill>
                        <a:srgbClr val="203764"/>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203764"/>
                      </a:solidFill>
                      <a:prstDash val="solid"/>
                      <a:round/>
                      <a:headEnd type="none" w="med" len="med"/>
                      <a:tailEnd type="none" w="med" len="med"/>
                    </a:lnB>
                    <a:solidFill>
                      <a:srgbClr val="F2F2F2"/>
                    </a:solidFill>
                  </a:tcPr>
                </a:tc>
                <a:tc>
                  <a:txBody>
                    <a:bodyPr/>
                    <a:lstStyle/>
                    <a:p>
                      <a:pPr algn="r" rtl="0" fontAlgn="ctr"/>
                      <a:r>
                        <a:rPr lang="es-CO" sz="800" b="1" i="0" u="none" strike="noStrike">
                          <a:solidFill>
                            <a:srgbClr val="203764"/>
                          </a:solidFill>
                          <a:effectLst/>
                          <a:latin typeface="Calibri" panose="020F0502020204030204" pitchFamily="34" charset="0"/>
                        </a:rPr>
                        <a:t>        34,364 </a:t>
                      </a:r>
                    </a:p>
                  </a:txBody>
                  <a:tcPr marL="0" marR="0" marT="0" marB="0" anchor="ctr">
                    <a:lnL w="6350" cap="flat" cmpd="sng" algn="ctr">
                      <a:solidFill>
                        <a:srgbClr val="203764"/>
                      </a:solidFill>
                      <a:prstDash val="solid"/>
                      <a:round/>
                      <a:headEnd type="none" w="med" len="med"/>
                      <a:tailEnd type="none" w="med" len="med"/>
                    </a:lnL>
                    <a:lnR w="6350" cap="flat" cmpd="sng" algn="ctr">
                      <a:solidFill>
                        <a:srgbClr val="203764"/>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203764"/>
                      </a:solidFill>
                      <a:prstDash val="solid"/>
                      <a:round/>
                      <a:headEnd type="none" w="med" len="med"/>
                      <a:tailEnd type="none" w="med" len="med"/>
                    </a:lnB>
                    <a:solidFill>
                      <a:srgbClr val="F2F2F2"/>
                    </a:solidFill>
                  </a:tcPr>
                </a:tc>
                <a:tc>
                  <a:txBody>
                    <a:bodyPr/>
                    <a:lstStyle/>
                    <a:p>
                      <a:pPr algn="r" rtl="0" fontAlgn="ctr"/>
                      <a:r>
                        <a:rPr lang="es-CO" sz="800" b="1" i="0" u="none" strike="noStrike">
                          <a:solidFill>
                            <a:srgbClr val="203764"/>
                          </a:solidFill>
                          <a:effectLst/>
                          <a:latin typeface="Calibri" panose="020F0502020204030204" pitchFamily="34" charset="0"/>
                        </a:rPr>
                        <a:t>     29,030 </a:t>
                      </a:r>
                    </a:p>
                  </a:txBody>
                  <a:tcPr marL="0" marR="0" marT="0" marB="0" anchor="ctr">
                    <a:lnL w="6350" cap="flat" cmpd="sng" algn="ctr">
                      <a:solidFill>
                        <a:srgbClr val="203764"/>
                      </a:solidFill>
                      <a:prstDash val="solid"/>
                      <a:round/>
                      <a:headEnd type="none" w="med" len="med"/>
                      <a:tailEnd type="none" w="med" len="med"/>
                    </a:lnL>
                    <a:lnR w="6350" cap="flat" cmpd="sng" algn="ctr">
                      <a:solidFill>
                        <a:srgbClr val="203764"/>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203764"/>
                      </a:solidFill>
                      <a:prstDash val="solid"/>
                      <a:round/>
                      <a:headEnd type="none" w="med" len="med"/>
                      <a:tailEnd type="none" w="med" len="med"/>
                    </a:lnB>
                    <a:solidFill>
                      <a:srgbClr val="F2F2F2"/>
                    </a:solidFill>
                  </a:tcPr>
                </a:tc>
                <a:tc>
                  <a:txBody>
                    <a:bodyPr/>
                    <a:lstStyle/>
                    <a:p>
                      <a:pPr algn="r" rtl="0" fontAlgn="ctr"/>
                      <a:r>
                        <a:rPr lang="es-CO" sz="800" b="1" i="0" u="none" strike="noStrike">
                          <a:solidFill>
                            <a:srgbClr val="203764"/>
                          </a:solidFill>
                          <a:effectLst/>
                          <a:latin typeface="Calibri" panose="020F0502020204030204" pitchFamily="34" charset="0"/>
                        </a:rPr>
                        <a:t>     15,438 </a:t>
                      </a:r>
                    </a:p>
                  </a:txBody>
                  <a:tcPr marL="0" marR="0" marT="0" marB="0" anchor="ctr">
                    <a:lnL w="6350" cap="flat" cmpd="sng" algn="ctr">
                      <a:solidFill>
                        <a:srgbClr val="203764"/>
                      </a:solidFill>
                      <a:prstDash val="solid"/>
                      <a:round/>
                      <a:headEnd type="none" w="med" len="med"/>
                      <a:tailEnd type="none" w="med" len="med"/>
                    </a:lnL>
                    <a:lnR w="6350" cap="flat" cmpd="sng" algn="ctr">
                      <a:solidFill>
                        <a:srgbClr val="203764"/>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203764"/>
                      </a:solidFill>
                      <a:prstDash val="solid"/>
                      <a:round/>
                      <a:headEnd type="none" w="med" len="med"/>
                      <a:tailEnd type="none" w="med" len="med"/>
                    </a:lnB>
                    <a:solidFill>
                      <a:srgbClr val="F2F2F2"/>
                    </a:solidFill>
                  </a:tcPr>
                </a:tc>
                <a:tc>
                  <a:txBody>
                    <a:bodyPr/>
                    <a:lstStyle/>
                    <a:p>
                      <a:pPr algn="r" rtl="0" fontAlgn="ctr"/>
                      <a:r>
                        <a:rPr lang="es-CO" sz="800" b="1" i="0" u="none" strike="noStrike">
                          <a:solidFill>
                            <a:srgbClr val="203764"/>
                          </a:solidFill>
                          <a:effectLst/>
                          <a:latin typeface="Calibri" panose="020F0502020204030204" pitchFamily="34" charset="0"/>
                        </a:rPr>
                        <a:t>                  - </a:t>
                      </a:r>
                    </a:p>
                  </a:txBody>
                  <a:tcPr marL="0" marR="0" marT="0" marB="0" anchor="ctr">
                    <a:lnL w="6350" cap="flat" cmpd="sng" algn="ctr">
                      <a:solidFill>
                        <a:srgbClr val="203764"/>
                      </a:solidFill>
                      <a:prstDash val="solid"/>
                      <a:round/>
                      <a:headEnd type="none" w="med" len="med"/>
                      <a:tailEnd type="none" w="med" len="med"/>
                    </a:lnL>
                    <a:lnR w="6350" cap="flat" cmpd="sng" algn="ctr">
                      <a:solidFill>
                        <a:srgbClr val="203764"/>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203764"/>
                      </a:solidFill>
                      <a:prstDash val="solid"/>
                      <a:round/>
                      <a:headEnd type="none" w="med" len="med"/>
                      <a:tailEnd type="none" w="med" len="med"/>
                    </a:lnB>
                    <a:solidFill>
                      <a:srgbClr val="F2F2F2"/>
                    </a:solidFill>
                  </a:tcPr>
                </a:tc>
                <a:tc>
                  <a:txBody>
                    <a:bodyPr/>
                    <a:lstStyle/>
                    <a:p>
                      <a:pPr algn="r" rtl="0" fontAlgn="ctr"/>
                      <a:r>
                        <a:rPr lang="es-CO" sz="800" b="1" i="0" u="none" strike="noStrike">
                          <a:solidFill>
                            <a:srgbClr val="203764"/>
                          </a:solidFill>
                          <a:effectLst/>
                          <a:latin typeface="Calibri" panose="020F0502020204030204" pitchFamily="34" charset="0"/>
                        </a:rPr>
                        <a:t>                  - </a:t>
                      </a:r>
                    </a:p>
                  </a:txBody>
                  <a:tcPr marL="0" marR="0" marT="0" marB="0" anchor="ctr">
                    <a:lnL w="6350" cap="flat" cmpd="sng" algn="ctr">
                      <a:solidFill>
                        <a:srgbClr val="203764"/>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203764"/>
                      </a:solidFill>
                      <a:prstDash val="solid"/>
                      <a:round/>
                      <a:headEnd type="none" w="med" len="med"/>
                      <a:tailEnd type="none" w="med" len="med"/>
                    </a:lnB>
                    <a:solidFill>
                      <a:srgbClr val="F2F2F2"/>
                    </a:solidFill>
                  </a:tcPr>
                </a:tc>
                <a:extLst>
                  <a:ext uri="{0D108BD9-81ED-4DB2-BD59-A6C34878D82A}">
                    <a16:rowId xmlns:a16="http://schemas.microsoft.com/office/drawing/2014/main" xmlns="" val="4052670989"/>
                  </a:ext>
                </a:extLst>
              </a:tr>
              <a:tr h="106516">
                <a:tc>
                  <a:txBody>
                    <a:bodyPr/>
                    <a:lstStyle/>
                    <a:p>
                      <a:pPr algn="r" rtl="0" fontAlgn="ctr"/>
                      <a:r>
                        <a:rPr lang="es-CO" sz="800" b="1" i="0" u="none" strike="noStrike">
                          <a:solidFill>
                            <a:srgbClr val="203764"/>
                          </a:solidFill>
                          <a:effectLst/>
                          <a:latin typeface="Calibri" panose="020F0502020204030204" pitchFamily="34" charset="0"/>
                        </a:rPr>
                        <a:t>Inversión </a:t>
                      </a:r>
                    </a:p>
                  </a:txBody>
                  <a:tcPr marL="0" marR="0" marT="0" marB="0" anchor="ctr">
                    <a:lnL w="12700" cap="flat" cmpd="sng" algn="ctr">
                      <a:solidFill>
                        <a:schemeClr val="tx1"/>
                      </a:solidFill>
                      <a:prstDash val="solid"/>
                      <a:round/>
                      <a:headEnd type="none" w="med" len="med"/>
                      <a:tailEnd type="none" w="med" len="med"/>
                    </a:lnL>
                    <a:lnR w="6350" cap="flat" cmpd="sng" algn="ctr">
                      <a:solidFill>
                        <a:srgbClr val="203764"/>
                      </a:solidFill>
                      <a:prstDash val="solid"/>
                      <a:round/>
                      <a:headEnd type="none" w="med" len="med"/>
                      <a:tailEnd type="none" w="med" len="med"/>
                    </a:lnR>
                    <a:lnT w="6350" cap="flat" cmpd="sng" algn="ctr">
                      <a:solidFill>
                        <a:srgbClr val="203764"/>
                      </a:solidFill>
                      <a:prstDash val="solid"/>
                      <a:round/>
                      <a:headEnd type="none" w="med" len="med"/>
                      <a:tailEnd type="none" w="med" len="med"/>
                    </a:lnT>
                    <a:lnB w="6350" cap="flat" cmpd="sng" algn="ctr">
                      <a:solidFill>
                        <a:srgbClr val="203764"/>
                      </a:solidFill>
                      <a:prstDash val="solid"/>
                      <a:round/>
                      <a:headEnd type="none" w="med" len="med"/>
                      <a:tailEnd type="none" w="med" len="med"/>
                    </a:lnB>
                    <a:solidFill>
                      <a:srgbClr val="F2F2F2"/>
                    </a:solidFill>
                  </a:tcPr>
                </a:tc>
                <a:tc>
                  <a:txBody>
                    <a:bodyPr/>
                    <a:lstStyle/>
                    <a:p>
                      <a:pPr algn="r" rtl="0" fontAlgn="ctr"/>
                      <a:r>
                        <a:rPr lang="es-CO" sz="800" b="1" i="0" u="none" strike="noStrike">
                          <a:solidFill>
                            <a:srgbClr val="203764"/>
                          </a:solidFill>
                          <a:effectLst/>
                          <a:latin typeface="Arial" panose="020B0604020202020204" pitchFamily="34" charset="0"/>
                        </a:rPr>
                        <a:t>    736,048 </a:t>
                      </a:r>
                    </a:p>
                  </a:txBody>
                  <a:tcPr marL="0" marR="0" marT="0" marB="0" anchor="ctr">
                    <a:lnL w="6350" cap="flat" cmpd="sng" algn="ctr">
                      <a:solidFill>
                        <a:srgbClr val="203764"/>
                      </a:solidFill>
                      <a:prstDash val="solid"/>
                      <a:round/>
                      <a:headEnd type="none" w="med" len="med"/>
                      <a:tailEnd type="none" w="med" len="med"/>
                    </a:lnL>
                    <a:lnR w="6350" cap="flat" cmpd="sng" algn="ctr">
                      <a:solidFill>
                        <a:srgbClr val="203764"/>
                      </a:solidFill>
                      <a:prstDash val="solid"/>
                      <a:round/>
                      <a:headEnd type="none" w="med" len="med"/>
                      <a:tailEnd type="none" w="med" len="med"/>
                    </a:lnR>
                    <a:lnT w="6350" cap="flat" cmpd="sng" algn="ctr">
                      <a:solidFill>
                        <a:srgbClr val="203764"/>
                      </a:solidFill>
                      <a:prstDash val="solid"/>
                      <a:round/>
                      <a:headEnd type="none" w="med" len="med"/>
                      <a:tailEnd type="none" w="med" len="med"/>
                    </a:lnT>
                    <a:lnB w="6350" cap="flat" cmpd="sng" algn="ctr">
                      <a:solidFill>
                        <a:srgbClr val="203764"/>
                      </a:solidFill>
                      <a:prstDash val="solid"/>
                      <a:round/>
                      <a:headEnd type="none" w="med" len="med"/>
                      <a:tailEnd type="none" w="med" len="med"/>
                    </a:lnB>
                    <a:solidFill>
                      <a:srgbClr val="F2F2F2"/>
                    </a:solidFill>
                  </a:tcPr>
                </a:tc>
                <a:tc>
                  <a:txBody>
                    <a:bodyPr/>
                    <a:lstStyle/>
                    <a:p>
                      <a:pPr algn="r" rtl="0" fontAlgn="ctr"/>
                      <a:r>
                        <a:rPr lang="es-CO" sz="800" b="1" i="0" u="none" strike="noStrike">
                          <a:solidFill>
                            <a:srgbClr val="203764"/>
                          </a:solidFill>
                          <a:effectLst/>
                          <a:latin typeface="Arial" panose="020B0604020202020204" pitchFamily="34" charset="0"/>
                        </a:rPr>
                        <a:t>    653,854 </a:t>
                      </a:r>
                    </a:p>
                  </a:txBody>
                  <a:tcPr marL="0" marR="0" marT="0" marB="0" anchor="ctr">
                    <a:lnL w="6350" cap="flat" cmpd="sng" algn="ctr">
                      <a:solidFill>
                        <a:srgbClr val="203764"/>
                      </a:solidFill>
                      <a:prstDash val="solid"/>
                      <a:round/>
                      <a:headEnd type="none" w="med" len="med"/>
                      <a:tailEnd type="none" w="med" len="med"/>
                    </a:lnL>
                    <a:lnR w="6350" cap="flat" cmpd="sng" algn="ctr">
                      <a:solidFill>
                        <a:srgbClr val="203764"/>
                      </a:solidFill>
                      <a:prstDash val="solid"/>
                      <a:round/>
                      <a:headEnd type="none" w="med" len="med"/>
                      <a:tailEnd type="none" w="med" len="med"/>
                    </a:lnR>
                    <a:lnT w="6350" cap="flat" cmpd="sng" algn="ctr">
                      <a:solidFill>
                        <a:srgbClr val="203764"/>
                      </a:solidFill>
                      <a:prstDash val="solid"/>
                      <a:round/>
                      <a:headEnd type="none" w="med" len="med"/>
                      <a:tailEnd type="none" w="med" len="med"/>
                    </a:lnT>
                    <a:lnB w="6350" cap="flat" cmpd="sng" algn="ctr">
                      <a:solidFill>
                        <a:srgbClr val="203764"/>
                      </a:solidFill>
                      <a:prstDash val="solid"/>
                      <a:round/>
                      <a:headEnd type="none" w="med" len="med"/>
                      <a:tailEnd type="none" w="med" len="med"/>
                    </a:lnB>
                    <a:solidFill>
                      <a:srgbClr val="F2F2F2"/>
                    </a:solidFill>
                  </a:tcPr>
                </a:tc>
                <a:tc>
                  <a:txBody>
                    <a:bodyPr/>
                    <a:lstStyle/>
                    <a:p>
                      <a:pPr algn="r" rtl="0" fontAlgn="ctr"/>
                      <a:r>
                        <a:rPr lang="es-CO" sz="800" b="1" i="0" u="none" strike="noStrike">
                          <a:solidFill>
                            <a:srgbClr val="203764"/>
                          </a:solidFill>
                          <a:effectLst/>
                          <a:latin typeface="Arial" panose="020B0604020202020204" pitchFamily="34" charset="0"/>
                        </a:rPr>
                        <a:t> 633,956 </a:t>
                      </a:r>
                    </a:p>
                  </a:txBody>
                  <a:tcPr marL="0" marR="0" marT="0" marB="0" anchor="ctr">
                    <a:lnL w="6350" cap="flat" cmpd="sng" algn="ctr">
                      <a:solidFill>
                        <a:srgbClr val="203764"/>
                      </a:solidFill>
                      <a:prstDash val="solid"/>
                      <a:round/>
                      <a:headEnd type="none" w="med" len="med"/>
                      <a:tailEnd type="none" w="med" len="med"/>
                    </a:lnL>
                    <a:lnR w="6350" cap="flat" cmpd="sng" algn="ctr">
                      <a:solidFill>
                        <a:srgbClr val="203764"/>
                      </a:solidFill>
                      <a:prstDash val="solid"/>
                      <a:round/>
                      <a:headEnd type="none" w="med" len="med"/>
                      <a:tailEnd type="none" w="med" len="med"/>
                    </a:lnR>
                    <a:lnT w="6350" cap="flat" cmpd="sng" algn="ctr">
                      <a:solidFill>
                        <a:srgbClr val="203764"/>
                      </a:solidFill>
                      <a:prstDash val="solid"/>
                      <a:round/>
                      <a:headEnd type="none" w="med" len="med"/>
                      <a:tailEnd type="none" w="med" len="med"/>
                    </a:lnT>
                    <a:lnB w="6350" cap="flat" cmpd="sng" algn="ctr">
                      <a:solidFill>
                        <a:srgbClr val="203764"/>
                      </a:solidFill>
                      <a:prstDash val="solid"/>
                      <a:round/>
                      <a:headEnd type="none" w="med" len="med"/>
                      <a:tailEnd type="none" w="med" len="med"/>
                    </a:lnB>
                    <a:solidFill>
                      <a:srgbClr val="F2F2F2"/>
                    </a:solidFill>
                  </a:tcPr>
                </a:tc>
                <a:tc>
                  <a:txBody>
                    <a:bodyPr/>
                    <a:lstStyle/>
                    <a:p>
                      <a:pPr algn="r" rtl="0" fontAlgn="ctr"/>
                      <a:r>
                        <a:rPr lang="es-CO" sz="800" b="1" i="0" u="none" strike="noStrike">
                          <a:solidFill>
                            <a:srgbClr val="203764"/>
                          </a:solidFill>
                          <a:effectLst/>
                          <a:latin typeface="Arial" panose="020B0604020202020204" pitchFamily="34" charset="0"/>
                        </a:rPr>
                        <a:t> 872,406 </a:t>
                      </a:r>
                    </a:p>
                  </a:txBody>
                  <a:tcPr marL="0" marR="0" marT="0" marB="0" anchor="ctr">
                    <a:lnL w="6350" cap="flat" cmpd="sng" algn="ctr">
                      <a:solidFill>
                        <a:srgbClr val="203764"/>
                      </a:solidFill>
                      <a:prstDash val="solid"/>
                      <a:round/>
                      <a:headEnd type="none" w="med" len="med"/>
                      <a:tailEnd type="none" w="med" len="med"/>
                    </a:lnL>
                    <a:lnR w="6350" cap="flat" cmpd="sng" algn="ctr">
                      <a:solidFill>
                        <a:srgbClr val="203764"/>
                      </a:solidFill>
                      <a:prstDash val="solid"/>
                      <a:round/>
                      <a:headEnd type="none" w="med" len="med"/>
                      <a:tailEnd type="none" w="med" len="med"/>
                    </a:lnR>
                    <a:lnT w="6350" cap="flat" cmpd="sng" algn="ctr">
                      <a:solidFill>
                        <a:srgbClr val="203764"/>
                      </a:solidFill>
                      <a:prstDash val="solid"/>
                      <a:round/>
                      <a:headEnd type="none" w="med" len="med"/>
                      <a:tailEnd type="none" w="med" len="med"/>
                    </a:lnT>
                    <a:lnB w="6350" cap="flat" cmpd="sng" algn="ctr">
                      <a:solidFill>
                        <a:srgbClr val="203764"/>
                      </a:solidFill>
                      <a:prstDash val="solid"/>
                      <a:round/>
                      <a:headEnd type="none" w="med" len="med"/>
                      <a:tailEnd type="none" w="med" len="med"/>
                    </a:lnB>
                    <a:solidFill>
                      <a:srgbClr val="F2F2F2"/>
                    </a:solidFill>
                  </a:tcPr>
                </a:tc>
                <a:tc>
                  <a:txBody>
                    <a:bodyPr/>
                    <a:lstStyle/>
                    <a:p>
                      <a:pPr algn="r" rtl="0" fontAlgn="ctr"/>
                      <a:r>
                        <a:rPr lang="es-CO" sz="800" b="1" i="0" u="none" strike="noStrike">
                          <a:solidFill>
                            <a:srgbClr val="203764"/>
                          </a:solidFill>
                          <a:effectLst/>
                          <a:latin typeface="Arial" panose="020B0604020202020204" pitchFamily="34" charset="0"/>
                        </a:rPr>
                        <a:t> 1,014,563 </a:t>
                      </a:r>
                    </a:p>
                  </a:txBody>
                  <a:tcPr marL="0" marR="0" marT="0" marB="0" anchor="ctr">
                    <a:lnL w="6350" cap="flat" cmpd="sng" algn="ctr">
                      <a:solidFill>
                        <a:srgbClr val="203764"/>
                      </a:solidFill>
                      <a:prstDash val="solid"/>
                      <a:round/>
                      <a:headEnd type="none" w="med" len="med"/>
                      <a:tailEnd type="none" w="med" len="med"/>
                    </a:lnL>
                    <a:lnR w="6350" cap="flat" cmpd="sng" algn="ctr">
                      <a:solidFill>
                        <a:srgbClr val="203764"/>
                      </a:solidFill>
                      <a:prstDash val="solid"/>
                      <a:round/>
                      <a:headEnd type="none" w="med" len="med"/>
                      <a:tailEnd type="none" w="med" len="med"/>
                    </a:lnR>
                    <a:lnT w="6350" cap="flat" cmpd="sng" algn="ctr">
                      <a:solidFill>
                        <a:srgbClr val="203764"/>
                      </a:solidFill>
                      <a:prstDash val="solid"/>
                      <a:round/>
                      <a:headEnd type="none" w="med" len="med"/>
                      <a:tailEnd type="none" w="med" len="med"/>
                    </a:lnT>
                    <a:lnB w="6350" cap="flat" cmpd="sng" algn="ctr">
                      <a:solidFill>
                        <a:srgbClr val="203764"/>
                      </a:solidFill>
                      <a:prstDash val="solid"/>
                      <a:round/>
                      <a:headEnd type="none" w="med" len="med"/>
                      <a:tailEnd type="none" w="med" len="med"/>
                    </a:lnB>
                    <a:solidFill>
                      <a:srgbClr val="F2F2F2"/>
                    </a:solidFill>
                  </a:tcPr>
                </a:tc>
                <a:tc>
                  <a:txBody>
                    <a:bodyPr/>
                    <a:lstStyle/>
                    <a:p>
                      <a:pPr algn="r" rtl="0" fontAlgn="ctr"/>
                      <a:r>
                        <a:rPr lang="es-CO" sz="800" b="1" i="0" u="none" strike="noStrike">
                          <a:solidFill>
                            <a:srgbClr val="203764"/>
                          </a:solidFill>
                          <a:effectLst/>
                          <a:latin typeface="Arial" panose="020B0604020202020204" pitchFamily="34" charset="0"/>
                        </a:rPr>
                        <a:t> 1,437,603 </a:t>
                      </a:r>
                    </a:p>
                  </a:txBody>
                  <a:tcPr marL="0" marR="0" marT="0" marB="0" anchor="ctr">
                    <a:lnL w="6350" cap="flat" cmpd="sng" algn="ctr">
                      <a:solidFill>
                        <a:srgbClr val="203764"/>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203764"/>
                      </a:solidFill>
                      <a:prstDash val="solid"/>
                      <a:round/>
                      <a:headEnd type="none" w="med" len="med"/>
                      <a:tailEnd type="none" w="med" len="med"/>
                    </a:lnT>
                    <a:lnB w="6350" cap="flat" cmpd="sng" algn="ctr">
                      <a:solidFill>
                        <a:srgbClr val="203764"/>
                      </a:solidFill>
                      <a:prstDash val="solid"/>
                      <a:round/>
                      <a:headEnd type="none" w="med" len="med"/>
                      <a:tailEnd type="none" w="med" len="med"/>
                    </a:lnB>
                    <a:solidFill>
                      <a:srgbClr val="F2F2F2"/>
                    </a:solidFill>
                  </a:tcPr>
                </a:tc>
                <a:extLst>
                  <a:ext uri="{0D108BD9-81ED-4DB2-BD59-A6C34878D82A}">
                    <a16:rowId xmlns:a16="http://schemas.microsoft.com/office/drawing/2014/main" xmlns="" val="1025520507"/>
                  </a:ext>
                </a:extLst>
              </a:tr>
              <a:tr h="212815">
                <a:tc>
                  <a:txBody>
                    <a:bodyPr/>
                    <a:lstStyle/>
                    <a:p>
                      <a:pPr algn="r" rtl="0" fontAlgn="ctr"/>
                      <a:r>
                        <a:rPr lang="es-ES" sz="800" b="0" i="0" u="none" strike="noStrike">
                          <a:solidFill>
                            <a:srgbClr val="203764"/>
                          </a:solidFill>
                          <a:effectLst/>
                          <a:latin typeface="Calibri" panose="020F0502020204030204" pitchFamily="34" charset="0"/>
                        </a:rPr>
                        <a:t>Implementación del Sistema de Transporte Público de Pasajeros para la Ciudad de Armenia  </a:t>
                      </a:r>
                    </a:p>
                  </a:txBody>
                  <a:tcPr marL="0" marR="0" marT="0" marB="0" anchor="ctr">
                    <a:lnL w="12700" cap="flat" cmpd="sng" algn="ctr">
                      <a:solidFill>
                        <a:schemeClr val="tx1"/>
                      </a:solidFill>
                      <a:prstDash val="solid"/>
                      <a:round/>
                      <a:headEnd type="none" w="med" len="med"/>
                      <a:tailEnd type="none" w="med" len="med"/>
                    </a:lnL>
                    <a:lnR w="6350" cap="flat" cmpd="sng" algn="ctr">
                      <a:solidFill>
                        <a:srgbClr val="203764"/>
                      </a:solidFill>
                      <a:prstDash val="solid"/>
                      <a:round/>
                      <a:headEnd type="none" w="med" len="med"/>
                      <a:tailEnd type="none" w="med" len="med"/>
                    </a:lnR>
                    <a:lnT w="6350" cap="flat" cmpd="sng" algn="ctr">
                      <a:solidFill>
                        <a:srgbClr val="203764"/>
                      </a:solidFill>
                      <a:prstDash val="solid"/>
                      <a:round/>
                      <a:headEnd type="none" w="med" len="med"/>
                      <a:tailEnd type="none" w="med" len="med"/>
                    </a:lnT>
                    <a:lnB w="6350" cap="flat" cmpd="sng" algn="ctr">
                      <a:solidFill>
                        <a:srgbClr val="203764"/>
                      </a:solidFill>
                      <a:prstDash val="solid"/>
                      <a:round/>
                      <a:headEnd type="none" w="med" len="med"/>
                      <a:tailEnd type="none" w="med" len="med"/>
                    </a:lnB>
                  </a:tcPr>
                </a:tc>
                <a:tc>
                  <a:txBody>
                    <a:bodyPr/>
                    <a:lstStyle/>
                    <a:p>
                      <a:pPr algn="r" rtl="0" fontAlgn="ctr"/>
                      <a:r>
                        <a:rPr lang="es-CO" sz="800" b="0" i="0" u="none" strike="noStrike">
                          <a:solidFill>
                            <a:srgbClr val="203764"/>
                          </a:solidFill>
                          <a:effectLst/>
                          <a:latin typeface="Arial" panose="020B0604020202020204" pitchFamily="34" charset="0"/>
                        </a:rPr>
                        <a:t>       16,203 </a:t>
                      </a:r>
                    </a:p>
                  </a:txBody>
                  <a:tcPr marL="0" marR="0" marT="0" marB="0" anchor="ctr">
                    <a:lnL w="6350" cap="flat" cmpd="sng" algn="ctr">
                      <a:solidFill>
                        <a:srgbClr val="203764"/>
                      </a:solidFill>
                      <a:prstDash val="solid"/>
                      <a:round/>
                      <a:headEnd type="none" w="med" len="med"/>
                      <a:tailEnd type="none" w="med" len="med"/>
                    </a:lnL>
                    <a:lnR w="6350" cap="flat" cmpd="sng" algn="ctr">
                      <a:solidFill>
                        <a:srgbClr val="203764"/>
                      </a:solidFill>
                      <a:prstDash val="solid"/>
                      <a:round/>
                      <a:headEnd type="none" w="med" len="med"/>
                      <a:tailEnd type="none" w="med" len="med"/>
                    </a:lnR>
                    <a:lnT w="6350" cap="flat" cmpd="sng" algn="ctr">
                      <a:solidFill>
                        <a:srgbClr val="203764"/>
                      </a:solidFill>
                      <a:prstDash val="solid"/>
                      <a:round/>
                      <a:headEnd type="none" w="med" len="med"/>
                      <a:tailEnd type="none" w="med" len="med"/>
                    </a:lnT>
                    <a:lnB w="6350" cap="flat" cmpd="sng" algn="ctr">
                      <a:solidFill>
                        <a:srgbClr val="203764"/>
                      </a:solidFill>
                      <a:prstDash val="solid"/>
                      <a:round/>
                      <a:headEnd type="none" w="med" len="med"/>
                      <a:tailEnd type="none" w="med" len="med"/>
                    </a:lnB>
                  </a:tcPr>
                </a:tc>
                <a:tc>
                  <a:txBody>
                    <a:bodyPr/>
                    <a:lstStyle/>
                    <a:p>
                      <a:pPr algn="r" rtl="0" fontAlgn="ctr"/>
                      <a:r>
                        <a:rPr lang="es-CO" sz="800" b="0" i="0" u="none" strike="noStrike">
                          <a:solidFill>
                            <a:srgbClr val="203764"/>
                          </a:solidFill>
                          <a:effectLst/>
                          <a:latin typeface="Calibri" panose="020F0502020204030204" pitchFamily="34" charset="0"/>
                        </a:rPr>
                        <a:t>        16,203 </a:t>
                      </a:r>
                    </a:p>
                  </a:txBody>
                  <a:tcPr marL="0" marR="0" marT="0" marB="0" anchor="ctr">
                    <a:lnL w="6350" cap="flat" cmpd="sng" algn="ctr">
                      <a:solidFill>
                        <a:srgbClr val="203764"/>
                      </a:solidFill>
                      <a:prstDash val="solid"/>
                      <a:round/>
                      <a:headEnd type="none" w="med" len="med"/>
                      <a:tailEnd type="none" w="med" len="med"/>
                    </a:lnL>
                    <a:lnR w="6350" cap="flat" cmpd="sng" algn="ctr">
                      <a:solidFill>
                        <a:srgbClr val="203764"/>
                      </a:solidFill>
                      <a:prstDash val="solid"/>
                      <a:round/>
                      <a:headEnd type="none" w="med" len="med"/>
                      <a:tailEnd type="none" w="med" len="med"/>
                    </a:lnR>
                    <a:lnT w="6350" cap="flat" cmpd="sng" algn="ctr">
                      <a:solidFill>
                        <a:srgbClr val="203764"/>
                      </a:solidFill>
                      <a:prstDash val="solid"/>
                      <a:round/>
                      <a:headEnd type="none" w="med" len="med"/>
                      <a:tailEnd type="none" w="med" len="med"/>
                    </a:lnT>
                    <a:lnB w="6350" cap="flat" cmpd="sng" algn="ctr">
                      <a:solidFill>
                        <a:srgbClr val="203764"/>
                      </a:solidFill>
                      <a:prstDash val="solid"/>
                      <a:round/>
                      <a:headEnd type="none" w="med" len="med"/>
                      <a:tailEnd type="none" w="med" len="med"/>
                    </a:lnB>
                  </a:tcPr>
                </a:tc>
                <a:tc>
                  <a:txBody>
                    <a:bodyPr/>
                    <a:lstStyle/>
                    <a:p>
                      <a:pPr algn="r" rtl="0" fontAlgn="ctr"/>
                      <a:r>
                        <a:rPr lang="es-CO" sz="800" b="0" i="0" u="none" strike="noStrike">
                          <a:solidFill>
                            <a:srgbClr val="203764"/>
                          </a:solidFill>
                          <a:effectLst/>
                          <a:latin typeface="Calibri" panose="020F0502020204030204" pitchFamily="34" charset="0"/>
                        </a:rPr>
                        <a:t>     27,273 </a:t>
                      </a:r>
                    </a:p>
                  </a:txBody>
                  <a:tcPr marL="0" marR="0" marT="0" marB="0" anchor="ctr">
                    <a:lnL w="6350" cap="flat" cmpd="sng" algn="ctr">
                      <a:solidFill>
                        <a:srgbClr val="203764"/>
                      </a:solidFill>
                      <a:prstDash val="solid"/>
                      <a:round/>
                      <a:headEnd type="none" w="med" len="med"/>
                      <a:tailEnd type="none" w="med" len="med"/>
                    </a:lnL>
                    <a:lnR w="6350" cap="flat" cmpd="sng" algn="ctr">
                      <a:solidFill>
                        <a:srgbClr val="203764"/>
                      </a:solidFill>
                      <a:prstDash val="solid"/>
                      <a:round/>
                      <a:headEnd type="none" w="med" len="med"/>
                      <a:tailEnd type="none" w="med" len="med"/>
                    </a:lnR>
                    <a:lnT w="6350" cap="flat" cmpd="sng" algn="ctr">
                      <a:solidFill>
                        <a:srgbClr val="203764"/>
                      </a:solidFill>
                      <a:prstDash val="solid"/>
                      <a:round/>
                      <a:headEnd type="none" w="med" len="med"/>
                      <a:tailEnd type="none" w="med" len="med"/>
                    </a:lnT>
                    <a:lnB w="6350" cap="flat" cmpd="sng" algn="ctr">
                      <a:solidFill>
                        <a:srgbClr val="203764"/>
                      </a:solidFill>
                      <a:prstDash val="solid"/>
                      <a:round/>
                      <a:headEnd type="none" w="med" len="med"/>
                      <a:tailEnd type="none" w="med" len="med"/>
                    </a:lnB>
                  </a:tcPr>
                </a:tc>
                <a:tc>
                  <a:txBody>
                    <a:bodyPr/>
                    <a:lstStyle/>
                    <a:p>
                      <a:pPr algn="r" rtl="0" fontAlgn="ctr"/>
                      <a:r>
                        <a:rPr lang="es-CO" sz="800" b="0" i="0" u="none" strike="noStrike">
                          <a:solidFill>
                            <a:srgbClr val="203764"/>
                          </a:solidFill>
                          <a:effectLst/>
                          <a:latin typeface="Calibri" panose="020F0502020204030204" pitchFamily="34" charset="0"/>
                        </a:rPr>
                        <a:t>     28,272 </a:t>
                      </a:r>
                    </a:p>
                  </a:txBody>
                  <a:tcPr marL="0" marR="0" marT="0" marB="0" anchor="ctr">
                    <a:lnL w="6350" cap="flat" cmpd="sng" algn="ctr">
                      <a:solidFill>
                        <a:srgbClr val="203764"/>
                      </a:solidFill>
                      <a:prstDash val="solid"/>
                      <a:round/>
                      <a:headEnd type="none" w="med" len="med"/>
                      <a:tailEnd type="none" w="med" len="med"/>
                    </a:lnL>
                    <a:lnR w="6350" cap="flat" cmpd="sng" algn="ctr">
                      <a:solidFill>
                        <a:srgbClr val="203764"/>
                      </a:solidFill>
                      <a:prstDash val="solid"/>
                      <a:round/>
                      <a:headEnd type="none" w="med" len="med"/>
                      <a:tailEnd type="none" w="med" len="med"/>
                    </a:lnR>
                    <a:lnT w="6350" cap="flat" cmpd="sng" algn="ctr">
                      <a:solidFill>
                        <a:srgbClr val="203764"/>
                      </a:solidFill>
                      <a:prstDash val="solid"/>
                      <a:round/>
                      <a:headEnd type="none" w="med" len="med"/>
                      <a:tailEnd type="none" w="med" len="med"/>
                    </a:lnT>
                    <a:lnB w="6350" cap="flat" cmpd="sng" algn="ctr">
                      <a:solidFill>
                        <a:srgbClr val="203764"/>
                      </a:solidFill>
                      <a:prstDash val="solid"/>
                      <a:round/>
                      <a:headEnd type="none" w="med" len="med"/>
                      <a:tailEnd type="none" w="med" len="med"/>
                    </a:lnB>
                  </a:tcPr>
                </a:tc>
                <a:tc>
                  <a:txBody>
                    <a:bodyPr/>
                    <a:lstStyle/>
                    <a:p>
                      <a:pPr algn="r" rtl="0" fontAlgn="ctr"/>
                      <a:r>
                        <a:rPr lang="es-CO" sz="800" b="0" i="0" u="none" strike="noStrike">
                          <a:solidFill>
                            <a:srgbClr val="203764"/>
                          </a:solidFill>
                          <a:effectLst/>
                          <a:latin typeface="Calibri" panose="020F0502020204030204" pitchFamily="34" charset="0"/>
                        </a:rPr>
                        <a:t>                  - </a:t>
                      </a:r>
                    </a:p>
                  </a:txBody>
                  <a:tcPr marL="0" marR="0" marT="0" marB="0" anchor="ctr">
                    <a:lnL w="6350" cap="flat" cmpd="sng" algn="ctr">
                      <a:solidFill>
                        <a:srgbClr val="203764"/>
                      </a:solidFill>
                      <a:prstDash val="solid"/>
                      <a:round/>
                      <a:headEnd type="none" w="med" len="med"/>
                      <a:tailEnd type="none" w="med" len="med"/>
                    </a:lnL>
                    <a:lnR w="6350" cap="flat" cmpd="sng" algn="ctr">
                      <a:solidFill>
                        <a:srgbClr val="203764"/>
                      </a:solidFill>
                      <a:prstDash val="solid"/>
                      <a:round/>
                      <a:headEnd type="none" w="med" len="med"/>
                      <a:tailEnd type="none" w="med" len="med"/>
                    </a:lnR>
                    <a:lnT w="6350" cap="flat" cmpd="sng" algn="ctr">
                      <a:solidFill>
                        <a:srgbClr val="203764"/>
                      </a:solidFill>
                      <a:prstDash val="solid"/>
                      <a:round/>
                      <a:headEnd type="none" w="med" len="med"/>
                      <a:tailEnd type="none" w="med" len="med"/>
                    </a:lnT>
                    <a:lnB w="6350" cap="flat" cmpd="sng" algn="ctr">
                      <a:solidFill>
                        <a:srgbClr val="203764"/>
                      </a:solidFill>
                      <a:prstDash val="solid"/>
                      <a:round/>
                      <a:headEnd type="none" w="med" len="med"/>
                      <a:tailEnd type="none" w="med" len="med"/>
                    </a:lnB>
                  </a:tcPr>
                </a:tc>
                <a:tc>
                  <a:txBody>
                    <a:bodyPr/>
                    <a:lstStyle/>
                    <a:p>
                      <a:pPr algn="r" rtl="0" fontAlgn="ctr"/>
                      <a:r>
                        <a:rPr lang="es-CO" sz="800" b="0" i="0" u="none" strike="noStrike">
                          <a:solidFill>
                            <a:srgbClr val="203764"/>
                          </a:solidFill>
                          <a:effectLst/>
                          <a:latin typeface="Calibri" panose="020F0502020204030204" pitchFamily="34" charset="0"/>
                        </a:rPr>
                        <a:t>                  - </a:t>
                      </a:r>
                    </a:p>
                  </a:txBody>
                  <a:tcPr marL="0" marR="0" marT="0" marB="0" anchor="ctr">
                    <a:lnL w="6350" cap="flat" cmpd="sng" algn="ctr">
                      <a:solidFill>
                        <a:srgbClr val="203764"/>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203764"/>
                      </a:solidFill>
                      <a:prstDash val="solid"/>
                      <a:round/>
                      <a:headEnd type="none" w="med" len="med"/>
                      <a:tailEnd type="none" w="med" len="med"/>
                    </a:lnT>
                    <a:lnB w="6350" cap="flat" cmpd="sng" algn="ctr">
                      <a:solidFill>
                        <a:srgbClr val="203764"/>
                      </a:solidFill>
                      <a:prstDash val="solid"/>
                      <a:round/>
                      <a:headEnd type="none" w="med" len="med"/>
                      <a:tailEnd type="none" w="med" len="med"/>
                    </a:lnB>
                  </a:tcPr>
                </a:tc>
                <a:extLst>
                  <a:ext uri="{0D108BD9-81ED-4DB2-BD59-A6C34878D82A}">
                    <a16:rowId xmlns:a16="http://schemas.microsoft.com/office/drawing/2014/main" xmlns="" val="2799219278"/>
                  </a:ext>
                </a:extLst>
              </a:tr>
              <a:tr h="212815">
                <a:tc>
                  <a:txBody>
                    <a:bodyPr/>
                    <a:lstStyle/>
                    <a:p>
                      <a:pPr algn="r" rtl="0" fontAlgn="ctr"/>
                      <a:r>
                        <a:rPr lang="es-ES" sz="800" b="0" i="0" u="none" strike="noStrike">
                          <a:solidFill>
                            <a:srgbClr val="203764"/>
                          </a:solidFill>
                          <a:effectLst/>
                          <a:latin typeface="Calibri" panose="020F0502020204030204" pitchFamily="34" charset="0"/>
                        </a:rPr>
                        <a:t>Implementación Del Sistema Estratégico de Transporte Público de Pasajeros  en la Ciudad de Pasto  </a:t>
                      </a:r>
                    </a:p>
                  </a:txBody>
                  <a:tcPr marL="0" marR="0" marT="0" marB="0" anchor="ctr">
                    <a:lnL w="12700" cap="flat" cmpd="sng" algn="ctr">
                      <a:solidFill>
                        <a:schemeClr val="tx1"/>
                      </a:solidFill>
                      <a:prstDash val="solid"/>
                      <a:round/>
                      <a:headEnd type="none" w="med" len="med"/>
                      <a:tailEnd type="none" w="med" len="med"/>
                    </a:lnL>
                    <a:lnR w="6350" cap="flat" cmpd="sng" algn="ctr">
                      <a:solidFill>
                        <a:srgbClr val="203764"/>
                      </a:solidFill>
                      <a:prstDash val="solid"/>
                      <a:round/>
                      <a:headEnd type="none" w="med" len="med"/>
                      <a:tailEnd type="none" w="med" len="med"/>
                    </a:lnR>
                    <a:lnT w="6350" cap="flat" cmpd="sng" algn="ctr">
                      <a:solidFill>
                        <a:srgbClr val="203764"/>
                      </a:solidFill>
                      <a:prstDash val="solid"/>
                      <a:round/>
                      <a:headEnd type="none" w="med" len="med"/>
                      <a:tailEnd type="none" w="med" len="med"/>
                    </a:lnT>
                    <a:lnB w="6350" cap="flat" cmpd="sng" algn="ctr">
                      <a:solidFill>
                        <a:srgbClr val="203764"/>
                      </a:solidFill>
                      <a:prstDash val="solid"/>
                      <a:round/>
                      <a:headEnd type="none" w="med" len="med"/>
                      <a:tailEnd type="none" w="med" len="med"/>
                    </a:lnB>
                  </a:tcPr>
                </a:tc>
                <a:tc>
                  <a:txBody>
                    <a:bodyPr/>
                    <a:lstStyle/>
                    <a:p>
                      <a:pPr algn="r" rtl="0" fontAlgn="ctr"/>
                      <a:r>
                        <a:rPr lang="es-CO" sz="800" b="0" i="0" u="none" strike="noStrike">
                          <a:solidFill>
                            <a:srgbClr val="203764"/>
                          </a:solidFill>
                          <a:effectLst/>
                          <a:latin typeface="Arial" panose="020B0604020202020204" pitchFamily="34" charset="0"/>
                        </a:rPr>
                        <a:t>       25,146 </a:t>
                      </a:r>
                    </a:p>
                  </a:txBody>
                  <a:tcPr marL="0" marR="0" marT="0" marB="0" anchor="ctr">
                    <a:lnL w="6350" cap="flat" cmpd="sng" algn="ctr">
                      <a:solidFill>
                        <a:srgbClr val="203764"/>
                      </a:solidFill>
                      <a:prstDash val="solid"/>
                      <a:round/>
                      <a:headEnd type="none" w="med" len="med"/>
                      <a:tailEnd type="none" w="med" len="med"/>
                    </a:lnL>
                    <a:lnR w="6350" cap="flat" cmpd="sng" algn="ctr">
                      <a:solidFill>
                        <a:srgbClr val="203764"/>
                      </a:solidFill>
                      <a:prstDash val="solid"/>
                      <a:round/>
                      <a:headEnd type="none" w="med" len="med"/>
                      <a:tailEnd type="none" w="med" len="med"/>
                    </a:lnR>
                    <a:lnT w="6350" cap="flat" cmpd="sng" algn="ctr">
                      <a:solidFill>
                        <a:srgbClr val="203764"/>
                      </a:solidFill>
                      <a:prstDash val="solid"/>
                      <a:round/>
                      <a:headEnd type="none" w="med" len="med"/>
                      <a:tailEnd type="none" w="med" len="med"/>
                    </a:lnT>
                    <a:lnB w="6350" cap="flat" cmpd="sng" algn="ctr">
                      <a:solidFill>
                        <a:srgbClr val="203764"/>
                      </a:solidFill>
                      <a:prstDash val="solid"/>
                      <a:round/>
                      <a:headEnd type="none" w="med" len="med"/>
                      <a:tailEnd type="none" w="med" len="med"/>
                    </a:lnB>
                  </a:tcPr>
                </a:tc>
                <a:tc>
                  <a:txBody>
                    <a:bodyPr/>
                    <a:lstStyle/>
                    <a:p>
                      <a:pPr algn="r" rtl="0" fontAlgn="ctr"/>
                      <a:r>
                        <a:rPr lang="es-CO" sz="800" b="0" i="0" u="none" strike="noStrike">
                          <a:solidFill>
                            <a:srgbClr val="203764"/>
                          </a:solidFill>
                          <a:effectLst/>
                          <a:latin typeface="Calibri" panose="020F0502020204030204" pitchFamily="34" charset="0"/>
                        </a:rPr>
                        <a:t>        25,146 </a:t>
                      </a:r>
                    </a:p>
                  </a:txBody>
                  <a:tcPr marL="0" marR="0" marT="0" marB="0" anchor="ctr">
                    <a:lnL w="6350" cap="flat" cmpd="sng" algn="ctr">
                      <a:solidFill>
                        <a:srgbClr val="203764"/>
                      </a:solidFill>
                      <a:prstDash val="solid"/>
                      <a:round/>
                      <a:headEnd type="none" w="med" len="med"/>
                      <a:tailEnd type="none" w="med" len="med"/>
                    </a:lnL>
                    <a:lnR w="6350" cap="flat" cmpd="sng" algn="ctr">
                      <a:solidFill>
                        <a:srgbClr val="203764"/>
                      </a:solidFill>
                      <a:prstDash val="solid"/>
                      <a:round/>
                      <a:headEnd type="none" w="med" len="med"/>
                      <a:tailEnd type="none" w="med" len="med"/>
                    </a:lnR>
                    <a:lnT w="6350" cap="flat" cmpd="sng" algn="ctr">
                      <a:solidFill>
                        <a:srgbClr val="203764"/>
                      </a:solidFill>
                      <a:prstDash val="solid"/>
                      <a:round/>
                      <a:headEnd type="none" w="med" len="med"/>
                      <a:tailEnd type="none" w="med" len="med"/>
                    </a:lnT>
                    <a:lnB w="6350" cap="flat" cmpd="sng" algn="ctr">
                      <a:solidFill>
                        <a:srgbClr val="203764"/>
                      </a:solidFill>
                      <a:prstDash val="solid"/>
                      <a:round/>
                      <a:headEnd type="none" w="med" len="med"/>
                      <a:tailEnd type="none" w="med" len="med"/>
                    </a:lnB>
                  </a:tcPr>
                </a:tc>
                <a:tc>
                  <a:txBody>
                    <a:bodyPr/>
                    <a:lstStyle/>
                    <a:p>
                      <a:pPr algn="r" rtl="0" fontAlgn="ctr"/>
                      <a:r>
                        <a:rPr lang="es-CO" sz="800" b="0" i="0" u="none" strike="noStrike">
                          <a:solidFill>
                            <a:srgbClr val="203764"/>
                          </a:solidFill>
                          <a:effectLst/>
                          <a:latin typeface="Calibri" panose="020F0502020204030204" pitchFamily="34" charset="0"/>
                        </a:rPr>
                        <a:t>               - </a:t>
                      </a:r>
                    </a:p>
                  </a:txBody>
                  <a:tcPr marL="0" marR="0" marT="0" marB="0" anchor="ctr">
                    <a:lnL w="6350" cap="flat" cmpd="sng" algn="ctr">
                      <a:solidFill>
                        <a:srgbClr val="203764"/>
                      </a:solidFill>
                      <a:prstDash val="solid"/>
                      <a:round/>
                      <a:headEnd type="none" w="med" len="med"/>
                      <a:tailEnd type="none" w="med" len="med"/>
                    </a:lnL>
                    <a:lnR w="6350" cap="flat" cmpd="sng" algn="ctr">
                      <a:solidFill>
                        <a:srgbClr val="203764"/>
                      </a:solidFill>
                      <a:prstDash val="solid"/>
                      <a:round/>
                      <a:headEnd type="none" w="med" len="med"/>
                      <a:tailEnd type="none" w="med" len="med"/>
                    </a:lnR>
                    <a:lnT w="6350" cap="flat" cmpd="sng" algn="ctr">
                      <a:solidFill>
                        <a:srgbClr val="203764"/>
                      </a:solidFill>
                      <a:prstDash val="solid"/>
                      <a:round/>
                      <a:headEnd type="none" w="med" len="med"/>
                      <a:tailEnd type="none" w="med" len="med"/>
                    </a:lnT>
                    <a:lnB w="6350" cap="flat" cmpd="sng" algn="ctr">
                      <a:solidFill>
                        <a:srgbClr val="203764"/>
                      </a:solidFill>
                      <a:prstDash val="solid"/>
                      <a:round/>
                      <a:headEnd type="none" w="med" len="med"/>
                      <a:tailEnd type="none" w="med" len="med"/>
                    </a:lnB>
                  </a:tcPr>
                </a:tc>
                <a:tc>
                  <a:txBody>
                    <a:bodyPr/>
                    <a:lstStyle/>
                    <a:p>
                      <a:pPr algn="r" rtl="0" fontAlgn="ctr"/>
                      <a:r>
                        <a:rPr lang="es-CO" sz="800" b="0" i="0" u="none" strike="noStrike">
                          <a:solidFill>
                            <a:srgbClr val="203764"/>
                          </a:solidFill>
                          <a:effectLst/>
                          <a:latin typeface="Calibri" panose="020F0502020204030204" pitchFamily="34" charset="0"/>
                        </a:rPr>
                        <a:t>               - </a:t>
                      </a:r>
                    </a:p>
                  </a:txBody>
                  <a:tcPr marL="0" marR="0" marT="0" marB="0" anchor="ctr">
                    <a:lnL w="6350" cap="flat" cmpd="sng" algn="ctr">
                      <a:solidFill>
                        <a:srgbClr val="203764"/>
                      </a:solidFill>
                      <a:prstDash val="solid"/>
                      <a:round/>
                      <a:headEnd type="none" w="med" len="med"/>
                      <a:tailEnd type="none" w="med" len="med"/>
                    </a:lnL>
                    <a:lnR w="6350" cap="flat" cmpd="sng" algn="ctr">
                      <a:solidFill>
                        <a:srgbClr val="203764"/>
                      </a:solidFill>
                      <a:prstDash val="solid"/>
                      <a:round/>
                      <a:headEnd type="none" w="med" len="med"/>
                      <a:tailEnd type="none" w="med" len="med"/>
                    </a:lnR>
                    <a:lnT w="6350" cap="flat" cmpd="sng" algn="ctr">
                      <a:solidFill>
                        <a:srgbClr val="203764"/>
                      </a:solidFill>
                      <a:prstDash val="solid"/>
                      <a:round/>
                      <a:headEnd type="none" w="med" len="med"/>
                      <a:tailEnd type="none" w="med" len="med"/>
                    </a:lnT>
                    <a:lnB w="6350" cap="flat" cmpd="sng" algn="ctr">
                      <a:solidFill>
                        <a:srgbClr val="203764"/>
                      </a:solidFill>
                      <a:prstDash val="solid"/>
                      <a:round/>
                      <a:headEnd type="none" w="med" len="med"/>
                      <a:tailEnd type="none" w="med" len="med"/>
                    </a:lnB>
                  </a:tcPr>
                </a:tc>
                <a:tc>
                  <a:txBody>
                    <a:bodyPr/>
                    <a:lstStyle/>
                    <a:p>
                      <a:pPr algn="r" rtl="0" fontAlgn="ctr"/>
                      <a:r>
                        <a:rPr lang="es-CO" sz="800" b="0" i="0" u="none" strike="noStrike">
                          <a:solidFill>
                            <a:srgbClr val="203764"/>
                          </a:solidFill>
                          <a:effectLst/>
                          <a:latin typeface="Calibri" panose="020F0502020204030204" pitchFamily="34" charset="0"/>
                        </a:rPr>
                        <a:t>                  - </a:t>
                      </a:r>
                    </a:p>
                  </a:txBody>
                  <a:tcPr marL="0" marR="0" marT="0" marB="0" anchor="ctr">
                    <a:lnL w="6350" cap="flat" cmpd="sng" algn="ctr">
                      <a:solidFill>
                        <a:srgbClr val="203764"/>
                      </a:solidFill>
                      <a:prstDash val="solid"/>
                      <a:round/>
                      <a:headEnd type="none" w="med" len="med"/>
                      <a:tailEnd type="none" w="med" len="med"/>
                    </a:lnL>
                    <a:lnR w="6350" cap="flat" cmpd="sng" algn="ctr">
                      <a:solidFill>
                        <a:srgbClr val="203764"/>
                      </a:solidFill>
                      <a:prstDash val="solid"/>
                      <a:round/>
                      <a:headEnd type="none" w="med" len="med"/>
                      <a:tailEnd type="none" w="med" len="med"/>
                    </a:lnR>
                    <a:lnT w="6350" cap="flat" cmpd="sng" algn="ctr">
                      <a:solidFill>
                        <a:srgbClr val="203764"/>
                      </a:solidFill>
                      <a:prstDash val="solid"/>
                      <a:round/>
                      <a:headEnd type="none" w="med" len="med"/>
                      <a:tailEnd type="none" w="med" len="med"/>
                    </a:lnT>
                    <a:lnB w="6350" cap="flat" cmpd="sng" algn="ctr">
                      <a:solidFill>
                        <a:srgbClr val="203764"/>
                      </a:solidFill>
                      <a:prstDash val="solid"/>
                      <a:round/>
                      <a:headEnd type="none" w="med" len="med"/>
                      <a:tailEnd type="none" w="med" len="med"/>
                    </a:lnB>
                  </a:tcPr>
                </a:tc>
                <a:tc>
                  <a:txBody>
                    <a:bodyPr/>
                    <a:lstStyle/>
                    <a:p>
                      <a:pPr algn="r" rtl="0" fontAlgn="ctr"/>
                      <a:r>
                        <a:rPr lang="es-CO" sz="800" b="0" i="0" u="none" strike="noStrike">
                          <a:solidFill>
                            <a:srgbClr val="203764"/>
                          </a:solidFill>
                          <a:effectLst/>
                          <a:latin typeface="Calibri" panose="020F0502020204030204" pitchFamily="34" charset="0"/>
                        </a:rPr>
                        <a:t>                  - </a:t>
                      </a:r>
                    </a:p>
                  </a:txBody>
                  <a:tcPr marL="0" marR="0" marT="0" marB="0" anchor="ctr">
                    <a:lnL w="6350" cap="flat" cmpd="sng" algn="ctr">
                      <a:solidFill>
                        <a:srgbClr val="203764"/>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203764"/>
                      </a:solidFill>
                      <a:prstDash val="solid"/>
                      <a:round/>
                      <a:headEnd type="none" w="med" len="med"/>
                      <a:tailEnd type="none" w="med" len="med"/>
                    </a:lnT>
                    <a:lnB w="6350" cap="flat" cmpd="sng" algn="ctr">
                      <a:solidFill>
                        <a:srgbClr val="203764"/>
                      </a:solidFill>
                      <a:prstDash val="solid"/>
                      <a:round/>
                      <a:headEnd type="none" w="med" len="med"/>
                      <a:tailEnd type="none" w="med" len="med"/>
                    </a:lnB>
                  </a:tcPr>
                </a:tc>
                <a:extLst>
                  <a:ext uri="{0D108BD9-81ED-4DB2-BD59-A6C34878D82A}">
                    <a16:rowId xmlns:a16="http://schemas.microsoft.com/office/drawing/2014/main" xmlns="" val="1035102598"/>
                  </a:ext>
                </a:extLst>
              </a:tr>
              <a:tr h="213032">
                <a:tc>
                  <a:txBody>
                    <a:bodyPr/>
                    <a:lstStyle/>
                    <a:p>
                      <a:pPr algn="r" rtl="0" fontAlgn="ctr"/>
                      <a:r>
                        <a:rPr lang="es-ES" sz="800" b="0" i="0" u="none" strike="noStrike">
                          <a:solidFill>
                            <a:srgbClr val="203764"/>
                          </a:solidFill>
                          <a:effectLst/>
                          <a:latin typeface="Calibri" panose="020F0502020204030204" pitchFamily="34" charset="0"/>
                        </a:rPr>
                        <a:t>Implementación del Sistema Estratégico de Transporte Público Colectivo de Pasajeros para la Ciudad De Popayán  </a:t>
                      </a:r>
                    </a:p>
                  </a:txBody>
                  <a:tcPr marL="0" marR="0" marT="0" marB="0" anchor="ctr">
                    <a:lnL w="12700" cap="flat" cmpd="sng" algn="ctr">
                      <a:solidFill>
                        <a:schemeClr val="tx1"/>
                      </a:solidFill>
                      <a:prstDash val="solid"/>
                      <a:round/>
                      <a:headEnd type="none" w="med" len="med"/>
                      <a:tailEnd type="none" w="med" len="med"/>
                    </a:lnL>
                    <a:lnR w="6350" cap="flat" cmpd="sng" algn="ctr">
                      <a:solidFill>
                        <a:srgbClr val="203764"/>
                      </a:solidFill>
                      <a:prstDash val="solid"/>
                      <a:round/>
                      <a:headEnd type="none" w="med" len="med"/>
                      <a:tailEnd type="none" w="med" len="med"/>
                    </a:lnR>
                    <a:lnT w="6350" cap="flat" cmpd="sng" algn="ctr">
                      <a:solidFill>
                        <a:srgbClr val="203764"/>
                      </a:solidFill>
                      <a:prstDash val="solid"/>
                      <a:round/>
                      <a:headEnd type="none" w="med" len="med"/>
                      <a:tailEnd type="none" w="med" len="med"/>
                    </a:lnT>
                    <a:lnB w="6350" cap="flat" cmpd="sng" algn="ctr">
                      <a:solidFill>
                        <a:srgbClr val="203764"/>
                      </a:solidFill>
                      <a:prstDash val="solid"/>
                      <a:round/>
                      <a:headEnd type="none" w="med" len="med"/>
                      <a:tailEnd type="none" w="med" len="med"/>
                    </a:lnB>
                  </a:tcPr>
                </a:tc>
                <a:tc>
                  <a:txBody>
                    <a:bodyPr/>
                    <a:lstStyle/>
                    <a:p>
                      <a:pPr algn="r" rtl="0" fontAlgn="ctr"/>
                      <a:r>
                        <a:rPr lang="es-CO" sz="800" b="0" i="0" u="none" strike="noStrike">
                          <a:solidFill>
                            <a:srgbClr val="203764"/>
                          </a:solidFill>
                          <a:effectLst/>
                          <a:latin typeface="Arial" panose="020B0604020202020204" pitchFamily="34" charset="0"/>
                        </a:rPr>
                        <a:t>       24,779 </a:t>
                      </a:r>
                    </a:p>
                  </a:txBody>
                  <a:tcPr marL="0" marR="0" marT="0" marB="0" anchor="ctr">
                    <a:lnL w="6350" cap="flat" cmpd="sng" algn="ctr">
                      <a:solidFill>
                        <a:srgbClr val="203764"/>
                      </a:solidFill>
                      <a:prstDash val="solid"/>
                      <a:round/>
                      <a:headEnd type="none" w="med" len="med"/>
                      <a:tailEnd type="none" w="med" len="med"/>
                    </a:lnL>
                    <a:lnR w="6350" cap="flat" cmpd="sng" algn="ctr">
                      <a:solidFill>
                        <a:srgbClr val="203764"/>
                      </a:solidFill>
                      <a:prstDash val="solid"/>
                      <a:round/>
                      <a:headEnd type="none" w="med" len="med"/>
                      <a:tailEnd type="none" w="med" len="med"/>
                    </a:lnR>
                    <a:lnT w="6350" cap="flat" cmpd="sng" algn="ctr">
                      <a:solidFill>
                        <a:srgbClr val="203764"/>
                      </a:solidFill>
                      <a:prstDash val="solid"/>
                      <a:round/>
                      <a:headEnd type="none" w="med" len="med"/>
                      <a:tailEnd type="none" w="med" len="med"/>
                    </a:lnT>
                    <a:lnB w="6350" cap="flat" cmpd="sng" algn="ctr">
                      <a:solidFill>
                        <a:srgbClr val="203764"/>
                      </a:solidFill>
                      <a:prstDash val="solid"/>
                      <a:round/>
                      <a:headEnd type="none" w="med" len="med"/>
                      <a:tailEnd type="none" w="med" len="med"/>
                    </a:lnB>
                  </a:tcPr>
                </a:tc>
                <a:tc>
                  <a:txBody>
                    <a:bodyPr/>
                    <a:lstStyle/>
                    <a:p>
                      <a:pPr algn="r" rtl="0" fontAlgn="ctr"/>
                      <a:r>
                        <a:rPr lang="es-CO" sz="800" b="0" i="0" u="none" strike="noStrike">
                          <a:solidFill>
                            <a:srgbClr val="203764"/>
                          </a:solidFill>
                          <a:effectLst/>
                          <a:latin typeface="Calibri" panose="020F0502020204030204" pitchFamily="34" charset="0"/>
                        </a:rPr>
                        <a:t>        24,779 </a:t>
                      </a:r>
                    </a:p>
                  </a:txBody>
                  <a:tcPr marL="0" marR="0" marT="0" marB="0" anchor="ctr">
                    <a:lnL w="6350" cap="flat" cmpd="sng" algn="ctr">
                      <a:solidFill>
                        <a:srgbClr val="203764"/>
                      </a:solidFill>
                      <a:prstDash val="solid"/>
                      <a:round/>
                      <a:headEnd type="none" w="med" len="med"/>
                      <a:tailEnd type="none" w="med" len="med"/>
                    </a:lnL>
                    <a:lnR w="6350" cap="flat" cmpd="sng" algn="ctr">
                      <a:solidFill>
                        <a:srgbClr val="203764"/>
                      </a:solidFill>
                      <a:prstDash val="solid"/>
                      <a:round/>
                      <a:headEnd type="none" w="med" len="med"/>
                      <a:tailEnd type="none" w="med" len="med"/>
                    </a:lnR>
                    <a:lnT w="6350" cap="flat" cmpd="sng" algn="ctr">
                      <a:solidFill>
                        <a:srgbClr val="203764"/>
                      </a:solidFill>
                      <a:prstDash val="solid"/>
                      <a:round/>
                      <a:headEnd type="none" w="med" len="med"/>
                      <a:tailEnd type="none" w="med" len="med"/>
                    </a:lnT>
                    <a:lnB w="6350" cap="flat" cmpd="sng" algn="ctr">
                      <a:solidFill>
                        <a:srgbClr val="203764"/>
                      </a:solidFill>
                      <a:prstDash val="solid"/>
                      <a:round/>
                      <a:headEnd type="none" w="med" len="med"/>
                      <a:tailEnd type="none" w="med" len="med"/>
                    </a:lnB>
                  </a:tcPr>
                </a:tc>
                <a:tc>
                  <a:txBody>
                    <a:bodyPr/>
                    <a:lstStyle/>
                    <a:p>
                      <a:pPr algn="r" rtl="0" fontAlgn="ctr"/>
                      <a:r>
                        <a:rPr lang="es-CO" sz="800" b="0" i="0" u="none" strike="noStrike">
                          <a:solidFill>
                            <a:srgbClr val="203764"/>
                          </a:solidFill>
                          <a:effectLst/>
                          <a:latin typeface="Calibri" panose="020F0502020204030204" pitchFamily="34" charset="0"/>
                        </a:rPr>
                        <a:t>     32,253 </a:t>
                      </a:r>
                    </a:p>
                  </a:txBody>
                  <a:tcPr marL="0" marR="0" marT="0" marB="0" anchor="ctr">
                    <a:lnL w="6350" cap="flat" cmpd="sng" algn="ctr">
                      <a:solidFill>
                        <a:srgbClr val="203764"/>
                      </a:solidFill>
                      <a:prstDash val="solid"/>
                      <a:round/>
                      <a:headEnd type="none" w="med" len="med"/>
                      <a:tailEnd type="none" w="med" len="med"/>
                    </a:lnL>
                    <a:lnR w="6350" cap="flat" cmpd="sng" algn="ctr">
                      <a:solidFill>
                        <a:srgbClr val="203764"/>
                      </a:solidFill>
                      <a:prstDash val="solid"/>
                      <a:round/>
                      <a:headEnd type="none" w="med" len="med"/>
                      <a:tailEnd type="none" w="med" len="med"/>
                    </a:lnR>
                    <a:lnT w="6350" cap="flat" cmpd="sng" algn="ctr">
                      <a:solidFill>
                        <a:srgbClr val="203764"/>
                      </a:solidFill>
                      <a:prstDash val="solid"/>
                      <a:round/>
                      <a:headEnd type="none" w="med" len="med"/>
                      <a:tailEnd type="none" w="med" len="med"/>
                    </a:lnT>
                    <a:lnB w="6350" cap="flat" cmpd="sng" algn="ctr">
                      <a:solidFill>
                        <a:srgbClr val="203764"/>
                      </a:solidFill>
                      <a:prstDash val="solid"/>
                      <a:round/>
                      <a:headEnd type="none" w="med" len="med"/>
                      <a:tailEnd type="none" w="med" len="med"/>
                    </a:lnB>
                  </a:tcPr>
                </a:tc>
                <a:tc>
                  <a:txBody>
                    <a:bodyPr/>
                    <a:lstStyle/>
                    <a:p>
                      <a:pPr algn="r" rtl="0" fontAlgn="ctr"/>
                      <a:r>
                        <a:rPr lang="es-CO" sz="800" b="0" i="0" u="none" strike="noStrike">
                          <a:solidFill>
                            <a:srgbClr val="203764"/>
                          </a:solidFill>
                          <a:effectLst/>
                          <a:latin typeface="Calibri" panose="020F0502020204030204" pitchFamily="34" charset="0"/>
                        </a:rPr>
                        <a:t>     31,701 </a:t>
                      </a:r>
                    </a:p>
                  </a:txBody>
                  <a:tcPr marL="0" marR="0" marT="0" marB="0" anchor="ctr">
                    <a:lnL w="6350" cap="flat" cmpd="sng" algn="ctr">
                      <a:solidFill>
                        <a:srgbClr val="203764"/>
                      </a:solidFill>
                      <a:prstDash val="solid"/>
                      <a:round/>
                      <a:headEnd type="none" w="med" len="med"/>
                      <a:tailEnd type="none" w="med" len="med"/>
                    </a:lnL>
                    <a:lnR w="6350" cap="flat" cmpd="sng" algn="ctr">
                      <a:solidFill>
                        <a:srgbClr val="203764"/>
                      </a:solidFill>
                      <a:prstDash val="solid"/>
                      <a:round/>
                      <a:headEnd type="none" w="med" len="med"/>
                      <a:tailEnd type="none" w="med" len="med"/>
                    </a:lnR>
                    <a:lnT w="6350" cap="flat" cmpd="sng" algn="ctr">
                      <a:solidFill>
                        <a:srgbClr val="203764"/>
                      </a:solidFill>
                      <a:prstDash val="solid"/>
                      <a:round/>
                      <a:headEnd type="none" w="med" len="med"/>
                      <a:tailEnd type="none" w="med" len="med"/>
                    </a:lnT>
                    <a:lnB w="6350" cap="flat" cmpd="sng" algn="ctr">
                      <a:solidFill>
                        <a:srgbClr val="203764"/>
                      </a:solidFill>
                      <a:prstDash val="solid"/>
                      <a:round/>
                      <a:headEnd type="none" w="med" len="med"/>
                      <a:tailEnd type="none" w="med" len="med"/>
                    </a:lnB>
                  </a:tcPr>
                </a:tc>
                <a:tc>
                  <a:txBody>
                    <a:bodyPr/>
                    <a:lstStyle/>
                    <a:p>
                      <a:pPr algn="r" rtl="0" fontAlgn="ctr"/>
                      <a:r>
                        <a:rPr lang="es-CO" sz="800" b="0" i="0" u="none" strike="noStrike">
                          <a:solidFill>
                            <a:srgbClr val="203764"/>
                          </a:solidFill>
                          <a:effectLst/>
                          <a:latin typeface="Calibri" panose="020F0502020204030204" pitchFamily="34" charset="0"/>
                        </a:rPr>
                        <a:t>        24,041 </a:t>
                      </a:r>
                    </a:p>
                  </a:txBody>
                  <a:tcPr marL="0" marR="0" marT="0" marB="0" anchor="ctr">
                    <a:lnL w="6350" cap="flat" cmpd="sng" algn="ctr">
                      <a:solidFill>
                        <a:srgbClr val="203764"/>
                      </a:solidFill>
                      <a:prstDash val="solid"/>
                      <a:round/>
                      <a:headEnd type="none" w="med" len="med"/>
                      <a:tailEnd type="none" w="med" len="med"/>
                    </a:lnL>
                    <a:lnR w="6350" cap="flat" cmpd="sng" algn="ctr">
                      <a:solidFill>
                        <a:srgbClr val="203764"/>
                      </a:solidFill>
                      <a:prstDash val="solid"/>
                      <a:round/>
                      <a:headEnd type="none" w="med" len="med"/>
                      <a:tailEnd type="none" w="med" len="med"/>
                    </a:lnR>
                    <a:lnT w="6350" cap="flat" cmpd="sng" algn="ctr">
                      <a:solidFill>
                        <a:srgbClr val="203764"/>
                      </a:solidFill>
                      <a:prstDash val="solid"/>
                      <a:round/>
                      <a:headEnd type="none" w="med" len="med"/>
                      <a:tailEnd type="none" w="med" len="med"/>
                    </a:lnT>
                    <a:lnB w="6350" cap="flat" cmpd="sng" algn="ctr">
                      <a:solidFill>
                        <a:srgbClr val="203764"/>
                      </a:solidFill>
                      <a:prstDash val="solid"/>
                      <a:round/>
                      <a:headEnd type="none" w="med" len="med"/>
                      <a:tailEnd type="none" w="med" len="med"/>
                    </a:lnB>
                  </a:tcPr>
                </a:tc>
                <a:tc>
                  <a:txBody>
                    <a:bodyPr/>
                    <a:lstStyle/>
                    <a:p>
                      <a:pPr algn="r" rtl="0" fontAlgn="ctr"/>
                      <a:r>
                        <a:rPr lang="es-CO" sz="800" b="0" i="0" u="none" strike="noStrike">
                          <a:solidFill>
                            <a:srgbClr val="203764"/>
                          </a:solidFill>
                          <a:effectLst/>
                          <a:latin typeface="Calibri" panose="020F0502020204030204" pitchFamily="34" charset="0"/>
                        </a:rPr>
                        <a:t>                  - </a:t>
                      </a:r>
                    </a:p>
                  </a:txBody>
                  <a:tcPr marL="0" marR="0" marT="0" marB="0" anchor="ctr">
                    <a:lnL w="6350" cap="flat" cmpd="sng" algn="ctr">
                      <a:solidFill>
                        <a:srgbClr val="203764"/>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203764"/>
                      </a:solidFill>
                      <a:prstDash val="solid"/>
                      <a:round/>
                      <a:headEnd type="none" w="med" len="med"/>
                      <a:tailEnd type="none" w="med" len="med"/>
                    </a:lnT>
                    <a:lnB w="6350" cap="flat" cmpd="sng" algn="ctr">
                      <a:solidFill>
                        <a:srgbClr val="203764"/>
                      </a:solidFill>
                      <a:prstDash val="solid"/>
                      <a:round/>
                      <a:headEnd type="none" w="med" len="med"/>
                      <a:tailEnd type="none" w="med" len="med"/>
                    </a:lnB>
                  </a:tcPr>
                </a:tc>
                <a:extLst>
                  <a:ext uri="{0D108BD9-81ED-4DB2-BD59-A6C34878D82A}">
                    <a16:rowId xmlns:a16="http://schemas.microsoft.com/office/drawing/2014/main" xmlns="" val="2691734050"/>
                  </a:ext>
                </a:extLst>
              </a:tr>
              <a:tr h="319222">
                <a:tc>
                  <a:txBody>
                    <a:bodyPr/>
                    <a:lstStyle/>
                    <a:p>
                      <a:pPr algn="r" rtl="0" fontAlgn="ctr"/>
                      <a:r>
                        <a:rPr lang="es-CO" sz="800" b="0" i="0" u="none" strike="noStrike">
                          <a:solidFill>
                            <a:srgbClr val="203764"/>
                          </a:solidFill>
                          <a:effectLst/>
                          <a:latin typeface="Calibri" panose="020F0502020204030204" pitchFamily="34" charset="0"/>
                        </a:rPr>
                        <a:t>Implementación del Sistema Estratégico de Transporte Público de Pasajeros para el Distrito Turístico Cultural e Histórico de Santa Marta  </a:t>
                      </a:r>
                    </a:p>
                  </a:txBody>
                  <a:tcPr marL="0" marR="0" marT="0" marB="0" anchor="ctr">
                    <a:lnL w="12700" cap="flat" cmpd="sng" algn="ctr">
                      <a:solidFill>
                        <a:schemeClr val="tx1"/>
                      </a:solidFill>
                      <a:prstDash val="solid"/>
                      <a:round/>
                      <a:headEnd type="none" w="med" len="med"/>
                      <a:tailEnd type="none" w="med" len="med"/>
                    </a:lnL>
                    <a:lnR w="6350" cap="flat" cmpd="sng" algn="ctr">
                      <a:solidFill>
                        <a:srgbClr val="203764"/>
                      </a:solidFill>
                      <a:prstDash val="solid"/>
                      <a:round/>
                      <a:headEnd type="none" w="med" len="med"/>
                      <a:tailEnd type="none" w="med" len="med"/>
                    </a:lnR>
                    <a:lnT w="6350" cap="flat" cmpd="sng" algn="ctr">
                      <a:solidFill>
                        <a:srgbClr val="203764"/>
                      </a:solidFill>
                      <a:prstDash val="solid"/>
                      <a:round/>
                      <a:headEnd type="none" w="med" len="med"/>
                      <a:tailEnd type="none" w="med" len="med"/>
                    </a:lnT>
                    <a:lnB w="6350" cap="flat" cmpd="sng" algn="ctr">
                      <a:solidFill>
                        <a:srgbClr val="203764"/>
                      </a:solidFill>
                      <a:prstDash val="solid"/>
                      <a:round/>
                      <a:headEnd type="none" w="med" len="med"/>
                      <a:tailEnd type="none" w="med" len="med"/>
                    </a:lnB>
                  </a:tcPr>
                </a:tc>
                <a:tc>
                  <a:txBody>
                    <a:bodyPr/>
                    <a:lstStyle/>
                    <a:p>
                      <a:pPr algn="r" rtl="0" fontAlgn="ctr"/>
                      <a:r>
                        <a:rPr lang="es-CO" sz="800" b="0" i="0" u="none" strike="noStrike">
                          <a:solidFill>
                            <a:srgbClr val="203764"/>
                          </a:solidFill>
                          <a:effectLst/>
                          <a:latin typeface="Arial" panose="020B0604020202020204" pitchFamily="34" charset="0"/>
                        </a:rPr>
                        <a:t>       39,928 </a:t>
                      </a:r>
                    </a:p>
                  </a:txBody>
                  <a:tcPr marL="0" marR="0" marT="0" marB="0" anchor="ctr">
                    <a:lnL w="6350" cap="flat" cmpd="sng" algn="ctr">
                      <a:solidFill>
                        <a:srgbClr val="203764"/>
                      </a:solidFill>
                      <a:prstDash val="solid"/>
                      <a:round/>
                      <a:headEnd type="none" w="med" len="med"/>
                      <a:tailEnd type="none" w="med" len="med"/>
                    </a:lnL>
                    <a:lnR w="6350" cap="flat" cmpd="sng" algn="ctr">
                      <a:solidFill>
                        <a:srgbClr val="203764"/>
                      </a:solidFill>
                      <a:prstDash val="solid"/>
                      <a:round/>
                      <a:headEnd type="none" w="med" len="med"/>
                      <a:tailEnd type="none" w="med" len="med"/>
                    </a:lnR>
                    <a:lnT w="6350" cap="flat" cmpd="sng" algn="ctr">
                      <a:solidFill>
                        <a:srgbClr val="203764"/>
                      </a:solidFill>
                      <a:prstDash val="solid"/>
                      <a:round/>
                      <a:headEnd type="none" w="med" len="med"/>
                      <a:tailEnd type="none" w="med" len="med"/>
                    </a:lnT>
                    <a:lnB w="6350" cap="flat" cmpd="sng" algn="ctr">
                      <a:solidFill>
                        <a:srgbClr val="203764"/>
                      </a:solidFill>
                      <a:prstDash val="solid"/>
                      <a:round/>
                      <a:headEnd type="none" w="med" len="med"/>
                      <a:tailEnd type="none" w="med" len="med"/>
                    </a:lnB>
                  </a:tcPr>
                </a:tc>
                <a:tc>
                  <a:txBody>
                    <a:bodyPr/>
                    <a:lstStyle/>
                    <a:p>
                      <a:pPr algn="r" rtl="0" fontAlgn="ctr"/>
                      <a:r>
                        <a:rPr lang="es-CO" sz="800" b="0" i="0" u="none" strike="noStrike">
                          <a:solidFill>
                            <a:srgbClr val="203764"/>
                          </a:solidFill>
                          <a:effectLst/>
                          <a:latin typeface="Calibri" panose="020F0502020204030204" pitchFamily="34" charset="0"/>
                        </a:rPr>
                        <a:t>        39,928 </a:t>
                      </a:r>
                    </a:p>
                  </a:txBody>
                  <a:tcPr marL="0" marR="0" marT="0" marB="0" anchor="ctr">
                    <a:lnL w="6350" cap="flat" cmpd="sng" algn="ctr">
                      <a:solidFill>
                        <a:srgbClr val="203764"/>
                      </a:solidFill>
                      <a:prstDash val="solid"/>
                      <a:round/>
                      <a:headEnd type="none" w="med" len="med"/>
                      <a:tailEnd type="none" w="med" len="med"/>
                    </a:lnL>
                    <a:lnR w="6350" cap="flat" cmpd="sng" algn="ctr">
                      <a:solidFill>
                        <a:srgbClr val="203764"/>
                      </a:solidFill>
                      <a:prstDash val="solid"/>
                      <a:round/>
                      <a:headEnd type="none" w="med" len="med"/>
                      <a:tailEnd type="none" w="med" len="med"/>
                    </a:lnR>
                    <a:lnT w="6350" cap="flat" cmpd="sng" algn="ctr">
                      <a:solidFill>
                        <a:srgbClr val="203764"/>
                      </a:solidFill>
                      <a:prstDash val="solid"/>
                      <a:round/>
                      <a:headEnd type="none" w="med" len="med"/>
                      <a:tailEnd type="none" w="med" len="med"/>
                    </a:lnT>
                    <a:lnB w="6350" cap="flat" cmpd="sng" algn="ctr">
                      <a:solidFill>
                        <a:srgbClr val="203764"/>
                      </a:solidFill>
                      <a:prstDash val="solid"/>
                      <a:round/>
                      <a:headEnd type="none" w="med" len="med"/>
                      <a:tailEnd type="none" w="med" len="med"/>
                    </a:lnB>
                  </a:tcPr>
                </a:tc>
                <a:tc>
                  <a:txBody>
                    <a:bodyPr/>
                    <a:lstStyle/>
                    <a:p>
                      <a:pPr algn="r" rtl="0" fontAlgn="ctr"/>
                      <a:r>
                        <a:rPr lang="es-CO" sz="800" b="0" i="0" u="none" strike="noStrike">
                          <a:solidFill>
                            <a:srgbClr val="203764"/>
                          </a:solidFill>
                          <a:effectLst/>
                          <a:latin typeface="Calibri" panose="020F0502020204030204" pitchFamily="34" charset="0"/>
                        </a:rPr>
                        <a:t>     38,483 </a:t>
                      </a:r>
                    </a:p>
                  </a:txBody>
                  <a:tcPr marL="0" marR="0" marT="0" marB="0" anchor="ctr">
                    <a:lnL w="6350" cap="flat" cmpd="sng" algn="ctr">
                      <a:solidFill>
                        <a:srgbClr val="203764"/>
                      </a:solidFill>
                      <a:prstDash val="solid"/>
                      <a:round/>
                      <a:headEnd type="none" w="med" len="med"/>
                      <a:tailEnd type="none" w="med" len="med"/>
                    </a:lnL>
                    <a:lnR w="6350" cap="flat" cmpd="sng" algn="ctr">
                      <a:solidFill>
                        <a:srgbClr val="203764"/>
                      </a:solidFill>
                      <a:prstDash val="solid"/>
                      <a:round/>
                      <a:headEnd type="none" w="med" len="med"/>
                      <a:tailEnd type="none" w="med" len="med"/>
                    </a:lnR>
                    <a:lnT w="6350" cap="flat" cmpd="sng" algn="ctr">
                      <a:solidFill>
                        <a:srgbClr val="203764"/>
                      </a:solidFill>
                      <a:prstDash val="solid"/>
                      <a:round/>
                      <a:headEnd type="none" w="med" len="med"/>
                      <a:tailEnd type="none" w="med" len="med"/>
                    </a:lnT>
                    <a:lnB w="6350" cap="flat" cmpd="sng" algn="ctr">
                      <a:solidFill>
                        <a:srgbClr val="203764"/>
                      </a:solidFill>
                      <a:prstDash val="solid"/>
                      <a:round/>
                      <a:headEnd type="none" w="med" len="med"/>
                      <a:tailEnd type="none" w="med" len="med"/>
                    </a:lnB>
                  </a:tcPr>
                </a:tc>
                <a:tc>
                  <a:txBody>
                    <a:bodyPr/>
                    <a:lstStyle/>
                    <a:p>
                      <a:pPr algn="r" rtl="0" fontAlgn="ctr"/>
                      <a:r>
                        <a:rPr lang="es-CO" sz="800" b="0" i="0" u="none" strike="noStrike">
                          <a:solidFill>
                            <a:srgbClr val="203764"/>
                          </a:solidFill>
                          <a:effectLst/>
                          <a:latin typeface="Calibri" panose="020F0502020204030204" pitchFamily="34" charset="0"/>
                        </a:rPr>
                        <a:t>     30,558 </a:t>
                      </a:r>
                    </a:p>
                  </a:txBody>
                  <a:tcPr marL="0" marR="0" marT="0" marB="0" anchor="ctr">
                    <a:lnL w="6350" cap="flat" cmpd="sng" algn="ctr">
                      <a:solidFill>
                        <a:srgbClr val="203764"/>
                      </a:solidFill>
                      <a:prstDash val="solid"/>
                      <a:round/>
                      <a:headEnd type="none" w="med" len="med"/>
                      <a:tailEnd type="none" w="med" len="med"/>
                    </a:lnL>
                    <a:lnR w="6350" cap="flat" cmpd="sng" algn="ctr">
                      <a:solidFill>
                        <a:srgbClr val="203764"/>
                      </a:solidFill>
                      <a:prstDash val="solid"/>
                      <a:round/>
                      <a:headEnd type="none" w="med" len="med"/>
                      <a:tailEnd type="none" w="med" len="med"/>
                    </a:lnR>
                    <a:lnT w="6350" cap="flat" cmpd="sng" algn="ctr">
                      <a:solidFill>
                        <a:srgbClr val="203764"/>
                      </a:solidFill>
                      <a:prstDash val="solid"/>
                      <a:round/>
                      <a:headEnd type="none" w="med" len="med"/>
                      <a:tailEnd type="none" w="med" len="med"/>
                    </a:lnT>
                    <a:lnB w="6350" cap="flat" cmpd="sng" algn="ctr">
                      <a:solidFill>
                        <a:srgbClr val="203764"/>
                      </a:solidFill>
                      <a:prstDash val="solid"/>
                      <a:round/>
                      <a:headEnd type="none" w="med" len="med"/>
                      <a:tailEnd type="none" w="med" len="med"/>
                    </a:lnB>
                  </a:tcPr>
                </a:tc>
                <a:tc>
                  <a:txBody>
                    <a:bodyPr/>
                    <a:lstStyle/>
                    <a:p>
                      <a:pPr algn="r" rtl="0" fontAlgn="ctr"/>
                      <a:r>
                        <a:rPr lang="es-CO" sz="800" b="0" i="0" u="none" strike="noStrike">
                          <a:solidFill>
                            <a:srgbClr val="203764"/>
                          </a:solidFill>
                          <a:effectLst/>
                          <a:latin typeface="Calibri" panose="020F0502020204030204" pitchFamily="34" charset="0"/>
                        </a:rPr>
                        <a:t>        41,242 </a:t>
                      </a:r>
                    </a:p>
                  </a:txBody>
                  <a:tcPr marL="0" marR="0" marT="0" marB="0" anchor="ctr">
                    <a:lnL w="6350" cap="flat" cmpd="sng" algn="ctr">
                      <a:solidFill>
                        <a:srgbClr val="203764"/>
                      </a:solidFill>
                      <a:prstDash val="solid"/>
                      <a:round/>
                      <a:headEnd type="none" w="med" len="med"/>
                      <a:tailEnd type="none" w="med" len="med"/>
                    </a:lnL>
                    <a:lnR w="6350" cap="flat" cmpd="sng" algn="ctr">
                      <a:solidFill>
                        <a:srgbClr val="203764"/>
                      </a:solidFill>
                      <a:prstDash val="solid"/>
                      <a:round/>
                      <a:headEnd type="none" w="med" len="med"/>
                      <a:tailEnd type="none" w="med" len="med"/>
                    </a:lnR>
                    <a:lnT w="6350" cap="flat" cmpd="sng" algn="ctr">
                      <a:solidFill>
                        <a:srgbClr val="203764"/>
                      </a:solidFill>
                      <a:prstDash val="solid"/>
                      <a:round/>
                      <a:headEnd type="none" w="med" len="med"/>
                      <a:tailEnd type="none" w="med" len="med"/>
                    </a:lnT>
                    <a:lnB w="6350" cap="flat" cmpd="sng" algn="ctr">
                      <a:solidFill>
                        <a:srgbClr val="203764"/>
                      </a:solidFill>
                      <a:prstDash val="solid"/>
                      <a:round/>
                      <a:headEnd type="none" w="med" len="med"/>
                      <a:tailEnd type="none" w="med" len="med"/>
                    </a:lnB>
                  </a:tcPr>
                </a:tc>
                <a:tc>
                  <a:txBody>
                    <a:bodyPr/>
                    <a:lstStyle/>
                    <a:p>
                      <a:pPr algn="r" rtl="0" fontAlgn="ctr"/>
                      <a:r>
                        <a:rPr lang="es-CO" sz="800" b="0" i="0" u="none" strike="noStrike">
                          <a:solidFill>
                            <a:srgbClr val="203764"/>
                          </a:solidFill>
                          <a:effectLst/>
                          <a:latin typeface="Calibri" panose="020F0502020204030204" pitchFamily="34" charset="0"/>
                        </a:rPr>
                        <a:t>                  - </a:t>
                      </a:r>
                    </a:p>
                  </a:txBody>
                  <a:tcPr marL="0" marR="0" marT="0" marB="0" anchor="ctr">
                    <a:lnL w="6350" cap="flat" cmpd="sng" algn="ctr">
                      <a:solidFill>
                        <a:srgbClr val="203764"/>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203764"/>
                      </a:solidFill>
                      <a:prstDash val="solid"/>
                      <a:round/>
                      <a:headEnd type="none" w="med" len="med"/>
                      <a:tailEnd type="none" w="med" len="med"/>
                    </a:lnT>
                    <a:lnB w="6350" cap="flat" cmpd="sng" algn="ctr">
                      <a:solidFill>
                        <a:srgbClr val="203764"/>
                      </a:solidFill>
                      <a:prstDash val="solid"/>
                      <a:round/>
                      <a:headEnd type="none" w="med" len="med"/>
                      <a:tailEnd type="none" w="med" len="med"/>
                    </a:lnB>
                  </a:tcPr>
                </a:tc>
                <a:extLst>
                  <a:ext uri="{0D108BD9-81ED-4DB2-BD59-A6C34878D82A}">
                    <a16:rowId xmlns:a16="http://schemas.microsoft.com/office/drawing/2014/main" xmlns="" val="3564166200"/>
                  </a:ext>
                </a:extLst>
              </a:tr>
              <a:tr h="213032">
                <a:tc>
                  <a:txBody>
                    <a:bodyPr/>
                    <a:lstStyle/>
                    <a:p>
                      <a:pPr algn="r" rtl="0" fontAlgn="ctr"/>
                      <a:r>
                        <a:rPr lang="es-ES" sz="800" b="0" i="0" u="none" strike="noStrike">
                          <a:solidFill>
                            <a:srgbClr val="203764"/>
                          </a:solidFill>
                          <a:effectLst/>
                          <a:latin typeface="Calibri" panose="020F0502020204030204" pitchFamily="34" charset="0"/>
                        </a:rPr>
                        <a:t>Implementación de los Sistemas Estratégicos de Transporte Público de Pasajeros para la Ciudad de Valledupar  </a:t>
                      </a:r>
                    </a:p>
                  </a:txBody>
                  <a:tcPr marL="0" marR="0" marT="0" marB="0" anchor="ctr">
                    <a:lnL w="12700" cap="flat" cmpd="sng" algn="ctr">
                      <a:solidFill>
                        <a:schemeClr val="tx1"/>
                      </a:solidFill>
                      <a:prstDash val="solid"/>
                      <a:round/>
                      <a:headEnd type="none" w="med" len="med"/>
                      <a:tailEnd type="none" w="med" len="med"/>
                    </a:lnL>
                    <a:lnR w="6350" cap="flat" cmpd="sng" algn="ctr">
                      <a:solidFill>
                        <a:srgbClr val="203764"/>
                      </a:solidFill>
                      <a:prstDash val="solid"/>
                      <a:round/>
                      <a:headEnd type="none" w="med" len="med"/>
                      <a:tailEnd type="none" w="med" len="med"/>
                    </a:lnR>
                    <a:lnT w="6350" cap="flat" cmpd="sng" algn="ctr">
                      <a:solidFill>
                        <a:srgbClr val="203764"/>
                      </a:solidFill>
                      <a:prstDash val="solid"/>
                      <a:round/>
                      <a:headEnd type="none" w="med" len="med"/>
                      <a:tailEnd type="none" w="med" len="med"/>
                    </a:lnT>
                    <a:lnB w="6350" cap="flat" cmpd="sng" algn="ctr">
                      <a:solidFill>
                        <a:srgbClr val="203764"/>
                      </a:solidFill>
                      <a:prstDash val="solid"/>
                      <a:round/>
                      <a:headEnd type="none" w="med" len="med"/>
                      <a:tailEnd type="none" w="med" len="med"/>
                    </a:lnB>
                  </a:tcPr>
                </a:tc>
                <a:tc>
                  <a:txBody>
                    <a:bodyPr/>
                    <a:lstStyle/>
                    <a:p>
                      <a:pPr algn="r" rtl="0" fontAlgn="ctr"/>
                      <a:r>
                        <a:rPr lang="es-CO" sz="800" b="0" i="0" u="none" strike="noStrike">
                          <a:solidFill>
                            <a:srgbClr val="203764"/>
                          </a:solidFill>
                          <a:effectLst/>
                          <a:latin typeface="Arial" panose="020B0604020202020204" pitchFamily="34" charset="0"/>
                        </a:rPr>
                        <a:t>       38,396 </a:t>
                      </a:r>
                    </a:p>
                  </a:txBody>
                  <a:tcPr marL="0" marR="0" marT="0" marB="0" anchor="ctr">
                    <a:lnL w="6350" cap="flat" cmpd="sng" algn="ctr">
                      <a:solidFill>
                        <a:srgbClr val="203764"/>
                      </a:solidFill>
                      <a:prstDash val="solid"/>
                      <a:round/>
                      <a:headEnd type="none" w="med" len="med"/>
                      <a:tailEnd type="none" w="med" len="med"/>
                    </a:lnL>
                    <a:lnR w="6350" cap="flat" cmpd="sng" algn="ctr">
                      <a:solidFill>
                        <a:srgbClr val="203764"/>
                      </a:solidFill>
                      <a:prstDash val="solid"/>
                      <a:round/>
                      <a:headEnd type="none" w="med" len="med"/>
                      <a:tailEnd type="none" w="med" len="med"/>
                    </a:lnR>
                    <a:lnT w="6350" cap="flat" cmpd="sng" algn="ctr">
                      <a:solidFill>
                        <a:srgbClr val="203764"/>
                      </a:solidFill>
                      <a:prstDash val="solid"/>
                      <a:round/>
                      <a:headEnd type="none" w="med" len="med"/>
                      <a:tailEnd type="none" w="med" len="med"/>
                    </a:lnT>
                    <a:lnB w="6350" cap="flat" cmpd="sng" algn="ctr">
                      <a:solidFill>
                        <a:srgbClr val="203764"/>
                      </a:solidFill>
                      <a:prstDash val="solid"/>
                      <a:round/>
                      <a:headEnd type="none" w="med" len="med"/>
                      <a:tailEnd type="none" w="med" len="med"/>
                    </a:lnB>
                  </a:tcPr>
                </a:tc>
                <a:tc>
                  <a:txBody>
                    <a:bodyPr/>
                    <a:lstStyle/>
                    <a:p>
                      <a:pPr algn="r" rtl="0" fontAlgn="ctr"/>
                      <a:r>
                        <a:rPr lang="es-CO" sz="800" b="0" i="0" u="none" strike="noStrike">
                          <a:solidFill>
                            <a:srgbClr val="203764"/>
                          </a:solidFill>
                          <a:effectLst/>
                          <a:latin typeface="Calibri" panose="020F0502020204030204" pitchFamily="34" charset="0"/>
                        </a:rPr>
                        <a:t>        38,396 </a:t>
                      </a:r>
                    </a:p>
                  </a:txBody>
                  <a:tcPr marL="0" marR="0" marT="0" marB="0" anchor="ctr">
                    <a:lnL w="6350" cap="flat" cmpd="sng" algn="ctr">
                      <a:solidFill>
                        <a:srgbClr val="203764"/>
                      </a:solidFill>
                      <a:prstDash val="solid"/>
                      <a:round/>
                      <a:headEnd type="none" w="med" len="med"/>
                      <a:tailEnd type="none" w="med" len="med"/>
                    </a:lnL>
                    <a:lnR w="6350" cap="flat" cmpd="sng" algn="ctr">
                      <a:solidFill>
                        <a:srgbClr val="203764"/>
                      </a:solidFill>
                      <a:prstDash val="solid"/>
                      <a:round/>
                      <a:headEnd type="none" w="med" len="med"/>
                      <a:tailEnd type="none" w="med" len="med"/>
                    </a:lnR>
                    <a:lnT w="6350" cap="flat" cmpd="sng" algn="ctr">
                      <a:solidFill>
                        <a:srgbClr val="203764"/>
                      </a:solidFill>
                      <a:prstDash val="solid"/>
                      <a:round/>
                      <a:headEnd type="none" w="med" len="med"/>
                      <a:tailEnd type="none" w="med" len="med"/>
                    </a:lnT>
                    <a:lnB w="6350" cap="flat" cmpd="sng" algn="ctr">
                      <a:solidFill>
                        <a:srgbClr val="203764"/>
                      </a:solidFill>
                      <a:prstDash val="solid"/>
                      <a:round/>
                      <a:headEnd type="none" w="med" len="med"/>
                      <a:tailEnd type="none" w="med" len="med"/>
                    </a:lnB>
                  </a:tcPr>
                </a:tc>
                <a:tc>
                  <a:txBody>
                    <a:bodyPr/>
                    <a:lstStyle/>
                    <a:p>
                      <a:pPr algn="r" rtl="0" fontAlgn="ctr"/>
                      <a:r>
                        <a:rPr lang="es-CO" sz="800" b="0" i="0" u="none" strike="noStrike">
                          <a:solidFill>
                            <a:srgbClr val="203764"/>
                          </a:solidFill>
                          <a:effectLst/>
                          <a:latin typeface="Calibri" panose="020F0502020204030204" pitchFamily="34" charset="0"/>
                        </a:rPr>
                        <a:t>     32,541 </a:t>
                      </a:r>
                    </a:p>
                  </a:txBody>
                  <a:tcPr marL="0" marR="0" marT="0" marB="0" anchor="ctr">
                    <a:lnL w="6350" cap="flat" cmpd="sng" algn="ctr">
                      <a:solidFill>
                        <a:srgbClr val="203764"/>
                      </a:solidFill>
                      <a:prstDash val="solid"/>
                      <a:round/>
                      <a:headEnd type="none" w="med" len="med"/>
                      <a:tailEnd type="none" w="med" len="med"/>
                    </a:lnL>
                    <a:lnR w="6350" cap="flat" cmpd="sng" algn="ctr">
                      <a:solidFill>
                        <a:srgbClr val="203764"/>
                      </a:solidFill>
                      <a:prstDash val="solid"/>
                      <a:round/>
                      <a:headEnd type="none" w="med" len="med"/>
                      <a:tailEnd type="none" w="med" len="med"/>
                    </a:lnR>
                    <a:lnT w="6350" cap="flat" cmpd="sng" algn="ctr">
                      <a:solidFill>
                        <a:srgbClr val="203764"/>
                      </a:solidFill>
                      <a:prstDash val="solid"/>
                      <a:round/>
                      <a:headEnd type="none" w="med" len="med"/>
                      <a:tailEnd type="none" w="med" len="med"/>
                    </a:lnT>
                    <a:lnB w="6350" cap="flat" cmpd="sng" algn="ctr">
                      <a:solidFill>
                        <a:srgbClr val="203764"/>
                      </a:solidFill>
                      <a:prstDash val="solid"/>
                      <a:round/>
                      <a:headEnd type="none" w="med" len="med"/>
                      <a:tailEnd type="none" w="med" len="med"/>
                    </a:lnB>
                  </a:tcPr>
                </a:tc>
                <a:tc>
                  <a:txBody>
                    <a:bodyPr/>
                    <a:lstStyle/>
                    <a:p>
                      <a:pPr algn="r" rtl="0" fontAlgn="ctr"/>
                      <a:r>
                        <a:rPr lang="es-CO" sz="800" b="0" i="0" u="none" strike="noStrike">
                          <a:solidFill>
                            <a:srgbClr val="203764"/>
                          </a:solidFill>
                          <a:effectLst/>
                          <a:latin typeface="Calibri" panose="020F0502020204030204" pitchFamily="34" charset="0"/>
                        </a:rPr>
                        <a:t>     19,533 </a:t>
                      </a:r>
                    </a:p>
                  </a:txBody>
                  <a:tcPr marL="0" marR="0" marT="0" marB="0" anchor="ctr">
                    <a:lnL w="6350" cap="flat" cmpd="sng" algn="ctr">
                      <a:solidFill>
                        <a:srgbClr val="203764"/>
                      </a:solidFill>
                      <a:prstDash val="solid"/>
                      <a:round/>
                      <a:headEnd type="none" w="med" len="med"/>
                      <a:tailEnd type="none" w="med" len="med"/>
                    </a:lnL>
                    <a:lnR w="6350" cap="flat" cmpd="sng" algn="ctr">
                      <a:solidFill>
                        <a:srgbClr val="203764"/>
                      </a:solidFill>
                      <a:prstDash val="solid"/>
                      <a:round/>
                      <a:headEnd type="none" w="med" len="med"/>
                      <a:tailEnd type="none" w="med" len="med"/>
                    </a:lnR>
                    <a:lnT w="6350" cap="flat" cmpd="sng" algn="ctr">
                      <a:solidFill>
                        <a:srgbClr val="203764"/>
                      </a:solidFill>
                      <a:prstDash val="solid"/>
                      <a:round/>
                      <a:headEnd type="none" w="med" len="med"/>
                      <a:tailEnd type="none" w="med" len="med"/>
                    </a:lnT>
                    <a:lnB w="6350" cap="flat" cmpd="sng" algn="ctr">
                      <a:solidFill>
                        <a:srgbClr val="203764"/>
                      </a:solidFill>
                      <a:prstDash val="solid"/>
                      <a:round/>
                      <a:headEnd type="none" w="med" len="med"/>
                      <a:tailEnd type="none" w="med" len="med"/>
                    </a:lnB>
                  </a:tcPr>
                </a:tc>
                <a:tc>
                  <a:txBody>
                    <a:bodyPr/>
                    <a:lstStyle/>
                    <a:p>
                      <a:pPr algn="r" rtl="0" fontAlgn="ctr"/>
                      <a:r>
                        <a:rPr lang="es-CO" sz="800" b="0" i="0" u="none" strike="noStrike">
                          <a:solidFill>
                            <a:srgbClr val="203764"/>
                          </a:solidFill>
                          <a:effectLst/>
                          <a:latin typeface="Calibri" panose="020F0502020204030204" pitchFamily="34" charset="0"/>
                        </a:rPr>
                        <a:t>                  - </a:t>
                      </a:r>
                    </a:p>
                  </a:txBody>
                  <a:tcPr marL="0" marR="0" marT="0" marB="0" anchor="ctr">
                    <a:lnL w="6350" cap="flat" cmpd="sng" algn="ctr">
                      <a:solidFill>
                        <a:srgbClr val="203764"/>
                      </a:solidFill>
                      <a:prstDash val="solid"/>
                      <a:round/>
                      <a:headEnd type="none" w="med" len="med"/>
                      <a:tailEnd type="none" w="med" len="med"/>
                    </a:lnL>
                    <a:lnR w="6350" cap="flat" cmpd="sng" algn="ctr">
                      <a:solidFill>
                        <a:srgbClr val="203764"/>
                      </a:solidFill>
                      <a:prstDash val="solid"/>
                      <a:round/>
                      <a:headEnd type="none" w="med" len="med"/>
                      <a:tailEnd type="none" w="med" len="med"/>
                    </a:lnR>
                    <a:lnT w="6350" cap="flat" cmpd="sng" algn="ctr">
                      <a:solidFill>
                        <a:srgbClr val="203764"/>
                      </a:solidFill>
                      <a:prstDash val="solid"/>
                      <a:round/>
                      <a:headEnd type="none" w="med" len="med"/>
                      <a:tailEnd type="none" w="med" len="med"/>
                    </a:lnT>
                    <a:lnB w="6350" cap="flat" cmpd="sng" algn="ctr">
                      <a:solidFill>
                        <a:srgbClr val="203764"/>
                      </a:solidFill>
                      <a:prstDash val="solid"/>
                      <a:round/>
                      <a:headEnd type="none" w="med" len="med"/>
                      <a:tailEnd type="none" w="med" len="med"/>
                    </a:lnB>
                  </a:tcPr>
                </a:tc>
                <a:tc>
                  <a:txBody>
                    <a:bodyPr/>
                    <a:lstStyle/>
                    <a:p>
                      <a:pPr algn="r" rtl="0" fontAlgn="ctr"/>
                      <a:r>
                        <a:rPr lang="es-CO" sz="800" b="0" i="0" u="none" strike="noStrike">
                          <a:solidFill>
                            <a:srgbClr val="203764"/>
                          </a:solidFill>
                          <a:effectLst/>
                          <a:latin typeface="Calibri" panose="020F0502020204030204" pitchFamily="34" charset="0"/>
                        </a:rPr>
                        <a:t>                  - </a:t>
                      </a:r>
                    </a:p>
                  </a:txBody>
                  <a:tcPr marL="0" marR="0" marT="0" marB="0" anchor="ctr">
                    <a:lnL w="6350" cap="flat" cmpd="sng" algn="ctr">
                      <a:solidFill>
                        <a:srgbClr val="203764"/>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203764"/>
                      </a:solidFill>
                      <a:prstDash val="solid"/>
                      <a:round/>
                      <a:headEnd type="none" w="med" len="med"/>
                      <a:tailEnd type="none" w="med" len="med"/>
                    </a:lnT>
                    <a:lnB w="6350" cap="flat" cmpd="sng" algn="ctr">
                      <a:solidFill>
                        <a:srgbClr val="203764"/>
                      </a:solidFill>
                      <a:prstDash val="solid"/>
                      <a:round/>
                      <a:headEnd type="none" w="med" len="med"/>
                      <a:tailEnd type="none" w="med" len="med"/>
                    </a:lnB>
                  </a:tcPr>
                </a:tc>
                <a:extLst>
                  <a:ext uri="{0D108BD9-81ED-4DB2-BD59-A6C34878D82A}">
                    <a16:rowId xmlns:a16="http://schemas.microsoft.com/office/drawing/2014/main" xmlns="" val="829773811"/>
                  </a:ext>
                </a:extLst>
              </a:tr>
              <a:tr h="213032">
                <a:tc>
                  <a:txBody>
                    <a:bodyPr/>
                    <a:lstStyle/>
                    <a:p>
                      <a:pPr algn="r" rtl="0" fontAlgn="ctr"/>
                      <a:r>
                        <a:rPr lang="es-ES" sz="800" b="0" i="0" u="none" strike="noStrike">
                          <a:solidFill>
                            <a:srgbClr val="203764"/>
                          </a:solidFill>
                          <a:effectLst/>
                          <a:latin typeface="Calibri" panose="020F0502020204030204" pitchFamily="34" charset="0"/>
                        </a:rPr>
                        <a:t>Implementación Sistema Estratégico de Transporte Público de Pasajeros para el Municipio de Montería  </a:t>
                      </a:r>
                    </a:p>
                  </a:txBody>
                  <a:tcPr marL="0" marR="0" marT="0" marB="0" anchor="ctr">
                    <a:lnL w="12700" cap="flat" cmpd="sng" algn="ctr">
                      <a:solidFill>
                        <a:schemeClr val="tx1"/>
                      </a:solidFill>
                      <a:prstDash val="solid"/>
                      <a:round/>
                      <a:headEnd type="none" w="med" len="med"/>
                      <a:tailEnd type="none" w="med" len="med"/>
                    </a:lnL>
                    <a:lnR w="6350" cap="flat" cmpd="sng" algn="ctr">
                      <a:solidFill>
                        <a:srgbClr val="203764"/>
                      </a:solidFill>
                      <a:prstDash val="solid"/>
                      <a:round/>
                      <a:headEnd type="none" w="med" len="med"/>
                      <a:tailEnd type="none" w="med" len="med"/>
                    </a:lnR>
                    <a:lnT w="6350" cap="flat" cmpd="sng" algn="ctr">
                      <a:solidFill>
                        <a:srgbClr val="203764"/>
                      </a:solidFill>
                      <a:prstDash val="solid"/>
                      <a:round/>
                      <a:headEnd type="none" w="med" len="med"/>
                      <a:tailEnd type="none" w="med" len="med"/>
                    </a:lnT>
                    <a:lnB w="6350" cap="flat" cmpd="sng" algn="ctr">
                      <a:solidFill>
                        <a:srgbClr val="203764"/>
                      </a:solidFill>
                      <a:prstDash val="solid"/>
                      <a:round/>
                      <a:headEnd type="none" w="med" len="med"/>
                      <a:tailEnd type="none" w="med" len="med"/>
                    </a:lnB>
                  </a:tcPr>
                </a:tc>
                <a:tc>
                  <a:txBody>
                    <a:bodyPr/>
                    <a:lstStyle/>
                    <a:p>
                      <a:pPr algn="r" rtl="0" fontAlgn="ctr"/>
                      <a:r>
                        <a:rPr lang="es-CO" sz="800" b="0" i="0" u="none" strike="noStrike">
                          <a:solidFill>
                            <a:srgbClr val="203764"/>
                          </a:solidFill>
                          <a:effectLst/>
                          <a:latin typeface="Arial" panose="020B0604020202020204" pitchFamily="34" charset="0"/>
                        </a:rPr>
                        <a:t>       22,665 </a:t>
                      </a:r>
                    </a:p>
                  </a:txBody>
                  <a:tcPr marL="0" marR="0" marT="0" marB="0" anchor="ctr">
                    <a:lnL w="6350" cap="flat" cmpd="sng" algn="ctr">
                      <a:solidFill>
                        <a:srgbClr val="203764"/>
                      </a:solidFill>
                      <a:prstDash val="solid"/>
                      <a:round/>
                      <a:headEnd type="none" w="med" len="med"/>
                      <a:tailEnd type="none" w="med" len="med"/>
                    </a:lnL>
                    <a:lnR w="6350" cap="flat" cmpd="sng" algn="ctr">
                      <a:solidFill>
                        <a:srgbClr val="203764"/>
                      </a:solidFill>
                      <a:prstDash val="solid"/>
                      <a:round/>
                      <a:headEnd type="none" w="med" len="med"/>
                      <a:tailEnd type="none" w="med" len="med"/>
                    </a:lnR>
                    <a:lnT w="6350" cap="flat" cmpd="sng" algn="ctr">
                      <a:solidFill>
                        <a:srgbClr val="203764"/>
                      </a:solidFill>
                      <a:prstDash val="solid"/>
                      <a:round/>
                      <a:headEnd type="none" w="med" len="med"/>
                      <a:tailEnd type="none" w="med" len="med"/>
                    </a:lnT>
                    <a:lnB w="6350" cap="flat" cmpd="sng" algn="ctr">
                      <a:solidFill>
                        <a:srgbClr val="203764"/>
                      </a:solidFill>
                      <a:prstDash val="solid"/>
                      <a:round/>
                      <a:headEnd type="none" w="med" len="med"/>
                      <a:tailEnd type="none" w="med" len="med"/>
                    </a:lnB>
                  </a:tcPr>
                </a:tc>
                <a:tc>
                  <a:txBody>
                    <a:bodyPr/>
                    <a:lstStyle/>
                    <a:p>
                      <a:pPr algn="r" rtl="0" fontAlgn="ctr"/>
                      <a:r>
                        <a:rPr lang="es-CO" sz="800" b="0" i="0" u="none" strike="noStrike">
                          <a:solidFill>
                            <a:srgbClr val="203764"/>
                          </a:solidFill>
                          <a:effectLst/>
                          <a:latin typeface="Calibri" panose="020F0502020204030204" pitchFamily="34" charset="0"/>
                        </a:rPr>
                        <a:t>        22,665 </a:t>
                      </a:r>
                    </a:p>
                  </a:txBody>
                  <a:tcPr marL="0" marR="0" marT="0" marB="0" anchor="ctr">
                    <a:lnL w="6350" cap="flat" cmpd="sng" algn="ctr">
                      <a:solidFill>
                        <a:srgbClr val="203764"/>
                      </a:solidFill>
                      <a:prstDash val="solid"/>
                      <a:round/>
                      <a:headEnd type="none" w="med" len="med"/>
                      <a:tailEnd type="none" w="med" len="med"/>
                    </a:lnL>
                    <a:lnR w="6350" cap="flat" cmpd="sng" algn="ctr">
                      <a:solidFill>
                        <a:srgbClr val="203764"/>
                      </a:solidFill>
                      <a:prstDash val="solid"/>
                      <a:round/>
                      <a:headEnd type="none" w="med" len="med"/>
                      <a:tailEnd type="none" w="med" len="med"/>
                    </a:lnR>
                    <a:lnT w="6350" cap="flat" cmpd="sng" algn="ctr">
                      <a:solidFill>
                        <a:srgbClr val="203764"/>
                      </a:solidFill>
                      <a:prstDash val="solid"/>
                      <a:round/>
                      <a:headEnd type="none" w="med" len="med"/>
                      <a:tailEnd type="none" w="med" len="med"/>
                    </a:lnT>
                    <a:lnB w="6350" cap="flat" cmpd="sng" algn="ctr">
                      <a:solidFill>
                        <a:srgbClr val="203764"/>
                      </a:solidFill>
                      <a:prstDash val="solid"/>
                      <a:round/>
                      <a:headEnd type="none" w="med" len="med"/>
                      <a:tailEnd type="none" w="med" len="med"/>
                    </a:lnB>
                  </a:tcPr>
                </a:tc>
                <a:tc>
                  <a:txBody>
                    <a:bodyPr/>
                    <a:lstStyle/>
                    <a:p>
                      <a:pPr algn="r" rtl="0" fontAlgn="ctr"/>
                      <a:r>
                        <a:rPr lang="es-CO" sz="800" b="0" i="0" u="none" strike="noStrike">
                          <a:solidFill>
                            <a:srgbClr val="203764"/>
                          </a:solidFill>
                          <a:effectLst/>
                          <a:latin typeface="Calibri" panose="020F0502020204030204" pitchFamily="34" charset="0"/>
                        </a:rPr>
                        <a:t>     13,097 </a:t>
                      </a:r>
                    </a:p>
                  </a:txBody>
                  <a:tcPr marL="0" marR="0" marT="0" marB="0" anchor="ctr">
                    <a:lnL w="6350" cap="flat" cmpd="sng" algn="ctr">
                      <a:solidFill>
                        <a:srgbClr val="203764"/>
                      </a:solidFill>
                      <a:prstDash val="solid"/>
                      <a:round/>
                      <a:headEnd type="none" w="med" len="med"/>
                      <a:tailEnd type="none" w="med" len="med"/>
                    </a:lnL>
                    <a:lnR w="6350" cap="flat" cmpd="sng" algn="ctr">
                      <a:solidFill>
                        <a:srgbClr val="203764"/>
                      </a:solidFill>
                      <a:prstDash val="solid"/>
                      <a:round/>
                      <a:headEnd type="none" w="med" len="med"/>
                      <a:tailEnd type="none" w="med" len="med"/>
                    </a:lnR>
                    <a:lnT w="6350" cap="flat" cmpd="sng" algn="ctr">
                      <a:solidFill>
                        <a:srgbClr val="203764"/>
                      </a:solidFill>
                      <a:prstDash val="solid"/>
                      <a:round/>
                      <a:headEnd type="none" w="med" len="med"/>
                      <a:tailEnd type="none" w="med" len="med"/>
                    </a:lnT>
                    <a:lnB w="6350" cap="flat" cmpd="sng" algn="ctr">
                      <a:solidFill>
                        <a:srgbClr val="203764"/>
                      </a:solidFill>
                      <a:prstDash val="solid"/>
                      <a:round/>
                      <a:headEnd type="none" w="med" len="med"/>
                      <a:tailEnd type="none" w="med" len="med"/>
                    </a:lnB>
                  </a:tcPr>
                </a:tc>
                <a:tc>
                  <a:txBody>
                    <a:bodyPr/>
                    <a:lstStyle/>
                    <a:p>
                      <a:pPr algn="r" rtl="0" fontAlgn="ctr"/>
                      <a:r>
                        <a:rPr lang="es-CO" sz="800" b="0" i="0" u="none" strike="noStrike">
                          <a:solidFill>
                            <a:srgbClr val="203764"/>
                          </a:solidFill>
                          <a:effectLst/>
                          <a:latin typeface="Calibri" panose="020F0502020204030204" pitchFamily="34" charset="0"/>
                        </a:rPr>
                        <a:t>               - </a:t>
                      </a:r>
                    </a:p>
                  </a:txBody>
                  <a:tcPr marL="0" marR="0" marT="0" marB="0" anchor="ctr">
                    <a:lnL w="6350" cap="flat" cmpd="sng" algn="ctr">
                      <a:solidFill>
                        <a:srgbClr val="203764"/>
                      </a:solidFill>
                      <a:prstDash val="solid"/>
                      <a:round/>
                      <a:headEnd type="none" w="med" len="med"/>
                      <a:tailEnd type="none" w="med" len="med"/>
                    </a:lnL>
                    <a:lnR w="6350" cap="flat" cmpd="sng" algn="ctr">
                      <a:solidFill>
                        <a:srgbClr val="203764"/>
                      </a:solidFill>
                      <a:prstDash val="solid"/>
                      <a:round/>
                      <a:headEnd type="none" w="med" len="med"/>
                      <a:tailEnd type="none" w="med" len="med"/>
                    </a:lnR>
                    <a:lnT w="6350" cap="flat" cmpd="sng" algn="ctr">
                      <a:solidFill>
                        <a:srgbClr val="203764"/>
                      </a:solidFill>
                      <a:prstDash val="solid"/>
                      <a:round/>
                      <a:headEnd type="none" w="med" len="med"/>
                      <a:tailEnd type="none" w="med" len="med"/>
                    </a:lnT>
                    <a:lnB w="6350" cap="flat" cmpd="sng" algn="ctr">
                      <a:solidFill>
                        <a:srgbClr val="203764"/>
                      </a:solidFill>
                      <a:prstDash val="solid"/>
                      <a:round/>
                      <a:headEnd type="none" w="med" len="med"/>
                      <a:tailEnd type="none" w="med" len="med"/>
                    </a:lnB>
                  </a:tcPr>
                </a:tc>
                <a:tc>
                  <a:txBody>
                    <a:bodyPr/>
                    <a:lstStyle/>
                    <a:p>
                      <a:pPr algn="r" rtl="0" fontAlgn="ctr"/>
                      <a:r>
                        <a:rPr lang="es-CO" sz="800" b="0" i="0" u="none" strike="noStrike">
                          <a:solidFill>
                            <a:srgbClr val="203764"/>
                          </a:solidFill>
                          <a:effectLst/>
                          <a:latin typeface="Calibri" panose="020F0502020204030204" pitchFamily="34" charset="0"/>
                        </a:rPr>
                        <a:t>                  - </a:t>
                      </a:r>
                    </a:p>
                  </a:txBody>
                  <a:tcPr marL="0" marR="0" marT="0" marB="0" anchor="ctr">
                    <a:lnL w="6350" cap="flat" cmpd="sng" algn="ctr">
                      <a:solidFill>
                        <a:srgbClr val="203764"/>
                      </a:solidFill>
                      <a:prstDash val="solid"/>
                      <a:round/>
                      <a:headEnd type="none" w="med" len="med"/>
                      <a:tailEnd type="none" w="med" len="med"/>
                    </a:lnL>
                    <a:lnR w="6350" cap="flat" cmpd="sng" algn="ctr">
                      <a:solidFill>
                        <a:srgbClr val="203764"/>
                      </a:solidFill>
                      <a:prstDash val="solid"/>
                      <a:round/>
                      <a:headEnd type="none" w="med" len="med"/>
                      <a:tailEnd type="none" w="med" len="med"/>
                    </a:lnR>
                    <a:lnT w="6350" cap="flat" cmpd="sng" algn="ctr">
                      <a:solidFill>
                        <a:srgbClr val="203764"/>
                      </a:solidFill>
                      <a:prstDash val="solid"/>
                      <a:round/>
                      <a:headEnd type="none" w="med" len="med"/>
                      <a:tailEnd type="none" w="med" len="med"/>
                    </a:lnT>
                    <a:lnB w="6350" cap="flat" cmpd="sng" algn="ctr">
                      <a:solidFill>
                        <a:srgbClr val="203764"/>
                      </a:solidFill>
                      <a:prstDash val="solid"/>
                      <a:round/>
                      <a:headEnd type="none" w="med" len="med"/>
                      <a:tailEnd type="none" w="med" len="med"/>
                    </a:lnB>
                  </a:tcPr>
                </a:tc>
                <a:tc>
                  <a:txBody>
                    <a:bodyPr/>
                    <a:lstStyle/>
                    <a:p>
                      <a:pPr algn="r" rtl="0" fontAlgn="ctr"/>
                      <a:r>
                        <a:rPr lang="es-CO" sz="800" b="0" i="0" u="none" strike="noStrike">
                          <a:solidFill>
                            <a:srgbClr val="203764"/>
                          </a:solidFill>
                          <a:effectLst/>
                          <a:latin typeface="Calibri" panose="020F0502020204030204" pitchFamily="34" charset="0"/>
                        </a:rPr>
                        <a:t>                  - </a:t>
                      </a:r>
                    </a:p>
                  </a:txBody>
                  <a:tcPr marL="0" marR="0" marT="0" marB="0" anchor="ctr">
                    <a:lnL w="6350" cap="flat" cmpd="sng" algn="ctr">
                      <a:solidFill>
                        <a:srgbClr val="203764"/>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203764"/>
                      </a:solidFill>
                      <a:prstDash val="solid"/>
                      <a:round/>
                      <a:headEnd type="none" w="med" len="med"/>
                      <a:tailEnd type="none" w="med" len="med"/>
                    </a:lnT>
                    <a:lnB w="6350" cap="flat" cmpd="sng" algn="ctr">
                      <a:solidFill>
                        <a:srgbClr val="203764"/>
                      </a:solidFill>
                      <a:prstDash val="solid"/>
                      <a:round/>
                      <a:headEnd type="none" w="med" len="med"/>
                      <a:tailEnd type="none" w="med" len="med"/>
                    </a:lnB>
                  </a:tcPr>
                </a:tc>
                <a:extLst>
                  <a:ext uri="{0D108BD9-81ED-4DB2-BD59-A6C34878D82A}">
                    <a16:rowId xmlns:a16="http://schemas.microsoft.com/office/drawing/2014/main" xmlns="" val="56826908"/>
                  </a:ext>
                </a:extLst>
              </a:tr>
              <a:tr h="213032">
                <a:tc>
                  <a:txBody>
                    <a:bodyPr/>
                    <a:lstStyle/>
                    <a:p>
                      <a:pPr algn="r" rtl="0" fontAlgn="ctr"/>
                      <a:r>
                        <a:rPr lang="es-ES" sz="800" b="0" i="0" u="none" strike="noStrike">
                          <a:solidFill>
                            <a:srgbClr val="203764"/>
                          </a:solidFill>
                          <a:effectLst/>
                          <a:latin typeface="Calibri" panose="020F0502020204030204" pitchFamily="34" charset="0"/>
                        </a:rPr>
                        <a:t>Implementación Sistema Estratégico de Transporte Público de Pasajeros  para el Municipio de Sincelejo  </a:t>
                      </a:r>
                    </a:p>
                  </a:txBody>
                  <a:tcPr marL="0" marR="0" marT="0" marB="0" anchor="ctr">
                    <a:lnL w="12700" cap="flat" cmpd="sng" algn="ctr">
                      <a:solidFill>
                        <a:schemeClr val="tx1"/>
                      </a:solidFill>
                      <a:prstDash val="solid"/>
                      <a:round/>
                      <a:headEnd type="none" w="med" len="med"/>
                      <a:tailEnd type="none" w="med" len="med"/>
                    </a:lnL>
                    <a:lnR w="6350" cap="flat" cmpd="sng" algn="ctr">
                      <a:solidFill>
                        <a:srgbClr val="203764"/>
                      </a:solidFill>
                      <a:prstDash val="solid"/>
                      <a:round/>
                      <a:headEnd type="none" w="med" len="med"/>
                      <a:tailEnd type="none" w="med" len="med"/>
                    </a:lnR>
                    <a:lnT w="6350" cap="flat" cmpd="sng" algn="ctr">
                      <a:solidFill>
                        <a:srgbClr val="203764"/>
                      </a:solidFill>
                      <a:prstDash val="solid"/>
                      <a:round/>
                      <a:headEnd type="none" w="med" len="med"/>
                      <a:tailEnd type="none" w="med" len="med"/>
                    </a:lnT>
                    <a:lnB w="6350" cap="flat" cmpd="sng" algn="ctr">
                      <a:solidFill>
                        <a:srgbClr val="203764"/>
                      </a:solidFill>
                      <a:prstDash val="solid"/>
                      <a:round/>
                      <a:headEnd type="none" w="med" len="med"/>
                      <a:tailEnd type="none" w="med" len="med"/>
                    </a:lnB>
                  </a:tcPr>
                </a:tc>
                <a:tc>
                  <a:txBody>
                    <a:bodyPr/>
                    <a:lstStyle/>
                    <a:p>
                      <a:pPr algn="r" rtl="0" fontAlgn="ctr"/>
                      <a:r>
                        <a:rPr lang="es-CO" sz="800" b="0" i="0" u="none" strike="noStrike">
                          <a:solidFill>
                            <a:srgbClr val="203764"/>
                          </a:solidFill>
                          <a:effectLst/>
                          <a:latin typeface="Arial" panose="020B0604020202020204" pitchFamily="34" charset="0"/>
                        </a:rPr>
                        <a:t>       22,883 </a:t>
                      </a:r>
                    </a:p>
                  </a:txBody>
                  <a:tcPr marL="0" marR="0" marT="0" marB="0" anchor="ctr">
                    <a:lnL w="6350" cap="flat" cmpd="sng" algn="ctr">
                      <a:solidFill>
                        <a:srgbClr val="203764"/>
                      </a:solidFill>
                      <a:prstDash val="solid"/>
                      <a:round/>
                      <a:headEnd type="none" w="med" len="med"/>
                      <a:tailEnd type="none" w="med" len="med"/>
                    </a:lnL>
                    <a:lnR w="6350" cap="flat" cmpd="sng" algn="ctr">
                      <a:solidFill>
                        <a:srgbClr val="203764"/>
                      </a:solidFill>
                      <a:prstDash val="solid"/>
                      <a:round/>
                      <a:headEnd type="none" w="med" len="med"/>
                      <a:tailEnd type="none" w="med" len="med"/>
                    </a:lnR>
                    <a:lnT w="6350" cap="flat" cmpd="sng" algn="ctr">
                      <a:solidFill>
                        <a:srgbClr val="203764"/>
                      </a:solidFill>
                      <a:prstDash val="solid"/>
                      <a:round/>
                      <a:headEnd type="none" w="med" len="med"/>
                      <a:tailEnd type="none" w="med" len="med"/>
                    </a:lnT>
                    <a:lnB w="6350" cap="flat" cmpd="sng" algn="ctr">
                      <a:solidFill>
                        <a:srgbClr val="203764"/>
                      </a:solidFill>
                      <a:prstDash val="solid"/>
                      <a:round/>
                      <a:headEnd type="none" w="med" len="med"/>
                      <a:tailEnd type="none" w="med" len="med"/>
                    </a:lnB>
                  </a:tcPr>
                </a:tc>
                <a:tc>
                  <a:txBody>
                    <a:bodyPr/>
                    <a:lstStyle/>
                    <a:p>
                      <a:pPr algn="r" rtl="0" fontAlgn="ctr"/>
                      <a:r>
                        <a:rPr lang="es-CO" sz="800" b="0" i="0" u="none" strike="noStrike">
                          <a:solidFill>
                            <a:srgbClr val="203764"/>
                          </a:solidFill>
                          <a:effectLst/>
                          <a:latin typeface="Calibri" panose="020F0502020204030204" pitchFamily="34" charset="0"/>
                        </a:rPr>
                        <a:t>        22,883 </a:t>
                      </a:r>
                    </a:p>
                  </a:txBody>
                  <a:tcPr marL="0" marR="0" marT="0" marB="0" anchor="ctr">
                    <a:lnL w="6350" cap="flat" cmpd="sng" algn="ctr">
                      <a:solidFill>
                        <a:srgbClr val="203764"/>
                      </a:solidFill>
                      <a:prstDash val="solid"/>
                      <a:round/>
                      <a:headEnd type="none" w="med" len="med"/>
                      <a:tailEnd type="none" w="med" len="med"/>
                    </a:lnL>
                    <a:lnR w="6350" cap="flat" cmpd="sng" algn="ctr">
                      <a:solidFill>
                        <a:srgbClr val="203764"/>
                      </a:solidFill>
                      <a:prstDash val="solid"/>
                      <a:round/>
                      <a:headEnd type="none" w="med" len="med"/>
                      <a:tailEnd type="none" w="med" len="med"/>
                    </a:lnR>
                    <a:lnT w="6350" cap="flat" cmpd="sng" algn="ctr">
                      <a:solidFill>
                        <a:srgbClr val="203764"/>
                      </a:solidFill>
                      <a:prstDash val="solid"/>
                      <a:round/>
                      <a:headEnd type="none" w="med" len="med"/>
                      <a:tailEnd type="none" w="med" len="med"/>
                    </a:lnT>
                    <a:lnB w="6350" cap="flat" cmpd="sng" algn="ctr">
                      <a:solidFill>
                        <a:srgbClr val="203764"/>
                      </a:solidFill>
                      <a:prstDash val="solid"/>
                      <a:round/>
                      <a:headEnd type="none" w="med" len="med"/>
                      <a:tailEnd type="none" w="med" len="med"/>
                    </a:lnB>
                  </a:tcPr>
                </a:tc>
                <a:tc>
                  <a:txBody>
                    <a:bodyPr/>
                    <a:lstStyle/>
                    <a:p>
                      <a:pPr algn="r" rtl="0" fontAlgn="ctr"/>
                      <a:r>
                        <a:rPr lang="es-CO" sz="800" b="0" i="0" u="none" strike="noStrike">
                          <a:solidFill>
                            <a:srgbClr val="203764"/>
                          </a:solidFill>
                          <a:effectLst/>
                          <a:latin typeface="Calibri" panose="020F0502020204030204" pitchFamily="34" charset="0"/>
                        </a:rPr>
                        <a:t>               - </a:t>
                      </a:r>
                    </a:p>
                  </a:txBody>
                  <a:tcPr marL="0" marR="0" marT="0" marB="0" anchor="ctr">
                    <a:lnL w="6350" cap="flat" cmpd="sng" algn="ctr">
                      <a:solidFill>
                        <a:srgbClr val="203764"/>
                      </a:solidFill>
                      <a:prstDash val="solid"/>
                      <a:round/>
                      <a:headEnd type="none" w="med" len="med"/>
                      <a:tailEnd type="none" w="med" len="med"/>
                    </a:lnL>
                    <a:lnR w="6350" cap="flat" cmpd="sng" algn="ctr">
                      <a:solidFill>
                        <a:srgbClr val="203764"/>
                      </a:solidFill>
                      <a:prstDash val="solid"/>
                      <a:round/>
                      <a:headEnd type="none" w="med" len="med"/>
                      <a:tailEnd type="none" w="med" len="med"/>
                    </a:lnR>
                    <a:lnT w="6350" cap="flat" cmpd="sng" algn="ctr">
                      <a:solidFill>
                        <a:srgbClr val="203764"/>
                      </a:solidFill>
                      <a:prstDash val="solid"/>
                      <a:round/>
                      <a:headEnd type="none" w="med" len="med"/>
                      <a:tailEnd type="none" w="med" len="med"/>
                    </a:lnT>
                    <a:lnB w="6350" cap="flat" cmpd="sng" algn="ctr">
                      <a:solidFill>
                        <a:srgbClr val="203764"/>
                      </a:solidFill>
                      <a:prstDash val="solid"/>
                      <a:round/>
                      <a:headEnd type="none" w="med" len="med"/>
                      <a:tailEnd type="none" w="med" len="med"/>
                    </a:lnB>
                  </a:tcPr>
                </a:tc>
                <a:tc>
                  <a:txBody>
                    <a:bodyPr/>
                    <a:lstStyle/>
                    <a:p>
                      <a:pPr algn="r" rtl="0" fontAlgn="ctr"/>
                      <a:r>
                        <a:rPr lang="es-CO" sz="800" b="0" i="0" u="none" strike="noStrike">
                          <a:solidFill>
                            <a:srgbClr val="203764"/>
                          </a:solidFill>
                          <a:effectLst/>
                          <a:latin typeface="Calibri" panose="020F0502020204030204" pitchFamily="34" charset="0"/>
                        </a:rPr>
                        <a:t>               - </a:t>
                      </a:r>
                    </a:p>
                  </a:txBody>
                  <a:tcPr marL="0" marR="0" marT="0" marB="0" anchor="ctr">
                    <a:lnL w="6350" cap="flat" cmpd="sng" algn="ctr">
                      <a:solidFill>
                        <a:srgbClr val="203764"/>
                      </a:solidFill>
                      <a:prstDash val="solid"/>
                      <a:round/>
                      <a:headEnd type="none" w="med" len="med"/>
                      <a:tailEnd type="none" w="med" len="med"/>
                    </a:lnL>
                    <a:lnR w="6350" cap="flat" cmpd="sng" algn="ctr">
                      <a:solidFill>
                        <a:srgbClr val="203764"/>
                      </a:solidFill>
                      <a:prstDash val="solid"/>
                      <a:round/>
                      <a:headEnd type="none" w="med" len="med"/>
                      <a:tailEnd type="none" w="med" len="med"/>
                    </a:lnR>
                    <a:lnT w="6350" cap="flat" cmpd="sng" algn="ctr">
                      <a:solidFill>
                        <a:srgbClr val="203764"/>
                      </a:solidFill>
                      <a:prstDash val="solid"/>
                      <a:round/>
                      <a:headEnd type="none" w="med" len="med"/>
                      <a:tailEnd type="none" w="med" len="med"/>
                    </a:lnT>
                    <a:lnB w="6350" cap="flat" cmpd="sng" algn="ctr">
                      <a:solidFill>
                        <a:srgbClr val="203764"/>
                      </a:solidFill>
                      <a:prstDash val="solid"/>
                      <a:round/>
                      <a:headEnd type="none" w="med" len="med"/>
                      <a:tailEnd type="none" w="med" len="med"/>
                    </a:lnB>
                  </a:tcPr>
                </a:tc>
                <a:tc>
                  <a:txBody>
                    <a:bodyPr/>
                    <a:lstStyle/>
                    <a:p>
                      <a:pPr algn="r" rtl="0" fontAlgn="ctr"/>
                      <a:r>
                        <a:rPr lang="es-CO" sz="800" b="0" i="0" u="none" strike="noStrike">
                          <a:solidFill>
                            <a:srgbClr val="203764"/>
                          </a:solidFill>
                          <a:effectLst/>
                          <a:latin typeface="Calibri" panose="020F0502020204030204" pitchFamily="34" charset="0"/>
                        </a:rPr>
                        <a:t>                  - </a:t>
                      </a:r>
                    </a:p>
                  </a:txBody>
                  <a:tcPr marL="0" marR="0" marT="0" marB="0" anchor="ctr">
                    <a:lnL w="6350" cap="flat" cmpd="sng" algn="ctr">
                      <a:solidFill>
                        <a:srgbClr val="203764"/>
                      </a:solidFill>
                      <a:prstDash val="solid"/>
                      <a:round/>
                      <a:headEnd type="none" w="med" len="med"/>
                      <a:tailEnd type="none" w="med" len="med"/>
                    </a:lnL>
                    <a:lnR w="6350" cap="flat" cmpd="sng" algn="ctr">
                      <a:solidFill>
                        <a:srgbClr val="203764"/>
                      </a:solidFill>
                      <a:prstDash val="solid"/>
                      <a:round/>
                      <a:headEnd type="none" w="med" len="med"/>
                      <a:tailEnd type="none" w="med" len="med"/>
                    </a:lnR>
                    <a:lnT w="6350" cap="flat" cmpd="sng" algn="ctr">
                      <a:solidFill>
                        <a:srgbClr val="203764"/>
                      </a:solidFill>
                      <a:prstDash val="solid"/>
                      <a:round/>
                      <a:headEnd type="none" w="med" len="med"/>
                      <a:tailEnd type="none" w="med" len="med"/>
                    </a:lnT>
                    <a:lnB w="6350" cap="flat" cmpd="sng" algn="ctr">
                      <a:solidFill>
                        <a:srgbClr val="203764"/>
                      </a:solidFill>
                      <a:prstDash val="solid"/>
                      <a:round/>
                      <a:headEnd type="none" w="med" len="med"/>
                      <a:tailEnd type="none" w="med" len="med"/>
                    </a:lnB>
                  </a:tcPr>
                </a:tc>
                <a:tc>
                  <a:txBody>
                    <a:bodyPr/>
                    <a:lstStyle/>
                    <a:p>
                      <a:pPr algn="r" rtl="0" fontAlgn="ctr"/>
                      <a:r>
                        <a:rPr lang="es-CO" sz="800" b="0" i="0" u="none" strike="noStrike">
                          <a:solidFill>
                            <a:srgbClr val="203764"/>
                          </a:solidFill>
                          <a:effectLst/>
                          <a:latin typeface="Calibri" panose="020F0502020204030204" pitchFamily="34" charset="0"/>
                        </a:rPr>
                        <a:t>                  - </a:t>
                      </a:r>
                    </a:p>
                  </a:txBody>
                  <a:tcPr marL="0" marR="0" marT="0" marB="0" anchor="ctr">
                    <a:lnL w="6350" cap="flat" cmpd="sng" algn="ctr">
                      <a:solidFill>
                        <a:srgbClr val="203764"/>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203764"/>
                      </a:solidFill>
                      <a:prstDash val="solid"/>
                      <a:round/>
                      <a:headEnd type="none" w="med" len="med"/>
                      <a:tailEnd type="none" w="med" len="med"/>
                    </a:lnT>
                    <a:lnB w="6350" cap="flat" cmpd="sng" algn="ctr">
                      <a:solidFill>
                        <a:srgbClr val="203764"/>
                      </a:solidFill>
                      <a:prstDash val="solid"/>
                      <a:round/>
                      <a:headEnd type="none" w="med" len="med"/>
                      <a:tailEnd type="none" w="med" len="med"/>
                    </a:lnB>
                  </a:tcPr>
                </a:tc>
                <a:extLst>
                  <a:ext uri="{0D108BD9-81ED-4DB2-BD59-A6C34878D82A}">
                    <a16:rowId xmlns:a16="http://schemas.microsoft.com/office/drawing/2014/main" xmlns="" val="664963090"/>
                  </a:ext>
                </a:extLst>
              </a:tr>
              <a:tr h="212815">
                <a:tc>
                  <a:txBody>
                    <a:bodyPr/>
                    <a:lstStyle/>
                    <a:p>
                      <a:pPr algn="r" rtl="0" fontAlgn="ctr"/>
                      <a:r>
                        <a:rPr lang="es-ES" sz="800" b="0" i="0" u="none" strike="noStrike">
                          <a:solidFill>
                            <a:srgbClr val="203764"/>
                          </a:solidFill>
                          <a:effectLst/>
                          <a:latin typeface="Calibri" panose="020F0502020204030204" pitchFamily="34" charset="0"/>
                        </a:rPr>
                        <a:t>Construcción Sistema de Transporte Masivo de Santiago de Cali. Departamento del Valle del Cauca  </a:t>
                      </a:r>
                    </a:p>
                  </a:txBody>
                  <a:tcPr marL="0" marR="0" marT="0" marB="0" anchor="ctr">
                    <a:lnL w="12700" cap="flat" cmpd="sng" algn="ctr">
                      <a:solidFill>
                        <a:schemeClr val="tx1"/>
                      </a:solidFill>
                      <a:prstDash val="solid"/>
                      <a:round/>
                      <a:headEnd type="none" w="med" len="med"/>
                      <a:tailEnd type="none" w="med" len="med"/>
                    </a:lnL>
                    <a:lnR w="6350" cap="flat" cmpd="sng" algn="ctr">
                      <a:solidFill>
                        <a:srgbClr val="203764"/>
                      </a:solidFill>
                      <a:prstDash val="solid"/>
                      <a:round/>
                      <a:headEnd type="none" w="med" len="med"/>
                      <a:tailEnd type="none" w="med" len="med"/>
                    </a:lnR>
                    <a:lnT w="6350" cap="flat" cmpd="sng" algn="ctr">
                      <a:solidFill>
                        <a:srgbClr val="203764"/>
                      </a:solidFill>
                      <a:prstDash val="solid"/>
                      <a:round/>
                      <a:headEnd type="none" w="med" len="med"/>
                      <a:tailEnd type="none" w="med" len="med"/>
                    </a:lnT>
                    <a:lnB w="6350" cap="flat" cmpd="sng" algn="ctr">
                      <a:solidFill>
                        <a:srgbClr val="203764"/>
                      </a:solidFill>
                      <a:prstDash val="solid"/>
                      <a:round/>
                      <a:headEnd type="none" w="med" len="med"/>
                      <a:tailEnd type="none" w="med" len="med"/>
                    </a:lnB>
                  </a:tcPr>
                </a:tc>
                <a:tc>
                  <a:txBody>
                    <a:bodyPr/>
                    <a:lstStyle/>
                    <a:p>
                      <a:pPr algn="r" rtl="0" fontAlgn="ctr"/>
                      <a:r>
                        <a:rPr lang="es-CO" sz="800" b="0" i="0" u="none" strike="noStrike">
                          <a:solidFill>
                            <a:srgbClr val="203764"/>
                          </a:solidFill>
                          <a:effectLst/>
                          <a:latin typeface="Arial" panose="020B0604020202020204" pitchFamily="34" charset="0"/>
                        </a:rPr>
                        <a:t>       40,455 </a:t>
                      </a:r>
                    </a:p>
                  </a:txBody>
                  <a:tcPr marL="0" marR="0" marT="0" marB="0" anchor="ctr">
                    <a:lnL w="6350" cap="flat" cmpd="sng" algn="ctr">
                      <a:solidFill>
                        <a:srgbClr val="203764"/>
                      </a:solidFill>
                      <a:prstDash val="solid"/>
                      <a:round/>
                      <a:headEnd type="none" w="med" len="med"/>
                      <a:tailEnd type="none" w="med" len="med"/>
                    </a:lnL>
                    <a:lnR w="6350" cap="flat" cmpd="sng" algn="ctr">
                      <a:solidFill>
                        <a:srgbClr val="203764"/>
                      </a:solidFill>
                      <a:prstDash val="solid"/>
                      <a:round/>
                      <a:headEnd type="none" w="med" len="med"/>
                      <a:tailEnd type="none" w="med" len="med"/>
                    </a:lnR>
                    <a:lnT w="6350" cap="flat" cmpd="sng" algn="ctr">
                      <a:solidFill>
                        <a:srgbClr val="203764"/>
                      </a:solidFill>
                      <a:prstDash val="solid"/>
                      <a:round/>
                      <a:headEnd type="none" w="med" len="med"/>
                      <a:tailEnd type="none" w="med" len="med"/>
                    </a:lnT>
                    <a:lnB w="6350" cap="flat" cmpd="sng" algn="ctr">
                      <a:solidFill>
                        <a:srgbClr val="203764"/>
                      </a:solidFill>
                      <a:prstDash val="solid"/>
                      <a:round/>
                      <a:headEnd type="none" w="med" len="med"/>
                      <a:tailEnd type="none" w="med" len="med"/>
                    </a:lnB>
                  </a:tcPr>
                </a:tc>
                <a:tc>
                  <a:txBody>
                    <a:bodyPr/>
                    <a:lstStyle/>
                    <a:p>
                      <a:pPr algn="r" rtl="0" fontAlgn="ctr"/>
                      <a:r>
                        <a:rPr lang="es-CO" sz="800" b="0" i="0" u="none" strike="noStrike">
                          <a:solidFill>
                            <a:srgbClr val="203764"/>
                          </a:solidFill>
                          <a:effectLst/>
                          <a:latin typeface="Calibri" panose="020F0502020204030204" pitchFamily="34" charset="0"/>
                        </a:rPr>
                        <a:t>        40,455 </a:t>
                      </a:r>
                    </a:p>
                  </a:txBody>
                  <a:tcPr marL="0" marR="0" marT="0" marB="0" anchor="ctr">
                    <a:lnL w="6350" cap="flat" cmpd="sng" algn="ctr">
                      <a:solidFill>
                        <a:srgbClr val="203764"/>
                      </a:solidFill>
                      <a:prstDash val="solid"/>
                      <a:round/>
                      <a:headEnd type="none" w="med" len="med"/>
                      <a:tailEnd type="none" w="med" len="med"/>
                    </a:lnL>
                    <a:lnR w="6350" cap="flat" cmpd="sng" algn="ctr">
                      <a:solidFill>
                        <a:srgbClr val="203764"/>
                      </a:solidFill>
                      <a:prstDash val="solid"/>
                      <a:round/>
                      <a:headEnd type="none" w="med" len="med"/>
                      <a:tailEnd type="none" w="med" len="med"/>
                    </a:lnR>
                    <a:lnT w="6350" cap="flat" cmpd="sng" algn="ctr">
                      <a:solidFill>
                        <a:srgbClr val="203764"/>
                      </a:solidFill>
                      <a:prstDash val="solid"/>
                      <a:round/>
                      <a:headEnd type="none" w="med" len="med"/>
                      <a:tailEnd type="none" w="med" len="med"/>
                    </a:lnT>
                    <a:lnB w="6350" cap="flat" cmpd="sng" algn="ctr">
                      <a:solidFill>
                        <a:srgbClr val="203764"/>
                      </a:solidFill>
                      <a:prstDash val="solid"/>
                      <a:round/>
                      <a:headEnd type="none" w="med" len="med"/>
                      <a:tailEnd type="none" w="med" len="med"/>
                    </a:lnB>
                  </a:tcPr>
                </a:tc>
                <a:tc>
                  <a:txBody>
                    <a:bodyPr/>
                    <a:lstStyle/>
                    <a:p>
                      <a:pPr algn="r" rtl="0" fontAlgn="ctr"/>
                      <a:r>
                        <a:rPr lang="es-CO" sz="800" b="0" i="0" u="none" strike="noStrike">
                          <a:solidFill>
                            <a:srgbClr val="203764"/>
                          </a:solidFill>
                          <a:effectLst/>
                          <a:latin typeface="Calibri" panose="020F0502020204030204" pitchFamily="34" charset="0"/>
                        </a:rPr>
                        <a:t>     45,037 </a:t>
                      </a:r>
                    </a:p>
                  </a:txBody>
                  <a:tcPr marL="0" marR="0" marT="0" marB="0" anchor="ctr">
                    <a:lnL w="6350" cap="flat" cmpd="sng" algn="ctr">
                      <a:solidFill>
                        <a:srgbClr val="203764"/>
                      </a:solidFill>
                      <a:prstDash val="solid"/>
                      <a:round/>
                      <a:headEnd type="none" w="med" len="med"/>
                      <a:tailEnd type="none" w="med" len="med"/>
                    </a:lnL>
                    <a:lnR w="6350" cap="flat" cmpd="sng" algn="ctr">
                      <a:solidFill>
                        <a:srgbClr val="203764"/>
                      </a:solidFill>
                      <a:prstDash val="solid"/>
                      <a:round/>
                      <a:headEnd type="none" w="med" len="med"/>
                      <a:tailEnd type="none" w="med" len="med"/>
                    </a:lnR>
                    <a:lnT w="6350" cap="flat" cmpd="sng" algn="ctr">
                      <a:solidFill>
                        <a:srgbClr val="203764"/>
                      </a:solidFill>
                      <a:prstDash val="solid"/>
                      <a:round/>
                      <a:headEnd type="none" w="med" len="med"/>
                      <a:tailEnd type="none" w="med" len="med"/>
                    </a:lnT>
                    <a:lnB w="6350" cap="flat" cmpd="sng" algn="ctr">
                      <a:solidFill>
                        <a:srgbClr val="203764"/>
                      </a:solidFill>
                      <a:prstDash val="solid"/>
                      <a:round/>
                      <a:headEnd type="none" w="med" len="med"/>
                      <a:tailEnd type="none" w="med" len="med"/>
                    </a:lnB>
                  </a:tcPr>
                </a:tc>
                <a:tc>
                  <a:txBody>
                    <a:bodyPr/>
                    <a:lstStyle/>
                    <a:p>
                      <a:pPr algn="r" rtl="0" fontAlgn="ctr"/>
                      <a:r>
                        <a:rPr lang="es-CO" sz="800" b="0" i="0" u="none" strike="noStrike">
                          <a:solidFill>
                            <a:srgbClr val="203764"/>
                          </a:solidFill>
                          <a:effectLst/>
                          <a:latin typeface="Calibri" panose="020F0502020204030204" pitchFamily="34" charset="0"/>
                        </a:rPr>
                        <a:t>               - </a:t>
                      </a:r>
                    </a:p>
                  </a:txBody>
                  <a:tcPr marL="0" marR="0" marT="0" marB="0" anchor="ctr">
                    <a:lnL w="6350" cap="flat" cmpd="sng" algn="ctr">
                      <a:solidFill>
                        <a:srgbClr val="203764"/>
                      </a:solidFill>
                      <a:prstDash val="solid"/>
                      <a:round/>
                      <a:headEnd type="none" w="med" len="med"/>
                      <a:tailEnd type="none" w="med" len="med"/>
                    </a:lnL>
                    <a:lnR w="6350" cap="flat" cmpd="sng" algn="ctr">
                      <a:solidFill>
                        <a:srgbClr val="203764"/>
                      </a:solidFill>
                      <a:prstDash val="solid"/>
                      <a:round/>
                      <a:headEnd type="none" w="med" len="med"/>
                      <a:tailEnd type="none" w="med" len="med"/>
                    </a:lnR>
                    <a:lnT w="6350" cap="flat" cmpd="sng" algn="ctr">
                      <a:solidFill>
                        <a:srgbClr val="203764"/>
                      </a:solidFill>
                      <a:prstDash val="solid"/>
                      <a:round/>
                      <a:headEnd type="none" w="med" len="med"/>
                      <a:tailEnd type="none" w="med" len="med"/>
                    </a:lnT>
                    <a:lnB w="6350" cap="flat" cmpd="sng" algn="ctr">
                      <a:solidFill>
                        <a:srgbClr val="203764"/>
                      </a:solidFill>
                      <a:prstDash val="solid"/>
                      <a:round/>
                      <a:headEnd type="none" w="med" len="med"/>
                      <a:tailEnd type="none" w="med" len="med"/>
                    </a:lnB>
                  </a:tcPr>
                </a:tc>
                <a:tc>
                  <a:txBody>
                    <a:bodyPr/>
                    <a:lstStyle/>
                    <a:p>
                      <a:pPr algn="r" rtl="0" fontAlgn="ctr"/>
                      <a:r>
                        <a:rPr lang="es-CO" sz="800" b="0" i="0" u="none" strike="noStrike">
                          <a:solidFill>
                            <a:srgbClr val="203764"/>
                          </a:solidFill>
                          <a:effectLst/>
                          <a:latin typeface="Calibri" panose="020F0502020204030204" pitchFamily="34" charset="0"/>
                        </a:rPr>
                        <a:t>                  - </a:t>
                      </a:r>
                    </a:p>
                  </a:txBody>
                  <a:tcPr marL="0" marR="0" marT="0" marB="0" anchor="ctr">
                    <a:lnL w="6350" cap="flat" cmpd="sng" algn="ctr">
                      <a:solidFill>
                        <a:srgbClr val="203764"/>
                      </a:solidFill>
                      <a:prstDash val="solid"/>
                      <a:round/>
                      <a:headEnd type="none" w="med" len="med"/>
                      <a:tailEnd type="none" w="med" len="med"/>
                    </a:lnL>
                    <a:lnR w="6350" cap="flat" cmpd="sng" algn="ctr">
                      <a:solidFill>
                        <a:srgbClr val="203764"/>
                      </a:solidFill>
                      <a:prstDash val="solid"/>
                      <a:round/>
                      <a:headEnd type="none" w="med" len="med"/>
                      <a:tailEnd type="none" w="med" len="med"/>
                    </a:lnR>
                    <a:lnT w="6350" cap="flat" cmpd="sng" algn="ctr">
                      <a:solidFill>
                        <a:srgbClr val="203764"/>
                      </a:solidFill>
                      <a:prstDash val="solid"/>
                      <a:round/>
                      <a:headEnd type="none" w="med" len="med"/>
                      <a:tailEnd type="none" w="med" len="med"/>
                    </a:lnT>
                    <a:lnB w="6350" cap="flat" cmpd="sng" algn="ctr">
                      <a:solidFill>
                        <a:srgbClr val="203764"/>
                      </a:solidFill>
                      <a:prstDash val="solid"/>
                      <a:round/>
                      <a:headEnd type="none" w="med" len="med"/>
                      <a:tailEnd type="none" w="med" len="med"/>
                    </a:lnB>
                  </a:tcPr>
                </a:tc>
                <a:tc>
                  <a:txBody>
                    <a:bodyPr/>
                    <a:lstStyle/>
                    <a:p>
                      <a:pPr algn="r" rtl="0" fontAlgn="ctr"/>
                      <a:r>
                        <a:rPr lang="es-CO" sz="800" b="0" i="0" u="none" strike="noStrike">
                          <a:solidFill>
                            <a:srgbClr val="203764"/>
                          </a:solidFill>
                          <a:effectLst/>
                          <a:latin typeface="Calibri" panose="020F0502020204030204" pitchFamily="34" charset="0"/>
                        </a:rPr>
                        <a:t>                  - </a:t>
                      </a:r>
                    </a:p>
                  </a:txBody>
                  <a:tcPr marL="0" marR="0" marT="0" marB="0" anchor="ctr">
                    <a:lnL w="6350" cap="flat" cmpd="sng" algn="ctr">
                      <a:solidFill>
                        <a:srgbClr val="203764"/>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203764"/>
                      </a:solidFill>
                      <a:prstDash val="solid"/>
                      <a:round/>
                      <a:headEnd type="none" w="med" len="med"/>
                      <a:tailEnd type="none" w="med" len="med"/>
                    </a:lnT>
                    <a:lnB w="6350" cap="flat" cmpd="sng" algn="ctr">
                      <a:solidFill>
                        <a:srgbClr val="203764"/>
                      </a:solidFill>
                      <a:prstDash val="solid"/>
                      <a:round/>
                      <a:headEnd type="none" w="med" len="med"/>
                      <a:tailEnd type="none" w="med" len="med"/>
                    </a:lnB>
                  </a:tcPr>
                </a:tc>
                <a:extLst>
                  <a:ext uri="{0D108BD9-81ED-4DB2-BD59-A6C34878D82A}">
                    <a16:rowId xmlns:a16="http://schemas.microsoft.com/office/drawing/2014/main" xmlns="" val="97470514"/>
                  </a:ext>
                </a:extLst>
              </a:tr>
              <a:tr h="212815">
                <a:tc>
                  <a:txBody>
                    <a:bodyPr/>
                    <a:lstStyle/>
                    <a:p>
                      <a:pPr algn="r" rtl="0" fontAlgn="ctr"/>
                      <a:r>
                        <a:rPr lang="es-ES" sz="800" b="0" i="0" u="none" strike="noStrike" dirty="0">
                          <a:solidFill>
                            <a:srgbClr val="203764"/>
                          </a:solidFill>
                          <a:effectLst/>
                          <a:latin typeface="Calibri" panose="020F0502020204030204" pitchFamily="34" charset="0"/>
                        </a:rPr>
                        <a:t>Implementación del Sistema de Transporte Público de Pasajeros para la Ciudad de Neiva  </a:t>
                      </a:r>
                    </a:p>
                  </a:txBody>
                  <a:tcPr marL="0" marR="0" marT="0" marB="0" anchor="ctr">
                    <a:lnL w="12700" cap="flat" cmpd="sng" algn="ctr">
                      <a:solidFill>
                        <a:schemeClr val="tx1"/>
                      </a:solidFill>
                      <a:prstDash val="solid"/>
                      <a:round/>
                      <a:headEnd type="none" w="med" len="med"/>
                      <a:tailEnd type="none" w="med" len="med"/>
                    </a:lnL>
                    <a:lnR w="6350" cap="flat" cmpd="sng" algn="ctr">
                      <a:solidFill>
                        <a:srgbClr val="203764"/>
                      </a:solidFill>
                      <a:prstDash val="solid"/>
                      <a:round/>
                      <a:headEnd type="none" w="med" len="med"/>
                      <a:tailEnd type="none" w="med" len="med"/>
                    </a:lnR>
                    <a:lnT w="6350" cap="flat" cmpd="sng" algn="ctr">
                      <a:solidFill>
                        <a:srgbClr val="203764"/>
                      </a:solidFill>
                      <a:prstDash val="solid"/>
                      <a:round/>
                      <a:headEnd type="none" w="med" len="med"/>
                      <a:tailEnd type="none" w="med" len="med"/>
                    </a:lnT>
                    <a:lnB w="6350" cap="flat" cmpd="sng" algn="ctr">
                      <a:solidFill>
                        <a:srgbClr val="203764"/>
                      </a:solidFill>
                      <a:prstDash val="solid"/>
                      <a:round/>
                      <a:headEnd type="none" w="med" len="med"/>
                      <a:tailEnd type="none" w="med" len="med"/>
                    </a:lnB>
                  </a:tcPr>
                </a:tc>
                <a:tc>
                  <a:txBody>
                    <a:bodyPr/>
                    <a:lstStyle/>
                    <a:p>
                      <a:pPr algn="r" rtl="0" fontAlgn="ctr"/>
                      <a:r>
                        <a:rPr lang="es-CO" sz="800" b="0" i="0" u="none" strike="noStrike">
                          <a:solidFill>
                            <a:srgbClr val="203764"/>
                          </a:solidFill>
                          <a:effectLst/>
                          <a:latin typeface="Arial" panose="020B0604020202020204" pitchFamily="34" charset="0"/>
                        </a:rPr>
                        <a:t>       25,783 </a:t>
                      </a:r>
                    </a:p>
                  </a:txBody>
                  <a:tcPr marL="0" marR="0" marT="0" marB="0" anchor="ctr">
                    <a:lnL w="6350" cap="flat" cmpd="sng" algn="ctr">
                      <a:solidFill>
                        <a:srgbClr val="203764"/>
                      </a:solidFill>
                      <a:prstDash val="solid"/>
                      <a:round/>
                      <a:headEnd type="none" w="med" len="med"/>
                      <a:tailEnd type="none" w="med" len="med"/>
                    </a:lnL>
                    <a:lnR w="6350" cap="flat" cmpd="sng" algn="ctr">
                      <a:solidFill>
                        <a:srgbClr val="203764"/>
                      </a:solidFill>
                      <a:prstDash val="solid"/>
                      <a:round/>
                      <a:headEnd type="none" w="med" len="med"/>
                      <a:tailEnd type="none" w="med" len="med"/>
                    </a:lnR>
                    <a:lnT w="6350" cap="flat" cmpd="sng" algn="ctr">
                      <a:solidFill>
                        <a:srgbClr val="203764"/>
                      </a:solidFill>
                      <a:prstDash val="solid"/>
                      <a:round/>
                      <a:headEnd type="none" w="med" len="med"/>
                      <a:tailEnd type="none" w="med" len="med"/>
                    </a:lnT>
                    <a:lnB w="6350" cap="flat" cmpd="sng" algn="ctr">
                      <a:solidFill>
                        <a:srgbClr val="203764"/>
                      </a:solidFill>
                      <a:prstDash val="solid"/>
                      <a:round/>
                      <a:headEnd type="none" w="med" len="med"/>
                      <a:tailEnd type="none" w="med" len="med"/>
                    </a:lnB>
                  </a:tcPr>
                </a:tc>
                <a:tc>
                  <a:txBody>
                    <a:bodyPr/>
                    <a:lstStyle/>
                    <a:p>
                      <a:pPr algn="r" rtl="0" fontAlgn="ctr"/>
                      <a:r>
                        <a:rPr lang="es-CO" sz="800" b="0" i="0" u="none" strike="noStrike">
                          <a:solidFill>
                            <a:srgbClr val="203764"/>
                          </a:solidFill>
                          <a:effectLst/>
                          <a:latin typeface="Calibri" panose="020F0502020204030204" pitchFamily="34" charset="0"/>
                        </a:rPr>
                        <a:t>        25,783 </a:t>
                      </a:r>
                    </a:p>
                  </a:txBody>
                  <a:tcPr marL="0" marR="0" marT="0" marB="0" anchor="ctr">
                    <a:lnL w="6350" cap="flat" cmpd="sng" algn="ctr">
                      <a:solidFill>
                        <a:srgbClr val="203764"/>
                      </a:solidFill>
                      <a:prstDash val="solid"/>
                      <a:round/>
                      <a:headEnd type="none" w="med" len="med"/>
                      <a:tailEnd type="none" w="med" len="med"/>
                    </a:lnL>
                    <a:lnR w="6350" cap="flat" cmpd="sng" algn="ctr">
                      <a:solidFill>
                        <a:srgbClr val="203764"/>
                      </a:solidFill>
                      <a:prstDash val="solid"/>
                      <a:round/>
                      <a:headEnd type="none" w="med" len="med"/>
                      <a:tailEnd type="none" w="med" len="med"/>
                    </a:lnR>
                    <a:lnT w="6350" cap="flat" cmpd="sng" algn="ctr">
                      <a:solidFill>
                        <a:srgbClr val="203764"/>
                      </a:solidFill>
                      <a:prstDash val="solid"/>
                      <a:round/>
                      <a:headEnd type="none" w="med" len="med"/>
                      <a:tailEnd type="none" w="med" len="med"/>
                    </a:lnT>
                    <a:lnB w="6350" cap="flat" cmpd="sng" algn="ctr">
                      <a:solidFill>
                        <a:srgbClr val="203764"/>
                      </a:solidFill>
                      <a:prstDash val="solid"/>
                      <a:round/>
                      <a:headEnd type="none" w="med" len="med"/>
                      <a:tailEnd type="none" w="med" len="med"/>
                    </a:lnB>
                  </a:tcPr>
                </a:tc>
                <a:tc>
                  <a:txBody>
                    <a:bodyPr/>
                    <a:lstStyle/>
                    <a:p>
                      <a:pPr algn="r" rtl="0" fontAlgn="ctr"/>
                      <a:r>
                        <a:rPr lang="es-CO" sz="800" b="0" i="0" u="none" strike="noStrike">
                          <a:solidFill>
                            <a:srgbClr val="203764"/>
                          </a:solidFill>
                          <a:effectLst/>
                          <a:latin typeface="Calibri" panose="020F0502020204030204" pitchFamily="34" charset="0"/>
                        </a:rPr>
                        <a:t>     26,347 </a:t>
                      </a:r>
                    </a:p>
                  </a:txBody>
                  <a:tcPr marL="0" marR="0" marT="0" marB="0" anchor="ctr">
                    <a:lnL w="6350" cap="flat" cmpd="sng" algn="ctr">
                      <a:solidFill>
                        <a:srgbClr val="203764"/>
                      </a:solidFill>
                      <a:prstDash val="solid"/>
                      <a:round/>
                      <a:headEnd type="none" w="med" len="med"/>
                      <a:tailEnd type="none" w="med" len="med"/>
                    </a:lnL>
                    <a:lnR w="6350" cap="flat" cmpd="sng" algn="ctr">
                      <a:solidFill>
                        <a:srgbClr val="203764"/>
                      </a:solidFill>
                      <a:prstDash val="solid"/>
                      <a:round/>
                      <a:headEnd type="none" w="med" len="med"/>
                      <a:tailEnd type="none" w="med" len="med"/>
                    </a:lnR>
                    <a:lnT w="6350" cap="flat" cmpd="sng" algn="ctr">
                      <a:solidFill>
                        <a:srgbClr val="203764"/>
                      </a:solidFill>
                      <a:prstDash val="solid"/>
                      <a:round/>
                      <a:headEnd type="none" w="med" len="med"/>
                      <a:tailEnd type="none" w="med" len="med"/>
                    </a:lnT>
                    <a:lnB w="6350" cap="flat" cmpd="sng" algn="ctr">
                      <a:solidFill>
                        <a:srgbClr val="203764"/>
                      </a:solidFill>
                      <a:prstDash val="solid"/>
                      <a:round/>
                      <a:headEnd type="none" w="med" len="med"/>
                      <a:tailEnd type="none" w="med" len="med"/>
                    </a:lnB>
                  </a:tcPr>
                </a:tc>
                <a:tc>
                  <a:txBody>
                    <a:bodyPr/>
                    <a:lstStyle/>
                    <a:p>
                      <a:pPr algn="r" rtl="0" fontAlgn="ctr"/>
                      <a:r>
                        <a:rPr lang="es-CO" sz="800" b="0" i="0" u="none" strike="noStrike">
                          <a:solidFill>
                            <a:srgbClr val="203764"/>
                          </a:solidFill>
                          <a:effectLst/>
                          <a:latin typeface="Calibri" panose="020F0502020204030204" pitchFamily="34" charset="0"/>
                        </a:rPr>
                        <a:t>     35,080 </a:t>
                      </a:r>
                    </a:p>
                  </a:txBody>
                  <a:tcPr marL="0" marR="0" marT="0" marB="0" anchor="ctr">
                    <a:lnL w="6350" cap="flat" cmpd="sng" algn="ctr">
                      <a:solidFill>
                        <a:srgbClr val="203764"/>
                      </a:solidFill>
                      <a:prstDash val="solid"/>
                      <a:round/>
                      <a:headEnd type="none" w="med" len="med"/>
                      <a:tailEnd type="none" w="med" len="med"/>
                    </a:lnL>
                    <a:lnR w="6350" cap="flat" cmpd="sng" algn="ctr">
                      <a:solidFill>
                        <a:srgbClr val="203764"/>
                      </a:solidFill>
                      <a:prstDash val="solid"/>
                      <a:round/>
                      <a:headEnd type="none" w="med" len="med"/>
                      <a:tailEnd type="none" w="med" len="med"/>
                    </a:lnR>
                    <a:lnT w="6350" cap="flat" cmpd="sng" algn="ctr">
                      <a:solidFill>
                        <a:srgbClr val="203764"/>
                      </a:solidFill>
                      <a:prstDash val="solid"/>
                      <a:round/>
                      <a:headEnd type="none" w="med" len="med"/>
                      <a:tailEnd type="none" w="med" len="med"/>
                    </a:lnT>
                    <a:lnB w="6350" cap="flat" cmpd="sng" algn="ctr">
                      <a:solidFill>
                        <a:srgbClr val="203764"/>
                      </a:solidFill>
                      <a:prstDash val="solid"/>
                      <a:round/>
                      <a:headEnd type="none" w="med" len="med"/>
                      <a:tailEnd type="none" w="med" len="med"/>
                    </a:lnB>
                  </a:tcPr>
                </a:tc>
                <a:tc>
                  <a:txBody>
                    <a:bodyPr/>
                    <a:lstStyle/>
                    <a:p>
                      <a:pPr algn="r" rtl="0" fontAlgn="ctr"/>
                      <a:r>
                        <a:rPr lang="es-CO" sz="800" b="0" i="0" u="none" strike="noStrike">
                          <a:solidFill>
                            <a:srgbClr val="203764"/>
                          </a:solidFill>
                          <a:effectLst/>
                          <a:latin typeface="Calibri" panose="020F0502020204030204" pitchFamily="34" charset="0"/>
                        </a:rPr>
                        <a:t>        39,768 </a:t>
                      </a:r>
                    </a:p>
                  </a:txBody>
                  <a:tcPr marL="0" marR="0" marT="0" marB="0" anchor="ctr">
                    <a:lnL w="6350" cap="flat" cmpd="sng" algn="ctr">
                      <a:solidFill>
                        <a:srgbClr val="203764"/>
                      </a:solidFill>
                      <a:prstDash val="solid"/>
                      <a:round/>
                      <a:headEnd type="none" w="med" len="med"/>
                      <a:tailEnd type="none" w="med" len="med"/>
                    </a:lnL>
                    <a:lnR w="6350" cap="flat" cmpd="sng" algn="ctr">
                      <a:solidFill>
                        <a:srgbClr val="203764"/>
                      </a:solidFill>
                      <a:prstDash val="solid"/>
                      <a:round/>
                      <a:headEnd type="none" w="med" len="med"/>
                      <a:tailEnd type="none" w="med" len="med"/>
                    </a:lnR>
                    <a:lnT w="6350" cap="flat" cmpd="sng" algn="ctr">
                      <a:solidFill>
                        <a:srgbClr val="203764"/>
                      </a:solidFill>
                      <a:prstDash val="solid"/>
                      <a:round/>
                      <a:headEnd type="none" w="med" len="med"/>
                      <a:tailEnd type="none" w="med" len="med"/>
                    </a:lnT>
                    <a:lnB w="6350" cap="flat" cmpd="sng" algn="ctr">
                      <a:solidFill>
                        <a:srgbClr val="203764"/>
                      </a:solidFill>
                      <a:prstDash val="solid"/>
                      <a:round/>
                      <a:headEnd type="none" w="med" len="med"/>
                      <a:tailEnd type="none" w="med" len="med"/>
                    </a:lnB>
                  </a:tcPr>
                </a:tc>
                <a:tc>
                  <a:txBody>
                    <a:bodyPr/>
                    <a:lstStyle/>
                    <a:p>
                      <a:pPr algn="r" rtl="0" fontAlgn="ctr"/>
                      <a:r>
                        <a:rPr lang="es-CO" sz="800" b="0" i="0" u="none" strike="noStrike">
                          <a:solidFill>
                            <a:srgbClr val="203764"/>
                          </a:solidFill>
                          <a:effectLst/>
                          <a:latin typeface="Calibri" panose="020F0502020204030204" pitchFamily="34" charset="0"/>
                        </a:rPr>
                        <a:t>                  - </a:t>
                      </a:r>
                    </a:p>
                  </a:txBody>
                  <a:tcPr marL="0" marR="0" marT="0" marB="0" anchor="ctr">
                    <a:lnL w="6350" cap="flat" cmpd="sng" algn="ctr">
                      <a:solidFill>
                        <a:srgbClr val="203764"/>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203764"/>
                      </a:solidFill>
                      <a:prstDash val="solid"/>
                      <a:round/>
                      <a:headEnd type="none" w="med" len="med"/>
                      <a:tailEnd type="none" w="med" len="med"/>
                    </a:lnT>
                    <a:lnB w="6350" cap="flat" cmpd="sng" algn="ctr">
                      <a:solidFill>
                        <a:srgbClr val="203764"/>
                      </a:solidFill>
                      <a:prstDash val="solid"/>
                      <a:round/>
                      <a:headEnd type="none" w="med" len="med"/>
                      <a:tailEnd type="none" w="med" len="med"/>
                    </a:lnB>
                  </a:tcPr>
                </a:tc>
                <a:extLst>
                  <a:ext uri="{0D108BD9-81ED-4DB2-BD59-A6C34878D82A}">
                    <a16:rowId xmlns:a16="http://schemas.microsoft.com/office/drawing/2014/main" xmlns="" val="3534066132"/>
                  </a:ext>
                </a:extLst>
              </a:tr>
              <a:tr h="319222">
                <a:tc>
                  <a:txBody>
                    <a:bodyPr/>
                    <a:lstStyle/>
                    <a:p>
                      <a:pPr algn="r" rtl="0" fontAlgn="ctr"/>
                      <a:r>
                        <a:rPr lang="es-ES" sz="800" b="0" i="0" u="none" strike="noStrike">
                          <a:solidFill>
                            <a:srgbClr val="203764"/>
                          </a:solidFill>
                          <a:effectLst/>
                          <a:latin typeface="Calibri" panose="020F0502020204030204" pitchFamily="34" charset="0"/>
                        </a:rPr>
                        <a:t>Diseño y Construcción de los Corredores del Sistema Integrado De Transporte Público Masivo de Mediana Capacidad Metroplus en el Valle de Aburra  </a:t>
                      </a:r>
                    </a:p>
                  </a:txBody>
                  <a:tcPr marL="0" marR="0" marT="0" marB="0" anchor="ctr">
                    <a:lnL w="12700" cap="flat" cmpd="sng" algn="ctr">
                      <a:solidFill>
                        <a:schemeClr val="tx1"/>
                      </a:solidFill>
                      <a:prstDash val="solid"/>
                      <a:round/>
                      <a:headEnd type="none" w="med" len="med"/>
                      <a:tailEnd type="none" w="med" len="med"/>
                    </a:lnL>
                    <a:lnR w="6350" cap="flat" cmpd="sng" algn="ctr">
                      <a:solidFill>
                        <a:srgbClr val="203764"/>
                      </a:solidFill>
                      <a:prstDash val="solid"/>
                      <a:round/>
                      <a:headEnd type="none" w="med" len="med"/>
                      <a:tailEnd type="none" w="med" len="med"/>
                    </a:lnR>
                    <a:lnT w="6350" cap="flat" cmpd="sng" algn="ctr">
                      <a:solidFill>
                        <a:srgbClr val="203764"/>
                      </a:solidFill>
                      <a:prstDash val="solid"/>
                      <a:round/>
                      <a:headEnd type="none" w="med" len="med"/>
                      <a:tailEnd type="none" w="med" len="med"/>
                    </a:lnT>
                    <a:lnB w="6350" cap="flat" cmpd="sng" algn="ctr">
                      <a:solidFill>
                        <a:srgbClr val="203764"/>
                      </a:solidFill>
                      <a:prstDash val="solid"/>
                      <a:round/>
                      <a:headEnd type="none" w="med" len="med"/>
                      <a:tailEnd type="none" w="med" len="med"/>
                    </a:lnB>
                  </a:tcPr>
                </a:tc>
                <a:tc>
                  <a:txBody>
                    <a:bodyPr/>
                    <a:lstStyle/>
                    <a:p>
                      <a:pPr algn="r" rtl="0" fontAlgn="ctr"/>
                      <a:r>
                        <a:rPr lang="es-CO" sz="800" b="0" i="0" u="none" strike="noStrike">
                          <a:solidFill>
                            <a:srgbClr val="203764"/>
                          </a:solidFill>
                          <a:effectLst/>
                          <a:latin typeface="Arial" panose="020B0604020202020204" pitchFamily="34" charset="0"/>
                        </a:rPr>
                        <a:t>       30,683 </a:t>
                      </a:r>
                    </a:p>
                  </a:txBody>
                  <a:tcPr marL="0" marR="0" marT="0" marB="0" anchor="ctr">
                    <a:lnL w="6350" cap="flat" cmpd="sng" algn="ctr">
                      <a:solidFill>
                        <a:srgbClr val="203764"/>
                      </a:solidFill>
                      <a:prstDash val="solid"/>
                      <a:round/>
                      <a:headEnd type="none" w="med" len="med"/>
                      <a:tailEnd type="none" w="med" len="med"/>
                    </a:lnL>
                    <a:lnR w="6350" cap="flat" cmpd="sng" algn="ctr">
                      <a:solidFill>
                        <a:srgbClr val="203764"/>
                      </a:solidFill>
                      <a:prstDash val="solid"/>
                      <a:round/>
                      <a:headEnd type="none" w="med" len="med"/>
                      <a:tailEnd type="none" w="med" len="med"/>
                    </a:lnR>
                    <a:lnT w="6350" cap="flat" cmpd="sng" algn="ctr">
                      <a:solidFill>
                        <a:srgbClr val="203764"/>
                      </a:solidFill>
                      <a:prstDash val="solid"/>
                      <a:round/>
                      <a:headEnd type="none" w="med" len="med"/>
                      <a:tailEnd type="none" w="med" len="med"/>
                    </a:lnT>
                    <a:lnB w="6350" cap="flat" cmpd="sng" algn="ctr">
                      <a:solidFill>
                        <a:srgbClr val="203764"/>
                      </a:solidFill>
                      <a:prstDash val="solid"/>
                      <a:round/>
                      <a:headEnd type="none" w="med" len="med"/>
                      <a:tailEnd type="none" w="med" len="med"/>
                    </a:lnB>
                  </a:tcPr>
                </a:tc>
                <a:tc>
                  <a:txBody>
                    <a:bodyPr/>
                    <a:lstStyle/>
                    <a:p>
                      <a:pPr algn="r" rtl="0" fontAlgn="ctr"/>
                      <a:r>
                        <a:rPr lang="es-CO" sz="800" b="0" i="0" u="none" strike="noStrike">
                          <a:solidFill>
                            <a:srgbClr val="203764"/>
                          </a:solidFill>
                          <a:effectLst/>
                          <a:latin typeface="Calibri" panose="020F0502020204030204" pitchFamily="34" charset="0"/>
                        </a:rPr>
                        <a:t>        30,683 </a:t>
                      </a:r>
                    </a:p>
                  </a:txBody>
                  <a:tcPr marL="0" marR="0" marT="0" marB="0" anchor="ctr">
                    <a:lnL w="6350" cap="flat" cmpd="sng" algn="ctr">
                      <a:solidFill>
                        <a:srgbClr val="203764"/>
                      </a:solidFill>
                      <a:prstDash val="solid"/>
                      <a:round/>
                      <a:headEnd type="none" w="med" len="med"/>
                      <a:tailEnd type="none" w="med" len="med"/>
                    </a:lnL>
                    <a:lnR w="6350" cap="flat" cmpd="sng" algn="ctr">
                      <a:solidFill>
                        <a:srgbClr val="203764"/>
                      </a:solidFill>
                      <a:prstDash val="solid"/>
                      <a:round/>
                      <a:headEnd type="none" w="med" len="med"/>
                      <a:tailEnd type="none" w="med" len="med"/>
                    </a:lnR>
                    <a:lnT w="6350" cap="flat" cmpd="sng" algn="ctr">
                      <a:solidFill>
                        <a:srgbClr val="203764"/>
                      </a:solidFill>
                      <a:prstDash val="solid"/>
                      <a:round/>
                      <a:headEnd type="none" w="med" len="med"/>
                      <a:tailEnd type="none" w="med" len="med"/>
                    </a:lnT>
                    <a:lnB w="6350" cap="flat" cmpd="sng" algn="ctr">
                      <a:solidFill>
                        <a:srgbClr val="203764"/>
                      </a:solidFill>
                      <a:prstDash val="solid"/>
                      <a:round/>
                      <a:headEnd type="none" w="med" len="med"/>
                      <a:tailEnd type="none" w="med" len="med"/>
                    </a:lnB>
                  </a:tcPr>
                </a:tc>
                <a:tc>
                  <a:txBody>
                    <a:bodyPr/>
                    <a:lstStyle/>
                    <a:p>
                      <a:pPr algn="r" rtl="0" fontAlgn="ctr"/>
                      <a:r>
                        <a:rPr lang="es-CO" sz="800" b="0" i="0" u="none" strike="noStrike">
                          <a:solidFill>
                            <a:srgbClr val="203764"/>
                          </a:solidFill>
                          <a:effectLst/>
                          <a:latin typeface="Calibri" panose="020F0502020204030204" pitchFamily="34" charset="0"/>
                        </a:rPr>
                        <a:t>     47,825 </a:t>
                      </a:r>
                    </a:p>
                  </a:txBody>
                  <a:tcPr marL="0" marR="0" marT="0" marB="0" anchor="ctr">
                    <a:lnL w="6350" cap="flat" cmpd="sng" algn="ctr">
                      <a:solidFill>
                        <a:srgbClr val="203764"/>
                      </a:solidFill>
                      <a:prstDash val="solid"/>
                      <a:round/>
                      <a:headEnd type="none" w="med" len="med"/>
                      <a:tailEnd type="none" w="med" len="med"/>
                    </a:lnL>
                    <a:lnR w="6350" cap="flat" cmpd="sng" algn="ctr">
                      <a:solidFill>
                        <a:srgbClr val="203764"/>
                      </a:solidFill>
                      <a:prstDash val="solid"/>
                      <a:round/>
                      <a:headEnd type="none" w="med" len="med"/>
                      <a:tailEnd type="none" w="med" len="med"/>
                    </a:lnR>
                    <a:lnT w="6350" cap="flat" cmpd="sng" algn="ctr">
                      <a:solidFill>
                        <a:srgbClr val="203764"/>
                      </a:solidFill>
                      <a:prstDash val="solid"/>
                      <a:round/>
                      <a:headEnd type="none" w="med" len="med"/>
                      <a:tailEnd type="none" w="med" len="med"/>
                    </a:lnT>
                    <a:lnB w="6350" cap="flat" cmpd="sng" algn="ctr">
                      <a:solidFill>
                        <a:srgbClr val="203764"/>
                      </a:solidFill>
                      <a:prstDash val="solid"/>
                      <a:round/>
                      <a:headEnd type="none" w="med" len="med"/>
                      <a:tailEnd type="none" w="med" len="med"/>
                    </a:lnB>
                  </a:tcPr>
                </a:tc>
                <a:tc>
                  <a:txBody>
                    <a:bodyPr/>
                    <a:lstStyle/>
                    <a:p>
                      <a:pPr algn="r" rtl="0" fontAlgn="ctr"/>
                      <a:r>
                        <a:rPr lang="es-CO" sz="800" b="0" i="0" u="none" strike="noStrike">
                          <a:solidFill>
                            <a:srgbClr val="203764"/>
                          </a:solidFill>
                          <a:effectLst/>
                          <a:latin typeface="Calibri" panose="020F0502020204030204" pitchFamily="34" charset="0"/>
                        </a:rPr>
                        <a:t>               - </a:t>
                      </a:r>
                    </a:p>
                  </a:txBody>
                  <a:tcPr marL="0" marR="0" marT="0" marB="0" anchor="ctr">
                    <a:lnL w="6350" cap="flat" cmpd="sng" algn="ctr">
                      <a:solidFill>
                        <a:srgbClr val="203764"/>
                      </a:solidFill>
                      <a:prstDash val="solid"/>
                      <a:round/>
                      <a:headEnd type="none" w="med" len="med"/>
                      <a:tailEnd type="none" w="med" len="med"/>
                    </a:lnL>
                    <a:lnR w="6350" cap="flat" cmpd="sng" algn="ctr">
                      <a:solidFill>
                        <a:srgbClr val="203764"/>
                      </a:solidFill>
                      <a:prstDash val="solid"/>
                      <a:round/>
                      <a:headEnd type="none" w="med" len="med"/>
                      <a:tailEnd type="none" w="med" len="med"/>
                    </a:lnR>
                    <a:lnT w="6350" cap="flat" cmpd="sng" algn="ctr">
                      <a:solidFill>
                        <a:srgbClr val="203764"/>
                      </a:solidFill>
                      <a:prstDash val="solid"/>
                      <a:round/>
                      <a:headEnd type="none" w="med" len="med"/>
                      <a:tailEnd type="none" w="med" len="med"/>
                    </a:lnT>
                    <a:lnB w="6350" cap="flat" cmpd="sng" algn="ctr">
                      <a:solidFill>
                        <a:srgbClr val="203764"/>
                      </a:solidFill>
                      <a:prstDash val="solid"/>
                      <a:round/>
                      <a:headEnd type="none" w="med" len="med"/>
                      <a:tailEnd type="none" w="med" len="med"/>
                    </a:lnB>
                  </a:tcPr>
                </a:tc>
                <a:tc>
                  <a:txBody>
                    <a:bodyPr/>
                    <a:lstStyle/>
                    <a:p>
                      <a:pPr algn="r" rtl="0" fontAlgn="ctr"/>
                      <a:r>
                        <a:rPr lang="es-CO" sz="800" b="0" i="0" u="none" strike="noStrike">
                          <a:solidFill>
                            <a:srgbClr val="203764"/>
                          </a:solidFill>
                          <a:effectLst/>
                          <a:latin typeface="Calibri" panose="020F0502020204030204" pitchFamily="34" charset="0"/>
                        </a:rPr>
                        <a:t>                  - </a:t>
                      </a:r>
                    </a:p>
                  </a:txBody>
                  <a:tcPr marL="0" marR="0" marT="0" marB="0" anchor="ctr">
                    <a:lnL w="6350" cap="flat" cmpd="sng" algn="ctr">
                      <a:solidFill>
                        <a:srgbClr val="203764"/>
                      </a:solidFill>
                      <a:prstDash val="solid"/>
                      <a:round/>
                      <a:headEnd type="none" w="med" len="med"/>
                      <a:tailEnd type="none" w="med" len="med"/>
                    </a:lnL>
                    <a:lnR w="6350" cap="flat" cmpd="sng" algn="ctr">
                      <a:solidFill>
                        <a:srgbClr val="203764"/>
                      </a:solidFill>
                      <a:prstDash val="solid"/>
                      <a:round/>
                      <a:headEnd type="none" w="med" len="med"/>
                      <a:tailEnd type="none" w="med" len="med"/>
                    </a:lnR>
                    <a:lnT w="6350" cap="flat" cmpd="sng" algn="ctr">
                      <a:solidFill>
                        <a:srgbClr val="203764"/>
                      </a:solidFill>
                      <a:prstDash val="solid"/>
                      <a:round/>
                      <a:headEnd type="none" w="med" len="med"/>
                      <a:tailEnd type="none" w="med" len="med"/>
                    </a:lnT>
                    <a:lnB w="6350" cap="flat" cmpd="sng" algn="ctr">
                      <a:solidFill>
                        <a:srgbClr val="203764"/>
                      </a:solidFill>
                      <a:prstDash val="solid"/>
                      <a:round/>
                      <a:headEnd type="none" w="med" len="med"/>
                      <a:tailEnd type="none" w="med" len="med"/>
                    </a:lnB>
                  </a:tcPr>
                </a:tc>
                <a:tc>
                  <a:txBody>
                    <a:bodyPr/>
                    <a:lstStyle/>
                    <a:p>
                      <a:pPr algn="r" rtl="0" fontAlgn="ctr"/>
                      <a:r>
                        <a:rPr lang="es-CO" sz="800" b="0" i="0" u="none" strike="noStrike">
                          <a:solidFill>
                            <a:srgbClr val="203764"/>
                          </a:solidFill>
                          <a:effectLst/>
                          <a:latin typeface="Calibri" panose="020F0502020204030204" pitchFamily="34" charset="0"/>
                        </a:rPr>
                        <a:t>                  - </a:t>
                      </a:r>
                    </a:p>
                  </a:txBody>
                  <a:tcPr marL="0" marR="0" marT="0" marB="0" anchor="ctr">
                    <a:lnL w="6350" cap="flat" cmpd="sng" algn="ctr">
                      <a:solidFill>
                        <a:srgbClr val="203764"/>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203764"/>
                      </a:solidFill>
                      <a:prstDash val="solid"/>
                      <a:round/>
                      <a:headEnd type="none" w="med" len="med"/>
                      <a:tailEnd type="none" w="med" len="med"/>
                    </a:lnT>
                    <a:lnB w="6350" cap="flat" cmpd="sng" algn="ctr">
                      <a:solidFill>
                        <a:srgbClr val="203764"/>
                      </a:solidFill>
                      <a:prstDash val="solid"/>
                      <a:round/>
                      <a:headEnd type="none" w="med" len="med"/>
                      <a:tailEnd type="none" w="med" len="med"/>
                    </a:lnB>
                  </a:tcPr>
                </a:tc>
                <a:extLst>
                  <a:ext uri="{0D108BD9-81ED-4DB2-BD59-A6C34878D82A}">
                    <a16:rowId xmlns:a16="http://schemas.microsoft.com/office/drawing/2014/main" xmlns="" val="2357740109"/>
                  </a:ext>
                </a:extLst>
              </a:tr>
              <a:tr h="212815">
                <a:tc>
                  <a:txBody>
                    <a:bodyPr/>
                    <a:lstStyle/>
                    <a:p>
                      <a:pPr algn="r" rtl="0" fontAlgn="ctr"/>
                      <a:r>
                        <a:rPr lang="es-ES" sz="800" b="0" i="0" u="none" strike="noStrike" dirty="0">
                          <a:solidFill>
                            <a:srgbClr val="203764"/>
                          </a:solidFill>
                          <a:effectLst/>
                          <a:latin typeface="Calibri" panose="020F0502020204030204" pitchFamily="34" charset="0"/>
                        </a:rPr>
                        <a:t>Construcción del Sistema de Transporte Masivo del Distrito Turístico de Cartagena de Indias  </a:t>
                      </a:r>
                    </a:p>
                  </a:txBody>
                  <a:tcPr marL="0" marR="0" marT="0" marB="0" anchor="ctr">
                    <a:lnL w="12700" cap="flat" cmpd="sng" algn="ctr">
                      <a:solidFill>
                        <a:schemeClr val="tx1"/>
                      </a:solidFill>
                      <a:prstDash val="solid"/>
                      <a:round/>
                      <a:headEnd type="none" w="med" len="med"/>
                      <a:tailEnd type="none" w="med" len="med"/>
                    </a:lnL>
                    <a:lnR w="6350" cap="flat" cmpd="sng" algn="ctr">
                      <a:solidFill>
                        <a:srgbClr val="203764"/>
                      </a:solidFill>
                      <a:prstDash val="solid"/>
                      <a:round/>
                      <a:headEnd type="none" w="med" len="med"/>
                      <a:tailEnd type="none" w="med" len="med"/>
                    </a:lnR>
                    <a:lnT w="6350" cap="flat" cmpd="sng" algn="ctr">
                      <a:solidFill>
                        <a:srgbClr val="203764"/>
                      </a:solidFill>
                      <a:prstDash val="solid"/>
                      <a:round/>
                      <a:headEnd type="none" w="med" len="med"/>
                      <a:tailEnd type="none" w="med" len="med"/>
                    </a:lnT>
                    <a:lnB w="6350" cap="flat" cmpd="sng" algn="ctr">
                      <a:solidFill>
                        <a:srgbClr val="203764"/>
                      </a:solidFill>
                      <a:prstDash val="solid"/>
                      <a:round/>
                      <a:headEnd type="none" w="med" len="med"/>
                      <a:tailEnd type="none" w="med" len="med"/>
                    </a:lnB>
                  </a:tcPr>
                </a:tc>
                <a:tc>
                  <a:txBody>
                    <a:bodyPr/>
                    <a:lstStyle/>
                    <a:p>
                      <a:pPr algn="r" rtl="0" fontAlgn="ctr"/>
                      <a:r>
                        <a:rPr lang="es-CO" sz="800" b="0" i="0" u="none" strike="noStrike">
                          <a:solidFill>
                            <a:srgbClr val="203764"/>
                          </a:solidFill>
                          <a:effectLst/>
                          <a:latin typeface="Arial" panose="020B0604020202020204" pitchFamily="34" charset="0"/>
                        </a:rPr>
                        <a:t>       18,925 </a:t>
                      </a:r>
                    </a:p>
                  </a:txBody>
                  <a:tcPr marL="0" marR="0" marT="0" marB="0" anchor="ctr">
                    <a:lnL w="6350" cap="flat" cmpd="sng" algn="ctr">
                      <a:solidFill>
                        <a:srgbClr val="203764"/>
                      </a:solidFill>
                      <a:prstDash val="solid"/>
                      <a:round/>
                      <a:headEnd type="none" w="med" len="med"/>
                      <a:tailEnd type="none" w="med" len="med"/>
                    </a:lnL>
                    <a:lnR w="6350" cap="flat" cmpd="sng" algn="ctr">
                      <a:solidFill>
                        <a:srgbClr val="203764"/>
                      </a:solidFill>
                      <a:prstDash val="solid"/>
                      <a:round/>
                      <a:headEnd type="none" w="med" len="med"/>
                      <a:tailEnd type="none" w="med" len="med"/>
                    </a:lnR>
                    <a:lnT w="6350" cap="flat" cmpd="sng" algn="ctr">
                      <a:solidFill>
                        <a:srgbClr val="203764"/>
                      </a:solidFill>
                      <a:prstDash val="solid"/>
                      <a:round/>
                      <a:headEnd type="none" w="med" len="med"/>
                      <a:tailEnd type="none" w="med" len="med"/>
                    </a:lnT>
                    <a:lnB w="6350" cap="flat" cmpd="sng" algn="ctr">
                      <a:solidFill>
                        <a:srgbClr val="203764"/>
                      </a:solidFill>
                      <a:prstDash val="solid"/>
                      <a:round/>
                      <a:headEnd type="none" w="med" len="med"/>
                      <a:tailEnd type="none" w="med" len="med"/>
                    </a:lnB>
                  </a:tcPr>
                </a:tc>
                <a:tc>
                  <a:txBody>
                    <a:bodyPr/>
                    <a:lstStyle/>
                    <a:p>
                      <a:pPr algn="r" rtl="0" fontAlgn="ctr"/>
                      <a:r>
                        <a:rPr lang="es-CO" sz="800" b="0" i="0" u="none" strike="noStrike">
                          <a:solidFill>
                            <a:srgbClr val="203764"/>
                          </a:solidFill>
                          <a:effectLst/>
                          <a:latin typeface="Calibri" panose="020F0502020204030204" pitchFamily="34" charset="0"/>
                        </a:rPr>
                        <a:t>        18,925 </a:t>
                      </a:r>
                    </a:p>
                  </a:txBody>
                  <a:tcPr marL="0" marR="0" marT="0" marB="0" anchor="ctr">
                    <a:lnL w="6350" cap="flat" cmpd="sng" algn="ctr">
                      <a:solidFill>
                        <a:srgbClr val="203764"/>
                      </a:solidFill>
                      <a:prstDash val="solid"/>
                      <a:round/>
                      <a:headEnd type="none" w="med" len="med"/>
                      <a:tailEnd type="none" w="med" len="med"/>
                    </a:lnL>
                    <a:lnR w="6350" cap="flat" cmpd="sng" algn="ctr">
                      <a:solidFill>
                        <a:srgbClr val="203764"/>
                      </a:solidFill>
                      <a:prstDash val="solid"/>
                      <a:round/>
                      <a:headEnd type="none" w="med" len="med"/>
                      <a:tailEnd type="none" w="med" len="med"/>
                    </a:lnR>
                    <a:lnT w="6350" cap="flat" cmpd="sng" algn="ctr">
                      <a:solidFill>
                        <a:srgbClr val="203764"/>
                      </a:solidFill>
                      <a:prstDash val="solid"/>
                      <a:round/>
                      <a:headEnd type="none" w="med" len="med"/>
                      <a:tailEnd type="none" w="med" len="med"/>
                    </a:lnT>
                    <a:lnB w="6350" cap="flat" cmpd="sng" algn="ctr">
                      <a:solidFill>
                        <a:srgbClr val="203764"/>
                      </a:solidFill>
                      <a:prstDash val="solid"/>
                      <a:round/>
                      <a:headEnd type="none" w="med" len="med"/>
                      <a:tailEnd type="none" w="med" len="med"/>
                    </a:lnB>
                  </a:tcPr>
                </a:tc>
                <a:tc>
                  <a:txBody>
                    <a:bodyPr/>
                    <a:lstStyle/>
                    <a:p>
                      <a:pPr algn="r" rtl="0" fontAlgn="ctr"/>
                      <a:r>
                        <a:rPr lang="es-CO" sz="800" b="0" i="0" u="none" strike="noStrike">
                          <a:solidFill>
                            <a:srgbClr val="203764"/>
                          </a:solidFill>
                          <a:effectLst/>
                          <a:latin typeface="Calibri" panose="020F0502020204030204" pitchFamily="34" charset="0"/>
                        </a:rPr>
                        <a:t>               - </a:t>
                      </a:r>
                    </a:p>
                  </a:txBody>
                  <a:tcPr marL="0" marR="0" marT="0" marB="0" anchor="ctr">
                    <a:lnL w="6350" cap="flat" cmpd="sng" algn="ctr">
                      <a:solidFill>
                        <a:srgbClr val="203764"/>
                      </a:solidFill>
                      <a:prstDash val="solid"/>
                      <a:round/>
                      <a:headEnd type="none" w="med" len="med"/>
                      <a:tailEnd type="none" w="med" len="med"/>
                    </a:lnL>
                    <a:lnR w="6350" cap="flat" cmpd="sng" algn="ctr">
                      <a:solidFill>
                        <a:srgbClr val="203764"/>
                      </a:solidFill>
                      <a:prstDash val="solid"/>
                      <a:round/>
                      <a:headEnd type="none" w="med" len="med"/>
                      <a:tailEnd type="none" w="med" len="med"/>
                    </a:lnR>
                    <a:lnT w="6350" cap="flat" cmpd="sng" algn="ctr">
                      <a:solidFill>
                        <a:srgbClr val="203764"/>
                      </a:solidFill>
                      <a:prstDash val="solid"/>
                      <a:round/>
                      <a:headEnd type="none" w="med" len="med"/>
                      <a:tailEnd type="none" w="med" len="med"/>
                    </a:lnT>
                    <a:lnB w="6350" cap="flat" cmpd="sng" algn="ctr">
                      <a:solidFill>
                        <a:srgbClr val="203764"/>
                      </a:solidFill>
                      <a:prstDash val="solid"/>
                      <a:round/>
                      <a:headEnd type="none" w="med" len="med"/>
                      <a:tailEnd type="none" w="med" len="med"/>
                    </a:lnB>
                  </a:tcPr>
                </a:tc>
                <a:tc>
                  <a:txBody>
                    <a:bodyPr/>
                    <a:lstStyle/>
                    <a:p>
                      <a:pPr algn="r" rtl="0" fontAlgn="ctr"/>
                      <a:r>
                        <a:rPr lang="es-CO" sz="800" b="0" i="0" u="none" strike="noStrike">
                          <a:solidFill>
                            <a:srgbClr val="203764"/>
                          </a:solidFill>
                          <a:effectLst/>
                          <a:latin typeface="Calibri" panose="020F0502020204030204" pitchFamily="34" charset="0"/>
                        </a:rPr>
                        <a:t>               - </a:t>
                      </a:r>
                    </a:p>
                  </a:txBody>
                  <a:tcPr marL="0" marR="0" marT="0" marB="0" anchor="ctr">
                    <a:lnL w="6350" cap="flat" cmpd="sng" algn="ctr">
                      <a:solidFill>
                        <a:srgbClr val="203764"/>
                      </a:solidFill>
                      <a:prstDash val="solid"/>
                      <a:round/>
                      <a:headEnd type="none" w="med" len="med"/>
                      <a:tailEnd type="none" w="med" len="med"/>
                    </a:lnL>
                    <a:lnR w="6350" cap="flat" cmpd="sng" algn="ctr">
                      <a:solidFill>
                        <a:srgbClr val="203764"/>
                      </a:solidFill>
                      <a:prstDash val="solid"/>
                      <a:round/>
                      <a:headEnd type="none" w="med" len="med"/>
                      <a:tailEnd type="none" w="med" len="med"/>
                    </a:lnR>
                    <a:lnT w="6350" cap="flat" cmpd="sng" algn="ctr">
                      <a:solidFill>
                        <a:srgbClr val="203764"/>
                      </a:solidFill>
                      <a:prstDash val="solid"/>
                      <a:round/>
                      <a:headEnd type="none" w="med" len="med"/>
                      <a:tailEnd type="none" w="med" len="med"/>
                    </a:lnT>
                    <a:lnB w="6350" cap="flat" cmpd="sng" algn="ctr">
                      <a:solidFill>
                        <a:srgbClr val="203764"/>
                      </a:solidFill>
                      <a:prstDash val="solid"/>
                      <a:round/>
                      <a:headEnd type="none" w="med" len="med"/>
                      <a:tailEnd type="none" w="med" len="med"/>
                    </a:lnB>
                  </a:tcPr>
                </a:tc>
                <a:tc>
                  <a:txBody>
                    <a:bodyPr/>
                    <a:lstStyle/>
                    <a:p>
                      <a:pPr algn="r" rtl="0" fontAlgn="ctr"/>
                      <a:r>
                        <a:rPr lang="es-CO" sz="800" b="0" i="0" u="none" strike="noStrike">
                          <a:solidFill>
                            <a:srgbClr val="203764"/>
                          </a:solidFill>
                          <a:effectLst/>
                          <a:latin typeface="Calibri" panose="020F0502020204030204" pitchFamily="34" charset="0"/>
                        </a:rPr>
                        <a:t>                  - </a:t>
                      </a:r>
                    </a:p>
                  </a:txBody>
                  <a:tcPr marL="0" marR="0" marT="0" marB="0" anchor="ctr">
                    <a:lnL w="6350" cap="flat" cmpd="sng" algn="ctr">
                      <a:solidFill>
                        <a:srgbClr val="203764"/>
                      </a:solidFill>
                      <a:prstDash val="solid"/>
                      <a:round/>
                      <a:headEnd type="none" w="med" len="med"/>
                      <a:tailEnd type="none" w="med" len="med"/>
                    </a:lnL>
                    <a:lnR w="6350" cap="flat" cmpd="sng" algn="ctr">
                      <a:solidFill>
                        <a:srgbClr val="203764"/>
                      </a:solidFill>
                      <a:prstDash val="solid"/>
                      <a:round/>
                      <a:headEnd type="none" w="med" len="med"/>
                      <a:tailEnd type="none" w="med" len="med"/>
                    </a:lnR>
                    <a:lnT w="6350" cap="flat" cmpd="sng" algn="ctr">
                      <a:solidFill>
                        <a:srgbClr val="203764"/>
                      </a:solidFill>
                      <a:prstDash val="solid"/>
                      <a:round/>
                      <a:headEnd type="none" w="med" len="med"/>
                      <a:tailEnd type="none" w="med" len="med"/>
                    </a:lnT>
                    <a:lnB w="6350" cap="flat" cmpd="sng" algn="ctr">
                      <a:solidFill>
                        <a:srgbClr val="203764"/>
                      </a:solidFill>
                      <a:prstDash val="solid"/>
                      <a:round/>
                      <a:headEnd type="none" w="med" len="med"/>
                      <a:tailEnd type="none" w="med" len="med"/>
                    </a:lnB>
                  </a:tcPr>
                </a:tc>
                <a:tc>
                  <a:txBody>
                    <a:bodyPr/>
                    <a:lstStyle/>
                    <a:p>
                      <a:pPr algn="r" rtl="0" fontAlgn="ctr"/>
                      <a:r>
                        <a:rPr lang="es-CO" sz="800" b="0" i="0" u="none" strike="noStrike">
                          <a:solidFill>
                            <a:srgbClr val="203764"/>
                          </a:solidFill>
                          <a:effectLst/>
                          <a:latin typeface="Calibri" panose="020F0502020204030204" pitchFamily="34" charset="0"/>
                        </a:rPr>
                        <a:t>                  - </a:t>
                      </a:r>
                    </a:p>
                  </a:txBody>
                  <a:tcPr marL="0" marR="0" marT="0" marB="0" anchor="ctr">
                    <a:lnL w="6350" cap="flat" cmpd="sng" algn="ctr">
                      <a:solidFill>
                        <a:srgbClr val="203764"/>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203764"/>
                      </a:solidFill>
                      <a:prstDash val="solid"/>
                      <a:round/>
                      <a:headEnd type="none" w="med" len="med"/>
                      <a:tailEnd type="none" w="med" len="med"/>
                    </a:lnT>
                    <a:lnB w="6350" cap="flat" cmpd="sng" algn="ctr">
                      <a:solidFill>
                        <a:srgbClr val="203764"/>
                      </a:solidFill>
                      <a:prstDash val="solid"/>
                      <a:round/>
                      <a:headEnd type="none" w="med" len="med"/>
                      <a:tailEnd type="none" w="med" len="med"/>
                    </a:lnB>
                  </a:tcPr>
                </a:tc>
                <a:extLst>
                  <a:ext uri="{0D108BD9-81ED-4DB2-BD59-A6C34878D82A}">
                    <a16:rowId xmlns:a16="http://schemas.microsoft.com/office/drawing/2014/main" xmlns="" val="542816134"/>
                  </a:ext>
                </a:extLst>
              </a:tr>
              <a:tr h="213032">
                <a:tc>
                  <a:txBody>
                    <a:bodyPr/>
                    <a:lstStyle/>
                    <a:p>
                      <a:pPr algn="r" rtl="0" fontAlgn="ctr"/>
                      <a:r>
                        <a:rPr lang="es-ES" sz="800" b="0" i="0" u="none" strike="noStrike">
                          <a:solidFill>
                            <a:srgbClr val="203764"/>
                          </a:solidFill>
                          <a:effectLst/>
                          <a:latin typeface="Calibri" panose="020F0502020204030204" pitchFamily="34" charset="0"/>
                        </a:rPr>
                        <a:t>Construcción Sistema Integrado de Transporte Masivo de Pasajeros para Bucaramanga y su Área Metropolitana  </a:t>
                      </a:r>
                    </a:p>
                  </a:txBody>
                  <a:tcPr marL="0" marR="0" marT="0" marB="0" anchor="ctr">
                    <a:lnL w="12700" cap="flat" cmpd="sng" algn="ctr">
                      <a:solidFill>
                        <a:schemeClr val="tx1"/>
                      </a:solidFill>
                      <a:prstDash val="solid"/>
                      <a:round/>
                      <a:headEnd type="none" w="med" len="med"/>
                      <a:tailEnd type="none" w="med" len="med"/>
                    </a:lnL>
                    <a:lnR w="6350" cap="flat" cmpd="sng" algn="ctr">
                      <a:solidFill>
                        <a:srgbClr val="203764"/>
                      </a:solidFill>
                      <a:prstDash val="solid"/>
                      <a:round/>
                      <a:headEnd type="none" w="med" len="med"/>
                      <a:tailEnd type="none" w="med" len="med"/>
                    </a:lnR>
                    <a:lnT w="6350" cap="flat" cmpd="sng" algn="ctr">
                      <a:solidFill>
                        <a:srgbClr val="203764"/>
                      </a:solidFill>
                      <a:prstDash val="solid"/>
                      <a:round/>
                      <a:headEnd type="none" w="med" len="med"/>
                      <a:tailEnd type="none" w="med" len="med"/>
                    </a:lnT>
                    <a:lnB w="6350" cap="flat" cmpd="sng" algn="ctr">
                      <a:solidFill>
                        <a:srgbClr val="203764"/>
                      </a:solidFill>
                      <a:prstDash val="solid"/>
                      <a:round/>
                      <a:headEnd type="none" w="med" len="med"/>
                      <a:tailEnd type="none" w="med" len="med"/>
                    </a:lnB>
                  </a:tcPr>
                </a:tc>
                <a:tc>
                  <a:txBody>
                    <a:bodyPr/>
                    <a:lstStyle/>
                    <a:p>
                      <a:pPr algn="r" rtl="0" fontAlgn="ctr"/>
                      <a:r>
                        <a:rPr lang="es-CO" sz="800" b="0" i="0" u="none" strike="noStrike">
                          <a:solidFill>
                            <a:srgbClr val="203764"/>
                          </a:solidFill>
                          <a:effectLst/>
                          <a:latin typeface="Arial" panose="020B0604020202020204" pitchFamily="34" charset="0"/>
                        </a:rPr>
                        <a:t>         9,505 </a:t>
                      </a:r>
                    </a:p>
                  </a:txBody>
                  <a:tcPr marL="0" marR="0" marT="0" marB="0" anchor="ctr">
                    <a:lnL w="6350" cap="flat" cmpd="sng" algn="ctr">
                      <a:solidFill>
                        <a:srgbClr val="203764"/>
                      </a:solidFill>
                      <a:prstDash val="solid"/>
                      <a:round/>
                      <a:headEnd type="none" w="med" len="med"/>
                      <a:tailEnd type="none" w="med" len="med"/>
                    </a:lnL>
                    <a:lnR w="6350" cap="flat" cmpd="sng" algn="ctr">
                      <a:solidFill>
                        <a:srgbClr val="203764"/>
                      </a:solidFill>
                      <a:prstDash val="solid"/>
                      <a:round/>
                      <a:headEnd type="none" w="med" len="med"/>
                      <a:tailEnd type="none" w="med" len="med"/>
                    </a:lnR>
                    <a:lnT w="6350" cap="flat" cmpd="sng" algn="ctr">
                      <a:solidFill>
                        <a:srgbClr val="203764"/>
                      </a:solidFill>
                      <a:prstDash val="solid"/>
                      <a:round/>
                      <a:headEnd type="none" w="med" len="med"/>
                      <a:tailEnd type="none" w="med" len="med"/>
                    </a:lnT>
                    <a:lnB w="6350" cap="flat" cmpd="sng" algn="ctr">
                      <a:solidFill>
                        <a:srgbClr val="203764"/>
                      </a:solidFill>
                      <a:prstDash val="solid"/>
                      <a:round/>
                      <a:headEnd type="none" w="med" len="med"/>
                      <a:tailEnd type="none" w="med" len="med"/>
                    </a:lnB>
                  </a:tcPr>
                </a:tc>
                <a:tc>
                  <a:txBody>
                    <a:bodyPr/>
                    <a:lstStyle/>
                    <a:p>
                      <a:pPr algn="r" rtl="0" fontAlgn="ctr"/>
                      <a:r>
                        <a:rPr lang="es-CO" sz="800" b="0" i="0" u="none" strike="noStrike">
                          <a:solidFill>
                            <a:srgbClr val="203764"/>
                          </a:solidFill>
                          <a:effectLst/>
                          <a:latin typeface="Calibri" panose="020F0502020204030204" pitchFamily="34" charset="0"/>
                        </a:rPr>
                        <a:t>          9,505 </a:t>
                      </a:r>
                    </a:p>
                  </a:txBody>
                  <a:tcPr marL="0" marR="0" marT="0" marB="0" anchor="ctr">
                    <a:lnL w="6350" cap="flat" cmpd="sng" algn="ctr">
                      <a:solidFill>
                        <a:srgbClr val="203764"/>
                      </a:solidFill>
                      <a:prstDash val="solid"/>
                      <a:round/>
                      <a:headEnd type="none" w="med" len="med"/>
                      <a:tailEnd type="none" w="med" len="med"/>
                    </a:lnL>
                    <a:lnR w="6350" cap="flat" cmpd="sng" algn="ctr">
                      <a:solidFill>
                        <a:srgbClr val="203764"/>
                      </a:solidFill>
                      <a:prstDash val="solid"/>
                      <a:round/>
                      <a:headEnd type="none" w="med" len="med"/>
                      <a:tailEnd type="none" w="med" len="med"/>
                    </a:lnR>
                    <a:lnT w="6350" cap="flat" cmpd="sng" algn="ctr">
                      <a:solidFill>
                        <a:srgbClr val="203764"/>
                      </a:solidFill>
                      <a:prstDash val="solid"/>
                      <a:round/>
                      <a:headEnd type="none" w="med" len="med"/>
                      <a:tailEnd type="none" w="med" len="med"/>
                    </a:lnT>
                    <a:lnB w="6350" cap="flat" cmpd="sng" algn="ctr">
                      <a:solidFill>
                        <a:srgbClr val="203764"/>
                      </a:solidFill>
                      <a:prstDash val="solid"/>
                      <a:round/>
                      <a:headEnd type="none" w="med" len="med"/>
                      <a:tailEnd type="none" w="med" len="med"/>
                    </a:lnB>
                  </a:tcPr>
                </a:tc>
                <a:tc>
                  <a:txBody>
                    <a:bodyPr/>
                    <a:lstStyle/>
                    <a:p>
                      <a:pPr algn="r" rtl="0" fontAlgn="ctr"/>
                      <a:r>
                        <a:rPr lang="es-CO" sz="800" b="0" i="0" u="none" strike="noStrike">
                          <a:solidFill>
                            <a:srgbClr val="203764"/>
                          </a:solidFill>
                          <a:effectLst/>
                          <a:latin typeface="Calibri" panose="020F0502020204030204" pitchFamily="34" charset="0"/>
                        </a:rPr>
                        <a:t>               - </a:t>
                      </a:r>
                    </a:p>
                  </a:txBody>
                  <a:tcPr marL="0" marR="0" marT="0" marB="0" anchor="ctr">
                    <a:lnL w="6350" cap="flat" cmpd="sng" algn="ctr">
                      <a:solidFill>
                        <a:srgbClr val="203764"/>
                      </a:solidFill>
                      <a:prstDash val="solid"/>
                      <a:round/>
                      <a:headEnd type="none" w="med" len="med"/>
                      <a:tailEnd type="none" w="med" len="med"/>
                    </a:lnL>
                    <a:lnR w="6350" cap="flat" cmpd="sng" algn="ctr">
                      <a:solidFill>
                        <a:srgbClr val="203764"/>
                      </a:solidFill>
                      <a:prstDash val="solid"/>
                      <a:round/>
                      <a:headEnd type="none" w="med" len="med"/>
                      <a:tailEnd type="none" w="med" len="med"/>
                    </a:lnR>
                    <a:lnT w="6350" cap="flat" cmpd="sng" algn="ctr">
                      <a:solidFill>
                        <a:srgbClr val="203764"/>
                      </a:solidFill>
                      <a:prstDash val="solid"/>
                      <a:round/>
                      <a:headEnd type="none" w="med" len="med"/>
                      <a:tailEnd type="none" w="med" len="med"/>
                    </a:lnT>
                    <a:lnB w="6350" cap="flat" cmpd="sng" algn="ctr">
                      <a:solidFill>
                        <a:srgbClr val="203764"/>
                      </a:solidFill>
                      <a:prstDash val="solid"/>
                      <a:round/>
                      <a:headEnd type="none" w="med" len="med"/>
                      <a:tailEnd type="none" w="med" len="med"/>
                    </a:lnB>
                  </a:tcPr>
                </a:tc>
                <a:tc>
                  <a:txBody>
                    <a:bodyPr/>
                    <a:lstStyle/>
                    <a:p>
                      <a:pPr algn="r" rtl="0" fontAlgn="ctr"/>
                      <a:r>
                        <a:rPr lang="es-CO" sz="800" b="0" i="0" u="none" strike="noStrike">
                          <a:solidFill>
                            <a:srgbClr val="203764"/>
                          </a:solidFill>
                          <a:effectLst/>
                          <a:latin typeface="Calibri" panose="020F0502020204030204" pitchFamily="34" charset="0"/>
                        </a:rPr>
                        <a:t>               - </a:t>
                      </a:r>
                    </a:p>
                  </a:txBody>
                  <a:tcPr marL="0" marR="0" marT="0" marB="0" anchor="ctr">
                    <a:lnL w="6350" cap="flat" cmpd="sng" algn="ctr">
                      <a:solidFill>
                        <a:srgbClr val="203764"/>
                      </a:solidFill>
                      <a:prstDash val="solid"/>
                      <a:round/>
                      <a:headEnd type="none" w="med" len="med"/>
                      <a:tailEnd type="none" w="med" len="med"/>
                    </a:lnL>
                    <a:lnR w="6350" cap="flat" cmpd="sng" algn="ctr">
                      <a:solidFill>
                        <a:srgbClr val="203764"/>
                      </a:solidFill>
                      <a:prstDash val="solid"/>
                      <a:round/>
                      <a:headEnd type="none" w="med" len="med"/>
                      <a:tailEnd type="none" w="med" len="med"/>
                    </a:lnR>
                    <a:lnT w="6350" cap="flat" cmpd="sng" algn="ctr">
                      <a:solidFill>
                        <a:srgbClr val="203764"/>
                      </a:solidFill>
                      <a:prstDash val="solid"/>
                      <a:round/>
                      <a:headEnd type="none" w="med" len="med"/>
                      <a:tailEnd type="none" w="med" len="med"/>
                    </a:lnT>
                    <a:lnB w="6350" cap="flat" cmpd="sng" algn="ctr">
                      <a:solidFill>
                        <a:srgbClr val="203764"/>
                      </a:solidFill>
                      <a:prstDash val="solid"/>
                      <a:round/>
                      <a:headEnd type="none" w="med" len="med"/>
                      <a:tailEnd type="none" w="med" len="med"/>
                    </a:lnB>
                  </a:tcPr>
                </a:tc>
                <a:tc>
                  <a:txBody>
                    <a:bodyPr/>
                    <a:lstStyle/>
                    <a:p>
                      <a:pPr algn="r" rtl="0" fontAlgn="ctr"/>
                      <a:r>
                        <a:rPr lang="es-CO" sz="800" b="0" i="0" u="none" strike="noStrike">
                          <a:solidFill>
                            <a:srgbClr val="203764"/>
                          </a:solidFill>
                          <a:effectLst/>
                          <a:latin typeface="Calibri" panose="020F0502020204030204" pitchFamily="34" charset="0"/>
                        </a:rPr>
                        <a:t>                  - </a:t>
                      </a:r>
                    </a:p>
                  </a:txBody>
                  <a:tcPr marL="0" marR="0" marT="0" marB="0" anchor="ctr">
                    <a:lnL w="6350" cap="flat" cmpd="sng" algn="ctr">
                      <a:solidFill>
                        <a:srgbClr val="203764"/>
                      </a:solidFill>
                      <a:prstDash val="solid"/>
                      <a:round/>
                      <a:headEnd type="none" w="med" len="med"/>
                      <a:tailEnd type="none" w="med" len="med"/>
                    </a:lnL>
                    <a:lnR w="6350" cap="flat" cmpd="sng" algn="ctr">
                      <a:solidFill>
                        <a:srgbClr val="203764"/>
                      </a:solidFill>
                      <a:prstDash val="solid"/>
                      <a:round/>
                      <a:headEnd type="none" w="med" len="med"/>
                      <a:tailEnd type="none" w="med" len="med"/>
                    </a:lnR>
                    <a:lnT w="6350" cap="flat" cmpd="sng" algn="ctr">
                      <a:solidFill>
                        <a:srgbClr val="203764"/>
                      </a:solidFill>
                      <a:prstDash val="solid"/>
                      <a:round/>
                      <a:headEnd type="none" w="med" len="med"/>
                      <a:tailEnd type="none" w="med" len="med"/>
                    </a:lnT>
                    <a:lnB w="6350" cap="flat" cmpd="sng" algn="ctr">
                      <a:solidFill>
                        <a:srgbClr val="203764"/>
                      </a:solidFill>
                      <a:prstDash val="solid"/>
                      <a:round/>
                      <a:headEnd type="none" w="med" len="med"/>
                      <a:tailEnd type="none" w="med" len="med"/>
                    </a:lnB>
                  </a:tcPr>
                </a:tc>
                <a:tc>
                  <a:txBody>
                    <a:bodyPr/>
                    <a:lstStyle/>
                    <a:p>
                      <a:pPr algn="r" rtl="0" fontAlgn="ctr"/>
                      <a:r>
                        <a:rPr lang="es-CO" sz="800" b="0" i="0" u="none" strike="noStrike">
                          <a:solidFill>
                            <a:srgbClr val="203764"/>
                          </a:solidFill>
                          <a:effectLst/>
                          <a:latin typeface="Calibri" panose="020F0502020204030204" pitchFamily="34" charset="0"/>
                        </a:rPr>
                        <a:t>                  - </a:t>
                      </a:r>
                    </a:p>
                  </a:txBody>
                  <a:tcPr marL="0" marR="0" marT="0" marB="0" anchor="ctr">
                    <a:lnL w="6350" cap="flat" cmpd="sng" algn="ctr">
                      <a:solidFill>
                        <a:srgbClr val="203764"/>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203764"/>
                      </a:solidFill>
                      <a:prstDash val="solid"/>
                      <a:round/>
                      <a:headEnd type="none" w="med" len="med"/>
                      <a:tailEnd type="none" w="med" len="med"/>
                    </a:lnT>
                    <a:lnB w="6350" cap="flat" cmpd="sng" algn="ctr">
                      <a:solidFill>
                        <a:srgbClr val="203764"/>
                      </a:solidFill>
                      <a:prstDash val="solid"/>
                      <a:round/>
                      <a:headEnd type="none" w="med" len="med"/>
                      <a:tailEnd type="none" w="med" len="med"/>
                    </a:lnB>
                  </a:tcPr>
                </a:tc>
                <a:extLst>
                  <a:ext uri="{0D108BD9-81ED-4DB2-BD59-A6C34878D82A}">
                    <a16:rowId xmlns:a16="http://schemas.microsoft.com/office/drawing/2014/main" xmlns="" val="2983815402"/>
                  </a:ext>
                </a:extLst>
              </a:tr>
              <a:tr h="213032">
                <a:tc>
                  <a:txBody>
                    <a:bodyPr/>
                    <a:lstStyle/>
                    <a:p>
                      <a:pPr algn="r" rtl="0" fontAlgn="ctr"/>
                      <a:r>
                        <a:rPr lang="es-ES" sz="800" b="0" i="0" u="none" strike="noStrike">
                          <a:solidFill>
                            <a:srgbClr val="203764"/>
                          </a:solidFill>
                          <a:effectLst/>
                          <a:latin typeface="Calibri" panose="020F0502020204030204" pitchFamily="34" charset="0"/>
                        </a:rPr>
                        <a:t>Construcción de las Fases II y III de la Extensión de la Troncal Norte Quito Sur del Sistema Transmilenio Soacha  </a:t>
                      </a:r>
                    </a:p>
                  </a:txBody>
                  <a:tcPr marL="0" marR="0" marT="0" marB="0" anchor="ctr">
                    <a:lnL w="12700" cap="flat" cmpd="sng" algn="ctr">
                      <a:solidFill>
                        <a:schemeClr val="tx1"/>
                      </a:solidFill>
                      <a:prstDash val="solid"/>
                      <a:round/>
                      <a:headEnd type="none" w="med" len="med"/>
                      <a:tailEnd type="none" w="med" len="med"/>
                    </a:lnL>
                    <a:lnR w="6350" cap="flat" cmpd="sng" algn="ctr">
                      <a:solidFill>
                        <a:srgbClr val="203764"/>
                      </a:solidFill>
                      <a:prstDash val="solid"/>
                      <a:round/>
                      <a:headEnd type="none" w="med" len="med"/>
                      <a:tailEnd type="none" w="med" len="med"/>
                    </a:lnR>
                    <a:lnT w="6350" cap="flat" cmpd="sng" algn="ctr">
                      <a:solidFill>
                        <a:srgbClr val="203764"/>
                      </a:solidFill>
                      <a:prstDash val="solid"/>
                      <a:round/>
                      <a:headEnd type="none" w="med" len="med"/>
                      <a:tailEnd type="none" w="med" len="med"/>
                    </a:lnT>
                    <a:lnB w="6350" cap="flat" cmpd="sng" algn="ctr">
                      <a:solidFill>
                        <a:srgbClr val="203764"/>
                      </a:solidFill>
                      <a:prstDash val="solid"/>
                      <a:round/>
                      <a:headEnd type="none" w="med" len="med"/>
                      <a:tailEnd type="none" w="med" len="med"/>
                    </a:lnB>
                  </a:tcPr>
                </a:tc>
                <a:tc>
                  <a:txBody>
                    <a:bodyPr/>
                    <a:lstStyle/>
                    <a:p>
                      <a:pPr algn="r" rtl="0" fontAlgn="ctr"/>
                      <a:r>
                        <a:rPr lang="es-CO" sz="800" b="0" i="0" u="none" strike="noStrike">
                          <a:solidFill>
                            <a:srgbClr val="203764"/>
                          </a:solidFill>
                          <a:effectLst/>
                          <a:latin typeface="Arial" panose="020B0604020202020204" pitchFamily="34" charset="0"/>
                        </a:rPr>
                        <a:t>       26,729 </a:t>
                      </a:r>
                    </a:p>
                  </a:txBody>
                  <a:tcPr marL="0" marR="0" marT="0" marB="0" anchor="ctr">
                    <a:lnL w="6350" cap="flat" cmpd="sng" algn="ctr">
                      <a:solidFill>
                        <a:srgbClr val="203764"/>
                      </a:solidFill>
                      <a:prstDash val="solid"/>
                      <a:round/>
                      <a:headEnd type="none" w="med" len="med"/>
                      <a:tailEnd type="none" w="med" len="med"/>
                    </a:lnL>
                    <a:lnR w="6350" cap="flat" cmpd="sng" algn="ctr">
                      <a:solidFill>
                        <a:srgbClr val="203764"/>
                      </a:solidFill>
                      <a:prstDash val="solid"/>
                      <a:round/>
                      <a:headEnd type="none" w="med" len="med"/>
                      <a:tailEnd type="none" w="med" len="med"/>
                    </a:lnR>
                    <a:lnT w="6350" cap="flat" cmpd="sng" algn="ctr">
                      <a:solidFill>
                        <a:srgbClr val="203764"/>
                      </a:solidFill>
                      <a:prstDash val="solid"/>
                      <a:round/>
                      <a:headEnd type="none" w="med" len="med"/>
                      <a:tailEnd type="none" w="med" len="med"/>
                    </a:lnT>
                    <a:lnB w="6350" cap="flat" cmpd="sng" algn="ctr">
                      <a:solidFill>
                        <a:srgbClr val="203764"/>
                      </a:solidFill>
                      <a:prstDash val="solid"/>
                      <a:round/>
                      <a:headEnd type="none" w="med" len="med"/>
                      <a:tailEnd type="none" w="med" len="med"/>
                    </a:lnB>
                  </a:tcPr>
                </a:tc>
                <a:tc>
                  <a:txBody>
                    <a:bodyPr/>
                    <a:lstStyle/>
                    <a:p>
                      <a:pPr algn="r" rtl="0" fontAlgn="ctr"/>
                      <a:r>
                        <a:rPr lang="es-CO" sz="800" b="0" i="0" u="none" strike="noStrike">
                          <a:solidFill>
                            <a:srgbClr val="203764"/>
                          </a:solidFill>
                          <a:effectLst/>
                          <a:latin typeface="Calibri" panose="020F0502020204030204" pitchFamily="34" charset="0"/>
                        </a:rPr>
                        <a:t>        26,729 </a:t>
                      </a:r>
                    </a:p>
                  </a:txBody>
                  <a:tcPr marL="0" marR="0" marT="0" marB="0" anchor="ctr">
                    <a:lnL w="6350" cap="flat" cmpd="sng" algn="ctr">
                      <a:solidFill>
                        <a:srgbClr val="203764"/>
                      </a:solidFill>
                      <a:prstDash val="solid"/>
                      <a:round/>
                      <a:headEnd type="none" w="med" len="med"/>
                      <a:tailEnd type="none" w="med" len="med"/>
                    </a:lnL>
                    <a:lnR w="6350" cap="flat" cmpd="sng" algn="ctr">
                      <a:solidFill>
                        <a:srgbClr val="203764"/>
                      </a:solidFill>
                      <a:prstDash val="solid"/>
                      <a:round/>
                      <a:headEnd type="none" w="med" len="med"/>
                      <a:tailEnd type="none" w="med" len="med"/>
                    </a:lnR>
                    <a:lnT w="6350" cap="flat" cmpd="sng" algn="ctr">
                      <a:solidFill>
                        <a:srgbClr val="203764"/>
                      </a:solidFill>
                      <a:prstDash val="solid"/>
                      <a:round/>
                      <a:headEnd type="none" w="med" len="med"/>
                      <a:tailEnd type="none" w="med" len="med"/>
                    </a:lnT>
                    <a:lnB w="6350" cap="flat" cmpd="sng" algn="ctr">
                      <a:solidFill>
                        <a:srgbClr val="203764"/>
                      </a:solidFill>
                      <a:prstDash val="solid"/>
                      <a:round/>
                      <a:headEnd type="none" w="med" len="med"/>
                      <a:tailEnd type="none" w="med" len="med"/>
                    </a:lnB>
                  </a:tcPr>
                </a:tc>
                <a:tc>
                  <a:txBody>
                    <a:bodyPr/>
                    <a:lstStyle/>
                    <a:p>
                      <a:pPr algn="r" rtl="0" fontAlgn="ctr"/>
                      <a:r>
                        <a:rPr lang="es-CO" sz="800" b="0" i="0" u="none" strike="noStrike">
                          <a:solidFill>
                            <a:srgbClr val="203764"/>
                          </a:solidFill>
                          <a:effectLst/>
                          <a:latin typeface="Calibri" panose="020F0502020204030204" pitchFamily="34" charset="0"/>
                        </a:rPr>
                        <a:t>     27,531 </a:t>
                      </a:r>
                    </a:p>
                  </a:txBody>
                  <a:tcPr marL="0" marR="0" marT="0" marB="0" anchor="ctr">
                    <a:lnL w="6350" cap="flat" cmpd="sng" algn="ctr">
                      <a:solidFill>
                        <a:srgbClr val="203764"/>
                      </a:solidFill>
                      <a:prstDash val="solid"/>
                      <a:round/>
                      <a:headEnd type="none" w="med" len="med"/>
                      <a:tailEnd type="none" w="med" len="med"/>
                    </a:lnL>
                    <a:lnR w="6350" cap="flat" cmpd="sng" algn="ctr">
                      <a:solidFill>
                        <a:srgbClr val="203764"/>
                      </a:solidFill>
                      <a:prstDash val="solid"/>
                      <a:round/>
                      <a:headEnd type="none" w="med" len="med"/>
                      <a:tailEnd type="none" w="med" len="med"/>
                    </a:lnR>
                    <a:lnT w="6350" cap="flat" cmpd="sng" algn="ctr">
                      <a:solidFill>
                        <a:srgbClr val="203764"/>
                      </a:solidFill>
                      <a:prstDash val="solid"/>
                      <a:round/>
                      <a:headEnd type="none" w="med" len="med"/>
                      <a:tailEnd type="none" w="med" len="med"/>
                    </a:lnT>
                    <a:lnB w="6350" cap="flat" cmpd="sng" algn="ctr">
                      <a:solidFill>
                        <a:srgbClr val="203764"/>
                      </a:solidFill>
                      <a:prstDash val="solid"/>
                      <a:round/>
                      <a:headEnd type="none" w="med" len="med"/>
                      <a:tailEnd type="none" w="med" len="med"/>
                    </a:lnB>
                  </a:tcPr>
                </a:tc>
                <a:tc>
                  <a:txBody>
                    <a:bodyPr/>
                    <a:lstStyle/>
                    <a:p>
                      <a:pPr algn="r" rtl="0" fontAlgn="ctr"/>
                      <a:r>
                        <a:rPr lang="es-CO" sz="800" b="0" i="0" u="none" strike="noStrike">
                          <a:solidFill>
                            <a:srgbClr val="203764"/>
                          </a:solidFill>
                          <a:effectLst/>
                          <a:latin typeface="Calibri" panose="020F0502020204030204" pitchFamily="34" charset="0"/>
                        </a:rPr>
                        <a:t>     28,357 </a:t>
                      </a:r>
                    </a:p>
                  </a:txBody>
                  <a:tcPr marL="0" marR="0" marT="0" marB="0" anchor="ctr">
                    <a:lnL w="6350" cap="flat" cmpd="sng" algn="ctr">
                      <a:solidFill>
                        <a:srgbClr val="203764"/>
                      </a:solidFill>
                      <a:prstDash val="solid"/>
                      <a:round/>
                      <a:headEnd type="none" w="med" len="med"/>
                      <a:tailEnd type="none" w="med" len="med"/>
                    </a:lnL>
                    <a:lnR w="6350" cap="flat" cmpd="sng" algn="ctr">
                      <a:solidFill>
                        <a:srgbClr val="203764"/>
                      </a:solidFill>
                      <a:prstDash val="solid"/>
                      <a:round/>
                      <a:headEnd type="none" w="med" len="med"/>
                      <a:tailEnd type="none" w="med" len="med"/>
                    </a:lnR>
                    <a:lnT w="6350" cap="flat" cmpd="sng" algn="ctr">
                      <a:solidFill>
                        <a:srgbClr val="203764"/>
                      </a:solidFill>
                      <a:prstDash val="solid"/>
                      <a:round/>
                      <a:headEnd type="none" w="med" len="med"/>
                      <a:tailEnd type="none" w="med" len="med"/>
                    </a:lnT>
                    <a:lnB w="6350" cap="flat" cmpd="sng" algn="ctr">
                      <a:solidFill>
                        <a:srgbClr val="203764"/>
                      </a:solidFill>
                      <a:prstDash val="solid"/>
                      <a:round/>
                      <a:headEnd type="none" w="med" len="med"/>
                      <a:tailEnd type="none" w="med" len="med"/>
                    </a:lnB>
                  </a:tcPr>
                </a:tc>
                <a:tc>
                  <a:txBody>
                    <a:bodyPr/>
                    <a:lstStyle/>
                    <a:p>
                      <a:pPr algn="r" rtl="0" fontAlgn="ctr"/>
                      <a:r>
                        <a:rPr lang="es-CO" sz="800" b="0" i="0" u="none" strike="noStrike">
                          <a:solidFill>
                            <a:srgbClr val="203764"/>
                          </a:solidFill>
                          <a:effectLst/>
                          <a:latin typeface="Calibri" panose="020F0502020204030204" pitchFamily="34" charset="0"/>
                        </a:rPr>
                        <a:t>        84,166 </a:t>
                      </a:r>
                    </a:p>
                  </a:txBody>
                  <a:tcPr marL="0" marR="0" marT="0" marB="0" anchor="ctr">
                    <a:lnL w="6350" cap="flat" cmpd="sng" algn="ctr">
                      <a:solidFill>
                        <a:srgbClr val="203764"/>
                      </a:solidFill>
                      <a:prstDash val="solid"/>
                      <a:round/>
                      <a:headEnd type="none" w="med" len="med"/>
                      <a:tailEnd type="none" w="med" len="med"/>
                    </a:lnL>
                    <a:lnR w="6350" cap="flat" cmpd="sng" algn="ctr">
                      <a:solidFill>
                        <a:srgbClr val="203764"/>
                      </a:solidFill>
                      <a:prstDash val="solid"/>
                      <a:round/>
                      <a:headEnd type="none" w="med" len="med"/>
                      <a:tailEnd type="none" w="med" len="med"/>
                    </a:lnR>
                    <a:lnT w="6350" cap="flat" cmpd="sng" algn="ctr">
                      <a:solidFill>
                        <a:srgbClr val="203764"/>
                      </a:solidFill>
                      <a:prstDash val="solid"/>
                      <a:round/>
                      <a:headEnd type="none" w="med" len="med"/>
                      <a:tailEnd type="none" w="med" len="med"/>
                    </a:lnT>
                    <a:lnB w="6350" cap="flat" cmpd="sng" algn="ctr">
                      <a:solidFill>
                        <a:srgbClr val="203764"/>
                      </a:solidFill>
                      <a:prstDash val="solid"/>
                      <a:round/>
                      <a:headEnd type="none" w="med" len="med"/>
                      <a:tailEnd type="none" w="med" len="med"/>
                    </a:lnB>
                  </a:tcPr>
                </a:tc>
                <a:tc>
                  <a:txBody>
                    <a:bodyPr/>
                    <a:lstStyle/>
                    <a:p>
                      <a:pPr algn="r" rtl="0" fontAlgn="ctr"/>
                      <a:r>
                        <a:rPr lang="es-CO" sz="800" b="0" i="0" u="none" strike="noStrike">
                          <a:solidFill>
                            <a:srgbClr val="203764"/>
                          </a:solidFill>
                          <a:effectLst/>
                          <a:latin typeface="Calibri" panose="020F0502020204030204" pitchFamily="34" charset="0"/>
                        </a:rPr>
                        <a:t>      115,818 </a:t>
                      </a:r>
                    </a:p>
                  </a:txBody>
                  <a:tcPr marL="0" marR="0" marT="0" marB="0" anchor="ctr">
                    <a:lnL w="6350" cap="flat" cmpd="sng" algn="ctr">
                      <a:solidFill>
                        <a:srgbClr val="203764"/>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203764"/>
                      </a:solidFill>
                      <a:prstDash val="solid"/>
                      <a:round/>
                      <a:headEnd type="none" w="med" len="med"/>
                      <a:tailEnd type="none" w="med" len="med"/>
                    </a:lnT>
                    <a:lnB w="6350" cap="flat" cmpd="sng" algn="ctr">
                      <a:solidFill>
                        <a:srgbClr val="203764"/>
                      </a:solidFill>
                      <a:prstDash val="solid"/>
                      <a:round/>
                      <a:headEnd type="none" w="med" len="med"/>
                      <a:tailEnd type="none" w="med" len="med"/>
                    </a:lnB>
                  </a:tcPr>
                </a:tc>
                <a:extLst>
                  <a:ext uri="{0D108BD9-81ED-4DB2-BD59-A6C34878D82A}">
                    <a16:rowId xmlns:a16="http://schemas.microsoft.com/office/drawing/2014/main" xmlns="" val="1138162620"/>
                  </a:ext>
                </a:extLst>
              </a:tr>
              <a:tr h="213032">
                <a:tc>
                  <a:txBody>
                    <a:bodyPr/>
                    <a:lstStyle/>
                    <a:p>
                      <a:pPr algn="r" rtl="0" fontAlgn="ctr"/>
                      <a:r>
                        <a:rPr lang="es-ES" sz="800" b="0" i="0" u="none" strike="noStrike">
                          <a:solidFill>
                            <a:srgbClr val="203764"/>
                          </a:solidFill>
                          <a:effectLst/>
                          <a:latin typeface="Calibri" panose="020F0502020204030204" pitchFamily="34" charset="0"/>
                        </a:rPr>
                        <a:t>Construcción e Implementación de la Primera Linea del Metro de Bogotá - Movilidad Integral Bogotá y la Región  </a:t>
                      </a:r>
                    </a:p>
                  </a:txBody>
                  <a:tcPr marL="0" marR="0" marT="0" marB="0" anchor="ctr">
                    <a:lnL w="12700" cap="flat" cmpd="sng" algn="ctr">
                      <a:solidFill>
                        <a:schemeClr val="tx1"/>
                      </a:solidFill>
                      <a:prstDash val="solid"/>
                      <a:round/>
                      <a:headEnd type="none" w="med" len="med"/>
                      <a:tailEnd type="none" w="med" len="med"/>
                    </a:lnL>
                    <a:lnR w="6350" cap="flat" cmpd="sng" algn="ctr">
                      <a:solidFill>
                        <a:srgbClr val="203764"/>
                      </a:solidFill>
                      <a:prstDash val="solid"/>
                      <a:round/>
                      <a:headEnd type="none" w="med" len="med"/>
                      <a:tailEnd type="none" w="med" len="med"/>
                    </a:lnR>
                    <a:lnT w="6350" cap="flat" cmpd="sng" algn="ctr">
                      <a:solidFill>
                        <a:srgbClr val="203764"/>
                      </a:solidFill>
                      <a:prstDash val="solid"/>
                      <a:round/>
                      <a:headEnd type="none" w="med" len="med"/>
                      <a:tailEnd type="none" w="med" len="med"/>
                    </a:lnT>
                    <a:lnB w="6350" cap="flat" cmpd="sng" algn="ctr">
                      <a:solidFill>
                        <a:srgbClr val="203764"/>
                      </a:solidFill>
                      <a:prstDash val="solid"/>
                      <a:round/>
                      <a:headEnd type="none" w="med" len="med"/>
                      <a:tailEnd type="none" w="med" len="med"/>
                    </a:lnB>
                  </a:tcPr>
                </a:tc>
                <a:tc>
                  <a:txBody>
                    <a:bodyPr/>
                    <a:lstStyle/>
                    <a:p>
                      <a:pPr algn="r" rtl="0" fontAlgn="ctr"/>
                      <a:r>
                        <a:rPr lang="es-CO" sz="800" b="0" i="0" u="none" strike="noStrike">
                          <a:solidFill>
                            <a:srgbClr val="203764"/>
                          </a:solidFill>
                          <a:effectLst/>
                          <a:latin typeface="Arial" panose="020B0604020202020204" pitchFamily="34" charset="0"/>
                        </a:rPr>
                        <a:t>    155,248 </a:t>
                      </a:r>
                    </a:p>
                  </a:txBody>
                  <a:tcPr marL="0" marR="0" marT="0" marB="0" anchor="ctr">
                    <a:lnL w="6350" cap="flat" cmpd="sng" algn="ctr">
                      <a:solidFill>
                        <a:srgbClr val="203764"/>
                      </a:solidFill>
                      <a:prstDash val="solid"/>
                      <a:round/>
                      <a:headEnd type="none" w="med" len="med"/>
                      <a:tailEnd type="none" w="med" len="med"/>
                    </a:lnL>
                    <a:lnR w="6350" cap="flat" cmpd="sng" algn="ctr">
                      <a:solidFill>
                        <a:srgbClr val="203764"/>
                      </a:solidFill>
                      <a:prstDash val="solid"/>
                      <a:round/>
                      <a:headEnd type="none" w="med" len="med"/>
                      <a:tailEnd type="none" w="med" len="med"/>
                    </a:lnR>
                    <a:lnT w="6350" cap="flat" cmpd="sng" algn="ctr">
                      <a:solidFill>
                        <a:srgbClr val="203764"/>
                      </a:solidFill>
                      <a:prstDash val="solid"/>
                      <a:round/>
                      <a:headEnd type="none" w="med" len="med"/>
                      <a:tailEnd type="none" w="med" len="med"/>
                    </a:lnT>
                    <a:lnB w="6350" cap="flat" cmpd="sng" algn="ctr">
                      <a:solidFill>
                        <a:srgbClr val="203764"/>
                      </a:solidFill>
                      <a:prstDash val="solid"/>
                      <a:round/>
                      <a:headEnd type="none" w="med" len="med"/>
                      <a:tailEnd type="none" w="med" len="med"/>
                    </a:lnB>
                  </a:tcPr>
                </a:tc>
                <a:tc>
                  <a:txBody>
                    <a:bodyPr/>
                    <a:lstStyle/>
                    <a:p>
                      <a:pPr algn="r" rtl="0" fontAlgn="ctr"/>
                      <a:r>
                        <a:rPr lang="es-CO" sz="800" b="0" i="0" u="none" strike="noStrike">
                          <a:solidFill>
                            <a:srgbClr val="203764"/>
                          </a:solidFill>
                          <a:effectLst/>
                          <a:latin typeface="Calibri" panose="020F0502020204030204" pitchFamily="34" charset="0"/>
                        </a:rPr>
                        <a:t>      155,248 </a:t>
                      </a:r>
                    </a:p>
                  </a:txBody>
                  <a:tcPr marL="0" marR="0" marT="0" marB="0" anchor="ctr">
                    <a:lnL w="6350" cap="flat" cmpd="sng" algn="ctr">
                      <a:solidFill>
                        <a:srgbClr val="203764"/>
                      </a:solidFill>
                      <a:prstDash val="solid"/>
                      <a:round/>
                      <a:headEnd type="none" w="med" len="med"/>
                      <a:tailEnd type="none" w="med" len="med"/>
                    </a:lnL>
                    <a:lnR w="6350" cap="flat" cmpd="sng" algn="ctr">
                      <a:solidFill>
                        <a:srgbClr val="203764"/>
                      </a:solidFill>
                      <a:prstDash val="solid"/>
                      <a:round/>
                      <a:headEnd type="none" w="med" len="med"/>
                      <a:tailEnd type="none" w="med" len="med"/>
                    </a:lnR>
                    <a:lnT w="6350" cap="flat" cmpd="sng" algn="ctr">
                      <a:solidFill>
                        <a:srgbClr val="203764"/>
                      </a:solidFill>
                      <a:prstDash val="solid"/>
                      <a:round/>
                      <a:headEnd type="none" w="med" len="med"/>
                      <a:tailEnd type="none" w="med" len="med"/>
                    </a:lnT>
                    <a:lnB w="6350" cap="flat" cmpd="sng" algn="ctr">
                      <a:solidFill>
                        <a:srgbClr val="203764"/>
                      </a:solidFill>
                      <a:prstDash val="solid"/>
                      <a:round/>
                      <a:headEnd type="none" w="med" len="med"/>
                      <a:tailEnd type="none" w="med" len="med"/>
                    </a:lnB>
                  </a:tcPr>
                </a:tc>
                <a:tc>
                  <a:txBody>
                    <a:bodyPr/>
                    <a:lstStyle/>
                    <a:p>
                      <a:pPr algn="r" rtl="0" fontAlgn="ctr"/>
                      <a:r>
                        <a:rPr lang="es-CO" sz="800" b="0" i="0" u="none" strike="noStrike">
                          <a:solidFill>
                            <a:srgbClr val="203764"/>
                          </a:solidFill>
                          <a:effectLst/>
                          <a:latin typeface="Calibri" panose="020F0502020204030204" pitchFamily="34" charset="0"/>
                        </a:rPr>
                        <a:t>   151,518 </a:t>
                      </a:r>
                    </a:p>
                  </a:txBody>
                  <a:tcPr marL="0" marR="0" marT="0" marB="0" anchor="ctr">
                    <a:lnL w="6350" cap="flat" cmpd="sng" algn="ctr">
                      <a:solidFill>
                        <a:srgbClr val="203764"/>
                      </a:solidFill>
                      <a:prstDash val="solid"/>
                      <a:round/>
                      <a:headEnd type="none" w="med" len="med"/>
                      <a:tailEnd type="none" w="med" len="med"/>
                    </a:lnL>
                    <a:lnR w="6350" cap="flat" cmpd="sng" algn="ctr">
                      <a:solidFill>
                        <a:srgbClr val="203764"/>
                      </a:solidFill>
                      <a:prstDash val="solid"/>
                      <a:round/>
                      <a:headEnd type="none" w="med" len="med"/>
                      <a:tailEnd type="none" w="med" len="med"/>
                    </a:lnR>
                    <a:lnT w="6350" cap="flat" cmpd="sng" algn="ctr">
                      <a:solidFill>
                        <a:srgbClr val="203764"/>
                      </a:solidFill>
                      <a:prstDash val="solid"/>
                      <a:round/>
                      <a:headEnd type="none" w="med" len="med"/>
                      <a:tailEnd type="none" w="med" len="med"/>
                    </a:lnT>
                    <a:lnB w="6350" cap="flat" cmpd="sng" algn="ctr">
                      <a:solidFill>
                        <a:srgbClr val="203764"/>
                      </a:solidFill>
                      <a:prstDash val="solid"/>
                      <a:round/>
                      <a:headEnd type="none" w="med" len="med"/>
                      <a:tailEnd type="none" w="med" len="med"/>
                    </a:lnB>
                  </a:tcPr>
                </a:tc>
                <a:tc>
                  <a:txBody>
                    <a:bodyPr/>
                    <a:lstStyle/>
                    <a:p>
                      <a:pPr algn="r" rtl="0" fontAlgn="ctr"/>
                      <a:r>
                        <a:rPr lang="es-CO" sz="800" b="0" i="0" u="none" strike="noStrike">
                          <a:solidFill>
                            <a:srgbClr val="203764"/>
                          </a:solidFill>
                          <a:effectLst/>
                          <a:latin typeface="Calibri" panose="020F0502020204030204" pitchFamily="34" charset="0"/>
                        </a:rPr>
                        <a:t>   480,516 </a:t>
                      </a:r>
                    </a:p>
                  </a:txBody>
                  <a:tcPr marL="0" marR="0" marT="0" marB="0" anchor="ctr">
                    <a:lnL w="6350" cap="flat" cmpd="sng" algn="ctr">
                      <a:solidFill>
                        <a:srgbClr val="203764"/>
                      </a:solidFill>
                      <a:prstDash val="solid"/>
                      <a:round/>
                      <a:headEnd type="none" w="med" len="med"/>
                      <a:tailEnd type="none" w="med" len="med"/>
                    </a:lnL>
                    <a:lnR w="6350" cap="flat" cmpd="sng" algn="ctr">
                      <a:solidFill>
                        <a:srgbClr val="203764"/>
                      </a:solidFill>
                      <a:prstDash val="solid"/>
                      <a:round/>
                      <a:headEnd type="none" w="med" len="med"/>
                      <a:tailEnd type="none" w="med" len="med"/>
                    </a:lnR>
                    <a:lnT w="6350" cap="flat" cmpd="sng" algn="ctr">
                      <a:solidFill>
                        <a:srgbClr val="203764"/>
                      </a:solidFill>
                      <a:prstDash val="solid"/>
                      <a:round/>
                      <a:headEnd type="none" w="med" len="med"/>
                      <a:tailEnd type="none" w="med" len="med"/>
                    </a:lnT>
                    <a:lnB w="6350" cap="flat" cmpd="sng" algn="ctr">
                      <a:solidFill>
                        <a:srgbClr val="203764"/>
                      </a:solidFill>
                      <a:prstDash val="solid"/>
                      <a:round/>
                      <a:headEnd type="none" w="med" len="med"/>
                      <a:tailEnd type="none" w="med" len="med"/>
                    </a:lnB>
                  </a:tcPr>
                </a:tc>
                <a:tc>
                  <a:txBody>
                    <a:bodyPr/>
                    <a:lstStyle/>
                    <a:p>
                      <a:pPr algn="r" rtl="0" fontAlgn="ctr"/>
                      <a:r>
                        <a:rPr lang="es-CO" sz="800" b="0" i="0" u="none" strike="noStrike">
                          <a:solidFill>
                            <a:srgbClr val="203764"/>
                          </a:solidFill>
                          <a:effectLst/>
                          <a:latin typeface="Calibri" panose="020F0502020204030204" pitchFamily="34" charset="0"/>
                        </a:rPr>
                        <a:t>      330,941 </a:t>
                      </a:r>
                    </a:p>
                  </a:txBody>
                  <a:tcPr marL="0" marR="0" marT="0" marB="0" anchor="ctr">
                    <a:lnL w="6350" cap="flat" cmpd="sng" algn="ctr">
                      <a:solidFill>
                        <a:srgbClr val="203764"/>
                      </a:solidFill>
                      <a:prstDash val="solid"/>
                      <a:round/>
                      <a:headEnd type="none" w="med" len="med"/>
                      <a:tailEnd type="none" w="med" len="med"/>
                    </a:lnL>
                    <a:lnR w="6350" cap="flat" cmpd="sng" algn="ctr">
                      <a:solidFill>
                        <a:srgbClr val="203764"/>
                      </a:solidFill>
                      <a:prstDash val="solid"/>
                      <a:round/>
                      <a:headEnd type="none" w="med" len="med"/>
                      <a:tailEnd type="none" w="med" len="med"/>
                    </a:lnR>
                    <a:lnT w="6350" cap="flat" cmpd="sng" algn="ctr">
                      <a:solidFill>
                        <a:srgbClr val="203764"/>
                      </a:solidFill>
                      <a:prstDash val="solid"/>
                      <a:round/>
                      <a:headEnd type="none" w="med" len="med"/>
                      <a:tailEnd type="none" w="med" len="med"/>
                    </a:lnT>
                    <a:lnB w="6350" cap="flat" cmpd="sng" algn="ctr">
                      <a:solidFill>
                        <a:srgbClr val="203764"/>
                      </a:solidFill>
                      <a:prstDash val="solid"/>
                      <a:round/>
                      <a:headEnd type="none" w="med" len="med"/>
                      <a:tailEnd type="none" w="med" len="med"/>
                    </a:lnB>
                  </a:tcPr>
                </a:tc>
                <a:tc>
                  <a:txBody>
                    <a:bodyPr/>
                    <a:lstStyle/>
                    <a:p>
                      <a:pPr algn="r" rtl="0" fontAlgn="ctr"/>
                      <a:r>
                        <a:rPr lang="es-CO" sz="800" b="0" i="0" u="none" strike="noStrike">
                          <a:solidFill>
                            <a:srgbClr val="203764"/>
                          </a:solidFill>
                          <a:effectLst/>
                          <a:latin typeface="Calibri" panose="020F0502020204030204" pitchFamily="34" charset="0"/>
                        </a:rPr>
                        <a:t>      614,382 </a:t>
                      </a:r>
                    </a:p>
                  </a:txBody>
                  <a:tcPr marL="0" marR="0" marT="0" marB="0" anchor="ctr">
                    <a:lnL w="6350" cap="flat" cmpd="sng" algn="ctr">
                      <a:solidFill>
                        <a:srgbClr val="203764"/>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203764"/>
                      </a:solidFill>
                      <a:prstDash val="solid"/>
                      <a:round/>
                      <a:headEnd type="none" w="med" len="med"/>
                      <a:tailEnd type="none" w="med" len="med"/>
                    </a:lnT>
                    <a:lnB w="6350" cap="flat" cmpd="sng" algn="ctr">
                      <a:solidFill>
                        <a:srgbClr val="203764"/>
                      </a:solidFill>
                      <a:prstDash val="solid"/>
                      <a:round/>
                      <a:headEnd type="none" w="med" len="med"/>
                      <a:tailEnd type="none" w="med" len="med"/>
                    </a:lnB>
                  </a:tcPr>
                </a:tc>
                <a:extLst>
                  <a:ext uri="{0D108BD9-81ED-4DB2-BD59-A6C34878D82A}">
                    <a16:rowId xmlns:a16="http://schemas.microsoft.com/office/drawing/2014/main" xmlns="" val="1825764735"/>
                  </a:ext>
                </a:extLst>
              </a:tr>
              <a:tr h="212815">
                <a:tc>
                  <a:txBody>
                    <a:bodyPr/>
                    <a:lstStyle/>
                    <a:p>
                      <a:pPr algn="r" rtl="0" fontAlgn="ctr"/>
                      <a:r>
                        <a:rPr lang="es-ES" sz="800" b="0" i="0" u="none" strike="noStrike">
                          <a:solidFill>
                            <a:srgbClr val="203764"/>
                          </a:solidFill>
                          <a:effectLst/>
                          <a:latin typeface="Calibri" panose="020F0502020204030204" pitchFamily="34" charset="0"/>
                        </a:rPr>
                        <a:t>Implantación del Regiotram de Occidente entre Bogotá y Facatativá  </a:t>
                      </a:r>
                    </a:p>
                  </a:txBody>
                  <a:tcPr marL="0" marR="0" marT="0" marB="0" anchor="ctr">
                    <a:lnL w="12700" cap="flat" cmpd="sng" algn="ctr">
                      <a:solidFill>
                        <a:schemeClr val="tx1"/>
                      </a:solidFill>
                      <a:prstDash val="solid"/>
                      <a:round/>
                      <a:headEnd type="none" w="med" len="med"/>
                      <a:tailEnd type="none" w="med" len="med"/>
                    </a:lnL>
                    <a:lnR w="6350" cap="flat" cmpd="sng" algn="ctr">
                      <a:solidFill>
                        <a:srgbClr val="203764"/>
                      </a:solidFill>
                      <a:prstDash val="solid"/>
                      <a:round/>
                      <a:headEnd type="none" w="med" len="med"/>
                      <a:tailEnd type="none" w="med" len="med"/>
                    </a:lnR>
                    <a:lnT w="6350" cap="flat" cmpd="sng" algn="ctr">
                      <a:solidFill>
                        <a:srgbClr val="203764"/>
                      </a:solidFill>
                      <a:prstDash val="solid"/>
                      <a:round/>
                      <a:headEnd type="none" w="med" len="med"/>
                      <a:tailEnd type="none" w="med" len="med"/>
                    </a:lnT>
                    <a:lnB w="6350" cap="flat" cmpd="sng" algn="ctr">
                      <a:solidFill>
                        <a:srgbClr val="203764"/>
                      </a:solidFill>
                      <a:prstDash val="solid"/>
                      <a:round/>
                      <a:headEnd type="none" w="med" len="med"/>
                      <a:tailEnd type="none" w="med" len="med"/>
                    </a:lnB>
                  </a:tcPr>
                </a:tc>
                <a:tc>
                  <a:txBody>
                    <a:bodyPr/>
                    <a:lstStyle/>
                    <a:p>
                      <a:pPr algn="r" rtl="0" fontAlgn="ctr"/>
                      <a:r>
                        <a:rPr lang="es-CO" sz="800" b="0" i="0" u="none" strike="noStrike">
                          <a:solidFill>
                            <a:srgbClr val="203764"/>
                          </a:solidFill>
                          <a:effectLst/>
                          <a:latin typeface="Arial" panose="020B0604020202020204" pitchFamily="34" charset="0"/>
                        </a:rPr>
                        <a:t>                  - </a:t>
                      </a:r>
                    </a:p>
                  </a:txBody>
                  <a:tcPr marL="0" marR="0" marT="0" marB="0" anchor="ctr">
                    <a:lnL w="6350" cap="flat" cmpd="sng" algn="ctr">
                      <a:solidFill>
                        <a:srgbClr val="203764"/>
                      </a:solidFill>
                      <a:prstDash val="solid"/>
                      <a:round/>
                      <a:headEnd type="none" w="med" len="med"/>
                      <a:tailEnd type="none" w="med" len="med"/>
                    </a:lnL>
                    <a:lnR w="6350" cap="flat" cmpd="sng" algn="ctr">
                      <a:solidFill>
                        <a:srgbClr val="203764"/>
                      </a:solidFill>
                      <a:prstDash val="solid"/>
                      <a:round/>
                      <a:headEnd type="none" w="med" len="med"/>
                      <a:tailEnd type="none" w="med" len="med"/>
                    </a:lnR>
                    <a:lnT w="6350" cap="flat" cmpd="sng" algn="ctr">
                      <a:solidFill>
                        <a:srgbClr val="203764"/>
                      </a:solidFill>
                      <a:prstDash val="solid"/>
                      <a:round/>
                      <a:headEnd type="none" w="med" len="med"/>
                      <a:tailEnd type="none" w="med" len="med"/>
                    </a:lnT>
                    <a:lnB w="6350" cap="flat" cmpd="sng" algn="ctr">
                      <a:solidFill>
                        <a:srgbClr val="203764"/>
                      </a:solidFill>
                      <a:prstDash val="solid"/>
                      <a:round/>
                      <a:headEnd type="none" w="med" len="med"/>
                      <a:tailEnd type="none" w="med" len="med"/>
                    </a:lnB>
                  </a:tcPr>
                </a:tc>
                <a:tc>
                  <a:txBody>
                    <a:bodyPr/>
                    <a:lstStyle/>
                    <a:p>
                      <a:pPr algn="r" rtl="0" fontAlgn="ctr"/>
                      <a:r>
                        <a:rPr lang="es-CO" sz="800" b="0" i="0" u="none" strike="noStrike">
                          <a:solidFill>
                            <a:srgbClr val="203764"/>
                          </a:solidFill>
                          <a:effectLst/>
                          <a:latin typeface="Calibri" panose="020F0502020204030204" pitchFamily="34" charset="0"/>
                        </a:rPr>
                        <a:t>                  - </a:t>
                      </a:r>
                    </a:p>
                  </a:txBody>
                  <a:tcPr marL="0" marR="0" marT="0" marB="0" anchor="ctr">
                    <a:lnL w="6350" cap="flat" cmpd="sng" algn="ctr">
                      <a:solidFill>
                        <a:srgbClr val="203764"/>
                      </a:solidFill>
                      <a:prstDash val="solid"/>
                      <a:round/>
                      <a:headEnd type="none" w="med" len="med"/>
                      <a:tailEnd type="none" w="med" len="med"/>
                    </a:lnL>
                    <a:lnR w="6350" cap="flat" cmpd="sng" algn="ctr">
                      <a:solidFill>
                        <a:srgbClr val="203764"/>
                      </a:solidFill>
                      <a:prstDash val="solid"/>
                      <a:round/>
                      <a:headEnd type="none" w="med" len="med"/>
                      <a:tailEnd type="none" w="med" len="med"/>
                    </a:lnR>
                    <a:lnT w="6350" cap="flat" cmpd="sng" algn="ctr">
                      <a:solidFill>
                        <a:srgbClr val="203764"/>
                      </a:solidFill>
                      <a:prstDash val="solid"/>
                      <a:round/>
                      <a:headEnd type="none" w="med" len="med"/>
                      <a:tailEnd type="none" w="med" len="med"/>
                    </a:lnT>
                    <a:lnB w="6350" cap="flat" cmpd="sng" algn="ctr">
                      <a:solidFill>
                        <a:srgbClr val="203764"/>
                      </a:solidFill>
                      <a:prstDash val="solid"/>
                      <a:round/>
                      <a:headEnd type="none" w="med" len="med"/>
                      <a:tailEnd type="none" w="med" len="med"/>
                    </a:lnB>
                  </a:tcPr>
                </a:tc>
                <a:tc>
                  <a:txBody>
                    <a:bodyPr/>
                    <a:lstStyle/>
                    <a:p>
                      <a:pPr algn="r" rtl="0" fontAlgn="ctr"/>
                      <a:r>
                        <a:rPr lang="es-CO" sz="800" b="0" i="0" u="none" strike="noStrike">
                          <a:solidFill>
                            <a:srgbClr val="203764"/>
                          </a:solidFill>
                          <a:effectLst/>
                          <a:latin typeface="Calibri" panose="020F0502020204030204" pitchFamily="34" charset="0"/>
                        </a:rPr>
                        <a:t>     28,192 </a:t>
                      </a:r>
                    </a:p>
                  </a:txBody>
                  <a:tcPr marL="0" marR="0" marT="0" marB="0" anchor="ctr">
                    <a:lnL w="6350" cap="flat" cmpd="sng" algn="ctr">
                      <a:solidFill>
                        <a:srgbClr val="203764"/>
                      </a:solidFill>
                      <a:prstDash val="solid"/>
                      <a:round/>
                      <a:headEnd type="none" w="med" len="med"/>
                      <a:tailEnd type="none" w="med" len="med"/>
                    </a:lnL>
                    <a:lnR w="6350" cap="flat" cmpd="sng" algn="ctr">
                      <a:solidFill>
                        <a:srgbClr val="203764"/>
                      </a:solidFill>
                      <a:prstDash val="solid"/>
                      <a:round/>
                      <a:headEnd type="none" w="med" len="med"/>
                      <a:tailEnd type="none" w="med" len="med"/>
                    </a:lnR>
                    <a:lnT w="6350" cap="flat" cmpd="sng" algn="ctr">
                      <a:solidFill>
                        <a:srgbClr val="203764"/>
                      </a:solidFill>
                      <a:prstDash val="solid"/>
                      <a:round/>
                      <a:headEnd type="none" w="med" len="med"/>
                      <a:tailEnd type="none" w="med" len="med"/>
                    </a:lnT>
                    <a:lnB w="6350" cap="flat" cmpd="sng" algn="ctr">
                      <a:solidFill>
                        <a:srgbClr val="203764"/>
                      </a:solidFill>
                      <a:prstDash val="solid"/>
                      <a:round/>
                      <a:headEnd type="none" w="med" len="med"/>
                      <a:tailEnd type="none" w="med" len="med"/>
                    </a:lnB>
                  </a:tcPr>
                </a:tc>
                <a:tc>
                  <a:txBody>
                    <a:bodyPr/>
                    <a:lstStyle/>
                    <a:p>
                      <a:pPr algn="r" rtl="0" fontAlgn="ctr"/>
                      <a:r>
                        <a:rPr lang="es-CO" sz="800" b="0" i="0" u="none" strike="noStrike">
                          <a:solidFill>
                            <a:srgbClr val="203764"/>
                          </a:solidFill>
                          <a:effectLst/>
                          <a:latin typeface="Calibri" panose="020F0502020204030204" pitchFamily="34" charset="0"/>
                        </a:rPr>
                        <a:t>     65,855 </a:t>
                      </a:r>
                    </a:p>
                  </a:txBody>
                  <a:tcPr marL="0" marR="0" marT="0" marB="0" anchor="ctr">
                    <a:lnL w="6350" cap="flat" cmpd="sng" algn="ctr">
                      <a:solidFill>
                        <a:srgbClr val="203764"/>
                      </a:solidFill>
                      <a:prstDash val="solid"/>
                      <a:round/>
                      <a:headEnd type="none" w="med" len="med"/>
                      <a:tailEnd type="none" w="med" len="med"/>
                    </a:lnL>
                    <a:lnR w="6350" cap="flat" cmpd="sng" algn="ctr">
                      <a:solidFill>
                        <a:srgbClr val="203764"/>
                      </a:solidFill>
                      <a:prstDash val="solid"/>
                      <a:round/>
                      <a:headEnd type="none" w="med" len="med"/>
                      <a:tailEnd type="none" w="med" len="med"/>
                    </a:lnR>
                    <a:lnT w="6350" cap="flat" cmpd="sng" algn="ctr">
                      <a:solidFill>
                        <a:srgbClr val="203764"/>
                      </a:solidFill>
                      <a:prstDash val="solid"/>
                      <a:round/>
                      <a:headEnd type="none" w="med" len="med"/>
                      <a:tailEnd type="none" w="med" len="med"/>
                    </a:lnT>
                    <a:lnB w="6350" cap="flat" cmpd="sng" algn="ctr">
                      <a:solidFill>
                        <a:srgbClr val="203764"/>
                      </a:solidFill>
                      <a:prstDash val="solid"/>
                      <a:round/>
                      <a:headEnd type="none" w="med" len="med"/>
                      <a:tailEnd type="none" w="med" len="med"/>
                    </a:lnB>
                  </a:tcPr>
                </a:tc>
                <a:tc>
                  <a:txBody>
                    <a:bodyPr/>
                    <a:lstStyle/>
                    <a:p>
                      <a:pPr algn="r" rtl="0" fontAlgn="ctr"/>
                      <a:r>
                        <a:rPr lang="es-CO" sz="800" b="0" i="0" u="none" strike="noStrike">
                          <a:solidFill>
                            <a:srgbClr val="203764"/>
                          </a:solidFill>
                          <a:effectLst/>
                          <a:latin typeface="Calibri" panose="020F0502020204030204" pitchFamily="34" charset="0"/>
                        </a:rPr>
                        <a:t>      146,778 </a:t>
                      </a:r>
                    </a:p>
                  </a:txBody>
                  <a:tcPr marL="0" marR="0" marT="0" marB="0" anchor="ctr">
                    <a:lnL w="6350" cap="flat" cmpd="sng" algn="ctr">
                      <a:solidFill>
                        <a:srgbClr val="203764"/>
                      </a:solidFill>
                      <a:prstDash val="solid"/>
                      <a:round/>
                      <a:headEnd type="none" w="med" len="med"/>
                      <a:tailEnd type="none" w="med" len="med"/>
                    </a:lnL>
                    <a:lnR w="6350" cap="flat" cmpd="sng" algn="ctr">
                      <a:solidFill>
                        <a:srgbClr val="203764"/>
                      </a:solidFill>
                      <a:prstDash val="solid"/>
                      <a:round/>
                      <a:headEnd type="none" w="med" len="med"/>
                      <a:tailEnd type="none" w="med" len="med"/>
                    </a:lnR>
                    <a:lnT w="6350" cap="flat" cmpd="sng" algn="ctr">
                      <a:solidFill>
                        <a:srgbClr val="203764"/>
                      </a:solidFill>
                      <a:prstDash val="solid"/>
                      <a:round/>
                      <a:headEnd type="none" w="med" len="med"/>
                      <a:tailEnd type="none" w="med" len="med"/>
                    </a:lnT>
                    <a:lnB w="6350" cap="flat" cmpd="sng" algn="ctr">
                      <a:solidFill>
                        <a:srgbClr val="203764"/>
                      </a:solidFill>
                      <a:prstDash val="solid"/>
                      <a:round/>
                      <a:headEnd type="none" w="med" len="med"/>
                      <a:tailEnd type="none" w="med" len="med"/>
                    </a:lnB>
                  </a:tcPr>
                </a:tc>
                <a:tc>
                  <a:txBody>
                    <a:bodyPr/>
                    <a:lstStyle/>
                    <a:p>
                      <a:pPr algn="r" rtl="0" fontAlgn="ctr"/>
                      <a:r>
                        <a:rPr lang="es-CO" sz="800" b="0" i="0" u="none" strike="noStrike">
                          <a:solidFill>
                            <a:srgbClr val="203764"/>
                          </a:solidFill>
                          <a:effectLst/>
                          <a:latin typeface="Calibri" panose="020F0502020204030204" pitchFamily="34" charset="0"/>
                        </a:rPr>
                        <a:t>      278,427 </a:t>
                      </a:r>
                    </a:p>
                  </a:txBody>
                  <a:tcPr marL="0" marR="0" marT="0" marB="0" anchor="ctr">
                    <a:lnL w="6350" cap="flat" cmpd="sng" algn="ctr">
                      <a:solidFill>
                        <a:srgbClr val="203764"/>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203764"/>
                      </a:solidFill>
                      <a:prstDash val="solid"/>
                      <a:round/>
                      <a:headEnd type="none" w="med" len="med"/>
                      <a:tailEnd type="none" w="med" len="med"/>
                    </a:lnT>
                    <a:lnB w="6350" cap="flat" cmpd="sng" algn="ctr">
                      <a:solidFill>
                        <a:srgbClr val="203764"/>
                      </a:solidFill>
                      <a:prstDash val="solid"/>
                      <a:round/>
                      <a:headEnd type="none" w="med" len="med"/>
                      <a:tailEnd type="none" w="med" len="med"/>
                    </a:lnB>
                  </a:tcPr>
                </a:tc>
                <a:extLst>
                  <a:ext uri="{0D108BD9-81ED-4DB2-BD59-A6C34878D82A}">
                    <a16:rowId xmlns:a16="http://schemas.microsoft.com/office/drawing/2014/main" xmlns="" val="1272015611"/>
                  </a:ext>
                </a:extLst>
              </a:tr>
              <a:tr h="212815">
                <a:tc>
                  <a:txBody>
                    <a:bodyPr/>
                    <a:lstStyle/>
                    <a:p>
                      <a:pPr algn="r" rtl="0" fontAlgn="ctr"/>
                      <a:r>
                        <a:rPr lang="es-ES" sz="800" b="0" i="0" u="none" strike="noStrike" dirty="0">
                          <a:solidFill>
                            <a:srgbClr val="203764"/>
                          </a:solidFill>
                          <a:effectLst/>
                          <a:latin typeface="Calibri" panose="020F0502020204030204" pitchFamily="34" charset="0"/>
                        </a:rPr>
                        <a:t>Fortalecimiento del gobierno y la gestión de servicios tic en el MHCP Bogotá</a:t>
                      </a:r>
                      <a:r>
                        <a:rPr lang="es-ES" sz="800" b="0" i="0" u="none" strike="noStrike" dirty="0" smtClean="0">
                          <a:solidFill>
                            <a:srgbClr val="203764"/>
                          </a:solidFill>
                          <a:effectLst/>
                          <a:latin typeface="Calibri" panose="020F0502020204030204" pitchFamily="34" charset="0"/>
                        </a:rPr>
                        <a:t>***</a:t>
                      </a:r>
                      <a:endParaRPr lang="es-ES" sz="800" b="0" i="0" u="none" strike="noStrike" dirty="0">
                        <a:solidFill>
                          <a:srgbClr val="203764"/>
                        </a:solidFill>
                        <a:effectLst/>
                        <a:latin typeface="Calibri" panose="020F0502020204030204" pitchFamily="34" charset="0"/>
                      </a:endParaRPr>
                    </a:p>
                  </a:txBody>
                  <a:tcPr marL="0" marR="0" marT="0" marB="0" anchor="ctr">
                    <a:lnL w="12700" cap="flat" cmpd="sng" algn="ctr">
                      <a:solidFill>
                        <a:schemeClr val="tx1"/>
                      </a:solidFill>
                      <a:prstDash val="solid"/>
                      <a:round/>
                      <a:headEnd type="none" w="med" len="med"/>
                      <a:tailEnd type="none" w="med" len="med"/>
                    </a:lnL>
                    <a:lnR w="6350" cap="flat" cmpd="sng" algn="ctr">
                      <a:solidFill>
                        <a:srgbClr val="203764"/>
                      </a:solidFill>
                      <a:prstDash val="solid"/>
                      <a:round/>
                      <a:headEnd type="none" w="med" len="med"/>
                      <a:tailEnd type="none" w="med" len="med"/>
                    </a:lnR>
                    <a:lnT w="6350" cap="flat" cmpd="sng" algn="ctr">
                      <a:solidFill>
                        <a:srgbClr val="203764"/>
                      </a:solidFill>
                      <a:prstDash val="solid"/>
                      <a:round/>
                      <a:headEnd type="none" w="med" len="med"/>
                      <a:tailEnd type="none" w="med" len="med"/>
                    </a:lnT>
                    <a:lnB w="6350" cap="flat" cmpd="sng" algn="ctr">
                      <a:solidFill>
                        <a:srgbClr val="203764"/>
                      </a:solidFill>
                      <a:prstDash val="solid"/>
                      <a:round/>
                      <a:headEnd type="none" w="med" len="med"/>
                      <a:tailEnd type="none" w="med" len="med"/>
                    </a:lnB>
                  </a:tcPr>
                </a:tc>
                <a:tc>
                  <a:txBody>
                    <a:bodyPr/>
                    <a:lstStyle/>
                    <a:p>
                      <a:pPr algn="r" rtl="0" fontAlgn="ctr"/>
                      <a:r>
                        <a:rPr lang="es-CO" sz="800" b="0" i="0" u="none" strike="noStrike" dirty="0">
                          <a:solidFill>
                            <a:srgbClr val="203764"/>
                          </a:solidFill>
                          <a:effectLst/>
                          <a:latin typeface="Arial" panose="020B0604020202020204" pitchFamily="34" charset="0"/>
                        </a:rPr>
                        <a:t>         4,628 </a:t>
                      </a:r>
                    </a:p>
                  </a:txBody>
                  <a:tcPr marL="0" marR="0" marT="0" marB="0" anchor="ctr">
                    <a:lnL w="6350" cap="flat" cmpd="sng" algn="ctr">
                      <a:solidFill>
                        <a:srgbClr val="203764"/>
                      </a:solidFill>
                      <a:prstDash val="solid"/>
                      <a:round/>
                      <a:headEnd type="none" w="med" len="med"/>
                      <a:tailEnd type="none" w="med" len="med"/>
                    </a:lnL>
                    <a:lnR w="6350" cap="flat" cmpd="sng" algn="ctr">
                      <a:solidFill>
                        <a:srgbClr val="203764"/>
                      </a:solidFill>
                      <a:prstDash val="solid"/>
                      <a:round/>
                      <a:headEnd type="none" w="med" len="med"/>
                      <a:tailEnd type="none" w="med" len="med"/>
                    </a:lnR>
                    <a:lnT w="6350" cap="flat" cmpd="sng" algn="ctr">
                      <a:solidFill>
                        <a:srgbClr val="203764"/>
                      </a:solidFill>
                      <a:prstDash val="solid"/>
                      <a:round/>
                      <a:headEnd type="none" w="med" len="med"/>
                      <a:tailEnd type="none" w="med" len="med"/>
                    </a:lnT>
                    <a:lnB w="6350" cap="flat" cmpd="sng" algn="ctr">
                      <a:solidFill>
                        <a:srgbClr val="203764"/>
                      </a:solidFill>
                      <a:prstDash val="solid"/>
                      <a:round/>
                      <a:headEnd type="none" w="med" len="med"/>
                      <a:tailEnd type="none" w="med" len="med"/>
                    </a:lnB>
                  </a:tcPr>
                </a:tc>
                <a:tc>
                  <a:txBody>
                    <a:bodyPr/>
                    <a:lstStyle/>
                    <a:p>
                      <a:pPr algn="r" rtl="0" fontAlgn="ctr"/>
                      <a:r>
                        <a:rPr lang="es-CO" sz="800" b="0" i="0" u="none" strike="noStrike">
                          <a:solidFill>
                            <a:srgbClr val="203764"/>
                          </a:solidFill>
                          <a:effectLst/>
                          <a:latin typeface="Calibri" panose="020F0502020204030204" pitchFamily="34" charset="0"/>
                        </a:rPr>
                        <a:t>          4,628 </a:t>
                      </a:r>
                    </a:p>
                  </a:txBody>
                  <a:tcPr marL="0" marR="0" marT="0" marB="0" anchor="ctr">
                    <a:lnL w="6350" cap="flat" cmpd="sng" algn="ctr">
                      <a:solidFill>
                        <a:srgbClr val="203764"/>
                      </a:solidFill>
                      <a:prstDash val="solid"/>
                      <a:round/>
                      <a:headEnd type="none" w="med" len="med"/>
                      <a:tailEnd type="none" w="med" len="med"/>
                    </a:lnL>
                    <a:lnR w="6350" cap="flat" cmpd="sng" algn="ctr">
                      <a:solidFill>
                        <a:srgbClr val="203764"/>
                      </a:solidFill>
                      <a:prstDash val="solid"/>
                      <a:round/>
                      <a:headEnd type="none" w="med" len="med"/>
                      <a:tailEnd type="none" w="med" len="med"/>
                    </a:lnR>
                    <a:lnT w="6350" cap="flat" cmpd="sng" algn="ctr">
                      <a:solidFill>
                        <a:srgbClr val="203764"/>
                      </a:solidFill>
                      <a:prstDash val="solid"/>
                      <a:round/>
                      <a:headEnd type="none" w="med" len="med"/>
                      <a:tailEnd type="none" w="med" len="med"/>
                    </a:lnT>
                    <a:lnB w="6350" cap="flat" cmpd="sng" algn="ctr">
                      <a:solidFill>
                        <a:srgbClr val="203764"/>
                      </a:solidFill>
                      <a:prstDash val="solid"/>
                      <a:round/>
                      <a:headEnd type="none" w="med" len="med"/>
                      <a:tailEnd type="none" w="med" len="med"/>
                    </a:lnB>
                  </a:tcPr>
                </a:tc>
                <a:tc>
                  <a:txBody>
                    <a:bodyPr/>
                    <a:lstStyle/>
                    <a:p>
                      <a:pPr algn="r" rtl="0" fontAlgn="ctr"/>
                      <a:r>
                        <a:rPr lang="es-CO" sz="800" b="0" i="0" u="none" strike="noStrike">
                          <a:solidFill>
                            <a:srgbClr val="203764"/>
                          </a:solidFill>
                          <a:effectLst/>
                          <a:latin typeface="Calibri" panose="020F0502020204030204" pitchFamily="34" charset="0"/>
                        </a:rPr>
                        <a:t>       3,791 </a:t>
                      </a:r>
                    </a:p>
                  </a:txBody>
                  <a:tcPr marL="0" marR="0" marT="0" marB="0" anchor="ctr">
                    <a:lnL w="6350" cap="flat" cmpd="sng" algn="ctr">
                      <a:solidFill>
                        <a:srgbClr val="203764"/>
                      </a:solidFill>
                      <a:prstDash val="solid"/>
                      <a:round/>
                      <a:headEnd type="none" w="med" len="med"/>
                      <a:tailEnd type="none" w="med" len="med"/>
                    </a:lnL>
                    <a:lnR w="6350" cap="flat" cmpd="sng" algn="ctr">
                      <a:solidFill>
                        <a:srgbClr val="203764"/>
                      </a:solidFill>
                      <a:prstDash val="solid"/>
                      <a:round/>
                      <a:headEnd type="none" w="med" len="med"/>
                      <a:tailEnd type="none" w="med" len="med"/>
                    </a:lnR>
                    <a:lnT w="6350" cap="flat" cmpd="sng" algn="ctr">
                      <a:solidFill>
                        <a:srgbClr val="203764"/>
                      </a:solidFill>
                      <a:prstDash val="solid"/>
                      <a:round/>
                      <a:headEnd type="none" w="med" len="med"/>
                      <a:tailEnd type="none" w="med" len="med"/>
                    </a:lnT>
                    <a:lnB w="6350" cap="flat" cmpd="sng" algn="ctr">
                      <a:solidFill>
                        <a:srgbClr val="203764"/>
                      </a:solidFill>
                      <a:prstDash val="solid"/>
                      <a:round/>
                      <a:headEnd type="none" w="med" len="med"/>
                      <a:tailEnd type="none" w="med" len="med"/>
                    </a:lnB>
                  </a:tcPr>
                </a:tc>
                <a:tc>
                  <a:txBody>
                    <a:bodyPr/>
                    <a:lstStyle/>
                    <a:p>
                      <a:pPr algn="r" rtl="0" fontAlgn="ctr"/>
                      <a:r>
                        <a:rPr lang="es-CO" sz="800" b="0" i="0" u="none" strike="noStrike">
                          <a:solidFill>
                            <a:srgbClr val="203764"/>
                          </a:solidFill>
                          <a:effectLst/>
                          <a:latin typeface="Calibri" panose="020F0502020204030204" pitchFamily="34" charset="0"/>
                        </a:rPr>
                        <a:t>       1,485 </a:t>
                      </a:r>
                    </a:p>
                  </a:txBody>
                  <a:tcPr marL="0" marR="0" marT="0" marB="0" anchor="ctr">
                    <a:lnL w="6350" cap="flat" cmpd="sng" algn="ctr">
                      <a:solidFill>
                        <a:srgbClr val="203764"/>
                      </a:solidFill>
                      <a:prstDash val="solid"/>
                      <a:round/>
                      <a:headEnd type="none" w="med" len="med"/>
                      <a:tailEnd type="none" w="med" len="med"/>
                    </a:lnL>
                    <a:lnR w="6350" cap="flat" cmpd="sng" algn="ctr">
                      <a:solidFill>
                        <a:srgbClr val="203764"/>
                      </a:solidFill>
                      <a:prstDash val="solid"/>
                      <a:round/>
                      <a:headEnd type="none" w="med" len="med"/>
                      <a:tailEnd type="none" w="med" len="med"/>
                    </a:lnR>
                    <a:lnT w="6350" cap="flat" cmpd="sng" algn="ctr">
                      <a:solidFill>
                        <a:srgbClr val="203764"/>
                      </a:solidFill>
                      <a:prstDash val="solid"/>
                      <a:round/>
                      <a:headEnd type="none" w="med" len="med"/>
                      <a:tailEnd type="none" w="med" len="med"/>
                    </a:lnT>
                    <a:lnB w="6350" cap="flat" cmpd="sng" algn="ctr">
                      <a:solidFill>
                        <a:srgbClr val="203764"/>
                      </a:solidFill>
                      <a:prstDash val="solid"/>
                      <a:round/>
                      <a:headEnd type="none" w="med" len="med"/>
                      <a:tailEnd type="none" w="med" len="med"/>
                    </a:lnB>
                  </a:tcPr>
                </a:tc>
                <a:tc>
                  <a:txBody>
                    <a:bodyPr/>
                    <a:lstStyle/>
                    <a:p>
                      <a:pPr algn="r" rtl="0" fontAlgn="ctr"/>
                      <a:r>
                        <a:rPr lang="es-CO" sz="800" b="0" i="0" u="none" strike="noStrike">
                          <a:solidFill>
                            <a:srgbClr val="203764"/>
                          </a:solidFill>
                          <a:effectLst/>
                          <a:latin typeface="Calibri" panose="020F0502020204030204" pitchFamily="34" charset="0"/>
                        </a:rPr>
                        <a:t>                  - </a:t>
                      </a:r>
                    </a:p>
                  </a:txBody>
                  <a:tcPr marL="0" marR="0" marT="0" marB="0" anchor="ctr">
                    <a:lnL w="6350" cap="flat" cmpd="sng" algn="ctr">
                      <a:solidFill>
                        <a:srgbClr val="203764"/>
                      </a:solidFill>
                      <a:prstDash val="solid"/>
                      <a:round/>
                      <a:headEnd type="none" w="med" len="med"/>
                      <a:tailEnd type="none" w="med" len="med"/>
                    </a:lnL>
                    <a:lnR w="6350" cap="flat" cmpd="sng" algn="ctr">
                      <a:solidFill>
                        <a:srgbClr val="203764"/>
                      </a:solidFill>
                      <a:prstDash val="solid"/>
                      <a:round/>
                      <a:headEnd type="none" w="med" len="med"/>
                      <a:tailEnd type="none" w="med" len="med"/>
                    </a:lnR>
                    <a:lnT w="6350" cap="flat" cmpd="sng" algn="ctr">
                      <a:solidFill>
                        <a:srgbClr val="203764"/>
                      </a:solidFill>
                      <a:prstDash val="solid"/>
                      <a:round/>
                      <a:headEnd type="none" w="med" len="med"/>
                      <a:tailEnd type="none" w="med" len="med"/>
                    </a:lnT>
                    <a:lnB w="6350" cap="flat" cmpd="sng" algn="ctr">
                      <a:solidFill>
                        <a:srgbClr val="203764"/>
                      </a:solidFill>
                      <a:prstDash val="solid"/>
                      <a:round/>
                      <a:headEnd type="none" w="med" len="med"/>
                      <a:tailEnd type="none" w="med" len="med"/>
                    </a:lnB>
                  </a:tcPr>
                </a:tc>
                <a:tc>
                  <a:txBody>
                    <a:bodyPr/>
                    <a:lstStyle/>
                    <a:p>
                      <a:pPr algn="r" rtl="0" fontAlgn="ctr"/>
                      <a:r>
                        <a:rPr lang="es-CO" sz="800" b="0" i="0" u="none" strike="noStrike">
                          <a:solidFill>
                            <a:srgbClr val="203764"/>
                          </a:solidFill>
                          <a:effectLst/>
                          <a:latin typeface="Calibri" panose="020F0502020204030204" pitchFamily="34" charset="0"/>
                        </a:rPr>
                        <a:t>                  - </a:t>
                      </a:r>
                    </a:p>
                  </a:txBody>
                  <a:tcPr marL="0" marR="0" marT="0" marB="0" anchor="ctr">
                    <a:lnL w="6350" cap="flat" cmpd="sng" algn="ctr">
                      <a:solidFill>
                        <a:srgbClr val="203764"/>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203764"/>
                      </a:solidFill>
                      <a:prstDash val="solid"/>
                      <a:round/>
                      <a:headEnd type="none" w="med" len="med"/>
                      <a:tailEnd type="none" w="med" len="med"/>
                    </a:lnT>
                    <a:lnB w="6350" cap="flat" cmpd="sng" algn="ctr">
                      <a:solidFill>
                        <a:srgbClr val="203764"/>
                      </a:solidFill>
                      <a:prstDash val="solid"/>
                      <a:round/>
                      <a:headEnd type="none" w="med" len="med"/>
                      <a:tailEnd type="none" w="med" len="med"/>
                    </a:lnB>
                  </a:tcPr>
                </a:tc>
                <a:extLst>
                  <a:ext uri="{0D108BD9-81ED-4DB2-BD59-A6C34878D82A}">
                    <a16:rowId xmlns:a16="http://schemas.microsoft.com/office/drawing/2014/main" xmlns="" val="2223615685"/>
                  </a:ext>
                </a:extLst>
              </a:tr>
              <a:tr h="212815">
                <a:tc>
                  <a:txBody>
                    <a:bodyPr/>
                    <a:lstStyle/>
                    <a:p>
                      <a:pPr algn="r" rtl="0" fontAlgn="ctr"/>
                      <a:r>
                        <a:rPr lang="es-ES" sz="800" b="0" i="0" u="none" strike="noStrike" dirty="0">
                          <a:solidFill>
                            <a:srgbClr val="203764"/>
                          </a:solidFill>
                          <a:effectLst/>
                          <a:latin typeface="Calibri" panose="020F0502020204030204" pitchFamily="34" charset="0"/>
                        </a:rPr>
                        <a:t>Mejoramiento y reforzamiento sedes del Ministerio de Hacienda y Crédito Público </a:t>
                      </a:r>
                      <a:r>
                        <a:rPr lang="es-ES" sz="800" b="0" i="0" u="none" strike="noStrike" dirty="0" smtClean="0">
                          <a:solidFill>
                            <a:srgbClr val="203764"/>
                          </a:solidFill>
                          <a:effectLst/>
                          <a:latin typeface="Calibri" panose="020F0502020204030204" pitchFamily="34" charset="0"/>
                        </a:rPr>
                        <a:t>Bogotá***</a:t>
                      </a:r>
                      <a:endParaRPr lang="es-ES" sz="800" b="0" i="0" u="none" strike="noStrike" dirty="0">
                        <a:solidFill>
                          <a:srgbClr val="203764"/>
                        </a:solidFill>
                        <a:effectLst/>
                        <a:latin typeface="Calibri" panose="020F0502020204030204" pitchFamily="34" charset="0"/>
                      </a:endParaRPr>
                    </a:p>
                  </a:txBody>
                  <a:tcPr marL="0" marR="0" marT="0" marB="0" anchor="ctr">
                    <a:lnL w="12700" cap="flat" cmpd="sng" algn="ctr">
                      <a:solidFill>
                        <a:schemeClr val="tx1"/>
                      </a:solidFill>
                      <a:prstDash val="solid"/>
                      <a:round/>
                      <a:headEnd type="none" w="med" len="med"/>
                      <a:tailEnd type="none" w="med" len="med"/>
                    </a:lnL>
                    <a:lnR w="6350" cap="flat" cmpd="sng" algn="ctr">
                      <a:solidFill>
                        <a:srgbClr val="203764"/>
                      </a:solidFill>
                      <a:prstDash val="solid"/>
                      <a:round/>
                      <a:headEnd type="none" w="med" len="med"/>
                      <a:tailEnd type="none" w="med" len="med"/>
                    </a:lnR>
                    <a:lnT w="6350" cap="flat" cmpd="sng" algn="ctr">
                      <a:solidFill>
                        <a:srgbClr val="203764"/>
                      </a:solidFill>
                      <a:prstDash val="solid"/>
                      <a:round/>
                      <a:headEnd type="none" w="med" len="med"/>
                      <a:tailEnd type="none" w="med" len="med"/>
                    </a:lnT>
                    <a:lnB w="6350" cap="flat" cmpd="sng" algn="ctr">
                      <a:solidFill>
                        <a:srgbClr val="203764"/>
                      </a:solidFill>
                      <a:prstDash val="solid"/>
                      <a:round/>
                      <a:headEnd type="none" w="med" len="med"/>
                      <a:tailEnd type="none" w="med" len="med"/>
                    </a:lnB>
                  </a:tcPr>
                </a:tc>
                <a:tc>
                  <a:txBody>
                    <a:bodyPr/>
                    <a:lstStyle/>
                    <a:p>
                      <a:pPr algn="r" rtl="0" fontAlgn="ctr"/>
                      <a:r>
                        <a:rPr lang="es-CO" sz="800" b="0" i="0" u="none" strike="noStrike">
                          <a:solidFill>
                            <a:srgbClr val="203764"/>
                          </a:solidFill>
                          <a:effectLst/>
                          <a:latin typeface="Arial" panose="020B0604020202020204" pitchFamily="34" charset="0"/>
                        </a:rPr>
                        <a:t>         3,351 </a:t>
                      </a:r>
                    </a:p>
                  </a:txBody>
                  <a:tcPr marL="0" marR="0" marT="0" marB="0" anchor="ctr">
                    <a:lnL w="6350" cap="flat" cmpd="sng" algn="ctr">
                      <a:solidFill>
                        <a:srgbClr val="203764"/>
                      </a:solidFill>
                      <a:prstDash val="solid"/>
                      <a:round/>
                      <a:headEnd type="none" w="med" len="med"/>
                      <a:tailEnd type="none" w="med" len="med"/>
                    </a:lnL>
                    <a:lnR w="6350" cap="flat" cmpd="sng" algn="ctr">
                      <a:solidFill>
                        <a:srgbClr val="203764"/>
                      </a:solidFill>
                      <a:prstDash val="solid"/>
                      <a:round/>
                      <a:headEnd type="none" w="med" len="med"/>
                      <a:tailEnd type="none" w="med" len="med"/>
                    </a:lnR>
                    <a:lnT w="6350" cap="flat" cmpd="sng" algn="ctr">
                      <a:solidFill>
                        <a:srgbClr val="203764"/>
                      </a:solidFill>
                      <a:prstDash val="solid"/>
                      <a:round/>
                      <a:headEnd type="none" w="med" len="med"/>
                      <a:tailEnd type="none" w="med" len="med"/>
                    </a:lnT>
                    <a:lnB w="6350" cap="flat" cmpd="sng" algn="ctr">
                      <a:solidFill>
                        <a:srgbClr val="203764"/>
                      </a:solidFill>
                      <a:prstDash val="solid"/>
                      <a:round/>
                      <a:headEnd type="none" w="med" len="med"/>
                      <a:tailEnd type="none" w="med" len="med"/>
                    </a:lnB>
                  </a:tcPr>
                </a:tc>
                <a:tc>
                  <a:txBody>
                    <a:bodyPr/>
                    <a:lstStyle/>
                    <a:p>
                      <a:pPr algn="r" rtl="0" fontAlgn="ctr"/>
                      <a:r>
                        <a:rPr lang="es-CO" sz="800" b="0" i="0" u="none" strike="noStrike">
                          <a:solidFill>
                            <a:srgbClr val="203764"/>
                          </a:solidFill>
                          <a:effectLst/>
                          <a:latin typeface="Calibri" panose="020F0502020204030204" pitchFamily="34" charset="0"/>
                        </a:rPr>
                        <a:t>          3,351 </a:t>
                      </a:r>
                    </a:p>
                  </a:txBody>
                  <a:tcPr marL="0" marR="0" marT="0" marB="0" anchor="ctr">
                    <a:lnL w="6350" cap="flat" cmpd="sng" algn="ctr">
                      <a:solidFill>
                        <a:srgbClr val="203764"/>
                      </a:solidFill>
                      <a:prstDash val="solid"/>
                      <a:round/>
                      <a:headEnd type="none" w="med" len="med"/>
                      <a:tailEnd type="none" w="med" len="med"/>
                    </a:lnL>
                    <a:lnR w="6350" cap="flat" cmpd="sng" algn="ctr">
                      <a:solidFill>
                        <a:srgbClr val="203764"/>
                      </a:solidFill>
                      <a:prstDash val="solid"/>
                      <a:round/>
                      <a:headEnd type="none" w="med" len="med"/>
                      <a:tailEnd type="none" w="med" len="med"/>
                    </a:lnR>
                    <a:lnT w="6350" cap="flat" cmpd="sng" algn="ctr">
                      <a:solidFill>
                        <a:srgbClr val="203764"/>
                      </a:solidFill>
                      <a:prstDash val="solid"/>
                      <a:round/>
                      <a:headEnd type="none" w="med" len="med"/>
                      <a:tailEnd type="none" w="med" len="med"/>
                    </a:lnT>
                    <a:lnB w="6350" cap="flat" cmpd="sng" algn="ctr">
                      <a:solidFill>
                        <a:srgbClr val="203764"/>
                      </a:solidFill>
                      <a:prstDash val="solid"/>
                      <a:round/>
                      <a:headEnd type="none" w="med" len="med"/>
                      <a:tailEnd type="none" w="med" len="med"/>
                    </a:lnB>
                  </a:tcPr>
                </a:tc>
                <a:tc>
                  <a:txBody>
                    <a:bodyPr/>
                    <a:lstStyle/>
                    <a:p>
                      <a:pPr algn="r" rtl="0" fontAlgn="ctr"/>
                      <a:r>
                        <a:rPr lang="es-CO" sz="800" b="0" i="0" u="none" strike="noStrike">
                          <a:solidFill>
                            <a:srgbClr val="203764"/>
                          </a:solidFill>
                          <a:effectLst/>
                          <a:latin typeface="Calibri" panose="020F0502020204030204" pitchFamily="34" charset="0"/>
                        </a:rPr>
                        <a:t>       3,060 </a:t>
                      </a:r>
                    </a:p>
                  </a:txBody>
                  <a:tcPr marL="0" marR="0" marT="0" marB="0" anchor="ctr">
                    <a:lnL w="6350" cap="flat" cmpd="sng" algn="ctr">
                      <a:solidFill>
                        <a:srgbClr val="203764"/>
                      </a:solidFill>
                      <a:prstDash val="solid"/>
                      <a:round/>
                      <a:headEnd type="none" w="med" len="med"/>
                      <a:tailEnd type="none" w="med" len="med"/>
                    </a:lnL>
                    <a:lnR w="6350" cap="flat" cmpd="sng" algn="ctr">
                      <a:solidFill>
                        <a:srgbClr val="203764"/>
                      </a:solidFill>
                      <a:prstDash val="solid"/>
                      <a:round/>
                      <a:headEnd type="none" w="med" len="med"/>
                      <a:tailEnd type="none" w="med" len="med"/>
                    </a:lnR>
                    <a:lnT w="6350" cap="flat" cmpd="sng" algn="ctr">
                      <a:solidFill>
                        <a:srgbClr val="203764"/>
                      </a:solidFill>
                      <a:prstDash val="solid"/>
                      <a:round/>
                      <a:headEnd type="none" w="med" len="med"/>
                      <a:tailEnd type="none" w="med" len="med"/>
                    </a:lnT>
                    <a:lnB w="6350" cap="flat" cmpd="sng" algn="ctr">
                      <a:solidFill>
                        <a:srgbClr val="203764"/>
                      </a:solidFill>
                      <a:prstDash val="solid"/>
                      <a:round/>
                      <a:headEnd type="none" w="med" len="med"/>
                      <a:tailEnd type="none" w="med" len="med"/>
                    </a:lnB>
                  </a:tcPr>
                </a:tc>
                <a:tc>
                  <a:txBody>
                    <a:bodyPr/>
                    <a:lstStyle/>
                    <a:p>
                      <a:pPr algn="r" rtl="0" fontAlgn="ctr"/>
                      <a:r>
                        <a:rPr lang="es-CO" sz="800" b="0" i="0" u="none" strike="noStrike">
                          <a:solidFill>
                            <a:srgbClr val="203764"/>
                          </a:solidFill>
                          <a:effectLst/>
                          <a:latin typeface="Calibri" panose="020F0502020204030204" pitchFamily="34" charset="0"/>
                        </a:rPr>
                        <a:t>               - </a:t>
                      </a:r>
                    </a:p>
                  </a:txBody>
                  <a:tcPr marL="0" marR="0" marT="0" marB="0" anchor="ctr">
                    <a:lnL w="6350" cap="flat" cmpd="sng" algn="ctr">
                      <a:solidFill>
                        <a:srgbClr val="203764"/>
                      </a:solidFill>
                      <a:prstDash val="solid"/>
                      <a:round/>
                      <a:headEnd type="none" w="med" len="med"/>
                      <a:tailEnd type="none" w="med" len="med"/>
                    </a:lnL>
                    <a:lnR w="6350" cap="flat" cmpd="sng" algn="ctr">
                      <a:solidFill>
                        <a:srgbClr val="203764"/>
                      </a:solidFill>
                      <a:prstDash val="solid"/>
                      <a:round/>
                      <a:headEnd type="none" w="med" len="med"/>
                      <a:tailEnd type="none" w="med" len="med"/>
                    </a:lnR>
                    <a:lnT w="6350" cap="flat" cmpd="sng" algn="ctr">
                      <a:solidFill>
                        <a:srgbClr val="203764"/>
                      </a:solidFill>
                      <a:prstDash val="solid"/>
                      <a:round/>
                      <a:headEnd type="none" w="med" len="med"/>
                      <a:tailEnd type="none" w="med" len="med"/>
                    </a:lnT>
                    <a:lnB w="6350" cap="flat" cmpd="sng" algn="ctr">
                      <a:solidFill>
                        <a:srgbClr val="203764"/>
                      </a:solidFill>
                      <a:prstDash val="solid"/>
                      <a:round/>
                      <a:headEnd type="none" w="med" len="med"/>
                      <a:tailEnd type="none" w="med" len="med"/>
                    </a:lnB>
                  </a:tcPr>
                </a:tc>
                <a:tc>
                  <a:txBody>
                    <a:bodyPr/>
                    <a:lstStyle/>
                    <a:p>
                      <a:pPr algn="r" rtl="0" fontAlgn="ctr"/>
                      <a:r>
                        <a:rPr lang="es-CO" sz="800" b="0" i="0" u="none" strike="noStrike">
                          <a:solidFill>
                            <a:srgbClr val="203764"/>
                          </a:solidFill>
                          <a:effectLst/>
                          <a:latin typeface="Calibri" panose="020F0502020204030204" pitchFamily="34" charset="0"/>
                        </a:rPr>
                        <a:t>                  - </a:t>
                      </a:r>
                    </a:p>
                  </a:txBody>
                  <a:tcPr marL="0" marR="0" marT="0" marB="0" anchor="ctr">
                    <a:lnL w="6350" cap="flat" cmpd="sng" algn="ctr">
                      <a:solidFill>
                        <a:srgbClr val="203764"/>
                      </a:solidFill>
                      <a:prstDash val="solid"/>
                      <a:round/>
                      <a:headEnd type="none" w="med" len="med"/>
                      <a:tailEnd type="none" w="med" len="med"/>
                    </a:lnL>
                    <a:lnR w="6350" cap="flat" cmpd="sng" algn="ctr">
                      <a:solidFill>
                        <a:srgbClr val="203764"/>
                      </a:solidFill>
                      <a:prstDash val="solid"/>
                      <a:round/>
                      <a:headEnd type="none" w="med" len="med"/>
                      <a:tailEnd type="none" w="med" len="med"/>
                    </a:lnR>
                    <a:lnT w="6350" cap="flat" cmpd="sng" algn="ctr">
                      <a:solidFill>
                        <a:srgbClr val="203764"/>
                      </a:solidFill>
                      <a:prstDash val="solid"/>
                      <a:round/>
                      <a:headEnd type="none" w="med" len="med"/>
                      <a:tailEnd type="none" w="med" len="med"/>
                    </a:lnT>
                    <a:lnB w="6350" cap="flat" cmpd="sng" algn="ctr">
                      <a:solidFill>
                        <a:srgbClr val="203764"/>
                      </a:solidFill>
                      <a:prstDash val="solid"/>
                      <a:round/>
                      <a:headEnd type="none" w="med" len="med"/>
                      <a:tailEnd type="none" w="med" len="med"/>
                    </a:lnB>
                  </a:tcPr>
                </a:tc>
                <a:tc>
                  <a:txBody>
                    <a:bodyPr/>
                    <a:lstStyle/>
                    <a:p>
                      <a:pPr algn="r" rtl="0" fontAlgn="ctr"/>
                      <a:r>
                        <a:rPr lang="es-CO" sz="800" b="0" i="0" u="none" strike="noStrike">
                          <a:solidFill>
                            <a:srgbClr val="203764"/>
                          </a:solidFill>
                          <a:effectLst/>
                          <a:latin typeface="Calibri" panose="020F0502020204030204" pitchFamily="34" charset="0"/>
                        </a:rPr>
                        <a:t>                  - </a:t>
                      </a:r>
                    </a:p>
                  </a:txBody>
                  <a:tcPr marL="0" marR="0" marT="0" marB="0" anchor="ctr">
                    <a:lnL w="6350" cap="flat" cmpd="sng" algn="ctr">
                      <a:solidFill>
                        <a:srgbClr val="203764"/>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203764"/>
                      </a:solidFill>
                      <a:prstDash val="solid"/>
                      <a:round/>
                      <a:headEnd type="none" w="med" len="med"/>
                      <a:tailEnd type="none" w="med" len="med"/>
                    </a:lnT>
                    <a:lnB w="6350" cap="flat" cmpd="sng" algn="ctr">
                      <a:solidFill>
                        <a:srgbClr val="203764"/>
                      </a:solidFill>
                      <a:prstDash val="solid"/>
                      <a:round/>
                      <a:headEnd type="none" w="med" len="med"/>
                      <a:tailEnd type="none" w="med" len="med"/>
                    </a:lnB>
                  </a:tcPr>
                </a:tc>
                <a:extLst>
                  <a:ext uri="{0D108BD9-81ED-4DB2-BD59-A6C34878D82A}">
                    <a16:rowId xmlns:a16="http://schemas.microsoft.com/office/drawing/2014/main" xmlns="" val="1471577287"/>
                  </a:ext>
                </a:extLst>
              </a:tr>
              <a:tr h="425629">
                <a:tc>
                  <a:txBody>
                    <a:bodyPr/>
                    <a:lstStyle/>
                    <a:p>
                      <a:pPr algn="r" rtl="0" fontAlgn="ctr"/>
                      <a:r>
                        <a:rPr lang="es-ES" sz="800" b="0" i="0" u="none" strike="noStrike">
                          <a:solidFill>
                            <a:srgbClr val="203764"/>
                          </a:solidFill>
                          <a:effectLst/>
                          <a:latin typeface="Calibri" panose="020F0502020204030204" pitchFamily="34" charset="0"/>
                        </a:rPr>
                        <a:t>Fortalecimiento y sostenibilidad de la capacidad institucional y financiera de las entidades territoriales y sus descentralizados, en el contexto de las normas de responsabilidad fiscal.  Nacional</a:t>
                      </a:r>
                    </a:p>
                  </a:txBody>
                  <a:tcPr marL="0" marR="0" marT="0" marB="0" anchor="ctr">
                    <a:lnL w="12700" cap="flat" cmpd="sng" algn="ctr">
                      <a:solidFill>
                        <a:schemeClr val="tx1"/>
                      </a:solidFill>
                      <a:prstDash val="solid"/>
                      <a:round/>
                      <a:headEnd type="none" w="med" len="med"/>
                      <a:tailEnd type="none" w="med" len="med"/>
                    </a:lnL>
                    <a:lnR w="6350" cap="flat" cmpd="sng" algn="ctr">
                      <a:solidFill>
                        <a:srgbClr val="203764"/>
                      </a:solidFill>
                      <a:prstDash val="solid"/>
                      <a:round/>
                      <a:headEnd type="none" w="med" len="med"/>
                      <a:tailEnd type="none" w="med" len="med"/>
                    </a:lnR>
                    <a:lnT w="6350" cap="flat" cmpd="sng" algn="ctr">
                      <a:solidFill>
                        <a:srgbClr val="203764"/>
                      </a:solidFill>
                      <a:prstDash val="solid"/>
                      <a:round/>
                      <a:headEnd type="none" w="med" len="med"/>
                      <a:tailEnd type="none" w="med" len="med"/>
                    </a:lnT>
                    <a:lnB w="6350" cap="flat" cmpd="sng" algn="ctr">
                      <a:solidFill>
                        <a:srgbClr val="203764"/>
                      </a:solidFill>
                      <a:prstDash val="solid"/>
                      <a:round/>
                      <a:headEnd type="none" w="med" len="med"/>
                      <a:tailEnd type="none" w="med" len="med"/>
                    </a:lnB>
                  </a:tcPr>
                </a:tc>
                <a:tc>
                  <a:txBody>
                    <a:bodyPr/>
                    <a:lstStyle/>
                    <a:p>
                      <a:pPr algn="r" rtl="0" fontAlgn="ctr"/>
                      <a:r>
                        <a:rPr lang="es-CO" sz="800" b="0" i="0" u="none" strike="noStrike">
                          <a:solidFill>
                            <a:srgbClr val="203764"/>
                          </a:solidFill>
                          <a:effectLst/>
                          <a:latin typeface="Arial" panose="020B0604020202020204" pitchFamily="34" charset="0"/>
                        </a:rPr>
                        <a:t>         1,554 </a:t>
                      </a:r>
                    </a:p>
                  </a:txBody>
                  <a:tcPr marL="0" marR="0" marT="0" marB="0" anchor="ctr">
                    <a:lnL w="6350" cap="flat" cmpd="sng" algn="ctr">
                      <a:solidFill>
                        <a:srgbClr val="203764"/>
                      </a:solidFill>
                      <a:prstDash val="solid"/>
                      <a:round/>
                      <a:headEnd type="none" w="med" len="med"/>
                      <a:tailEnd type="none" w="med" len="med"/>
                    </a:lnL>
                    <a:lnR w="6350" cap="flat" cmpd="sng" algn="ctr">
                      <a:solidFill>
                        <a:srgbClr val="203764"/>
                      </a:solidFill>
                      <a:prstDash val="solid"/>
                      <a:round/>
                      <a:headEnd type="none" w="med" len="med"/>
                      <a:tailEnd type="none" w="med" len="med"/>
                    </a:lnR>
                    <a:lnT w="6350" cap="flat" cmpd="sng" algn="ctr">
                      <a:solidFill>
                        <a:srgbClr val="203764"/>
                      </a:solidFill>
                      <a:prstDash val="solid"/>
                      <a:round/>
                      <a:headEnd type="none" w="med" len="med"/>
                      <a:tailEnd type="none" w="med" len="med"/>
                    </a:lnT>
                    <a:lnB w="6350" cap="flat" cmpd="sng" algn="ctr">
                      <a:solidFill>
                        <a:srgbClr val="203764"/>
                      </a:solidFill>
                      <a:prstDash val="solid"/>
                      <a:round/>
                      <a:headEnd type="none" w="med" len="med"/>
                      <a:tailEnd type="none" w="med" len="med"/>
                    </a:lnB>
                  </a:tcPr>
                </a:tc>
                <a:tc>
                  <a:txBody>
                    <a:bodyPr/>
                    <a:lstStyle/>
                    <a:p>
                      <a:pPr algn="r" rtl="0" fontAlgn="ctr"/>
                      <a:r>
                        <a:rPr lang="es-CO" sz="800" b="0" i="0" u="none" strike="noStrike">
                          <a:solidFill>
                            <a:srgbClr val="203764"/>
                          </a:solidFill>
                          <a:effectLst/>
                          <a:latin typeface="Calibri" panose="020F0502020204030204" pitchFamily="34" charset="0"/>
                        </a:rPr>
                        <a:t>          1,554 </a:t>
                      </a:r>
                    </a:p>
                  </a:txBody>
                  <a:tcPr marL="0" marR="0" marT="0" marB="0" anchor="ctr">
                    <a:lnL w="6350" cap="flat" cmpd="sng" algn="ctr">
                      <a:solidFill>
                        <a:srgbClr val="203764"/>
                      </a:solidFill>
                      <a:prstDash val="solid"/>
                      <a:round/>
                      <a:headEnd type="none" w="med" len="med"/>
                      <a:tailEnd type="none" w="med" len="med"/>
                    </a:lnL>
                    <a:lnR w="6350" cap="flat" cmpd="sng" algn="ctr">
                      <a:solidFill>
                        <a:srgbClr val="203764"/>
                      </a:solidFill>
                      <a:prstDash val="solid"/>
                      <a:round/>
                      <a:headEnd type="none" w="med" len="med"/>
                      <a:tailEnd type="none" w="med" len="med"/>
                    </a:lnR>
                    <a:lnT w="6350" cap="flat" cmpd="sng" algn="ctr">
                      <a:solidFill>
                        <a:srgbClr val="203764"/>
                      </a:solidFill>
                      <a:prstDash val="solid"/>
                      <a:round/>
                      <a:headEnd type="none" w="med" len="med"/>
                      <a:tailEnd type="none" w="med" len="med"/>
                    </a:lnT>
                    <a:lnB w="6350" cap="flat" cmpd="sng" algn="ctr">
                      <a:solidFill>
                        <a:srgbClr val="203764"/>
                      </a:solidFill>
                      <a:prstDash val="solid"/>
                      <a:round/>
                      <a:headEnd type="none" w="med" len="med"/>
                      <a:tailEnd type="none" w="med" len="med"/>
                    </a:lnB>
                  </a:tcPr>
                </a:tc>
                <a:tc>
                  <a:txBody>
                    <a:bodyPr/>
                    <a:lstStyle/>
                    <a:p>
                      <a:pPr algn="r" rtl="0" fontAlgn="ctr"/>
                      <a:r>
                        <a:rPr lang="es-CO" sz="800" b="0" i="0" u="none" strike="noStrike">
                          <a:solidFill>
                            <a:srgbClr val="203764"/>
                          </a:solidFill>
                          <a:effectLst/>
                          <a:latin typeface="Calibri" panose="020F0502020204030204" pitchFamily="34" charset="0"/>
                        </a:rPr>
                        <a:t>          755 </a:t>
                      </a:r>
                    </a:p>
                  </a:txBody>
                  <a:tcPr marL="0" marR="0" marT="0" marB="0" anchor="ctr">
                    <a:lnL w="6350" cap="flat" cmpd="sng" algn="ctr">
                      <a:solidFill>
                        <a:srgbClr val="203764"/>
                      </a:solidFill>
                      <a:prstDash val="solid"/>
                      <a:round/>
                      <a:headEnd type="none" w="med" len="med"/>
                      <a:tailEnd type="none" w="med" len="med"/>
                    </a:lnL>
                    <a:lnR w="6350" cap="flat" cmpd="sng" algn="ctr">
                      <a:solidFill>
                        <a:srgbClr val="203764"/>
                      </a:solidFill>
                      <a:prstDash val="solid"/>
                      <a:round/>
                      <a:headEnd type="none" w="med" len="med"/>
                      <a:tailEnd type="none" w="med" len="med"/>
                    </a:lnR>
                    <a:lnT w="6350" cap="flat" cmpd="sng" algn="ctr">
                      <a:solidFill>
                        <a:srgbClr val="203764"/>
                      </a:solidFill>
                      <a:prstDash val="solid"/>
                      <a:round/>
                      <a:headEnd type="none" w="med" len="med"/>
                      <a:tailEnd type="none" w="med" len="med"/>
                    </a:lnT>
                    <a:lnB w="6350" cap="flat" cmpd="sng" algn="ctr">
                      <a:solidFill>
                        <a:srgbClr val="203764"/>
                      </a:solidFill>
                      <a:prstDash val="solid"/>
                      <a:round/>
                      <a:headEnd type="none" w="med" len="med"/>
                      <a:tailEnd type="none" w="med" len="med"/>
                    </a:lnB>
                  </a:tcPr>
                </a:tc>
                <a:tc>
                  <a:txBody>
                    <a:bodyPr/>
                    <a:lstStyle/>
                    <a:p>
                      <a:pPr algn="r" rtl="0" fontAlgn="ctr"/>
                      <a:r>
                        <a:rPr lang="es-CO" sz="800" b="0" i="0" u="none" strike="noStrike">
                          <a:solidFill>
                            <a:srgbClr val="203764"/>
                          </a:solidFill>
                          <a:effectLst/>
                          <a:latin typeface="Calibri" panose="020F0502020204030204" pitchFamily="34" charset="0"/>
                        </a:rPr>
                        <a:t>               - </a:t>
                      </a:r>
                    </a:p>
                  </a:txBody>
                  <a:tcPr marL="0" marR="0" marT="0" marB="0" anchor="ctr">
                    <a:lnL w="6350" cap="flat" cmpd="sng" algn="ctr">
                      <a:solidFill>
                        <a:srgbClr val="203764"/>
                      </a:solidFill>
                      <a:prstDash val="solid"/>
                      <a:round/>
                      <a:headEnd type="none" w="med" len="med"/>
                      <a:tailEnd type="none" w="med" len="med"/>
                    </a:lnL>
                    <a:lnR w="6350" cap="flat" cmpd="sng" algn="ctr">
                      <a:solidFill>
                        <a:srgbClr val="203764"/>
                      </a:solidFill>
                      <a:prstDash val="solid"/>
                      <a:round/>
                      <a:headEnd type="none" w="med" len="med"/>
                      <a:tailEnd type="none" w="med" len="med"/>
                    </a:lnR>
                    <a:lnT w="6350" cap="flat" cmpd="sng" algn="ctr">
                      <a:solidFill>
                        <a:srgbClr val="203764"/>
                      </a:solidFill>
                      <a:prstDash val="solid"/>
                      <a:round/>
                      <a:headEnd type="none" w="med" len="med"/>
                      <a:tailEnd type="none" w="med" len="med"/>
                    </a:lnT>
                    <a:lnB w="6350" cap="flat" cmpd="sng" algn="ctr">
                      <a:solidFill>
                        <a:srgbClr val="203764"/>
                      </a:solidFill>
                      <a:prstDash val="solid"/>
                      <a:round/>
                      <a:headEnd type="none" w="med" len="med"/>
                      <a:tailEnd type="none" w="med" len="med"/>
                    </a:lnB>
                  </a:tcPr>
                </a:tc>
                <a:tc>
                  <a:txBody>
                    <a:bodyPr/>
                    <a:lstStyle/>
                    <a:p>
                      <a:pPr algn="r" rtl="0" fontAlgn="ctr"/>
                      <a:r>
                        <a:rPr lang="es-CO" sz="800" b="0" i="0" u="none" strike="noStrike">
                          <a:solidFill>
                            <a:srgbClr val="203764"/>
                          </a:solidFill>
                          <a:effectLst/>
                          <a:latin typeface="Calibri" panose="020F0502020204030204" pitchFamily="34" charset="0"/>
                        </a:rPr>
                        <a:t>                  - </a:t>
                      </a:r>
                    </a:p>
                  </a:txBody>
                  <a:tcPr marL="0" marR="0" marT="0" marB="0" anchor="ctr">
                    <a:lnL w="6350" cap="flat" cmpd="sng" algn="ctr">
                      <a:solidFill>
                        <a:srgbClr val="203764"/>
                      </a:solidFill>
                      <a:prstDash val="solid"/>
                      <a:round/>
                      <a:headEnd type="none" w="med" len="med"/>
                      <a:tailEnd type="none" w="med" len="med"/>
                    </a:lnL>
                    <a:lnR w="6350" cap="flat" cmpd="sng" algn="ctr">
                      <a:solidFill>
                        <a:srgbClr val="203764"/>
                      </a:solidFill>
                      <a:prstDash val="solid"/>
                      <a:round/>
                      <a:headEnd type="none" w="med" len="med"/>
                      <a:tailEnd type="none" w="med" len="med"/>
                    </a:lnR>
                    <a:lnT w="6350" cap="flat" cmpd="sng" algn="ctr">
                      <a:solidFill>
                        <a:srgbClr val="203764"/>
                      </a:solidFill>
                      <a:prstDash val="solid"/>
                      <a:round/>
                      <a:headEnd type="none" w="med" len="med"/>
                      <a:tailEnd type="none" w="med" len="med"/>
                    </a:lnT>
                    <a:lnB w="6350" cap="flat" cmpd="sng" algn="ctr">
                      <a:solidFill>
                        <a:srgbClr val="203764"/>
                      </a:solidFill>
                      <a:prstDash val="solid"/>
                      <a:round/>
                      <a:headEnd type="none" w="med" len="med"/>
                      <a:tailEnd type="none" w="med" len="med"/>
                    </a:lnB>
                  </a:tcPr>
                </a:tc>
                <a:tc>
                  <a:txBody>
                    <a:bodyPr/>
                    <a:lstStyle/>
                    <a:p>
                      <a:pPr algn="r" rtl="0" fontAlgn="ctr"/>
                      <a:r>
                        <a:rPr lang="es-CO" sz="800" b="0" i="0" u="none" strike="noStrike">
                          <a:solidFill>
                            <a:srgbClr val="203764"/>
                          </a:solidFill>
                          <a:effectLst/>
                          <a:latin typeface="Calibri" panose="020F0502020204030204" pitchFamily="34" charset="0"/>
                        </a:rPr>
                        <a:t>                  - </a:t>
                      </a:r>
                    </a:p>
                  </a:txBody>
                  <a:tcPr marL="0" marR="0" marT="0" marB="0" anchor="ctr">
                    <a:lnL w="6350" cap="flat" cmpd="sng" algn="ctr">
                      <a:solidFill>
                        <a:srgbClr val="203764"/>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203764"/>
                      </a:solidFill>
                      <a:prstDash val="solid"/>
                      <a:round/>
                      <a:headEnd type="none" w="med" len="med"/>
                      <a:tailEnd type="none" w="med" len="med"/>
                    </a:lnT>
                    <a:lnB w="6350" cap="flat" cmpd="sng" algn="ctr">
                      <a:solidFill>
                        <a:srgbClr val="203764"/>
                      </a:solidFill>
                      <a:prstDash val="solid"/>
                      <a:round/>
                      <a:headEnd type="none" w="med" len="med"/>
                      <a:tailEnd type="none" w="med" len="med"/>
                    </a:lnB>
                  </a:tcPr>
                </a:tc>
                <a:extLst>
                  <a:ext uri="{0D108BD9-81ED-4DB2-BD59-A6C34878D82A}">
                    <a16:rowId xmlns:a16="http://schemas.microsoft.com/office/drawing/2014/main" xmlns="" val="2444567791"/>
                  </a:ext>
                </a:extLst>
              </a:tr>
              <a:tr h="212815">
                <a:tc>
                  <a:txBody>
                    <a:bodyPr/>
                    <a:lstStyle/>
                    <a:p>
                      <a:pPr algn="r" rtl="0" fontAlgn="ctr"/>
                      <a:r>
                        <a:rPr lang="es-ES" sz="800" b="0" i="0" u="none" strike="noStrike">
                          <a:solidFill>
                            <a:srgbClr val="203764"/>
                          </a:solidFill>
                          <a:effectLst/>
                          <a:latin typeface="Calibri" panose="020F0502020204030204" pitchFamily="34" charset="0"/>
                        </a:rPr>
                        <a:t>Mejoramiento e  integración de la información en la gestión financiera pública nacional </a:t>
                      </a:r>
                    </a:p>
                  </a:txBody>
                  <a:tcPr marL="0" marR="0" marT="0" marB="0" anchor="ctr">
                    <a:lnL w="12700" cap="flat" cmpd="sng" algn="ctr">
                      <a:solidFill>
                        <a:schemeClr val="tx1"/>
                      </a:solidFill>
                      <a:prstDash val="solid"/>
                      <a:round/>
                      <a:headEnd type="none" w="med" len="med"/>
                      <a:tailEnd type="none" w="med" len="med"/>
                    </a:lnL>
                    <a:lnR w="6350" cap="flat" cmpd="sng" algn="ctr">
                      <a:solidFill>
                        <a:srgbClr val="203764"/>
                      </a:solidFill>
                      <a:prstDash val="solid"/>
                      <a:round/>
                      <a:headEnd type="none" w="med" len="med"/>
                      <a:tailEnd type="none" w="med" len="med"/>
                    </a:lnR>
                    <a:lnT w="6350" cap="flat" cmpd="sng" algn="ctr">
                      <a:solidFill>
                        <a:srgbClr val="203764"/>
                      </a:solidFill>
                      <a:prstDash val="solid"/>
                      <a:round/>
                      <a:headEnd type="none" w="med" len="med"/>
                      <a:tailEnd type="none" w="med" len="med"/>
                    </a:lnT>
                    <a:lnB w="6350" cap="flat" cmpd="sng" algn="ctr">
                      <a:solidFill>
                        <a:srgbClr val="203764"/>
                      </a:solidFill>
                      <a:prstDash val="solid"/>
                      <a:round/>
                      <a:headEnd type="none" w="med" len="med"/>
                      <a:tailEnd type="none" w="med" len="med"/>
                    </a:lnB>
                  </a:tcPr>
                </a:tc>
                <a:tc>
                  <a:txBody>
                    <a:bodyPr/>
                    <a:lstStyle/>
                    <a:p>
                      <a:pPr algn="r" rtl="0" fontAlgn="ctr"/>
                      <a:r>
                        <a:rPr lang="es-CO" sz="800" b="0" i="0" u="none" strike="noStrike">
                          <a:solidFill>
                            <a:srgbClr val="203764"/>
                          </a:solidFill>
                          <a:effectLst/>
                          <a:latin typeface="Arial" panose="020B0604020202020204" pitchFamily="34" charset="0"/>
                        </a:rPr>
                        <a:t>            769 </a:t>
                      </a:r>
                    </a:p>
                  </a:txBody>
                  <a:tcPr marL="0" marR="0" marT="0" marB="0" anchor="ctr">
                    <a:lnL w="6350" cap="flat" cmpd="sng" algn="ctr">
                      <a:solidFill>
                        <a:srgbClr val="203764"/>
                      </a:solidFill>
                      <a:prstDash val="solid"/>
                      <a:round/>
                      <a:headEnd type="none" w="med" len="med"/>
                      <a:tailEnd type="none" w="med" len="med"/>
                    </a:lnL>
                    <a:lnR w="6350" cap="flat" cmpd="sng" algn="ctr">
                      <a:solidFill>
                        <a:srgbClr val="203764"/>
                      </a:solidFill>
                      <a:prstDash val="solid"/>
                      <a:round/>
                      <a:headEnd type="none" w="med" len="med"/>
                      <a:tailEnd type="none" w="med" len="med"/>
                    </a:lnR>
                    <a:lnT w="6350" cap="flat" cmpd="sng" algn="ctr">
                      <a:solidFill>
                        <a:srgbClr val="203764"/>
                      </a:solidFill>
                      <a:prstDash val="solid"/>
                      <a:round/>
                      <a:headEnd type="none" w="med" len="med"/>
                      <a:tailEnd type="none" w="med" len="med"/>
                    </a:lnT>
                    <a:lnB w="6350" cap="flat" cmpd="sng" algn="ctr">
                      <a:solidFill>
                        <a:srgbClr val="203764"/>
                      </a:solidFill>
                      <a:prstDash val="solid"/>
                      <a:round/>
                      <a:headEnd type="none" w="med" len="med"/>
                      <a:tailEnd type="none" w="med" len="med"/>
                    </a:lnB>
                  </a:tcPr>
                </a:tc>
                <a:tc>
                  <a:txBody>
                    <a:bodyPr/>
                    <a:lstStyle/>
                    <a:p>
                      <a:pPr algn="r" rtl="0" fontAlgn="ctr"/>
                      <a:r>
                        <a:rPr lang="es-CO" sz="800" b="0" i="0" u="none" strike="noStrike">
                          <a:solidFill>
                            <a:srgbClr val="203764"/>
                          </a:solidFill>
                          <a:effectLst/>
                          <a:latin typeface="Calibri" panose="020F0502020204030204" pitchFamily="34" charset="0"/>
                        </a:rPr>
                        <a:t>             769 </a:t>
                      </a:r>
                    </a:p>
                  </a:txBody>
                  <a:tcPr marL="0" marR="0" marT="0" marB="0" anchor="ctr">
                    <a:lnL w="6350" cap="flat" cmpd="sng" algn="ctr">
                      <a:solidFill>
                        <a:srgbClr val="203764"/>
                      </a:solidFill>
                      <a:prstDash val="solid"/>
                      <a:round/>
                      <a:headEnd type="none" w="med" len="med"/>
                      <a:tailEnd type="none" w="med" len="med"/>
                    </a:lnL>
                    <a:lnR w="6350" cap="flat" cmpd="sng" algn="ctr">
                      <a:solidFill>
                        <a:srgbClr val="203764"/>
                      </a:solidFill>
                      <a:prstDash val="solid"/>
                      <a:round/>
                      <a:headEnd type="none" w="med" len="med"/>
                      <a:tailEnd type="none" w="med" len="med"/>
                    </a:lnR>
                    <a:lnT w="6350" cap="flat" cmpd="sng" algn="ctr">
                      <a:solidFill>
                        <a:srgbClr val="203764"/>
                      </a:solidFill>
                      <a:prstDash val="solid"/>
                      <a:round/>
                      <a:headEnd type="none" w="med" len="med"/>
                      <a:tailEnd type="none" w="med" len="med"/>
                    </a:lnT>
                    <a:lnB w="6350" cap="flat" cmpd="sng" algn="ctr">
                      <a:solidFill>
                        <a:srgbClr val="203764"/>
                      </a:solidFill>
                      <a:prstDash val="solid"/>
                      <a:round/>
                      <a:headEnd type="none" w="med" len="med"/>
                      <a:tailEnd type="none" w="med" len="med"/>
                    </a:lnB>
                  </a:tcPr>
                </a:tc>
                <a:tc>
                  <a:txBody>
                    <a:bodyPr/>
                    <a:lstStyle/>
                    <a:p>
                      <a:pPr algn="r" rtl="0" fontAlgn="ctr"/>
                      <a:r>
                        <a:rPr lang="es-CO" sz="800" b="0" i="0" u="none" strike="noStrike">
                          <a:solidFill>
                            <a:srgbClr val="203764"/>
                          </a:solidFill>
                          <a:effectLst/>
                          <a:latin typeface="Calibri" panose="020F0502020204030204" pitchFamily="34" charset="0"/>
                        </a:rPr>
                        <a:t>     11,769 </a:t>
                      </a:r>
                    </a:p>
                  </a:txBody>
                  <a:tcPr marL="0" marR="0" marT="0" marB="0" anchor="ctr">
                    <a:lnL w="6350" cap="flat" cmpd="sng" algn="ctr">
                      <a:solidFill>
                        <a:srgbClr val="203764"/>
                      </a:solidFill>
                      <a:prstDash val="solid"/>
                      <a:round/>
                      <a:headEnd type="none" w="med" len="med"/>
                      <a:tailEnd type="none" w="med" len="med"/>
                    </a:lnL>
                    <a:lnR w="6350" cap="flat" cmpd="sng" algn="ctr">
                      <a:solidFill>
                        <a:srgbClr val="203764"/>
                      </a:solidFill>
                      <a:prstDash val="solid"/>
                      <a:round/>
                      <a:headEnd type="none" w="med" len="med"/>
                      <a:tailEnd type="none" w="med" len="med"/>
                    </a:lnR>
                    <a:lnT w="6350" cap="flat" cmpd="sng" algn="ctr">
                      <a:solidFill>
                        <a:srgbClr val="203764"/>
                      </a:solidFill>
                      <a:prstDash val="solid"/>
                      <a:round/>
                      <a:headEnd type="none" w="med" len="med"/>
                      <a:tailEnd type="none" w="med" len="med"/>
                    </a:lnT>
                    <a:lnB w="6350" cap="flat" cmpd="sng" algn="ctr">
                      <a:solidFill>
                        <a:srgbClr val="203764"/>
                      </a:solidFill>
                      <a:prstDash val="solid"/>
                      <a:round/>
                      <a:headEnd type="none" w="med" len="med"/>
                      <a:tailEnd type="none" w="med" len="med"/>
                    </a:lnB>
                  </a:tcPr>
                </a:tc>
                <a:tc>
                  <a:txBody>
                    <a:bodyPr/>
                    <a:lstStyle/>
                    <a:p>
                      <a:pPr algn="r" rtl="0" fontAlgn="ctr"/>
                      <a:r>
                        <a:rPr lang="es-CO" sz="800" b="0" i="0" u="none" strike="noStrike">
                          <a:solidFill>
                            <a:srgbClr val="203764"/>
                          </a:solidFill>
                          <a:effectLst/>
                          <a:latin typeface="Calibri" panose="020F0502020204030204" pitchFamily="34" charset="0"/>
                        </a:rPr>
                        <a:t>       9,713 </a:t>
                      </a:r>
                    </a:p>
                  </a:txBody>
                  <a:tcPr marL="0" marR="0" marT="0" marB="0" anchor="ctr">
                    <a:lnL w="6350" cap="flat" cmpd="sng" algn="ctr">
                      <a:solidFill>
                        <a:srgbClr val="203764"/>
                      </a:solidFill>
                      <a:prstDash val="solid"/>
                      <a:round/>
                      <a:headEnd type="none" w="med" len="med"/>
                      <a:tailEnd type="none" w="med" len="med"/>
                    </a:lnL>
                    <a:lnR w="6350" cap="flat" cmpd="sng" algn="ctr">
                      <a:solidFill>
                        <a:srgbClr val="203764"/>
                      </a:solidFill>
                      <a:prstDash val="solid"/>
                      <a:round/>
                      <a:headEnd type="none" w="med" len="med"/>
                      <a:tailEnd type="none" w="med" len="med"/>
                    </a:lnR>
                    <a:lnT w="6350" cap="flat" cmpd="sng" algn="ctr">
                      <a:solidFill>
                        <a:srgbClr val="203764"/>
                      </a:solidFill>
                      <a:prstDash val="solid"/>
                      <a:round/>
                      <a:headEnd type="none" w="med" len="med"/>
                      <a:tailEnd type="none" w="med" len="med"/>
                    </a:lnT>
                    <a:lnB w="6350" cap="flat" cmpd="sng" algn="ctr">
                      <a:solidFill>
                        <a:srgbClr val="203764"/>
                      </a:solidFill>
                      <a:prstDash val="solid"/>
                      <a:round/>
                      <a:headEnd type="none" w="med" len="med"/>
                      <a:tailEnd type="none" w="med" len="med"/>
                    </a:lnB>
                  </a:tcPr>
                </a:tc>
                <a:tc>
                  <a:txBody>
                    <a:bodyPr/>
                    <a:lstStyle/>
                    <a:p>
                      <a:pPr algn="r" rtl="0" fontAlgn="ctr"/>
                      <a:r>
                        <a:rPr lang="es-CO" sz="800" b="0" i="0" u="none" strike="noStrike">
                          <a:solidFill>
                            <a:srgbClr val="203764"/>
                          </a:solidFill>
                          <a:effectLst/>
                          <a:latin typeface="Calibri" panose="020F0502020204030204" pitchFamily="34" charset="0"/>
                        </a:rPr>
                        <a:t> </a:t>
                      </a:r>
                    </a:p>
                  </a:txBody>
                  <a:tcPr marL="0" marR="0" marT="0" marB="0" anchor="ctr">
                    <a:lnL w="6350" cap="flat" cmpd="sng" algn="ctr">
                      <a:solidFill>
                        <a:srgbClr val="203764"/>
                      </a:solidFill>
                      <a:prstDash val="solid"/>
                      <a:round/>
                      <a:headEnd type="none" w="med" len="med"/>
                      <a:tailEnd type="none" w="med" len="med"/>
                    </a:lnL>
                    <a:lnR w="6350" cap="flat" cmpd="sng" algn="ctr">
                      <a:solidFill>
                        <a:srgbClr val="203764"/>
                      </a:solidFill>
                      <a:prstDash val="solid"/>
                      <a:round/>
                      <a:headEnd type="none" w="med" len="med"/>
                      <a:tailEnd type="none" w="med" len="med"/>
                    </a:lnR>
                    <a:lnT w="6350" cap="flat" cmpd="sng" algn="ctr">
                      <a:solidFill>
                        <a:srgbClr val="203764"/>
                      </a:solidFill>
                      <a:prstDash val="solid"/>
                      <a:round/>
                      <a:headEnd type="none" w="med" len="med"/>
                      <a:tailEnd type="none" w="med" len="med"/>
                    </a:lnT>
                    <a:lnB w="6350" cap="flat" cmpd="sng" algn="ctr">
                      <a:solidFill>
                        <a:srgbClr val="203764"/>
                      </a:solidFill>
                      <a:prstDash val="solid"/>
                      <a:round/>
                      <a:headEnd type="none" w="med" len="med"/>
                      <a:tailEnd type="none" w="med" len="med"/>
                    </a:lnB>
                  </a:tcPr>
                </a:tc>
                <a:tc>
                  <a:txBody>
                    <a:bodyPr/>
                    <a:lstStyle/>
                    <a:p>
                      <a:pPr algn="r" rtl="0" fontAlgn="ctr"/>
                      <a:r>
                        <a:rPr lang="es-CO" sz="800" b="0" i="0" u="none" strike="noStrike">
                          <a:solidFill>
                            <a:srgbClr val="203764"/>
                          </a:solidFill>
                          <a:effectLst/>
                          <a:latin typeface="Calibri" panose="020F0502020204030204" pitchFamily="34" charset="0"/>
                        </a:rPr>
                        <a:t> </a:t>
                      </a:r>
                    </a:p>
                  </a:txBody>
                  <a:tcPr marL="0" marR="0" marT="0" marB="0" anchor="ctr">
                    <a:lnL w="6350" cap="flat" cmpd="sng" algn="ctr">
                      <a:solidFill>
                        <a:srgbClr val="203764"/>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203764"/>
                      </a:solidFill>
                      <a:prstDash val="solid"/>
                      <a:round/>
                      <a:headEnd type="none" w="med" len="med"/>
                      <a:tailEnd type="none" w="med" len="med"/>
                    </a:lnT>
                    <a:lnB w="6350" cap="flat" cmpd="sng" algn="ctr">
                      <a:solidFill>
                        <a:srgbClr val="203764"/>
                      </a:solidFill>
                      <a:prstDash val="solid"/>
                      <a:round/>
                      <a:headEnd type="none" w="med" len="med"/>
                      <a:tailEnd type="none" w="med" len="med"/>
                    </a:lnB>
                  </a:tcPr>
                </a:tc>
                <a:extLst>
                  <a:ext uri="{0D108BD9-81ED-4DB2-BD59-A6C34878D82A}">
                    <a16:rowId xmlns:a16="http://schemas.microsoft.com/office/drawing/2014/main" xmlns="" val="1929946444"/>
                  </a:ext>
                </a:extLst>
              </a:tr>
              <a:tr h="212815">
                <a:tc>
                  <a:txBody>
                    <a:bodyPr/>
                    <a:lstStyle/>
                    <a:p>
                      <a:pPr algn="r" rtl="0" fontAlgn="ctr"/>
                      <a:r>
                        <a:rPr lang="es-ES" sz="800" b="0" i="0" u="none" strike="noStrike">
                          <a:solidFill>
                            <a:srgbClr val="203764"/>
                          </a:solidFill>
                          <a:effectLst/>
                          <a:latin typeface="Calibri" panose="020F0502020204030204" pitchFamily="34" charset="0"/>
                        </a:rPr>
                        <a:t>Apoyo plan todos somos pazcifico en el litoral pacífico nacional</a:t>
                      </a:r>
                    </a:p>
                  </a:txBody>
                  <a:tcPr marL="0" marR="0" marT="0" marB="0" anchor="ctr">
                    <a:lnL w="12700" cap="flat" cmpd="sng" algn="ctr">
                      <a:solidFill>
                        <a:schemeClr val="tx1"/>
                      </a:solidFill>
                      <a:prstDash val="solid"/>
                      <a:round/>
                      <a:headEnd type="none" w="med" len="med"/>
                      <a:tailEnd type="none" w="med" len="med"/>
                    </a:lnL>
                    <a:lnR w="6350" cap="flat" cmpd="sng" algn="ctr">
                      <a:solidFill>
                        <a:srgbClr val="203764"/>
                      </a:solidFill>
                      <a:prstDash val="solid"/>
                      <a:round/>
                      <a:headEnd type="none" w="med" len="med"/>
                      <a:tailEnd type="none" w="med" len="med"/>
                    </a:lnR>
                    <a:lnT w="6350" cap="flat" cmpd="sng" algn="ctr">
                      <a:solidFill>
                        <a:srgbClr val="203764"/>
                      </a:solidFill>
                      <a:prstDash val="solid"/>
                      <a:round/>
                      <a:headEnd type="none" w="med" len="med"/>
                      <a:tailEnd type="none" w="med" len="med"/>
                    </a:lnT>
                    <a:lnB w="6350" cap="flat" cmpd="sng" algn="ctr">
                      <a:solidFill>
                        <a:srgbClr val="203764"/>
                      </a:solidFill>
                      <a:prstDash val="solid"/>
                      <a:round/>
                      <a:headEnd type="none" w="med" len="med"/>
                      <a:tailEnd type="none" w="med" len="med"/>
                    </a:lnB>
                  </a:tcPr>
                </a:tc>
                <a:tc>
                  <a:txBody>
                    <a:bodyPr/>
                    <a:lstStyle/>
                    <a:p>
                      <a:pPr algn="r" rtl="0" fontAlgn="ctr"/>
                      <a:r>
                        <a:rPr lang="es-CO" sz="800" b="0" i="0" u="none" strike="noStrike">
                          <a:solidFill>
                            <a:srgbClr val="203764"/>
                          </a:solidFill>
                          <a:effectLst/>
                          <a:latin typeface="Arial" panose="020B0604020202020204" pitchFamily="34" charset="0"/>
                        </a:rPr>
                        <a:t>       22,581 </a:t>
                      </a:r>
                    </a:p>
                  </a:txBody>
                  <a:tcPr marL="0" marR="0" marT="0" marB="0" anchor="ctr">
                    <a:lnL w="6350" cap="flat" cmpd="sng" algn="ctr">
                      <a:solidFill>
                        <a:srgbClr val="203764"/>
                      </a:solidFill>
                      <a:prstDash val="solid"/>
                      <a:round/>
                      <a:headEnd type="none" w="med" len="med"/>
                      <a:tailEnd type="none" w="med" len="med"/>
                    </a:lnL>
                    <a:lnR w="6350" cap="flat" cmpd="sng" algn="ctr">
                      <a:solidFill>
                        <a:srgbClr val="203764"/>
                      </a:solidFill>
                      <a:prstDash val="solid"/>
                      <a:round/>
                      <a:headEnd type="none" w="med" len="med"/>
                      <a:tailEnd type="none" w="med" len="med"/>
                    </a:lnR>
                    <a:lnT w="6350" cap="flat" cmpd="sng" algn="ctr">
                      <a:solidFill>
                        <a:srgbClr val="203764"/>
                      </a:solidFill>
                      <a:prstDash val="solid"/>
                      <a:round/>
                      <a:headEnd type="none" w="med" len="med"/>
                      <a:tailEnd type="none" w="med" len="med"/>
                    </a:lnT>
                    <a:lnB w="6350" cap="flat" cmpd="sng" algn="ctr">
                      <a:solidFill>
                        <a:srgbClr val="203764"/>
                      </a:solidFill>
                      <a:prstDash val="solid"/>
                      <a:round/>
                      <a:headEnd type="none" w="med" len="med"/>
                      <a:tailEnd type="none" w="med" len="med"/>
                    </a:lnB>
                  </a:tcPr>
                </a:tc>
                <a:tc>
                  <a:txBody>
                    <a:bodyPr/>
                    <a:lstStyle/>
                    <a:p>
                      <a:pPr algn="r" rtl="0" fontAlgn="ctr"/>
                      <a:r>
                        <a:rPr lang="es-CO" sz="800" b="0" i="0" u="none" strike="noStrike">
                          <a:solidFill>
                            <a:srgbClr val="203764"/>
                          </a:solidFill>
                          <a:effectLst/>
                          <a:latin typeface="Calibri" panose="020F0502020204030204" pitchFamily="34" charset="0"/>
                        </a:rPr>
                        <a:t>        22,581 </a:t>
                      </a:r>
                    </a:p>
                  </a:txBody>
                  <a:tcPr marL="0" marR="0" marT="0" marB="0" anchor="ctr">
                    <a:lnL w="6350" cap="flat" cmpd="sng" algn="ctr">
                      <a:solidFill>
                        <a:srgbClr val="203764"/>
                      </a:solidFill>
                      <a:prstDash val="solid"/>
                      <a:round/>
                      <a:headEnd type="none" w="med" len="med"/>
                      <a:tailEnd type="none" w="med" len="med"/>
                    </a:lnL>
                    <a:lnR w="6350" cap="flat" cmpd="sng" algn="ctr">
                      <a:solidFill>
                        <a:srgbClr val="203764"/>
                      </a:solidFill>
                      <a:prstDash val="solid"/>
                      <a:round/>
                      <a:headEnd type="none" w="med" len="med"/>
                      <a:tailEnd type="none" w="med" len="med"/>
                    </a:lnR>
                    <a:lnT w="6350" cap="flat" cmpd="sng" algn="ctr">
                      <a:solidFill>
                        <a:srgbClr val="203764"/>
                      </a:solidFill>
                      <a:prstDash val="solid"/>
                      <a:round/>
                      <a:headEnd type="none" w="med" len="med"/>
                      <a:tailEnd type="none" w="med" len="med"/>
                    </a:lnT>
                    <a:lnB w="6350" cap="flat" cmpd="sng" algn="ctr">
                      <a:solidFill>
                        <a:srgbClr val="203764"/>
                      </a:solidFill>
                      <a:prstDash val="solid"/>
                      <a:round/>
                      <a:headEnd type="none" w="med" len="med"/>
                      <a:tailEnd type="none" w="med" len="med"/>
                    </a:lnB>
                  </a:tcPr>
                </a:tc>
                <a:tc>
                  <a:txBody>
                    <a:bodyPr/>
                    <a:lstStyle/>
                    <a:p>
                      <a:pPr algn="r" rtl="0" fontAlgn="ctr"/>
                      <a:r>
                        <a:rPr lang="es-CO" sz="800" b="0" i="0" u="none" strike="noStrike">
                          <a:solidFill>
                            <a:srgbClr val="203764"/>
                          </a:solidFill>
                          <a:effectLst/>
                          <a:latin typeface="Calibri" panose="020F0502020204030204" pitchFamily="34" charset="0"/>
                        </a:rPr>
                        <a:t>     36,932 </a:t>
                      </a:r>
                    </a:p>
                  </a:txBody>
                  <a:tcPr marL="0" marR="0" marT="0" marB="0" anchor="ctr">
                    <a:lnL w="6350" cap="flat" cmpd="sng" algn="ctr">
                      <a:solidFill>
                        <a:srgbClr val="203764"/>
                      </a:solidFill>
                      <a:prstDash val="solid"/>
                      <a:round/>
                      <a:headEnd type="none" w="med" len="med"/>
                      <a:tailEnd type="none" w="med" len="med"/>
                    </a:lnL>
                    <a:lnR w="6350" cap="flat" cmpd="sng" algn="ctr">
                      <a:solidFill>
                        <a:srgbClr val="203764"/>
                      </a:solidFill>
                      <a:prstDash val="solid"/>
                      <a:round/>
                      <a:headEnd type="none" w="med" len="med"/>
                      <a:tailEnd type="none" w="med" len="med"/>
                    </a:lnR>
                    <a:lnT w="6350" cap="flat" cmpd="sng" algn="ctr">
                      <a:solidFill>
                        <a:srgbClr val="203764"/>
                      </a:solidFill>
                      <a:prstDash val="solid"/>
                      <a:round/>
                      <a:headEnd type="none" w="med" len="med"/>
                      <a:tailEnd type="none" w="med" len="med"/>
                    </a:lnT>
                    <a:lnB w="6350" cap="flat" cmpd="sng" algn="ctr">
                      <a:solidFill>
                        <a:srgbClr val="203764"/>
                      </a:solidFill>
                      <a:prstDash val="solid"/>
                      <a:round/>
                      <a:headEnd type="none" w="med" len="med"/>
                      <a:tailEnd type="none" w="med" len="med"/>
                    </a:lnB>
                  </a:tcPr>
                </a:tc>
                <a:tc>
                  <a:txBody>
                    <a:bodyPr/>
                    <a:lstStyle/>
                    <a:p>
                      <a:pPr algn="r" rtl="0" fontAlgn="ctr"/>
                      <a:r>
                        <a:rPr lang="es-CO" sz="800" b="0" i="0" u="none" strike="noStrike">
                          <a:solidFill>
                            <a:srgbClr val="203764"/>
                          </a:solidFill>
                          <a:effectLst/>
                          <a:latin typeface="Calibri" panose="020F0502020204030204" pitchFamily="34" charset="0"/>
                        </a:rPr>
                        <a:t>     46,176 </a:t>
                      </a:r>
                    </a:p>
                  </a:txBody>
                  <a:tcPr marL="0" marR="0" marT="0" marB="0" anchor="ctr">
                    <a:lnL w="6350" cap="flat" cmpd="sng" algn="ctr">
                      <a:solidFill>
                        <a:srgbClr val="203764"/>
                      </a:solidFill>
                      <a:prstDash val="solid"/>
                      <a:round/>
                      <a:headEnd type="none" w="med" len="med"/>
                      <a:tailEnd type="none" w="med" len="med"/>
                    </a:lnL>
                    <a:lnR w="6350" cap="flat" cmpd="sng" algn="ctr">
                      <a:solidFill>
                        <a:srgbClr val="203764"/>
                      </a:solidFill>
                      <a:prstDash val="solid"/>
                      <a:round/>
                      <a:headEnd type="none" w="med" len="med"/>
                      <a:tailEnd type="none" w="med" len="med"/>
                    </a:lnR>
                    <a:lnT w="6350" cap="flat" cmpd="sng" algn="ctr">
                      <a:solidFill>
                        <a:srgbClr val="203764"/>
                      </a:solidFill>
                      <a:prstDash val="solid"/>
                      <a:round/>
                      <a:headEnd type="none" w="med" len="med"/>
                      <a:tailEnd type="none" w="med" len="med"/>
                    </a:lnT>
                    <a:lnB w="6350" cap="flat" cmpd="sng" algn="ctr">
                      <a:solidFill>
                        <a:srgbClr val="203764"/>
                      </a:solidFill>
                      <a:prstDash val="solid"/>
                      <a:round/>
                      <a:headEnd type="none" w="med" len="med"/>
                      <a:tailEnd type="none" w="med" len="med"/>
                    </a:lnB>
                  </a:tcPr>
                </a:tc>
                <a:tc>
                  <a:txBody>
                    <a:bodyPr/>
                    <a:lstStyle/>
                    <a:p>
                      <a:pPr algn="r" rtl="0" fontAlgn="ctr"/>
                      <a:r>
                        <a:rPr lang="es-CO" sz="800" b="0" i="0" u="none" strike="noStrike">
                          <a:solidFill>
                            <a:srgbClr val="203764"/>
                          </a:solidFill>
                          <a:effectLst/>
                          <a:latin typeface="Calibri" panose="020F0502020204030204" pitchFamily="34" charset="0"/>
                        </a:rPr>
                        <a:t>      269,510 </a:t>
                      </a:r>
                    </a:p>
                  </a:txBody>
                  <a:tcPr marL="0" marR="0" marT="0" marB="0" anchor="ctr">
                    <a:lnL w="6350" cap="flat" cmpd="sng" algn="ctr">
                      <a:solidFill>
                        <a:srgbClr val="203764"/>
                      </a:solidFill>
                      <a:prstDash val="solid"/>
                      <a:round/>
                      <a:headEnd type="none" w="med" len="med"/>
                      <a:tailEnd type="none" w="med" len="med"/>
                    </a:lnL>
                    <a:lnR w="6350" cap="flat" cmpd="sng" algn="ctr">
                      <a:solidFill>
                        <a:srgbClr val="203764"/>
                      </a:solidFill>
                      <a:prstDash val="solid"/>
                      <a:round/>
                      <a:headEnd type="none" w="med" len="med"/>
                      <a:tailEnd type="none" w="med" len="med"/>
                    </a:lnR>
                    <a:lnT w="6350" cap="flat" cmpd="sng" algn="ctr">
                      <a:solidFill>
                        <a:srgbClr val="203764"/>
                      </a:solidFill>
                      <a:prstDash val="solid"/>
                      <a:round/>
                      <a:headEnd type="none" w="med" len="med"/>
                      <a:tailEnd type="none" w="med" len="med"/>
                    </a:lnT>
                    <a:lnB w="6350" cap="flat" cmpd="sng" algn="ctr">
                      <a:solidFill>
                        <a:srgbClr val="203764"/>
                      </a:solidFill>
                      <a:prstDash val="solid"/>
                      <a:round/>
                      <a:headEnd type="none" w="med" len="med"/>
                      <a:tailEnd type="none" w="med" len="med"/>
                    </a:lnB>
                  </a:tcPr>
                </a:tc>
                <a:tc>
                  <a:txBody>
                    <a:bodyPr/>
                    <a:lstStyle/>
                    <a:p>
                      <a:pPr algn="r" rtl="0" fontAlgn="ctr"/>
                      <a:r>
                        <a:rPr lang="es-CO" sz="800" b="0" i="0" u="none" strike="noStrike">
                          <a:solidFill>
                            <a:srgbClr val="203764"/>
                          </a:solidFill>
                          <a:effectLst/>
                          <a:latin typeface="Calibri" panose="020F0502020204030204" pitchFamily="34" charset="0"/>
                        </a:rPr>
                        <a:t>      381,529 </a:t>
                      </a:r>
                    </a:p>
                  </a:txBody>
                  <a:tcPr marL="0" marR="0" marT="0" marB="0" anchor="ctr">
                    <a:lnL w="6350" cap="flat" cmpd="sng" algn="ctr">
                      <a:solidFill>
                        <a:srgbClr val="203764"/>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203764"/>
                      </a:solidFill>
                      <a:prstDash val="solid"/>
                      <a:round/>
                      <a:headEnd type="none" w="med" len="med"/>
                      <a:tailEnd type="none" w="med" len="med"/>
                    </a:lnT>
                    <a:lnB w="6350" cap="flat" cmpd="sng" algn="ctr">
                      <a:solidFill>
                        <a:srgbClr val="203764"/>
                      </a:solidFill>
                      <a:prstDash val="solid"/>
                      <a:round/>
                      <a:headEnd type="none" w="med" len="med"/>
                      <a:tailEnd type="none" w="med" len="med"/>
                    </a:lnB>
                  </a:tcPr>
                </a:tc>
                <a:extLst>
                  <a:ext uri="{0D108BD9-81ED-4DB2-BD59-A6C34878D82A}">
                    <a16:rowId xmlns:a16="http://schemas.microsoft.com/office/drawing/2014/main" xmlns="" val="1182385109"/>
                  </a:ext>
                </a:extLst>
              </a:tr>
              <a:tr h="212815">
                <a:tc>
                  <a:txBody>
                    <a:bodyPr/>
                    <a:lstStyle/>
                    <a:p>
                      <a:pPr algn="r" rtl="0" fontAlgn="ctr"/>
                      <a:r>
                        <a:rPr lang="es-ES" sz="800" b="0" i="0" u="none" strike="noStrike" dirty="0">
                          <a:solidFill>
                            <a:srgbClr val="203764"/>
                          </a:solidFill>
                          <a:effectLst/>
                          <a:latin typeface="Calibri" panose="020F0502020204030204" pitchFamily="34" charset="0"/>
                        </a:rPr>
                        <a:t>Distribución coberturas de tasa de interés para financiación de vivienda nueva.  Nacional</a:t>
                      </a:r>
                    </a:p>
                  </a:txBody>
                  <a:tcPr marL="0" marR="0" marT="0" marB="0" anchor="ctr">
                    <a:lnL w="12700" cap="flat" cmpd="sng" algn="ctr">
                      <a:solidFill>
                        <a:schemeClr val="tx1"/>
                      </a:solidFill>
                      <a:prstDash val="solid"/>
                      <a:round/>
                      <a:headEnd type="none" w="med" len="med"/>
                      <a:tailEnd type="none" w="med" len="med"/>
                    </a:lnL>
                    <a:lnR w="6350" cap="flat" cmpd="sng" algn="ctr">
                      <a:solidFill>
                        <a:srgbClr val="203764"/>
                      </a:solidFill>
                      <a:prstDash val="solid"/>
                      <a:round/>
                      <a:headEnd type="none" w="med" len="med"/>
                      <a:tailEnd type="none" w="med" len="med"/>
                    </a:lnR>
                    <a:lnT w="6350" cap="flat" cmpd="sng" algn="ctr">
                      <a:solidFill>
                        <a:srgbClr val="20376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800" b="0" i="0" u="none" strike="noStrike">
                          <a:solidFill>
                            <a:srgbClr val="203764"/>
                          </a:solidFill>
                          <a:effectLst/>
                          <a:latin typeface="Arial" panose="020B0604020202020204" pitchFamily="34" charset="0"/>
                        </a:rPr>
                        <a:t>    205,834 </a:t>
                      </a:r>
                    </a:p>
                  </a:txBody>
                  <a:tcPr marL="0" marR="0" marT="0" marB="0" anchor="ctr">
                    <a:lnL w="6350" cap="flat" cmpd="sng" algn="ctr">
                      <a:solidFill>
                        <a:srgbClr val="203764"/>
                      </a:solidFill>
                      <a:prstDash val="solid"/>
                      <a:round/>
                      <a:headEnd type="none" w="med" len="med"/>
                      <a:tailEnd type="none" w="med" len="med"/>
                    </a:lnL>
                    <a:lnR w="6350" cap="flat" cmpd="sng" algn="ctr">
                      <a:solidFill>
                        <a:srgbClr val="203764"/>
                      </a:solidFill>
                      <a:prstDash val="solid"/>
                      <a:round/>
                      <a:headEnd type="none" w="med" len="med"/>
                      <a:tailEnd type="none" w="med" len="med"/>
                    </a:lnR>
                    <a:lnT w="6350" cap="flat" cmpd="sng" algn="ctr">
                      <a:solidFill>
                        <a:srgbClr val="20376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800" b="0" i="0" u="none" strike="noStrike">
                          <a:solidFill>
                            <a:srgbClr val="203764"/>
                          </a:solidFill>
                          <a:effectLst/>
                          <a:latin typeface="Calibri" panose="020F0502020204030204" pitchFamily="34" charset="0"/>
                        </a:rPr>
                        <a:t>      123,641 </a:t>
                      </a:r>
                    </a:p>
                  </a:txBody>
                  <a:tcPr marL="0" marR="0" marT="0" marB="0" anchor="ctr">
                    <a:lnL w="6350" cap="flat" cmpd="sng" algn="ctr">
                      <a:solidFill>
                        <a:srgbClr val="203764"/>
                      </a:solidFill>
                      <a:prstDash val="solid"/>
                      <a:round/>
                      <a:headEnd type="none" w="med" len="med"/>
                      <a:tailEnd type="none" w="med" len="med"/>
                    </a:lnL>
                    <a:lnR w="6350" cap="flat" cmpd="sng" algn="ctr">
                      <a:solidFill>
                        <a:srgbClr val="203764"/>
                      </a:solidFill>
                      <a:prstDash val="solid"/>
                      <a:round/>
                      <a:headEnd type="none" w="med" len="med"/>
                      <a:tailEnd type="none" w="med" len="med"/>
                    </a:lnR>
                    <a:lnT w="6350" cap="flat" cmpd="sng" algn="ctr">
                      <a:solidFill>
                        <a:srgbClr val="20376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800" b="0" i="0" u="none" strike="noStrike">
                          <a:solidFill>
                            <a:srgbClr val="203764"/>
                          </a:solidFill>
                          <a:effectLst/>
                          <a:latin typeface="Calibri" panose="020F0502020204030204" pitchFamily="34" charset="0"/>
                        </a:rPr>
                        <a:t>   107,553 </a:t>
                      </a:r>
                    </a:p>
                  </a:txBody>
                  <a:tcPr marL="0" marR="0" marT="0" marB="0" anchor="ctr">
                    <a:lnL w="6350" cap="flat" cmpd="sng" algn="ctr">
                      <a:solidFill>
                        <a:srgbClr val="203764"/>
                      </a:solidFill>
                      <a:prstDash val="solid"/>
                      <a:round/>
                      <a:headEnd type="none" w="med" len="med"/>
                      <a:tailEnd type="none" w="med" len="med"/>
                    </a:lnL>
                    <a:lnR w="6350" cap="flat" cmpd="sng" algn="ctr">
                      <a:solidFill>
                        <a:srgbClr val="203764"/>
                      </a:solidFill>
                      <a:prstDash val="solid"/>
                      <a:round/>
                      <a:headEnd type="none" w="med" len="med"/>
                      <a:tailEnd type="none" w="med" len="med"/>
                    </a:lnR>
                    <a:lnT w="6350" cap="flat" cmpd="sng" algn="ctr">
                      <a:solidFill>
                        <a:srgbClr val="20376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800" b="0" i="0" u="none" strike="noStrike">
                          <a:solidFill>
                            <a:srgbClr val="203764"/>
                          </a:solidFill>
                          <a:effectLst/>
                          <a:latin typeface="Calibri" panose="020F0502020204030204" pitchFamily="34" charset="0"/>
                        </a:rPr>
                        <a:t>     95,161 </a:t>
                      </a:r>
                    </a:p>
                  </a:txBody>
                  <a:tcPr marL="0" marR="0" marT="0" marB="0" anchor="ctr">
                    <a:lnL w="6350" cap="flat" cmpd="sng" algn="ctr">
                      <a:solidFill>
                        <a:srgbClr val="203764"/>
                      </a:solidFill>
                      <a:prstDash val="solid"/>
                      <a:round/>
                      <a:headEnd type="none" w="med" len="med"/>
                      <a:tailEnd type="none" w="med" len="med"/>
                    </a:lnL>
                    <a:lnR w="6350" cap="flat" cmpd="sng" algn="ctr">
                      <a:solidFill>
                        <a:srgbClr val="203764"/>
                      </a:solidFill>
                      <a:prstDash val="solid"/>
                      <a:round/>
                      <a:headEnd type="none" w="med" len="med"/>
                      <a:tailEnd type="none" w="med" len="med"/>
                    </a:lnR>
                    <a:lnT w="6350" cap="flat" cmpd="sng" algn="ctr">
                      <a:solidFill>
                        <a:srgbClr val="20376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800" b="0" i="0" u="none" strike="noStrike">
                          <a:solidFill>
                            <a:srgbClr val="203764"/>
                          </a:solidFill>
                          <a:effectLst/>
                          <a:latin typeface="Calibri" panose="020F0502020204030204" pitchFamily="34" charset="0"/>
                        </a:rPr>
                        <a:t>        78,117 </a:t>
                      </a:r>
                    </a:p>
                  </a:txBody>
                  <a:tcPr marL="0" marR="0" marT="0" marB="0" anchor="ctr">
                    <a:lnL w="6350" cap="flat" cmpd="sng" algn="ctr">
                      <a:solidFill>
                        <a:srgbClr val="203764"/>
                      </a:solidFill>
                      <a:prstDash val="solid"/>
                      <a:round/>
                      <a:headEnd type="none" w="med" len="med"/>
                      <a:tailEnd type="none" w="med" len="med"/>
                    </a:lnL>
                    <a:lnR w="6350" cap="flat" cmpd="sng" algn="ctr">
                      <a:solidFill>
                        <a:srgbClr val="203764"/>
                      </a:solidFill>
                      <a:prstDash val="solid"/>
                      <a:round/>
                      <a:headEnd type="none" w="med" len="med"/>
                      <a:tailEnd type="none" w="med" len="med"/>
                    </a:lnR>
                    <a:lnT w="6350" cap="flat" cmpd="sng" algn="ctr">
                      <a:solidFill>
                        <a:srgbClr val="20376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800" b="0" i="0" u="none" strike="noStrike">
                          <a:solidFill>
                            <a:srgbClr val="203764"/>
                          </a:solidFill>
                          <a:effectLst/>
                          <a:latin typeface="Calibri" panose="020F0502020204030204" pitchFamily="34" charset="0"/>
                        </a:rPr>
                        <a:t>        47,447 </a:t>
                      </a:r>
                    </a:p>
                  </a:txBody>
                  <a:tcPr marL="0" marR="0" marT="0" marB="0" anchor="ctr">
                    <a:lnL w="6350" cap="flat" cmpd="sng" algn="ctr">
                      <a:solidFill>
                        <a:srgbClr val="203764"/>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20376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extLst>
                  <a:ext uri="{0D108BD9-81ED-4DB2-BD59-A6C34878D82A}">
                    <a16:rowId xmlns:a16="http://schemas.microsoft.com/office/drawing/2014/main" xmlns="" val="2476365632"/>
                  </a:ext>
                </a:extLst>
              </a:tr>
              <a:tr h="106516">
                <a:tc>
                  <a:txBody>
                    <a:bodyPr/>
                    <a:lstStyle/>
                    <a:p>
                      <a:pPr algn="l" rtl="0" fontAlgn="ctr"/>
                      <a:r>
                        <a:rPr lang="es-CO" sz="800" b="1" i="0" u="none" strike="noStrike">
                          <a:solidFill>
                            <a:srgbClr val="FFFFFF"/>
                          </a:solidFill>
                          <a:effectLst/>
                          <a:latin typeface="Calibri" panose="020F0502020204030204" pitchFamily="34" charset="0"/>
                        </a:rPr>
                        <a:t>Total Vigencias Futuras 2021-2024</a:t>
                      </a:r>
                    </a:p>
                  </a:txBody>
                  <a:tcPr marL="0" marR="0" marT="0" marB="0" anchor="ctr">
                    <a:lnL w="12700" cap="flat" cmpd="sng" algn="ctr">
                      <a:solidFill>
                        <a:schemeClr val="tx1"/>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203764"/>
                    </a:solidFill>
                  </a:tcPr>
                </a:tc>
                <a:tc>
                  <a:txBody>
                    <a:bodyPr/>
                    <a:lstStyle/>
                    <a:p>
                      <a:pPr algn="r" rtl="0" fontAlgn="ctr"/>
                      <a:r>
                        <a:rPr lang="es-CO" sz="800" b="0" i="0" u="none" strike="noStrike">
                          <a:solidFill>
                            <a:srgbClr val="FFFFFF"/>
                          </a:solidFill>
                          <a:effectLst/>
                          <a:latin typeface="Arial" panose="020B0604020202020204" pitchFamily="34" charset="0"/>
                        </a:rPr>
                        <a:t>    770,411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203764"/>
                    </a:solidFill>
                  </a:tcPr>
                </a:tc>
                <a:tc>
                  <a:txBody>
                    <a:bodyPr/>
                    <a:lstStyle/>
                    <a:p>
                      <a:pPr algn="r" rtl="0" fontAlgn="ctr"/>
                      <a:r>
                        <a:rPr lang="es-CO" sz="800" b="0" i="0" u="none" strike="noStrike">
                          <a:solidFill>
                            <a:srgbClr val="FFFFFF"/>
                          </a:solidFill>
                          <a:effectLst/>
                          <a:latin typeface="Arial" panose="020B0604020202020204" pitchFamily="34" charset="0"/>
                        </a:rPr>
                        <a:t>    688,218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203764"/>
                    </a:solidFill>
                  </a:tcPr>
                </a:tc>
                <a:tc>
                  <a:txBody>
                    <a:bodyPr/>
                    <a:lstStyle/>
                    <a:p>
                      <a:pPr algn="r" rtl="0" fontAlgn="ctr"/>
                      <a:r>
                        <a:rPr lang="es-CO" sz="800" b="0" i="0" u="none" strike="noStrike">
                          <a:solidFill>
                            <a:srgbClr val="FFFFFF"/>
                          </a:solidFill>
                          <a:effectLst/>
                          <a:latin typeface="Arial" panose="020B0604020202020204" pitchFamily="34" charset="0"/>
                        </a:rPr>
                        <a:t> 662,986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203764"/>
                    </a:solidFill>
                  </a:tcPr>
                </a:tc>
                <a:tc>
                  <a:txBody>
                    <a:bodyPr/>
                    <a:lstStyle/>
                    <a:p>
                      <a:pPr algn="r" rtl="0" fontAlgn="ctr"/>
                      <a:r>
                        <a:rPr lang="es-CO" sz="800" b="0" i="0" u="none" strike="noStrike">
                          <a:solidFill>
                            <a:srgbClr val="FFFFFF"/>
                          </a:solidFill>
                          <a:effectLst/>
                          <a:latin typeface="Arial" panose="020B0604020202020204" pitchFamily="34" charset="0"/>
                        </a:rPr>
                        <a:t> 887,844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203764"/>
                    </a:solidFill>
                  </a:tcPr>
                </a:tc>
                <a:tc>
                  <a:txBody>
                    <a:bodyPr/>
                    <a:lstStyle/>
                    <a:p>
                      <a:pPr algn="r" rtl="0" fontAlgn="ctr"/>
                      <a:r>
                        <a:rPr lang="es-CO" sz="800" b="0" i="0" u="none" strike="noStrike">
                          <a:solidFill>
                            <a:srgbClr val="FFFFFF"/>
                          </a:solidFill>
                          <a:effectLst/>
                          <a:latin typeface="Arial" panose="020B0604020202020204" pitchFamily="34" charset="0"/>
                        </a:rPr>
                        <a:t> 1,014,563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203764"/>
                    </a:solidFill>
                  </a:tcPr>
                </a:tc>
                <a:tc>
                  <a:txBody>
                    <a:bodyPr/>
                    <a:lstStyle/>
                    <a:p>
                      <a:pPr algn="r" rtl="0" fontAlgn="ctr"/>
                      <a:r>
                        <a:rPr lang="es-CO" sz="800" b="0" i="0" u="none" strike="noStrike" dirty="0">
                          <a:solidFill>
                            <a:srgbClr val="FFFFFF"/>
                          </a:solidFill>
                          <a:effectLst/>
                          <a:latin typeface="Arial" panose="020B0604020202020204" pitchFamily="34" charset="0"/>
                        </a:rPr>
                        <a:t> 1,437,603 </a:t>
                      </a:r>
                    </a:p>
                  </a:txBody>
                  <a:tcPr marL="0" marR="0" marT="0" marB="0" anchor="ctr">
                    <a:lnL w="6350" cap="flat" cmpd="sng" algn="ctr">
                      <a:solidFill>
                        <a:srgbClr val="B8CCE4"/>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B8CCE4"/>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203764"/>
                    </a:solidFill>
                  </a:tcPr>
                </a:tc>
                <a:extLst>
                  <a:ext uri="{0D108BD9-81ED-4DB2-BD59-A6C34878D82A}">
                    <a16:rowId xmlns:a16="http://schemas.microsoft.com/office/drawing/2014/main" xmlns="" val="4113351956"/>
                  </a:ext>
                </a:extLst>
              </a:tr>
            </a:tbl>
          </a:graphicData>
        </a:graphic>
      </p:graphicFrame>
      <p:graphicFrame>
        <p:nvGraphicFramePr>
          <p:cNvPr id="7" name="Tabla 6"/>
          <p:cNvGraphicFramePr>
            <a:graphicFrameLocks noGrp="1"/>
          </p:cNvGraphicFramePr>
          <p:nvPr>
            <p:extLst>
              <p:ext uri="{D42A27DB-BD31-4B8C-83A1-F6EECF244321}">
                <p14:modId xmlns:p14="http://schemas.microsoft.com/office/powerpoint/2010/main" val="1197915236"/>
              </p:ext>
            </p:extLst>
          </p:nvPr>
        </p:nvGraphicFramePr>
        <p:xfrm>
          <a:off x="1033140" y="6450601"/>
          <a:ext cx="10185319" cy="418246"/>
        </p:xfrm>
        <a:graphic>
          <a:graphicData uri="http://schemas.openxmlformats.org/drawingml/2006/table">
            <a:tbl>
              <a:tblPr>
                <a:tableStyleId>{2D5ABB26-0587-4C30-8999-92F81FD0307C}</a:tableStyleId>
              </a:tblPr>
              <a:tblGrid>
                <a:gridCol w="10185319">
                  <a:extLst>
                    <a:ext uri="{9D8B030D-6E8A-4147-A177-3AD203B41FA5}">
                      <a16:colId xmlns:a16="http://schemas.microsoft.com/office/drawing/2014/main" xmlns="" val="3781015185"/>
                    </a:ext>
                  </a:extLst>
                </a:gridCol>
              </a:tblGrid>
              <a:tr h="83649">
                <a:tc>
                  <a:txBody>
                    <a:bodyPr/>
                    <a:lstStyle/>
                    <a:p>
                      <a:pPr algn="l" rtl="0" fontAlgn="ctr"/>
                      <a:r>
                        <a:rPr lang="es-ES" sz="500" u="none" strike="noStrike" dirty="0">
                          <a:effectLst/>
                        </a:rPr>
                        <a:t>* </a:t>
                      </a:r>
                      <a:r>
                        <a:rPr lang="es-ES" sz="500" u="none" strike="noStrike" dirty="0" smtClean="0">
                          <a:effectLst/>
                        </a:rPr>
                        <a:t>*El </a:t>
                      </a:r>
                      <a:r>
                        <a:rPr lang="es-ES" sz="500" u="none" strike="noStrike" dirty="0">
                          <a:effectLst/>
                        </a:rPr>
                        <a:t>valor de la columna  2020 , corresponde a las vigencias futuras comprometidas en la vigencia. </a:t>
                      </a:r>
                      <a:endParaRPr lang="es-ES" sz="500" b="0" i="0" u="none" strike="noStrike" dirty="0">
                        <a:solidFill>
                          <a:srgbClr val="203764"/>
                        </a:solidFill>
                        <a:effectLst/>
                        <a:latin typeface="Calibri" panose="020F0502020204030204" pitchFamily="34" charset="0"/>
                      </a:endParaRPr>
                    </a:p>
                  </a:txBody>
                  <a:tcPr marL="0" marR="0" marT="0" marB="0" anchor="ctr"/>
                </a:tc>
                <a:extLst>
                  <a:ext uri="{0D108BD9-81ED-4DB2-BD59-A6C34878D82A}">
                    <a16:rowId xmlns:a16="http://schemas.microsoft.com/office/drawing/2014/main" xmlns="" val="336109678"/>
                  </a:ext>
                </a:extLst>
              </a:tr>
              <a:tr h="163116">
                <a:tc>
                  <a:txBody>
                    <a:bodyPr/>
                    <a:lstStyle/>
                    <a:p>
                      <a:pPr algn="l" rtl="0" fontAlgn="ctr"/>
                      <a:r>
                        <a:rPr lang="es-ES" sz="500" u="none" strike="noStrike" dirty="0">
                          <a:effectLst/>
                        </a:rPr>
                        <a:t>** </a:t>
                      </a:r>
                      <a:r>
                        <a:rPr lang="es-ES" sz="500" u="none" strike="noStrike" dirty="0" smtClean="0">
                          <a:effectLst/>
                        </a:rPr>
                        <a:t>*Los </a:t>
                      </a:r>
                      <a:r>
                        <a:rPr lang="es-ES" sz="500" u="none" strike="noStrike" dirty="0">
                          <a:effectLst/>
                        </a:rPr>
                        <a:t>proyectos se encuentran en tramite de aprobación de vigencias futuras 2021 y 2022 en la DGPPN. El valor de la solicitud es incluido en el monto de vigencias futuras del Proyecto.</a:t>
                      </a:r>
                      <a:endParaRPr lang="es-ES" sz="500" b="0" i="0" u="none" strike="noStrike" dirty="0">
                        <a:solidFill>
                          <a:srgbClr val="203764"/>
                        </a:solidFill>
                        <a:effectLst/>
                        <a:latin typeface="Calibri" panose="020F0502020204030204" pitchFamily="34" charset="0"/>
                      </a:endParaRPr>
                    </a:p>
                  </a:txBody>
                  <a:tcPr marL="0" marR="0" marT="0" marB="0" anchor="ctr"/>
                </a:tc>
                <a:extLst>
                  <a:ext uri="{0D108BD9-81ED-4DB2-BD59-A6C34878D82A}">
                    <a16:rowId xmlns:a16="http://schemas.microsoft.com/office/drawing/2014/main" xmlns="" val="820192776"/>
                  </a:ext>
                </a:extLst>
              </a:tr>
              <a:tr h="171481">
                <a:tc>
                  <a:txBody>
                    <a:bodyPr/>
                    <a:lstStyle/>
                    <a:p>
                      <a:pPr algn="l" rtl="0" fontAlgn="ctr"/>
                      <a:r>
                        <a:rPr lang="es-ES" sz="500" u="none" strike="noStrike" dirty="0" smtClean="0">
                          <a:effectLst/>
                        </a:rPr>
                        <a:t>****En </a:t>
                      </a:r>
                      <a:r>
                        <a:rPr lang="es-ES" sz="500" u="none" strike="noStrike" dirty="0">
                          <a:effectLst/>
                        </a:rPr>
                        <a:t>la vigencia 2024 se iniciaria la financiación del proyecto "Construcción metro ligero de la 80, Medellín" el cual cuenta con aval fiscal y se encuentra en proceso de tramite del documento conpes (No se incluye valor en el total vigencias futuras inversión).</a:t>
                      </a:r>
                      <a:endParaRPr lang="es-ES" sz="500" b="0" i="0" u="none" strike="noStrike" dirty="0">
                        <a:solidFill>
                          <a:srgbClr val="203764"/>
                        </a:solidFill>
                        <a:effectLst/>
                        <a:latin typeface="Calibri" panose="020F0502020204030204" pitchFamily="34" charset="0"/>
                      </a:endParaRPr>
                    </a:p>
                  </a:txBody>
                  <a:tcPr marL="0" marR="0" marT="0" marB="0" anchor="ctr"/>
                </a:tc>
                <a:extLst>
                  <a:ext uri="{0D108BD9-81ED-4DB2-BD59-A6C34878D82A}">
                    <a16:rowId xmlns:a16="http://schemas.microsoft.com/office/drawing/2014/main" xmlns="" val="491858882"/>
                  </a:ext>
                </a:extLst>
              </a:tr>
            </a:tbl>
          </a:graphicData>
        </a:graphic>
      </p:graphicFrame>
    </p:spTree>
    <p:extLst>
      <p:ext uri="{BB962C8B-B14F-4D97-AF65-F5344CB8AC3E}">
        <p14:creationId xmlns:p14="http://schemas.microsoft.com/office/powerpoint/2010/main" val="34805263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5">
            <a:extLst>
              <a:ext uri="{FF2B5EF4-FFF2-40B4-BE49-F238E27FC236}">
                <a16:creationId xmlns:a16="http://schemas.microsoft.com/office/drawing/2014/main" xmlns="" id="{147A00F9-85D5-482F-8929-515BA65B6DAA}"/>
              </a:ext>
            </a:extLst>
          </p:cNvPr>
          <p:cNvSpPr>
            <a:spLocks noGrp="1"/>
          </p:cNvSpPr>
          <p:nvPr>
            <p:ph type="title"/>
          </p:nvPr>
        </p:nvSpPr>
        <p:spPr>
          <a:xfrm>
            <a:off x="292653" y="177096"/>
            <a:ext cx="11613596" cy="559387"/>
          </a:xfrm>
        </p:spPr>
        <p:txBody>
          <a:bodyPr/>
          <a:lstStyle/>
          <a:p>
            <a:r>
              <a:rPr lang="es-CO" dirty="0" smtClean="0"/>
              <a:t>2. </a:t>
            </a:r>
            <a:r>
              <a:rPr lang="es-CO" dirty="0"/>
              <a:t>Vigencias Futuras MGMP </a:t>
            </a:r>
            <a:r>
              <a:rPr lang="es-CO" dirty="0" smtClean="0"/>
              <a:t>2021 </a:t>
            </a:r>
            <a:r>
              <a:rPr lang="es-CO" dirty="0"/>
              <a:t>- </a:t>
            </a:r>
            <a:r>
              <a:rPr lang="es-CO" dirty="0" smtClean="0"/>
              <a:t>2024</a:t>
            </a:r>
            <a:endParaRPr lang="es-CO" dirty="0"/>
          </a:p>
        </p:txBody>
      </p:sp>
      <p:graphicFrame>
        <p:nvGraphicFramePr>
          <p:cNvPr id="2" name="Tabla 1"/>
          <p:cNvGraphicFramePr>
            <a:graphicFrameLocks noGrp="1"/>
          </p:cNvGraphicFramePr>
          <p:nvPr>
            <p:extLst>
              <p:ext uri="{D42A27DB-BD31-4B8C-83A1-F6EECF244321}">
                <p14:modId xmlns:p14="http://schemas.microsoft.com/office/powerpoint/2010/main" val="4035870140"/>
              </p:ext>
            </p:extLst>
          </p:nvPr>
        </p:nvGraphicFramePr>
        <p:xfrm>
          <a:off x="292653" y="1012920"/>
          <a:ext cx="3733497" cy="1348144"/>
        </p:xfrm>
        <a:graphic>
          <a:graphicData uri="http://schemas.openxmlformats.org/drawingml/2006/table">
            <a:tbl>
              <a:tblPr/>
              <a:tblGrid>
                <a:gridCol w="833020">
                  <a:extLst>
                    <a:ext uri="{9D8B030D-6E8A-4147-A177-3AD203B41FA5}">
                      <a16:colId xmlns:a16="http://schemas.microsoft.com/office/drawing/2014/main" xmlns="" val="3838951779"/>
                    </a:ext>
                  </a:extLst>
                </a:gridCol>
                <a:gridCol w="1512111">
                  <a:extLst>
                    <a:ext uri="{9D8B030D-6E8A-4147-A177-3AD203B41FA5}">
                      <a16:colId xmlns:a16="http://schemas.microsoft.com/office/drawing/2014/main" xmlns="" val="1067520561"/>
                    </a:ext>
                  </a:extLst>
                </a:gridCol>
                <a:gridCol w="1388366">
                  <a:extLst>
                    <a:ext uri="{9D8B030D-6E8A-4147-A177-3AD203B41FA5}">
                      <a16:colId xmlns:a16="http://schemas.microsoft.com/office/drawing/2014/main" xmlns="" val="3551974397"/>
                    </a:ext>
                  </a:extLst>
                </a:gridCol>
              </a:tblGrid>
              <a:tr h="246719">
                <a:tc>
                  <a:txBody>
                    <a:bodyPr/>
                    <a:lstStyle/>
                    <a:p>
                      <a:pPr algn="ctr" rtl="0" fontAlgn="ctr"/>
                      <a:r>
                        <a:rPr lang="es-CO" sz="1400" b="1" i="0" u="none" strike="noStrike" dirty="0">
                          <a:solidFill>
                            <a:srgbClr val="FFFFFF"/>
                          </a:solidFill>
                          <a:effectLst/>
                          <a:latin typeface="Calibri" panose="020F0502020204030204" pitchFamily="34" charset="0"/>
                        </a:rPr>
                        <a:t>Año</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03764"/>
                    </a:solidFill>
                  </a:tcPr>
                </a:tc>
                <a:tc>
                  <a:txBody>
                    <a:bodyPr/>
                    <a:lstStyle/>
                    <a:p>
                      <a:pPr algn="ctr" rtl="0" fontAlgn="ctr"/>
                      <a:r>
                        <a:rPr lang="es-CO" sz="1400" b="1" i="0" u="none" strike="noStrike" dirty="0">
                          <a:solidFill>
                            <a:srgbClr val="FFFFFF"/>
                          </a:solidFill>
                          <a:effectLst/>
                          <a:latin typeface="Calibri" panose="020F0502020204030204" pitchFamily="34" charset="0"/>
                        </a:rPr>
                        <a:t>Solicitud </a:t>
                      </a:r>
                      <a:r>
                        <a:rPr lang="es-CO" sz="1400" b="1" i="0" u="none" strike="noStrike" dirty="0" smtClean="0">
                          <a:solidFill>
                            <a:srgbClr val="FFFFFF"/>
                          </a:solidFill>
                          <a:effectLst/>
                          <a:latin typeface="Calibri" panose="020F0502020204030204" pitchFamily="34" charset="0"/>
                        </a:rPr>
                        <a:t>MGMP*</a:t>
                      </a:r>
                      <a:endParaRPr lang="es-CO" sz="1400" b="1" i="0" u="none" strike="noStrike" dirty="0">
                        <a:solidFill>
                          <a:srgbClr val="FFFFFF"/>
                        </a:solidFill>
                        <a:effectLst/>
                        <a:latin typeface="Calibri" panose="020F0502020204030204" pitchFamily="34" charset="0"/>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03764"/>
                    </a:solidFill>
                  </a:tcPr>
                </a:tc>
                <a:tc>
                  <a:txBody>
                    <a:bodyPr/>
                    <a:lstStyle/>
                    <a:p>
                      <a:pPr algn="ctr" rtl="0" fontAlgn="ctr"/>
                      <a:r>
                        <a:rPr lang="es-CO" sz="1400" b="1" i="0" u="none" strike="noStrike" dirty="0">
                          <a:solidFill>
                            <a:srgbClr val="FFFFFF"/>
                          </a:solidFill>
                          <a:effectLst/>
                          <a:latin typeface="Calibri" panose="020F0502020204030204" pitchFamily="34" charset="0"/>
                        </a:rPr>
                        <a:t>V.F. Autorizadas</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03764"/>
                    </a:solidFill>
                  </a:tcPr>
                </a:tc>
                <a:extLst>
                  <a:ext uri="{0D108BD9-81ED-4DB2-BD59-A6C34878D82A}">
                    <a16:rowId xmlns:a16="http://schemas.microsoft.com/office/drawing/2014/main" xmlns="" val="3084444938"/>
                  </a:ext>
                </a:extLst>
              </a:tr>
              <a:tr h="220285">
                <a:tc>
                  <a:txBody>
                    <a:bodyPr/>
                    <a:lstStyle/>
                    <a:p>
                      <a:pPr algn="ctr" fontAlgn="ctr"/>
                      <a:r>
                        <a:rPr lang="es-CO" sz="1200" b="0" i="0" u="none" strike="noStrike" dirty="0">
                          <a:solidFill>
                            <a:srgbClr val="203764"/>
                          </a:solidFill>
                          <a:effectLst/>
                          <a:latin typeface="Calibri" panose="020F0502020204030204" pitchFamily="34" charset="0"/>
                        </a:rPr>
                        <a:t>2020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1200" b="0" i="0" u="none" strike="noStrike" dirty="0">
                          <a:solidFill>
                            <a:srgbClr val="203764"/>
                          </a:solidFill>
                          <a:effectLst/>
                          <a:latin typeface="Calibri" panose="020F0502020204030204" pitchFamily="34" charset="0"/>
                        </a:rPr>
                        <a:t>                36,385,509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1200" b="0" i="0" u="none" strike="noStrike">
                          <a:solidFill>
                            <a:srgbClr val="203764"/>
                          </a:solidFill>
                          <a:effectLst/>
                          <a:latin typeface="Calibri" panose="020F0502020204030204" pitchFamily="34" charset="0"/>
                        </a:rPr>
                        <a:t>                   770,411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769187729"/>
                  </a:ext>
                </a:extLst>
              </a:tr>
              <a:tr h="220285">
                <a:tc>
                  <a:txBody>
                    <a:bodyPr/>
                    <a:lstStyle/>
                    <a:p>
                      <a:pPr algn="ctr" fontAlgn="ctr"/>
                      <a:r>
                        <a:rPr lang="es-CO" sz="1200" b="0" i="0" u="none" strike="noStrike">
                          <a:solidFill>
                            <a:srgbClr val="203764"/>
                          </a:solidFill>
                          <a:effectLst/>
                          <a:latin typeface="Calibri" panose="020F0502020204030204" pitchFamily="34" charset="0"/>
                        </a:rPr>
                        <a:t>2021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1200" b="0" i="0" u="none" strike="noStrike">
                          <a:solidFill>
                            <a:srgbClr val="203764"/>
                          </a:solidFill>
                          <a:effectLst/>
                          <a:latin typeface="Calibri" panose="020F0502020204030204" pitchFamily="34" charset="0"/>
                        </a:rPr>
                        <a:t>                14,174,717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1200" b="0" i="0" u="none" strike="noStrike">
                          <a:solidFill>
                            <a:srgbClr val="203764"/>
                          </a:solidFill>
                          <a:effectLst/>
                          <a:latin typeface="Calibri" panose="020F0502020204030204" pitchFamily="34" charset="0"/>
                        </a:rPr>
                        <a:t>                   688,218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406225565"/>
                  </a:ext>
                </a:extLst>
              </a:tr>
              <a:tr h="220285">
                <a:tc>
                  <a:txBody>
                    <a:bodyPr/>
                    <a:lstStyle/>
                    <a:p>
                      <a:pPr algn="ctr" fontAlgn="ctr"/>
                      <a:r>
                        <a:rPr lang="es-CO" sz="1200" b="0" i="0" u="none" strike="noStrike">
                          <a:solidFill>
                            <a:srgbClr val="203764"/>
                          </a:solidFill>
                          <a:effectLst/>
                          <a:latin typeface="Calibri" panose="020F0502020204030204" pitchFamily="34" charset="0"/>
                        </a:rPr>
                        <a:t>2022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1200" b="0" i="0" u="none" strike="noStrike" dirty="0">
                          <a:solidFill>
                            <a:srgbClr val="203764"/>
                          </a:solidFill>
                          <a:effectLst/>
                          <a:latin typeface="Calibri" panose="020F0502020204030204" pitchFamily="34" charset="0"/>
                        </a:rPr>
                        <a:t>                14,468,552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1200" b="0" i="0" u="none" strike="noStrike">
                          <a:solidFill>
                            <a:srgbClr val="203764"/>
                          </a:solidFill>
                          <a:effectLst/>
                          <a:latin typeface="Calibri" panose="020F0502020204030204" pitchFamily="34" charset="0"/>
                        </a:rPr>
                        <a:t>                   662,986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538693675"/>
                  </a:ext>
                </a:extLst>
              </a:tr>
              <a:tr h="220285">
                <a:tc>
                  <a:txBody>
                    <a:bodyPr/>
                    <a:lstStyle/>
                    <a:p>
                      <a:pPr algn="ctr" fontAlgn="ctr"/>
                      <a:r>
                        <a:rPr lang="es-CO" sz="1200" b="0" i="0" u="none" strike="noStrike">
                          <a:solidFill>
                            <a:srgbClr val="203764"/>
                          </a:solidFill>
                          <a:effectLst/>
                          <a:latin typeface="Calibri" panose="020F0502020204030204" pitchFamily="34" charset="0"/>
                        </a:rPr>
                        <a:t>2023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1200" b="0" i="0" u="none" strike="noStrike" dirty="0">
                          <a:solidFill>
                            <a:srgbClr val="203764"/>
                          </a:solidFill>
                          <a:effectLst/>
                          <a:latin typeface="Calibri" panose="020F0502020204030204" pitchFamily="34" charset="0"/>
                        </a:rPr>
                        <a:t>                14,882,525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1200" b="0" i="0" u="none" strike="noStrike">
                          <a:solidFill>
                            <a:srgbClr val="203764"/>
                          </a:solidFill>
                          <a:effectLst/>
                          <a:latin typeface="Calibri" panose="020F0502020204030204" pitchFamily="34" charset="0"/>
                        </a:rPr>
                        <a:t>               1,014,563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3271509805"/>
                  </a:ext>
                </a:extLst>
              </a:tr>
              <a:tr h="220285">
                <a:tc>
                  <a:txBody>
                    <a:bodyPr/>
                    <a:lstStyle/>
                    <a:p>
                      <a:pPr algn="ctr" fontAlgn="ctr"/>
                      <a:r>
                        <a:rPr lang="es-CO" sz="1200" b="0" i="0" u="none" strike="noStrike">
                          <a:solidFill>
                            <a:srgbClr val="203764"/>
                          </a:solidFill>
                          <a:effectLst/>
                          <a:latin typeface="Calibri" panose="020F0502020204030204" pitchFamily="34" charset="0"/>
                        </a:rPr>
                        <a:t>2024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1200" b="0" i="0" u="none" strike="noStrike" dirty="0">
                          <a:solidFill>
                            <a:srgbClr val="203764"/>
                          </a:solidFill>
                          <a:effectLst/>
                          <a:latin typeface="Calibri" panose="020F0502020204030204" pitchFamily="34" charset="0"/>
                        </a:rPr>
                        <a:t>                15,655,708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1200" b="0" i="0" u="none" strike="noStrike" dirty="0">
                          <a:solidFill>
                            <a:srgbClr val="203764"/>
                          </a:solidFill>
                          <a:effectLst/>
                          <a:latin typeface="Calibri" panose="020F0502020204030204" pitchFamily="34" charset="0"/>
                        </a:rPr>
                        <a:t>               1,437,603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2422919494"/>
                  </a:ext>
                </a:extLst>
              </a:tr>
            </a:tbl>
          </a:graphicData>
        </a:graphic>
      </p:graphicFrame>
      <p:graphicFrame>
        <p:nvGraphicFramePr>
          <p:cNvPr id="7" name="Gráfico 6"/>
          <p:cNvGraphicFramePr>
            <a:graphicFrameLocks/>
          </p:cNvGraphicFramePr>
          <p:nvPr>
            <p:extLst>
              <p:ext uri="{D42A27DB-BD31-4B8C-83A1-F6EECF244321}">
                <p14:modId xmlns:p14="http://schemas.microsoft.com/office/powerpoint/2010/main" val="2384268870"/>
              </p:ext>
            </p:extLst>
          </p:nvPr>
        </p:nvGraphicFramePr>
        <p:xfrm>
          <a:off x="3889612" y="2470245"/>
          <a:ext cx="7792872" cy="3630304"/>
        </p:xfrm>
        <a:graphic>
          <a:graphicData uri="http://schemas.openxmlformats.org/drawingml/2006/chart">
            <c:chart xmlns:c="http://schemas.openxmlformats.org/drawingml/2006/chart" xmlns:r="http://schemas.openxmlformats.org/officeDocument/2006/relationships" r:id="rId2"/>
          </a:graphicData>
        </a:graphic>
      </p:graphicFrame>
      <p:sp>
        <p:nvSpPr>
          <p:cNvPr id="3" name="CuadroTexto 2"/>
          <p:cNvSpPr txBox="1"/>
          <p:nvPr/>
        </p:nvSpPr>
        <p:spPr>
          <a:xfrm>
            <a:off x="10208526" y="2361064"/>
            <a:ext cx="1473958" cy="184666"/>
          </a:xfrm>
          <a:prstGeom prst="rect">
            <a:avLst/>
          </a:prstGeom>
          <a:noFill/>
        </p:spPr>
        <p:txBody>
          <a:bodyPr wrap="square" rtlCol="0" anchor="ctr">
            <a:spAutoFit/>
          </a:bodyPr>
          <a:lstStyle/>
          <a:p>
            <a:pPr algn="l">
              <a:spcBef>
                <a:spcPts val="600"/>
              </a:spcBef>
            </a:pPr>
            <a:r>
              <a:rPr lang="es-CO" sz="600" dirty="0" smtClean="0"/>
              <a:t>Cifras en millones de pesos </a:t>
            </a:r>
          </a:p>
        </p:txBody>
      </p:sp>
      <p:sp>
        <p:nvSpPr>
          <p:cNvPr id="6" name="Text Placeholder 16">
            <a:extLst>
              <a:ext uri="{FF2B5EF4-FFF2-40B4-BE49-F238E27FC236}">
                <a16:creationId xmlns:a16="http://schemas.microsoft.com/office/drawing/2014/main" xmlns="" id="{CC7E4799-0F53-4A92-81A5-D4162B3A1AAE}"/>
              </a:ext>
            </a:extLst>
          </p:cNvPr>
          <p:cNvSpPr>
            <a:spLocks noGrp="1"/>
          </p:cNvSpPr>
          <p:nvPr>
            <p:ph type="body" sz="quarter" idx="10"/>
          </p:nvPr>
        </p:nvSpPr>
        <p:spPr>
          <a:xfrm>
            <a:off x="271593" y="2376243"/>
            <a:ext cx="3754557" cy="360939"/>
          </a:xfrm>
        </p:spPr>
        <p:txBody>
          <a:bodyPr/>
          <a:lstStyle/>
          <a:p>
            <a:r>
              <a:rPr lang="es-CO" sz="900" dirty="0" smtClean="0"/>
              <a:t>*Las cifras corresponden al escenario sin FOME, FNG y Ajustes FOFI</a:t>
            </a:r>
            <a:endParaRPr lang="es-CO" sz="900" dirty="0"/>
          </a:p>
          <a:p>
            <a:endParaRPr lang="es-CO" sz="900" dirty="0"/>
          </a:p>
        </p:txBody>
      </p:sp>
    </p:spTree>
    <p:extLst>
      <p:ext uri="{BB962C8B-B14F-4D97-AF65-F5344CB8AC3E}">
        <p14:creationId xmlns:p14="http://schemas.microsoft.com/office/powerpoint/2010/main" val="49055777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xmlns="" id="{A9BF9024-8020-45D8-80DC-C010FECB1919}"/>
              </a:ext>
            </a:extLst>
          </p:cNvPr>
          <p:cNvSpPr>
            <a:spLocks noGrp="1"/>
          </p:cNvSpPr>
          <p:nvPr>
            <p:ph type="body" sz="quarter" idx="11"/>
          </p:nvPr>
        </p:nvSpPr>
        <p:spPr>
          <a:xfrm>
            <a:off x="3835400" y="2336800"/>
            <a:ext cx="7843982" cy="3556000"/>
          </a:xfrm>
        </p:spPr>
        <p:txBody>
          <a:bodyPr>
            <a:normAutofit/>
          </a:bodyPr>
          <a:lstStyle/>
          <a:p>
            <a:r>
              <a:rPr lang="es-CO" dirty="0"/>
              <a:t>Solicitudes MGMP </a:t>
            </a:r>
            <a:r>
              <a:rPr lang="es-CO" dirty="0" smtClean="0"/>
              <a:t>2021-2024 </a:t>
            </a:r>
            <a:r>
              <a:rPr lang="es-CO" dirty="0"/>
              <a:t>Funcionamiento</a:t>
            </a:r>
          </a:p>
        </p:txBody>
      </p:sp>
      <p:sp>
        <p:nvSpPr>
          <p:cNvPr id="12" name="Text Placeholder 11">
            <a:extLst>
              <a:ext uri="{FF2B5EF4-FFF2-40B4-BE49-F238E27FC236}">
                <a16:creationId xmlns:a16="http://schemas.microsoft.com/office/drawing/2014/main" xmlns="" id="{F474FB92-D38F-4078-BAA8-B8932BB77242}"/>
              </a:ext>
            </a:extLst>
          </p:cNvPr>
          <p:cNvSpPr>
            <a:spLocks noGrp="1"/>
          </p:cNvSpPr>
          <p:nvPr>
            <p:ph type="body" sz="quarter" idx="12"/>
          </p:nvPr>
        </p:nvSpPr>
        <p:spPr/>
        <p:txBody>
          <a:bodyPr>
            <a:normAutofit/>
          </a:bodyPr>
          <a:lstStyle/>
          <a:p>
            <a:r>
              <a:rPr lang="es-CO" dirty="0" smtClean="0"/>
              <a:t>3.</a:t>
            </a:r>
            <a:endParaRPr lang="es-CO" dirty="0"/>
          </a:p>
        </p:txBody>
      </p:sp>
    </p:spTree>
    <p:extLst>
      <p:ext uri="{BB962C8B-B14F-4D97-AF65-F5344CB8AC3E}">
        <p14:creationId xmlns:p14="http://schemas.microsoft.com/office/powerpoint/2010/main" val="304383324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pic>
        <p:nvPicPr>
          <p:cNvPr id="2050" name="Picture 2" descr="Transformación digital: Significado de la digitalización para las ...">
            <a:extLst>
              <a:ext uri="{FF2B5EF4-FFF2-40B4-BE49-F238E27FC236}">
                <a16:creationId xmlns:a16="http://schemas.microsoft.com/office/drawing/2014/main" xmlns="" id="{1608265F-E367-4A23-8BDD-04C4BE7D68C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2344" r="33135"/>
          <a:stretch/>
        </p:blipFill>
        <p:spPr bwMode="auto">
          <a:xfrm>
            <a:off x="7457137" y="13"/>
            <a:ext cx="4734863" cy="6857987"/>
          </a:xfrm>
          <a:custGeom>
            <a:avLst/>
            <a:gdLst/>
            <a:ahLst/>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a:noFill/>
          <a:extLst>
            <a:ext uri="{909E8E84-426E-40DD-AFC4-6F175D3DCCD1}">
              <a14:hiddenFill xmlns:a14="http://schemas.microsoft.com/office/drawing/2010/main">
                <a:solidFill>
                  <a:srgbClr val="FFFFFF"/>
                </a:solidFill>
              </a14:hiddenFill>
            </a:ext>
          </a:extLst>
        </p:spPr>
      </p:pic>
      <p:sp>
        <p:nvSpPr>
          <p:cNvPr id="3" name="CuadroTexto 2">
            <a:extLst>
              <a:ext uri="{FF2B5EF4-FFF2-40B4-BE49-F238E27FC236}">
                <a16:creationId xmlns:a16="http://schemas.microsoft.com/office/drawing/2014/main" xmlns="" id="{BDD5237A-7425-4EB2-9AA6-9E886A7FED4D}"/>
              </a:ext>
            </a:extLst>
          </p:cNvPr>
          <p:cNvSpPr txBox="1"/>
          <p:nvPr/>
        </p:nvSpPr>
        <p:spPr>
          <a:xfrm>
            <a:off x="10892694" y="6494753"/>
            <a:ext cx="1470991" cy="253916"/>
          </a:xfrm>
          <a:prstGeom prst="rect">
            <a:avLst/>
          </a:prstGeom>
          <a:noFill/>
        </p:spPr>
        <p:txBody>
          <a:bodyPr wrap="square" rtlCol="0">
            <a:spAutoFit/>
          </a:bodyPr>
          <a:lstStyle/>
          <a:p>
            <a:r>
              <a:rPr lang="es-ES" sz="1050" dirty="0"/>
              <a:t>Fuente. Google. </a:t>
            </a:r>
          </a:p>
        </p:txBody>
      </p:sp>
      <p:sp>
        <p:nvSpPr>
          <p:cNvPr id="5" name="Título 4"/>
          <p:cNvSpPr>
            <a:spLocks noGrp="1"/>
          </p:cNvSpPr>
          <p:nvPr>
            <p:ph type="title"/>
          </p:nvPr>
        </p:nvSpPr>
        <p:spPr>
          <a:xfrm>
            <a:off x="2721591" y="2876313"/>
            <a:ext cx="5112224" cy="1325563"/>
          </a:xfrm>
        </p:spPr>
        <p:txBody>
          <a:bodyPr/>
          <a:lstStyle/>
          <a:p>
            <a:r>
              <a:rPr lang="es-CO" b="1" dirty="0" smtClean="0">
                <a:solidFill>
                  <a:srgbClr val="002060"/>
                </a:solidFill>
              </a:rPr>
              <a:t>Consolidado </a:t>
            </a:r>
            <a:br>
              <a:rPr lang="es-CO" b="1" dirty="0" smtClean="0">
                <a:solidFill>
                  <a:srgbClr val="002060"/>
                </a:solidFill>
              </a:rPr>
            </a:br>
            <a:r>
              <a:rPr lang="es-CO" b="1" dirty="0" smtClean="0">
                <a:solidFill>
                  <a:srgbClr val="002060"/>
                </a:solidFill>
              </a:rPr>
              <a:t>Sector Hacienda</a:t>
            </a:r>
            <a:endParaRPr lang="es-CO" b="1" dirty="0">
              <a:solidFill>
                <a:srgbClr val="002060"/>
              </a:solidFill>
            </a:endParaRPr>
          </a:p>
        </p:txBody>
      </p:sp>
      <p:pic>
        <p:nvPicPr>
          <p:cNvPr id="9" name="Picture 2" descr="Mintrane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77383" y="1787899"/>
            <a:ext cx="4778754" cy="9386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39783963"/>
      </p:ext>
    </p:extLst>
  </p:cSld>
  <p:clrMapOvr>
    <a:masterClrMapping/>
  </p:clrMapOvr>
  <mc:AlternateContent xmlns:mc="http://schemas.openxmlformats.org/markup-compatibility/2006" xmlns:p14="http://schemas.microsoft.com/office/powerpoint/2010/main">
    <mc:Choice Requires="p14">
      <p:transition spd="slow" p14:dur="2000" advTm="45045"/>
    </mc:Choice>
    <mc:Fallback xmlns="">
      <p:transition spd="slow" advTm="45045"/>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5">
            <a:extLst>
              <a:ext uri="{FF2B5EF4-FFF2-40B4-BE49-F238E27FC236}">
                <a16:creationId xmlns:a16="http://schemas.microsoft.com/office/drawing/2014/main" xmlns="" id="{147A00F9-85D5-482F-8929-515BA65B6DAA}"/>
              </a:ext>
            </a:extLst>
          </p:cNvPr>
          <p:cNvSpPr>
            <a:spLocks noGrp="1"/>
          </p:cNvSpPr>
          <p:nvPr>
            <p:ph type="title"/>
          </p:nvPr>
        </p:nvSpPr>
        <p:spPr>
          <a:xfrm>
            <a:off x="292653" y="291736"/>
            <a:ext cx="11613596" cy="559387"/>
          </a:xfrm>
        </p:spPr>
        <p:txBody>
          <a:bodyPr/>
          <a:lstStyle/>
          <a:p>
            <a:r>
              <a:rPr lang="es-CO" dirty="0" smtClean="0"/>
              <a:t>3. Solicitud </a:t>
            </a:r>
            <a:r>
              <a:rPr lang="es-CO" dirty="0"/>
              <a:t>MGMP </a:t>
            </a:r>
            <a:r>
              <a:rPr lang="es-CO" dirty="0" smtClean="0"/>
              <a:t>Funcionamiento</a:t>
            </a:r>
            <a:br>
              <a:rPr lang="es-CO" dirty="0" smtClean="0"/>
            </a:br>
            <a:endParaRPr lang="es-CO" dirty="0"/>
          </a:p>
        </p:txBody>
      </p:sp>
      <p:graphicFrame>
        <p:nvGraphicFramePr>
          <p:cNvPr id="3" name="Tabla 2"/>
          <p:cNvGraphicFramePr>
            <a:graphicFrameLocks noGrp="1"/>
          </p:cNvGraphicFramePr>
          <p:nvPr>
            <p:extLst>
              <p:ext uri="{D42A27DB-BD31-4B8C-83A1-F6EECF244321}">
                <p14:modId xmlns:p14="http://schemas.microsoft.com/office/powerpoint/2010/main" val="618833961"/>
              </p:ext>
            </p:extLst>
          </p:nvPr>
        </p:nvGraphicFramePr>
        <p:xfrm>
          <a:off x="390525" y="1603598"/>
          <a:ext cx="11349715" cy="3405307"/>
        </p:xfrm>
        <a:graphic>
          <a:graphicData uri="http://schemas.openxmlformats.org/drawingml/2006/table">
            <a:tbl>
              <a:tblPr/>
              <a:tblGrid>
                <a:gridCol w="3431650">
                  <a:extLst>
                    <a:ext uri="{9D8B030D-6E8A-4147-A177-3AD203B41FA5}">
                      <a16:colId xmlns:a16="http://schemas.microsoft.com/office/drawing/2014/main" xmlns="" val="1992673947"/>
                    </a:ext>
                  </a:extLst>
                </a:gridCol>
                <a:gridCol w="816596">
                  <a:extLst>
                    <a:ext uri="{9D8B030D-6E8A-4147-A177-3AD203B41FA5}">
                      <a16:colId xmlns:a16="http://schemas.microsoft.com/office/drawing/2014/main" xmlns="" val="3053139284"/>
                    </a:ext>
                  </a:extLst>
                </a:gridCol>
                <a:gridCol w="816596">
                  <a:extLst>
                    <a:ext uri="{9D8B030D-6E8A-4147-A177-3AD203B41FA5}">
                      <a16:colId xmlns:a16="http://schemas.microsoft.com/office/drawing/2014/main" xmlns="" val="4393900"/>
                    </a:ext>
                  </a:extLst>
                </a:gridCol>
                <a:gridCol w="806874">
                  <a:extLst>
                    <a:ext uri="{9D8B030D-6E8A-4147-A177-3AD203B41FA5}">
                      <a16:colId xmlns:a16="http://schemas.microsoft.com/office/drawing/2014/main" xmlns="" val="3588047563"/>
                    </a:ext>
                  </a:extLst>
                </a:gridCol>
                <a:gridCol w="780142">
                  <a:extLst>
                    <a:ext uri="{9D8B030D-6E8A-4147-A177-3AD203B41FA5}">
                      <a16:colId xmlns:a16="http://schemas.microsoft.com/office/drawing/2014/main" xmlns="" val="2515721920"/>
                    </a:ext>
                  </a:extLst>
                </a:gridCol>
                <a:gridCol w="806874">
                  <a:extLst>
                    <a:ext uri="{9D8B030D-6E8A-4147-A177-3AD203B41FA5}">
                      <a16:colId xmlns:a16="http://schemas.microsoft.com/office/drawing/2014/main" xmlns="" val="1440227006"/>
                    </a:ext>
                  </a:extLst>
                </a:gridCol>
                <a:gridCol w="758268">
                  <a:extLst>
                    <a:ext uri="{9D8B030D-6E8A-4147-A177-3AD203B41FA5}">
                      <a16:colId xmlns:a16="http://schemas.microsoft.com/office/drawing/2014/main" xmlns="" val="3734994995"/>
                    </a:ext>
                  </a:extLst>
                </a:gridCol>
                <a:gridCol w="777711">
                  <a:extLst>
                    <a:ext uri="{9D8B030D-6E8A-4147-A177-3AD203B41FA5}">
                      <a16:colId xmlns:a16="http://schemas.microsoft.com/office/drawing/2014/main" xmlns="" val="3499345992"/>
                    </a:ext>
                  </a:extLst>
                </a:gridCol>
                <a:gridCol w="780142">
                  <a:extLst>
                    <a:ext uri="{9D8B030D-6E8A-4147-A177-3AD203B41FA5}">
                      <a16:colId xmlns:a16="http://schemas.microsoft.com/office/drawing/2014/main" xmlns="" val="1155797069"/>
                    </a:ext>
                  </a:extLst>
                </a:gridCol>
                <a:gridCol w="787431">
                  <a:extLst>
                    <a:ext uri="{9D8B030D-6E8A-4147-A177-3AD203B41FA5}">
                      <a16:colId xmlns:a16="http://schemas.microsoft.com/office/drawing/2014/main" xmlns="" val="206209885"/>
                    </a:ext>
                  </a:extLst>
                </a:gridCol>
                <a:gridCol w="787431">
                  <a:extLst>
                    <a:ext uri="{9D8B030D-6E8A-4147-A177-3AD203B41FA5}">
                      <a16:colId xmlns:a16="http://schemas.microsoft.com/office/drawing/2014/main" xmlns="" val="1289085282"/>
                    </a:ext>
                  </a:extLst>
                </a:gridCol>
              </a:tblGrid>
              <a:tr h="185195">
                <a:tc>
                  <a:txBody>
                    <a:bodyPr/>
                    <a:lstStyle/>
                    <a:p>
                      <a:pPr algn="l" rtl="0" fontAlgn="ctr"/>
                      <a:r>
                        <a:rPr lang="es-CO" sz="1000" b="1" i="0" u="none" strike="noStrike">
                          <a:solidFill>
                            <a:srgbClr val="203764"/>
                          </a:solidFill>
                          <a:effectLst/>
                          <a:latin typeface="Calibri" panose="020F0502020204030204" pitchFamily="34" charset="0"/>
                          <a:cs typeface="Calibri" panose="020F0502020204030204" pitchFamily="34" charset="0"/>
                        </a:rPr>
                        <a:t>Millones de pesos</a:t>
                      </a:r>
                    </a:p>
                  </a:txBody>
                  <a:tcPr marL="0" marR="0" marT="0" marB="0" anchor="ctr">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ctr"/>
                      <a:endParaRPr lang="es-CO" sz="1000" b="0" i="0" u="none" strike="noStrike">
                        <a:solidFill>
                          <a:srgbClr val="000000"/>
                        </a:solidFill>
                        <a:effectLst/>
                        <a:latin typeface="Calibri" panose="020F0502020204030204" pitchFamily="34" charset="0"/>
                        <a:cs typeface="Calibri" panose="020F0502020204030204" pitchFamily="34" charset="0"/>
                      </a:endParaRPr>
                    </a:p>
                  </a:txBody>
                  <a:tcPr marL="0" marR="0" marT="0" marB="0" anchor="ctr">
                    <a:lnL>
                      <a:noFill/>
                    </a:lnL>
                    <a:lnR>
                      <a:noFill/>
                    </a:lnR>
                    <a:lnT w="1270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ctr"/>
                      <a:r>
                        <a:rPr lang="es-CO" sz="1000" b="0" i="0" u="none" strike="noStrike">
                          <a:solidFill>
                            <a:srgbClr val="000000"/>
                          </a:solidFill>
                          <a:effectLst/>
                          <a:latin typeface="Calibri" panose="020F0502020204030204" pitchFamily="34" charset="0"/>
                          <a:cs typeface="Calibri" panose="020F0502020204030204" pitchFamily="34" charset="0"/>
                        </a:rPr>
                        <a:t> </a:t>
                      </a:r>
                    </a:p>
                  </a:txBody>
                  <a:tcPr marL="0" marR="0" marT="0" marB="0" anchor="ctr">
                    <a:lnL>
                      <a:noFill/>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8">
                  <a:txBody>
                    <a:bodyPr/>
                    <a:lstStyle/>
                    <a:p>
                      <a:pPr algn="ctr" rtl="0" fontAlgn="ctr"/>
                      <a:r>
                        <a:rPr lang="es-CO" sz="1000" b="1" i="0" u="none" strike="noStrike">
                          <a:solidFill>
                            <a:srgbClr val="FFFFFF"/>
                          </a:solidFill>
                          <a:effectLst/>
                          <a:latin typeface="Calibri" panose="020F0502020204030204" pitchFamily="34" charset="0"/>
                          <a:cs typeface="Calibri" panose="020F0502020204030204" pitchFamily="34" charset="0"/>
                        </a:rPr>
                        <a:t>Solicitud MGMP 2021 - 2024</a:t>
                      </a:r>
                    </a:p>
                  </a:txBody>
                  <a:tcPr marL="0" marR="0" marT="0" marB="0" anchor="ctr">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03764"/>
                    </a:solidFill>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extLst>
                  <a:ext uri="{0D108BD9-81ED-4DB2-BD59-A6C34878D82A}">
                    <a16:rowId xmlns:a16="http://schemas.microsoft.com/office/drawing/2014/main" xmlns="" val="33648521"/>
                  </a:ext>
                </a:extLst>
              </a:tr>
              <a:tr h="185195">
                <a:tc rowSpan="2">
                  <a:txBody>
                    <a:bodyPr/>
                    <a:lstStyle/>
                    <a:p>
                      <a:pPr algn="ctr" rtl="0" fontAlgn="ctr"/>
                      <a:r>
                        <a:rPr lang="es-CO" sz="1000" b="1" i="0" u="none" strike="noStrike">
                          <a:solidFill>
                            <a:srgbClr val="FFFFFF"/>
                          </a:solidFill>
                          <a:effectLst/>
                          <a:latin typeface="Calibri" panose="020F0502020204030204" pitchFamily="34" charset="0"/>
                          <a:cs typeface="Calibri" panose="020F0502020204030204" pitchFamily="34" charset="0"/>
                        </a:rPr>
                        <a:t>Funcionamiento/Entidad</a:t>
                      </a:r>
                    </a:p>
                  </a:txBody>
                  <a:tcPr marL="0" marR="0" marT="0" marB="0" anchor="ctr">
                    <a:lnL w="12700" cap="flat" cmpd="sng" algn="ctr">
                      <a:solidFill>
                        <a:schemeClr val="tx1"/>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03764"/>
                    </a:solidFill>
                  </a:tcPr>
                </a:tc>
                <a:tc rowSpan="2">
                  <a:txBody>
                    <a:bodyPr/>
                    <a:lstStyle/>
                    <a:p>
                      <a:pPr algn="ctr" rtl="0" fontAlgn="ctr"/>
                      <a:r>
                        <a:rPr lang="es-CO" sz="1000" b="1" i="0" u="none" strike="noStrike">
                          <a:solidFill>
                            <a:srgbClr val="FFFFFF"/>
                          </a:solidFill>
                          <a:effectLst/>
                          <a:latin typeface="Calibri" panose="020F0502020204030204" pitchFamily="34" charset="0"/>
                          <a:cs typeface="Calibri" panose="020F0502020204030204" pitchFamily="34" charset="0"/>
                        </a:rPr>
                        <a:t>2020*</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03764"/>
                    </a:solidFill>
                  </a:tcPr>
                </a:tc>
                <a:tc rowSpan="2">
                  <a:txBody>
                    <a:bodyPr/>
                    <a:lstStyle/>
                    <a:p>
                      <a:pPr algn="ctr" rtl="0" fontAlgn="ctr"/>
                      <a:r>
                        <a:rPr lang="es-CO" sz="1000" b="1" i="0" u="none" strike="noStrike">
                          <a:solidFill>
                            <a:srgbClr val="FFFFFF"/>
                          </a:solidFill>
                          <a:effectLst/>
                          <a:latin typeface="Calibri" panose="020F0502020204030204" pitchFamily="34" charset="0"/>
                          <a:cs typeface="Calibri" panose="020F0502020204030204" pitchFamily="34" charset="0"/>
                        </a:rPr>
                        <a:t>2020**</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03764"/>
                    </a:solidFill>
                  </a:tcPr>
                </a:tc>
                <a:tc rowSpan="2">
                  <a:txBody>
                    <a:bodyPr/>
                    <a:lstStyle/>
                    <a:p>
                      <a:pPr algn="ctr" rtl="0" fontAlgn="ctr"/>
                      <a:r>
                        <a:rPr lang="es-CO" sz="1000" b="1" i="0" u="none" strike="noStrike">
                          <a:solidFill>
                            <a:srgbClr val="FFFFFF"/>
                          </a:solidFill>
                          <a:effectLst/>
                          <a:latin typeface="Calibri" panose="020F0502020204030204" pitchFamily="34" charset="0"/>
                          <a:cs typeface="Calibri" panose="020F0502020204030204" pitchFamily="34" charset="0"/>
                        </a:rPr>
                        <a:t>2021</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03764"/>
                    </a:solidFill>
                  </a:tcPr>
                </a:tc>
                <a:tc rowSpan="2">
                  <a:txBody>
                    <a:bodyPr/>
                    <a:lstStyle/>
                    <a:p>
                      <a:pPr algn="ctr" rtl="0" fontAlgn="ctr"/>
                      <a:r>
                        <a:rPr lang="es-CO" sz="1000" b="1" i="0" u="none" strike="noStrike">
                          <a:solidFill>
                            <a:srgbClr val="FFFFFF"/>
                          </a:solidFill>
                          <a:effectLst/>
                          <a:latin typeface="Calibri" panose="020F0502020204030204" pitchFamily="34" charset="0"/>
                          <a:cs typeface="Calibri" panose="020F0502020204030204" pitchFamily="34" charset="0"/>
                        </a:rPr>
                        <a:t>2022</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03764"/>
                    </a:solidFill>
                  </a:tcPr>
                </a:tc>
                <a:tc rowSpan="2">
                  <a:txBody>
                    <a:bodyPr/>
                    <a:lstStyle/>
                    <a:p>
                      <a:pPr algn="ctr" rtl="0" fontAlgn="ctr"/>
                      <a:r>
                        <a:rPr lang="es-CO" sz="1000" b="1" i="0" u="none" strike="noStrike">
                          <a:solidFill>
                            <a:srgbClr val="FFFFFF"/>
                          </a:solidFill>
                          <a:effectLst/>
                          <a:latin typeface="Calibri" panose="020F0502020204030204" pitchFamily="34" charset="0"/>
                          <a:cs typeface="Calibri" panose="020F0502020204030204" pitchFamily="34" charset="0"/>
                        </a:rPr>
                        <a:t>2023</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03764"/>
                    </a:solidFill>
                  </a:tcPr>
                </a:tc>
                <a:tc rowSpan="2">
                  <a:txBody>
                    <a:bodyPr/>
                    <a:lstStyle/>
                    <a:p>
                      <a:pPr algn="ctr" rtl="0" fontAlgn="ctr"/>
                      <a:r>
                        <a:rPr lang="es-CO" sz="1000" b="1" i="0" u="none" strike="noStrike">
                          <a:solidFill>
                            <a:srgbClr val="FFFFFF"/>
                          </a:solidFill>
                          <a:effectLst/>
                          <a:latin typeface="Calibri" panose="020F0502020204030204" pitchFamily="34" charset="0"/>
                          <a:cs typeface="Calibri" panose="020F0502020204030204" pitchFamily="34" charset="0"/>
                        </a:rPr>
                        <a:t>2024</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03764"/>
                    </a:solidFill>
                  </a:tcPr>
                </a:tc>
                <a:tc>
                  <a:txBody>
                    <a:bodyPr/>
                    <a:lstStyle/>
                    <a:p>
                      <a:pPr algn="ctr" rtl="0" fontAlgn="ctr"/>
                      <a:r>
                        <a:rPr lang="es-CO" sz="1000" b="1" i="0" u="none" strike="noStrike">
                          <a:solidFill>
                            <a:srgbClr val="FFFFFF"/>
                          </a:solidFill>
                          <a:effectLst/>
                          <a:latin typeface="Calibri" panose="020F0502020204030204" pitchFamily="34" charset="0"/>
                          <a:cs typeface="Calibri" panose="020F0502020204030204" pitchFamily="34" charset="0"/>
                        </a:rPr>
                        <a:t>Var%</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203764"/>
                    </a:solidFill>
                  </a:tcPr>
                </a:tc>
                <a:tc>
                  <a:txBody>
                    <a:bodyPr/>
                    <a:lstStyle/>
                    <a:p>
                      <a:pPr algn="ctr" rtl="0" fontAlgn="ctr"/>
                      <a:r>
                        <a:rPr lang="es-CO" sz="1000" b="1" i="0" u="none" strike="noStrike">
                          <a:solidFill>
                            <a:srgbClr val="FFFFFF"/>
                          </a:solidFill>
                          <a:effectLst/>
                          <a:latin typeface="Calibri" panose="020F0502020204030204" pitchFamily="34" charset="0"/>
                          <a:cs typeface="Calibri" panose="020F0502020204030204" pitchFamily="34" charset="0"/>
                        </a:rPr>
                        <a:t>Var%</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203764"/>
                    </a:solidFill>
                  </a:tcPr>
                </a:tc>
                <a:tc>
                  <a:txBody>
                    <a:bodyPr/>
                    <a:lstStyle/>
                    <a:p>
                      <a:pPr algn="ctr" rtl="0" fontAlgn="ctr"/>
                      <a:r>
                        <a:rPr lang="es-CO" sz="1000" b="1" i="0" u="none" strike="noStrike">
                          <a:solidFill>
                            <a:srgbClr val="FFFFFF"/>
                          </a:solidFill>
                          <a:effectLst/>
                          <a:latin typeface="Calibri" panose="020F0502020204030204" pitchFamily="34" charset="0"/>
                          <a:cs typeface="Calibri" panose="020F0502020204030204" pitchFamily="34" charset="0"/>
                        </a:rPr>
                        <a:t>Var%</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203764"/>
                    </a:solidFill>
                  </a:tcPr>
                </a:tc>
                <a:tc>
                  <a:txBody>
                    <a:bodyPr/>
                    <a:lstStyle/>
                    <a:p>
                      <a:pPr algn="ctr" rtl="0" fontAlgn="ctr"/>
                      <a:r>
                        <a:rPr lang="es-CO" sz="1000" b="1" i="0" u="none" strike="noStrike">
                          <a:solidFill>
                            <a:srgbClr val="FFFFFF"/>
                          </a:solidFill>
                          <a:effectLst/>
                          <a:latin typeface="Calibri" panose="020F0502020204030204" pitchFamily="34" charset="0"/>
                          <a:cs typeface="Calibri" panose="020F0502020204030204" pitchFamily="34" charset="0"/>
                        </a:rPr>
                        <a:t>Var%</a:t>
                      </a:r>
                    </a:p>
                  </a:txBody>
                  <a:tcPr marL="0" marR="0" marT="0" marB="0" anchor="ctr">
                    <a:lnL w="6350" cap="flat" cmpd="sng" algn="ctr">
                      <a:solidFill>
                        <a:srgbClr val="B8CCE4"/>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203764"/>
                    </a:solidFill>
                  </a:tcPr>
                </a:tc>
                <a:extLst>
                  <a:ext uri="{0D108BD9-81ED-4DB2-BD59-A6C34878D82A}">
                    <a16:rowId xmlns:a16="http://schemas.microsoft.com/office/drawing/2014/main" xmlns="" val="3047000465"/>
                  </a:ext>
                </a:extLst>
              </a:tr>
              <a:tr h="185195">
                <a:tc vMerge="1">
                  <a:txBody>
                    <a:bodyPr/>
                    <a:lstStyle/>
                    <a:p>
                      <a:endParaRPr lang="es-CO"/>
                    </a:p>
                  </a:txBody>
                  <a:tcPr/>
                </a:tc>
                <a:tc vMerge="1">
                  <a:txBody>
                    <a:bodyPr/>
                    <a:lstStyle/>
                    <a:p>
                      <a:endParaRPr lang="es-CO"/>
                    </a:p>
                  </a:txBody>
                  <a:tcPr/>
                </a:tc>
                <a:tc vMerge="1">
                  <a:txBody>
                    <a:bodyPr/>
                    <a:lstStyle/>
                    <a:p>
                      <a:endParaRPr lang="es-CO"/>
                    </a:p>
                  </a:txBody>
                  <a:tcPr/>
                </a:tc>
                <a:tc vMerge="1">
                  <a:txBody>
                    <a:bodyPr/>
                    <a:lstStyle/>
                    <a:p>
                      <a:endParaRPr lang="es-CO"/>
                    </a:p>
                  </a:txBody>
                  <a:tcPr/>
                </a:tc>
                <a:tc vMerge="1">
                  <a:txBody>
                    <a:bodyPr/>
                    <a:lstStyle/>
                    <a:p>
                      <a:endParaRPr lang="es-CO"/>
                    </a:p>
                  </a:txBody>
                  <a:tcPr/>
                </a:tc>
                <a:tc vMerge="1">
                  <a:txBody>
                    <a:bodyPr/>
                    <a:lstStyle/>
                    <a:p>
                      <a:endParaRPr lang="es-CO"/>
                    </a:p>
                  </a:txBody>
                  <a:tcPr/>
                </a:tc>
                <a:tc vMerge="1">
                  <a:txBody>
                    <a:bodyPr/>
                    <a:lstStyle/>
                    <a:p>
                      <a:endParaRPr lang="es-CO"/>
                    </a:p>
                  </a:txBody>
                  <a:tcPr/>
                </a:tc>
                <a:tc>
                  <a:txBody>
                    <a:bodyPr/>
                    <a:lstStyle/>
                    <a:p>
                      <a:pPr algn="ctr" rtl="0" fontAlgn="ctr"/>
                      <a:r>
                        <a:rPr lang="es-CO" sz="1000" b="1" i="0" u="none" strike="noStrike">
                          <a:solidFill>
                            <a:srgbClr val="FFFFFF"/>
                          </a:solidFill>
                          <a:effectLst/>
                          <a:latin typeface="Calibri" panose="020F0502020204030204" pitchFamily="34" charset="0"/>
                          <a:cs typeface="Calibri" panose="020F0502020204030204" pitchFamily="34" charset="0"/>
                        </a:rPr>
                        <a:t>21/20</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a:noFill/>
                    </a:lnT>
                    <a:lnB w="6350" cap="flat" cmpd="sng" algn="ctr">
                      <a:solidFill>
                        <a:srgbClr val="B8CCE4"/>
                      </a:solidFill>
                      <a:prstDash val="solid"/>
                      <a:round/>
                      <a:headEnd type="none" w="med" len="med"/>
                      <a:tailEnd type="none" w="med" len="med"/>
                    </a:lnB>
                    <a:solidFill>
                      <a:srgbClr val="203764"/>
                    </a:solidFill>
                  </a:tcPr>
                </a:tc>
                <a:tc>
                  <a:txBody>
                    <a:bodyPr/>
                    <a:lstStyle/>
                    <a:p>
                      <a:pPr algn="ctr" rtl="0" fontAlgn="ctr"/>
                      <a:r>
                        <a:rPr lang="es-CO" sz="1000" b="1" i="0" u="none" strike="noStrike">
                          <a:solidFill>
                            <a:srgbClr val="FFFFFF"/>
                          </a:solidFill>
                          <a:effectLst/>
                          <a:latin typeface="Calibri" panose="020F0502020204030204" pitchFamily="34" charset="0"/>
                          <a:cs typeface="Calibri" panose="020F0502020204030204" pitchFamily="34" charset="0"/>
                        </a:rPr>
                        <a:t>22/21</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a:noFill/>
                    </a:lnT>
                    <a:lnB w="6350" cap="flat" cmpd="sng" algn="ctr">
                      <a:solidFill>
                        <a:srgbClr val="B8CCE4"/>
                      </a:solidFill>
                      <a:prstDash val="solid"/>
                      <a:round/>
                      <a:headEnd type="none" w="med" len="med"/>
                      <a:tailEnd type="none" w="med" len="med"/>
                    </a:lnB>
                    <a:solidFill>
                      <a:srgbClr val="203764"/>
                    </a:solidFill>
                  </a:tcPr>
                </a:tc>
                <a:tc>
                  <a:txBody>
                    <a:bodyPr/>
                    <a:lstStyle/>
                    <a:p>
                      <a:pPr algn="ctr" rtl="0" fontAlgn="ctr"/>
                      <a:r>
                        <a:rPr lang="es-CO" sz="1000" b="1" i="0" u="none" strike="noStrike">
                          <a:solidFill>
                            <a:srgbClr val="FFFFFF"/>
                          </a:solidFill>
                          <a:effectLst/>
                          <a:latin typeface="Calibri" panose="020F0502020204030204" pitchFamily="34" charset="0"/>
                          <a:cs typeface="Calibri" panose="020F0502020204030204" pitchFamily="34" charset="0"/>
                        </a:rPr>
                        <a:t>23/22</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a:noFill/>
                    </a:lnT>
                    <a:lnB w="6350" cap="flat" cmpd="sng" algn="ctr">
                      <a:solidFill>
                        <a:srgbClr val="B8CCE4"/>
                      </a:solidFill>
                      <a:prstDash val="solid"/>
                      <a:round/>
                      <a:headEnd type="none" w="med" len="med"/>
                      <a:tailEnd type="none" w="med" len="med"/>
                    </a:lnB>
                    <a:solidFill>
                      <a:srgbClr val="203764"/>
                    </a:solidFill>
                  </a:tcPr>
                </a:tc>
                <a:tc>
                  <a:txBody>
                    <a:bodyPr/>
                    <a:lstStyle/>
                    <a:p>
                      <a:pPr algn="ctr" rtl="0" fontAlgn="ctr"/>
                      <a:r>
                        <a:rPr lang="es-CO" sz="1000" b="1" i="0" u="none" strike="noStrike">
                          <a:solidFill>
                            <a:srgbClr val="FFFFFF"/>
                          </a:solidFill>
                          <a:effectLst/>
                          <a:latin typeface="Calibri" panose="020F0502020204030204" pitchFamily="34" charset="0"/>
                          <a:cs typeface="Calibri" panose="020F0502020204030204" pitchFamily="34" charset="0"/>
                        </a:rPr>
                        <a:t>24/23</a:t>
                      </a:r>
                    </a:p>
                  </a:txBody>
                  <a:tcPr marL="0" marR="0" marT="0" marB="0" anchor="ctr">
                    <a:lnL w="6350" cap="flat" cmpd="sng" algn="ctr">
                      <a:solidFill>
                        <a:srgbClr val="B8CCE4"/>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w="6350" cap="flat" cmpd="sng" algn="ctr">
                      <a:solidFill>
                        <a:srgbClr val="B8CCE4"/>
                      </a:solidFill>
                      <a:prstDash val="solid"/>
                      <a:round/>
                      <a:headEnd type="none" w="med" len="med"/>
                      <a:tailEnd type="none" w="med" len="med"/>
                    </a:lnB>
                    <a:solidFill>
                      <a:srgbClr val="203764"/>
                    </a:solidFill>
                  </a:tcPr>
                </a:tc>
                <a:extLst>
                  <a:ext uri="{0D108BD9-81ED-4DB2-BD59-A6C34878D82A}">
                    <a16:rowId xmlns:a16="http://schemas.microsoft.com/office/drawing/2014/main" xmlns="" val="2372895811"/>
                  </a:ext>
                </a:extLst>
              </a:tr>
              <a:tr h="277534">
                <a:tc>
                  <a:txBody>
                    <a:bodyPr/>
                    <a:lstStyle/>
                    <a:p>
                      <a:pPr algn="l" rtl="0" fontAlgn="ctr"/>
                      <a:r>
                        <a:rPr lang="es-CO" sz="1000" b="1" i="0" u="none" strike="noStrike" dirty="0">
                          <a:solidFill>
                            <a:srgbClr val="203764"/>
                          </a:solidFill>
                          <a:effectLst/>
                          <a:latin typeface="Calibri" panose="020F0502020204030204" pitchFamily="34" charset="0"/>
                          <a:cs typeface="Calibri" panose="020F0502020204030204" pitchFamily="34" charset="0"/>
                        </a:rPr>
                        <a:t>MHCP </a:t>
                      </a:r>
                    </a:p>
                  </a:txBody>
                  <a:tcPr marL="0" marR="0" marT="0" marB="0" anchor="ctr">
                    <a:lnL w="12700" cap="flat" cmpd="sng" algn="ctr">
                      <a:solidFill>
                        <a:schemeClr val="tx1"/>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2F2F2"/>
                    </a:solidFill>
                  </a:tcPr>
                </a:tc>
                <a:tc>
                  <a:txBody>
                    <a:bodyPr/>
                    <a:lstStyle/>
                    <a:p>
                      <a:pPr algn="r" rtl="0" fontAlgn="ctr"/>
                      <a:r>
                        <a:rPr lang="es-CO" sz="1000" b="1" i="0" u="none" strike="noStrike" dirty="0">
                          <a:solidFill>
                            <a:srgbClr val="203764"/>
                          </a:solidFill>
                          <a:effectLst/>
                          <a:latin typeface="Calibri" panose="020F0502020204030204" pitchFamily="34" charset="0"/>
                          <a:cs typeface="Calibri" panose="020F0502020204030204" pitchFamily="34" charset="0"/>
                        </a:rPr>
                        <a:t>       35,532,902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2F2F2"/>
                    </a:solidFill>
                  </a:tcPr>
                </a:tc>
                <a:tc>
                  <a:txBody>
                    <a:bodyPr/>
                    <a:lstStyle/>
                    <a:p>
                      <a:pPr algn="r" rtl="0" fontAlgn="ctr"/>
                      <a:r>
                        <a:rPr lang="es-CO" sz="1000" b="1" i="0" u="none" strike="noStrike">
                          <a:solidFill>
                            <a:srgbClr val="203764"/>
                          </a:solidFill>
                          <a:effectLst/>
                          <a:latin typeface="Calibri" panose="020F0502020204030204" pitchFamily="34" charset="0"/>
                          <a:cs typeface="Calibri" panose="020F0502020204030204" pitchFamily="34" charset="0"/>
                        </a:rPr>
                        <a:t>       35,441,461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2F2F2"/>
                    </a:solidFill>
                  </a:tcPr>
                </a:tc>
                <a:tc>
                  <a:txBody>
                    <a:bodyPr/>
                    <a:lstStyle/>
                    <a:p>
                      <a:pPr algn="r" rtl="0" fontAlgn="ctr"/>
                      <a:r>
                        <a:rPr lang="es-CO" sz="1000" b="1" i="0" u="none" strike="noStrike">
                          <a:solidFill>
                            <a:srgbClr val="203764"/>
                          </a:solidFill>
                          <a:effectLst/>
                          <a:latin typeface="Calibri" panose="020F0502020204030204" pitchFamily="34" charset="0"/>
                          <a:cs typeface="Calibri" panose="020F0502020204030204" pitchFamily="34" charset="0"/>
                        </a:rPr>
                        <a:t>       13,403,337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2F2F2"/>
                    </a:solidFill>
                  </a:tcPr>
                </a:tc>
                <a:tc>
                  <a:txBody>
                    <a:bodyPr/>
                    <a:lstStyle/>
                    <a:p>
                      <a:pPr algn="r" rtl="0" fontAlgn="ctr"/>
                      <a:r>
                        <a:rPr lang="es-CO" sz="1000" b="1" i="0" u="none" strike="noStrike">
                          <a:solidFill>
                            <a:srgbClr val="203764"/>
                          </a:solidFill>
                          <a:effectLst/>
                          <a:latin typeface="Calibri" panose="020F0502020204030204" pitchFamily="34" charset="0"/>
                          <a:cs typeface="Calibri" panose="020F0502020204030204" pitchFamily="34" charset="0"/>
                        </a:rPr>
                        <a:t>      13,471,392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2F2F2"/>
                    </a:solidFill>
                  </a:tcPr>
                </a:tc>
                <a:tc>
                  <a:txBody>
                    <a:bodyPr/>
                    <a:lstStyle/>
                    <a:p>
                      <a:pPr algn="r" rtl="0" fontAlgn="ctr"/>
                      <a:r>
                        <a:rPr lang="es-CO" sz="1000" b="1" i="0" u="none" strike="noStrike">
                          <a:solidFill>
                            <a:srgbClr val="203764"/>
                          </a:solidFill>
                          <a:effectLst/>
                          <a:latin typeface="Calibri" panose="020F0502020204030204" pitchFamily="34" charset="0"/>
                          <a:cs typeface="Calibri" panose="020F0502020204030204" pitchFamily="34" charset="0"/>
                        </a:rPr>
                        <a:t>       13,777,000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2F2F2"/>
                    </a:solidFill>
                  </a:tcPr>
                </a:tc>
                <a:tc>
                  <a:txBody>
                    <a:bodyPr/>
                    <a:lstStyle/>
                    <a:p>
                      <a:pPr algn="r" rtl="0" fontAlgn="ctr"/>
                      <a:r>
                        <a:rPr lang="es-CO" sz="1000" b="1" i="0" u="none" strike="noStrike">
                          <a:solidFill>
                            <a:srgbClr val="203764"/>
                          </a:solidFill>
                          <a:effectLst/>
                          <a:latin typeface="Calibri" panose="020F0502020204030204" pitchFamily="34" charset="0"/>
                          <a:cs typeface="Calibri" panose="020F0502020204030204" pitchFamily="34" charset="0"/>
                        </a:rPr>
                        <a:t>     14,179,781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2F2F2"/>
                    </a:solidFill>
                  </a:tcPr>
                </a:tc>
                <a:tc>
                  <a:txBody>
                    <a:bodyPr/>
                    <a:lstStyle/>
                    <a:p>
                      <a:pPr algn="r" rtl="0" fontAlgn="ctr"/>
                      <a:r>
                        <a:rPr lang="es-CO" sz="1000" b="1" i="0" u="none" strike="noStrike">
                          <a:solidFill>
                            <a:srgbClr val="203764"/>
                          </a:solidFill>
                          <a:effectLst/>
                          <a:latin typeface="Calibri" panose="020F0502020204030204" pitchFamily="34" charset="0"/>
                          <a:cs typeface="Calibri" panose="020F0502020204030204" pitchFamily="34" charset="0"/>
                        </a:rPr>
                        <a:t>-62%</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2F2F2"/>
                    </a:solidFill>
                  </a:tcPr>
                </a:tc>
                <a:tc>
                  <a:txBody>
                    <a:bodyPr/>
                    <a:lstStyle/>
                    <a:p>
                      <a:pPr algn="r" rtl="0" fontAlgn="ctr"/>
                      <a:r>
                        <a:rPr lang="es-CO" sz="1000" b="1" i="0" u="none" strike="noStrike">
                          <a:solidFill>
                            <a:srgbClr val="203764"/>
                          </a:solidFill>
                          <a:effectLst/>
                          <a:latin typeface="Calibri" panose="020F0502020204030204" pitchFamily="34" charset="0"/>
                          <a:cs typeface="Calibri" panose="020F0502020204030204" pitchFamily="34" charset="0"/>
                        </a:rPr>
                        <a:t>1%</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2F2F2"/>
                    </a:solidFill>
                  </a:tcPr>
                </a:tc>
                <a:tc>
                  <a:txBody>
                    <a:bodyPr/>
                    <a:lstStyle/>
                    <a:p>
                      <a:pPr algn="r" rtl="0" fontAlgn="ctr"/>
                      <a:r>
                        <a:rPr lang="es-CO" sz="1000" b="1" i="0" u="none" strike="noStrike">
                          <a:solidFill>
                            <a:srgbClr val="203764"/>
                          </a:solidFill>
                          <a:effectLst/>
                          <a:latin typeface="Calibri" panose="020F0502020204030204" pitchFamily="34" charset="0"/>
                          <a:cs typeface="Calibri" panose="020F0502020204030204" pitchFamily="34" charset="0"/>
                        </a:rPr>
                        <a:t>2%</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2F2F2"/>
                    </a:solidFill>
                  </a:tcPr>
                </a:tc>
                <a:tc>
                  <a:txBody>
                    <a:bodyPr/>
                    <a:lstStyle/>
                    <a:p>
                      <a:pPr algn="r" rtl="0" fontAlgn="ctr"/>
                      <a:r>
                        <a:rPr lang="es-CO" sz="1000" b="1" i="0" u="none" strike="noStrike">
                          <a:solidFill>
                            <a:srgbClr val="203764"/>
                          </a:solidFill>
                          <a:effectLst/>
                          <a:latin typeface="Calibri" panose="020F0502020204030204" pitchFamily="34" charset="0"/>
                          <a:cs typeface="Calibri" panose="020F0502020204030204" pitchFamily="34" charset="0"/>
                        </a:rPr>
                        <a:t>3%</a:t>
                      </a:r>
                    </a:p>
                  </a:txBody>
                  <a:tcPr marL="0" marR="0" marT="0" marB="0" anchor="ctr">
                    <a:lnL w="6350" cap="flat" cmpd="sng" algn="ctr">
                      <a:solidFill>
                        <a:srgbClr val="B8CCE4"/>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2F2F2"/>
                    </a:solidFill>
                  </a:tcPr>
                </a:tc>
                <a:extLst>
                  <a:ext uri="{0D108BD9-81ED-4DB2-BD59-A6C34878D82A}">
                    <a16:rowId xmlns:a16="http://schemas.microsoft.com/office/drawing/2014/main" xmlns="" val="2947439991"/>
                  </a:ext>
                </a:extLst>
              </a:tr>
              <a:tr h="277534">
                <a:tc>
                  <a:txBody>
                    <a:bodyPr/>
                    <a:lstStyle/>
                    <a:p>
                      <a:pPr algn="l" rtl="0" fontAlgn="ctr"/>
                      <a:r>
                        <a:rPr lang="es-CO" sz="1000" b="0" i="0" u="none" strike="noStrike" dirty="0">
                          <a:solidFill>
                            <a:srgbClr val="203764"/>
                          </a:solidFill>
                          <a:effectLst/>
                          <a:latin typeface="Calibri" panose="020F0502020204030204" pitchFamily="34" charset="0"/>
                          <a:cs typeface="Calibri" panose="020F0502020204030204" pitchFamily="34" charset="0"/>
                        </a:rPr>
                        <a:t>Gastos de </a:t>
                      </a:r>
                      <a:r>
                        <a:rPr lang="es-CO" sz="1000" b="0" i="0" u="none" strike="noStrike" dirty="0" smtClean="0">
                          <a:solidFill>
                            <a:srgbClr val="203764"/>
                          </a:solidFill>
                          <a:effectLst/>
                          <a:latin typeface="Calibri" panose="020F0502020204030204" pitchFamily="34" charset="0"/>
                          <a:cs typeface="Calibri" panose="020F0502020204030204" pitchFamily="34" charset="0"/>
                        </a:rPr>
                        <a:t>personal***</a:t>
                      </a:r>
                      <a:endParaRPr lang="es-CO" sz="1000" b="0" i="0" u="none" strike="noStrike" dirty="0">
                        <a:solidFill>
                          <a:srgbClr val="203764"/>
                        </a:solidFill>
                        <a:effectLst/>
                        <a:latin typeface="Calibri" panose="020F0502020204030204" pitchFamily="34" charset="0"/>
                        <a:cs typeface="Calibri" panose="020F0502020204030204" pitchFamily="34" charset="0"/>
                      </a:endParaRPr>
                    </a:p>
                  </a:txBody>
                  <a:tcPr marL="0" marR="0" marT="0" marB="0" anchor="ctr">
                    <a:lnL w="12700" cap="flat" cmpd="sng" algn="ctr">
                      <a:solidFill>
                        <a:schemeClr val="tx1"/>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000" b="0" i="0" u="none" strike="noStrike">
                          <a:solidFill>
                            <a:srgbClr val="203764"/>
                          </a:solidFill>
                          <a:effectLst/>
                          <a:latin typeface="Calibri" panose="020F0502020204030204" pitchFamily="34" charset="0"/>
                          <a:cs typeface="Calibri" panose="020F0502020204030204" pitchFamily="34" charset="0"/>
                        </a:rPr>
                        <a:t>              74,395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000" b="0" i="0" u="none" strike="noStrike" dirty="0">
                          <a:solidFill>
                            <a:srgbClr val="203764"/>
                          </a:solidFill>
                          <a:effectLst/>
                          <a:latin typeface="Calibri" panose="020F0502020204030204" pitchFamily="34" charset="0"/>
                          <a:cs typeface="Calibri" panose="020F0502020204030204" pitchFamily="34" charset="0"/>
                        </a:rPr>
                        <a:t>              74,395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000" b="0" i="0" u="none" strike="noStrike" dirty="0">
                          <a:solidFill>
                            <a:srgbClr val="203764"/>
                          </a:solidFill>
                          <a:effectLst/>
                          <a:latin typeface="Calibri" panose="020F0502020204030204" pitchFamily="34" charset="0"/>
                          <a:cs typeface="Calibri" panose="020F0502020204030204" pitchFamily="34" charset="0"/>
                        </a:rPr>
                        <a:t>              78,487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000" b="0" i="0" u="none" strike="noStrike">
                          <a:solidFill>
                            <a:srgbClr val="203764"/>
                          </a:solidFill>
                          <a:effectLst/>
                          <a:latin typeface="Calibri" panose="020F0502020204030204" pitchFamily="34" charset="0"/>
                          <a:cs typeface="Calibri" panose="020F0502020204030204" pitchFamily="34" charset="0"/>
                        </a:rPr>
                        <a:t>             80,842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000" b="0" i="0" u="none" strike="noStrike">
                          <a:solidFill>
                            <a:srgbClr val="203764"/>
                          </a:solidFill>
                          <a:effectLst/>
                          <a:latin typeface="Calibri" panose="020F0502020204030204" pitchFamily="34" charset="0"/>
                          <a:cs typeface="Calibri" panose="020F0502020204030204" pitchFamily="34" charset="0"/>
                        </a:rPr>
                        <a:t>              83,267 </a:t>
                      </a:r>
                    </a:p>
                  </a:txBody>
                  <a:tcPr marL="0" marR="0" marT="0" marB="0" anchor="ctr">
                    <a:lnL w="6350" cap="flat" cmpd="sng" algn="ctr">
                      <a:solidFill>
                        <a:srgbClr val="B8CCE4"/>
                      </a:solidFill>
                      <a:prstDash val="solid"/>
                      <a:round/>
                      <a:headEnd type="none" w="med" len="med"/>
                      <a:tailEnd type="none" w="med" len="med"/>
                    </a:lnL>
                    <a:lnR>
                      <a:noFill/>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000" b="0" i="0" u="none" strike="noStrike">
                          <a:solidFill>
                            <a:srgbClr val="203764"/>
                          </a:solidFill>
                          <a:effectLst/>
                          <a:latin typeface="Calibri" panose="020F0502020204030204" pitchFamily="34" charset="0"/>
                          <a:cs typeface="Calibri" panose="020F0502020204030204" pitchFamily="34" charset="0"/>
                        </a:rPr>
                        <a:t>            85,765 </a:t>
                      </a:r>
                    </a:p>
                  </a:txBody>
                  <a:tcPr marL="0" marR="0" marT="0" marB="0" anchor="ctr">
                    <a:lnL>
                      <a:noFill/>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000" b="0" i="0" u="none" strike="noStrike">
                          <a:solidFill>
                            <a:srgbClr val="203764"/>
                          </a:solidFill>
                          <a:effectLst/>
                          <a:latin typeface="Calibri" panose="020F0502020204030204" pitchFamily="34" charset="0"/>
                          <a:cs typeface="Calibri" panose="020F0502020204030204" pitchFamily="34" charset="0"/>
                        </a:rPr>
                        <a:t>6%</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000" b="0" i="0" u="none" strike="noStrike">
                          <a:solidFill>
                            <a:srgbClr val="203764"/>
                          </a:solidFill>
                          <a:effectLst/>
                          <a:latin typeface="Calibri" panose="020F0502020204030204" pitchFamily="34" charset="0"/>
                          <a:cs typeface="Calibri" panose="020F0502020204030204" pitchFamily="34" charset="0"/>
                        </a:rPr>
                        <a:t>3%</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000" b="0" i="0" u="none" strike="noStrike">
                          <a:solidFill>
                            <a:srgbClr val="203764"/>
                          </a:solidFill>
                          <a:effectLst/>
                          <a:latin typeface="Calibri" panose="020F0502020204030204" pitchFamily="34" charset="0"/>
                          <a:cs typeface="Calibri" panose="020F0502020204030204" pitchFamily="34" charset="0"/>
                        </a:rPr>
                        <a:t>3%</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000" b="0" i="0" u="none" strike="noStrike">
                          <a:solidFill>
                            <a:srgbClr val="203764"/>
                          </a:solidFill>
                          <a:effectLst/>
                          <a:latin typeface="Calibri" panose="020F0502020204030204" pitchFamily="34" charset="0"/>
                          <a:cs typeface="Calibri" panose="020F0502020204030204" pitchFamily="34" charset="0"/>
                        </a:rPr>
                        <a:t>3%</a:t>
                      </a:r>
                    </a:p>
                  </a:txBody>
                  <a:tcPr marL="0" marR="0" marT="0" marB="0" anchor="ctr">
                    <a:lnL w="6350" cap="flat" cmpd="sng" algn="ctr">
                      <a:solidFill>
                        <a:srgbClr val="B8CCE4"/>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extLst>
                  <a:ext uri="{0D108BD9-81ED-4DB2-BD59-A6C34878D82A}">
                    <a16:rowId xmlns:a16="http://schemas.microsoft.com/office/drawing/2014/main" xmlns="" val="2021808101"/>
                  </a:ext>
                </a:extLst>
              </a:tr>
              <a:tr h="277534">
                <a:tc>
                  <a:txBody>
                    <a:bodyPr/>
                    <a:lstStyle/>
                    <a:p>
                      <a:pPr algn="l" rtl="0" fontAlgn="ctr"/>
                      <a:r>
                        <a:rPr lang="es-ES" sz="1000" b="0" i="0" u="none" strike="noStrike">
                          <a:solidFill>
                            <a:srgbClr val="203764"/>
                          </a:solidFill>
                          <a:effectLst/>
                          <a:latin typeface="Calibri" panose="020F0502020204030204" pitchFamily="34" charset="0"/>
                          <a:cs typeface="Calibri" panose="020F0502020204030204" pitchFamily="34" charset="0"/>
                        </a:rPr>
                        <a:t>Adquisición de Bienes y servicios </a:t>
                      </a:r>
                    </a:p>
                  </a:txBody>
                  <a:tcPr marL="0" marR="0" marT="0" marB="0" anchor="ctr">
                    <a:lnL w="12700" cap="flat" cmpd="sng" algn="ctr">
                      <a:solidFill>
                        <a:schemeClr val="tx1"/>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000" b="0" i="0" u="none" strike="noStrike">
                          <a:solidFill>
                            <a:srgbClr val="203764"/>
                          </a:solidFill>
                          <a:effectLst/>
                          <a:latin typeface="Calibri" panose="020F0502020204030204" pitchFamily="34" charset="0"/>
                          <a:cs typeface="Calibri" panose="020F0502020204030204" pitchFamily="34" charset="0"/>
                        </a:rPr>
                        <a:t>              54,478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000" b="0" i="0" u="none" strike="noStrike">
                          <a:solidFill>
                            <a:srgbClr val="203764"/>
                          </a:solidFill>
                          <a:effectLst/>
                          <a:latin typeface="Calibri" panose="020F0502020204030204" pitchFamily="34" charset="0"/>
                          <a:cs typeface="Calibri" panose="020F0502020204030204" pitchFamily="34" charset="0"/>
                        </a:rPr>
                        <a:t>              54,478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000" b="0" i="0" u="none" strike="noStrike">
                          <a:solidFill>
                            <a:srgbClr val="203764"/>
                          </a:solidFill>
                          <a:effectLst/>
                          <a:latin typeface="Calibri" panose="020F0502020204030204" pitchFamily="34" charset="0"/>
                          <a:cs typeface="Calibri" panose="020F0502020204030204" pitchFamily="34" charset="0"/>
                        </a:rPr>
                        <a:t>              64,308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000" b="0" i="0" u="none" strike="noStrike">
                          <a:solidFill>
                            <a:srgbClr val="203764"/>
                          </a:solidFill>
                          <a:effectLst/>
                          <a:latin typeface="Calibri" panose="020F0502020204030204" pitchFamily="34" charset="0"/>
                          <a:cs typeface="Calibri" panose="020F0502020204030204" pitchFamily="34" charset="0"/>
                        </a:rPr>
                        <a:t>             66,082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000" b="0" i="0" u="none" strike="noStrike">
                          <a:solidFill>
                            <a:srgbClr val="203764"/>
                          </a:solidFill>
                          <a:effectLst/>
                          <a:latin typeface="Calibri" panose="020F0502020204030204" pitchFamily="34" charset="0"/>
                          <a:cs typeface="Calibri" panose="020F0502020204030204" pitchFamily="34" charset="0"/>
                        </a:rPr>
                        <a:t>              68,065 </a:t>
                      </a:r>
                    </a:p>
                  </a:txBody>
                  <a:tcPr marL="0" marR="0" marT="0" marB="0" anchor="ctr">
                    <a:lnL w="6350" cap="flat" cmpd="sng" algn="ctr">
                      <a:solidFill>
                        <a:srgbClr val="B8CCE4"/>
                      </a:solidFill>
                      <a:prstDash val="solid"/>
                      <a:round/>
                      <a:headEnd type="none" w="med" len="med"/>
                      <a:tailEnd type="none" w="med" len="med"/>
                    </a:lnL>
                    <a:lnR>
                      <a:noFill/>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000" b="0" i="0" u="none" strike="noStrike">
                          <a:solidFill>
                            <a:srgbClr val="203764"/>
                          </a:solidFill>
                          <a:effectLst/>
                          <a:latin typeface="Calibri" panose="020F0502020204030204" pitchFamily="34" charset="0"/>
                          <a:cs typeface="Calibri" panose="020F0502020204030204" pitchFamily="34" charset="0"/>
                        </a:rPr>
                        <a:t>            70,107 </a:t>
                      </a:r>
                    </a:p>
                  </a:txBody>
                  <a:tcPr marL="0" marR="0" marT="0" marB="0" anchor="ctr">
                    <a:lnL>
                      <a:noFill/>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000" b="0" i="0" u="none" strike="noStrike">
                          <a:solidFill>
                            <a:srgbClr val="203764"/>
                          </a:solidFill>
                          <a:effectLst/>
                          <a:latin typeface="Calibri" panose="020F0502020204030204" pitchFamily="34" charset="0"/>
                          <a:cs typeface="Calibri" panose="020F0502020204030204" pitchFamily="34" charset="0"/>
                        </a:rPr>
                        <a:t>18%</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000" b="0" i="0" u="none" strike="noStrike">
                          <a:solidFill>
                            <a:srgbClr val="203764"/>
                          </a:solidFill>
                          <a:effectLst/>
                          <a:latin typeface="Calibri" panose="020F0502020204030204" pitchFamily="34" charset="0"/>
                          <a:cs typeface="Calibri" panose="020F0502020204030204" pitchFamily="34" charset="0"/>
                        </a:rPr>
                        <a:t>3%</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000" b="0" i="0" u="none" strike="noStrike">
                          <a:solidFill>
                            <a:srgbClr val="203764"/>
                          </a:solidFill>
                          <a:effectLst/>
                          <a:latin typeface="Calibri" panose="020F0502020204030204" pitchFamily="34" charset="0"/>
                          <a:cs typeface="Calibri" panose="020F0502020204030204" pitchFamily="34" charset="0"/>
                        </a:rPr>
                        <a:t>3%</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000" b="0" i="0" u="none" strike="noStrike">
                          <a:solidFill>
                            <a:srgbClr val="203764"/>
                          </a:solidFill>
                          <a:effectLst/>
                          <a:latin typeface="Calibri" panose="020F0502020204030204" pitchFamily="34" charset="0"/>
                          <a:cs typeface="Calibri" panose="020F0502020204030204" pitchFamily="34" charset="0"/>
                        </a:rPr>
                        <a:t>3%</a:t>
                      </a:r>
                    </a:p>
                  </a:txBody>
                  <a:tcPr marL="0" marR="0" marT="0" marB="0" anchor="ctr">
                    <a:lnL w="6350" cap="flat" cmpd="sng" algn="ctr">
                      <a:solidFill>
                        <a:srgbClr val="B8CCE4"/>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extLst>
                  <a:ext uri="{0D108BD9-81ED-4DB2-BD59-A6C34878D82A}">
                    <a16:rowId xmlns:a16="http://schemas.microsoft.com/office/drawing/2014/main" xmlns="" val="2502164323"/>
                  </a:ext>
                </a:extLst>
              </a:tr>
              <a:tr h="351916">
                <a:tc>
                  <a:txBody>
                    <a:bodyPr/>
                    <a:lstStyle/>
                    <a:p>
                      <a:pPr algn="l" rtl="0" fontAlgn="ctr"/>
                      <a:r>
                        <a:rPr lang="es-CO" sz="1000" b="0" i="0" u="none" strike="noStrike" dirty="0">
                          <a:solidFill>
                            <a:srgbClr val="203764"/>
                          </a:solidFill>
                          <a:effectLst/>
                          <a:latin typeface="Calibri" panose="020F0502020204030204" pitchFamily="34" charset="0"/>
                          <a:cs typeface="Calibri" panose="020F0502020204030204" pitchFamily="34" charset="0"/>
                        </a:rPr>
                        <a:t>Transferencias corrientes </a:t>
                      </a:r>
                    </a:p>
                  </a:txBody>
                  <a:tcPr marL="0" marR="0" marT="0" marB="0" anchor="ctr">
                    <a:lnL w="12700" cap="flat" cmpd="sng" algn="ctr">
                      <a:solidFill>
                        <a:schemeClr val="tx1"/>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000" b="0" i="0" u="none" strike="noStrike">
                          <a:solidFill>
                            <a:srgbClr val="203764"/>
                          </a:solidFill>
                          <a:effectLst/>
                          <a:latin typeface="Calibri" panose="020F0502020204030204" pitchFamily="34" charset="0"/>
                          <a:cs typeface="Calibri" panose="020F0502020204030204" pitchFamily="34" charset="0"/>
                        </a:rPr>
                        <a:t>       31,504,398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000" b="0" i="0" u="none" strike="noStrike">
                          <a:solidFill>
                            <a:srgbClr val="203764"/>
                          </a:solidFill>
                          <a:effectLst/>
                          <a:latin typeface="Calibri" panose="020F0502020204030204" pitchFamily="34" charset="0"/>
                          <a:cs typeface="Calibri" panose="020F0502020204030204" pitchFamily="34" charset="0"/>
                        </a:rPr>
                        <a:t>       31,414,957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000" b="0" i="0" u="none" strike="noStrike" dirty="0">
                          <a:solidFill>
                            <a:srgbClr val="203764"/>
                          </a:solidFill>
                          <a:effectLst/>
                          <a:latin typeface="Calibri" panose="020F0502020204030204" pitchFamily="34" charset="0"/>
                          <a:cs typeface="Calibri" panose="020F0502020204030204" pitchFamily="34" charset="0"/>
                        </a:rPr>
                        <a:t>       12,439,000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000" b="0" i="0" u="none" strike="noStrike">
                          <a:solidFill>
                            <a:srgbClr val="203764"/>
                          </a:solidFill>
                          <a:effectLst/>
                          <a:latin typeface="Calibri" panose="020F0502020204030204" pitchFamily="34" charset="0"/>
                          <a:cs typeface="Calibri" panose="020F0502020204030204" pitchFamily="34" charset="0"/>
                        </a:rPr>
                        <a:t>      12,549,038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000" b="0" i="0" u="none" strike="noStrike">
                          <a:solidFill>
                            <a:srgbClr val="203764"/>
                          </a:solidFill>
                          <a:effectLst/>
                          <a:latin typeface="Calibri" panose="020F0502020204030204" pitchFamily="34" charset="0"/>
                          <a:cs typeface="Calibri" panose="020F0502020204030204" pitchFamily="34" charset="0"/>
                        </a:rPr>
                        <a:t>       12,870,672 </a:t>
                      </a:r>
                    </a:p>
                  </a:txBody>
                  <a:tcPr marL="0" marR="0" marT="0" marB="0" anchor="ctr">
                    <a:lnL w="6350" cap="flat" cmpd="sng" algn="ctr">
                      <a:solidFill>
                        <a:srgbClr val="B8CCE4"/>
                      </a:solidFill>
                      <a:prstDash val="solid"/>
                      <a:round/>
                      <a:headEnd type="none" w="med" len="med"/>
                      <a:tailEnd type="none" w="med" len="med"/>
                    </a:lnL>
                    <a:lnR>
                      <a:noFill/>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000" b="0" i="0" u="none" strike="noStrike">
                          <a:solidFill>
                            <a:srgbClr val="203764"/>
                          </a:solidFill>
                          <a:effectLst/>
                          <a:latin typeface="Calibri" panose="020F0502020204030204" pitchFamily="34" charset="0"/>
                          <a:cs typeface="Calibri" panose="020F0502020204030204" pitchFamily="34" charset="0"/>
                        </a:rPr>
                        <a:t>     13,304,297 </a:t>
                      </a:r>
                    </a:p>
                  </a:txBody>
                  <a:tcPr marL="0" marR="0" marT="0" marB="0" anchor="ctr">
                    <a:lnL>
                      <a:noFill/>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000" b="0" i="0" u="none" strike="noStrike">
                          <a:solidFill>
                            <a:srgbClr val="203764"/>
                          </a:solidFill>
                          <a:effectLst/>
                          <a:latin typeface="Calibri" panose="020F0502020204030204" pitchFamily="34" charset="0"/>
                          <a:cs typeface="Calibri" panose="020F0502020204030204" pitchFamily="34" charset="0"/>
                        </a:rPr>
                        <a:t>-60%</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000" b="0" i="0" u="none" strike="noStrike">
                          <a:solidFill>
                            <a:srgbClr val="203764"/>
                          </a:solidFill>
                          <a:effectLst/>
                          <a:latin typeface="Calibri" panose="020F0502020204030204" pitchFamily="34" charset="0"/>
                          <a:cs typeface="Calibri" panose="020F0502020204030204" pitchFamily="34" charset="0"/>
                        </a:rPr>
                        <a:t>1%</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000" b="0" i="0" u="none" strike="noStrike">
                          <a:solidFill>
                            <a:srgbClr val="203764"/>
                          </a:solidFill>
                          <a:effectLst/>
                          <a:latin typeface="Calibri" panose="020F0502020204030204" pitchFamily="34" charset="0"/>
                          <a:cs typeface="Calibri" panose="020F0502020204030204" pitchFamily="34" charset="0"/>
                        </a:rPr>
                        <a:t>3%</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000" b="0" i="0" u="none" strike="noStrike">
                          <a:solidFill>
                            <a:srgbClr val="203764"/>
                          </a:solidFill>
                          <a:effectLst/>
                          <a:latin typeface="Calibri" panose="020F0502020204030204" pitchFamily="34" charset="0"/>
                          <a:cs typeface="Calibri" panose="020F0502020204030204" pitchFamily="34" charset="0"/>
                        </a:rPr>
                        <a:t>3%</a:t>
                      </a:r>
                    </a:p>
                  </a:txBody>
                  <a:tcPr marL="0" marR="0" marT="0" marB="0" anchor="ctr">
                    <a:lnL w="6350" cap="flat" cmpd="sng" algn="ctr">
                      <a:solidFill>
                        <a:srgbClr val="B8CCE4"/>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extLst>
                  <a:ext uri="{0D108BD9-81ED-4DB2-BD59-A6C34878D82A}">
                    <a16:rowId xmlns:a16="http://schemas.microsoft.com/office/drawing/2014/main" xmlns="" val="1379000745"/>
                  </a:ext>
                </a:extLst>
              </a:tr>
              <a:tr h="277534">
                <a:tc>
                  <a:txBody>
                    <a:bodyPr/>
                    <a:lstStyle/>
                    <a:p>
                      <a:pPr algn="l" rtl="0" fontAlgn="ctr"/>
                      <a:r>
                        <a:rPr lang="es-CO" sz="1000" b="0" i="0" u="none" strike="noStrike" dirty="0">
                          <a:solidFill>
                            <a:srgbClr val="203764"/>
                          </a:solidFill>
                          <a:effectLst/>
                          <a:latin typeface="Calibri" panose="020F0502020204030204" pitchFamily="34" charset="0"/>
                          <a:cs typeface="Calibri" panose="020F0502020204030204" pitchFamily="34" charset="0"/>
                        </a:rPr>
                        <a:t>Transferencias de capital </a:t>
                      </a:r>
                    </a:p>
                  </a:txBody>
                  <a:tcPr marL="0" marR="0" marT="0" marB="0" anchor="ctr">
                    <a:lnL w="12700" cap="flat" cmpd="sng" algn="ctr">
                      <a:solidFill>
                        <a:schemeClr val="tx1"/>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000" b="0" i="0" u="none" strike="noStrike">
                          <a:solidFill>
                            <a:srgbClr val="203764"/>
                          </a:solidFill>
                          <a:effectLst/>
                          <a:latin typeface="Calibri" panose="020F0502020204030204" pitchFamily="34" charset="0"/>
                          <a:cs typeface="Calibri" panose="020F0502020204030204" pitchFamily="34" charset="0"/>
                        </a:rPr>
                        <a:t>         3,473,670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000" b="0" i="0" u="none" strike="noStrike">
                          <a:solidFill>
                            <a:srgbClr val="203764"/>
                          </a:solidFill>
                          <a:effectLst/>
                          <a:latin typeface="Calibri" panose="020F0502020204030204" pitchFamily="34" charset="0"/>
                          <a:cs typeface="Calibri" panose="020F0502020204030204" pitchFamily="34" charset="0"/>
                        </a:rPr>
                        <a:t>         3,471,670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000" b="0" i="0" u="none" strike="noStrike" dirty="0">
                          <a:solidFill>
                            <a:srgbClr val="203764"/>
                          </a:solidFill>
                          <a:effectLst/>
                          <a:latin typeface="Calibri" panose="020F0502020204030204" pitchFamily="34" charset="0"/>
                          <a:cs typeface="Calibri" panose="020F0502020204030204" pitchFamily="34" charset="0"/>
                        </a:rPr>
                        <a:t>            284,030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000" b="0" i="0" u="none" strike="noStrike" dirty="0">
                          <a:solidFill>
                            <a:srgbClr val="203764"/>
                          </a:solidFill>
                          <a:effectLst/>
                          <a:latin typeface="Calibri" panose="020F0502020204030204" pitchFamily="34" charset="0"/>
                          <a:cs typeface="Calibri" panose="020F0502020204030204" pitchFamily="34" charset="0"/>
                        </a:rPr>
                        <a:t>           229,220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000" b="0" i="0" u="none" strike="noStrike">
                          <a:solidFill>
                            <a:srgbClr val="203764"/>
                          </a:solidFill>
                          <a:effectLst/>
                          <a:latin typeface="Calibri" panose="020F0502020204030204" pitchFamily="34" charset="0"/>
                          <a:cs typeface="Calibri" panose="020F0502020204030204" pitchFamily="34" charset="0"/>
                        </a:rPr>
                        <a:t>            197,522 </a:t>
                      </a:r>
                    </a:p>
                  </a:txBody>
                  <a:tcPr marL="0" marR="0" marT="0" marB="0" anchor="ctr">
                    <a:lnL w="6350" cap="flat" cmpd="sng" algn="ctr">
                      <a:solidFill>
                        <a:srgbClr val="B8CCE4"/>
                      </a:solidFill>
                      <a:prstDash val="solid"/>
                      <a:round/>
                      <a:headEnd type="none" w="med" len="med"/>
                      <a:tailEnd type="none" w="med" len="med"/>
                    </a:lnL>
                    <a:lnR>
                      <a:noFill/>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000" b="0" i="0" u="none" strike="noStrike">
                          <a:solidFill>
                            <a:srgbClr val="203764"/>
                          </a:solidFill>
                          <a:effectLst/>
                          <a:latin typeface="Calibri" panose="020F0502020204030204" pitchFamily="34" charset="0"/>
                          <a:cs typeface="Calibri" panose="020F0502020204030204" pitchFamily="34" charset="0"/>
                        </a:rPr>
                        <a:t>          163,777 </a:t>
                      </a:r>
                    </a:p>
                  </a:txBody>
                  <a:tcPr marL="0" marR="0" marT="0" marB="0" anchor="ctr">
                    <a:lnL>
                      <a:noFill/>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000" b="0" i="0" u="none" strike="noStrike">
                          <a:solidFill>
                            <a:srgbClr val="203764"/>
                          </a:solidFill>
                          <a:effectLst/>
                          <a:latin typeface="Calibri" panose="020F0502020204030204" pitchFamily="34" charset="0"/>
                          <a:cs typeface="Calibri" panose="020F0502020204030204" pitchFamily="34" charset="0"/>
                        </a:rPr>
                        <a:t>-92%</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000" b="0" i="0" u="none" strike="noStrike">
                          <a:solidFill>
                            <a:srgbClr val="203764"/>
                          </a:solidFill>
                          <a:effectLst/>
                          <a:latin typeface="Calibri" panose="020F0502020204030204" pitchFamily="34" charset="0"/>
                          <a:cs typeface="Calibri" panose="020F0502020204030204" pitchFamily="34" charset="0"/>
                        </a:rPr>
                        <a:t>-19%</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000" b="0" i="0" u="none" strike="noStrike">
                          <a:solidFill>
                            <a:srgbClr val="203764"/>
                          </a:solidFill>
                          <a:effectLst/>
                          <a:latin typeface="Calibri" panose="020F0502020204030204" pitchFamily="34" charset="0"/>
                          <a:cs typeface="Calibri" panose="020F0502020204030204" pitchFamily="34" charset="0"/>
                        </a:rPr>
                        <a:t>-14%</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000" b="0" i="0" u="none" strike="noStrike">
                          <a:solidFill>
                            <a:srgbClr val="203764"/>
                          </a:solidFill>
                          <a:effectLst/>
                          <a:latin typeface="Calibri" panose="020F0502020204030204" pitchFamily="34" charset="0"/>
                          <a:cs typeface="Calibri" panose="020F0502020204030204" pitchFamily="34" charset="0"/>
                        </a:rPr>
                        <a:t>-17%</a:t>
                      </a:r>
                    </a:p>
                  </a:txBody>
                  <a:tcPr marL="0" marR="0" marT="0" marB="0" anchor="ctr">
                    <a:lnL w="6350" cap="flat" cmpd="sng" algn="ctr">
                      <a:solidFill>
                        <a:srgbClr val="B8CCE4"/>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extLst>
                  <a:ext uri="{0D108BD9-81ED-4DB2-BD59-A6C34878D82A}">
                    <a16:rowId xmlns:a16="http://schemas.microsoft.com/office/drawing/2014/main" xmlns="" val="374274575"/>
                  </a:ext>
                </a:extLst>
              </a:tr>
              <a:tr h="277534">
                <a:tc>
                  <a:txBody>
                    <a:bodyPr/>
                    <a:lstStyle/>
                    <a:p>
                      <a:pPr algn="l" rtl="0" fontAlgn="ctr"/>
                      <a:r>
                        <a:rPr lang="es-ES" sz="1000" b="0" i="0" u="none" strike="noStrike" dirty="0">
                          <a:solidFill>
                            <a:srgbClr val="203764"/>
                          </a:solidFill>
                          <a:effectLst/>
                          <a:latin typeface="Calibri" panose="020F0502020204030204" pitchFamily="34" charset="0"/>
                          <a:cs typeface="Calibri" panose="020F0502020204030204" pitchFamily="34" charset="0"/>
                        </a:rPr>
                        <a:t>Gastos de comercialización y producción </a:t>
                      </a:r>
                    </a:p>
                  </a:txBody>
                  <a:tcPr marL="0" marR="0" marT="0" marB="0" anchor="ctr">
                    <a:lnL w="12700" cap="flat" cmpd="sng" algn="ctr">
                      <a:solidFill>
                        <a:schemeClr val="tx1"/>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000" b="0" i="0" u="none" strike="noStrike">
                          <a:solidFill>
                            <a:srgbClr val="203764"/>
                          </a:solidFill>
                          <a:effectLst/>
                          <a:latin typeface="Calibri" panose="020F0502020204030204" pitchFamily="34" charset="0"/>
                          <a:cs typeface="Calibri" panose="020F0502020204030204" pitchFamily="34" charset="0"/>
                        </a:rPr>
                        <a:t>                        -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000" b="0" i="0" u="none" strike="noStrike">
                          <a:solidFill>
                            <a:srgbClr val="203764"/>
                          </a:solidFill>
                          <a:effectLst/>
                          <a:latin typeface="Calibri" panose="020F0502020204030204" pitchFamily="34" charset="0"/>
                          <a:cs typeface="Calibri" panose="020F0502020204030204" pitchFamily="34" charset="0"/>
                        </a:rPr>
                        <a:t>                        -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000" b="0" i="0" u="none" strike="noStrike">
                          <a:solidFill>
                            <a:srgbClr val="203764"/>
                          </a:solidFill>
                          <a:effectLst/>
                          <a:latin typeface="Calibri" panose="020F0502020204030204" pitchFamily="34" charset="0"/>
                          <a:cs typeface="Calibri" panose="020F0502020204030204" pitchFamily="34" charset="0"/>
                        </a:rPr>
                        <a:t>                        -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000" b="0" i="0" u="none" strike="noStrike">
                          <a:solidFill>
                            <a:srgbClr val="203764"/>
                          </a:solidFill>
                          <a:effectLst/>
                          <a:latin typeface="Calibri" panose="020F0502020204030204" pitchFamily="34" charset="0"/>
                          <a:cs typeface="Calibri" panose="020F0502020204030204" pitchFamily="34" charset="0"/>
                        </a:rPr>
                        <a:t>                       -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000" b="0" i="0" u="none" strike="noStrike" dirty="0">
                          <a:solidFill>
                            <a:srgbClr val="203764"/>
                          </a:solidFill>
                          <a:effectLst/>
                          <a:latin typeface="Calibri" panose="020F0502020204030204" pitchFamily="34" charset="0"/>
                          <a:cs typeface="Calibri" panose="020F0502020204030204" pitchFamily="34" charset="0"/>
                        </a:rPr>
                        <a:t>                        - </a:t>
                      </a:r>
                    </a:p>
                  </a:txBody>
                  <a:tcPr marL="0" marR="0" marT="0" marB="0" anchor="ctr">
                    <a:lnL w="6350" cap="flat" cmpd="sng" algn="ctr">
                      <a:solidFill>
                        <a:srgbClr val="B8CCE4"/>
                      </a:solidFill>
                      <a:prstDash val="solid"/>
                      <a:round/>
                      <a:headEnd type="none" w="med" len="med"/>
                      <a:tailEnd type="none" w="med" len="med"/>
                    </a:lnL>
                    <a:lnR>
                      <a:noFill/>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000" b="0" i="0" u="none" strike="noStrike">
                          <a:solidFill>
                            <a:srgbClr val="203764"/>
                          </a:solidFill>
                          <a:effectLst/>
                          <a:latin typeface="Calibri" panose="020F0502020204030204" pitchFamily="34" charset="0"/>
                          <a:cs typeface="Calibri" panose="020F0502020204030204" pitchFamily="34" charset="0"/>
                        </a:rPr>
                        <a:t>                      - </a:t>
                      </a:r>
                    </a:p>
                  </a:txBody>
                  <a:tcPr marL="0" marR="0" marT="0" marB="0" anchor="ctr">
                    <a:lnL>
                      <a:noFill/>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000" b="0" i="0" u="none" strike="noStrike">
                          <a:solidFill>
                            <a:srgbClr val="203764"/>
                          </a:solidFill>
                          <a:effectLst/>
                          <a:latin typeface="Calibri" panose="020F0502020204030204" pitchFamily="34" charset="0"/>
                          <a:cs typeface="Calibri" panose="020F0502020204030204" pitchFamily="34" charset="0"/>
                        </a:rPr>
                        <a:t>0%</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000" b="0" i="0" u="none" strike="noStrike">
                          <a:solidFill>
                            <a:srgbClr val="203764"/>
                          </a:solidFill>
                          <a:effectLst/>
                          <a:latin typeface="Calibri" panose="020F0502020204030204" pitchFamily="34" charset="0"/>
                          <a:cs typeface="Calibri" panose="020F0502020204030204" pitchFamily="34" charset="0"/>
                        </a:rPr>
                        <a:t>0%</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000" b="0" i="0" u="none" strike="noStrike">
                          <a:solidFill>
                            <a:srgbClr val="203764"/>
                          </a:solidFill>
                          <a:effectLst/>
                          <a:latin typeface="Calibri" panose="020F0502020204030204" pitchFamily="34" charset="0"/>
                          <a:cs typeface="Calibri" panose="020F0502020204030204" pitchFamily="34" charset="0"/>
                        </a:rPr>
                        <a:t>0%</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000" b="0" i="0" u="none" strike="noStrike">
                          <a:solidFill>
                            <a:srgbClr val="203764"/>
                          </a:solidFill>
                          <a:effectLst/>
                          <a:latin typeface="Calibri" panose="020F0502020204030204" pitchFamily="34" charset="0"/>
                          <a:cs typeface="Calibri" panose="020F0502020204030204" pitchFamily="34" charset="0"/>
                        </a:rPr>
                        <a:t>0%</a:t>
                      </a:r>
                    </a:p>
                  </a:txBody>
                  <a:tcPr marL="0" marR="0" marT="0" marB="0" anchor="ctr">
                    <a:lnL w="6350" cap="flat" cmpd="sng" algn="ctr">
                      <a:solidFill>
                        <a:srgbClr val="B8CCE4"/>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extLst>
                  <a:ext uri="{0D108BD9-81ED-4DB2-BD59-A6C34878D82A}">
                    <a16:rowId xmlns:a16="http://schemas.microsoft.com/office/drawing/2014/main" xmlns="" val="470938108"/>
                  </a:ext>
                </a:extLst>
              </a:tr>
              <a:tr h="277534">
                <a:tc>
                  <a:txBody>
                    <a:bodyPr/>
                    <a:lstStyle/>
                    <a:p>
                      <a:pPr algn="l" rtl="0" fontAlgn="ctr"/>
                      <a:r>
                        <a:rPr lang="es-CO" sz="1000" b="0" i="0" u="none" strike="noStrike">
                          <a:solidFill>
                            <a:srgbClr val="203764"/>
                          </a:solidFill>
                          <a:effectLst/>
                          <a:latin typeface="Calibri" panose="020F0502020204030204" pitchFamily="34" charset="0"/>
                          <a:cs typeface="Calibri" panose="020F0502020204030204" pitchFamily="34" charset="0"/>
                        </a:rPr>
                        <a:t>Adquisición de activos financieros</a:t>
                      </a:r>
                    </a:p>
                  </a:txBody>
                  <a:tcPr marL="0" marR="0" marT="0" marB="0" anchor="ctr">
                    <a:lnL w="12700" cap="flat" cmpd="sng" algn="ctr">
                      <a:solidFill>
                        <a:schemeClr val="tx1"/>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000" b="0" i="0" u="none" strike="noStrike">
                          <a:solidFill>
                            <a:srgbClr val="203764"/>
                          </a:solidFill>
                          <a:effectLst/>
                          <a:latin typeface="Calibri" panose="020F0502020204030204" pitchFamily="34" charset="0"/>
                          <a:cs typeface="Calibri" panose="020F0502020204030204" pitchFamily="34" charset="0"/>
                        </a:rPr>
                        <a:t>            320,008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000" b="0" i="0" u="none" strike="noStrike">
                          <a:solidFill>
                            <a:srgbClr val="203764"/>
                          </a:solidFill>
                          <a:effectLst/>
                          <a:latin typeface="Calibri" panose="020F0502020204030204" pitchFamily="34" charset="0"/>
                          <a:cs typeface="Calibri" panose="020F0502020204030204" pitchFamily="34" charset="0"/>
                        </a:rPr>
                        <a:t>            320,008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000" b="0" i="0" u="none" strike="noStrike">
                          <a:solidFill>
                            <a:srgbClr val="203764"/>
                          </a:solidFill>
                          <a:effectLst/>
                          <a:latin typeface="Calibri" panose="020F0502020204030204" pitchFamily="34" charset="0"/>
                          <a:cs typeface="Calibri" panose="020F0502020204030204" pitchFamily="34" charset="0"/>
                        </a:rPr>
                        <a:t>            362,395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000" b="0" i="0" u="none" strike="noStrike">
                          <a:solidFill>
                            <a:srgbClr val="203764"/>
                          </a:solidFill>
                          <a:effectLst/>
                          <a:latin typeface="Calibri" panose="020F0502020204030204" pitchFamily="34" charset="0"/>
                          <a:cs typeface="Calibri" panose="020F0502020204030204" pitchFamily="34" charset="0"/>
                        </a:rPr>
                        <a:t>           365,839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000" b="0" i="0" u="none" strike="noStrike">
                          <a:solidFill>
                            <a:srgbClr val="203764"/>
                          </a:solidFill>
                          <a:effectLst/>
                          <a:latin typeface="Calibri" panose="020F0502020204030204" pitchFamily="34" charset="0"/>
                          <a:cs typeface="Calibri" panose="020F0502020204030204" pitchFamily="34" charset="0"/>
                        </a:rPr>
                        <a:t>            371,692 </a:t>
                      </a:r>
                    </a:p>
                  </a:txBody>
                  <a:tcPr marL="0" marR="0" marT="0" marB="0" anchor="ctr">
                    <a:lnL w="6350" cap="flat" cmpd="sng" algn="ctr">
                      <a:solidFill>
                        <a:srgbClr val="B8CCE4"/>
                      </a:solidFill>
                      <a:prstDash val="solid"/>
                      <a:round/>
                      <a:headEnd type="none" w="med" len="med"/>
                      <a:tailEnd type="none" w="med" len="med"/>
                    </a:lnL>
                    <a:lnR>
                      <a:noFill/>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000" b="0" i="0" u="none" strike="noStrike" dirty="0">
                          <a:solidFill>
                            <a:srgbClr val="203764"/>
                          </a:solidFill>
                          <a:effectLst/>
                          <a:latin typeface="Calibri" panose="020F0502020204030204" pitchFamily="34" charset="0"/>
                          <a:cs typeface="Calibri" panose="020F0502020204030204" pitchFamily="34" charset="0"/>
                        </a:rPr>
                        <a:t>          364,480 </a:t>
                      </a:r>
                    </a:p>
                  </a:txBody>
                  <a:tcPr marL="0" marR="0" marT="0" marB="0" anchor="ctr">
                    <a:lnL>
                      <a:noFill/>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000" b="0" i="0" u="none" strike="noStrike">
                          <a:solidFill>
                            <a:srgbClr val="203764"/>
                          </a:solidFill>
                          <a:effectLst/>
                          <a:latin typeface="Calibri" panose="020F0502020204030204" pitchFamily="34" charset="0"/>
                          <a:cs typeface="Calibri" panose="020F0502020204030204" pitchFamily="34" charset="0"/>
                        </a:rPr>
                        <a:t>13%</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000" b="0" i="0" u="none" strike="noStrike">
                          <a:solidFill>
                            <a:srgbClr val="203764"/>
                          </a:solidFill>
                          <a:effectLst/>
                          <a:latin typeface="Calibri" panose="020F0502020204030204" pitchFamily="34" charset="0"/>
                          <a:cs typeface="Calibri" panose="020F0502020204030204" pitchFamily="34" charset="0"/>
                        </a:rPr>
                        <a:t>1%</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000" b="0" i="0" u="none" strike="noStrike">
                          <a:solidFill>
                            <a:srgbClr val="203764"/>
                          </a:solidFill>
                          <a:effectLst/>
                          <a:latin typeface="Calibri" panose="020F0502020204030204" pitchFamily="34" charset="0"/>
                          <a:cs typeface="Calibri" panose="020F0502020204030204" pitchFamily="34" charset="0"/>
                        </a:rPr>
                        <a:t>2%</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000" b="0" i="0" u="none" strike="noStrike">
                          <a:solidFill>
                            <a:srgbClr val="203764"/>
                          </a:solidFill>
                          <a:effectLst/>
                          <a:latin typeface="Calibri" panose="020F0502020204030204" pitchFamily="34" charset="0"/>
                          <a:cs typeface="Calibri" panose="020F0502020204030204" pitchFamily="34" charset="0"/>
                        </a:rPr>
                        <a:t>-2%</a:t>
                      </a:r>
                    </a:p>
                  </a:txBody>
                  <a:tcPr marL="0" marR="0" marT="0" marB="0" anchor="ctr">
                    <a:lnL w="6350" cap="flat" cmpd="sng" algn="ctr">
                      <a:solidFill>
                        <a:srgbClr val="B8CCE4"/>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extLst>
                  <a:ext uri="{0D108BD9-81ED-4DB2-BD59-A6C34878D82A}">
                    <a16:rowId xmlns:a16="http://schemas.microsoft.com/office/drawing/2014/main" xmlns="" val="2490163029"/>
                  </a:ext>
                </a:extLst>
              </a:tr>
              <a:tr h="277534">
                <a:tc>
                  <a:txBody>
                    <a:bodyPr/>
                    <a:lstStyle/>
                    <a:p>
                      <a:pPr algn="l" rtl="0" fontAlgn="ctr"/>
                      <a:r>
                        <a:rPr lang="es-CO" sz="1000" b="0" i="0" u="none" strike="noStrike">
                          <a:solidFill>
                            <a:srgbClr val="203764"/>
                          </a:solidFill>
                          <a:effectLst/>
                          <a:latin typeface="Calibri" panose="020F0502020204030204" pitchFamily="34" charset="0"/>
                          <a:cs typeface="Calibri" panose="020F0502020204030204" pitchFamily="34" charset="0"/>
                        </a:rPr>
                        <a:t>Disminución de pasivos </a:t>
                      </a:r>
                    </a:p>
                  </a:txBody>
                  <a:tcPr marL="0" marR="0" marT="0" marB="0" anchor="ctr">
                    <a:lnL w="12700" cap="flat" cmpd="sng" algn="ctr">
                      <a:solidFill>
                        <a:schemeClr val="tx1"/>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000" b="0" i="0" u="none" strike="noStrike">
                          <a:solidFill>
                            <a:srgbClr val="203764"/>
                          </a:solidFill>
                          <a:effectLst/>
                          <a:latin typeface="Calibri" panose="020F0502020204030204" pitchFamily="34" charset="0"/>
                          <a:cs typeface="Calibri" panose="020F0502020204030204" pitchFamily="34" charset="0"/>
                        </a:rPr>
                        <a:t>                        -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000" b="0" i="0" u="none" strike="noStrike">
                          <a:solidFill>
                            <a:srgbClr val="203764"/>
                          </a:solidFill>
                          <a:effectLst/>
                          <a:latin typeface="Calibri" panose="020F0502020204030204" pitchFamily="34" charset="0"/>
                          <a:cs typeface="Calibri" panose="020F0502020204030204" pitchFamily="34" charset="0"/>
                        </a:rPr>
                        <a:t>                        -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000" b="0" i="0" u="none" strike="noStrike">
                          <a:solidFill>
                            <a:srgbClr val="203764"/>
                          </a:solidFill>
                          <a:effectLst/>
                          <a:latin typeface="Calibri" panose="020F0502020204030204" pitchFamily="34" charset="0"/>
                          <a:cs typeface="Calibri" panose="020F0502020204030204" pitchFamily="34" charset="0"/>
                        </a:rPr>
                        <a:t>                        -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000" b="0" i="0" u="none" strike="noStrike">
                          <a:solidFill>
                            <a:srgbClr val="203764"/>
                          </a:solidFill>
                          <a:effectLst/>
                          <a:latin typeface="Calibri" panose="020F0502020204030204" pitchFamily="34" charset="0"/>
                          <a:cs typeface="Calibri" panose="020F0502020204030204" pitchFamily="34" charset="0"/>
                        </a:rPr>
                        <a:t>                       -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000" b="0" i="0" u="none" strike="noStrike">
                          <a:solidFill>
                            <a:srgbClr val="203764"/>
                          </a:solidFill>
                          <a:effectLst/>
                          <a:latin typeface="Calibri" panose="020F0502020204030204" pitchFamily="34" charset="0"/>
                          <a:cs typeface="Calibri" panose="020F0502020204030204" pitchFamily="34" charset="0"/>
                        </a:rPr>
                        <a:t>                        - </a:t>
                      </a:r>
                    </a:p>
                  </a:txBody>
                  <a:tcPr marL="0" marR="0" marT="0" marB="0" anchor="ctr">
                    <a:lnL w="6350" cap="flat" cmpd="sng" algn="ctr">
                      <a:solidFill>
                        <a:srgbClr val="B8CCE4"/>
                      </a:solidFill>
                      <a:prstDash val="solid"/>
                      <a:round/>
                      <a:headEnd type="none" w="med" len="med"/>
                      <a:tailEnd type="none" w="med" len="med"/>
                    </a:lnL>
                    <a:lnR>
                      <a:noFill/>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000" b="0" i="0" u="none" strike="noStrike">
                          <a:solidFill>
                            <a:srgbClr val="203764"/>
                          </a:solidFill>
                          <a:effectLst/>
                          <a:latin typeface="Calibri" panose="020F0502020204030204" pitchFamily="34" charset="0"/>
                          <a:cs typeface="Calibri" panose="020F0502020204030204" pitchFamily="34" charset="0"/>
                        </a:rPr>
                        <a:t>                      - </a:t>
                      </a:r>
                    </a:p>
                  </a:txBody>
                  <a:tcPr marL="0" marR="0" marT="0" marB="0" anchor="ctr">
                    <a:lnL>
                      <a:noFill/>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000" b="0" i="0" u="none" strike="noStrike" dirty="0">
                          <a:solidFill>
                            <a:srgbClr val="203764"/>
                          </a:solidFill>
                          <a:effectLst/>
                          <a:latin typeface="Calibri" panose="020F0502020204030204" pitchFamily="34" charset="0"/>
                          <a:cs typeface="Calibri" panose="020F0502020204030204" pitchFamily="34" charset="0"/>
                        </a:rPr>
                        <a:t>0%</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000" b="0" i="0" u="none" strike="noStrike" dirty="0">
                          <a:solidFill>
                            <a:srgbClr val="203764"/>
                          </a:solidFill>
                          <a:effectLst/>
                          <a:latin typeface="Calibri" panose="020F0502020204030204" pitchFamily="34" charset="0"/>
                          <a:cs typeface="Calibri" panose="020F0502020204030204" pitchFamily="34" charset="0"/>
                        </a:rPr>
                        <a:t>0%</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000" b="0" i="0" u="none" strike="noStrike">
                          <a:solidFill>
                            <a:srgbClr val="203764"/>
                          </a:solidFill>
                          <a:effectLst/>
                          <a:latin typeface="Calibri" panose="020F0502020204030204" pitchFamily="34" charset="0"/>
                          <a:cs typeface="Calibri" panose="020F0502020204030204" pitchFamily="34" charset="0"/>
                        </a:rPr>
                        <a:t>0%</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000" b="0" i="0" u="none" strike="noStrike">
                          <a:solidFill>
                            <a:srgbClr val="203764"/>
                          </a:solidFill>
                          <a:effectLst/>
                          <a:latin typeface="Calibri" panose="020F0502020204030204" pitchFamily="34" charset="0"/>
                          <a:cs typeface="Calibri" panose="020F0502020204030204" pitchFamily="34" charset="0"/>
                        </a:rPr>
                        <a:t>0%</a:t>
                      </a:r>
                    </a:p>
                  </a:txBody>
                  <a:tcPr marL="0" marR="0" marT="0" marB="0" anchor="ctr">
                    <a:lnL w="6350" cap="flat" cmpd="sng" algn="ctr">
                      <a:solidFill>
                        <a:srgbClr val="B8CCE4"/>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extLst>
                  <a:ext uri="{0D108BD9-81ED-4DB2-BD59-A6C34878D82A}">
                    <a16:rowId xmlns:a16="http://schemas.microsoft.com/office/drawing/2014/main" xmlns="" val="504426466"/>
                  </a:ext>
                </a:extLst>
              </a:tr>
              <a:tr h="277534">
                <a:tc>
                  <a:txBody>
                    <a:bodyPr/>
                    <a:lstStyle/>
                    <a:p>
                      <a:pPr algn="l" rtl="0" fontAlgn="ctr"/>
                      <a:r>
                        <a:rPr lang="es-CO" sz="1000" b="0" i="0" u="none" strike="noStrike" dirty="0">
                          <a:solidFill>
                            <a:srgbClr val="203764"/>
                          </a:solidFill>
                          <a:effectLst/>
                          <a:latin typeface="Calibri" panose="020F0502020204030204" pitchFamily="34" charset="0"/>
                          <a:cs typeface="Calibri" panose="020F0502020204030204" pitchFamily="34" charset="0"/>
                        </a:rPr>
                        <a:t>Gastos por tributos, multas, sanciones e intereses de mora </a:t>
                      </a:r>
                    </a:p>
                  </a:txBody>
                  <a:tcPr marL="0" marR="0" marT="0" marB="0" anchor="ctr">
                    <a:lnL w="12700" cap="flat" cmpd="sng" algn="ctr">
                      <a:solidFill>
                        <a:schemeClr val="tx1"/>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000" b="0" i="0" u="none" strike="noStrike">
                          <a:solidFill>
                            <a:srgbClr val="203764"/>
                          </a:solidFill>
                          <a:effectLst/>
                          <a:latin typeface="Calibri" panose="020F0502020204030204" pitchFamily="34" charset="0"/>
                          <a:cs typeface="Calibri" panose="020F0502020204030204" pitchFamily="34" charset="0"/>
                        </a:rPr>
                        <a:t>            105,953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000" b="0" i="0" u="none" strike="noStrike">
                          <a:solidFill>
                            <a:srgbClr val="203764"/>
                          </a:solidFill>
                          <a:effectLst/>
                          <a:latin typeface="Calibri" panose="020F0502020204030204" pitchFamily="34" charset="0"/>
                          <a:cs typeface="Calibri" panose="020F0502020204030204" pitchFamily="34" charset="0"/>
                        </a:rPr>
                        <a:t>            105,953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000" b="0" i="0" u="none" strike="noStrike">
                          <a:solidFill>
                            <a:srgbClr val="203764"/>
                          </a:solidFill>
                          <a:effectLst/>
                          <a:latin typeface="Calibri" panose="020F0502020204030204" pitchFamily="34" charset="0"/>
                          <a:cs typeface="Calibri" panose="020F0502020204030204" pitchFamily="34" charset="0"/>
                        </a:rPr>
                        <a:t>            175,118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000" b="0" i="0" u="none" strike="noStrike">
                          <a:solidFill>
                            <a:srgbClr val="203764"/>
                          </a:solidFill>
                          <a:effectLst/>
                          <a:latin typeface="Calibri" panose="020F0502020204030204" pitchFamily="34" charset="0"/>
                          <a:cs typeface="Calibri" panose="020F0502020204030204" pitchFamily="34" charset="0"/>
                        </a:rPr>
                        <a:t>           180,371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000" b="0" i="0" u="none" strike="noStrike">
                          <a:solidFill>
                            <a:srgbClr val="203764"/>
                          </a:solidFill>
                          <a:effectLst/>
                          <a:latin typeface="Calibri" panose="020F0502020204030204" pitchFamily="34" charset="0"/>
                          <a:cs typeface="Calibri" panose="020F0502020204030204" pitchFamily="34" charset="0"/>
                        </a:rPr>
                        <a:t>            185,782 </a:t>
                      </a:r>
                    </a:p>
                  </a:txBody>
                  <a:tcPr marL="0" marR="0" marT="0" marB="0" anchor="ctr">
                    <a:lnL w="6350" cap="flat" cmpd="sng" algn="ctr">
                      <a:solidFill>
                        <a:srgbClr val="B8CCE4"/>
                      </a:solidFill>
                      <a:prstDash val="solid"/>
                      <a:round/>
                      <a:headEnd type="none" w="med" len="med"/>
                      <a:tailEnd type="none" w="med" len="med"/>
                    </a:lnL>
                    <a:lnR>
                      <a:noFill/>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000" b="0" i="0" u="none" strike="noStrike">
                          <a:solidFill>
                            <a:srgbClr val="203764"/>
                          </a:solidFill>
                          <a:effectLst/>
                          <a:latin typeface="Calibri" panose="020F0502020204030204" pitchFamily="34" charset="0"/>
                          <a:cs typeface="Calibri" panose="020F0502020204030204" pitchFamily="34" charset="0"/>
                        </a:rPr>
                        <a:t>          191,356 </a:t>
                      </a:r>
                    </a:p>
                  </a:txBody>
                  <a:tcPr marL="0" marR="0" marT="0" marB="0" anchor="ctr">
                    <a:lnL>
                      <a:noFill/>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000" b="0" i="0" u="none" strike="noStrike">
                          <a:solidFill>
                            <a:srgbClr val="203764"/>
                          </a:solidFill>
                          <a:effectLst/>
                          <a:latin typeface="Calibri" panose="020F0502020204030204" pitchFamily="34" charset="0"/>
                          <a:cs typeface="Calibri" panose="020F0502020204030204" pitchFamily="34" charset="0"/>
                        </a:rPr>
                        <a:t>65%</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000" b="0" i="0" u="none" strike="noStrike" dirty="0">
                          <a:solidFill>
                            <a:srgbClr val="203764"/>
                          </a:solidFill>
                          <a:effectLst/>
                          <a:latin typeface="Calibri" panose="020F0502020204030204" pitchFamily="34" charset="0"/>
                          <a:cs typeface="Calibri" panose="020F0502020204030204" pitchFamily="34" charset="0"/>
                        </a:rPr>
                        <a:t>3%</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000" b="0" i="0" u="none" strike="noStrike" dirty="0">
                          <a:solidFill>
                            <a:srgbClr val="203764"/>
                          </a:solidFill>
                          <a:effectLst/>
                          <a:latin typeface="Calibri" panose="020F0502020204030204" pitchFamily="34" charset="0"/>
                          <a:cs typeface="Calibri" panose="020F0502020204030204" pitchFamily="34" charset="0"/>
                        </a:rPr>
                        <a:t>3%</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000" b="0" i="0" u="none" strike="noStrike">
                          <a:solidFill>
                            <a:srgbClr val="203764"/>
                          </a:solidFill>
                          <a:effectLst/>
                          <a:latin typeface="Calibri" panose="020F0502020204030204" pitchFamily="34" charset="0"/>
                          <a:cs typeface="Calibri" panose="020F0502020204030204" pitchFamily="34" charset="0"/>
                        </a:rPr>
                        <a:t>3%</a:t>
                      </a:r>
                    </a:p>
                  </a:txBody>
                  <a:tcPr marL="0" marR="0" marT="0" marB="0" anchor="ctr">
                    <a:lnL w="6350" cap="flat" cmpd="sng" algn="ctr">
                      <a:solidFill>
                        <a:srgbClr val="B8CCE4"/>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extLst>
                  <a:ext uri="{0D108BD9-81ED-4DB2-BD59-A6C34878D82A}">
                    <a16:rowId xmlns:a16="http://schemas.microsoft.com/office/drawing/2014/main" xmlns="" val="257924023"/>
                  </a:ext>
                </a:extLst>
              </a:tr>
              <a:tr h="277534">
                <a:tc>
                  <a:txBody>
                    <a:bodyPr/>
                    <a:lstStyle/>
                    <a:p>
                      <a:pPr algn="l" rtl="0" fontAlgn="ctr"/>
                      <a:r>
                        <a:rPr lang="es-CO" sz="1000" b="0" i="0" u="none" strike="noStrike">
                          <a:solidFill>
                            <a:srgbClr val="203764"/>
                          </a:solidFill>
                          <a:effectLst/>
                          <a:latin typeface="Calibri" panose="020F0502020204030204" pitchFamily="34" charset="0"/>
                          <a:cs typeface="Calibri" panose="020F0502020204030204" pitchFamily="34" charset="0"/>
                        </a:rPr>
                        <a:t>Servicio de la Deuda</a:t>
                      </a:r>
                    </a:p>
                  </a:txBody>
                  <a:tcPr marL="0" marR="0" marT="0" marB="0" anchor="ctr">
                    <a:lnL w="12700" cap="flat" cmpd="sng" algn="ctr">
                      <a:solidFill>
                        <a:schemeClr val="tx1"/>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rtl="0" fontAlgn="ctr"/>
                      <a:r>
                        <a:rPr lang="es-CO" sz="1000" b="0" i="0" u="none" strike="noStrike">
                          <a:solidFill>
                            <a:srgbClr val="203764"/>
                          </a:solidFill>
                          <a:effectLst/>
                          <a:latin typeface="Calibri" panose="020F0502020204030204" pitchFamily="34" charset="0"/>
                          <a:cs typeface="Calibri" panose="020F0502020204030204" pitchFamily="34" charset="0"/>
                        </a:rPr>
                        <a:t>                        -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rtl="0" fontAlgn="ctr"/>
                      <a:r>
                        <a:rPr lang="es-CO" sz="1000" b="0" i="0" u="none" strike="noStrike">
                          <a:solidFill>
                            <a:srgbClr val="203764"/>
                          </a:solidFill>
                          <a:effectLst/>
                          <a:latin typeface="Calibri" panose="020F0502020204030204" pitchFamily="34" charset="0"/>
                          <a:cs typeface="Calibri" panose="020F0502020204030204" pitchFamily="34" charset="0"/>
                        </a:rPr>
                        <a:t>                        -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rtl="0" fontAlgn="ctr"/>
                      <a:r>
                        <a:rPr lang="es-CO" sz="1000" b="0" i="0" u="none" strike="noStrike">
                          <a:solidFill>
                            <a:srgbClr val="203764"/>
                          </a:solidFill>
                          <a:effectLst/>
                          <a:latin typeface="Calibri" panose="020F0502020204030204" pitchFamily="34" charset="0"/>
                          <a:cs typeface="Calibri" panose="020F0502020204030204" pitchFamily="34" charset="0"/>
                        </a:rPr>
                        <a:t>                        -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rtl="0" fontAlgn="ctr"/>
                      <a:r>
                        <a:rPr lang="es-CO" sz="1000" b="0" i="0" u="none" strike="noStrike">
                          <a:solidFill>
                            <a:srgbClr val="203764"/>
                          </a:solidFill>
                          <a:effectLst/>
                          <a:latin typeface="Calibri" panose="020F0502020204030204" pitchFamily="34" charset="0"/>
                          <a:cs typeface="Calibri" panose="020F0502020204030204" pitchFamily="34" charset="0"/>
                        </a:rPr>
                        <a:t>                       -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rtl="0" fontAlgn="ctr"/>
                      <a:r>
                        <a:rPr lang="es-CO" sz="1000" b="0" i="0" u="none" strike="noStrike">
                          <a:solidFill>
                            <a:srgbClr val="203764"/>
                          </a:solidFill>
                          <a:effectLst/>
                          <a:latin typeface="Calibri" panose="020F0502020204030204" pitchFamily="34" charset="0"/>
                          <a:cs typeface="Calibri" panose="020F0502020204030204" pitchFamily="34" charset="0"/>
                        </a:rPr>
                        <a:t>                        - </a:t>
                      </a:r>
                    </a:p>
                  </a:txBody>
                  <a:tcPr marL="0" marR="0" marT="0" marB="0" anchor="ctr">
                    <a:lnL w="6350" cap="flat" cmpd="sng" algn="ctr">
                      <a:solidFill>
                        <a:srgbClr val="B8CCE4"/>
                      </a:solidFill>
                      <a:prstDash val="solid"/>
                      <a:round/>
                      <a:headEnd type="none" w="med" len="med"/>
                      <a:tailEnd type="none" w="med" len="med"/>
                    </a:lnL>
                    <a:lnR>
                      <a:noFill/>
                    </a:lnR>
                    <a:lnT w="6350" cap="flat" cmpd="sng" algn="ctr">
                      <a:solidFill>
                        <a:srgbClr val="B8CCE4"/>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rtl="0" fontAlgn="ctr"/>
                      <a:r>
                        <a:rPr lang="es-CO" sz="1000" b="0" i="0" u="none" strike="noStrike">
                          <a:solidFill>
                            <a:srgbClr val="203764"/>
                          </a:solidFill>
                          <a:effectLst/>
                          <a:latin typeface="Calibri" panose="020F0502020204030204" pitchFamily="34" charset="0"/>
                          <a:cs typeface="Calibri" panose="020F0502020204030204" pitchFamily="34" charset="0"/>
                        </a:rPr>
                        <a:t>                      - </a:t>
                      </a:r>
                    </a:p>
                  </a:txBody>
                  <a:tcPr marL="0" marR="0" marT="0" marB="0" anchor="ctr">
                    <a:lnL>
                      <a:noFill/>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rtl="0" fontAlgn="ctr"/>
                      <a:r>
                        <a:rPr lang="es-CO" sz="1000" b="0" i="0" u="none" strike="noStrike">
                          <a:solidFill>
                            <a:srgbClr val="203764"/>
                          </a:solidFill>
                          <a:effectLst/>
                          <a:latin typeface="Calibri" panose="020F0502020204030204" pitchFamily="34" charset="0"/>
                          <a:cs typeface="Calibri" panose="020F0502020204030204" pitchFamily="34" charset="0"/>
                        </a:rPr>
                        <a:t>0%</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rtl="0" fontAlgn="ctr"/>
                      <a:r>
                        <a:rPr lang="es-CO" sz="1000" b="0" i="0" u="none" strike="noStrike">
                          <a:solidFill>
                            <a:srgbClr val="203764"/>
                          </a:solidFill>
                          <a:effectLst/>
                          <a:latin typeface="Calibri" panose="020F0502020204030204" pitchFamily="34" charset="0"/>
                          <a:cs typeface="Calibri" panose="020F0502020204030204" pitchFamily="34" charset="0"/>
                        </a:rPr>
                        <a:t>0%</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rtl="0" fontAlgn="ctr"/>
                      <a:r>
                        <a:rPr lang="es-CO" sz="1000" b="0" i="0" u="none" strike="noStrike">
                          <a:solidFill>
                            <a:srgbClr val="203764"/>
                          </a:solidFill>
                          <a:effectLst/>
                          <a:latin typeface="Calibri" panose="020F0502020204030204" pitchFamily="34" charset="0"/>
                          <a:cs typeface="Calibri" panose="020F0502020204030204" pitchFamily="34" charset="0"/>
                        </a:rPr>
                        <a:t>0%</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rtl="0" fontAlgn="ctr"/>
                      <a:r>
                        <a:rPr lang="es-CO" sz="1000" b="0" i="0" u="none" strike="noStrike" dirty="0">
                          <a:solidFill>
                            <a:srgbClr val="203764"/>
                          </a:solidFill>
                          <a:effectLst/>
                          <a:latin typeface="Calibri" panose="020F0502020204030204" pitchFamily="34" charset="0"/>
                          <a:cs typeface="Calibri" panose="020F0502020204030204" pitchFamily="34" charset="0"/>
                        </a:rPr>
                        <a:t>0%</a:t>
                      </a:r>
                    </a:p>
                  </a:txBody>
                  <a:tcPr marL="0" marR="0" marT="0" marB="0" anchor="ctr">
                    <a:lnL w="6350" cap="flat" cmpd="sng" algn="ctr">
                      <a:solidFill>
                        <a:srgbClr val="B8CCE4"/>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B8CCE4"/>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234245996"/>
                  </a:ext>
                </a:extLst>
              </a:tr>
            </a:tbl>
          </a:graphicData>
        </a:graphic>
      </p:graphicFrame>
      <p:graphicFrame>
        <p:nvGraphicFramePr>
          <p:cNvPr id="4" name="Tabla 3"/>
          <p:cNvGraphicFramePr>
            <a:graphicFrameLocks noGrp="1"/>
          </p:cNvGraphicFramePr>
          <p:nvPr>
            <p:extLst>
              <p:ext uri="{D42A27DB-BD31-4B8C-83A1-F6EECF244321}">
                <p14:modId xmlns:p14="http://schemas.microsoft.com/office/powerpoint/2010/main" val="133665530"/>
              </p:ext>
            </p:extLst>
          </p:nvPr>
        </p:nvGraphicFramePr>
        <p:xfrm>
          <a:off x="390525" y="5008905"/>
          <a:ext cx="11801475" cy="571500"/>
        </p:xfrm>
        <a:graphic>
          <a:graphicData uri="http://schemas.openxmlformats.org/drawingml/2006/table">
            <a:tbl>
              <a:tblPr>
                <a:tableStyleId>{2D5ABB26-0587-4C30-8999-92F81FD0307C}</a:tableStyleId>
              </a:tblPr>
              <a:tblGrid>
                <a:gridCol w="10530013">
                  <a:extLst>
                    <a:ext uri="{9D8B030D-6E8A-4147-A177-3AD203B41FA5}">
                      <a16:colId xmlns:a16="http://schemas.microsoft.com/office/drawing/2014/main" xmlns="" val="2383320836"/>
                    </a:ext>
                  </a:extLst>
                </a:gridCol>
                <a:gridCol w="1271462">
                  <a:extLst>
                    <a:ext uri="{9D8B030D-6E8A-4147-A177-3AD203B41FA5}">
                      <a16:colId xmlns:a16="http://schemas.microsoft.com/office/drawing/2014/main" xmlns="" val="1437226591"/>
                    </a:ext>
                  </a:extLst>
                </a:gridCol>
              </a:tblGrid>
              <a:tr h="190500">
                <a:tc gridSpan="2">
                  <a:txBody>
                    <a:bodyPr/>
                    <a:lstStyle/>
                    <a:p>
                      <a:pPr algn="l" rtl="0" fontAlgn="ctr"/>
                      <a:r>
                        <a:rPr lang="es-ES" sz="1000" u="none" strike="noStrike">
                          <a:solidFill>
                            <a:srgbClr val="002060"/>
                          </a:solidFill>
                          <a:effectLst/>
                          <a:latin typeface="Calibri" panose="020F0502020204030204" pitchFamily="34" charset="0"/>
                          <a:cs typeface="Calibri" panose="020F0502020204030204" pitchFamily="34" charset="0"/>
                        </a:rPr>
                        <a:t>* Apropiación vigente a 30 de abril de 2020, SIN descontar partidas suspendidas</a:t>
                      </a:r>
                      <a:endParaRPr lang="es-ES" sz="1000" b="0" i="0" u="none" strike="noStrike">
                        <a:solidFill>
                          <a:srgbClr val="002060"/>
                        </a:solidFill>
                        <a:effectLst/>
                        <a:latin typeface="Calibri" panose="020F0502020204030204" pitchFamily="34" charset="0"/>
                        <a:cs typeface="Calibri" panose="020F0502020204030204" pitchFamily="34" charset="0"/>
                      </a:endParaRPr>
                    </a:p>
                  </a:txBody>
                  <a:tcPr marL="0" marR="0" marT="0" marB="0" anchor="ctr"/>
                </a:tc>
                <a:tc hMerge="1">
                  <a:txBody>
                    <a:bodyPr/>
                    <a:lstStyle/>
                    <a:p>
                      <a:endParaRPr lang="es-CO"/>
                    </a:p>
                  </a:txBody>
                  <a:tcPr/>
                </a:tc>
                <a:extLst>
                  <a:ext uri="{0D108BD9-81ED-4DB2-BD59-A6C34878D82A}">
                    <a16:rowId xmlns:a16="http://schemas.microsoft.com/office/drawing/2014/main" xmlns="" val="107050793"/>
                  </a:ext>
                </a:extLst>
              </a:tr>
              <a:tr h="190500">
                <a:tc gridSpan="2">
                  <a:txBody>
                    <a:bodyPr/>
                    <a:lstStyle/>
                    <a:p>
                      <a:pPr algn="l" rtl="0" fontAlgn="ctr"/>
                      <a:r>
                        <a:rPr lang="es-CO" sz="1000" u="none" strike="noStrike" dirty="0">
                          <a:solidFill>
                            <a:srgbClr val="002060"/>
                          </a:solidFill>
                          <a:effectLst/>
                          <a:latin typeface="Calibri" panose="020F0502020204030204" pitchFamily="34" charset="0"/>
                          <a:cs typeface="Calibri" panose="020F0502020204030204" pitchFamily="34" charset="0"/>
                        </a:rPr>
                        <a:t>** Apropiación vigente a 30 de abril de 2020, descontando partidas suspendidas</a:t>
                      </a:r>
                      <a:endParaRPr lang="es-CO" sz="1000" b="0" i="0" u="none" strike="noStrike" dirty="0">
                        <a:solidFill>
                          <a:srgbClr val="002060"/>
                        </a:solidFill>
                        <a:effectLst/>
                        <a:latin typeface="Calibri" panose="020F0502020204030204" pitchFamily="34" charset="0"/>
                        <a:cs typeface="Calibri" panose="020F0502020204030204" pitchFamily="34" charset="0"/>
                      </a:endParaRPr>
                    </a:p>
                  </a:txBody>
                  <a:tcPr marL="0" marR="0" marT="0" marB="0" anchor="ctr"/>
                </a:tc>
                <a:tc hMerge="1">
                  <a:txBody>
                    <a:bodyPr/>
                    <a:lstStyle/>
                    <a:p>
                      <a:endParaRPr lang="es-CO"/>
                    </a:p>
                  </a:txBody>
                  <a:tcPr/>
                </a:tc>
                <a:extLst>
                  <a:ext uri="{0D108BD9-81ED-4DB2-BD59-A6C34878D82A}">
                    <a16:rowId xmlns:a16="http://schemas.microsoft.com/office/drawing/2014/main" xmlns="" val="4080064090"/>
                  </a:ext>
                </a:extLst>
              </a:tr>
              <a:tr h="190500">
                <a:tc>
                  <a:txBody>
                    <a:bodyPr/>
                    <a:lstStyle/>
                    <a:p>
                      <a:pPr marL="0" marR="0" lvl="0" indent="0" algn="just" defTabSz="914400" rtl="0" eaLnBrk="1" fontAlgn="ctr" latinLnBrk="0" hangingPunct="1">
                        <a:lnSpc>
                          <a:spcPct val="100000"/>
                        </a:lnSpc>
                        <a:spcBef>
                          <a:spcPts val="0"/>
                        </a:spcBef>
                        <a:spcAft>
                          <a:spcPts val="0"/>
                        </a:spcAft>
                        <a:buClrTx/>
                        <a:buSzTx/>
                        <a:buFontTx/>
                        <a:buNone/>
                        <a:tabLst/>
                        <a:defRPr/>
                      </a:pPr>
                      <a:r>
                        <a:rPr lang="es-ES" sz="900" u="none" strike="noStrike" dirty="0">
                          <a:solidFill>
                            <a:srgbClr val="002060"/>
                          </a:solidFill>
                          <a:effectLst/>
                          <a:latin typeface="Calibri" panose="020F0502020204030204" pitchFamily="34" charset="0"/>
                          <a:cs typeface="Calibri" panose="020F0502020204030204" pitchFamily="34" charset="0"/>
                        </a:rPr>
                        <a:t>***Los Gastos de Funcionamiento de Minhacienda, no incluyen información del rubro "OTROS GASTOS PERSONALES - DISTRIBUCION PREVIO CONCEPTO </a:t>
                      </a:r>
                      <a:r>
                        <a:rPr lang="es-ES" sz="900" u="none" strike="noStrike" dirty="0" smtClean="0">
                          <a:solidFill>
                            <a:srgbClr val="002060"/>
                          </a:solidFill>
                          <a:effectLst/>
                          <a:latin typeface="Calibri" panose="020F0502020204030204" pitchFamily="34" charset="0"/>
                          <a:cs typeface="Calibri" panose="020F0502020204030204" pitchFamily="34" charset="0"/>
                        </a:rPr>
                        <a:t>DGPPN“. </a:t>
                      </a:r>
                      <a:endParaRPr lang="es-ES" sz="800" b="0" i="0" u="none" strike="noStrike" dirty="0">
                        <a:solidFill>
                          <a:srgbClr val="002060"/>
                        </a:solidFill>
                        <a:effectLst/>
                        <a:latin typeface="Calibri" panose="020F0502020204030204" pitchFamily="34" charset="0"/>
                        <a:cs typeface="Calibri" panose="020F0502020204030204" pitchFamily="34" charset="0"/>
                      </a:endParaRPr>
                    </a:p>
                  </a:txBody>
                  <a:tcPr marL="0" marR="0" marT="0" marB="0" anchor="ctr"/>
                </a:tc>
                <a:tc>
                  <a:txBody>
                    <a:bodyPr/>
                    <a:lstStyle/>
                    <a:p>
                      <a:pPr algn="l" fontAlgn="ctr"/>
                      <a:endParaRPr lang="es-CO" sz="900" b="0" i="0" u="none" strike="noStrike" dirty="0">
                        <a:solidFill>
                          <a:srgbClr val="002060"/>
                        </a:solidFill>
                        <a:effectLst/>
                        <a:latin typeface="Calibri" panose="020F0502020204030204" pitchFamily="34" charset="0"/>
                        <a:cs typeface="Calibri" panose="020F0502020204030204" pitchFamily="34" charset="0"/>
                      </a:endParaRPr>
                    </a:p>
                  </a:txBody>
                  <a:tcPr marL="0" marR="0" marT="0" marB="0" anchor="ctr"/>
                </a:tc>
                <a:extLst>
                  <a:ext uri="{0D108BD9-81ED-4DB2-BD59-A6C34878D82A}">
                    <a16:rowId xmlns:a16="http://schemas.microsoft.com/office/drawing/2014/main" xmlns="" val="2858102617"/>
                  </a:ext>
                </a:extLst>
              </a:tr>
            </a:tbl>
          </a:graphicData>
        </a:graphic>
      </p:graphicFrame>
      <p:sp>
        <p:nvSpPr>
          <p:cNvPr id="5" name="Rectángulo 4"/>
          <p:cNvSpPr/>
          <p:nvPr/>
        </p:nvSpPr>
        <p:spPr>
          <a:xfrm>
            <a:off x="390525" y="845459"/>
            <a:ext cx="6505307" cy="369332"/>
          </a:xfrm>
          <a:prstGeom prst="rect">
            <a:avLst/>
          </a:prstGeom>
        </p:spPr>
        <p:txBody>
          <a:bodyPr wrap="none">
            <a:spAutoFit/>
          </a:bodyPr>
          <a:lstStyle/>
          <a:p>
            <a:r>
              <a:rPr lang="es-CO" b="1" dirty="0">
                <a:solidFill>
                  <a:srgbClr val="002060"/>
                </a:solidFill>
              </a:rPr>
              <a:t>Proyecciones – Escenario </a:t>
            </a:r>
            <a:r>
              <a:rPr lang="es-CO" b="1" dirty="0" smtClean="0">
                <a:solidFill>
                  <a:srgbClr val="002060"/>
                </a:solidFill>
              </a:rPr>
              <a:t>sin FOME,FNG y Ajustes FOFI</a:t>
            </a:r>
            <a:endParaRPr lang="es-CO" b="1" dirty="0">
              <a:solidFill>
                <a:srgbClr val="002060"/>
              </a:solidFill>
            </a:endParaRPr>
          </a:p>
        </p:txBody>
      </p:sp>
    </p:spTree>
    <p:extLst>
      <p:ext uri="{BB962C8B-B14F-4D97-AF65-F5344CB8AC3E}">
        <p14:creationId xmlns:p14="http://schemas.microsoft.com/office/powerpoint/2010/main" val="270395875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5">
            <a:extLst>
              <a:ext uri="{FF2B5EF4-FFF2-40B4-BE49-F238E27FC236}">
                <a16:creationId xmlns:a16="http://schemas.microsoft.com/office/drawing/2014/main" xmlns="" id="{147A00F9-85D5-482F-8929-515BA65B6DAA}"/>
              </a:ext>
            </a:extLst>
          </p:cNvPr>
          <p:cNvSpPr>
            <a:spLocks noGrp="1"/>
          </p:cNvSpPr>
          <p:nvPr>
            <p:ph type="title"/>
          </p:nvPr>
        </p:nvSpPr>
        <p:spPr>
          <a:xfrm>
            <a:off x="292653" y="291736"/>
            <a:ext cx="11613596" cy="559387"/>
          </a:xfrm>
        </p:spPr>
        <p:txBody>
          <a:bodyPr/>
          <a:lstStyle/>
          <a:p>
            <a:r>
              <a:rPr lang="es-CO" dirty="0" smtClean="0"/>
              <a:t>3. Solicitud </a:t>
            </a:r>
            <a:r>
              <a:rPr lang="es-CO" dirty="0"/>
              <a:t>MGMP </a:t>
            </a:r>
            <a:r>
              <a:rPr lang="es-CO" dirty="0" smtClean="0"/>
              <a:t>Funcionamiento</a:t>
            </a:r>
            <a:endParaRPr lang="es-CO" dirty="0"/>
          </a:p>
        </p:txBody>
      </p:sp>
      <p:sp>
        <p:nvSpPr>
          <p:cNvPr id="5" name="Rectángulo 4"/>
          <p:cNvSpPr/>
          <p:nvPr/>
        </p:nvSpPr>
        <p:spPr>
          <a:xfrm>
            <a:off x="390524" y="845459"/>
            <a:ext cx="6870085" cy="369332"/>
          </a:xfrm>
          <a:prstGeom prst="rect">
            <a:avLst/>
          </a:prstGeom>
        </p:spPr>
        <p:txBody>
          <a:bodyPr wrap="square">
            <a:spAutoFit/>
          </a:bodyPr>
          <a:lstStyle/>
          <a:p>
            <a:r>
              <a:rPr lang="es-CO" b="1" dirty="0">
                <a:solidFill>
                  <a:schemeClr val="accent3"/>
                </a:solidFill>
              </a:rPr>
              <a:t>Proyecciones – Escenario con </a:t>
            </a:r>
            <a:r>
              <a:rPr lang="es-CO" b="1" dirty="0" smtClean="0">
                <a:solidFill>
                  <a:schemeClr val="accent3"/>
                </a:solidFill>
              </a:rPr>
              <a:t>FOME, FNG y ajuste FOFI</a:t>
            </a:r>
            <a:endParaRPr lang="es-CO" b="1" dirty="0">
              <a:solidFill>
                <a:schemeClr val="accent3"/>
              </a:solidFill>
            </a:endParaRPr>
          </a:p>
        </p:txBody>
      </p:sp>
      <p:graphicFrame>
        <p:nvGraphicFramePr>
          <p:cNvPr id="6" name="Tabla 5"/>
          <p:cNvGraphicFramePr>
            <a:graphicFrameLocks noGrp="1"/>
          </p:cNvGraphicFramePr>
          <p:nvPr>
            <p:extLst>
              <p:ext uri="{D42A27DB-BD31-4B8C-83A1-F6EECF244321}">
                <p14:modId xmlns:p14="http://schemas.microsoft.com/office/powerpoint/2010/main" val="2020193094"/>
              </p:ext>
            </p:extLst>
          </p:nvPr>
        </p:nvGraphicFramePr>
        <p:xfrm>
          <a:off x="574766" y="4296824"/>
          <a:ext cx="11536200" cy="2454496"/>
        </p:xfrm>
        <a:graphic>
          <a:graphicData uri="http://schemas.openxmlformats.org/drawingml/2006/table">
            <a:tbl>
              <a:tblPr>
                <a:tableStyleId>{69012ECD-51FC-41F1-AA8D-1B2483CD663E}</a:tableStyleId>
              </a:tblPr>
              <a:tblGrid>
                <a:gridCol w="4918839">
                  <a:extLst>
                    <a:ext uri="{9D8B030D-6E8A-4147-A177-3AD203B41FA5}">
                      <a16:colId xmlns:a16="http://schemas.microsoft.com/office/drawing/2014/main" xmlns="" val="1640727641"/>
                    </a:ext>
                  </a:extLst>
                </a:gridCol>
                <a:gridCol w="942532">
                  <a:extLst>
                    <a:ext uri="{9D8B030D-6E8A-4147-A177-3AD203B41FA5}">
                      <a16:colId xmlns:a16="http://schemas.microsoft.com/office/drawing/2014/main" xmlns="" val="1646846524"/>
                    </a:ext>
                  </a:extLst>
                </a:gridCol>
                <a:gridCol w="942532">
                  <a:extLst>
                    <a:ext uri="{9D8B030D-6E8A-4147-A177-3AD203B41FA5}">
                      <a16:colId xmlns:a16="http://schemas.microsoft.com/office/drawing/2014/main" xmlns="" val="969465983"/>
                    </a:ext>
                  </a:extLst>
                </a:gridCol>
                <a:gridCol w="942532">
                  <a:extLst>
                    <a:ext uri="{9D8B030D-6E8A-4147-A177-3AD203B41FA5}">
                      <a16:colId xmlns:a16="http://schemas.microsoft.com/office/drawing/2014/main" xmlns="" val="2232893208"/>
                    </a:ext>
                  </a:extLst>
                </a:gridCol>
                <a:gridCol w="942532">
                  <a:extLst>
                    <a:ext uri="{9D8B030D-6E8A-4147-A177-3AD203B41FA5}">
                      <a16:colId xmlns:a16="http://schemas.microsoft.com/office/drawing/2014/main" xmlns="" val="1568539515"/>
                    </a:ext>
                  </a:extLst>
                </a:gridCol>
                <a:gridCol w="942532">
                  <a:extLst>
                    <a:ext uri="{9D8B030D-6E8A-4147-A177-3AD203B41FA5}">
                      <a16:colId xmlns:a16="http://schemas.microsoft.com/office/drawing/2014/main" xmlns="" val="2333008851"/>
                    </a:ext>
                  </a:extLst>
                </a:gridCol>
                <a:gridCol w="539993">
                  <a:extLst>
                    <a:ext uri="{9D8B030D-6E8A-4147-A177-3AD203B41FA5}">
                      <a16:colId xmlns:a16="http://schemas.microsoft.com/office/drawing/2014/main" xmlns="" val="197605934"/>
                    </a:ext>
                  </a:extLst>
                </a:gridCol>
                <a:gridCol w="539993">
                  <a:extLst>
                    <a:ext uri="{9D8B030D-6E8A-4147-A177-3AD203B41FA5}">
                      <a16:colId xmlns:a16="http://schemas.microsoft.com/office/drawing/2014/main" xmlns="" val="2206282500"/>
                    </a:ext>
                  </a:extLst>
                </a:gridCol>
                <a:gridCol w="824715">
                  <a:extLst>
                    <a:ext uri="{9D8B030D-6E8A-4147-A177-3AD203B41FA5}">
                      <a16:colId xmlns:a16="http://schemas.microsoft.com/office/drawing/2014/main" xmlns="" val="2147664227"/>
                    </a:ext>
                  </a:extLst>
                </a:gridCol>
              </a:tblGrid>
              <a:tr h="28788">
                <a:tc gridSpan="9">
                  <a:txBody>
                    <a:bodyPr/>
                    <a:lstStyle/>
                    <a:p>
                      <a:pPr algn="l" rtl="0" fontAlgn="ctr"/>
                      <a:endParaRPr lang="es-ES" sz="900" b="0" i="0" u="none" strike="noStrike" dirty="0">
                        <a:solidFill>
                          <a:srgbClr val="203764"/>
                        </a:solidFill>
                        <a:effectLst/>
                        <a:latin typeface="Calibri" panose="020F0502020204030204" pitchFamily="34" charset="0"/>
                        <a:cs typeface="Calibri" panose="020F0502020204030204" pitchFamily="34" charset="0"/>
                      </a:endParaRPr>
                    </a:p>
                  </a:txBody>
                  <a:tcPr marL="0" marR="0" marT="0" marB="0" anchor="ctr">
                    <a:lnL w="6350" cap="flat" cmpd="sng" algn="ctr">
                      <a:noFill/>
                      <a:prstDash val="solid"/>
                      <a:miter lim="800000"/>
                    </a:lnL>
                    <a:lnR w="6350" cap="flat" cmpd="sng" algn="ctr">
                      <a:noFill/>
                      <a:prstDash val="solid"/>
                      <a:miter lim="800000"/>
                    </a:lnR>
                    <a:lnT w="6350" cap="flat" cmpd="sng" algn="ctr">
                      <a:noFill/>
                      <a:prstDash val="solid"/>
                      <a:miter lim="800000"/>
                    </a:lnT>
                    <a:lnB>
                      <a:noFill/>
                    </a:lnB>
                    <a:lnTlToBr w="12700" cmpd="sng">
                      <a:noFill/>
                      <a:prstDash val="solid"/>
                    </a:lnTlToBr>
                    <a:lnBlToTr w="12700" cmpd="sng">
                      <a:noFill/>
                      <a:prstDash val="solid"/>
                    </a:lnBlToTr>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extLst>
                  <a:ext uri="{0D108BD9-81ED-4DB2-BD59-A6C34878D82A}">
                    <a16:rowId xmlns:a16="http://schemas.microsoft.com/office/drawing/2014/main" xmlns="" val="1548258954"/>
                  </a:ext>
                </a:extLst>
              </a:tr>
              <a:tr h="187779">
                <a:tc>
                  <a:txBody>
                    <a:bodyPr/>
                    <a:lstStyle/>
                    <a:p>
                      <a:pPr algn="l" rtl="0" fontAlgn="ctr"/>
                      <a:r>
                        <a:rPr lang="es-ES" sz="900" u="none" strike="noStrike" dirty="0">
                          <a:solidFill>
                            <a:srgbClr val="002060"/>
                          </a:solidFill>
                          <a:effectLst/>
                          <a:latin typeface="Calibri" panose="020F0502020204030204" pitchFamily="34" charset="0"/>
                          <a:cs typeface="Calibri" panose="020F0502020204030204" pitchFamily="34" charset="0"/>
                        </a:rPr>
                        <a:t>* Apropiación vigente a 30 de abril de 2020, SIN descontar partidas suspendidas</a:t>
                      </a:r>
                      <a:endParaRPr lang="es-ES" sz="900" b="0" i="0" u="none" strike="noStrike" dirty="0">
                        <a:solidFill>
                          <a:srgbClr val="002060"/>
                        </a:solidFill>
                        <a:effectLst/>
                        <a:latin typeface="Calibri" panose="020F0502020204030204" pitchFamily="34" charset="0"/>
                        <a:cs typeface="Calibri" panose="020F0502020204030204" pitchFamily="34" charset="0"/>
                      </a:endParaRPr>
                    </a:p>
                  </a:txBody>
                  <a:tcPr marL="0" marR="0" marT="0" marB="0" anchor="ctr">
                    <a:lnL w="6350" cap="flat" cmpd="sng" algn="ctr">
                      <a:noFill/>
                      <a:prstDash val="solid"/>
                      <a:miter lim="800000"/>
                    </a:lnL>
                    <a:lnR>
                      <a:noFill/>
                    </a:lnR>
                    <a:lnT>
                      <a:noFill/>
                    </a:lnT>
                    <a:lnB>
                      <a:noFill/>
                    </a:lnB>
                    <a:lnTlToBr w="12700" cmpd="sng">
                      <a:noFill/>
                      <a:prstDash val="solid"/>
                    </a:lnTlToBr>
                    <a:lnBlToTr w="12700" cmpd="sng">
                      <a:noFill/>
                      <a:prstDash val="solid"/>
                    </a:lnBlToTr>
                  </a:tcPr>
                </a:tc>
                <a:tc>
                  <a:txBody>
                    <a:bodyPr/>
                    <a:lstStyle/>
                    <a:p>
                      <a:pPr algn="l" rtl="0" fontAlgn="ctr"/>
                      <a:r>
                        <a:rPr lang="es-CO" sz="900" u="none" strike="noStrike">
                          <a:effectLst/>
                          <a:latin typeface="Calibri" panose="020F0502020204030204" pitchFamily="34" charset="0"/>
                          <a:cs typeface="Calibri" panose="020F0502020204030204" pitchFamily="34" charset="0"/>
                        </a:rPr>
                        <a:t> </a:t>
                      </a:r>
                      <a:endParaRPr lang="es-CO" sz="900" b="0" i="0" u="none" strike="noStrike">
                        <a:solidFill>
                          <a:srgbClr val="203764"/>
                        </a:solidFill>
                        <a:effectLst/>
                        <a:latin typeface="Calibri" panose="020F0502020204030204" pitchFamily="34" charset="0"/>
                        <a:cs typeface="Calibri" panose="020F0502020204030204" pitchFamily="34" charset="0"/>
                      </a:endParaRPr>
                    </a:p>
                  </a:txBody>
                  <a:tcPr marL="0" marR="0" marT="0" marB="0" anchor="ctr">
                    <a:lnL>
                      <a:noFill/>
                    </a:lnL>
                    <a:lnR>
                      <a:noFill/>
                    </a:lnR>
                    <a:lnT>
                      <a:noFill/>
                    </a:lnT>
                    <a:lnB>
                      <a:noFill/>
                    </a:lnB>
                    <a:lnTlToBr w="12700" cmpd="sng">
                      <a:noFill/>
                      <a:prstDash val="solid"/>
                    </a:lnTlToBr>
                    <a:lnBlToTr w="12700" cmpd="sng">
                      <a:noFill/>
                      <a:prstDash val="solid"/>
                    </a:lnBlToTr>
                  </a:tcPr>
                </a:tc>
                <a:tc>
                  <a:txBody>
                    <a:bodyPr/>
                    <a:lstStyle/>
                    <a:p>
                      <a:pPr algn="l" rtl="0" fontAlgn="ctr"/>
                      <a:r>
                        <a:rPr lang="es-CO" sz="900" u="none" strike="noStrike">
                          <a:effectLst/>
                          <a:latin typeface="Calibri" panose="020F0502020204030204" pitchFamily="34" charset="0"/>
                          <a:cs typeface="Calibri" panose="020F0502020204030204" pitchFamily="34" charset="0"/>
                        </a:rPr>
                        <a:t> </a:t>
                      </a:r>
                      <a:endParaRPr lang="es-CO" sz="900" b="0" i="0" u="none" strike="noStrike">
                        <a:solidFill>
                          <a:srgbClr val="203764"/>
                        </a:solidFill>
                        <a:effectLst/>
                        <a:latin typeface="Calibri" panose="020F0502020204030204" pitchFamily="34" charset="0"/>
                        <a:cs typeface="Calibri" panose="020F0502020204030204" pitchFamily="34" charset="0"/>
                      </a:endParaRPr>
                    </a:p>
                  </a:txBody>
                  <a:tcPr marL="0" marR="0" marT="0" marB="0" anchor="ctr">
                    <a:lnL>
                      <a:noFill/>
                    </a:lnL>
                    <a:lnR>
                      <a:noFill/>
                    </a:lnR>
                    <a:lnT>
                      <a:noFill/>
                    </a:lnT>
                    <a:lnB>
                      <a:noFill/>
                    </a:lnB>
                    <a:lnTlToBr w="12700" cmpd="sng">
                      <a:noFill/>
                      <a:prstDash val="solid"/>
                    </a:lnTlToBr>
                    <a:lnBlToTr w="12700" cmpd="sng">
                      <a:noFill/>
                      <a:prstDash val="solid"/>
                    </a:lnBlToTr>
                  </a:tcPr>
                </a:tc>
                <a:tc>
                  <a:txBody>
                    <a:bodyPr/>
                    <a:lstStyle/>
                    <a:p>
                      <a:pPr algn="l" rtl="0" fontAlgn="ctr"/>
                      <a:r>
                        <a:rPr lang="es-CO" sz="900" u="none" strike="noStrike">
                          <a:effectLst/>
                          <a:latin typeface="Calibri" panose="020F0502020204030204" pitchFamily="34" charset="0"/>
                          <a:cs typeface="Calibri" panose="020F0502020204030204" pitchFamily="34" charset="0"/>
                        </a:rPr>
                        <a:t> </a:t>
                      </a:r>
                      <a:endParaRPr lang="es-CO" sz="900" b="0" i="0" u="none" strike="noStrike">
                        <a:solidFill>
                          <a:srgbClr val="203764"/>
                        </a:solidFill>
                        <a:effectLst/>
                        <a:latin typeface="Calibri" panose="020F0502020204030204" pitchFamily="34" charset="0"/>
                        <a:cs typeface="Calibri" panose="020F0502020204030204" pitchFamily="34" charset="0"/>
                      </a:endParaRPr>
                    </a:p>
                  </a:txBody>
                  <a:tcPr marL="0" marR="0" marT="0" marB="0" anchor="ctr">
                    <a:lnL>
                      <a:noFill/>
                    </a:lnL>
                    <a:lnR>
                      <a:noFill/>
                    </a:lnR>
                    <a:lnT>
                      <a:noFill/>
                    </a:lnT>
                    <a:lnB>
                      <a:noFill/>
                    </a:lnB>
                    <a:lnTlToBr w="12700" cmpd="sng">
                      <a:noFill/>
                      <a:prstDash val="solid"/>
                    </a:lnTlToBr>
                    <a:lnBlToTr w="12700" cmpd="sng">
                      <a:noFill/>
                      <a:prstDash val="solid"/>
                    </a:lnBlToTr>
                  </a:tcPr>
                </a:tc>
                <a:tc>
                  <a:txBody>
                    <a:bodyPr/>
                    <a:lstStyle/>
                    <a:p>
                      <a:pPr algn="l" rtl="0" fontAlgn="ctr"/>
                      <a:r>
                        <a:rPr lang="es-CO" sz="900" u="none" strike="noStrike">
                          <a:effectLst/>
                          <a:latin typeface="Calibri" panose="020F0502020204030204" pitchFamily="34" charset="0"/>
                          <a:cs typeface="Calibri" panose="020F0502020204030204" pitchFamily="34" charset="0"/>
                        </a:rPr>
                        <a:t> </a:t>
                      </a:r>
                      <a:endParaRPr lang="es-CO" sz="900" b="0" i="0" u="none" strike="noStrike">
                        <a:solidFill>
                          <a:srgbClr val="203764"/>
                        </a:solidFill>
                        <a:effectLst/>
                        <a:latin typeface="Calibri" panose="020F0502020204030204" pitchFamily="34" charset="0"/>
                        <a:cs typeface="Calibri" panose="020F0502020204030204" pitchFamily="34" charset="0"/>
                      </a:endParaRPr>
                    </a:p>
                  </a:txBody>
                  <a:tcPr marL="0" marR="0" marT="0" marB="0" anchor="ctr">
                    <a:lnL>
                      <a:noFill/>
                    </a:lnL>
                    <a:lnR>
                      <a:noFill/>
                    </a:lnR>
                    <a:lnT>
                      <a:noFill/>
                    </a:lnT>
                    <a:lnB>
                      <a:noFill/>
                    </a:lnB>
                    <a:lnTlToBr w="12700" cmpd="sng">
                      <a:noFill/>
                      <a:prstDash val="solid"/>
                    </a:lnTlToBr>
                    <a:lnBlToTr w="12700" cmpd="sng">
                      <a:noFill/>
                      <a:prstDash val="solid"/>
                    </a:lnBlToTr>
                  </a:tcPr>
                </a:tc>
                <a:tc gridSpan="3">
                  <a:txBody>
                    <a:bodyPr/>
                    <a:lstStyle/>
                    <a:p>
                      <a:pPr algn="l" rtl="0" fontAlgn="ctr"/>
                      <a:r>
                        <a:rPr lang="es-CO" sz="900" u="none" strike="noStrike" dirty="0">
                          <a:effectLst/>
                          <a:latin typeface="Calibri" panose="020F0502020204030204" pitchFamily="34" charset="0"/>
                          <a:cs typeface="Calibri" panose="020F0502020204030204" pitchFamily="34" charset="0"/>
                        </a:rPr>
                        <a:t> </a:t>
                      </a:r>
                      <a:endParaRPr lang="es-CO" sz="900" b="0" i="0" u="none" strike="noStrike" dirty="0">
                        <a:solidFill>
                          <a:srgbClr val="203764"/>
                        </a:solidFill>
                        <a:effectLst/>
                        <a:latin typeface="Calibri" panose="020F0502020204030204" pitchFamily="34" charset="0"/>
                        <a:cs typeface="Calibri" panose="020F0502020204030204" pitchFamily="34" charset="0"/>
                      </a:endParaRPr>
                    </a:p>
                  </a:txBody>
                  <a:tcPr marL="0" marR="0" marT="0" marB="0" anchor="ctr">
                    <a:lnL>
                      <a:noFill/>
                    </a:lnL>
                    <a:lnR>
                      <a:noFill/>
                    </a:lnR>
                    <a:lnT>
                      <a:noFill/>
                    </a:lnT>
                    <a:lnB>
                      <a:noFill/>
                    </a:lnB>
                    <a:lnTlToBr w="12700" cmpd="sng">
                      <a:noFill/>
                      <a:prstDash val="solid"/>
                    </a:lnTlToBr>
                    <a:lnBlToTr w="12700" cmpd="sng">
                      <a:noFill/>
                      <a:prstDash val="solid"/>
                    </a:lnBlToTr>
                  </a:tcPr>
                </a:tc>
                <a:tc hMerge="1">
                  <a:txBody>
                    <a:bodyPr/>
                    <a:lstStyle/>
                    <a:p>
                      <a:endParaRPr lang="es-CO"/>
                    </a:p>
                  </a:txBody>
                  <a:tcPr/>
                </a:tc>
                <a:tc hMerge="1">
                  <a:txBody>
                    <a:bodyPr/>
                    <a:lstStyle/>
                    <a:p>
                      <a:endParaRPr lang="es-CO"/>
                    </a:p>
                  </a:txBody>
                  <a:tcPr/>
                </a:tc>
                <a:tc>
                  <a:txBody>
                    <a:bodyPr/>
                    <a:lstStyle/>
                    <a:p>
                      <a:pPr algn="l" rtl="0" fontAlgn="ctr"/>
                      <a:r>
                        <a:rPr lang="es-CO" sz="900" u="none" strike="noStrike">
                          <a:effectLst/>
                          <a:latin typeface="Calibri" panose="020F0502020204030204" pitchFamily="34" charset="0"/>
                          <a:cs typeface="Calibri" panose="020F0502020204030204" pitchFamily="34" charset="0"/>
                        </a:rPr>
                        <a:t> </a:t>
                      </a:r>
                      <a:endParaRPr lang="es-CO" sz="900" b="0" i="0" u="none" strike="noStrike">
                        <a:solidFill>
                          <a:srgbClr val="203764"/>
                        </a:solidFill>
                        <a:effectLst/>
                        <a:latin typeface="Calibri" panose="020F0502020204030204" pitchFamily="34" charset="0"/>
                        <a:cs typeface="Calibri" panose="020F0502020204030204" pitchFamily="34" charset="0"/>
                      </a:endParaRPr>
                    </a:p>
                  </a:txBody>
                  <a:tcPr marL="0" marR="0" marT="0" marB="0" anchor="ctr">
                    <a:lnL>
                      <a:noFill/>
                    </a:lnL>
                    <a:lnR w="6350" cap="flat" cmpd="sng" algn="ctr">
                      <a:noFill/>
                      <a:prstDash val="solid"/>
                      <a:miter lim="800000"/>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xmlns="" val="1702961427"/>
                  </a:ext>
                </a:extLst>
              </a:tr>
              <a:tr h="178837">
                <a:tc>
                  <a:txBody>
                    <a:bodyPr/>
                    <a:lstStyle/>
                    <a:p>
                      <a:pPr algn="l" rtl="0" fontAlgn="ctr"/>
                      <a:r>
                        <a:rPr lang="es-CO" sz="900" u="none" strike="noStrike">
                          <a:solidFill>
                            <a:srgbClr val="002060"/>
                          </a:solidFill>
                          <a:effectLst/>
                          <a:latin typeface="Calibri" panose="020F0502020204030204" pitchFamily="34" charset="0"/>
                          <a:cs typeface="Calibri" panose="020F0502020204030204" pitchFamily="34" charset="0"/>
                        </a:rPr>
                        <a:t>** Apropiación vigente a 30 de abril de 2020, descontando partidas suspendidas</a:t>
                      </a:r>
                      <a:endParaRPr lang="es-CO" sz="900" b="0" i="0" u="none" strike="noStrike">
                        <a:solidFill>
                          <a:srgbClr val="002060"/>
                        </a:solidFill>
                        <a:effectLst/>
                        <a:latin typeface="Calibri" panose="020F0502020204030204" pitchFamily="34" charset="0"/>
                        <a:cs typeface="Calibri" panose="020F0502020204030204" pitchFamily="34" charset="0"/>
                      </a:endParaRPr>
                    </a:p>
                  </a:txBody>
                  <a:tcPr marL="0" marR="0" marT="0" marB="0" anchor="ctr">
                    <a:lnL w="6350" cap="flat" cmpd="sng" algn="ctr">
                      <a:noFill/>
                      <a:prstDash val="solid"/>
                      <a:miter lim="800000"/>
                    </a:lnL>
                    <a:lnR>
                      <a:noFill/>
                    </a:lnR>
                    <a:lnT>
                      <a:noFill/>
                    </a:lnT>
                    <a:lnB>
                      <a:noFill/>
                    </a:lnB>
                    <a:lnTlToBr w="12700" cmpd="sng">
                      <a:noFill/>
                      <a:prstDash val="solid"/>
                    </a:lnTlToBr>
                    <a:lnBlToTr w="12700" cmpd="sng">
                      <a:noFill/>
                      <a:prstDash val="solid"/>
                    </a:lnBlToTr>
                  </a:tcPr>
                </a:tc>
                <a:tc>
                  <a:txBody>
                    <a:bodyPr/>
                    <a:lstStyle/>
                    <a:p>
                      <a:pPr algn="l" rtl="0" fontAlgn="ctr"/>
                      <a:r>
                        <a:rPr lang="es-CO" sz="900" u="none" strike="noStrike">
                          <a:effectLst/>
                          <a:latin typeface="Calibri" panose="020F0502020204030204" pitchFamily="34" charset="0"/>
                          <a:cs typeface="Calibri" panose="020F0502020204030204" pitchFamily="34" charset="0"/>
                        </a:rPr>
                        <a:t> </a:t>
                      </a:r>
                      <a:endParaRPr lang="es-CO" sz="900" b="0" i="0" u="none" strike="noStrike">
                        <a:solidFill>
                          <a:srgbClr val="203764"/>
                        </a:solidFill>
                        <a:effectLst/>
                        <a:latin typeface="Calibri" panose="020F0502020204030204" pitchFamily="34" charset="0"/>
                        <a:cs typeface="Calibri" panose="020F0502020204030204" pitchFamily="34" charset="0"/>
                      </a:endParaRPr>
                    </a:p>
                  </a:txBody>
                  <a:tcPr marL="0" marR="0" marT="0" marB="0" anchor="ctr">
                    <a:lnL>
                      <a:noFill/>
                    </a:lnL>
                    <a:lnR>
                      <a:noFill/>
                    </a:lnR>
                    <a:lnT>
                      <a:noFill/>
                    </a:lnT>
                    <a:lnB>
                      <a:noFill/>
                    </a:lnB>
                    <a:lnTlToBr w="12700" cmpd="sng">
                      <a:noFill/>
                      <a:prstDash val="solid"/>
                    </a:lnTlToBr>
                    <a:lnBlToTr w="12700" cmpd="sng">
                      <a:noFill/>
                      <a:prstDash val="solid"/>
                    </a:lnBlToTr>
                  </a:tcPr>
                </a:tc>
                <a:tc>
                  <a:txBody>
                    <a:bodyPr/>
                    <a:lstStyle/>
                    <a:p>
                      <a:pPr algn="l" rtl="0" fontAlgn="ctr"/>
                      <a:r>
                        <a:rPr lang="es-CO" sz="900" u="none" strike="noStrike">
                          <a:effectLst/>
                          <a:latin typeface="Calibri" panose="020F0502020204030204" pitchFamily="34" charset="0"/>
                          <a:cs typeface="Calibri" panose="020F0502020204030204" pitchFamily="34" charset="0"/>
                        </a:rPr>
                        <a:t> </a:t>
                      </a:r>
                      <a:endParaRPr lang="es-CO" sz="900" b="0" i="0" u="none" strike="noStrike">
                        <a:solidFill>
                          <a:srgbClr val="203764"/>
                        </a:solidFill>
                        <a:effectLst/>
                        <a:latin typeface="Calibri" panose="020F0502020204030204" pitchFamily="34" charset="0"/>
                        <a:cs typeface="Calibri" panose="020F0502020204030204" pitchFamily="34" charset="0"/>
                      </a:endParaRPr>
                    </a:p>
                  </a:txBody>
                  <a:tcPr marL="0" marR="0" marT="0" marB="0" anchor="ctr">
                    <a:lnL>
                      <a:noFill/>
                    </a:lnL>
                    <a:lnR>
                      <a:noFill/>
                    </a:lnR>
                    <a:lnT>
                      <a:noFill/>
                    </a:lnT>
                    <a:lnB>
                      <a:noFill/>
                    </a:lnB>
                    <a:lnTlToBr w="12700" cmpd="sng">
                      <a:noFill/>
                      <a:prstDash val="solid"/>
                    </a:lnTlToBr>
                    <a:lnBlToTr w="12700" cmpd="sng">
                      <a:noFill/>
                      <a:prstDash val="solid"/>
                    </a:lnBlToTr>
                  </a:tcPr>
                </a:tc>
                <a:tc>
                  <a:txBody>
                    <a:bodyPr/>
                    <a:lstStyle/>
                    <a:p>
                      <a:pPr algn="l" rtl="0" fontAlgn="ctr"/>
                      <a:r>
                        <a:rPr lang="es-CO" sz="900" u="none" strike="noStrike">
                          <a:effectLst/>
                          <a:latin typeface="Calibri" panose="020F0502020204030204" pitchFamily="34" charset="0"/>
                          <a:cs typeface="Calibri" panose="020F0502020204030204" pitchFamily="34" charset="0"/>
                        </a:rPr>
                        <a:t> </a:t>
                      </a:r>
                      <a:endParaRPr lang="es-CO" sz="900" b="0" i="0" u="none" strike="noStrike">
                        <a:solidFill>
                          <a:srgbClr val="203764"/>
                        </a:solidFill>
                        <a:effectLst/>
                        <a:latin typeface="Calibri" panose="020F0502020204030204" pitchFamily="34" charset="0"/>
                        <a:cs typeface="Calibri" panose="020F0502020204030204" pitchFamily="34" charset="0"/>
                      </a:endParaRPr>
                    </a:p>
                  </a:txBody>
                  <a:tcPr marL="0" marR="0" marT="0" marB="0" anchor="ctr">
                    <a:lnL>
                      <a:noFill/>
                    </a:lnL>
                    <a:lnR>
                      <a:noFill/>
                    </a:lnR>
                    <a:lnT>
                      <a:noFill/>
                    </a:lnT>
                    <a:lnB>
                      <a:noFill/>
                    </a:lnB>
                    <a:lnTlToBr w="12700" cmpd="sng">
                      <a:noFill/>
                      <a:prstDash val="solid"/>
                    </a:lnTlToBr>
                    <a:lnBlToTr w="12700" cmpd="sng">
                      <a:noFill/>
                      <a:prstDash val="solid"/>
                    </a:lnBlToTr>
                  </a:tcPr>
                </a:tc>
                <a:tc>
                  <a:txBody>
                    <a:bodyPr/>
                    <a:lstStyle/>
                    <a:p>
                      <a:pPr algn="l" rtl="0" fontAlgn="ctr"/>
                      <a:r>
                        <a:rPr lang="es-CO" sz="900" u="none" strike="noStrike">
                          <a:effectLst/>
                          <a:latin typeface="Calibri" panose="020F0502020204030204" pitchFamily="34" charset="0"/>
                          <a:cs typeface="Calibri" panose="020F0502020204030204" pitchFamily="34" charset="0"/>
                        </a:rPr>
                        <a:t> </a:t>
                      </a:r>
                      <a:endParaRPr lang="es-CO" sz="900" b="0" i="0" u="none" strike="noStrike">
                        <a:solidFill>
                          <a:srgbClr val="203764"/>
                        </a:solidFill>
                        <a:effectLst/>
                        <a:latin typeface="Calibri" panose="020F0502020204030204" pitchFamily="34" charset="0"/>
                        <a:cs typeface="Calibri" panose="020F0502020204030204" pitchFamily="34" charset="0"/>
                      </a:endParaRPr>
                    </a:p>
                  </a:txBody>
                  <a:tcPr marL="0" marR="0" marT="0" marB="0" anchor="ctr">
                    <a:lnL>
                      <a:noFill/>
                    </a:lnL>
                    <a:lnR>
                      <a:noFill/>
                    </a:lnR>
                    <a:lnT>
                      <a:noFill/>
                    </a:lnT>
                    <a:lnB>
                      <a:noFill/>
                    </a:lnB>
                    <a:lnTlToBr w="12700" cmpd="sng">
                      <a:noFill/>
                      <a:prstDash val="solid"/>
                    </a:lnTlToBr>
                    <a:lnBlToTr w="12700" cmpd="sng">
                      <a:noFill/>
                      <a:prstDash val="solid"/>
                    </a:lnBlToTr>
                  </a:tcPr>
                </a:tc>
                <a:tc>
                  <a:txBody>
                    <a:bodyPr/>
                    <a:lstStyle/>
                    <a:p>
                      <a:pPr algn="l" rtl="0" fontAlgn="ctr"/>
                      <a:r>
                        <a:rPr lang="es-CO" sz="900" u="none" strike="noStrike" dirty="0">
                          <a:effectLst/>
                          <a:latin typeface="Calibri" panose="020F0502020204030204" pitchFamily="34" charset="0"/>
                          <a:cs typeface="Calibri" panose="020F0502020204030204" pitchFamily="34" charset="0"/>
                        </a:rPr>
                        <a:t> </a:t>
                      </a:r>
                      <a:endParaRPr lang="es-CO" sz="900" b="0" i="0" u="none" strike="noStrike" dirty="0">
                        <a:solidFill>
                          <a:srgbClr val="203764"/>
                        </a:solidFill>
                        <a:effectLst/>
                        <a:latin typeface="Calibri" panose="020F0502020204030204" pitchFamily="34" charset="0"/>
                        <a:cs typeface="Calibri" panose="020F0502020204030204" pitchFamily="34" charset="0"/>
                      </a:endParaRPr>
                    </a:p>
                  </a:txBody>
                  <a:tcPr marL="0" marR="0" marT="0" marB="0" anchor="ctr">
                    <a:lnL>
                      <a:noFill/>
                    </a:lnL>
                    <a:lnR>
                      <a:noFill/>
                    </a:lnR>
                    <a:lnT>
                      <a:noFill/>
                    </a:lnT>
                    <a:lnB>
                      <a:noFill/>
                    </a:lnB>
                    <a:lnTlToBr w="12700" cmpd="sng">
                      <a:noFill/>
                      <a:prstDash val="solid"/>
                    </a:lnTlToBr>
                    <a:lnBlToTr w="12700" cmpd="sng">
                      <a:noFill/>
                      <a:prstDash val="solid"/>
                    </a:lnBlToTr>
                  </a:tcPr>
                </a:tc>
                <a:tc>
                  <a:txBody>
                    <a:bodyPr/>
                    <a:lstStyle/>
                    <a:p>
                      <a:pPr algn="l" rtl="0" fontAlgn="ctr"/>
                      <a:r>
                        <a:rPr lang="es-CO" sz="900" u="none" strike="noStrike">
                          <a:effectLst/>
                          <a:latin typeface="Calibri" panose="020F0502020204030204" pitchFamily="34" charset="0"/>
                          <a:cs typeface="Calibri" panose="020F0502020204030204" pitchFamily="34" charset="0"/>
                        </a:rPr>
                        <a:t> </a:t>
                      </a:r>
                      <a:endParaRPr lang="es-CO" sz="900" b="0" i="0" u="none" strike="noStrike">
                        <a:solidFill>
                          <a:srgbClr val="203764"/>
                        </a:solidFill>
                        <a:effectLst/>
                        <a:latin typeface="Calibri" panose="020F0502020204030204" pitchFamily="34" charset="0"/>
                        <a:cs typeface="Calibri" panose="020F0502020204030204" pitchFamily="34" charset="0"/>
                      </a:endParaRPr>
                    </a:p>
                  </a:txBody>
                  <a:tcPr marL="0" marR="0" marT="0" marB="0" anchor="ctr">
                    <a:lnL>
                      <a:noFill/>
                    </a:lnL>
                    <a:lnR>
                      <a:noFill/>
                    </a:lnR>
                    <a:lnT>
                      <a:noFill/>
                    </a:lnT>
                    <a:lnB>
                      <a:noFill/>
                    </a:lnB>
                    <a:lnTlToBr w="12700" cmpd="sng">
                      <a:noFill/>
                      <a:prstDash val="solid"/>
                    </a:lnTlToBr>
                    <a:lnBlToTr w="12700" cmpd="sng">
                      <a:noFill/>
                      <a:prstDash val="solid"/>
                    </a:lnBlToTr>
                  </a:tcPr>
                </a:tc>
                <a:tc>
                  <a:txBody>
                    <a:bodyPr/>
                    <a:lstStyle/>
                    <a:p>
                      <a:pPr algn="l" rtl="0" fontAlgn="ctr"/>
                      <a:r>
                        <a:rPr lang="es-CO" sz="900" u="none" strike="noStrike">
                          <a:effectLst/>
                          <a:latin typeface="Calibri" panose="020F0502020204030204" pitchFamily="34" charset="0"/>
                          <a:cs typeface="Calibri" panose="020F0502020204030204" pitchFamily="34" charset="0"/>
                        </a:rPr>
                        <a:t> </a:t>
                      </a:r>
                      <a:endParaRPr lang="es-CO" sz="900" b="0" i="0" u="none" strike="noStrike">
                        <a:solidFill>
                          <a:srgbClr val="203764"/>
                        </a:solidFill>
                        <a:effectLst/>
                        <a:latin typeface="Calibri" panose="020F0502020204030204" pitchFamily="34" charset="0"/>
                        <a:cs typeface="Calibri" panose="020F0502020204030204" pitchFamily="34" charset="0"/>
                      </a:endParaRPr>
                    </a:p>
                  </a:txBody>
                  <a:tcPr marL="0" marR="0" marT="0" marB="0" anchor="ctr">
                    <a:lnL>
                      <a:noFill/>
                    </a:lnL>
                    <a:lnR>
                      <a:noFill/>
                    </a:lnR>
                    <a:lnT>
                      <a:noFill/>
                    </a:lnT>
                    <a:lnB>
                      <a:noFill/>
                    </a:lnB>
                    <a:lnTlToBr w="12700" cmpd="sng">
                      <a:noFill/>
                      <a:prstDash val="solid"/>
                    </a:lnTlToBr>
                    <a:lnBlToTr w="12700" cmpd="sng">
                      <a:noFill/>
                      <a:prstDash val="solid"/>
                    </a:lnBlToTr>
                  </a:tcPr>
                </a:tc>
                <a:tc>
                  <a:txBody>
                    <a:bodyPr/>
                    <a:lstStyle/>
                    <a:p>
                      <a:pPr algn="l" fontAlgn="ctr"/>
                      <a:r>
                        <a:rPr lang="es-CO" sz="900" u="none" strike="noStrike">
                          <a:effectLst/>
                          <a:latin typeface="Calibri" panose="020F0502020204030204" pitchFamily="34" charset="0"/>
                          <a:cs typeface="Calibri" panose="020F0502020204030204" pitchFamily="34" charset="0"/>
                        </a:rPr>
                        <a:t> </a:t>
                      </a:r>
                      <a:endParaRPr lang="es-CO" sz="900" b="0" i="0" u="none" strike="noStrike">
                        <a:solidFill>
                          <a:srgbClr val="203764"/>
                        </a:solidFill>
                        <a:effectLst/>
                        <a:latin typeface="Calibri" panose="020F0502020204030204" pitchFamily="34" charset="0"/>
                        <a:cs typeface="Calibri" panose="020F0502020204030204" pitchFamily="34" charset="0"/>
                      </a:endParaRPr>
                    </a:p>
                  </a:txBody>
                  <a:tcPr marL="0" marR="0" marT="0" marB="0" anchor="ctr">
                    <a:lnL>
                      <a:noFill/>
                    </a:lnL>
                    <a:lnR w="6350" cap="flat" cmpd="sng" algn="ctr">
                      <a:noFill/>
                      <a:prstDash val="solid"/>
                      <a:miter lim="800000"/>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xmlns="" val="2064905258"/>
                  </a:ext>
                </a:extLst>
              </a:tr>
              <a:tr h="1859902">
                <a:tc gridSpan="9">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es-ES" sz="900" u="none" strike="noStrike" dirty="0">
                          <a:solidFill>
                            <a:srgbClr val="002060"/>
                          </a:solidFill>
                          <a:effectLst/>
                          <a:latin typeface="Calibri" panose="020F0502020204030204" pitchFamily="34" charset="0"/>
                          <a:cs typeface="Calibri" panose="020F0502020204030204" pitchFamily="34" charset="0"/>
                        </a:rPr>
                        <a:t>Nota: </a:t>
                      </a:r>
                      <a:br>
                        <a:rPr lang="es-ES" sz="900" u="none" strike="noStrike" dirty="0">
                          <a:solidFill>
                            <a:srgbClr val="002060"/>
                          </a:solidFill>
                          <a:effectLst/>
                          <a:latin typeface="Calibri" panose="020F0502020204030204" pitchFamily="34" charset="0"/>
                          <a:cs typeface="Calibri" panose="020F0502020204030204" pitchFamily="34" charset="0"/>
                        </a:rPr>
                      </a:br>
                      <a:r>
                        <a:rPr lang="es-ES" sz="900" u="none" strike="noStrike" dirty="0">
                          <a:solidFill>
                            <a:srgbClr val="002060"/>
                          </a:solidFill>
                          <a:effectLst/>
                          <a:latin typeface="Calibri" panose="020F0502020204030204" pitchFamily="34" charset="0"/>
                          <a:cs typeface="Calibri" panose="020F0502020204030204" pitchFamily="34" charset="0"/>
                        </a:rPr>
                        <a:t/>
                      </a:r>
                      <a:br>
                        <a:rPr lang="es-ES" sz="900" u="none" strike="noStrike" dirty="0">
                          <a:solidFill>
                            <a:srgbClr val="002060"/>
                          </a:solidFill>
                          <a:effectLst/>
                          <a:latin typeface="Calibri" panose="020F0502020204030204" pitchFamily="34" charset="0"/>
                          <a:cs typeface="Calibri" panose="020F0502020204030204" pitchFamily="34" charset="0"/>
                        </a:rPr>
                      </a:br>
                      <a:r>
                        <a:rPr lang="es-ES" sz="900" u="none" strike="noStrike" dirty="0">
                          <a:solidFill>
                            <a:srgbClr val="002060"/>
                          </a:solidFill>
                          <a:effectLst/>
                          <a:latin typeface="Calibri" panose="020F0502020204030204" pitchFamily="34" charset="0"/>
                          <a:cs typeface="Calibri" panose="020F0502020204030204" pitchFamily="34" charset="0"/>
                        </a:rPr>
                        <a:t>1. Dentro de los Gastos de Funcionamiento de Minhacienda, no se incluyen información del rubro "OTROS GASTOS PERSONALES - DISTRIBUCION PREVIO CONCEPTO DGPPN".  </a:t>
                      </a:r>
                      <a:endParaRPr lang="es-ES" sz="900" u="none" strike="noStrike" dirty="0" smtClean="0">
                        <a:solidFill>
                          <a:srgbClr val="002060"/>
                        </a:solidFill>
                        <a:effectLst/>
                        <a:latin typeface="Calibri" panose="020F0502020204030204" pitchFamily="34" charset="0"/>
                        <a:cs typeface="Calibri" panose="020F0502020204030204" pitchFamily="34" charset="0"/>
                      </a:endParaRPr>
                    </a:p>
                    <a:p>
                      <a:pPr marL="0" marR="0" lvl="0" indent="0" algn="l" defTabSz="914400" rtl="0" eaLnBrk="1" fontAlgn="ctr" latinLnBrk="0" hangingPunct="1">
                        <a:lnSpc>
                          <a:spcPct val="100000"/>
                        </a:lnSpc>
                        <a:spcBef>
                          <a:spcPts val="0"/>
                        </a:spcBef>
                        <a:spcAft>
                          <a:spcPts val="0"/>
                        </a:spcAft>
                        <a:buClrTx/>
                        <a:buSzTx/>
                        <a:buFontTx/>
                        <a:buNone/>
                        <a:tabLst/>
                        <a:defRPr/>
                      </a:pPr>
                      <a:r>
                        <a:rPr lang="es-ES" sz="900" u="none" strike="noStrike" dirty="0">
                          <a:solidFill>
                            <a:srgbClr val="002060"/>
                          </a:solidFill>
                          <a:effectLst/>
                          <a:latin typeface="Calibri" panose="020F0502020204030204" pitchFamily="34" charset="0"/>
                          <a:cs typeface="Calibri" panose="020F0502020204030204" pitchFamily="34" charset="0"/>
                        </a:rPr>
                        <a:t/>
                      </a:r>
                      <a:br>
                        <a:rPr lang="es-ES" sz="900" u="none" strike="noStrike" dirty="0">
                          <a:solidFill>
                            <a:srgbClr val="002060"/>
                          </a:solidFill>
                          <a:effectLst/>
                          <a:latin typeface="Calibri" panose="020F0502020204030204" pitchFamily="34" charset="0"/>
                          <a:cs typeface="Calibri" panose="020F0502020204030204" pitchFamily="34" charset="0"/>
                        </a:rPr>
                      </a:br>
                      <a:r>
                        <a:rPr lang="es-ES" sz="900" u="none" strike="noStrike" dirty="0">
                          <a:solidFill>
                            <a:srgbClr val="002060"/>
                          </a:solidFill>
                          <a:effectLst/>
                          <a:latin typeface="Calibri" panose="020F0502020204030204" pitchFamily="34" charset="0"/>
                          <a:cs typeface="Calibri" panose="020F0502020204030204" pitchFamily="34" charset="0"/>
                        </a:rPr>
                        <a:t>2</a:t>
                      </a:r>
                      <a:r>
                        <a:rPr lang="es-ES" sz="900" u="none" strike="noStrike" kern="1200" dirty="0">
                          <a:solidFill>
                            <a:srgbClr val="002060"/>
                          </a:solidFill>
                          <a:effectLst/>
                          <a:latin typeface="Calibri" panose="020F0502020204030204" pitchFamily="34" charset="0"/>
                          <a:ea typeface="+mn-ea"/>
                          <a:cs typeface="Calibri" panose="020F0502020204030204" pitchFamily="34" charset="0"/>
                        </a:rPr>
                        <a:t>. </a:t>
                      </a:r>
                      <a:r>
                        <a:rPr lang="es-ES" sz="900" u="none" strike="noStrike" kern="1200" dirty="0" smtClean="0">
                          <a:solidFill>
                            <a:srgbClr val="002060"/>
                          </a:solidFill>
                          <a:effectLst/>
                          <a:latin typeface="Calibri" panose="020F0502020204030204" pitchFamily="34" charset="0"/>
                          <a:ea typeface="+mn-ea"/>
                          <a:cs typeface="Calibri" panose="020F0502020204030204" pitchFamily="34" charset="0"/>
                        </a:rPr>
                        <a:t>Los Gastos de Funcionamiento no incluyen información del rubro de </a:t>
                      </a:r>
                      <a:r>
                        <a:rPr lang="es-ES" sz="900" u="none" strike="noStrike" kern="1200" dirty="0" err="1" smtClean="0">
                          <a:solidFill>
                            <a:srgbClr val="002060"/>
                          </a:solidFill>
                          <a:effectLst/>
                          <a:latin typeface="Calibri" panose="020F0502020204030204" pitchFamily="34" charset="0"/>
                          <a:ea typeface="+mn-ea"/>
                          <a:cs typeface="Calibri" panose="020F0502020204030204" pitchFamily="34" charset="0"/>
                        </a:rPr>
                        <a:t>Minhacienda</a:t>
                      </a:r>
                      <a:r>
                        <a:rPr lang="es-ES" sz="900" u="none" strike="noStrike" kern="1200" dirty="0" smtClean="0">
                          <a:solidFill>
                            <a:srgbClr val="002060"/>
                          </a:solidFill>
                          <a:effectLst/>
                          <a:latin typeface="Calibri" panose="020F0502020204030204" pitchFamily="34" charset="0"/>
                          <a:ea typeface="+mn-ea"/>
                          <a:cs typeface="Calibri" panose="020F0502020204030204" pitchFamily="34" charset="0"/>
                        </a:rPr>
                        <a:t> "OTROS GASTOS PERSONALES - DISTRIBUCION PREVIO CONCEPTO DGPPN“. </a:t>
                      </a:r>
                    </a:p>
                    <a:p>
                      <a:pPr marL="0" marR="0" lvl="0" indent="0" algn="l" defTabSz="914400" rtl="0" eaLnBrk="1" fontAlgn="ctr" latinLnBrk="0" hangingPunct="1">
                        <a:lnSpc>
                          <a:spcPct val="100000"/>
                        </a:lnSpc>
                        <a:spcBef>
                          <a:spcPts val="0"/>
                        </a:spcBef>
                        <a:spcAft>
                          <a:spcPts val="0"/>
                        </a:spcAft>
                        <a:buClrTx/>
                        <a:buSzTx/>
                        <a:buFontTx/>
                        <a:buNone/>
                        <a:tabLst/>
                        <a:defRPr/>
                      </a:pPr>
                      <a:r>
                        <a:rPr lang="es-ES" sz="900" u="none" strike="noStrike" kern="1200" dirty="0" smtClean="0">
                          <a:solidFill>
                            <a:srgbClr val="002060"/>
                          </a:solidFill>
                          <a:effectLst/>
                          <a:latin typeface="Calibri" panose="020F0502020204030204" pitchFamily="34" charset="0"/>
                          <a:ea typeface="+mn-ea"/>
                          <a:cs typeface="Calibri" panose="020F0502020204030204" pitchFamily="34" charset="0"/>
                        </a:rPr>
                        <a:t>Así mismo, dentro de las Transferencias de Capital  se contempla proyección de recursos del rubro “CAPITALIZACIÓN DEL FONDO NACIONAL DE GARANTÍAS (FNG)”,de acuerdo a las cifras suministradas por la Subdirección de Riesgo  de la DGCPTN,  que podrían cambiar bajo ciertos escenarios de estrés en la siniestralidad de las garantías que se proyectan emitir. </a:t>
                      </a:r>
                      <a:r>
                        <a:rPr lang="es-ES" sz="900" b="1" u="none" strike="noStrike" kern="1200" dirty="0" smtClean="0">
                          <a:solidFill>
                            <a:srgbClr val="002060"/>
                          </a:solidFill>
                          <a:effectLst/>
                          <a:latin typeface="Calibri" panose="020F0502020204030204" pitchFamily="34" charset="0"/>
                          <a:ea typeface="+mn-ea"/>
                          <a:cs typeface="Calibri" panose="020F0502020204030204" pitchFamily="34" charset="0"/>
                        </a:rPr>
                        <a:t>Las cifras si bien ya han surtido algunas revisiones, aún son objeto de verificación por la DGCPTN, Viceministerio Técnico y la Dirección de Participaciones. La estimación preliminar es de un valor cercano a $2,55 billones que se distribuyen así:  $579 mil millones en 2021 y  $1,97 billones en 2022</a:t>
                      </a:r>
                      <a:r>
                        <a:rPr lang="es-ES" sz="900" u="none" strike="noStrike" kern="1200" dirty="0" smtClean="0">
                          <a:solidFill>
                            <a:srgbClr val="002060"/>
                          </a:solidFill>
                          <a:effectLst/>
                          <a:latin typeface="Calibri" panose="020F0502020204030204" pitchFamily="34" charset="0"/>
                          <a:ea typeface="+mn-ea"/>
                          <a:cs typeface="Calibri" panose="020F0502020204030204" pitchFamily="34" charset="0"/>
                        </a:rPr>
                        <a:t>.</a:t>
                      </a:r>
                    </a:p>
                    <a:p>
                      <a:pPr marL="0" marR="0" lvl="0" indent="0" algn="l" defTabSz="914400" rtl="0" eaLnBrk="1" fontAlgn="ctr" latinLnBrk="0" hangingPunct="1">
                        <a:lnSpc>
                          <a:spcPct val="100000"/>
                        </a:lnSpc>
                        <a:spcBef>
                          <a:spcPts val="0"/>
                        </a:spcBef>
                        <a:spcAft>
                          <a:spcPts val="0"/>
                        </a:spcAft>
                        <a:buClrTx/>
                        <a:buSzTx/>
                        <a:buFontTx/>
                        <a:buNone/>
                        <a:tabLst/>
                        <a:defRPr/>
                      </a:pPr>
                      <a:endParaRPr lang="es-ES" sz="900" b="1" i="0" u="none" strike="noStrike" kern="1200" dirty="0" smtClean="0">
                        <a:solidFill>
                          <a:srgbClr val="203764"/>
                        </a:solidFill>
                        <a:effectLst/>
                        <a:latin typeface="Calibri" panose="020F0502020204030204" pitchFamily="34" charset="0"/>
                        <a:ea typeface="+mn-ea"/>
                        <a:cs typeface="+mn-cs"/>
                      </a:endParaRPr>
                    </a:p>
                    <a:p>
                      <a:pPr algn="l" fontAlgn="ctr"/>
                      <a:r>
                        <a:rPr lang="es-ES" sz="900" b="0" i="0" u="none" strike="noStrike" dirty="0" smtClean="0">
                          <a:solidFill>
                            <a:srgbClr val="203764"/>
                          </a:solidFill>
                          <a:effectLst/>
                          <a:latin typeface="Calibri" panose="020F0502020204030204" pitchFamily="34" charset="0"/>
                        </a:rPr>
                        <a:t>3. Los valores FOME fueron suministrados por el Subdirector de Tesorería de la DGCPTN, como base para las discusiones a futuro (Datos</a:t>
                      </a:r>
                      <a:r>
                        <a:rPr lang="es-ES" sz="900" b="0" i="0" u="none" strike="noStrike" baseline="0" dirty="0" smtClean="0">
                          <a:solidFill>
                            <a:srgbClr val="203764"/>
                          </a:solidFill>
                          <a:effectLst/>
                          <a:latin typeface="Calibri" panose="020F0502020204030204" pitchFamily="34" charset="0"/>
                        </a:rPr>
                        <a:t> por validar). </a:t>
                      </a:r>
                      <a:r>
                        <a:rPr lang="es-ES" sz="900" b="0" i="0" u="none" strike="noStrike" dirty="0" smtClean="0">
                          <a:solidFill>
                            <a:srgbClr val="203764"/>
                          </a:solidFill>
                          <a:effectLst/>
                          <a:latin typeface="Calibri" panose="020F0502020204030204" pitchFamily="34" charset="0"/>
                        </a:rPr>
                        <a:t> Estos corresponden a: </a:t>
                      </a:r>
                      <a:r>
                        <a:rPr lang="es-ES" sz="900" b="1" i="0" u="none" strike="noStrike" dirty="0" smtClean="0">
                          <a:solidFill>
                            <a:srgbClr val="203764"/>
                          </a:solidFill>
                          <a:effectLst/>
                          <a:latin typeface="Calibri" panose="020F0502020204030204" pitchFamily="34" charset="0"/>
                        </a:rPr>
                        <a:t>Vigencia</a:t>
                      </a:r>
                      <a:r>
                        <a:rPr lang="es-ES" sz="900" b="1" i="0" u="none" strike="noStrike" baseline="0" dirty="0" smtClean="0">
                          <a:solidFill>
                            <a:srgbClr val="203764"/>
                          </a:solidFill>
                          <a:effectLst/>
                          <a:latin typeface="Calibri" panose="020F0502020204030204" pitchFamily="34" charset="0"/>
                        </a:rPr>
                        <a:t> 2021: </a:t>
                      </a:r>
                      <a:r>
                        <a:rPr lang="es-ES" sz="900" b="0" i="0" u="none" strike="noStrike" dirty="0" smtClean="0">
                          <a:solidFill>
                            <a:srgbClr val="203764"/>
                          </a:solidFill>
                          <a:effectLst/>
                          <a:latin typeface="Calibri" panose="020F0502020204030204" pitchFamily="34" charset="0"/>
                        </a:rPr>
                        <a:t> Ingresos FONPET -</a:t>
                      </a:r>
                      <a:r>
                        <a:rPr lang="es-ES" sz="900" b="0" i="0" u="none" strike="noStrike" baseline="0" dirty="0" smtClean="0">
                          <a:solidFill>
                            <a:srgbClr val="203764"/>
                          </a:solidFill>
                          <a:effectLst/>
                          <a:latin typeface="Calibri" panose="020F0502020204030204" pitchFamily="34" charset="0"/>
                        </a:rPr>
                        <a:t> </a:t>
                      </a:r>
                      <a:r>
                        <a:rPr lang="es-ES" sz="900" b="0" i="0" u="none" strike="noStrike" dirty="0" smtClean="0">
                          <a:solidFill>
                            <a:srgbClr val="203764"/>
                          </a:solidFill>
                          <a:effectLst/>
                          <a:latin typeface="Calibri" panose="020F0502020204030204" pitchFamily="34" charset="0"/>
                        </a:rPr>
                        <a:t>1.7 Billones;</a:t>
                      </a:r>
                      <a:r>
                        <a:rPr lang="es-ES" sz="900" b="0" i="0" u="none" strike="noStrike" baseline="0" dirty="0" smtClean="0">
                          <a:solidFill>
                            <a:srgbClr val="203764"/>
                          </a:solidFill>
                          <a:effectLst/>
                          <a:latin typeface="Calibri" panose="020F0502020204030204" pitchFamily="34" charset="0"/>
                        </a:rPr>
                        <a:t> </a:t>
                      </a:r>
                      <a:r>
                        <a:rPr lang="es-ES" sz="900" b="0" i="0" u="none" strike="noStrike" dirty="0" smtClean="0">
                          <a:solidFill>
                            <a:srgbClr val="203764"/>
                          </a:solidFill>
                          <a:effectLst/>
                          <a:latin typeface="Calibri" panose="020F0502020204030204" pitchFamily="34" charset="0"/>
                        </a:rPr>
                        <a:t> Ingresos Fondo Riesgo Laboral </a:t>
                      </a:r>
                      <a:r>
                        <a:rPr lang="es-ES" sz="900" b="0" i="0" u="none" strike="noStrike" baseline="0" dirty="0" smtClean="0">
                          <a:solidFill>
                            <a:srgbClr val="203764"/>
                          </a:solidFill>
                          <a:effectLst/>
                          <a:latin typeface="Calibri" panose="020F0502020204030204" pitchFamily="34" charset="0"/>
                        </a:rPr>
                        <a:t> </a:t>
                      </a:r>
                      <a:r>
                        <a:rPr lang="es-ES" sz="900" b="0" i="0" u="none" strike="noStrike" dirty="0" smtClean="0">
                          <a:solidFill>
                            <a:srgbClr val="203764"/>
                          </a:solidFill>
                          <a:effectLst/>
                          <a:latin typeface="Calibri" panose="020F0502020204030204" pitchFamily="34" charset="0"/>
                        </a:rPr>
                        <a:t>5 MM y  Rendimientos financieros</a:t>
                      </a:r>
                      <a:r>
                        <a:rPr lang="es-ES" sz="900" b="0" i="0" u="none" strike="noStrike" baseline="0" dirty="0" smtClean="0">
                          <a:solidFill>
                            <a:srgbClr val="203764"/>
                          </a:solidFill>
                          <a:effectLst/>
                          <a:latin typeface="Calibri" panose="020F0502020204030204" pitchFamily="34" charset="0"/>
                        </a:rPr>
                        <a:t> - 180 MM. En la vigencia 2023  los recursos corresponden a  Inversiones SS PS por 1.7 Billones</a:t>
                      </a:r>
                      <a:r>
                        <a:rPr lang="es-ES" sz="1000" b="0" i="0" u="none" strike="noStrike" baseline="0" dirty="0" smtClean="0">
                          <a:solidFill>
                            <a:srgbClr val="203764"/>
                          </a:solidFill>
                          <a:effectLst/>
                          <a:latin typeface="Calibri" panose="020F0502020204030204" pitchFamily="34" charset="0"/>
                        </a:rPr>
                        <a:t>.</a:t>
                      </a:r>
                    </a:p>
                    <a:p>
                      <a:pPr algn="l" fontAlgn="ctr"/>
                      <a:endParaRPr lang="es-ES" sz="1000" b="0" i="0" u="none" strike="noStrike" baseline="0" dirty="0" smtClean="0">
                        <a:solidFill>
                          <a:srgbClr val="203764"/>
                        </a:solidFill>
                        <a:effectLst/>
                        <a:latin typeface="Calibri" panose="020F0502020204030204" pitchFamily="34" charset="0"/>
                      </a:endParaRPr>
                    </a:p>
                    <a:p>
                      <a:pPr algn="l" fontAlgn="ctr"/>
                      <a:r>
                        <a:rPr lang="es-ES" sz="900" b="0" i="0" u="none" strike="noStrike" baseline="0" dirty="0" smtClean="0">
                          <a:solidFill>
                            <a:srgbClr val="203764"/>
                          </a:solidFill>
                          <a:effectLst/>
                          <a:latin typeface="Calibri" panose="020F0502020204030204" pitchFamily="34" charset="0"/>
                        </a:rPr>
                        <a:t>4. Se ajustan las cifras correspondientes a los Activos Financieros en cuanto al rubro “Fondo de Organismos Financieros Internacionales FOFI”, conforme a los siguientes valores: 2021: $418.965.263.596) incrementado la solitud de la vigencia 2021 en $56.570.222.667. En la vigencia 2022 se solicitan $385.070 MM (Incremento: $19.231.074229), vigencia 2023 se solicitan $391.231 MM (Incremento:$19.583.771.417), vigencia 2024 se solicitan $369.158 (Incremento $4.678.650.874).</a:t>
                      </a:r>
                      <a:r>
                        <a:rPr lang="es-ES" sz="900" b="0" i="0" u="none" strike="noStrike" dirty="0" smtClean="0">
                          <a:solidFill>
                            <a:srgbClr val="203764"/>
                          </a:solidFill>
                          <a:effectLst/>
                          <a:latin typeface="Calibri" panose="020F0502020204030204" pitchFamily="34" charset="0"/>
                        </a:rPr>
                        <a:t> </a:t>
                      </a:r>
                    </a:p>
                  </a:txBody>
                  <a:tcPr marL="0" marR="0" marT="0" marB="0" anchor="ctr">
                    <a:lnL w="6350" cap="flat" cmpd="sng" algn="ctr">
                      <a:noFill/>
                      <a:prstDash val="solid"/>
                      <a:miter lim="800000"/>
                    </a:lnL>
                    <a:lnR w="6350" cap="flat" cmpd="sng" algn="ctr">
                      <a:noFill/>
                      <a:prstDash val="solid"/>
                      <a:miter lim="800000"/>
                    </a:lnR>
                    <a:lnT>
                      <a:noFill/>
                    </a:lnT>
                    <a:lnB w="6350" cap="flat" cmpd="sng" algn="ctr">
                      <a:noFill/>
                      <a:prstDash val="solid"/>
                      <a:miter lim="800000"/>
                    </a:lnB>
                    <a:lnTlToBr w="12700" cmpd="sng">
                      <a:noFill/>
                      <a:prstDash val="solid"/>
                    </a:lnTlToBr>
                    <a:lnBlToTr w="12700" cmpd="sng">
                      <a:noFill/>
                      <a:prstDash val="solid"/>
                    </a:lnBlToTr>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extLst>
                  <a:ext uri="{0D108BD9-81ED-4DB2-BD59-A6C34878D82A}">
                    <a16:rowId xmlns:a16="http://schemas.microsoft.com/office/drawing/2014/main" xmlns="" val="1739965156"/>
                  </a:ext>
                </a:extLst>
              </a:tr>
            </a:tbl>
          </a:graphicData>
        </a:graphic>
      </p:graphicFrame>
      <p:graphicFrame>
        <p:nvGraphicFramePr>
          <p:cNvPr id="2" name="Tabla 1"/>
          <p:cNvGraphicFramePr>
            <a:graphicFrameLocks noGrp="1"/>
          </p:cNvGraphicFramePr>
          <p:nvPr>
            <p:extLst>
              <p:ext uri="{D42A27DB-BD31-4B8C-83A1-F6EECF244321}">
                <p14:modId xmlns:p14="http://schemas.microsoft.com/office/powerpoint/2010/main" val="2137959211"/>
              </p:ext>
            </p:extLst>
          </p:nvPr>
        </p:nvGraphicFramePr>
        <p:xfrm>
          <a:off x="574766" y="1404846"/>
          <a:ext cx="11230972" cy="2930350"/>
        </p:xfrm>
        <a:graphic>
          <a:graphicData uri="http://schemas.openxmlformats.org/drawingml/2006/table">
            <a:tbl>
              <a:tblPr/>
              <a:tblGrid>
                <a:gridCol w="3395746">
                  <a:extLst>
                    <a:ext uri="{9D8B030D-6E8A-4147-A177-3AD203B41FA5}">
                      <a16:colId xmlns:a16="http://schemas.microsoft.com/office/drawing/2014/main" xmlns="" val="224506385"/>
                    </a:ext>
                  </a:extLst>
                </a:gridCol>
                <a:gridCol w="808053">
                  <a:extLst>
                    <a:ext uri="{9D8B030D-6E8A-4147-A177-3AD203B41FA5}">
                      <a16:colId xmlns:a16="http://schemas.microsoft.com/office/drawing/2014/main" xmlns="" val="1170648845"/>
                    </a:ext>
                  </a:extLst>
                </a:gridCol>
                <a:gridCol w="808053">
                  <a:extLst>
                    <a:ext uri="{9D8B030D-6E8A-4147-A177-3AD203B41FA5}">
                      <a16:colId xmlns:a16="http://schemas.microsoft.com/office/drawing/2014/main" xmlns="" val="3432841546"/>
                    </a:ext>
                  </a:extLst>
                </a:gridCol>
                <a:gridCol w="798433">
                  <a:extLst>
                    <a:ext uri="{9D8B030D-6E8A-4147-A177-3AD203B41FA5}">
                      <a16:colId xmlns:a16="http://schemas.microsoft.com/office/drawing/2014/main" xmlns="" val="1956783836"/>
                    </a:ext>
                  </a:extLst>
                </a:gridCol>
                <a:gridCol w="771979">
                  <a:extLst>
                    <a:ext uri="{9D8B030D-6E8A-4147-A177-3AD203B41FA5}">
                      <a16:colId xmlns:a16="http://schemas.microsoft.com/office/drawing/2014/main" xmlns="" val="946209414"/>
                    </a:ext>
                  </a:extLst>
                </a:gridCol>
                <a:gridCol w="798433">
                  <a:extLst>
                    <a:ext uri="{9D8B030D-6E8A-4147-A177-3AD203B41FA5}">
                      <a16:colId xmlns:a16="http://schemas.microsoft.com/office/drawing/2014/main" xmlns="" val="855102977"/>
                    </a:ext>
                  </a:extLst>
                </a:gridCol>
                <a:gridCol w="750334">
                  <a:extLst>
                    <a:ext uri="{9D8B030D-6E8A-4147-A177-3AD203B41FA5}">
                      <a16:colId xmlns:a16="http://schemas.microsoft.com/office/drawing/2014/main" xmlns="" val="942456286"/>
                    </a:ext>
                  </a:extLst>
                </a:gridCol>
                <a:gridCol w="769574">
                  <a:extLst>
                    <a:ext uri="{9D8B030D-6E8A-4147-A177-3AD203B41FA5}">
                      <a16:colId xmlns:a16="http://schemas.microsoft.com/office/drawing/2014/main" xmlns="" val="692305418"/>
                    </a:ext>
                  </a:extLst>
                </a:gridCol>
                <a:gridCol w="771979">
                  <a:extLst>
                    <a:ext uri="{9D8B030D-6E8A-4147-A177-3AD203B41FA5}">
                      <a16:colId xmlns:a16="http://schemas.microsoft.com/office/drawing/2014/main" xmlns="" val="3795759226"/>
                    </a:ext>
                  </a:extLst>
                </a:gridCol>
                <a:gridCol w="779194">
                  <a:extLst>
                    <a:ext uri="{9D8B030D-6E8A-4147-A177-3AD203B41FA5}">
                      <a16:colId xmlns:a16="http://schemas.microsoft.com/office/drawing/2014/main" xmlns="" val="2488141230"/>
                    </a:ext>
                  </a:extLst>
                </a:gridCol>
                <a:gridCol w="779194">
                  <a:extLst>
                    <a:ext uri="{9D8B030D-6E8A-4147-A177-3AD203B41FA5}">
                      <a16:colId xmlns:a16="http://schemas.microsoft.com/office/drawing/2014/main" xmlns="" val="3385111285"/>
                    </a:ext>
                  </a:extLst>
                </a:gridCol>
              </a:tblGrid>
              <a:tr h="210739">
                <a:tc>
                  <a:txBody>
                    <a:bodyPr/>
                    <a:lstStyle/>
                    <a:p>
                      <a:pPr algn="l" rtl="0" fontAlgn="ctr"/>
                      <a:r>
                        <a:rPr lang="es-CO" sz="900" b="1" i="0" u="none" strike="noStrike">
                          <a:solidFill>
                            <a:srgbClr val="203764"/>
                          </a:solidFill>
                          <a:effectLst/>
                          <a:latin typeface="Calibri" panose="020F0502020204030204" pitchFamily="34" charset="0"/>
                        </a:rPr>
                        <a:t>Millones de pesos</a:t>
                      </a:r>
                    </a:p>
                  </a:txBody>
                  <a:tcPr marL="0" marR="0" marT="0" marB="0" anchor="ctr">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ctr"/>
                      <a:endParaRPr lang="es-CO" sz="900" b="0" i="0" u="none" strike="noStrike">
                        <a:solidFill>
                          <a:srgbClr val="000000"/>
                        </a:solidFill>
                        <a:effectLst/>
                        <a:latin typeface="Arial" panose="020B0604020202020204" pitchFamily="34" charset="0"/>
                      </a:endParaRPr>
                    </a:p>
                  </a:txBody>
                  <a:tcPr marL="0" marR="0" marT="0" marB="0" anchor="ctr">
                    <a:lnL>
                      <a:noFill/>
                    </a:lnL>
                    <a:lnR>
                      <a:noFill/>
                    </a:lnR>
                    <a:lnT w="1270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ctr"/>
                      <a:r>
                        <a:rPr lang="es-CO" sz="900" b="0" i="0" u="none" strike="noStrike">
                          <a:solidFill>
                            <a:srgbClr val="000000"/>
                          </a:solidFill>
                          <a:effectLst/>
                          <a:latin typeface="Arial" panose="020B0604020202020204" pitchFamily="34" charset="0"/>
                        </a:rPr>
                        <a:t> </a:t>
                      </a:r>
                    </a:p>
                  </a:txBody>
                  <a:tcPr marL="0" marR="0" marT="0" marB="0" anchor="ctr">
                    <a:lnL>
                      <a:noFill/>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8">
                  <a:txBody>
                    <a:bodyPr/>
                    <a:lstStyle/>
                    <a:p>
                      <a:pPr algn="ctr" rtl="0" fontAlgn="ctr"/>
                      <a:r>
                        <a:rPr lang="es-CO" sz="900" b="1" i="0" u="none" strike="noStrike">
                          <a:solidFill>
                            <a:srgbClr val="FFFFFF"/>
                          </a:solidFill>
                          <a:effectLst/>
                          <a:latin typeface="Calibri" panose="020F0502020204030204" pitchFamily="34" charset="0"/>
                        </a:rPr>
                        <a:t>Solicitud MGMP 2021 - 2024</a:t>
                      </a:r>
                    </a:p>
                  </a:txBody>
                  <a:tcPr marL="0" marR="0" marT="0" marB="0" anchor="ctr">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03764"/>
                    </a:solidFill>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extLst>
                  <a:ext uri="{0D108BD9-81ED-4DB2-BD59-A6C34878D82A}">
                    <a16:rowId xmlns:a16="http://schemas.microsoft.com/office/drawing/2014/main" xmlns="" val="1169616455"/>
                  </a:ext>
                </a:extLst>
              </a:tr>
              <a:tr h="210739">
                <a:tc rowSpan="2">
                  <a:txBody>
                    <a:bodyPr/>
                    <a:lstStyle/>
                    <a:p>
                      <a:pPr algn="ctr" rtl="0" fontAlgn="ctr"/>
                      <a:r>
                        <a:rPr lang="es-CO" sz="900" b="1" i="0" u="none" strike="noStrike">
                          <a:solidFill>
                            <a:srgbClr val="FFFFFF"/>
                          </a:solidFill>
                          <a:effectLst/>
                          <a:latin typeface="Calibri" panose="020F0502020204030204" pitchFamily="34" charset="0"/>
                        </a:rPr>
                        <a:t>Funcionamiento/Entidad</a:t>
                      </a:r>
                    </a:p>
                  </a:txBody>
                  <a:tcPr marL="0" marR="0" marT="0" marB="0" anchor="ctr">
                    <a:lnL w="12700" cap="flat" cmpd="sng" algn="ctr">
                      <a:solidFill>
                        <a:schemeClr val="tx1"/>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03764"/>
                    </a:solidFill>
                  </a:tcPr>
                </a:tc>
                <a:tc rowSpan="2">
                  <a:txBody>
                    <a:bodyPr/>
                    <a:lstStyle/>
                    <a:p>
                      <a:pPr algn="ctr" rtl="0" fontAlgn="ctr"/>
                      <a:r>
                        <a:rPr lang="es-CO" sz="900" b="1" i="0" u="none" strike="noStrike">
                          <a:solidFill>
                            <a:srgbClr val="FFFFFF"/>
                          </a:solidFill>
                          <a:effectLst/>
                          <a:latin typeface="Calibri" panose="020F0502020204030204" pitchFamily="34" charset="0"/>
                        </a:rPr>
                        <a:t>2020*</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03764"/>
                    </a:solidFill>
                  </a:tcPr>
                </a:tc>
                <a:tc rowSpan="2">
                  <a:txBody>
                    <a:bodyPr/>
                    <a:lstStyle/>
                    <a:p>
                      <a:pPr algn="ctr" rtl="0" fontAlgn="ctr"/>
                      <a:r>
                        <a:rPr lang="es-CO" sz="900" b="1" i="0" u="none" strike="noStrike">
                          <a:solidFill>
                            <a:srgbClr val="FFFFFF"/>
                          </a:solidFill>
                          <a:effectLst/>
                          <a:latin typeface="Calibri" panose="020F0502020204030204" pitchFamily="34" charset="0"/>
                        </a:rPr>
                        <a:t>2020**</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03764"/>
                    </a:solidFill>
                  </a:tcPr>
                </a:tc>
                <a:tc rowSpan="2">
                  <a:txBody>
                    <a:bodyPr/>
                    <a:lstStyle/>
                    <a:p>
                      <a:pPr algn="ctr" rtl="0" fontAlgn="ctr"/>
                      <a:r>
                        <a:rPr lang="es-CO" sz="900" b="1" i="0" u="none" strike="noStrike">
                          <a:solidFill>
                            <a:srgbClr val="FFFFFF"/>
                          </a:solidFill>
                          <a:effectLst/>
                          <a:latin typeface="Calibri" panose="020F0502020204030204" pitchFamily="34" charset="0"/>
                        </a:rPr>
                        <a:t>2021</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03764"/>
                    </a:solidFill>
                  </a:tcPr>
                </a:tc>
                <a:tc rowSpan="2">
                  <a:txBody>
                    <a:bodyPr/>
                    <a:lstStyle/>
                    <a:p>
                      <a:pPr algn="ctr" rtl="0" fontAlgn="ctr"/>
                      <a:r>
                        <a:rPr lang="es-CO" sz="900" b="1" i="0" u="none" strike="noStrike">
                          <a:solidFill>
                            <a:srgbClr val="FFFFFF"/>
                          </a:solidFill>
                          <a:effectLst/>
                          <a:latin typeface="Calibri" panose="020F0502020204030204" pitchFamily="34" charset="0"/>
                        </a:rPr>
                        <a:t>2022</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03764"/>
                    </a:solidFill>
                  </a:tcPr>
                </a:tc>
                <a:tc rowSpan="2">
                  <a:txBody>
                    <a:bodyPr/>
                    <a:lstStyle/>
                    <a:p>
                      <a:pPr algn="ctr" rtl="0" fontAlgn="ctr"/>
                      <a:r>
                        <a:rPr lang="es-CO" sz="900" b="1" i="0" u="none" strike="noStrike" dirty="0">
                          <a:solidFill>
                            <a:srgbClr val="FFFFFF"/>
                          </a:solidFill>
                          <a:effectLst/>
                          <a:latin typeface="Calibri" panose="020F0502020204030204" pitchFamily="34" charset="0"/>
                        </a:rPr>
                        <a:t>2023</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03764"/>
                    </a:solidFill>
                  </a:tcPr>
                </a:tc>
                <a:tc rowSpan="2">
                  <a:txBody>
                    <a:bodyPr/>
                    <a:lstStyle/>
                    <a:p>
                      <a:pPr algn="ctr" rtl="0" fontAlgn="ctr"/>
                      <a:r>
                        <a:rPr lang="es-CO" sz="900" b="1" i="0" u="none" strike="noStrike">
                          <a:solidFill>
                            <a:srgbClr val="FFFFFF"/>
                          </a:solidFill>
                          <a:effectLst/>
                          <a:latin typeface="Calibri" panose="020F0502020204030204" pitchFamily="34" charset="0"/>
                        </a:rPr>
                        <a:t>2024</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03764"/>
                    </a:solidFill>
                  </a:tcPr>
                </a:tc>
                <a:tc>
                  <a:txBody>
                    <a:bodyPr/>
                    <a:lstStyle/>
                    <a:p>
                      <a:pPr algn="ctr" rtl="0" fontAlgn="ctr"/>
                      <a:r>
                        <a:rPr lang="es-CO" sz="900" b="1" i="0" u="none" strike="noStrike">
                          <a:solidFill>
                            <a:srgbClr val="FFFFFF"/>
                          </a:solidFill>
                          <a:effectLst/>
                          <a:latin typeface="Calibri" panose="020F0502020204030204" pitchFamily="34" charset="0"/>
                        </a:rPr>
                        <a:t>Var%</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203764"/>
                    </a:solidFill>
                  </a:tcPr>
                </a:tc>
                <a:tc>
                  <a:txBody>
                    <a:bodyPr/>
                    <a:lstStyle/>
                    <a:p>
                      <a:pPr algn="ctr" rtl="0" fontAlgn="ctr"/>
                      <a:r>
                        <a:rPr lang="es-CO" sz="900" b="1" i="0" u="none" strike="noStrike">
                          <a:solidFill>
                            <a:srgbClr val="FFFFFF"/>
                          </a:solidFill>
                          <a:effectLst/>
                          <a:latin typeface="Calibri" panose="020F0502020204030204" pitchFamily="34" charset="0"/>
                        </a:rPr>
                        <a:t>Var%</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203764"/>
                    </a:solidFill>
                  </a:tcPr>
                </a:tc>
                <a:tc>
                  <a:txBody>
                    <a:bodyPr/>
                    <a:lstStyle/>
                    <a:p>
                      <a:pPr algn="ctr" rtl="0" fontAlgn="ctr"/>
                      <a:r>
                        <a:rPr lang="es-CO" sz="900" b="1" i="0" u="none" strike="noStrike">
                          <a:solidFill>
                            <a:srgbClr val="FFFFFF"/>
                          </a:solidFill>
                          <a:effectLst/>
                          <a:latin typeface="Calibri" panose="020F0502020204030204" pitchFamily="34" charset="0"/>
                        </a:rPr>
                        <a:t>Var%</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203764"/>
                    </a:solidFill>
                  </a:tcPr>
                </a:tc>
                <a:tc>
                  <a:txBody>
                    <a:bodyPr/>
                    <a:lstStyle/>
                    <a:p>
                      <a:pPr algn="ctr" rtl="0" fontAlgn="ctr"/>
                      <a:r>
                        <a:rPr lang="es-CO" sz="900" b="1" i="0" u="none" strike="noStrike">
                          <a:solidFill>
                            <a:srgbClr val="FFFFFF"/>
                          </a:solidFill>
                          <a:effectLst/>
                          <a:latin typeface="Calibri" panose="020F0502020204030204" pitchFamily="34" charset="0"/>
                        </a:rPr>
                        <a:t>Var%</a:t>
                      </a:r>
                    </a:p>
                  </a:txBody>
                  <a:tcPr marL="0" marR="0" marT="0" marB="0" anchor="ctr">
                    <a:lnL w="6350" cap="flat" cmpd="sng" algn="ctr">
                      <a:solidFill>
                        <a:srgbClr val="B8CCE4"/>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203764"/>
                    </a:solidFill>
                  </a:tcPr>
                </a:tc>
                <a:extLst>
                  <a:ext uri="{0D108BD9-81ED-4DB2-BD59-A6C34878D82A}">
                    <a16:rowId xmlns:a16="http://schemas.microsoft.com/office/drawing/2014/main" xmlns="" val="581757089"/>
                  </a:ext>
                </a:extLst>
              </a:tr>
              <a:tr h="210739">
                <a:tc vMerge="1">
                  <a:txBody>
                    <a:bodyPr/>
                    <a:lstStyle/>
                    <a:p>
                      <a:endParaRPr lang="es-CO"/>
                    </a:p>
                  </a:txBody>
                  <a:tcPr/>
                </a:tc>
                <a:tc vMerge="1">
                  <a:txBody>
                    <a:bodyPr/>
                    <a:lstStyle/>
                    <a:p>
                      <a:endParaRPr lang="es-CO"/>
                    </a:p>
                  </a:txBody>
                  <a:tcPr/>
                </a:tc>
                <a:tc vMerge="1">
                  <a:txBody>
                    <a:bodyPr/>
                    <a:lstStyle/>
                    <a:p>
                      <a:endParaRPr lang="es-CO"/>
                    </a:p>
                  </a:txBody>
                  <a:tcPr/>
                </a:tc>
                <a:tc vMerge="1">
                  <a:txBody>
                    <a:bodyPr/>
                    <a:lstStyle/>
                    <a:p>
                      <a:endParaRPr lang="es-CO"/>
                    </a:p>
                  </a:txBody>
                  <a:tcPr/>
                </a:tc>
                <a:tc vMerge="1">
                  <a:txBody>
                    <a:bodyPr/>
                    <a:lstStyle/>
                    <a:p>
                      <a:endParaRPr lang="es-CO"/>
                    </a:p>
                  </a:txBody>
                  <a:tcPr/>
                </a:tc>
                <a:tc vMerge="1">
                  <a:txBody>
                    <a:bodyPr/>
                    <a:lstStyle/>
                    <a:p>
                      <a:endParaRPr lang="es-CO"/>
                    </a:p>
                  </a:txBody>
                  <a:tcPr/>
                </a:tc>
                <a:tc vMerge="1">
                  <a:txBody>
                    <a:bodyPr/>
                    <a:lstStyle/>
                    <a:p>
                      <a:endParaRPr lang="es-CO"/>
                    </a:p>
                  </a:txBody>
                  <a:tcPr/>
                </a:tc>
                <a:tc>
                  <a:txBody>
                    <a:bodyPr/>
                    <a:lstStyle/>
                    <a:p>
                      <a:pPr algn="ctr" rtl="0" fontAlgn="ctr"/>
                      <a:r>
                        <a:rPr lang="es-CO" sz="900" b="1" i="0" u="none" strike="noStrike">
                          <a:solidFill>
                            <a:srgbClr val="FFFFFF"/>
                          </a:solidFill>
                          <a:effectLst/>
                          <a:latin typeface="Calibri" panose="020F0502020204030204" pitchFamily="34" charset="0"/>
                        </a:rPr>
                        <a:t>21/20</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a:noFill/>
                    </a:lnT>
                    <a:lnB w="6350" cap="flat" cmpd="sng" algn="ctr">
                      <a:solidFill>
                        <a:srgbClr val="B8CCE4"/>
                      </a:solidFill>
                      <a:prstDash val="solid"/>
                      <a:round/>
                      <a:headEnd type="none" w="med" len="med"/>
                      <a:tailEnd type="none" w="med" len="med"/>
                    </a:lnB>
                    <a:solidFill>
                      <a:srgbClr val="203764"/>
                    </a:solidFill>
                  </a:tcPr>
                </a:tc>
                <a:tc>
                  <a:txBody>
                    <a:bodyPr/>
                    <a:lstStyle/>
                    <a:p>
                      <a:pPr algn="ctr" rtl="0" fontAlgn="ctr"/>
                      <a:r>
                        <a:rPr lang="es-CO" sz="900" b="1" i="0" u="none" strike="noStrike">
                          <a:solidFill>
                            <a:srgbClr val="FFFFFF"/>
                          </a:solidFill>
                          <a:effectLst/>
                          <a:latin typeface="Calibri" panose="020F0502020204030204" pitchFamily="34" charset="0"/>
                        </a:rPr>
                        <a:t>22/21</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a:noFill/>
                    </a:lnT>
                    <a:lnB w="6350" cap="flat" cmpd="sng" algn="ctr">
                      <a:solidFill>
                        <a:srgbClr val="B8CCE4"/>
                      </a:solidFill>
                      <a:prstDash val="solid"/>
                      <a:round/>
                      <a:headEnd type="none" w="med" len="med"/>
                      <a:tailEnd type="none" w="med" len="med"/>
                    </a:lnB>
                    <a:solidFill>
                      <a:srgbClr val="203764"/>
                    </a:solidFill>
                  </a:tcPr>
                </a:tc>
                <a:tc>
                  <a:txBody>
                    <a:bodyPr/>
                    <a:lstStyle/>
                    <a:p>
                      <a:pPr algn="ctr" rtl="0" fontAlgn="ctr"/>
                      <a:r>
                        <a:rPr lang="es-CO" sz="900" b="1" i="0" u="none" strike="noStrike">
                          <a:solidFill>
                            <a:srgbClr val="FFFFFF"/>
                          </a:solidFill>
                          <a:effectLst/>
                          <a:latin typeface="Calibri" panose="020F0502020204030204" pitchFamily="34" charset="0"/>
                        </a:rPr>
                        <a:t>23/22</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a:noFill/>
                    </a:lnT>
                    <a:lnB w="6350" cap="flat" cmpd="sng" algn="ctr">
                      <a:solidFill>
                        <a:srgbClr val="B8CCE4"/>
                      </a:solidFill>
                      <a:prstDash val="solid"/>
                      <a:round/>
                      <a:headEnd type="none" w="med" len="med"/>
                      <a:tailEnd type="none" w="med" len="med"/>
                    </a:lnB>
                    <a:solidFill>
                      <a:srgbClr val="203764"/>
                    </a:solidFill>
                  </a:tcPr>
                </a:tc>
                <a:tc>
                  <a:txBody>
                    <a:bodyPr/>
                    <a:lstStyle/>
                    <a:p>
                      <a:pPr algn="ctr" rtl="0" fontAlgn="ctr"/>
                      <a:r>
                        <a:rPr lang="es-CO" sz="900" b="1" i="0" u="none" strike="noStrike">
                          <a:solidFill>
                            <a:srgbClr val="FFFFFF"/>
                          </a:solidFill>
                          <a:effectLst/>
                          <a:latin typeface="Calibri" panose="020F0502020204030204" pitchFamily="34" charset="0"/>
                        </a:rPr>
                        <a:t>24/23</a:t>
                      </a:r>
                    </a:p>
                  </a:txBody>
                  <a:tcPr marL="0" marR="0" marT="0" marB="0" anchor="ctr">
                    <a:lnL w="6350" cap="flat" cmpd="sng" algn="ctr">
                      <a:solidFill>
                        <a:srgbClr val="B8CCE4"/>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w="6350" cap="flat" cmpd="sng" algn="ctr">
                      <a:solidFill>
                        <a:srgbClr val="B8CCE4"/>
                      </a:solidFill>
                      <a:prstDash val="solid"/>
                      <a:round/>
                      <a:headEnd type="none" w="med" len="med"/>
                      <a:tailEnd type="none" w="med" len="med"/>
                    </a:lnB>
                    <a:solidFill>
                      <a:srgbClr val="203764"/>
                    </a:solidFill>
                  </a:tcPr>
                </a:tc>
                <a:extLst>
                  <a:ext uri="{0D108BD9-81ED-4DB2-BD59-A6C34878D82A}">
                    <a16:rowId xmlns:a16="http://schemas.microsoft.com/office/drawing/2014/main" xmlns="" val="2845543327"/>
                  </a:ext>
                </a:extLst>
              </a:tr>
              <a:tr h="210739">
                <a:tc>
                  <a:txBody>
                    <a:bodyPr/>
                    <a:lstStyle/>
                    <a:p>
                      <a:pPr algn="l" rtl="0" fontAlgn="ctr"/>
                      <a:r>
                        <a:rPr lang="es-CO" sz="900" b="1" i="0" u="none" strike="noStrike" dirty="0">
                          <a:solidFill>
                            <a:srgbClr val="203764"/>
                          </a:solidFill>
                          <a:effectLst/>
                          <a:latin typeface="Calibri" panose="020F0502020204030204" pitchFamily="34" charset="0"/>
                        </a:rPr>
                        <a:t>MHCP </a:t>
                      </a:r>
                    </a:p>
                  </a:txBody>
                  <a:tcPr marL="0" marR="0" marT="0" marB="0" anchor="ctr">
                    <a:lnL w="12700" cap="flat" cmpd="sng" algn="ctr">
                      <a:solidFill>
                        <a:schemeClr val="tx1"/>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2F2F2"/>
                    </a:solidFill>
                  </a:tcPr>
                </a:tc>
                <a:tc>
                  <a:txBody>
                    <a:bodyPr/>
                    <a:lstStyle/>
                    <a:p>
                      <a:pPr algn="ctr" rtl="0" fontAlgn="ctr"/>
                      <a:r>
                        <a:rPr lang="es-CO" sz="900" b="1" i="0" u="none" strike="noStrike">
                          <a:solidFill>
                            <a:srgbClr val="203764"/>
                          </a:solidFill>
                          <a:effectLst/>
                          <a:latin typeface="Arial" panose="020B0604020202020204" pitchFamily="34" charset="0"/>
                        </a:rPr>
                        <a:t>       35,532,902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2F2F2"/>
                    </a:solidFill>
                  </a:tcPr>
                </a:tc>
                <a:tc>
                  <a:txBody>
                    <a:bodyPr/>
                    <a:lstStyle/>
                    <a:p>
                      <a:pPr algn="ctr" rtl="0" fontAlgn="ctr"/>
                      <a:r>
                        <a:rPr lang="es-CO" sz="900" b="1" i="0" u="none" strike="noStrike">
                          <a:solidFill>
                            <a:srgbClr val="203764"/>
                          </a:solidFill>
                          <a:effectLst/>
                          <a:latin typeface="Arial" panose="020B0604020202020204" pitchFamily="34" charset="0"/>
                        </a:rPr>
                        <a:t>       35,441,461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2F2F2"/>
                    </a:solidFill>
                  </a:tcPr>
                </a:tc>
                <a:tc>
                  <a:txBody>
                    <a:bodyPr/>
                    <a:lstStyle/>
                    <a:p>
                      <a:pPr algn="ctr" rtl="0" fontAlgn="ctr"/>
                      <a:r>
                        <a:rPr lang="es-CO" sz="900" b="1" i="0" u="none" strike="noStrike">
                          <a:solidFill>
                            <a:srgbClr val="203764"/>
                          </a:solidFill>
                          <a:effectLst/>
                          <a:latin typeface="Arial" panose="020B0604020202020204" pitchFamily="34" charset="0"/>
                        </a:rPr>
                        <a:t>       15,924,408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2F2F2"/>
                    </a:solidFill>
                  </a:tcPr>
                </a:tc>
                <a:tc>
                  <a:txBody>
                    <a:bodyPr/>
                    <a:lstStyle/>
                    <a:p>
                      <a:pPr algn="ctr" rtl="0" fontAlgn="ctr"/>
                      <a:r>
                        <a:rPr lang="es-CO" sz="900" b="1" i="0" u="none" strike="noStrike">
                          <a:solidFill>
                            <a:srgbClr val="203764"/>
                          </a:solidFill>
                          <a:effectLst/>
                          <a:latin typeface="Arial" panose="020B0604020202020204" pitchFamily="34" charset="0"/>
                        </a:rPr>
                        <a:t>      15,462,150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2F2F2"/>
                    </a:solidFill>
                  </a:tcPr>
                </a:tc>
                <a:tc>
                  <a:txBody>
                    <a:bodyPr/>
                    <a:lstStyle/>
                    <a:p>
                      <a:pPr algn="ctr" rtl="0" fontAlgn="ctr"/>
                      <a:r>
                        <a:rPr lang="es-CO" sz="900" b="1" i="0" u="none" strike="noStrike">
                          <a:solidFill>
                            <a:srgbClr val="203764"/>
                          </a:solidFill>
                          <a:effectLst/>
                          <a:latin typeface="Arial" panose="020B0604020202020204" pitchFamily="34" charset="0"/>
                        </a:rPr>
                        <a:t>       15,496,539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2F2F2"/>
                    </a:solidFill>
                  </a:tcPr>
                </a:tc>
                <a:tc>
                  <a:txBody>
                    <a:bodyPr/>
                    <a:lstStyle/>
                    <a:p>
                      <a:pPr algn="ctr" rtl="0" fontAlgn="ctr"/>
                      <a:r>
                        <a:rPr lang="es-CO" sz="900" b="1" i="0" u="none" strike="noStrike">
                          <a:solidFill>
                            <a:srgbClr val="203764"/>
                          </a:solidFill>
                          <a:effectLst/>
                          <a:latin typeface="Arial" panose="020B0604020202020204" pitchFamily="34" charset="0"/>
                        </a:rPr>
                        <a:t>     14,184,460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2F2F2"/>
                    </a:solidFill>
                  </a:tcPr>
                </a:tc>
                <a:tc>
                  <a:txBody>
                    <a:bodyPr/>
                    <a:lstStyle/>
                    <a:p>
                      <a:pPr algn="r" rtl="0" fontAlgn="ctr"/>
                      <a:r>
                        <a:rPr lang="es-CO" sz="900" b="1" i="0" u="none" strike="noStrike">
                          <a:solidFill>
                            <a:srgbClr val="203764"/>
                          </a:solidFill>
                          <a:effectLst/>
                          <a:latin typeface="Calibri" panose="020F0502020204030204" pitchFamily="34" charset="0"/>
                        </a:rPr>
                        <a:t>-55%</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2F2F2"/>
                    </a:solidFill>
                  </a:tcPr>
                </a:tc>
                <a:tc>
                  <a:txBody>
                    <a:bodyPr/>
                    <a:lstStyle/>
                    <a:p>
                      <a:pPr algn="r" rtl="0" fontAlgn="ctr"/>
                      <a:r>
                        <a:rPr lang="es-CO" sz="900" b="1" i="0" u="none" strike="noStrike">
                          <a:solidFill>
                            <a:srgbClr val="203764"/>
                          </a:solidFill>
                          <a:effectLst/>
                          <a:latin typeface="Calibri" panose="020F0502020204030204" pitchFamily="34" charset="0"/>
                        </a:rPr>
                        <a:t>-3%</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2F2F2"/>
                    </a:solidFill>
                  </a:tcPr>
                </a:tc>
                <a:tc>
                  <a:txBody>
                    <a:bodyPr/>
                    <a:lstStyle/>
                    <a:p>
                      <a:pPr algn="r" rtl="0" fontAlgn="ctr"/>
                      <a:r>
                        <a:rPr lang="es-CO" sz="900" b="1" i="0" u="none" strike="noStrike">
                          <a:solidFill>
                            <a:srgbClr val="203764"/>
                          </a:solidFill>
                          <a:effectLst/>
                          <a:latin typeface="Calibri" panose="020F0502020204030204" pitchFamily="34" charset="0"/>
                        </a:rPr>
                        <a:t>0%</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2F2F2"/>
                    </a:solidFill>
                  </a:tcPr>
                </a:tc>
                <a:tc>
                  <a:txBody>
                    <a:bodyPr/>
                    <a:lstStyle/>
                    <a:p>
                      <a:pPr algn="r" rtl="0" fontAlgn="ctr"/>
                      <a:r>
                        <a:rPr lang="es-CO" sz="900" b="1" i="0" u="none" strike="noStrike">
                          <a:solidFill>
                            <a:srgbClr val="203764"/>
                          </a:solidFill>
                          <a:effectLst/>
                          <a:latin typeface="Calibri" panose="020F0502020204030204" pitchFamily="34" charset="0"/>
                        </a:rPr>
                        <a:t>-8%</a:t>
                      </a:r>
                    </a:p>
                  </a:txBody>
                  <a:tcPr marL="0" marR="0" marT="0" marB="0" anchor="ctr">
                    <a:lnL w="6350" cap="flat" cmpd="sng" algn="ctr">
                      <a:solidFill>
                        <a:srgbClr val="B8CCE4"/>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2F2F2"/>
                    </a:solidFill>
                  </a:tcPr>
                </a:tc>
                <a:extLst>
                  <a:ext uri="{0D108BD9-81ED-4DB2-BD59-A6C34878D82A}">
                    <a16:rowId xmlns:a16="http://schemas.microsoft.com/office/drawing/2014/main" xmlns="" val="3448765547"/>
                  </a:ext>
                </a:extLst>
              </a:tr>
              <a:tr h="210739">
                <a:tc>
                  <a:txBody>
                    <a:bodyPr/>
                    <a:lstStyle/>
                    <a:p>
                      <a:pPr algn="l" rtl="0" fontAlgn="ctr"/>
                      <a:r>
                        <a:rPr lang="es-CO" sz="900" b="0" i="0" u="none" strike="noStrike">
                          <a:solidFill>
                            <a:srgbClr val="203764"/>
                          </a:solidFill>
                          <a:effectLst/>
                          <a:latin typeface="Calibri" panose="020F0502020204030204" pitchFamily="34" charset="0"/>
                        </a:rPr>
                        <a:t>Gastos de personal</a:t>
                      </a:r>
                    </a:p>
                  </a:txBody>
                  <a:tcPr marL="0" marR="0" marT="0" marB="0" anchor="ctr">
                    <a:lnL w="12700" cap="flat" cmpd="sng" algn="ctr">
                      <a:solidFill>
                        <a:schemeClr val="tx1"/>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l" rtl="0" fontAlgn="ctr"/>
                      <a:r>
                        <a:rPr lang="es-CO" sz="900" b="0" i="0" u="none" strike="noStrike">
                          <a:solidFill>
                            <a:srgbClr val="203764"/>
                          </a:solidFill>
                          <a:effectLst/>
                          <a:latin typeface="Arial" panose="020B0604020202020204" pitchFamily="34" charset="0"/>
                        </a:rPr>
                        <a:t>              74,395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l" rtl="0" fontAlgn="ctr"/>
                      <a:r>
                        <a:rPr lang="es-CO" sz="900" b="0" i="0" u="none" strike="noStrike">
                          <a:solidFill>
                            <a:srgbClr val="203764"/>
                          </a:solidFill>
                          <a:effectLst/>
                          <a:latin typeface="Arial" panose="020B0604020202020204" pitchFamily="34" charset="0"/>
                        </a:rPr>
                        <a:t>              74,395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l" rtl="0" fontAlgn="ctr"/>
                      <a:r>
                        <a:rPr lang="es-CO" sz="900" b="0" i="0" u="none" strike="noStrike">
                          <a:solidFill>
                            <a:srgbClr val="203764"/>
                          </a:solidFill>
                          <a:effectLst/>
                          <a:latin typeface="Arial" panose="020B0604020202020204" pitchFamily="34" charset="0"/>
                        </a:rPr>
                        <a:t>              78,487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l" rtl="0" fontAlgn="ctr"/>
                      <a:r>
                        <a:rPr lang="es-CO" sz="900" b="0" i="0" u="none" strike="noStrike">
                          <a:solidFill>
                            <a:srgbClr val="203764"/>
                          </a:solidFill>
                          <a:effectLst/>
                          <a:latin typeface="Arial" panose="020B0604020202020204" pitchFamily="34" charset="0"/>
                        </a:rPr>
                        <a:t>             80,842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l" rtl="0" fontAlgn="ctr"/>
                      <a:r>
                        <a:rPr lang="es-CO" sz="900" b="0" i="0" u="none" strike="noStrike">
                          <a:solidFill>
                            <a:srgbClr val="203764"/>
                          </a:solidFill>
                          <a:effectLst/>
                          <a:latin typeface="Arial" panose="020B0604020202020204" pitchFamily="34" charset="0"/>
                        </a:rPr>
                        <a:t>              83,267 </a:t>
                      </a:r>
                    </a:p>
                  </a:txBody>
                  <a:tcPr marL="0" marR="0" marT="0" marB="0" anchor="ctr">
                    <a:lnL w="6350" cap="flat" cmpd="sng" algn="ctr">
                      <a:solidFill>
                        <a:srgbClr val="B8CCE4"/>
                      </a:solidFill>
                      <a:prstDash val="solid"/>
                      <a:round/>
                      <a:headEnd type="none" w="med" len="med"/>
                      <a:tailEnd type="none" w="med" len="med"/>
                    </a:lnL>
                    <a:lnR>
                      <a:noFill/>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l" rtl="0" fontAlgn="ctr"/>
                      <a:r>
                        <a:rPr lang="es-CO" sz="900" b="0" i="0" u="none" strike="noStrike">
                          <a:solidFill>
                            <a:srgbClr val="203764"/>
                          </a:solidFill>
                          <a:effectLst/>
                          <a:latin typeface="Arial" panose="020B0604020202020204" pitchFamily="34" charset="0"/>
                        </a:rPr>
                        <a:t>            85,765 </a:t>
                      </a:r>
                    </a:p>
                  </a:txBody>
                  <a:tcPr marL="0" marR="0" marT="0" marB="0" anchor="ctr">
                    <a:lnL>
                      <a:noFill/>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900" b="0" i="0" u="none" strike="noStrike">
                          <a:solidFill>
                            <a:srgbClr val="203764"/>
                          </a:solidFill>
                          <a:effectLst/>
                          <a:latin typeface="Calibri" panose="020F0502020204030204" pitchFamily="34" charset="0"/>
                        </a:rPr>
                        <a:t>6%</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900" b="0" i="0" u="none" strike="noStrike">
                          <a:solidFill>
                            <a:srgbClr val="203764"/>
                          </a:solidFill>
                          <a:effectLst/>
                          <a:latin typeface="Calibri" panose="020F0502020204030204" pitchFamily="34" charset="0"/>
                        </a:rPr>
                        <a:t>3%</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900" b="0" i="0" u="none" strike="noStrike">
                          <a:solidFill>
                            <a:srgbClr val="203764"/>
                          </a:solidFill>
                          <a:effectLst/>
                          <a:latin typeface="Calibri" panose="020F0502020204030204" pitchFamily="34" charset="0"/>
                        </a:rPr>
                        <a:t>3%</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900" b="0" i="0" u="none" strike="noStrike">
                          <a:solidFill>
                            <a:srgbClr val="203764"/>
                          </a:solidFill>
                          <a:effectLst/>
                          <a:latin typeface="Calibri" panose="020F0502020204030204" pitchFamily="34" charset="0"/>
                        </a:rPr>
                        <a:t>3%</a:t>
                      </a:r>
                    </a:p>
                  </a:txBody>
                  <a:tcPr marL="0" marR="0" marT="0" marB="0" anchor="ctr">
                    <a:lnL w="6350" cap="flat" cmpd="sng" algn="ctr">
                      <a:solidFill>
                        <a:srgbClr val="B8CCE4"/>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extLst>
                  <a:ext uri="{0D108BD9-81ED-4DB2-BD59-A6C34878D82A}">
                    <a16:rowId xmlns:a16="http://schemas.microsoft.com/office/drawing/2014/main" xmlns="" val="3974425893"/>
                  </a:ext>
                </a:extLst>
              </a:tr>
              <a:tr h="210739">
                <a:tc>
                  <a:txBody>
                    <a:bodyPr/>
                    <a:lstStyle/>
                    <a:p>
                      <a:pPr algn="l" rtl="0" fontAlgn="ctr"/>
                      <a:r>
                        <a:rPr lang="es-ES" sz="900" b="0" i="0" u="none" strike="noStrike">
                          <a:solidFill>
                            <a:srgbClr val="203764"/>
                          </a:solidFill>
                          <a:effectLst/>
                          <a:latin typeface="Calibri" panose="020F0502020204030204" pitchFamily="34" charset="0"/>
                        </a:rPr>
                        <a:t>Adquisición de Bienes y servicios </a:t>
                      </a:r>
                    </a:p>
                  </a:txBody>
                  <a:tcPr marL="0" marR="0" marT="0" marB="0" anchor="ctr">
                    <a:lnL w="12700" cap="flat" cmpd="sng" algn="ctr">
                      <a:solidFill>
                        <a:schemeClr val="tx1"/>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l" rtl="0" fontAlgn="ctr"/>
                      <a:r>
                        <a:rPr lang="es-CO" sz="900" b="0" i="0" u="none" strike="noStrike">
                          <a:solidFill>
                            <a:srgbClr val="203764"/>
                          </a:solidFill>
                          <a:effectLst/>
                          <a:latin typeface="Arial" panose="020B0604020202020204" pitchFamily="34" charset="0"/>
                        </a:rPr>
                        <a:t>              54,478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l" rtl="0" fontAlgn="ctr"/>
                      <a:r>
                        <a:rPr lang="es-CO" sz="900" b="0" i="0" u="none" strike="noStrike">
                          <a:solidFill>
                            <a:srgbClr val="203764"/>
                          </a:solidFill>
                          <a:effectLst/>
                          <a:latin typeface="Arial" panose="020B0604020202020204" pitchFamily="34" charset="0"/>
                        </a:rPr>
                        <a:t>              54,478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l" rtl="0" fontAlgn="ctr"/>
                      <a:r>
                        <a:rPr lang="es-CO" sz="900" b="0" i="0" u="none" strike="noStrike">
                          <a:solidFill>
                            <a:srgbClr val="203764"/>
                          </a:solidFill>
                          <a:effectLst/>
                          <a:latin typeface="Arial" panose="020B0604020202020204" pitchFamily="34" charset="0"/>
                        </a:rPr>
                        <a:t>              64,308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l" rtl="0" fontAlgn="ctr"/>
                      <a:r>
                        <a:rPr lang="es-CO" sz="900" b="0" i="0" u="none" strike="noStrike">
                          <a:solidFill>
                            <a:srgbClr val="203764"/>
                          </a:solidFill>
                          <a:effectLst/>
                          <a:latin typeface="Arial" panose="020B0604020202020204" pitchFamily="34" charset="0"/>
                        </a:rPr>
                        <a:t>             66,082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l" rtl="0" fontAlgn="ctr"/>
                      <a:r>
                        <a:rPr lang="es-CO" sz="900" b="0" i="0" u="none" strike="noStrike">
                          <a:solidFill>
                            <a:srgbClr val="203764"/>
                          </a:solidFill>
                          <a:effectLst/>
                          <a:latin typeface="Arial" panose="020B0604020202020204" pitchFamily="34" charset="0"/>
                        </a:rPr>
                        <a:t>              68,065 </a:t>
                      </a:r>
                    </a:p>
                  </a:txBody>
                  <a:tcPr marL="0" marR="0" marT="0" marB="0" anchor="ctr">
                    <a:lnL w="6350" cap="flat" cmpd="sng" algn="ctr">
                      <a:solidFill>
                        <a:srgbClr val="B8CCE4"/>
                      </a:solidFill>
                      <a:prstDash val="solid"/>
                      <a:round/>
                      <a:headEnd type="none" w="med" len="med"/>
                      <a:tailEnd type="none" w="med" len="med"/>
                    </a:lnL>
                    <a:lnR>
                      <a:noFill/>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l" rtl="0" fontAlgn="ctr"/>
                      <a:r>
                        <a:rPr lang="es-CO" sz="900" b="0" i="0" u="none" strike="noStrike">
                          <a:solidFill>
                            <a:srgbClr val="203764"/>
                          </a:solidFill>
                          <a:effectLst/>
                          <a:latin typeface="Arial" panose="020B0604020202020204" pitchFamily="34" charset="0"/>
                        </a:rPr>
                        <a:t>            70,107 </a:t>
                      </a:r>
                    </a:p>
                  </a:txBody>
                  <a:tcPr marL="0" marR="0" marT="0" marB="0" anchor="ctr">
                    <a:lnL>
                      <a:noFill/>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900" b="0" i="0" u="none" strike="noStrike">
                          <a:solidFill>
                            <a:srgbClr val="203764"/>
                          </a:solidFill>
                          <a:effectLst/>
                          <a:latin typeface="Calibri" panose="020F0502020204030204" pitchFamily="34" charset="0"/>
                        </a:rPr>
                        <a:t>18%</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900" b="0" i="0" u="none" strike="noStrike">
                          <a:solidFill>
                            <a:srgbClr val="203764"/>
                          </a:solidFill>
                          <a:effectLst/>
                          <a:latin typeface="Calibri" panose="020F0502020204030204" pitchFamily="34" charset="0"/>
                        </a:rPr>
                        <a:t>3%</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900" b="0" i="0" u="none" strike="noStrike">
                          <a:solidFill>
                            <a:srgbClr val="203764"/>
                          </a:solidFill>
                          <a:effectLst/>
                          <a:latin typeface="Calibri" panose="020F0502020204030204" pitchFamily="34" charset="0"/>
                        </a:rPr>
                        <a:t>3%</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900" b="0" i="0" u="none" strike="noStrike">
                          <a:solidFill>
                            <a:srgbClr val="203764"/>
                          </a:solidFill>
                          <a:effectLst/>
                          <a:latin typeface="Calibri" panose="020F0502020204030204" pitchFamily="34" charset="0"/>
                        </a:rPr>
                        <a:t>3%</a:t>
                      </a:r>
                    </a:p>
                  </a:txBody>
                  <a:tcPr marL="0" marR="0" marT="0" marB="0" anchor="ctr">
                    <a:lnL w="6350" cap="flat" cmpd="sng" algn="ctr">
                      <a:solidFill>
                        <a:srgbClr val="B8CCE4"/>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extLst>
                  <a:ext uri="{0D108BD9-81ED-4DB2-BD59-A6C34878D82A}">
                    <a16:rowId xmlns:a16="http://schemas.microsoft.com/office/drawing/2014/main" xmlns="" val="2255881084"/>
                  </a:ext>
                </a:extLst>
              </a:tr>
              <a:tr h="210739">
                <a:tc>
                  <a:txBody>
                    <a:bodyPr/>
                    <a:lstStyle/>
                    <a:p>
                      <a:pPr algn="l" rtl="0" fontAlgn="ctr"/>
                      <a:r>
                        <a:rPr lang="es-CO" sz="900" b="0" i="0" u="none" strike="noStrike" dirty="0">
                          <a:solidFill>
                            <a:srgbClr val="203764"/>
                          </a:solidFill>
                          <a:effectLst/>
                          <a:latin typeface="Calibri" panose="020F0502020204030204" pitchFamily="34" charset="0"/>
                        </a:rPr>
                        <a:t>Transferencias </a:t>
                      </a:r>
                      <a:r>
                        <a:rPr lang="es-CO" sz="900" b="0" i="0" u="none" strike="noStrike" dirty="0" smtClean="0">
                          <a:solidFill>
                            <a:srgbClr val="203764"/>
                          </a:solidFill>
                          <a:effectLst/>
                          <a:latin typeface="Calibri" panose="020F0502020204030204" pitchFamily="34" charset="0"/>
                        </a:rPr>
                        <a:t>corrientes</a:t>
                      </a:r>
                      <a:endParaRPr lang="es-CO" sz="900" b="0" i="0" u="none" strike="noStrike" dirty="0">
                        <a:solidFill>
                          <a:srgbClr val="203764"/>
                        </a:solidFill>
                        <a:effectLst/>
                        <a:latin typeface="Calibri" panose="020F0502020204030204" pitchFamily="34" charset="0"/>
                      </a:endParaRPr>
                    </a:p>
                  </a:txBody>
                  <a:tcPr marL="0" marR="0" marT="0" marB="0" anchor="ctr">
                    <a:lnL w="12700" cap="flat" cmpd="sng" algn="ctr">
                      <a:solidFill>
                        <a:schemeClr val="tx1"/>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l" rtl="0" fontAlgn="ctr"/>
                      <a:r>
                        <a:rPr lang="es-CO" sz="900" b="0" i="0" u="none" strike="noStrike">
                          <a:solidFill>
                            <a:srgbClr val="203764"/>
                          </a:solidFill>
                          <a:effectLst/>
                          <a:latin typeface="Arial" panose="020B0604020202020204" pitchFamily="34" charset="0"/>
                        </a:rPr>
                        <a:t>       31,504,398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l" rtl="0" fontAlgn="ctr"/>
                      <a:r>
                        <a:rPr lang="es-CO" sz="900" b="0" i="0" u="none" strike="noStrike">
                          <a:solidFill>
                            <a:srgbClr val="203764"/>
                          </a:solidFill>
                          <a:effectLst/>
                          <a:latin typeface="Arial" panose="020B0604020202020204" pitchFamily="34" charset="0"/>
                        </a:rPr>
                        <a:t>       31,414,957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l" rtl="0" fontAlgn="ctr"/>
                      <a:r>
                        <a:rPr lang="es-CO" sz="900" b="0" i="0" u="none" strike="noStrike">
                          <a:solidFill>
                            <a:srgbClr val="203764"/>
                          </a:solidFill>
                          <a:effectLst/>
                          <a:latin typeface="Arial" panose="020B0604020202020204" pitchFamily="34" charset="0"/>
                        </a:rPr>
                        <a:t>       14,324,000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FFFFF"/>
                    </a:solidFill>
                  </a:tcPr>
                </a:tc>
                <a:tc>
                  <a:txBody>
                    <a:bodyPr/>
                    <a:lstStyle/>
                    <a:p>
                      <a:pPr algn="l" rtl="0" fontAlgn="ctr"/>
                      <a:r>
                        <a:rPr lang="es-CO" sz="900" b="0" i="0" u="none" strike="noStrike">
                          <a:solidFill>
                            <a:srgbClr val="203764"/>
                          </a:solidFill>
                          <a:effectLst/>
                          <a:latin typeface="Arial" panose="020B0604020202020204" pitchFamily="34" charset="0"/>
                        </a:rPr>
                        <a:t>      12,549,038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FFFFF"/>
                    </a:solidFill>
                  </a:tcPr>
                </a:tc>
                <a:tc>
                  <a:txBody>
                    <a:bodyPr/>
                    <a:lstStyle/>
                    <a:p>
                      <a:pPr algn="l" rtl="0" fontAlgn="ctr"/>
                      <a:r>
                        <a:rPr lang="es-CO" sz="900" b="0" i="0" u="none" strike="noStrike">
                          <a:solidFill>
                            <a:srgbClr val="203764"/>
                          </a:solidFill>
                          <a:effectLst/>
                          <a:latin typeface="Arial" panose="020B0604020202020204" pitchFamily="34" charset="0"/>
                        </a:rPr>
                        <a:t>       14,570,672 </a:t>
                      </a:r>
                    </a:p>
                  </a:txBody>
                  <a:tcPr marL="0" marR="0" marT="0" marB="0" anchor="ctr">
                    <a:lnL w="6350" cap="flat" cmpd="sng" algn="ctr">
                      <a:solidFill>
                        <a:srgbClr val="B8CCE4"/>
                      </a:solidFill>
                      <a:prstDash val="solid"/>
                      <a:round/>
                      <a:headEnd type="none" w="med" len="med"/>
                      <a:tailEnd type="none" w="med" len="med"/>
                    </a:lnL>
                    <a:lnR>
                      <a:noFill/>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FFFFF"/>
                    </a:solidFill>
                  </a:tcPr>
                </a:tc>
                <a:tc>
                  <a:txBody>
                    <a:bodyPr/>
                    <a:lstStyle/>
                    <a:p>
                      <a:pPr algn="l" rtl="0" fontAlgn="ctr"/>
                      <a:r>
                        <a:rPr lang="es-CO" sz="900" b="0" i="0" u="none" strike="noStrike">
                          <a:solidFill>
                            <a:srgbClr val="203764"/>
                          </a:solidFill>
                          <a:effectLst/>
                          <a:latin typeface="Arial" panose="020B0604020202020204" pitchFamily="34" charset="0"/>
                        </a:rPr>
                        <a:t>     13,304,297 </a:t>
                      </a:r>
                    </a:p>
                  </a:txBody>
                  <a:tcPr marL="0" marR="0" marT="0" marB="0" anchor="ctr">
                    <a:lnL>
                      <a:noFill/>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900" b="0" i="0" u="none" strike="noStrike">
                          <a:solidFill>
                            <a:srgbClr val="203764"/>
                          </a:solidFill>
                          <a:effectLst/>
                          <a:latin typeface="Calibri" panose="020F0502020204030204" pitchFamily="34" charset="0"/>
                        </a:rPr>
                        <a:t>-54%</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900" b="0" i="0" u="none" strike="noStrike">
                          <a:solidFill>
                            <a:srgbClr val="203764"/>
                          </a:solidFill>
                          <a:effectLst/>
                          <a:latin typeface="Calibri" panose="020F0502020204030204" pitchFamily="34" charset="0"/>
                        </a:rPr>
                        <a:t>-12%</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900" b="0" i="0" u="none" strike="noStrike">
                          <a:solidFill>
                            <a:srgbClr val="203764"/>
                          </a:solidFill>
                          <a:effectLst/>
                          <a:latin typeface="Calibri" panose="020F0502020204030204" pitchFamily="34" charset="0"/>
                        </a:rPr>
                        <a:t>16%</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900" b="0" i="0" u="none" strike="noStrike">
                          <a:solidFill>
                            <a:srgbClr val="203764"/>
                          </a:solidFill>
                          <a:effectLst/>
                          <a:latin typeface="Calibri" panose="020F0502020204030204" pitchFamily="34" charset="0"/>
                        </a:rPr>
                        <a:t>-9%</a:t>
                      </a:r>
                    </a:p>
                  </a:txBody>
                  <a:tcPr marL="0" marR="0" marT="0" marB="0" anchor="ctr">
                    <a:lnL w="6350" cap="flat" cmpd="sng" algn="ctr">
                      <a:solidFill>
                        <a:srgbClr val="B8CCE4"/>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extLst>
                  <a:ext uri="{0D108BD9-81ED-4DB2-BD59-A6C34878D82A}">
                    <a16:rowId xmlns:a16="http://schemas.microsoft.com/office/drawing/2014/main" xmlns="" val="145063752"/>
                  </a:ext>
                </a:extLst>
              </a:tr>
              <a:tr h="210739">
                <a:tc>
                  <a:txBody>
                    <a:bodyPr/>
                    <a:lstStyle/>
                    <a:p>
                      <a:pPr algn="l" rtl="0" fontAlgn="ctr"/>
                      <a:r>
                        <a:rPr lang="es-CO" sz="900" b="0" i="0" u="none" strike="noStrike">
                          <a:solidFill>
                            <a:srgbClr val="203764"/>
                          </a:solidFill>
                          <a:effectLst/>
                          <a:latin typeface="Calibri" panose="020F0502020204030204" pitchFamily="34" charset="0"/>
                        </a:rPr>
                        <a:t>Transferencias de capital </a:t>
                      </a:r>
                    </a:p>
                  </a:txBody>
                  <a:tcPr marL="0" marR="0" marT="0" marB="0" anchor="ctr">
                    <a:lnL w="12700" cap="flat" cmpd="sng" algn="ctr">
                      <a:solidFill>
                        <a:schemeClr val="tx1"/>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l" rtl="0" fontAlgn="ctr"/>
                      <a:r>
                        <a:rPr lang="es-CO" sz="900" b="0" i="0" u="none" strike="noStrike">
                          <a:solidFill>
                            <a:srgbClr val="203764"/>
                          </a:solidFill>
                          <a:effectLst/>
                          <a:latin typeface="Arial" panose="020B0604020202020204" pitchFamily="34" charset="0"/>
                        </a:rPr>
                        <a:t>         3,473,670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l" rtl="0" fontAlgn="ctr"/>
                      <a:r>
                        <a:rPr lang="es-CO" sz="900" b="0" i="0" u="none" strike="noStrike">
                          <a:solidFill>
                            <a:srgbClr val="203764"/>
                          </a:solidFill>
                          <a:effectLst/>
                          <a:latin typeface="Arial" panose="020B0604020202020204" pitchFamily="34" charset="0"/>
                        </a:rPr>
                        <a:t>         3,471,670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l" rtl="0" fontAlgn="ctr"/>
                      <a:r>
                        <a:rPr lang="es-CO" sz="900" b="0" i="0" u="none" strike="noStrike">
                          <a:solidFill>
                            <a:srgbClr val="203764"/>
                          </a:solidFill>
                          <a:effectLst/>
                          <a:latin typeface="Arial" panose="020B0604020202020204" pitchFamily="34" charset="0"/>
                        </a:rPr>
                        <a:t>            863,531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l" rtl="0" fontAlgn="ctr"/>
                      <a:r>
                        <a:rPr lang="es-CO" sz="900" b="0" i="0" u="none" strike="noStrike">
                          <a:solidFill>
                            <a:srgbClr val="203764"/>
                          </a:solidFill>
                          <a:effectLst/>
                          <a:latin typeface="Arial" panose="020B0604020202020204" pitchFamily="34" charset="0"/>
                        </a:rPr>
                        <a:t>        2,200,747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l" rtl="0" fontAlgn="ctr"/>
                      <a:r>
                        <a:rPr lang="es-CO" sz="900" b="0" i="0" u="none" strike="noStrike">
                          <a:solidFill>
                            <a:srgbClr val="203764"/>
                          </a:solidFill>
                          <a:effectLst/>
                          <a:latin typeface="Arial" panose="020B0604020202020204" pitchFamily="34" charset="0"/>
                        </a:rPr>
                        <a:t>            197,522 </a:t>
                      </a:r>
                    </a:p>
                  </a:txBody>
                  <a:tcPr marL="0" marR="0" marT="0" marB="0" anchor="ctr">
                    <a:lnL w="6350" cap="flat" cmpd="sng" algn="ctr">
                      <a:solidFill>
                        <a:srgbClr val="B8CCE4"/>
                      </a:solidFill>
                      <a:prstDash val="solid"/>
                      <a:round/>
                      <a:headEnd type="none" w="med" len="med"/>
                      <a:tailEnd type="none" w="med" len="med"/>
                    </a:lnL>
                    <a:lnR>
                      <a:noFill/>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l" rtl="0" fontAlgn="ctr"/>
                      <a:r>
                        <a:rPr lang="es-CO" sz="900" b="0" i="0" u="none" strike="noStrike">
                          <a:solidFill>
                            <a:srgbClr val="203764"/>
                          </a:solidFill>
                          <a:effectLst/>
                          <a:latin typeface="Arial" panose="020B0604020202020204" pitchFamily="34" charset="0"/>
                        </a:rPr>
                        <a:t>          163,777 </a:t>
                      </a:r>
                    </a:p>
                  </a:txBody>
                  <a:tcPr marL="0" marR="0" marT="0" marB="0" anchor="ctr">
                    <a:lnL>
                      <a:noFill/>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900" b="0" i="0" u="none" strike="noStrike">
                          <a:solidFill>
                            <a:srgbClr val="203764"/>
                          </a:solidFill>
                          <a:effectLst/>
                          <a:latin typeface="Calibri" panose="020F0502020204030204" pitchFamily="34" charset="0"/>
                        </a:rPr>
                        <a:t>-75%</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900" b="0" i="0" u="none" strike="noStrike">
                          <a:solidFill>
                            <a:srgbClr val="203764"/>
                          </a:solidFill>
                          <a:effectLst/>
                          <a:latin typeface="Calibri" panose="020F0502020204030204" pitchFamily="34" charset="0"/>
                        </a:rPr>
                        <a:t>155%</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900" b="0" i="0" u="none" strike="noStrike">
                          <a:solidFill>
                            <a:srgbClr val="203764"/>
                          </a:solidFill>
                          <a:effectLst/>
                          <a:latin typeface="Calibri" panose="020F0502020204030204" pitchFamily="34" charset="0"/>
                        </a:rPr>
                        <a:t>-91%</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900" b="0" i="0" u="none" strike="noStrike">
                          <a:solidFill>
                            <a:srgbClr val="203764"/>
                          </a:solidFill>
                          <a:effectLst/>
                          <a:latin typeface="Calibri" panose="020F0502020204030204" pitchFamily="34" charset="0"/>
                        </a:rPr>
                        <a:t>-17%</a:t>
                      </a:r>
                    </a:p>
                  </a:txBody>
                  <a:tcPr marL="0" marR="0" marT="0" marB="0" anchor="ctr">
                    <a:lnL w="6350" cap="flat" cmpd="sng" algn="ctr">
                      <a:solidFill>
                        <a:srgbClr val="B8CCE4"/>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extLst>
                  <a:ext uri="{0D108BD9-81ED-4DB2-BD59-A6C34878D82A}">
                    <a16:rowId xmlns:a16="http://schemas.microsoft.com/office/drawing/2014/main" xmlns="" val="2021629335"/>
                  </a:ext>
                </a:extLst>
              </a:tr>
              <a:tr h="210739">
                <a:tc>
                  <a:txBody>
                    <a:bodyPr/>
                    <a:lstStyle/>
                    <a:p>
                      <a:pPr algn="l" rtl="0" fontAlgn="ctr"/>
                      <a:r>
                        <a:rPr lang="es-ES" sz="900" b="0" i="0" u="none" strike="noStrike">
                          <a:solidFill>
                            <a:srgbClr val="203764"/>
                          </a:solidFill>
                          <a:effectLst/>
                          <a:latin typeface="Calibri" panose="020F0502020204030204" pitchFamily="34" charset="0"/>
                        </a:rPr>
                        <a:t>Gastos de comercialización y producción </a:t>
                      </a:r>
                    </a:p>
                  </a:txBody>
                  <a:tcPr marL="0" marR="0" marT="0" marB="0" anchor="ctr">
                    <a:lnL w="12700" cap="flat" cmpd="sng" algn="ctr">
                      <a:solidFill>
                        <a:schemeClr val="tx1"/>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l" rtl="0" fontAlgn="ctr"/>
                      <a:r>
                        <a:rPr lang="es-CO" sz="900" b="0" i="0" u="none" strike="noStrike">
                          <a:solidFill>
                            <a:srgbClr val="203764"/>
                          </a:solidFill>
                          <a:effectLst/>
                          <a:latin typeface="Arial" panose="020B0604020202020204" pitchFamily="34" charset="0"/>
                        </a:rPr>
                        <a:t>                        -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l" rtl="0" fontAlgn="ctr"/>
                      <a:r>
                        <a:rPr lang="es-CO" sz="900" b="0" i="0" u="none" strike="noStrike">
                          <a:solidFill>
                            <a:srgbClr val="203764"/>
                          </a:solidFill>
                          <a:effectLst/>
                          <a:latin typeface="Arial" panose="020B0604020202020204" pitchFamily="34" charset="0"/>
                        </a:rPr>
                        <a:t>                        -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l" rtl="0" fontAlgn="ctr"/>
                      <a:r>
                        <a:rPr lang="es-CO" sz="900" b="0" i="0" u="none" strike="noStrike">
                          <a:solidFill>
                            <a:srgbClr val="203764"/>
                          </a:solidFill>
                          <a:effectLst/>
                          <a:latin typeface="Arial" panose="020B0604020202020204" pitchFamily="34" charset="0"/>
                        </a:rPr>
                        <a:t>                        -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l" rtl="0" fontAlgn="ctr"/>
                      <a:r>
                        <a:rPr lang="es-CO" sz="900" b="0" i="0" u="none" strike="noStrike">
                          <a:solidFill>
                            <a:srgbClr val="203764"/>
                          </a:solidFill>
                          <a:effectLst/>
                          <a:latin typeface="Arial" panose="020B0604020202020204" pitchFamily="34" charset="0"/>
                        </a:rPr>
                        <a:t>                       -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l" rtl="0" fontAlgn="ctr"/>
                      <a:r>
                        <a:rPr lang="es-CO" sz="900" b="0" i="0" u="none" strike="noStrike">
                          <a:solidFill>
                            <a:srgbClr val="203764"/>
                          </a:solidFill>
                          <a:effectLst/>
                          <a:latin typeface="Arial" panose="020B0604020202020204" pitchFamily="34" charset="0"/>
                        </a:rPr>
                        <a:t>                        - </a:t>
                      </a:r>
                    </a:p>
                  </a:txBody>
                  <a:tcPr marL="0" marR="0" marT="0" marB="0" anchor="ctr">
                    <a:lnL w="6350" cap="flat" cmpd="sng" algn="ctr">
                      <a:solidFill>
                        <a:srgbClr val="B8CCE4"/>
                      </a:solidFill>
                      <a:prstDash val="solid"/>
                      <a:round/>
                      <a:headEnd type="none" w="med" len="med"/>
                      <a:tailEnd type="none" w="med" len="med"/>
                    </a:lnL>
                    <a:lnR>
                      <a:noFill/>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l" rtl="0" fontAlgn="ctr"/>
                      <a:r>
                        <a:rPr lang="es-CO" sz="900" b="0" i="0" u="none" strike="noStrike">
                          <a:solidFill>
                            <a:srgbClr val="203764"/>
                          </a:solidFill>
                          <a:effectLst/>
                          <a:latin typeface="Arial" panose="020B0604020202020204" pitchFamily="34" charset="0"/>
                        </a:rPr>
                        <a:t>                      - </a:t>
                      </a:r>
                    </a:p>
                  </a:txBody>
                  <a:tcPr marL="0" marR="0" marT="0" marB="0" anchor="ctr">
                    <a:lnL>
                      <a:noFill/>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900" b="0" i="0" u="none" strike="noStrike">
                          <a:solidFill>
                            <a:srgbClr val="203764"/>
                          </a:solidFill>
                          <a:effectLst/>
                          <a:latin typeface="Calibri" panose="020F0502020204030204" pitchFamily="34" charset="0"/>
                        </a:rPr>
                        <a:t>0%</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900" b="0" i="0" u="none" strike="noStrike">
                          <a:solidFill>
                            <a:srgbClr val="203764"/>
                          </a:solidFill>
                          <a:effectLst/>
                          <a:latin typeface="Calibri" panose="020F0502020204030204" pitchFamily="34" charset="0"/>
                        </a:rPr>
                        <a:t>0%</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900" b="0" i="0" u="none" strike="noStrike">
                          <a:solidFill>
                            <a:srgbClr val="203764"/>
                          </a:solidFill>
                          <a:effectLst/>
                          <a:latin typeface="Calibri" panose="020F0502020204030204" pitchFamily="34" charset="0"/>
                        </a:rPr>
                        <a:t>0%</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900" b="0" i="0" u="none" strike="noStrike">
                          <a:solidFill>
                            <a:srgbClr val="203764"/>
                          </a:solidFill>
                          <a:effectLst/>
                          <a:latin typeface="Calibri" panose="020F0502020204030204" pitchFamily="34" charset="0"/>
                        </a:rPr>
                        <a:t>0%</a:t>
                      </a:r>
                    </a:p>
                  </a:txBody>
                  <a:tcPr marL="0" marR="0" marT="0" marB="0" anchor="ctr">
                    <a:lnL w="6350" cap="flat" cmpd="sng" algn="ctr">
                      <a:solidFill>
                        <a:srgbClr val="B8CCE4"/>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extLst>
                  <a:ext uri="{0D108BD9-81ED-4DB2-BD59-A6C34878D82A}">
                    <a16:rowId xmlns:a16="http://schemas.microsoft.com/office/drawing/2014/main" xmlns="" val="433388817"/>
                  </a:ext>
                </a:extLst>
              </a:tr>
              <a:tr h="210739">
                <a:tc>
                  <a:txBody>
                    <a:bodyPr/>
                    <a:lstStyle/>
                    <a:p>
                      <a:pPr algn="l" rtl="0" fontAlgn="ctr"/>
                      <a:r>
                        <a:rPr lang="es-CO" sz="900" b="0" i="0" u="none" strike="noStrike">
                          <a:solidFill>
                            <a:srgbClr val="203764"/>
                          </a:solidFill>
                          <a:effectLst/>
                          <a:latin typeface="Calibri" panose="020F0502020204030204" pitchFamily="34" charset="0"/>
                        </a:rPr>
                        <a:t>Adquisición de activos financieros</a:t>
                      </a:r>
                    </a:p>
                  </a:txBody>
                  <a:tcPr marL="0" marR="0" marT="0" marB="0" anchor="ctr">
                    <a:lnL w="12700" cap="flat" cmpd="sng" algn="ctr">
                      <a:solidFill>
                        <a:schemeClr val="tx1"/>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l" rtl="0" fontAlgn="ctr"/>
                      <a:r>
                        <a:rPr lang="es-CO" sz="900" b="0" i="0" u="none" strike="noStrike">
                          <a:solidFill>
                            <a:srgbClr val="203764"/>
                          </a:solidFill>
                          <a:effectLst/>
                          <a:latin typeface="Arial" panose="020B0604020202020204" pitchFamily="34" charset="0"/>
                        </a:rPr>
                        <a:t>            320,008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l" rtl="0" fontAlgn="ctr"/>
                      <a:r>
                        <a:rPr lang="es-CO" sz="900" b="0" i="0" u="none" strike="noStrike">
                          <a:solidFill>
                            <a:srgbClr val="203764"/>
                          </a:solidFill>
                          <a:effectLst/>
                          <a:latin typeface="Arial" panose="020B0604020202020204" pitchFamily="34" charset="0"/>
                        </a:rPr>
                        <a:t>            320,008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l" rtl="0" fontAlgn="ctr"/>
                      <a:r>
                        <a:rPr lang="es-CO" sz="900" b="0" i="0" u="none" strike="noStrike">
                          <a:solidFill>
                            <a:srgbClr val="203764"/>
                          </a:solidFill>
                          <a:effectLst/>
                          <a:latin typeface="Arial" panose="020B0604020202020204" pitchFamily="34" charset="0"/>
                        </a:rPr>
                        <a:t>            418,965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l" rtl="0" fontAlgn="ctr"/>
                      <a:r>
                        <a:rPr lang="es-CO" sz="900" b="0" i="0" u="none" strike="noStrike">
                          <a:solidFill>
                            <a:srgbClr val="203764"/>
                          </a:solidFill>
                          <a:effectLst/>
                          <a:latin typeface="Arial" panose="020B0604020202020204" pitchFamily="34" charset="0"/>
                        </a:rPr>
                        <a:t>           385,070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l" rtl="0" fontAlgn="ctr"/>
                      <a:r>
                        <a:rPr lang="es-CO" sz="900" b="0" i="0" u="none" strike="noStrike">
                          <a:solidFill>
                            <a:srgbClr val="203764"/>
                          </a:solidFill>
                          <a:effectLst/>
                          <a:latin typeface="Arial" panose="020B0604020202020204" pitchFamily="34" charset="0"/>
                        </a:rPr>
                        <a:t>            391,231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l" rtl="0" fontAlgn="ctr"/>
                      <a:r>
                        <a:rPr lang="es-CO" sz="900" b="0" i="0" u="none" strike="noStrike">
                          <a:solidFill>
                            <a:srgbClr val="203764"/>
                          </a:solidFill>
                          <a:effectLst/>
                          <a:latin typeface="Arial" panose="020B0604020202020204" pitchFamily="34" charset="0"/>
                        </a:rPr>
                        <a:t>          369,158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900" b="0" i="0" u="none" strike="noStrike">
                          <a:solidFill>
                            <a:srgbClr val="203764"/>
                          </a:solidFill>
                          <a:effectLst/>
                          <a:latin typeface="Calibri" panose="020F0502020204030204" pitchFamily="34" charset="0"/>
                        </a:rPr>
                        <a:t>31%</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900" b="0" i="0" u="none" strike="noStrike">
                          <a:solidFill>
                            <a:srgbClr val="203764"/>
                          </a:solidFill>
                          <a:effectLst/>
                          <a:latin typeface="Calibri" panose="020F0502020204030204" pitchFamily="34" charset="0"/>
                        </a:rPr>
                        <a:t>-8%</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900" b="0" i="0" u="none" strike="noStrike">
                          <a:solidFill>
                            <a:srgbClr val="203764"/>
                          </a:solidFill>
                          <a:effectLst/>
                          <a:latin typeface="Calibri" panose="020F0502020204030204" pitchFamily="34" charset="0"/>
                        </a:rPr>
                        <a:t>2%</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900" b="0" i="0" u="none" strike="noStrike">
                          <a:solidFill>
                            <a:srgbClr val="203764"/>
                          </a:solidFill>
                          <a:effectLst/>
                          <a:latin typeface="Calibri" panose="020F0502020204030204" pitchFamily="34" charset="0"/>
                        </a:rPr>
                        <a:t>-6%</a:t>
                      </a:r>
                    </a:p>
                  </a:txBody>
                  <a:tcPr marL="0" marR="0" marT="0" marB="0" anchor="ctr">
                    <a:lnL w="6350" cap="flat" cmpd="sng" algn="ctr">
                      <a:solidFill>
                        <a:srgbClr val="B8CCE4"/>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extLst>
                  <a:ext uri="{0D108BD9-81ED-4DB2-BD59-A6C34878D82A}">
                    <a16:rowId xmlns:a16="http://schemas.microsoft.com/office/drawing/2014/main" xmlns="" val="4202940246"/>
                  </a:ext>
                </a:extLst>
              </a:tr>
              <a:tr h="210739">
                <a:tc>
                  <a:txBody>
                    <a:bodyPr/>
                    <a:lstStyle/>
                    <a:p>
                      <a:pPr algn="l" rtl="0" fontAlgn="ctr"/>
                      <a:r>
                        <a:rPr lang="es-CO" sz="900" b="0" i="0" u="none" strike="noStrike">
                          <a:solidFill>
                            <a:srgbClr val="203764"/>
                          </a:solidFill>
                          <a:effectLst/>
                          <a:latin typeface="Calibri" panose="020F0502020204030204" pitchFamily="34" charset="0"/>
                        </a:rPr>
                        <a:t>Disminución de pasivos </a:t>
                      </a:r>
                    </a:p>
                  </a:txBody>
                  <a:tcPr marL="0" marR="0" marT="0" marB="0" anchor="ctr">
                    <a:lnL w="12700" cap="flat" cmpd="sng" algn="ctr">
                      <a:solidFill>
                        <a:schemeClr val="tx1"/>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l" rtl="0" fontAlgn="ctr"/>
                      <a:r>
                        <a:rPr lang="es-CO" sz="900" b="0" i="0" u="none" strike="noStrike">
                          <a:solidFill>
                            <a:srgbClr val="203764"/>
                          </a:solidFill>
                          <a:effectLst/>
                          <a:latin typeface="Arial" panose="020B0604020202020204" pitchFamily="34" charset="0"/>
                        </a:rPr>
                        <a:t>                        -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l" rtl="0" fontAlgn="ctr"/>
                      <a:r>
                        <a:rPr lang="es-CO" sz="900" b="0" i="0" u="none" strike="noStrike">
                          <a:solidFill>
                            <a:srgbClr val="203764"/>
                          </a:solidFill>
                          <a:effectLst/>
                          <a:latin typeface="Arial" panose="020B0604020202020204" pitchFamily="34" charset="0"/>
                        </a:rPr>
                        <a:t>                        -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l" rtl="0" fontAlgn="ctr"/>
                      <a:r>
                        <a:rPr lang="es-CO" sz="900" b="0" i="0" u="none" strike="noStrike">
                          <a:solidFill>
                            <a:srgbClr val="203764"/>
                          </a:solidFill>
                          <a:effectLst/>
                          <a:latin typeface="Arial" panose="020B0604020202020204" pitchFamily="34" charset="0"/>
                        </a:rPr>
                        <a:t>                        -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l" rtl="0" fontAlgn="ctr"/>
                      <a:r>
                        <a:rPr lang="es-CO" sz="900" b="0" i="0" u="none" strike="noStrike">
                          <a:solidFill>
                            <a:srgbClr val="203764"/>
                          </a:solidFill>
                          <a:effectLst/>
                          <a:latin typeface="Arial" panose="020B0604020202020204" pitchFamily="34" charset="0"/>
                        </a:rPr>
                        <a:t>                       -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l" rtl="0" fontAlgn="ctr"/>
                      <a:r>
                        <a:rPr lang="es-CO" sz="900" b="0" i="0" u="none" strike="noStrike">
                          <a:solidFill>
                            <a:srgbClr val="203764"/>
                          </a:solidFill>
                          <a:effectLst/>
                          <a:latin typeface="Arial" panose="020B0604020202020204" pitchFamily="34" charset="0"/>
                        </a:rPr>
                        <a:t>                        - </a:t>
                      </a:r>
                    </a:p>
                  </a:txBody>
                  <a:tcPr marL="0" marR="0" marT="0" marB="0" anchor="ctr">
                    <a:lnL w="6350" cap="flat" cmpd="sng" algn="ctr">
                      <a:solidFill>
                        <a:srgbClr val="B8CCE4"/>
                      </a:solidFill>
                      <a:prstDash val="solid"/>
                      <a:round/>
                      <a:headEnd type="none" w="med" len="med"/>
                      <a:tailEnd type="none" w="med" len="med"/>
                    </a:lnL>
                    <a:lnR>
                      <a:noFill/>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l" rtl="0" fontAlgn="ctr"/>
                      <a:r>
                        <a:rPr lang="es-CO" sz="900" b="0" i="0" u="none" strike="noStrike">
                          <a:solidFill>
                            <a:srgbClr val="203764"/>
                          </a:solidFill>
                          <a:effectLst/>
                          <a:latin typeface="Arial" panose="020B0604020202020204" pitchFamily="34" charset="0"/>
                        </a:rPr>
                        <a:t>                      - </a:t>
                      </a:r>
                    </a:p>
                  </a:txBody>
                  <a:tcPr marL="0" marR="0" marT="0" marB="0" anchor="ctr">
                    <a:lnL>
                      <a:noFill/>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900" b="0" i="0" u="none" strike="noStrike">
                          <a:solidFill>
                            <a:srgbClr val="203764"/>
                          </a:solidFill>
                          <a:effectLst/>
                          <a:latin typeface="Calibri" panose="020F0502020204030204" pitchFamily="34" charset="0"/>
                        </a:rPr>
                        <a:t>0%</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900" b="0" i="0" u="none" strike="noStrike">
                          <a:solidFill>
                            <a:srgbClr val="203764"/>
                          </a:solidFill>
                          <a:effectLst/>
                          <a:latin typeface="Calibri" panose="020F0502020204030204" pitchFamily="34" charset="0"/>
                        </a:rPr>
                        <a:t>0%</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900" b="0" i="0" u="none" strike="noStrike">
                          <a:solidFill>
                            <a:srgbClr val="203764"/>
                          </a:solidFill>
                          <a:effectLst/>
                          <a:latin typeface="Calibri" panose="020F0502020204030204" pitchFamily="34" charset="0"/>
                        </a:rPr>
                        <a:t>0%</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900" b="0" i="0" u="none" strike="noStrike">
                          <a:solidFill>
                            <a:srgbClr val="203764"/>
                          </a:solidFill>
                          <a:effectLst/>
                          <a:latin typeface="Calibri" panose="020F0502020204030204" pitchFamily="34" charset="0"/>
                        </a:rPr>
                        <a:t>0%</a:t>
                      </a:r>
                    </a:p>
                  </a:txBody>
                  <a:tcPr marL="0" marR="0" marT="0" marB="0" anchor="ctr">
                    <a:lnL w="6350" cap="flat" cmpd="sng" algn="ctr">
                      <a:solidFill>
                        <a:srgbClr val="B8CCE4"/>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extLst>
                  <a:ext uri="{0D108BD9-81ED-4DB2-BD59-A6C34878D82A}">
                    <a16:rowId xmlns:a16="http://schemas.microsoft.com/office/drawing/2014/main" xmlns="" val="3520092101"/>
                  </a:ext>
                </a:extLst>
              </a:tr>
              <a:tr h="210739">
                <a:tc>
                  <a:txBody>
                    <a:bodyPr/>
                    <a:lstStyle/>
                    <a:p>
                      <a:pPr algn="l" rtl="0" fontAlgn="ctr"/>
                      <a:r>
                        <a:rPr lang="es-CO" sz="900" b="0" i="0" u="none" strike="noStrike">
                          <a:solidFill>
                            <a:srgbClr val="203764"/>
                          </a:solidFill>
                          <a:effectLst/>
                          <a:latin typeface="Calibri" panose="020F0502020204030204" pitchFamily="34" charset="0"/>
                        </a:rPr>
                        <a:t>Gastos por tributos, multas, sanciones e intereses de mora </a:t>
                      </a:r>
                    </a:p>
                  </a:txBody>
                  <a:tcPr marL="0" marR="0" marT="0" marB="0" anchor="ctr">
                    <a:lnL w="12700" cap="flat" cmpd="sng" algn="ctr">
                      <a:solidFill>
                        <a:schemeClr val="tx1"/>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l" rtl="0" fontAlgn="ctr"/>
                      <a:r>
                        <a:rPr lang="es-CO" sz="900" b="0" i="0" u="none" strike="noStrike">
                          <a:solidFill>
                            <a:srgbClr val="203764"/>
                          </a:solidFill>
                          <a:effectLst/>
                          <a:latin typeface="Arial" panose="020B0604020202020204" pitchFamily="34" charset="0"/>
                        </a:rPr>
                        <a:t>            105,953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l" rtl="0" fontAlgn="ctr"/>
                      <a:r>
                        <a:rPr lang="es-CO" sz="900" b="0" i="0" u="none" strike="noStrike">
                          <a:solidFill>
                            <a:srgbClr val="203764"/>
                          </a:solidFill>
                          <a:effectLst/>
                          <a:latin typeface="Arial" panose="020B0604020202020204" pitchFamily="34" charset="0"/>
                        </a:rPr>
                        <a:t>            105,953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l" rtl="0" fontAlgn="ctr"/>
                      <a:r>
                        <a:rPr lang="es-CO" sz="900" b="0" i="0" u="none" strike="noStrike">
                          <a:solidFill>
                            <a:srgbClr val="203764"/>
                          </a:solidFill>
                          <a:effectLst/>
                          <a:latin typeface="Arial" panose="020B0604020202020204" pitchFamily="34" charset="0"/>
                        </a:rPr>
                        <a:t>            175,118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l" rtl="0" fontAlgn="ctr"/>
                      <a:r>
                        <a:rPr lang="es-CO" sz="900" b="0" i="0" u="none" strike="noStrike">
                          <a:solidFill>
                            <a:srgbClr val="203764"/>
                          </a:solidFill>
                          <a:effectLst/>
                          <a:latin typeface="Arial" panose="020B0604020202020204" pitchFamily="34" charset="0"/>
                        </a:rPr>
                        <a:t>           180,371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l" rtl="0" fontAlgn="ctr"/>
                      <a:r>
                        <a:rPr lang="es-CO" sz="900" b="0" i="0" u="none" strike="noStrike">
                          <a:solidFill>
                            <a:srgbClr val="203764"/>
                          </a:solidFill>
                          <a:effectLst/>
                          <a:latin typeface="Arial" panose="020B0604020202020204" pitchFamily="34" charset="0"/>
                        </a:rPr>
                        <a:t>            185,782 </a:t>
                      </a:r>
                    </a:p>
                  </a:txBody>
                  <a:tcPr marL="0" marR="0" marT="0" marB="0" anchor="ctr">
                    <a:lnL w="6350" cap="flat" cmpd="sng" algn="ctr">
                      <a:solidFill>
                        <a:srgbClr val="B8CCE4"/>
                      </a:solidFill>
                      <a:prstDash val="solid"/>
                      <a:round/>
                      <a:headEnd type="none" w="med" len="med"/>
                      <a:tailEnd type="none" w="med" len="med"/>
                    </a:lnL>
                    <a:lnR>
                      <a:noFill/>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l" rtl="0" fontAlgn="ctr"/>
                      <a:r>
                        <a:rPr lang="es-CO" sz="900" b="0" i="0" u="none" strike="noStrike">
                          <a:solidFill>
                            <a:srgbClr val="203764"/>
                          </a:solidFill>
                          <a:effectLst/>
                          <a:latin typeface="Arial" panose="020B0604020202020204" pitchFamily="34" charset="0"/>
                        </a:rPr>
                        <a:t>          191,356 </a:t>
                      </a:r>
                    </a:p>
                  </a:txBody>
                  <a:tcPr marL="0" marR="0" marT="0" marB="0" anchor="ctr">
                    <a:lnL>
                      <a:noFill/>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900" b="0" i="0" u="none" strike="noStrike">
                          <a:solidFill>
                            <a:srgbClr val="203764"/>
                          </a:solidFill>
                          <a:effectLst/>
                          <a:latin typeface="Calibri" panose="020F0502020204030204" pitchFamily="34" charset="0"/>
                        </a:rPr>
                        <a:t>65%</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900" b="0" i="0" u="none" strike="noStrike">
                          <a:solidFill>
                            <a:srgbClr val="203764"/>
                          </a:solidFill>
                          <a:effectLst/>
                          <a:latin typeface="Calibri" panose="020F0502020204030204" pitchFamily="34" charset="0"/>
                        </a:rPr>
                        <a:t>3%</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900" b="0" i="0" u="none" strike="noStrike">
                          <a:solidFill>
                            <a:srgbClr val="203764"/>
                          </a:solidFill>
                          <a:effectLst/>
                          <a:latin typeface="Calibri" panose="020F0502020204030204" pitchFamily="34" charset="0"/>
                        </a:rPr>
                        <a:t>3%</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900" b="0" i="0" u="none" strike="noStrike">
                          <a:solidFill>
                            <a:srgbClr val="203764"/>
                          </a:solidFill>
                          <a:effectLst/>
                          <a:latin typeface="Calibri" panose="020F0502020204030204" pitchFamily="34" charset="0"/>
                        </a:rPr>
                        <a:t>3%</a:t>
                      </a:r>
                    </a:p>
                  </a:txBody>
                  <a:tcPr marL="0" marR="0" marT="0" marB="0" anchor="ctr">
                    <a:lnL w="6350" cap="flat" cmpd="sng" algn="ctr">
                      <a:solidFill>
                        <a:srgbClr val="B8CCE4"/>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extLst>
                  <a:ext uri="{0D108BD9-81ED-4DB2-BD59-A6C34878D82A}">
                    <a16:rowId xmlns:a16="http://schemas.microsoft.com/office/drawing/2014/main" xmlns="" val="2157698876"/>
                  </a:ext>
                </a:extLst>
              </a:tr>
              <a:tr h="210739">
                <a:tc>
                  <a:txBody>
                    <a:bodyPr/>
                    <a:lstStyle/>
                    <a:p>
                      <a:pPr algn="l" rtl="0" fontAlgn="ctr"/>
                      <a:r>
                        <a:rPr lang="es-CO" sz="900" b="0" i="0" u="none" strike="noStrike">
                          <a:solidFill>
                            <a:srgbClr val="203764"/>
                          </a:solidFill>
                          <a:effectLst/>
                          <a:latin typeface="Calibri" panose="020F0502020204030204" pitchFamily="34" charset="0"/>
                        </a:rPr>
                        <a:t>Servicio de la Deuda</a:t>
                      </a:r>
                    </a:p>
                  </a:txBody>
                  <a:tcPr marL="0" marR="0" marT="0" marB="0" anchor="ctr">
                    <a:lnL w="12700" cap="flat" cmpd="sng" algn="ctr">
                      <a:solidFill>
                        <a:schemeClr val="tx1"/>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ctr"/>
                      <a:r>
                        <a:rPr lang="es-CO" sz="900" b="0" i="0" u="none" strike="noStrike">
                          <a:solidFill>
                            <a:srgbClr val="203764"/>
                          </a:solidFill>
                          <a:effectLst/>
                          <a:latin typeface="Arial" panose="020B0604020202020204" pitchFamily="34" charset="0"/>
                        </a:rPr>
                        <a:t>                        -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ctr"/>
                      <a:r>
                        <a:rPr lang="es-CO" sz="900" b="0" i="0" u="none" strike="noStrike">
                          <a:solidFill>
                            <a:srgbClr val="203764"/>
                          </a:solidFill>
                          <a:effectLst/>
                          <a:latin typeface="Arial" panose="020B0604020202020204" pitchFamily="34" charset="0"/>
                        </a:rPr>
                        <a:t>                        -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ctr"/>
                      <a:r>
                        <a:rPr lang="es-CO" sz="900" b="0" i="0" u="none" strike="noStrike">
                          <a:solidFill>
                            <a:srgbClr val="203764"/>
                          </a:solidFill>
                          <a:effectLst/>
                          <a:latin typeface="Arial" panose="020B0604020202020204" pitchFamily="34" charset="0"/>
                        </a:rPr>
                        <a:t>                        -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ctr"/>
                      <a:r>
                        <a:rPr lang="es-CO" sz="900" b="0" i="0" u="none" strike="noStrike">
                          <a:solidFill>
                            <a:srgbClr val="203764"/>
                          </a:solidFill>
                          <a:effectLst/>
                          <a:latin typeface="Arial" panose="020B0604020202020204" pitchFamily="34" charset="0"/>
                        </a:rPr>
                        <a:t>                       -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ctr"/>
                      <a:r>
                        <a:rPr lang="es-CO" sz="900" b="0" i="0" u="none" strike="noStrike">
                          <a:solidFill>
                            <a:srgbClr val="203764"/>
                          </a:solidFill>
                          <a:effectLst/>
                          <a:latin typeface="Arial" panose="020B0604020202020204" pitchFamily="34" charset="0"/>
                        </a:rPr>
                        <a:t>                        - </a:t>
                      </a:r>
                    </a:p>
                  </a:txBody>
                  <a:tcPr marL="0" marR="0" marT="0" marB="0" anchor="ctr">
                    <a:lnL w="6350" cap="flat" cmpd="sng" algn="ctr">
                      <a:solidFill>
                        <a:srgbClr val="B8CCE4"/>
                      </a:solidFill>
                      <a:prstDash val="solid"/>
                      <a:round/>
                      <a:headEnd type="none" w="med" len="med"/>
                      <a:tailEnd type="none" w="med" len="med"/>
                    </a:lnL>
                    <a:lnR>
                      <a:noFill/>
                    </a:lnR>
                    <a:lnT w="6350" cap="flat" cmpd="sng" algn="ctr">
                      <a:solidFill>
                        <a:srgbClr val="B8CCE4"/>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ctr"/>
                      <a:r>
                        <a:rPr lang="es-CO" sz="900" b="0" i="0" u="none" strike="noStrike">
                          <a:solidFill>
                            <a:srgbClr val="203764"/>
                          </a:solidFill>
                          <a:effectLst/>
                          <a:latin typeface="Arial" panose="020B0604020202020204" pitchFamily="34" charset="0"/>
                        </a:rPr>
                        <a:t>                      - </a:t>
                      </a:r>
                    </a:p>
                  </a:txBody>
                  <a:tcPr marL="0" marR="0" marT="0" marB="0" anchor="ctr">
                    <a:lnL>
                      <a:noFill/>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rtl="0" fontAlgn="ctr"/>
                      <a:r>
                        <a:rPr lang="es-CO" sz="900" b="0" i="0" u="none" strike="noStrike">
                          <a:solidFill>
                            <a:srgbClr val="203764"/>
                          </a:solidFill>
                          <a:effectLst/>
                          <a:latin typeface="Calibri" panose="020F0502020204030204" pitchFamily="34" charset="0"/>
                        </a:rPr>
                        <a:t>0%</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rtl="0" fontAlgn="ctr"/>
                      <a:r>
                        <a:rPr lang="es-CO" sz="900" b="0" i="0" u="none" strike="noStrike">
                          <a:solidFill>
                            <a:srgbClr val="203764"/>
                          </a:solidFill>
                          <a:effectLst/>
                          <a:latin typeface="Calibri" panose="020F0502020204030204" pitchFamily="34" charset="0"/>
                        </a:rPr>
                        <a:t>0%</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rtl="0" fontAlgn="ctr"/>
                      <a:r>
                        <a:rPr lang="es-CO" sz="900" b="0" i="0" u="none" strike="noStrike">
                          <a:solidFill>
                            <a:srgbClr val="203764"/>
                          </a:solidFill>
                          <a:effectLst/>
                          <a:latin typeface="Calibri" panose="020F0502020204030204" pitchFamily="34" charset="0"/>
                        </a:rPr>
                        <a:t>0%</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rtl="0" fontAlgn="ctr"/>
                      <a:r>
                        <a:rPr lang="es-CO" sz="900" b="0" i="0" u="none" strike="noStrike" dirty="0">
                          <a:solidFill>
                            <a:srgbClr val="203764"/>
                          </a:solidFill>
                          <a:effectLst/>
                          <a:latin typeface="Calibri" panose="020F0502020204030204" pitchFamily="34" charset="0"/>
                        </a:rPr>
                        <a:t>0%</a:t>
                      </a:r>
                    </a:p>
                  </a:txBody>
                  <a:tcPr marL="0" marR="0" marT="0" marB="0" anchor="ctr">
                    <a:lnL w="6350" cap="flat" cmpd="sng" algn="ctr">
                      <a:solidFill>
                        <a:srgbClr val="B8CCE4"/>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B8CCE4"/>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946645184"/>
                  </a:ext>
                </a:extLst>
              </a:tr>
            </a:tbl>
          </a:graphicData>
        </a:graphic>
      </p:graphicFrame>
    </p:spTree>
    <p:extLst>
      <p:ext uri="{BB962C8B-B14F-4D97-AF65-F5344CB8AC3E}">
        <p14:creationId xmlns:p14="http://schemas.microsoft.com/office/powerpoint/2010/main" val="168578915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5">
            <a:extLst>
              <a:ext uri="{FF2B5EF4-FFF2-40B4-BE49-F238E27FC236}">
                <a16:creationId xmlns:a16="http://schemas.microsoft.com/office/drawing/2014/main" xmlns="" id="{147A00F9-85D5-482F-8929-515BA65B6DAA}"/>
              </a:ext>
            </a:extLst>
          </p:cNvPr>
          <p:cNvSpPr>
            <a:spLocks noGrp="1"/>
          </p:cNvSpPr>
          <p:nvPr>
            <p:ph type="title"/>
          </p:nvPr>
        </p:nvSpPr>
        <p:spPr>
          <a:xfrm>
            <a:off x="291865" y="258997"/>
            <a:ext cx="11613596" cy="559387"/>
          </a:xfrm>
        </p:spPr>
        <p:txBody>
          <a:bodyPr/>
          <a:lstStyle/>
          <a:p>
            <a:r>
              <a:rPr lang="es-CO" dirty="0" smtClean="0"/>
              <a:t>3.1. </a:t>
            </a:r>
            <a:r>
              <a:rPr lang="es-CO" dirty="0"/>
              <a:t>Solicitud MGMP Funcionamiento</a:t>
            </a:r>
          </a:p>
        </p:txBody>
      </p:sp>
      <p:sp>
        <p:nvSpPr>
          <p:cNvPr id="17" name="Text Placeholder 16">
            <a:extLst>
              <a:ext uri="{FF2B5EF4-FFF2-40B4-BE49-F238E27FC236}">
                <a16:creationId xmlns:a16="http://schemas.microsoft.com/office/drawing/2014/main" xmlns="" id="{CC7E4799-0F53-4A92-81A5-D4162B3A1AAE}"/>
              </a:ext>
            </a:extLst>
          </p:cNvPr>
          <p:cNvSpPr>
            <a:spLocks noGrp="1"/>
          </p:cNvSpPr>
          <p:nvPr>
            <p:ph type="body" sz="quarter" idx="10"/>
          </p:nvPr>
        </p:nvSpPr>
        <p:spPr>
          <a:xfrm>
            <a:off x="291865" y="767803"/>
            <a:ext cx="11614384" cy="360939"/>
          </a:xfrm>
        </p:spPr>
        <p:txBody>
          <a:bodyPr/>
          <a:lstStyle/>
          <a:p>
            <a:r>
              <a:rPr lang="es-CO" dirty="0"/>
              <a:t>Resumen de Requerimientos Adicionales en </a:t>
            </a:r>
            <a:r>
              <a:rPr lang="es-CO" dirty="0" smtClean="0"/>
              <a:t>Funcionamiento (Con respecto a 2020)</a:t>
            </a:r>
            <a:endParaRPr lang="es-CO" dirty="0"/>
          </a:p>
        </p:txBody>
      </p:sp>
      <p:sp>
        <p:nvSpPr>
          <p:cNvPr id="2" name="Rectángulo 1"/>
          <p:cNvSpPr/>
          <p:nvPr/>
        </p:nvSpPr>
        <p:spPr>
          <a:xfrm>
            <a:off x="291077" y="1327190"/>
            <a:ext cx="11614384" cy="5186035"/>
          </a:xfrm>
          <a:prstGeom prst="rect">
            <a:avLst/>
          </a:prstGeom>
        </p:spPr>
        <p:txBody>
          <a:bodyPr wrap="square">
            <a:spAutoFit/>
          </a:bodyPr>
          <a:lstStyle/>
          <a:p>
            <a:pPr algn="just"/>
            <a:r>
              <a:rPr lang="es-ES" sz="1400" dirty="0" smtClean="0"/>
              <a:t>1. Se </a:t>
            </a:r>
            <a:r>
              <a:rPr lang="es-ES" sz="1400" dirty="0"/>
              <a:t>solicitan recursos de transferencias corrientes correspondientes al rubro "FONDO DE MITIGACIÓN DE EMERGENCIAS - FOME"  por un valor que asciende en la vigencia 2021 a $1.8 billones, y con una proyección de recursos a la vigencia 2023 de $1.7 billones, de acuerdo a los valores  suministrados por el Subdirector de Tesorería de la DGCPTN, como base para las discusiones a futuro. Estos corresponden a la vigencia 2021 a: </a:t>
            </a:r>
          </a:p>
          <a:p>
            <a:pPr algn="just"/>
            <a:r>
              <a:rPr lang="es-ES" sz="1400" dirty="0" smtClean="0"/>
              <a:t>Ingresos </a:t>
            </a:r>
            <a:r>
              <a:rPr lang="es-ES" sz="1400" dirty="0"/>
              <a:t>FONPET - 1.7 Billones; Ingresos Fondo Riesgo Laboral  - 5 MM y Rendimientos financieros - 180 </a:t>
            </a:r>
            <a:r>
              <a:rPr lang="es-ES" sz="1400" dirty="0" smtClean="0"/>
              <a:t>MM. </a:t>
            </a:r>
          </a:p>
          <a:p>
            <a:pPr algn="just"/>
            <a:endParaRPr lang="es-ES" sz="1400" dirty="0" smtClean="0"/>
          </a:p>
          <a:p>
            <a:pPr algn="just"/>
            <a:r>
              <a:rPr lang="es-ES" sz="1400" dirty="0" smtClean="0"/>
              <a:t>En </a:t>
            </a:r>
            <a:r>
              <a:rPr lang="es-ES" sz="1400" dirty="0"/>
              <a:t>la vigencia 2023  los recursos corresponden a  Inversiones SS PS por 1.7 Billones. Estos recursos </a:t>
            </a:r>
            <a:r>
              <a:rPr lang="es-ES" sz="1400" dirty="0" smtClean="0"/>
              <a:t>no fueron contemplados en la solicitud del Anteproyecto de Presupuesto 2021 del Ministerio de Hacienda y Crédito Público.</a:t>
            </a:r>
          </a:p>
          <a:p>
            <a:pPr algn="just"/>
            <a:endParaRPr lang="es-ES" sz="1400" dirty="0"/>
          </a:p>
          <a:p>
            <a:pPr algn="just"/>
            <a:r>
              <a:rPr lang="es-ES" sz="1400" dirty="0" smtClean="0"/>
              <a:t>2. La </a:t>
            </a:r>
            <a:r>
              <a:rPr lang="es-ES" sz="1400" dirty="0"/>
              <a:t>Subdirección de Riesgos de la Dirección de Crédito Publico </a:t>
            </a:r>
            <a:r>
              <a:rPr lang="es-ES" sz="1400" dirty="0" smtClean="0"/>
              <a:t>estableció </a:t>
            </a:r>
            <a:r>
              <a:rPr lang="es-ES" sz="1400" dirty="0"/>
              <a:t>las cifras de capitalización adicional que podrían darse en el FNG bajo ciertos escenarios de estrés en la siniestralidad de las garantías que se proyectan emitir. Las cifras si bien ya han surtido algunas revisiones, aún son objeto de revisión por Crédito Público, el Viceministerio Técnico y la Dirección de Participaciones, razón por la cual las cifras no son definitivas. </a:t>
            </a:r>
          </a:p>
          <a:p>
            <a:pPr algn="just"/>
            <a:r>
              <a:rPr lang="es-ES" sz="1400" dirty="0"/>
              <a:t> </a:t>
            </a:r>
          </a:p>
          <a:p>
            <a:pPr algn="just"/>
            <a:r>
              <a:rPr lang="es-ES" sz="1400" dirty="0"/>
              <a:t>En resumen, la estimación preliminar es de un valor cercano a $2,55 billones que se distribuirían:  $579 mil millones en 2021 y  $1,97 billones en 2022. </a:t>
            </a:r>
            <a:endParaRPr lang="es-ES" sz="1400" dirty="0" smtClean="0"/>
          </a:p>
          <a:p>
            <a:pPr algn="just"/>
            <a:endParaRPr lang="es-ES" sz="1050" dirty="0"/>
          </a:p>
          <a:p>
            <a:pPr algn="just"/>
            <a:r>
              <a:rPr lang="es-ES" sz="1400" dirty="0"/>
              <a:t>3</a:t>
            </a:r>
            <a:r>
              <a:rPr lang="es-ES" sz="1400" dirty="0" smtClean="0"/>
              <a:t>. </a:t>
            </a:r>
            <a:r>
              <a:rPr lang="es-ES" sz="1400" dirty="0"/>
              <a:t>Teniendo en cuenta la Ley 318 de 1996 “Por la cual se establecen mecanismos para el manejo de los recursos financieros destinados al cumplimiento de los compromisos financieros internacionales, se crea la Agencia Colombiana de Cooperación Internacional y se dictan otras disposiciones para el fomento de la cooperación internacional”, el valor </a:t>
            </a:r>
            <a:r>
              <a:rPr lang="es-ES" sz="1400" dirty="0" smtClean="0"/>
              <a:t>2021, para </a:t>
            </a:r>
            <a:r>
              <a:rPr lang="es-ES" sz="1400" dirty="0"/>
              <a:t>el Fondo de Organismos Financieros Internacionales – FOFI alcanza los $362.395 </a:t>
            </a:r>
            <a:r>
              <a:rPr lang="es-ES" sz="1400" dirty="0" smtClean="0"/>
              <a:t>millones, presentando una variación con respecto a 2020 del 13%. </a:t>
            </a:r>
          </a:p>
          <a:p>
            <a:pPr algn="just"/>
            <a:endParaRPr lang="es-ES" sz="1400" dirty="0"/>
          </a:p>
        </p:txBody>
      </p:sp>
    </p:spTree>
    <p:extLst>
      <p:ext uri="{BB962C8B-B14F-4D97-AF65-F5344CB8AC3E}">
        <p14:creationId xmlns:p14="http://schemas.microsoft.com/office/powerpoint/2010/main" val="191423376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5">
            <a:extLst>
              <a:ext uri="{FF2B5EF4-FFF2-40B4-BE49-F238E27FC236}">
                <a16:creationId xmlns:a16="http://schemas.microsoft.com/office/drawing/2014/main" xmlns="" id="{147A00F9-85D5-482F-8929-515BA65B6DAA}"/>
              </a:ext>
            </a:extLst>
          </p:cNvPr>
          <p:cNvSpPr>
            <a:spLocks noGrp="1"/>
          </p:cNvSpPr>
          <p:nvPr>
            <p:ph type="title"/>
          </p:nvPr>
        </p:nvSpPr>
        <p:spPr>
          <a:xfrm>
            <a:off x="291865" y="258997"/>
            <a:ext cx="11613596" cy="559387"/>
          </a:xfrm>
        </p:spPr>
        <p:txBody>
          <a:bodyPr/>
          <a:lstStyle/>
          <a:p>
            <a:r>
              <a:rPr lang="es-CO" dirty="0" smtClean="0"/>
              <a:t>3.1. </a:t>
            </a:r>
            <a:r>
              <a:rPr lang="es-CO" dirty="0"/>
              <a:t>Solicitud MGMP Funcionamiento</a:t>
            </a:r>
          </a:p>
        </p:txBody>
      </p:sp>
      <p:sp>
        <p:nvSpPr>
          <p:cNvPr id="17" name="Text Placeholder 16">
            <a:extLst>
              <a:ext uri="{FF2B5EF4-FFF2-40B4-BE49-F238E27FC236}">
                <a16:creationId xmlns:a16="http://schemas.microsoft.com/office/drawing/2014/main" xmlns="" id="{CC7E4799-0F53-4A92-81A5-D4162B3A1AAE}"/>
              </a:ext>
            </a:extLst>
          </p:cNvPr>
          <p:cNvSpPr>
            <a:spLocks noGrp="1"/>
          </p:cNvSpPr>
          <p:nvPr>
            <p:ph type="body" sz="quarter" idx="10"/>
          </p:nvPr>
        </p:nvSpPr>
        <p:spPr>
          <a:xfrm>
            <a:off x="291865" y="767803"/>
            <a:ext cx="11614384" cy="360939"/>
          </a:xfrm>
        </p:spPr>
        <p:txBody>
          <a:bodyPr/>
          <a:lstStyle/>
          <a:p>
            <a:r>
              <a:rPr lang="es-CO" dirty="0"/>
              <a:t>Resumen de Requerimientos Adicionales en </a:t>
            </a:r>
            <a:r>
              <a:rPr lang="es-CO" dirty="0" smtClean="0"/>
              <a:t>Funcionamiento (Con respecto a 2020)</a:t>
            </a:r>
            <a:endParaRPr lang="es-CO" dirty="0"/>
          </a:p>
        </p:txBody>
      </p:sp>
      <p:sp>
        <p:nvSpPr>
          <p:cNvPr id="2" name="Rectángulo 1"/>
          <p:cNvSpPr/>
          <p:nvPr/>
        </p:nvSpPr>
        <p:spPr>
          <a:xfrm>
            <a:off x="291865" y="1458844"/>
            <a:ext cx="11614384" cy="4524315"/>
          </a:xfrm>
          <a:prstGeom prst="rect">
            <a:avLst/>
          </a:prstGeom>
        </p:spPr>
        <p:txBody>
          <a:bodyPr wrap="square">
            <a:spAutoFit/>
          </a:bodyPr>
          <a:lstStyle/>
          <a:p>
            <a:pPr algn="just"/>
            <a:r>
              <a:rPr lang="es-ES" sz="1600" dirty="0" smtClean="0"/>
              <a:t>De otro lado, con respecto al anteproyecto de presupuesto 2021 se establecen las siguientes necesidades:</a:t>
            </a:r>
          </a:p>
          <a:p>
            <a:pPr algn="just"/>
            <a:endParaRPr lang="es-ES" sz="1600" dirty="0"/>
          </a:p>
          <a:p>
            <a:pPr marL="342900" indent="-342900" algn="just">
              <a:buAutoNum type="arabicPeriod"/>
            </a:pPr>
            <a:r>
              <a:rPr lang="es-ES" sz="1600" dirty="0" smtClean="0"/>
              <a:t>En </a:t>
            </a:r>
            <a:r>
              <a:rPr lang="es-ES" sz="1600" dirty="0"/>
              <a:t>virtud del Artículo 40 de la Ley 1955 de 2019, se delegó en cabeza de la Dirección General de Participaciones Estatales la función de expedir y suscribir los actos motivados de asignación de los bienes inmuebles sujeto a saneamiento de acuerdo a lo estipulado en dicha Ley, para lo cual se requiere contratar un experto en el rubro A-02-02-02-008-003, una partida por $</a:t>
            </a:r>
            <a:r>
              <a:rPr lang="es-ES" sz="1600" dirty="0" smtClean="0"/>
              <a:t>150 millones </a:t>
            </a:r>
            <a:r>
              <a:rPr lang="es-ES" sz="1600" dirty="0"/>
              <a:t>para la vigencia </a:t>
            </a:r>
            <a:r>
              <a:rPr lang="es-ES" sz="1600" dirty="0" smtClean="0"/>
              <a:t>2021.</a:t>
            </a:r>
          </a:p>
          <a:p>
            <a:pPr marL="342900" indent="-342900" algn="just">
              <a:buAutoNum type="arabicPeriod"/>
            </a:pPr>
            <a:endParaRPr lang="es-ES" sz="1600" dirty="0"/>
          </a:p>
          <a:p>
            <a:pPr marL="342900" indent="-342900" algn="just">
              <a:buAutoNum type="arabicPeriod"/>
            </a:pPr>
            <a:r>
              <a:rPr lang="es-ES" sz="1600" dirty="0" smtClean="0"/>
              <a:t>En las transferencias corrientes se incluyen recursos CSF por valor de $236 millones al </a:t>
            </a:r>
            <a:r>
              <a:rPr lang="es-ES" sz="1600" dirty="0"/>
              <a:t>rubro </a:t>
            </a:r>
            <a:r>
              <a:rPr lang="es-ES" sz="1600" dirty="0" smtClean="0"/>
              <a:t>“</a:t>
            </a:r>
            <a:r>
              <a:rPr lang="es-ES" sz="1600" dirty="0"/>
              <a:t>Incentivo a las inversiones en hidrocarburos y minería - certificado de reembolso tributario - CERT. artículo 365 de la ley 1819 de 2016</a:t>
            </a:r>
            <a:r>
              <a:rPr lang="es-ES" sz="1600" dirty="0" smtClean="0"/>
              <a:t>.</a:t>
            </a:r>
          </a:p>
          <a:p>
            <a:pPr marL="342900" indent="-342900" algn="just">
              <a:buAutoNum type="arabicPeriod"/>
            </a:pPr>
            <a:endParaRPr lang="es-ES" sz="1600" dirty="0"/>
          </a:p>
          <a:p>
            <a:pPr marL="342900" lvl="0" indent="-342900" algn="just" fontAlgn="ctr">
              <a:buAutoNum type="arabicPeriod"/>
              <a:defRPr/>
            </a:pPr>
            <a:r>
              <a:rPr lang="es-ES" sz="1600" dirty="0" smtClean="0"/>
              <a:t>En </a:t>
            </a:r>
            <a:r>
              <a:rPr lang="es-ES" sz="1600" dirty="0"/>
              <a:t>los activos financieros, en cuanto al rubro “Fondo de Organismos Financieros Internacionales FOFI”, </a:t>
            </a:r>
            <a:r>
              <a:rPr lang="es-ES" sz="1600" dirty="0" smtClean="0"/>
              <a:t>se solicita ajuste considerando las condiciones fijadas con el BID, conforme </a:t>
            </a:r>
            <a:r>
              <a:rPr lang="es-ES" sz="1600" dirty="0"/>
              <a:t>a los siguientes valores: </a:t>
            </a:r>
            <a:r>
              <a:rPr lang="es-ES" sz="1600" dirty="0" smtClean="0"/>
              <a:t>Vigencia 2021</a:t>
            </a:r>
            <a:r>
              <a:rPr lang="es-ES" sz="1600" dirty="0"/>
              <a:t>: $</a:t>
            </a:r>
            <a:r>
              <a:rPr lang="es-ES" sz="1600" dirty="0" smtClean="0"/>
              <a:t>418.965 MM (Incremento $56.570.222.667); vigencia </a:t>
            </a:r>
            <a:r>
              <a:rPr lang="es-ES" sz="1600" dirty="0"/>
              <a:t>2022 se solicitan $385.070 MM (Incremento: $19.231.074229), vigencia 2023 se solicitan $391.231 MM (Incremento:$19.583.771.417), vigencia 2024 se solicitan $369.158 (Incremento $4.678.650.874). </a:t>
            </a:r>
          </a:p>
          <a:p>
            <a:pPr marL="342900" indent="-342900" algn="just">
              <a:buAutoNum type="arabicPeriod"/>
            </a:pPr>
            <a:endParaRPr lang="es-ES" sz="1600" dirty="0" smtClean="0"/>
          </a:p>
          <a:p>
            <a:pPr marL="342900" indent="-342900" algn="just">
              <a:buAutoNum type="arabicPeriod"/>
            </a:pPr>
            <a:endParaRPr lang="es-CO" sz="1600" dirty="0"/>
          </a:p>
        </p:txBody>
      </p:sp>
    </p:spTree>
    <p:extLst>
      <p:ext uri="{BB962C8B-B14F-4D97-AF65-F5344CB8AC3E}">
        <p14:creationId xmlns:p14="http://schemas.microsoft.com/office/powerpoint/2010/main" val="17445531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xmlns="" id="{A9BF9024-8020-45D8-80DC-C010FECB1919}"/>
              </a:ext>
            </a:extLst>
          </p:cNvPr>
          <p:cNvSpPr>
            <a:spLocks noGrp="1"/>
          </p:cNvSpPr>
          <p:nvPr>
            <p:ph type="body" sz="quarter" idx="11"/>
          </p:nvPr>
        </p:nvSpPr>
        <p:spPr/>
        <p:txBody>
          <a:bodyPr>
            <a:normAutofit/>
          </a:bodyPr>
          <a:lstStyle/>
          <a:p>
            <a:r>
              <a:rPr lang="es-CO" dirty="0"/>
              <a:t>Solicitudes MGMP </a:t>
            </a:r>
            <a:r>
              <a:rPr lang="es-CO" dirty="0" smtClean="0"/>
              <a:t>2021-2024 </a:t>
            </a:r>
            <a:r>
              <a:rPr lang="es-CO" dirty="0"/>
              <a:t>Inversión</a:t>
            </a:r>
          </a:p>
        </p:txBody>
      </p:sp>
      <p:sp>
        <p:nvSpPr>
          <p:cNvPr id="12" name="Text Placeholder 11">
            <a:extLst>
              <a:ext uri="{FF2B5EF4-FFF2-40B4-BE49-F238E27FC236}">
                <a16:creationId xmlns:a16="http://schemas.microsoft.com/office/drawing/2014/main" xmlns="" id="{F474FB92-D38F-4078-BAA8-B8932BB77242}"/>
              </a:ext>
            </a:extLst>
          </p:cNvPr>
          <p:cNvSpPr>
            <a:spLocks noGrp="1"/>
          </p:cNvSpPr>
          <p:nvPr>
            <p:ph type="body" sz="quarter" idx="12"/>
          </p:nvPr>
        </p:nvSpPr>
        <p:spPr/>
        <p:txBody>
          <a:bodyPr>
            <a:normAutofit/>
          </a:bodyPr>
          <a:lstStyle/>
          <a:p>
            <a:r>
              <a:rPr lang="es-CO" dirty="0" smtClean="0"/>
              <a:t>4.</a:t>
            </a:r>
            <a:endParaRPr lang="es-CO" dirty="0"/>
          </a:p>
        </p:txBody>
      </p:sp>
    </p:spTree>
    <p:extLst>
      <p:ext uri="{BB962C8B-B14F-4D97-AF65-F5344CB8AC3E}">
        <p14:creationId xmlns:p14="http://schemas.microsoft.com/office/powerpoint/2010/main" val="175987664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5">
            <a:extLst>
              <a:ext uri="{FF2B5EF4-FFF2-40B4-BE49-F238E27FC236}">
                <a16:creationId xmlns:a16="http://schemas.microsoft.com/office/drawing/2014/main" xmlns="" id="{147A00F9-85D5-482F-8929-515BA65B6DAA}"/>
              </a:ext>
            </a:extLst>
          </p:cNvPr>
          <p:cNvSpPr>
            <a:spLocks noGrp="1"/>
          </p:cNvSpPr>
          <p:nvPr>
            <p:ph type="title"/>
          </p:nvPr>
        </p:nvSpPr>
        <p:spPr>
          <a:xfrm>
            <a:off x="292653" y="332680"/>
            <a:ext cx="11613596" cy="559387"/>
          </a:xfrm>
        </p:spPr>
        <p:txBody>
          <a:bodyPr/>
          <a:lstStyle/>
          <a:p>
            <a:r>
              <a:rPr lang="es-CO" dirty="0" smtClean="0"/>
              <a:t>4. </a:t>
            </a:r>
            <a:r>
              <a:rPr lang="es-CO" dirty="0"/>
              <a:t>Solicitud MGMP Inversión</a:t>
            </a:r>
          </a:p>
        </p:txBody>
      </p:sp>
      <p:sp>
        <p:nvSpPr>
          <p:cNvPr id="17" name="Text Placeholder 16">
            <a:extLst>
              <a:ext uri="{FF2B5EF4-FFF2-40B4-BE49-F238E27FC236}">
                <a16:creationId xmlns:a16="http://schemas.microsoft.com/office/drawing/2014/main" xmlns="" id="{CC7E4799-0F53-4A92-81A5-D4162B3A1AAE}"/>
              </a:ext>
            </a:extLst>
          </p:cNvPr>
          <p:cNvSpPr>
            <a:spLocks noGrp="1"/>
          </p:cNvSpPr>
          <p:nvPr>
            <p:ph type="body" sz="quarter" idx="10"/>
          </p:nvPr>
        </p:nvSpPr>
        <p:spPr>
          <a:xfrm>
            <a:off x="292653" y="892067"/>
            <a:ext cx="11614384" cy="360939"/>
          </a:xfrm>
        </p:spPr>
        <p:txBody>
          <a:bodyPr/>
          <a:lstStyle/>
          <a:p>
            <a:r>
              <a:rPr lang="es-CO" dirty="0"/>
              <a:t>Proyecciones</a:t>
            </a:r>
          </a:p>
          <a:p>
            <a:endParaRPr lang="es-CO" dirty="0"/>
          </a:p>
        </p:txBody>
      </p:sp>
      <p:graphicFrame>
        <p:nvGraphicFramePr>
          <p:cNvPr id="14" name="Tabla 13"/>
          <p:cNvGraphicFramePr>
            <a:graphicFrameLocks noGrp="1"/>
          </p:cNvGraphicFramePr>
          <p:nvPr>
            <p:extLst>
              <p:ext uri="{D42A27DB-BD31-4B8C-83A1-F6EECF244321}">
                <p14:modId xmlns:p14="http://schemas.microsoft.com/office/powerpoint/2010/main" val="1036319510"/>
              </p:ext>
            </p:extLst>
          </p:nvPr>
        </p:nvGraphicFramePr>
        <p:xfrm>
          <a:off x="425922" y="3567843"/>
          <a:ext cx="11185476" cy="1572814"/>
        </p:xfrm>
        <a:graphic>
          <a:graphicData uri="http://schemas.openxmlformats.org/drawingml/2006/table">
            <a:tbl>
              <a:tblPr>
                <a:tableStyleId>{2D5ABB26-0587-4C30-8999-92F81FD0307C}</a:tableStyleId>
              </a:tblPr>
              <a:tblGrid>
                <a:gridCol w="6494190">
                  <a:extLst>
                    <a:ext uri="{9D8B030D-6E8A-4147-A177-3AD203B41FA5}">
                      <a16:colId xmlns:a16="http://schemas.microsoft.com/office/drawing/2014/main" xmlns="" val="2061757269"/>
                    </a:ext>
                  </a:extLst>
                </a:gridCol>
                <a:gridCol w="781881">
                  <a:extLst>
                    <a:ext uri="{9D8B030D-6E8A-4147-A177-3AD203B41FA5}">
                      <a16:colId xmlns:a16="http://schemas.microsoft.com/office/drawing/2014/main" xmlns="" val="147164746"/>
                    </a:ext>
                  </a:extLst>
                </a:gridCol>
                <a:gridCol w="781881">
                  <a:extLst>
                    <a:ext uri="{9D8B030D-6E8A-4147-A177-3AD203B41FA5}">
                      <a16:colId xmlns:a16="http://schemas.microsoft.com/office/drawing/2014/main" xmlns="" val="1997888101"/>
                    </a:ext>
                  </a:extLst>
                </a:gridCol>
                <a:gridCol w="781881">
                  <a:extLst>
                    <a:ext uri="{9D8B030D-6E8A-4147-A177-3AD203B41FA5}">
                      <a16:colId xmlns:a16="http://schemas.microsoft.com/office/drawing/2014/main" xmlns="" val="2557710950"/>
                    </a:ext>
                  </a:extLst>
                </a:gridCol>
                <a:gridCol w="781881">
                  <a:extLst>
                    <a:ext uri="{9D8B030D-6E8A-4147-A177-3AD203B41FA5}">
                      <a16:colId xmlns:a16="http://schemas.microsoft.com/office/drawing/2014/main" xmlns="" val="2883732559"/>
                    </a:ext>
                  </a:extLst>
                </a:gridCol>
                <a:gridCol w="781881">
                  <a:extLst>
                    <a:ext uri="{9D8B030D-6E8A-4147-A177-3AD203B41FA5}">
                      <a16:colId xmlns:a16="http://schemas.microsoft.com/office/drawing/2014/main" xmlns="" val="3646050447"/>
                    </a:ext>
                  </a:extLst>
                </a:gridCol>
                <a:gridCol w="781881">
                  <a:extLst>
                    <a:ext uri="{9D8B030D-6E8A-4147-A177-3AD203B41FA5}">
                      <a16:colId xmlns:a16="http://schemas.microsoft.com/office/drawing/2014/main" xmlns="" val="3961382284"/>
                    </a:ext>
                  </a:extLst>
                </a:gridCol>
              </a:tblGrid>
              <a:tr h="267178">
                <a:tc>
                  <a:txBody>
                    <a:bodyPr/>
                    <a:lstStyle/>
                    <a:p>
                      <a:pPr algn="l" rtl="0" fontAlgn="ctr"/>
                      <a:r>
                        <a:rPr lang="es-ES" sz="1000" u="none" strike="noStrike" dirty="0">
                          <a:effectLst/>
                        </a:rPr>
                        <a:t>* Apropiación vigente a 30 de abril de 2020, SIN descontar partidas suspendidas</a:t>
                      </a:r>
                      <a:endParaRPr lang="es-ES" sz="1000" b="0" i="0" u="none" strike="noStrike" dirty="0">
                        <a:solidFill>
                          <a:srgbClr val="203764"/>
                        </a:solidFill>
                        <a:effectLst/>
                        <a:latin typeface="Calibri" panose="020F0502020204030204" pitchFamily="34" charset="0"/>
                      </a:endParaRPr>
                    </a:p>
                  </a:txBody>
                  <a:tcPr marL="0" marR="0" marT="0" marB="0" anchor="ctr"/>
                </a:tc>
                <a:tc>
                  <a:txBody>
                    <a:bodyPr/>
                    <a:lstStyle/>
                    <a:p>
                      <a:pPr algn="l" rtl="0" fontAlgn="ctr"/>
                      <a:endParaRPr lang="es-CO" sz="1000" b="0" i="0" u="none" strike="noStrike">
                        <a:solidFill>
                          <a:srgbClr val="203764"/>
                        </a:solidFill>
                        <a:effectLst/>
                        <a:latin typeface="Calibri" panose="020F0502020204030204" pitchFamily="34" charset="0"/>
                      </a:endParaRPr>
                    </a:p>
                  </a:txBody>
                  <a:tcPr marL="0" marR="0" marT="0" marB="0" anchor="ctr"/>
                </a:tc>
                <a:tc>
                  <a:txBody>
                    <a:bodyPr/>
                    <a:lstStyle/>
                    <a:p>
                      <a:pPr algn="l" rtl="0" fontAlgn="ctr"/>
                      <a:endParaRPr lang="es-CO" sz="1000" b="0" i="0" u="none" strike="noStrike">
                        <a:solidFill>
                          <a:srgbClr val="203764"/>
                        </a:solidFill>
                        <a:effectLst/>
                        <a:latin typeface="Calibri" panose="020F0502020204030204" pitchFamily="34" charset="0"/>
                      </a:endParaRPr>
                    </a:p>
                  </a:txBody>
                  <a:tcPr marL="0" marR="0" marT="0" marB="0" anchor="ctr"/>
                </a:tc>
                <a:tc>
                  <a:txBody>
                    <a:bodyPr/>
                    <a:lstStyle/>
                    <a:p>
                      <a:pPr algn="l" rtl="0" fontAlgn="ctr"/>
                      <a:endParaRPr lang="es-CO" sz="1000" b="0" i="0" u="none" strike="noStrike">
                        <a:solidFill>
                          <a:srgbClr val="203764"/>
                        </a:solidFill>
                        <a:effectLst/>
                        <a:latin typeface="Calibri" panose="020F0502020204030204" pitchFamily="34" charset="0"/>
                      </a:endParaRPr>
                    </a:p>
                  </a:txBody>
                  <a:tcPr marL="0" marR="0" marT="0" marB="0" anchor="ctr"/>
                </a:tc>
                <a:tc>
                  <a:txBody>
                    <a:bodyPr/>
                    <a:lstStyle/>
                    <a:p>
                      <a:pPr algn="l" rtl="0" fontAlgn="ctr"/>
                      <a:endParaRPr lang="es-CO" sz="1000" b="0" i="0" u="none" strike="noStrike">
                        <a:solidFill>
                          <a:srgbClr val="203764"/>
                        </a:solidFill>
                        <a:effectLst/>
                        <a:latin typeface="Calibri" panose="020F0502020204030204" pitchFamily="34" charset="0"/>
                      </a:endParaRPr>
                    </a:p>
                  </a:txBody>
                  <a:tcPr marL="0" marR="0" marT="0" marB="0" anchor="ctr"/>
                </a:tc>
                <a:tc>
                  <a:txBody>
                    <a:bodyPr/>
                    <a:lstStyle/>
                    <a:p>
                      <a:pPr algn="l" rtl="0" fontAlgn="ctr"/>
                      <a:endParaRPr lang="es-CO" sz="1000" b="0" i="0" u="none" strike="noStrike">
                        <a:solidFill>
                          <a:srgbClr val="203764"/>
                        </a:solidFill>
                        <a:effectLst/>
                        <a:latin typeface="Calibri" panose="020F0502020204030204" pitchFamily="34" charset="0"/>
                      </a:endParaRPr>
                    </a:p>
                  </a:txBody>
                  <a:tcPr marL="0" marR="0" marT="0" marB="0" anchor="ctr"/>
                </a:tc>
                <a:tc>
                  <a:txBody>
                    <a:bodyPr/>
                    <a:lstStyle/>
                    <a:p>
                      <a:pPr algn="l" rtl="0" fontAlgn="ctr"/>
                      <a:endParaRPr lang="es-CO" sz="1000" b="0" i="0" u="none" strike="noStrike">
                        <a:solidFill>
                          <a:srgbClr val="203764"/>
                        </a:solidFill>
                        <a:effectLst/>
                        <a:latin typeface="Calibri" panose="020F0502020204030204" pitchFamily="34" charset="0"/>
                      </a:endParaRPr>
                    </a:p>
                  </a:txBody>
                  <a:tcPr marL="0" marR="0" marT="0" marB="0" anchor="ctr"/>
                </a:tc>
                <a:extLst>
                  <a:ext uri="{0D108BD9-81ED-4DB2-BD59-A6C34878D82A}">
                    <a16:rowId xmlns:a16="http://schemas.microsoft.com/office/drawing/2014/main" xmlns="" val="1716328669"/>
                  </a:ext>
                </a:extLst>
              </a:tr>
              <a:tr h="245660">
                <a:tc>
                  <a:txBody>
                    <a:bodyPr/>
                    <a:lstStyle/>
                    <a:p>
                      <a:pPr algn="l" rtl="0" fontAlgn="ctr"/>
                      <a:r>
                        <a:rPr lang="es-CO" sz="1000" u="none" strike="noStrike" dirty="0">
                          <a:effectLst/>
                        </a:rPr>
                        <a:t>** Apropiación vigente a 30 de abril de 2020, descontando partidas suspendidas</a:t>
                      </a:r>
                      <a:endParaRPr lang="es-CO" sz="1000" b="0" i="0" u="none" strike="noStrike" dirty="0">
                        <a:solidFill>
                          <a:srgbClr val="203764"/>
                        </a:solidFill>
                        <a:effectLst/>
                        <a:latin typeface="Calibri" panose="020F0502020204030204" pitchFamily="34" charset="0"/>
                      </a:endParaRPr>
                    </a:p>
                  </a:txBody>
                  <a:tcPr marL="0" marR="0" marT="0" marB="0" anchor="ctr"/>
                </a:tc>
                <a:tc>
                  <a:txBody>
                    <a:bodyPr/>
                    <a:lstStyle/>
                    <a:p>
                      <a:pPr algn="l" rtl="0" fontAlgn="ctr"/>
                      <a:endParaRPr lang="es-CO" sz="1000" b="0" i="0" u="none" strike="noStrike">
                        <a:solidFill>
                          <a:srgbClr val="203764"/>
                        </a:solidFill>
                        <a:effectLst/>
                        <a:latin typeface="Calibri" panose="020F0502020204030204" pitchFamily="34" charset="0"/>
                      </a:endParaRPr>
                    </a:p>
                  </a:txBody>
                  <a:tcPr marL="0" marR="0" marT="0" marB="0" anchor="ctr"/>
                </a:tc>
                <a:tc>
                  <a:txBody>
                    <a:bodyPr/>
                    <a:lstStyle/>
                    <a:p>
                      <a:pPr algn="l" rtl="0" fontAlgn="ctr"/>
                      <a:endParaRPr lang="es-CO" sz="1000" b="0" i="0" u="none" strike="noStrike">
                        <a:solidFill>
                          <a:srgbClr val="203764"/>
                        </a:solidFill>
                        <a:effectLst/>
                        <a:latin typeface="Calibri" panose="020F0502020204030204" pitchFamily="34" charset="0"/>
                      </a:endParaRPr>
                    </a:p>
                  </a:txBody>
                  <a:tcPr marL="0" marR="0" marT="0" marB="0" anchor="ctr"/>
                </a:tc>
                <a:tc>
                  <a:txBody>
                    <a:bodyPr/>
                    <a:lstStyle/>
                    <a:p>
                      <a:pPr algn="l" rtl="0" fontAlgn="ctr"/>
                      <a:endParaRPr lang="es-CO" sz="1000" b="0" i="0" u="none" strike="noStrike">
                        <a:solidFill>
                          <a:srgbClr val="203764"/>
                        </a:solidFill>
                        <a:effectLst/>
                        <a:latin typeface="Calibri" panose="020F0502020204030204" pitchFamily="34" charset="0"/>
                      </a:endParaRPr>
                    </a:p>
                  </a:txBody>
                  <a:tcPr marL="0" marR="0" marT="0" marB="0" anchor="ctr"/>
                </a:tc>
                <a:tc>
                  <a:txBody>
                    <a:bodyPr/>
                    <a:lstStyle/>
                    <a:p>
                      <a:pPr algn="l" rtl="0" fontAlgn="ctr"/>
                      <a:endParaRPr lang="es-CO" sz="1000" b="0" i="0" u="none" strike="noStrike">
                        <a:solidFill>
                          <a:srgbClr val="203764"/>
                        </a:solidFill>
                        <a:effectLst/>
                        <a:latin typeface="Calibri" panose="020F0502020204030204" pitchFamily="34" charset="0"/>
                      </a:endParaRPr>
                    </a:p>
                  </a:txBody>
                  <a:tcPr marL="0" marR="0" marT="0" marB="0" anchor="ctr"/>
                </a:tc>
                <a:tc>
                  <a:txBody>
                    <a:bodyPr/>
                    <a:lstStyle/>
                    <a:p>
                      <a:pPr algn="l" rtl="0" fontAlgn="ctr"/>
                      <a:endParaRPr lang="es-CO" sz="1000" b="0" i="0" u="none" strike="noStrike">
                        <a:solidFill>
                          <a:srgbClr val="203764"/>
                        </a:solidFill>
                        <a:effectLst/>
                        <a:latin typeface="Calibri" panose="020F0502020204030204" pitchFamily="34" charset="0"/>
                      </a:endParaRPr>
                    </a:p>
                  </a:txBody>
                  <a:tcPr marL="0" marR="0" marT="0" marB="0" anchor="ctr"/>
                </a:tc>
                <a:tc>
                  <a:txBody>
                    <a:bodyPr/>
                    <a:lstStyle/>
                    <a:p>
                      <a:pPr algn="l" rtl="0" fontAlgn="ctr"/>
                      <a:endParaRPr lang="es-CO" sz="1000" b="0" i="0" u="none" strike="noStrike">
                        <a:solidFill>
                          <a:srgbClr val="203764"/>
                        </a:solidFill>
                        <a:effectLst/>
                        <a:latin typeface="Calibri" panose="020F0502020204030204" pitchFamily="34" charset="0"/>
                      </a:endParaRPr>
                    </a:p>
                  </a:txBody>
                  <a:tcPr marL="0" marR="0" marT="0" marB="0" anchor="ctr"/>
                </a:tc>
                <a:extLst>
                  <a:ext uri="{0D108BD9-81ED-4DB2-BD59-A6C34878D82A}">
                    <a16:rowId xmlns:a16="http://schemas.microsoft.com/office/drawing/2014/main" xmlns="" val="1581373752"/>
                  </a:ext>
                </a:extLst>
              </a:tr>
              <a:tr h="133467">
                <a:tc gridSpan="7">
                  <a:txBody>
                    <a:bodyPr/>
                    <a:lstStyle/>
                    <a:p>
                      <a:pPr algn="l" rtl="0" fontAlgn="ctr"/>
                      <a:r>
                        <a:rPr lang="es-ES" sz="1000" u="none" strike="noStrike" dirty="0">
                          <a:effectLst/>
                        </a:rPr>
                        <a:t>*** La información de los proyectos de inversión 2021 - 2024 del Sector Hacienda guardan total coherencia con la información del aplicativo SUIFP a la fecha.</a:t>
                      </a:r>
                      <a:endParaRPr lang="es-ES" sz="1000" b="0" i="0" u="none" strike="noStrike" dirty="0">
                        <a:solidFill>
                          <a:srgbClr val="203764"/>
                        </a:solidFill>
                        <a:effectLst/>
                        <a:latin typeface="Calibri" panose="020F0502020204030204" pitchFamily="34" charset="0"/>
                      </a:endParaRPr>
                    </a:p>
                  </a:txBody>
                  <a:tcPr marL="0" marR="0" marT="0" marB="0" anchor="ct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pPr algn="l" rtl="0" fontAlgn="ctr"/>
                      <a:endParaRPr lang="es-CO" sz="900" b="0" i="0" u="none" strike="noStrike" dirty="0">
                        <a:solidFill>
                          <a:srgbClr val="203764"/>
                        </a:solidFill>
                        <a:effectLst/>
                        <a:latin typeface="Calibri" panose="020F0502020204030204" pitchFamily="34" charset="0"/>
                      </a:endParaRPr>
                    </a:p>
                  </a:txBody>
                  <a:tcPr marL="0" marR="0" marT="0" marB="0" anchor="ctr"/>
                </a:tc>
                <a:tc hMerge="1">
                  <a:txBody>
                    <a:bodyPr/>
                    <a:lstStyle/>
                    <a:p>
                      <a:pPr algn="l" rtl="0" fontAlgn="ctr"/>
                      <a:endParaRPr lang="es-CO" sz="900" b="0" i="0" u="none" strike="noStrike" dirty="0">
                        <a:solidFill>
                          <a:srgbClr val="203764"/>
                        </a:solidFill>
                        <a:effectLst/>
                        <a:latin typeface="Calibri" panose="020F0502020204030204" pitchFamily="34" charset="0"/>
                      </a:endParaRPr>
                    </a:p>
                  </a:txBody>
                  <a:tcPr marL="0" marR="0" marT="0" marB="0" anchor="ctr"/>
                </a:tc>
                <a:tc hMerge="1">
                  <a:txBody>
                    <a:bodyPr/>
                    <a:lstStyle/>
                    <a:p>
                      <a:pPr algn="l" rtl="0" fontAlgn="ctr"/>
                      <a:endParaRPr lang="es-CO" sz="900" b="0" i="0" u="none" strike="noStrike" dirty="0">
                        <a:solidFill>
                          <a:srgbClr val="203764"/>
                        </a:solidFill>
                        <a:effectLst/>
                        <a:latin typeface="Calibri" panose="020F0502020204030204" pitchFamily="34" charset="0"/>
                      </a:endParaRPr>
                    </a:p>
                  </a:txBody>
                  <a:tcPr marL="0" marR="0" marT="0" marB="0" anchor="ctr"/>
                </a:tc>
                <a:extLst>
                  <a:ext uri="{0D108BD9-81ED-4DB2-BD59-A6C34878D82A}">
                    <a16:rowId xmlns:a16="http://schemas.microsoft.com/office/drawing/2014/main" xmlns="" val="75577306"/>
                  </a:ext>
                </a:extLst>
              </a:tr>
              <a:tr h="297976">
                <a:tc gridSpan="7">
                  <a:txBody>
                    <a:bodyPr/>
                    <a:lstStyle/>
                    <a:p>
                      <a:pPr algn="l" rtl="0" fontAlgn="ctr"/>
                      <a:r>
                        <a:rPr lang="es-ES" sz="1000" u="none" strike="noStrike" dirty="0">
                          <a:effectLst/>
                        </a:rPr>
                        <a:t>*** No incluye información del proyecto "Apoyo a Proyectos de Inversión a Nivel Nacional - Distribución previo Concepto DNP"</a:t>
                      </a:r>
                      <a:endParaRPr lang="es-ES" sz="1000" b="0" i="0" u="none" strike="noStrike" dirty="0">
                        <a:solidFill>
                          <a:srgbClr val="203764"/>
                        </a:solidFill>
                        <a:effectLst/>
                        <a:latin typeface="Calibri" panose="020F0502020204030204" pitchFamily="34" charset="0"/>
                      </a:endParaRPr>
                    </a:p>
                  </a:txBody>
                  <a:tcPr marL="0" marR="0" marT="0" marB="0" anchor="ctr"/>
                </a:tc>
                <a:tc hMerge="1">
                  <a:txBody>
                    <a:bodyPr/>
                    <a:lstStyle/>
                    <a:p>
                      <a:endParaRPr lang="es-CO"/>
                    </a:p>
                  </a:txBody>
                  <a:tcPr/>
                </a:tc>
                <a:tc hMerge="1">
                  <a:txBody>
                    <a:bodyPr/>
                    <a:lstStyle/>
                    <a:p>
                      <a:endParaRPr lang="es-CO"/>
                    </a:p>
                  </a:txBody>
                  <a:tcPr/>
                </a:tc>
                <a:tc hMerge="1">
                  <a:txBody>
                    <a:bodyPr/>
                    <a:lstStyle/>
                    <a:p>
                      <a:endParaRPr lang="es-CO" sz="1500" dirty="0"/>
                    </a:p>
                  </a:txBody>
                  <a:tcPr marL="78054" marR="78054" marT="39027" marB="39027"/>
                </a:tc>
                <a:tc hMerge="1">
                  <a:txBody>
                    <a:bodyPr/>
                    <a:lstStyle/>
                    <a:p>
                      <a:endParaRPr lang="es-CO" sz="1500" dirty="0"/>
                    </a:p>
                  </a:txBody>
                  <a:tcPr marL="78054" marR="78054" marT="39027" marB="39027"/>
                </a:tc>
                <a:tc hMerge="1">
                  <a:txBody>
                    <a:bodyPr/>
                    <a:lstStyle/>
                    <a:p>
                      <a:endParaRPr lang="es-CO" sz="1500" dirty="0"/>
                    </a:p>
                  </a:txBody>
                  <a:tcPr marL="78054" marR="78054" marT="39027" marB="39027"/>
                </a:tc>
                <a:tc hMerge="1">
                  <a:txBody>
                    <a:bodyPr/>
                    <a:lstStyle/>
                    <a:p>
                      <a:endParaRPr lang="es-CO" sz="1500" dirty="0"/>
                    </a:p>
                  </a:txBody>
                  <a:tcPr marL="78054" marR="78054" marT="39027" marB="39027"/>
                </a:tc>
                <a:extLst>
                  <a:ext uri="{0D108BD9-81ED-4DB2-BD59-A6C34878D82A}">
                    <a16:rowId xmlns:a16="http://schemas.microsoft.com/office/drawing/2014/main" xmlns="" val="1394360297"/>
                  </a:ext>
                </a:extLst>
              </a:tr>
              <a:tr h="520360">
                <a:tc gridSpan="7">
                  <a:txBody>
                    <a:bodyPr/>
                    <a:lstStyle/>
                    <a:p>
                      <a:pPr algn="just" rtl="0" fontAlgn="ctr"/>
                      <a:r>
                        <a:rPr lang="es-ES" sz="1000" u="none" strike="noStrike" dirty="0">
                          <a:effectLst/>
                        </a:rPr>
                        <a:t>**** Para el calculo de los valores por Entidad del MGMP 2021- </a:t>
                      </a:r>
                      <a:r>
                        <a:rPr lang="es-ES" sz="1000" u="none" strike="noStrike" dirty="0" smtClean="0">
                          <a:effectLst/>
                        </a:rPr>
                        <a:t>2024 </a:t>
                      </a:r>
                      <a:r>
                        <a:rPr lang="es-ES" sz="1000" u="none" strike="noStrike" dirty="0">
                          <a:effectLst/>
                        </a:rPr>
                        <a:t>; se </a:t>
                      </a:r>
                      <a:r>
                        <a:rPr lang="es-ES" sz="1000" u="none" strike="noStrike" dirty="0" smtClean="0">
                          <a:effectLst/>
                        </a:rPr>
                        <a:t>estableció </a:t>
                      </a:r>
                      <a:r>
                        <a:rPr lang="es-ES" sz="1000" u="none" strike="noStrike" dirty="0">
                          <a:effectLst/>
                        </a:rPr>
                        <a:t>en  la vigencia 2021 conforme al tope presupuestal de inversión asignado en el Anteproyecto de Presupuesto,  y en las vigencias 2022 -2023, se realizó el incremento de acuerdo a los topes de inversión indicados  en correo </a:t>
                      </a:r>
                      <a:r>
                        <a:rPr lang="es-ES" sz="1000" u="none" strike="noStrike" dirty="0" smtClean="0">
                          <a:effectLst/>
                        </a:rPr>
                        <a:t>electrónico </a:t>
                      </a:r>
                      <a:r>
                        <a:rPr lang="es-ES" sz="1000" u="none" strike="noStrike" dirty="0">
                          <a:effectLst/>
                        </a:rPr>
                        <a:t>por parte del Departamento Nacional de Planeación para el Sector Hacienda, estableciendo las variaciones porcentuales conforme a la variación anual del tope global y la vigencia 2024 con un incremento por entidad del 3% conforme a los supuestos </a:t>
                      </a:r>
                      <a:r>
                        <a:rPr lang="es-ES" sz="1000" u="none" strike="noStrike" dirty="0" smtClean="0">
                          <a:effectLst/>
                        </a:rPr>
                        <a:t>macroeconómicos.</a:t>
                      </a:r>
                      <a:endParaRPr lang="es-ES" sz="1000" b="0" i="0" u="none" strike="noStrike" dirty="0">
                        <a:solidFill>
                          <a:srgbClr val="203764"/>
                        </a:solidFill>
                        <a:effectLst/>
                        <a:latin typeface="Calibri" panose="020F0502020204030204" pitchFamily="34" charset="0"/>
                      </a:endParaRPr>
                    </a:p>
                  </a:txBody>
                  <a:tcPr marL="0" marR="0" marT="0" marB="0" anchor="ctr"/>
                </a:tc>
                <a:tc hMerge="1">
                  <a:txBody>
                    <a:bodyPr/>
                    <a:lstStyle/>
                    <a:p>
                      <a:endParaRPr lang="es-CO"/>
                    </a:p>
                  </a:txBody>
                  <a:tcPr/>
                </a:tc>
                <a:tc hMerge="1">
                  <a:txBody>
                    <a:bodyPr/>
                    <a:lstStyle/>
                    <a:p>
                      <a:endParaRPr lang="es-CO"/>
                    </a:p>
                  </a:txBody>
                  <a:tcPr/>
                </a:tc>
                <a:tc hMerge="1">
                  <a:txBody>
                    <a:bodyPr/>
                    <a:lstStyle/>
                    <a:p>
                      <a:endParaRPr lang="es-CO" sz="1500"/>
                    </a:p>
                  </a:txBody>
                  <a:tcPr marL="78054" marR="78054" marT="39027" marB="39027"/>
                </a:tc>
                <a:tc hMerge="1">
                  <a:txBody>
                    <a:bodyPr/>
                    <a:lstStyle/>
                    <a:p>
                      <a:endParaRPr lang="es-CO" sz="1500"/>
                    </a:p>
                  </a:txBody>
                  <a:tcPr marL="78054" marR="78054" marT="39027" marB="39027"/>
                </a:tc>
                <a:tc hMerge="1">
                  <a:txBody>
                    <a:bodyPr/>
                    <a:lstStyle/>
                    <a:p>
                      <a:endParaRPr lang="es-CO" sz="1500"/>
                    </a:p>
                  </a:txBody>
                  <a:tcPr marL="78054" marR="78054" marT="39027" marB="39027"/>
                </a:tc>
                <a:tc hMerge="1">
                  <a:txBody>
                    <a:bodyPr/>
                    <a:lstStyle/>
                    <a:p>
                      <a:endParaRPr lang="es-CO" sz="1500" dirty="0"/>
                    </a:p>
                  </a:txBody>
                  <a:tcPr marL="78054" marR="78054" marT="39027" marB="39027"/>
                </a:tc>
                <a:extLst>
                  <a:ext uri="{0D108BD9-81ED-4DB2-BD59-A6C34878D82A}">
                    <a16:rowId xmlns:a16="http://schemas.microsoft.com/office/drawing/2014/main" xmlns="" val="4231338699"/>
                  </a:ext>
                </a:extLst>
              </a:tr>
            </a:tbl>
          </a:graphicData>
        </a:graphic>
      </p:graphicFrame>
      <p:graphicFrame>
        <p:nvGraphicFramePr>
          <p:cNvPr id="4" name="Tabla 3"/>
          <p:cNvGraphicFramePr>
            <a:graphicFrameLocks noGrp="1"/>
          </p:cNvGraphicFramePr>
          <p:nvPr>
            <p:extLst>
              <p:ext uri="{D42A27DB-BD31-4B8C-83A1-F6EECF244321}">
                <p14:modId xmlns:p14="http://schemas.microsoft.com/office/powerpoint/2010/main" val="3070412097"/>
              </p:ext>
            </p:extLst>
          </p:nvPr>
        </p:nvGraphicFramePr>
        <p:xfrm>
          <a:off x="425925" y="2052203"/>
          <a:ext cx="11185473" cy="1387033"/>
        </p:xfrm>
        <a:graphic>
          <a:graphicData uri="http://schemas.openxmlformats.org/drawingml/2006/table">
            <a:tbl>
              <a:tblPr/>
              <a:tblGrid>
                <a:gridCol w="1509795">
                  <a:extLst>
                    <a:ext uri="{9D8B030D-6E8A-4147-A177-3AD203B41FA5}">
                      <a16:colId xmlns:a16="http://schemas.microsoft.com/office/drawing/2014/main" xmlns="" val="3100029520"/>
                    </a:ext>
                  </a:extLst>
                </a:gridCol>
                <a:gridCol w="763015">
                  <a:extLst>
                    <a:ext uri="{9D8B030D-6E8A-4147-A177-3AD203B41FA5}">
                      <a16:colId xmlns:a16="http://schemas.microsoft.com/office/drawing/2014/main" xmlns="" val="748485461"/>
                    </a:ext>
                  </a:extLst>
                </a:gridCol>
                <a:gridCol w="763015">
                  <a:extLst>
                    <a:ext uri="{9D8B030D-6E8A-4147-A177-3AD203B41FA5}">
                      <a16:colId xmlns:a16="http://schemas.microsoft.com/office/drawing/2014/main" xmlns="" val="3250346323"/>
                    </a:ext>
                  </a:extLst>
                </a:gridCol>
                <a:gridCol w="763015">
                  <a:extLst>
                    <a:ext uri="{9D8B030D-6E8A-4147-A177-3AD203B41FA5}">
                      <a16:colId xmlns:a16="http://schemas.microsoft.com/office/drawing/2014/main" xmlns="" val="607023043"/>
                    </a:ext>
                  </a:extLst>
                </a:gridCol>
                <a:gridCol w="1022764">
                  <a:extLst>
                    <a:ext uri="{9D8B030D-6E8A-4147-A177-3AD203B41FA5}">
                      <a16:colId xmlns:a16="http://schemas.microsoft.com/office/drawing/2014/main" xmlns="" val="1132066270"/>
                    </a:ext>
                  </a:extLst>
                </a:gridCol>
                <a:gridCol w="1022764">
                  <a:extLst>
                    <a:ext uri="{9D8B030D-6E8A-4147-A177-3AD203B41FA5}">
                      <a16:colId xmlns:a16="http://schemas.microsoft.com/office/drawing/2014/main" xmlns="" val="3469835373"/>
                    </a:ext>
                  </a:extLst>
                </a:gridCol>
                <a:gridCol w="763015">
                  <a:extLst>
                    <a:ext uri="{9D8B030D-6E8A-4147-A177-3AD203B41FA5}">
                      <a16:colId xmlns:a16="http://schemas.microsoft.com/office/drawing/2014/main" xmlns="" val="2204499495"/>
                    </a:ext>
                  </a:extLst>
                </a:gridCol>
                <a:gridCol w="763015">
                  <a:extLst>
                    <a:ext uri="{9D8B030D-6E8A-4147-A177-3AD203B41FA5}">
                      <a16:colId xmlns:a16="http://schemas.microsoft.com/office/drawing/2014/main" xmlns="" val="3063942852"/>
                    </a:ext>
                  </a:extLst>
                </a:gridCol>
                <a:gridCol w="763015">
                  <a:extLst>
                    <a:ext uri="{9D8B030D-6E8A-4147-A177-3AD203B41FA5}">
                      <a16:colId xmlns:a16="http://schemas.microsoft.com/office/drawing/2014/main" xmlns="" val="2027622712"/>
                    </a:ext>
                  </a:extLst>
                </a:gridCol>
                <a:gridCol w="763015">
                  <a:extLst>
                    <a:ext uri="{9D8B030D-6E8A-4147-A177-3AD203B41FA5}">
                      <a16:colId xmlns:a16="http://schemas.microsoft.com/office/drawing/2014/main" xmlns="" val="278086238"/>
                    </a:ext>
                  </a:extLst>
                </a:gridCol>
                <a:gridCol w="763015">
                  <a:extLst>
                    <a:ext uri="{9D8B030D-6E8A-4147-A177-3AD203B41FA5}">
                      <a16:colId xmlns:a16="http://schemas.microsoft.com/office/drawing/2014/main" xmlns="" val="3218564118"/>
                    </a:ext>
                  </a:extLst>
                </a:gridCol>
                <a:gridCol w="763015">
                  <a:extLst>
                    <a:ext uri="{9D8B030D-6E8A-4147-A177-3AD203B41FA5}">
                      <a16:colId xmlns:a16="http://schemas.microsoft.com/office/drawing/2014/main" xmlns="" val="441775801"/>
                    </a:ext>
                  </a:extLst>
                </a:gridCol>
                <a:gridCol w="763015">
                  <a:extLst>
                    <a:ext uri="{9D8B030D-6E8A-4147-A177-3AD203B41FA5}">
                      <a16:colId xmlns:a16="http://schemas.microsoft.com/office/drawing/2014/main" xmlns="" val="1870049492"/>
                    </a:ext>
                  </a:extLst>
                </a:gridCol>
              </a:tblGrid>
              <a:tr h="237734">
                <a:tc>
                  <a:txBody>
                    <a:bodyPr/>
                    <a:lstStyle/>
                    <a:p>
                      <a:pPr algn="l" rtl="0" fontAlgn="ctr"/>
                      <a:r>
                        <a:rPr lang="es-CO" sz="1050" b="1" i="0" u="none" strike="noStrike">
                          <a:solidFill>
                            <a:srgbClr val="203764"/>
                          </a:solidFill>
                          <a:effectLst/>
                          <a:latin typeface="Calibri" panose="020F0502020204030204" pitchFamily="34" charset="0"/>
                          <a:cs typeface="Calibri" panose="020F0502020204030204" pitchFamily="34" charset="0"/>
                        </a:rPr>
                        <a:t>Millones de pesos</a:t>
                      </a:r>
                    </a:p>
                  </a:txBody>
                  <a:tcPr marL="0" marR="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ctr"/>
                      <a:endParaRPr lang="es-CO" sz="1050" b="0" i="0" u="none" strike="noStrike">
                        <a:solidFill>
                          <a:srgbClr val="000000"/>
                        </a:solidFill>
                        <a:effectLst/>
                        <a:latin typeface="Calibri" panose="020F0502020204030204" pitchFamily="34" charset="0"/>
                        <a:cs typeface="Calibri" panose="020F0502020204030204" pitchFamily="34" charset="0"/>
                      </a:endParaRPr>
                    </a:p>
                  </a:txBody>
                  <a:tcPr marL="0" marR="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ctr"/>
                      <a:endParaRPr lang="es-CO" sz="1050" b="0" i="0" u="none" strike="noStrike">
                        <a:solidFill>
                          <a:srgbClr val="000000"/>
                        </a:solidFill>
                        <a:effectLst/>
                        <a:latin typeface="Calibri" panose="020F0502020204030204" pitchFamily="34" charset="0"/>
                        <a:cs typeface="Calibri" panose="020F0502020204030204" pitchFamily="34" charset="0"/>
                      </a:endParaRPr>
                    </a:p>
                  </a:txBody>
                  <a:tcPr marL="0" marR="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l" rtl="0" fontAlgn="ctr"/>
                      <a:endParaRPr lang="es-CO" sz="1050" b="0" i="0" u="none" strike="noStrike">
                        <a:solidFill>
                          <a:srgbClr val="000000"/>
                        </a:solidFill>
                        <a:effectLst/>
                        <a:latin typeface="Calibri" panose="020F0502020204030204" pitchFamily="34" charset="0"/>
                        <a:cs typeface="Calibri" panose="020F0502020204030204" pitchFamily="34" charset="0"/>
                      </a:endParaRPr>
                    </a:p>
                  </a:txBody>
                  <a:tcPr marL="0" marR="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l" rtl="0" fontAlgn="ctr"/>
                      <a:endParaRPr lang="es-CO" sz="1050" b="0" i="0" u="none" strike="noStrike">
                        <a:solidFill>
                          <a:srgbClr val="000000"/>
                        </a:solidFill>
                        <a:effectLst/>
                        <a:latin typeface="Calibri" panose="020F0502020204030204" pitchFamily="34" charset="0"/>
                        <a:cs typeface="Calibri" panose="020F0502020204030204" pitchFamily="34" charset="0"/>
                      </a:endParaRPr>
                    </a:p>
                  </a:txBody>
                  <a:tcPr marL="0" marR="0" marT="0" marB="0" anchor="ctr">
                    <a:lnL>
                      <a:noFill/>
                    </a:lnL>
                    <a:lnR w="635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gridSpan="8">
                  <a:txBody>
                    <a:bodyPr/>
                    <a:lstStyle/>
                    <a:p>
                      <a:pPr algn="ctr" rtl="0" fontAlgn="ctr"/>
                      <a:r>
                        <a:rPr lang="es-CO" sz="1050" b="1" i="0" u="none" strike="noStrike">
                          <a:solidFill>
                            <a:srgbClr val="FFFFFF"/>
                          </a:solidFill>
                          <a:effectLst/>
                          <a:latin typeface="Calibri" panose="020F0502020204030204" pitchFamily="34" charset="0"/>
                          <a:cs typeface="Calibri" panose="020F0502020204030204" pitchFamily="34" charset="0"/>
                        </a:rPr>
                        <a:t>MGMP 2021 - 2024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203764"/>
                    </a:solidFill>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extLst>
                  <a:ext uri="{0D108BD9-81ED-4DB2-BD59-A6C34878D82A}">
                    <a16:rowId xmlns:a16="http://schemas.microsoft.com/office/drawing/2014/main" xmlns="" val="1848984204"/>
                  </a:ext>
                </a:extLst>
              </a:tr>
              <a:tr h="191721">
                <a:tc rowSpan="2">
                  <a:txBody>
                    <a:bodyPr/>
                    <a:lstStyle/>
                    <a:p>
                      <a:pPr algn="ctr" rtl="0" fontAlgn="ctr"/>
                      <a:r>
                        <a:rPr lang="es-CO" sz="1050" b="1" i="0" u="none" strike="noStrike">
                          <a:solidFill>
                            <a:srgbClr val="FFFFFF"/>
                          </a:solidFill>
                          <a:effectLst/>
                          <a:latin typeface="Calibri" panose="020F0502020204030204" pitchFamily="34" charset="0"/>
                          <a:cs typeface="Calibri" panose="020F0502020204030204" pitchFamily="34" charset="0"/>
                        </a:rPr>
                        <a:t>TOTAL***</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B8CCE4"/>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203764"/>
                    </a:solidFill>
                  </a:tcPr>
                </a:tc>
                <a:tc gridSpan="2">
                  <a:txBody>
                    <a:bodyPr/>
                    <a:lstStyle/>
                    <a:p>
                      <a:pPr algn="ctr" rtl="0" fontAlgn="ctr"/>
                      <a:r>
                        <a:rPr lang="es-CO" sz="1050" b="1" i="0" u="none" strike="noStrike">
                          <a:solidFill>
                            <a:srgbClr val="FFFFFF"/>
                          </a:solidFill>
                          <a:effectLst/>
                          <a:latin typeface="Calibri" panose="020F0502020204030204" pitchFamily="34" charset="0"/>
                          <a:cs typeface="Calibri" panose="020F0502020204030204" pitchFamily="34" charset="0"/>
                        </a:rPr>
                        <a:t>2020*</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203764"/>
                    </a:solidFill>
                  </a:tcPr>
                </a:tc>
                <a:tc hMerge="1">
                  <a:txBody>
                    <a:bodyPr/>
                    <a:lstStyle/>
                    <a:p>
                      <a:endParaRPr lang="es-CO"/>
                    </a:p>
                  </a:txBody>
                  <a:tcPr/>
                </a:tc>
                <a:tc gridSpan="2">
                  <a:txBody>
                    <a:bodyPr/>
                    <a:lstStyle/>
                    <a:p>
                      <a:pPr algn="ctr" rtl="0" fontAlgn="ctr"/>
                      <a:r>
                        <a:rPr lang="es-CO" sz="1050" b="1" i="0" u="none" strike="noStrike">
                          <a:solidFill>
                            <a:srgbClr val="FFFFFF"/>
                          </a:solidFill>
                          <a:effectLst/>
                          <a:latin typeface="Calibri" panose="020F0502020204030204" pitchFamily="34" charset="0"/>
                          <a:cs typeface="Calibri" panose="020F0502020204030204" pitchFamily="34" charset="0"/>
                        </a:rPr>
                        <a:t>2020**</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203764"/>
                    </a:solidFill>
                  </a:tcPr>
                </a:tc>
                <a:tc hMerge="1">
                  <a:txBody>
                    <a:bodyPr/>
                    <a:lstStyle/>
                    <a:p>
                      <a:endParaRPr lang="es-CO"/>
                    </a:p>
                  </a:txBody>
                  <a:tcPr/>
                </a:tc>
                <a:tc gridSpan="2">
                  <a:txBody>
                    <a:bodyPr/>
                    <a:lstStyle/>
                    <a:p>
                      <a:pPr algn="ctr" rtl="0" fontAlgn="ctr"/>
                      <a:r>
                        <a:rPr lang="es-CO" sz="1050" b="1" i="0" u="none" strike="noStrike">
                          <a:solidFill>
                            <a:srgbClr val="FFFFFF"/>
                          </a:solidFill>
                          <a:effectLst/>
                          <a:latin typeface="Calibri" panose="020F0502020204030204" pitchFamily="34" charset="0"/>
                          <a:cs typeface="Calibri" panose="020F0502020204030204" pitchFamily="34" charset="0"/>
                        </a:rPr>
                        <a:t>2021</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203764"/>
                    </a:solidFill>
                  </a:tcPr>
                </a:tc>
                <a:tc hMerge="1">
                  <a:txBody>
                    <a:bodyPr/>
                    <a:lstStyle/>
                    <a:p>
                      <a:endParaRPr lang="es-CO"/>
                    </a:p>
                  </a:txBody>
                  <a:tcPr/>
                </a:tc>
                <a:tc gridSpan="2">
                  <a:txBody>
                    <a:bodyPr/>
                    <a:lstStyle/>
                    <a:p>
                      <a:pPr algn="ctr" rtl="0" fontAlgn="ctr"/>
                      <a:r>
                        <a:rPr lang="es-CO" sz="1050" b="1" i="0" u="none" strike="noStrike">
                          <a:solidFill>
                            <a:srgbClr val="FFFFFF"/>
                          </a:solidFill>
                          <a:effectLst/>
                          <a:latin typeface="Calibri" panose="020F0502020204030204" pitchFamily="34" charset="0"/>
                          <a:cs typeface="Calibri" panose="020F0502020204030204" pitchFamily="34" charset="0"/>
                        </a:rPr>
                        <a:t>2022</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203764"/>
                    </a:solidFill>
                  </a:tcPr>
                </a:tc>
                <a:tc hMerge="1">
                  <a:txBody>
                    <a:bodyPr/>
                    <a:lstStyle/>
                    <a:p>
                      <a:endParaRPr lang="es-CO"/>
                    </a:p>
                  </a:txBody>
                  <a:tcPr/>
                </a:tc>
                <a:tc gridSpan="2">
                  <a:txBody>
                    <a:bodyPr/>
                    <a:lstStyle/>
                    <a:p>
                      <a:pPr algn="ctr" rtl="0" fontAlgn="ctr"/>
                      <a:r>
                        <a:rPr lang="es-CO" sz="1050" b="1" i="0" u="none" strike="noStrike">
                          <a:solidFill>
                            <a:srgbClr val="FFFFFF"/>
                          </a:solidFill>
                          <a:effectLst/>
                          <a:latin typeface="Calibri" panose="020F0502020204030204" pitchFamily="34" charset="0"/>
                          <a:cs typeface="Calibri" panose="020F0502020204030204" pitchFamily="34" charset="0"/>
                        </a:rPr>
                        <a:t>2023</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203764"/>
                    </a:solidFill>
                  </a:tcPr>
                </a:tc>
                <a:tc hMerge="1">
                  <a:txBody>
                    <a:bodyPr/>
                    <a:lstStyle/>
                    <a:p>
                      <a:endParaRPr lang="es-CO"/>
                    </a:p>
                  </a:txBody>
                  <a:tcPr/>
                </a:tc>
                <a:tc gridSpan="2">
                  <a:txBody>
                    <a:bodyPr/>
                    <a:lstStyle/>
                    <a:p>
                      <a:pPr algn="ctr" rtl="0" fontAlgn="ctr"/>
                      <a:r>
                        <a:rPr lang="es-CO" sz="1050" b="1" i="0" u="none" strike="noStrike">
                          <a:solidFill>
                            <a:srgbClr val="FFFFFF"/>
                          </a:solidFill>
                          <a:effectLst/>
                          <a:latin typeface="Calibri" panose="020F0502020204030204" pitchFamily="34" charset="0"/>
                          <a:cs typeface="Calibri" panose="020F0502020204030204" pitchFamily="34" charset="0"/>
                        </a:rPr>
                        <a:t>2024</a:t>
                      </a:r>
                    </a:p>
                  </a:txBody>
                  <a:tcPr marL="0" marR="0" marT="0" marB="0" anchor="ctr">
                    <a:lnL w="6350" cap="flat" cmpd="sng" algn="ctr">
                      <a:solidFill>
                        <a:srgbClr val="B8CCE4"/>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203764"/>
                    </a:solidFill>
                  </a:tcPr>
                </a:tc>
                <a:tc hMerge="1">
                  <a:txBody>
                    <a:bodyPr/>
                    <a:lstStyle/>
                    <a:p>
                      <a:endParaRPr lang="es-CO"/>
                    </a:p>
                  </a:txBody>
                  <a:tcPr/>
                </a:tc>
                <a:extLst>
                  <a:ext uri="{0D108BD9-81ED-4DB2-BD59-A6C34878D82A}">
                    <a16:rowId xmlns:a16="http://schemas.microsoft.com/office/drawing/2014/main" xmlns="" val="3031675868"/>
                  </a:ext>
                </a:extLst>
              </a:tr>
              <a:tr h="199389">
                <a:tc vMerge="1">
                  <a:txBody>
                    <a:bodyPr/>
                    <a:lstStyle/>
                    <a:p>
                      <a:endParaRPr lang="es-CO"/>
                    </a:p>
                  </a:txBody>
                  <a:tcPr/>
                </a:tc>
                <a:tc>
                  <a:txBody>
                    <a:bodyPr/>
                    <a:lstStyle/>
                    <a:p>
                      <a:pPr algn="ctr" rtl="0" fontAlgn="ctr"/>
                      <a:r>
                        <a:rPr lang="es-CO" sz="1050" b="1" i="0" u="none" strike="noStrike">
                          <a:solidFill>
                            <a:srgbClr val="FFFFFF"/>
                          </a:solidFill>
                          <a:effectLst/>
                          <a:latin typeface="Calibri" panose="020F0502020204030204" pitchFamily="34" charset="0"/>
                          <a:cs typeface="Calibri" panose="020F0502020204030204" pitchFamily="34" charset="0"/>
                        </a:rPr>
                        <a:t>Nación</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203764"/>
                    </a:solidFill>
                  </a:tcPr>
                </a:tc>
                <a:tc>
                  <a:txBody>
                    <a:bodyPr/>
                    <a:lstStyle/>
                    <a:p>
                      <a:pPr algn="ctr" rtl="0" fontAlgn="ctr"/>
                      <a:r>
                        <a:rPr lang="es-CO" sz="1050" b="1" i="0" u="none" strike="noStrike">
                          <a:solidFill>
                            <a:srgbClr val="FFFFFF"/>
                          </a:solidFill>
                          <a:effectLst/>
                          <a:latin typeface="Calibri" panose="020F0502020204030204" pitchFamily="34" charset="0"/>
                          <a:cs typeface="Calibri" panose="020F0502020204030204" pitchFamily="34" charset="0"/>
                        </a:rPr>
                        <a:t>Propios</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203764"/>
                    </a:solidFill>
                  </a:tcPr>
                </a:tc>
                <a:tc>
                  <a:txBody>
                    <a:bodyPr/>
                    <a:lstStyle/>
                    <a:p>
                      <a:pPr algn="ctr" rtl="0" fontAlgn="ctr"/>
                      <a:r>
                        <a:rPr lang="es-CO" sz="1050" b="1" i="0" u="none" strike="noStrike">
                          <a:solidFill>
                            <a:srgbClr val="FFFFFF"/>
                          </a:solidFill>
                          <a:effectLst/>
                          <a:latin typeface="Calibri" panose="020F0502020204030204" pitchFamily="34" charset="0"/>
                          <a:cs typeface="Calibri" panose="020F0502020204030204" pitchFamily="34" charset="0"/>
                        </a:rPr>
                        <a:t>Nación</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203764"/>
                    </a:solidFill>
                  </a:tcPr>
                </a:tc>
                <a:tc>
                  <a:txBody>
                    <a:bodyPr/>
                    <a:lstStyle/>
                    <a:p>
                      <a:pPr algn="ctr" rtl="0" fontAlgn="ctr"/>
                      <a:r>
                        <a:rPr lang="es-CO" sz="1050" b="1" i="0" u="none" strike="noStrike">
                          <a:solidFill>
                            <a:srgbClr val="FFFFFF"/>
                          </a:solidFill>
                          <a:effectLst/>
                          <a:latin typeface="Calibri" panose="020F0502020204030204" pitchFamily="34" charset="0"/>
                          <a:cs typeface="Calibri" panose="020F0502020204030204" pitchFamily="34" charset="0"/>
                        </a:rPr>
                        <a:t>Propios</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203764"/>
                    </a:solidFill>
                  </a:tcPr>
                </a:tc>
                <a:tc>
                  <a:txBody>
                    <a:bodyPr/>
                    <a:lstStyle/>
                    <a:p>
                      <a:pPr algn="ctr" rtl="0" fontAlgn="ctr"/>
                      <a:r>
                        <a:rPr lang="es-CO" sz="1050" b="1" i="0" u="none" strike="noStrike">
                          <a:solidFill>
                            <a:srgbClr val="FFFFFF"/>
                          </a:solidFill>
                          <a:effectLst/>
                          <a:latin typeface="Calibri" panose="020F0502020204030204" pitchFamily="34" charset="0"/>
                          <a:cs typeface="Calibri" panose="020F0502020204030204" pitchFamily="34" charset="0"/>
                        </a:rPr>
                        <a:t>Nación</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203764"/>
                    </a:solidFill>
                  </a:tcPr>
                </a:tc>
                <a:tc>
                  <a:txBody>
                    <a:bodyPr/>
                    <a:lstStyle/>
                    <a:p>
                      <a:pPr algn="ctr" rtl="0" fontAlgn="ctr"/>
                      <a:r>
                        <a:rPr lang="es-CO" sz="1050" b="1" i="0" u="none" strike="noStrike">
                          <a:solidFill>
                            <a:srgbClr val="FFFFFF"/>
                          </a:solidFill>
                          <a:effectLst/>
                          <a:latin typeface="Calibri" panose="020F0502020204030204" pitchFamily="34" charset="0"/>
                          <a:cs typeface="Calibri" panose="020F0502020204030204" pitchFamily="34" charset="0"/>
                        </a:rPr>
                        <a:t>Propios</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203764"/>
                    </a:solidFill>
                  </a:tcPr>
                </a:tc>
                <a:tc>
                  <a:txBody>
                    <a:bodyPr/>
                    <a:lstStyle/>
                    <a:p>
                      <a:pPr algn="ctr" rtl="0" fontAlgn="ctr"/>
                      <a:r>
                        <a:rPr lang="es-CO" sz="1050" b="1" i="0" u="none" strike="noStrike">
                          <a:solidFill>
                            <a:srgbClr val="FFFFFF"/>
                          </a:solidFill>
                          <a:effectLst/>
                          <a:latin typeface="Calibri" panose="020F0502020204030204" pitchFamily="34" charset="0"/>
                          <a:cs typeface="Calibri" panose="020F0502020204030204" pitchFamily="34" charset="0"/>
                        </a:rPr>
                        <a:t>Nación</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203764"/>
                    </a:solidFill>
                  </a:tcPr>
                </a:tc>
                <a:tc>
                  <a:txBody>
                    <a:bodyPr/>
                    <a:lstStyle/>
                    <a:p>
                      <a:pPr algn="ctr" rtl="0" fontAlgn="ctr"/>
                      <a:r>
                        <a:rPr lang="es-CO" sz="1050" b="1" i="0" u="none" strike="noStrike">
                          <a:solidFill>
                            <a:srgbClr val="FFFFFF"/>
                          </a:solidFill>
                          <a:effectLst/>
                          <a:latin typeface="Calibri" panose="020F0502020204030204" pitchFamily="34" charset="0"/>
                          <a:cs typeface="Calibri" panose="020F0502020204030204" pitchFamily="34" charset="0"/>
                        </a:rPr>
                        <a:t>Propios</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203764"/>
                    </a:solidFill>
                  </a:tcPr>
                </a:tc>
                <a:tc>
                  <a:txBody>
                    <a:bodyPr/>
                    <a:lstStyle/>
                    <a:p>
                      <a:pPr algn="ctr" rtl="0" fontAlgn="ctr"/>
                      <a:r>
                        <a:rPr lang="es-CO" sz="1050" b="1" i="0" u="none" strike="noStrike">
                          <a:solidFill>
                            <a:srgbClr val="FFFFFF"/>
                          </a:solidFill>
                          <a:effectLst/>
                          <a:latin typeface="Calibri" panose="020F0502020204030204" pitchFamily="34" charset="0"/>
                          <a:cs typeface="Calibri" panose="020F0502020204030204" pitchFamily="34" charset="0"/>
                        </a:rPr>
                        <a:t>Nación</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203764"/>
                    </a:solidFill>
                  </a:tcPr>
                </a:tc>
                <a:tc>
                  <a:txBody>
                    <a:bodyPr/>
                    <a:lstStyle/>
                    <a:p>
                      <a:pPr algn="ctr" rtl="0" fontAlgn="ctr"/>
                      <a:r>
                        <a:rPr lang="es-CO" sz="1050" b="1" i="0" u="none" strike="noStrike">
                          <a:solidFill>
                            <a:srgbClr val="FFFFFF"/>
                          </a:solidFill>
                          <a:effectLst/>
                          <a:latin typeface="Calibri" panose="020F0502020204030204" pitchFamily="34" charset="0"/>
                          <a:cs typeface="Calibri" panose="020F0502020204030204" pitchFamily="34" charset="0"/>
                        </a:rPr>
                        <a:t>Propios</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203764"/>
                    </a:solidFill>
                  </a:tcPr>
                </a:tc>
                <a:tc>
                  <a:txBody>
                    <a:bodyPr/>
                    <a:lstStyle/>
                    <a:p>
                      <a:pPr algn="ctr" rtl="0" fontAlgn="ctr"/>
                      <a:r>
                        <a:rPr lang="es-CO" sz="1050" b="1" i="0" u="none" strike="noStrike">
                          <a:solidFill>
                            <a:srgbClr val="FFFFFF"/>
                          </a:solidFill>
                          <a:effectLst/>
                          <a:latin typeface="Calibri" panose="020F0502020204030204" pitchFamily="34" charset="0"/>
                          <a:cs typeface="Calibri" panose="020F0502020204030204" pitchFamily="34" charset="0"/>
                        </a:rPr>
                        <a:t>Nación</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203764"/>
                    </a:solidFill>
                  </a:tcPr>
                </a:tc>
                <a:tc>
                  <a:txBody>
                    <a:bodyPr/>
                    <a:lstStyle/>
                    <a:p>
                      <a:pPr algn="ctr" rtl="0" fontAlgn="ctr"/>
                      <a:r>
                        <a:rPr lang="es-CO" sz="1050" b="1" i="0" u="none" strike="noStrike">
                          <a:solidFill>
                            <a:srgbClr val="FFFFFF"/>
                          </a:solidFill>
                          <a:effectLst/>
                          <a:latin typeface="Calibri" panose="020F0502020204030204" pitchFamily="34" charset="0"/>
                          <a:cs typeface="Calibri" panose="020F0502020204030204" pitchFamily="34" charset="0"/>
                        </a:rPr>
                        <a:t>Propios</a:t>
                      </a:r>
                    </a:p>
                  </a:txBody>
                  <a:tcPr marL="0" marR="0" marT="0" marB="0" anchor="ctr">
                    <a:lnL w="6350" cap="flat" cmpd="sng" algn="ctr">
                      <a:solidFill>
                        <a:srgbClr val="B8CCE4"/>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B8CCE4"/>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203764"/>
                    </a:solidFill>
                  </a:tcPr>
                </a:tc>
                <a:extLst>
                  <a:ext uri="{0D108BD9-81ED-4DB2-BD59-A6C34878D82A}">
                    <a16:rowId xmlns:a16="http://schemas.microsoft.com/office/drawing/2014/main" xmlns="" val="2027673921"/>
                  </a:ext>
                </a:extLst>
              </a:tr>
              <a:tr h="214727">
                <a:tc>
                  <a:txBody>
                    <a:bodyPr/>
                    <a:lstStyle/>
                    <a:p>
                      <a:pPr algn="l" rtl="0" fontAlgn="ctr"/>
                      <a:r>
                        <a:rPr lang="es-CO" sz="1050" b="1" i="0" u="none" strike="noStrike">
                          <a:solidFill>
                            <a:srgbClr val="203764"/>
                          </a:solidFill>
                          <a:effectLst/>
                          <a:latin typeface="Calibri" panose="020F0502020204030204" pitchFamily="34" charset="0"/>
                          <a:cs typeface="Calibri" panose="020F0502020204030204" pitchFamily="34" charset="0"/>
                        </a:rPr>
                        <a:t>MHCP</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8EA9DB"/>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8EA9DB"/>
                      </a:solidFill>
                      <a:prstDash val="solid"/>
                      <a:round/>
                      <a:headEnd type="none" w="med" len="med"/>
                      <a:tailEnd type="none" w="med" len="med"/>
                    </a:lnB>
                    <a:solidFill>
                      <a:srgbClr val="F2F2F2"/>
                    </a:solidFill>
                  </a:tcPr>
                </a:tc>
                <a:tc>
                  <a:txBody>
                    <a:bodyPr/>
                    <a:lstStyle/>
                    <a:p>
                      <a:pPr algn="r" fontAlgn="ctr"/>
                      <a:r>
                        <a:rPr lang="es-CO" sz="1050" b="0" i="0" u="none" strike="noStrike">
                          <a:solidFill>
                            <a:srgbClr val="800000"/>
                          </a:solidFill>
                          <a:effectLst/>
                          <a:latin typeface="Calibri" panose="020F0502020204030204" pitchFamily="34" charset="0"/>
                          <a:cs typeface="Calibri" panose="020F0502020204030204" pitchFamily="34" charset="0"/>
                        </a:rPr>
                        <a:t> </a:t>
                      </a:r>
                    </a:p>
                  </a:txBody>
                  <a:tcPr marL="0" marR="0" marT="0" marB="0" anchor="ctr">
                    <a:lnL w="6350" cap="flat" cmpd="sng" algn="ctr">
                      <a:solidFill>
                        <a:srgbClr val="8EA9DB"/>
                      </a:solidFill>
                      <a:prstDash val="solid"/>
                      <a:round/>
                      <a:headEnd type="none" w="med" len="med"/>
                      <a:tailEnd type="none" w="med" len="med"/>
                    </a:lnL>
                    <a:lnR w="6350" cap="flat" cmpd="sng" algn="ctr">
                      <a:solidFill>
                        <a:srgbClr val="8EA9DB"/>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8EA9DB"/>
                      </a:solidFill>
                      <a:prstDash val="solid"/>
                      <a:round/>
                      <a:headEnd type="none" w="med" len="med"/>
                      <a:tailEnd type="none" w="med" len="med"/>
                    </a:lnB>
                    <a:solidFill>
                      <a:srgbClr val="F2F2F2"/>
                    </a:solidFill>
                  </a:tcPr>
                </a:tc>
                <a:tc>
                  <a:txBody>
                    <a:bodyPr/>
                    <a:lstStyle/>
                    <a:p>
                      <a:pPr algn="r" fontAlgn="ctr"/>
                      <a:r>
                        <a:rPr lang="es-CO" sz="1050" b="0" i="0" u="none" strike="noStrike">
                          <a:solidFill>
                            <a:srgbClr val="800000"/>
                          </a:solidFill>
                          <a:effectLst/>
                          <a:latin typeface="Calibri" panose="020F0502020204030204" pitchFamily="34" charset="0"/>
                          <a:cs typeface="Calibri" panose="020F0502020204030204" pitchFamily="34" charset="0"/>
                        </a:rPr>
                        <a:t> </a:t>
                      </a:r>
                    </a:p>
                  </a:txBody>
                  <a:tcPr marL="0" marR="0" marT="0" marB="0" anchor="ctr">
                    <a:lnL w="6350" cap="flat" cmpd="sng" algn="ctr">
                      <a:solidFill>
                        <a:srgbClr val="8EA9DB"/>
                      </a:solidFill>
                      <a:prstDash val="solid"/>
                      <a:round/>
                      <a:headEnd type="none" w="med" len="med"/>
                      <a:tailEnd type="none" w="med" len="med"/>
                    </a:lnL>
                    <a:lnR w="6350" cap="flat" cmpd="sng" algn="ctr">
                      <a:solidFill>
                        <a:srgbClr val="8EA9DB"/>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8EA9DB"/>
                      </a:solidFill>
                      <a:prstDash val="solid"/>
                      <a:round/>
                      <a:headEnd type="none" w="med" len="med"/>
                      <a:tailEnd type="none" w="med" len="med"/>
                    </a:lnB>
                    <a:solidFill>
                      <a:srgbClr val="F2F2F2"/>
                    </a:solidFill>
                  </a:tcPr>
                </a:tc>
                <a:tc>
                  <a:txBody>
                    <a:bodyPr/>
                    <a:lstStyle/>
                    <a:p>
                      <a:pPr algn="r" rtl="0" fontAlgn="ctr"/>
                      <a:r>
                        <a:rPr lang="es-CO" sz="1050" b="0" i="0" u="none" strike="noStrike">
                          <a:solidFill>
                            <a:srgbClr val="800000"/>
                          </a:solidFill>
                          <a:effectLst/>
                          <a:latin typeface="Calibri" panose="020F0502020204030204" pitchFamily="34" charset="0"/>
                          <a:cs typeface="Calibri" panose="020F0502020204030204" pitchFamily="34" charset="0"/>
                        </a:rPr>
                        <a:t> </a:t>
                      </a:r>
                    </a:p>
                  </a:txBody>
                  <a:tcPr marL="0" marR="0" marT="0" marB="0" anchor="ctr">
                    <a:lnL w="6350" cap="flat" cmpd="sng" algn="ctr">
                      <a:solidFill>
                        <a:srgbClr val="8EA9DB"/>
                      </a:solidFill>
                      <a:prstDash val="solid"/>
                      <a:round/>
                      <a:headEnd type="none" w="med" len="med"/>
                      <a:tailEnd type="none" w="med" len="med"/>
                    </a:lnL>
                    <a:lnR w="6350" cap="flat" cmpd="sng" algn="ctr">
                      <a:solidFill>
                        <a:srgbClr val="8EA9DB"/>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8EA9DB"/>
                      </a:solidFill>
                      <a:prstDash val="solid"/>
                      <a:round/>
                      <a:headEnd type="none" w="med" len="med"/>
                      <a:tailEnd type="none" w="med" len="med"/>
                    </a:lnB>
                    <a:solidFill>
                      <a:srgbClr val="F2F2F2"/>
                    </a:solidFill>
                  </a:tcPr>
                </a:tc>
                <a:tc>
                  <a:txBody>
                    <a:bodyPr/>
                    <a:lstStyle/>
                    <a:p>
                      <a:pPr algn="r" rtl="0" fontAlgn="ctr"/>
                      <a:r>
                        <a:rPr lang="es-CO" sz="1050" b="0" i="0" u="none" strike="noStrike">
                          <a:solidFill>
                            <a:srgbClr val="800000"/>
                          </a:solidFill>
                          <a:effectLst/>
                          <a:latin typeface="Calibri" panose="020F0502020204030204" pitchFamily="34" charset="0"/>
                          <a:cs typeface="Calibri" panose="020F0502020204030204" pitchFamily="34" charset="0"/>
                        </a:rPr>
                        <a:t> </a:t>
                      </a:r>
                    </a:p>
                  </a:txBody>
                  <a:tcPr marL="0" marR="0" marT="0" marB="0" anchor="ctr">
                    <a:lnL w="6350" cap="flat" cmpd="sng" algn="ctr">
                      <a:solidFill>
                        <a:srgbClr val="8EA9DB"/>
                      </a:solidFill>
                      <a:prstDash val="solid"/>
                      <a:round/>
                      <a:headEnd type="none" w="med" len="med"/>
                      <a:tailEnd type="none" w="med" len="med"/>
                    </a:lnL>
                    <a:lnR w="6350" cap="flat" cmpd="sng" algn="ctr">
                      <a:solidFill>
                        <a:srgbClr val="8EA9DB"/>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8EA9DB"/>
                      </a:solidFill>
                      <a:prstDash val="solid"/>
                      <a:round/>
                      <a:headEnd type="none" w="med" len="med"/>
                      <a:tailEnd type="none" w="med" len="med"/>
                    </a:lnB>
                    <a:solidFill>
                      <a:srgbClr val="F2F2F2"/>
                    </a:solidFill>
                  </a:tcPr>
                </a:tc>
                <a:tc>
                  <a:txBody>
                    <a:bodyPr/>
                    <a:lstStyle/>
                    <a:p>
                      <a:pPr algn="r" rtl="0" fontAlgn="ctr"/>
                      <a:r>
                        <a:rPr lang="es-CO" sz="1050" b="0" i="0" u="none" strike="noStrike">
                          <a:solidFill>
                            <a:srgbClr val="800000"/>
                          </a:solidFill>
                          <a:effectLst/>
                          <a:latin typeface="Calibri" panose="020F0502020204030204" pitchFamily="34" charset="0"/>
                          <a:cs typeface="Calibri" panose="020F0502020204030204" pitchFamily="34" charset="0"/>
                        </a:rPr>
                        <a:t> </a:t>
                      </a:r>
                    </a:p>
                  </a:txBody>
                  <a:tcPr marL="0" marR="0" marT="0" marB="0" anchor="ctr">
                    <a:lnL w="6350" cap="flat" cmpd="sng" algn="ctr">
                      <a:solidFill>
                        <a:srgbClr val="8EA9DB"/>
                      </a:solidFill>
                      <a:prstDash val="solid"/>
                      <a:round/>
                      <a:headEnd type="none" w="med" len="med"/>
                      <a:tailEnd type="none" w="med" len="med"/>
                    </a:lnL>
                    <a:lnR w="6350" cap="flat" cmpd="sng" algn="ctr">
                      <a:solidFill>
                        <a:srgbClr val="8EA9DB"/>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8EA9DB"/>
                      </a:solidFill>
                      <a:prstDash val="solid"/>
                      <a:round/>
                      <a:headEnd type="none" w="med" len="med"/>
                      <a:tailEnd type="none" w="med" len="med"/>
                    </a:lnB>
                    <a:solidFill>
                      <a:srgbClr val="F2F2F2"/>
                    </a:solidFill>
                  </a:tcPr>
                </a:tc>
                <a:tc>
                  <a:txBody>
                    <a:bodyPr/>
                    <a:lstStyle/>
                    <a:p>
                      <a:pPr algn="r" rtl="0" fontAlgn="ctr"/>
                      <a:r>
                        <a:rPr lang="es-CO" sz="1050" b="0" i="0" u="none" strike="noStrike">
                          <a:solidFill>
                            <a:srgbClr val="800000"/>
                          </a:solidFill>
                          <a:effectLst/>
                          <a:latin typeface="Calibri" panose="020F0502020204030204" pitchFamily="34" charset="0"/>
                          <a:cs typeface="Calibri" panose="020F0502020204030204" pitchFamily="34" charset="0"/>
                        </a:rPr>
                        <a:t> </a:t>
                      </a:r>
                    </a:p>
                  </a:txBody>
                  <a:tcPr marL="0" marR="0" marT="0" marB="0" anchor="ctr">
                    <a:lnL w="6350" cap="flat" cmpd="sng" algn="ctr">
                      <a:solidFill>
                        <a:srgbClr val="8EA9DB"/>
                      </a:solidFill>
                      <a:prstDash val="solid"/>
                      <a:round/>
                      <a:headEnd type="none" w="med" len="med"/>
                      <a:tailEnd type="none" w="med" len="med"/>
                    </a:lnL>
                    <a:lnR w="6350" cap="flat" cmpd="sng" algn="ctr">
                      <a:solidFill>
                        <a:srgbClr val="8EA9DB"/>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8EA9DB"/>
                      </a:solidFill>
                      <a:prstDash val="solid"/>
                      <a:round/>
                      <a:headEnd type="none" w="med" len="med"/>
                      <a:tailEnd type="none" w="med" len="med"/>
                    </a:lnB>
                    <a:solidFill>
                      <a:srgbClr val="F2F2F2"/>
                    </a:solidFill>
                  </a:tcPr>
                </a:tc>
                <a:tc>
                  <a:txBody>
                    <a:bodyPr/>
                    <a:lstStyle/>
                    <a:p>
                      <a:pPr algn="r" rtl="0" fontAlgn="ctr"/>
                      <a:r>
                        <a:rPr lang="es-CO" sz="1050" b="0" i="0" u="none" strike="noStrike">
                          <a:solidFill>
                            <a:srgbClr val="800000"/>
                          </a:solidFill>
                          <a:effectLst/>
                          <a:latin typeface="Calibri" panose="020F0502020204030204" pitchFamily="34" charset="0"/>
                          <a:cs typeface="Calibri" panose="020F0502020204030204" pitchFamily="34" charset="0"/>
                        </a:rPr>
                        <a:t> </a:t>
                      </a:r>
                    </a:p>
                  </a:txBody>
                  <a:tcPr marL="0" marR="0" marT="0" marB="0" anchor="ctr">
                    <a:lnL w="6350" cap="flat" cmpd="sng" algn="ctr">
                      <a:solidFill>
                        <a:srgbClr val="8EA9DB"/>
                      </a:solidFill>
                      <a:prstDash val="solid"/>
                      <a:round/>
                      <a:headEnd type="none" w="med" len="med"/>
                      <a:tailEnd type="none" w="med" len="med"/>
                    </a:lnL>
                    <a:lnR w="6350" cap="flat" cmpd="sng" algn="ctr">
                      <a:solidFill>
                        <a:srgbClr val="8EA9DB"/>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8EA9DB"/>
                      </a:solidFill>
                      <a:prstDash val="solid"/>
                      <a:round/>
                      <a:headEnd type="none" w="med" len="med"/>
                      <a:tailEnd type="none" w="med" len="med"/>
                    </a:lnB>
                    <a:solidFill>
                      <a:srgbClr val="F2F2F2"/>
                    </a:solidFill>
                  </a:tcPr>
                </a:tc>
                <a:tc>
                  <a:txBody>
                    <a:bodyPr/>
                    <a:lstStyle/>
                    <a:p>
                      <a:pPr algn="r" rtl="0" fontAlgn="ctr"/>
                      <a:r>
                        <a:rPr lang="es-CO" sz="1050" b="0" i="0" u="none" strike="noStrike">
                          <a:solidFill>
                            <a:srgbClr val="800000"/>
                          </a:solidFill>
                          <a:effectLst/>
                          <a:latin typeface="Calibri" panose="020F0502020204030204" pitchFamily="34" charset="0"/>
                          <a:cs typeface="Calibri" panose="020F0502020204030204" pitchFamily="34" charset="0"/>
                        </a:rPr>
                        <a:t> </a:t>
                      </a:r>
                    </a:p>
                  </a:txBody>
                  <a:tcPr marL="0" marR="0" marT="0" marB="0" anchor="ctr">
                    <a:lnL w="6350" cap="flat" cmpd="sng" algn="ctr">
                      <a:solidFill>
                        <a:srgbClr val="8EA9DB"/>
                      </a:solidFill>
                      <a:prstDash val="solid"/>
                      <a:round/>
                      <a:headEnd type="none" w="med" len="med"/>
                      <a:tailEnd type="none" w="med" len="med"/>
                    </a:lnL>
                    <a:lnR w="6350" cap="flat" cmpd="sng" algn="ctr">
                      <a:solidFill>
                        <a:srgbClr val="8EA9DB"/>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8EA9DB"/>
                      </a:solidFill>
                      <a:prstDash val="solid"/>
                      <a:round/>
                      <a:headEnd type="none" w="med" len="med"/>
                      <a:tailEnd type="none" w="med" len="med"/>
                    </a:lnB>
                    <a:solidFill>
                      <a:srgbClr val="F2F2F2"/>
                    </a:solidFill>
                  </a:tcPr>
                </a:tc>
                <a:tc>
                  <a:txBody>
                    <a:bodyPr/>
                    <a:lstStyle/>
                    <a:p>
                      <a:pPr algn="r" rtl="0" fontAlgn="ctr"/>
                      <a:r>
                        <a:rPr lang="es-CO" sz="1050" b="0" i="0" u="none" strike="noStrike">
                          <a:solidFill>
                            <a:srgbClr val="800000"/>
                          </a:solidFill>
                          <a:effectLst/>
                          <a:latin typeface="Calibri" panose="020F0502020204030204" pitchFamily="34" charset="0"/>
                          <a:cs typeface="Calibri" panose="020F0502020204030204" pitchFamily="34" charset="0"/>
                        </a:rPr>
                        <a:t> </a:t>
                      </a:r>
                    </a:p>
                  </a:txBody>
                  <a:tcPr marL="0" marR="0" marT="0" marB="0" anchor="ctr">
                    <a:lnL w="6350" cap="flat" cmpd="sng" algn="ctr">
                      <a:solidFill>
                        <a:srgbClr val="8EA9DB"/>
                      </a:solidFill>
                      <a:prstDash val="solid"/>
                      <a:round/>
                      <a:headEnd type="none" w="med" len="med"/>
                      <a:tailEnd type="none" w="med" len="med"/>
                    </a:lnL>
                    <a:lnR w="6350" cap="flat" cmpd="sng" algn="ctr">
                      <a:solidFill>
                        <a:srgbClr val="8EA9DB"/>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8EA9DB"/>
                      </a:solidFill>
                      <a:prstDash val="solid"/>
                      <a:round/>
                      <a:headEnd type="none" w="med" len="med"/>
                      <a:tailEnd type="none" w="med" len="med"/>
                    </a:lnB>
                    <a:solidFill>
                      <a:srgbClr val="F2F2F2"/>
                    </a:solidFill>
                  </a:tcPr>
                </a:tc>
                <a:tc>
                  <a:txBody>
                    <a:bodyPr/>
                    <a:lstStyle/>
                    <a:p>
                      <a:pPr algn="r" rtl="0" fontAlgn="ctr"/>
                      <a:r>
                        <a:rPr lang="es-CO" sz="1050" b="0" i="0" u="none" strike="noStrike">
                          <a:solidFill>
                            <a:srgbClr val="800000"/>
                          </a:solidFill>
                          <a:effectLst/>
                          <a:latin typeface="Calibri" panose="020F0502020204030204" pitchFamily="34" charset="0"/>
                          <a:cs typeface="Calibri" panose="020F0502020204030204" pitchFamily="34" charset="0"/>
                        </a:rPr>
                        <a:t> </a:t>
                      </a:r>
                    </a:p>
                  </a:txBody>
                  <a:tcPr marL="0" marR="0" marT="0" marB="0" anchor="ctr">
                    <a:lnL w="6350" cap="flat" cmpd="sng" algn="ctr">
                      <a:solidFill>
                        <a:srgbClr val="8EA9DB"/>
                      </a:solidFill>
                      <a:prstDash val="solid"/>
                      <a:round/>
                      <a:headEnd type="none" w="med" len="med"/>
                      <a:tailEnd type="none" w="med" len="med"/>
                    </a:lnL>
                    <a:lnR w="6350" cap="flat" cmpd="sng" algn="ctr">
                      <a:solidFill>
                        <a:srgbClr val="8EA9DB"/>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8EA9DB"/>
                      </a:solidFill>
                      <a:prstDash val="solid"/>
                      <a:round/>
                      <a:headEnd type="none" w="med" len="med"/>
                      <a:tailEnd type="none" w="med" len="med"/>
                    </a:lnB>
                    <a:solidFill>
                      <a:srgbClr val="F2F2F2"/>
                    </a:solidFill>
                  </a:tcPr>
                </a:tc>
                <a:tc>
                  <a:txBody>
                    <a:bodyPr/>
                    <a:lstStyle/>
                    <a:p>
                      <a:pPr algn="r" rtl="0" fontAlgn="ctr"/>
                      <a:r>
                        <a:rPr lang="es-CO" sz="1050" b="0" i="0" u="none" strike="noStrike">
                          <a:solidFill>
                            <a:srgbClr val="800000"/>
                          </a:solidFill>
                          <a:effectLst/>
                          <a:latin typeface="Calibri" panose="020F0502020204030204" pitchFamily="34" charset="0"/>
                          <a:cs typeface="Calibri" panose="020F0502020204030204" pitchFamily="34" charset="0"/>
                        </a:rPr>
                        <a:t> </a:t>
                      </a:r>
                    </a:p>
                  </a:txBody>
                  <a:tcPr marL="0" marR="0" marT="0" marB="0" anchor="ctr">
                    <a:lnL w="6350" cap="flat" cmpd="sng" algn="ctr">
                      <a:solidFill>
                        <a:srgbClr val="8EA9DB"/>
                      </a:solidFill>
                      <a:prstDash val="solid"/>
                      <a:round/>
                      <a:headEnd type="none" w="med" len="med"/>
                      <a:tailEnd type="none" w="med" len="med"/>
                    </a:lnL>
                    <a:lnR w="6350" cap="flat" cmpd="sng" algn="ctr">
                      <a:solidFill>
                        <a:srgbClr val="8EA9DB"/>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8EA9DB"/>
                      </a:solidFill>
                      <a:prstDash val="solid"/>
                      <a:round/>
                      <a:headEnd type="none" w="med" len="med"/>
                      <a:tailEnd type="none" w="med" len="med"/>
                    </a:lnB>
                    <a:solidFill>
                      <a:srgbClr val="F2F2F2"/>
                    </a:solidFill>
                  </a:tcPr>
                </a:tc>
                <a:tc>
                  <a:txBody>
                    <a:bodyPr/>
                    <a:lstStyle/>
                    <a:p>
                      <a:pPr algn="r" rtl="0" fontAlgn="ctr"/>
                      <a:r>
                        <a:rPr lang="es-CO" sz="1050" b="0" i="0" u="none" strike="noStrike">
                          <a:solidFill>
                            <a:srgbClr val="800000"/>
                          </a:solidFill>
                          <a:effectLst/>
                          <a:latin typeface="Calibri" panose="020F0502020204030204" pitchFamily="34" charset="0"/>
                          <a:cs typeface="Calibri" panose="020F0502020204030204" pitchFamily="34" charset="0"/>
                        </a:rPr>
                        <a:t> </a:t>
                      </a:r>
                    </a:p>
                  </a:txBody>
                  <a:tcPr marL="0" marR="0" marT="0" marB="0" anchor="ctr">
                    <a:lnL w="6350" cap="flat" cmpd="sng" algn="ctr">
                      <a:solidFill>
                        <a:srgbClr val="8EA9DB"/>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8EA9DB"/>
                      </a:solidFill>
                      <a:prstDash val="solid"/>
                      <a:round/>
                      <a:headEnd type="none" w="med" len="med"/>
                      <a:tailEnd type="none" w="med" len="med"/>
                    </a:lnB>
                    <a:solidFill>
                      <a:srgbClr val="F2F2F2"/>
                    </a:solidFill>
                  </a:tcPr>
                </a:tc>
                <a:extLst>
                  <a:ext uri="{0D108BD9-81ED-4DB2-BD59-A6C34878D82A}">
                    <a16:rowId xmlns:a16="http://schemas.microsoft.com/office/drawing/2014/main" xmlns="" val="754138422"/>
                  </a:ext>
                </a:extLst>
              </a:tr>
              <a:tr h="191721">
                <a:tc>
                  <a:txBody>
                    <a:bodyPr/>
                    <a:lstStyle/>
                    <a:p>
                      <a:pPr algn="l" rtl="0" fontAlgn="ctr"/>
                      <a:r>
                        <a:rPr lang="es-CO" sz="1050" b="0" i="0" u="none" strike="noStrike" dirty="0">
                          <a:solidFill>
                            <a:srgbClr val="203764"/>
                          </a:solidFill>
                          <a:effectLst/>
                          <a:latin typeface="Calibri" panose="020F0502020204030204" pitchFamily="34" charset="0"/>
                          <a:cs typeface="Calibri" panose="020F0502020204030204" pitchFamily="34" charset="0"/>
                        </a:rPr>
                        <a:t>SOLICITADO INVERSION</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8EA9DB"/>
                      </a:solidFill>
                      <a:prstDash val="solid"/>
                      <a:round/>
                      <a:headEnd type="none" w="med" len="med"/>
                      <a:tailEnd type="none" w="med" len="med"/>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tcPr>
                </a:tc>
                <a:tc>
                  <a:txBody>
                    <a:bodyPr/>
                    <a:lstStyle/>
                    <a:p>
                      <a:pPr algn="r" fontAlgn="ctr"/>
                      <a:r>
                        <a:rPr lang="es-CO" sz="1050" b="0" i="0" u="none" strike="noStrike" dirty="0">
                          <a:solidFill>
                            <a:srgbClr val="203764"/>
                          </a:solidFill>
                          <a:effectLst/>
                          <a:latin typeface="Calibri" panose="020F0502020204030204" pitchFamily="34" charset="0"/>
                          <a:cs typeface="Calibri" panose="020F0502020204030204" pitchFamily="34" charset="0"/>
                        </a:rPr>
                        <a:t>        852,607 </a:t>
                      </a:r>
                    </a:p>
                  </a:txBody>
                  <a:tcPr marL="0" marR="0" marT="0" marB="0" anchor="ctr">
                    <a:lnL w="6350" cap="flat" cmpd="sng" algn="ctr">
                      <a:solidFill>
                        <a:srgbClr val="8EA9DB"/>
                      </a:solidFill>
                      <a:prstDash val="solid"/>
                      <a:round/>
                      <a:headEnd type="none" w="med" len="med"/>
                      <a:tailEnd type="none" w="med" len="med"/>
                    </a:lnL>
                    <a:lnR w="6350" cap="flat" cmpd="sng" algn="ctr">
                      <a:solidFill>
                        <a:srgbClr val="8EA9DB"/>
                      </a:solidFill>
                      <a:prstDash val="solid"/>
                      <a:round/>
                      <a:headEnd type="none" w="med" len="med"/>
                      <a:tailEnd type="none" w="med" len="med"/>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tcPr>
                </a:tc>
                <a:tc>
                  <a:txBody>
                    <a:bodyPr/>
                    <a:lstStyle/>
                    <a:p>
                      <a:pPr algn="r" fontAlgn="ctr"/>
                      <a:r>
                        <a:rPr lang="es-CO" sz="1050" b="0" i="0" u="none" strike="noStrike">
                          <a:solidFill>
                            <a:srgbClr val="203764"/>
                          </a:solidFill>
                          <a:effectLst/>
                          <a:latin typeface="Calibri" panose="020F0502020204030204" pitchFamily="34" charset="0"/>
                          <a:cs typeface="Calibri" panose="020F0502020204030204" pitchFamily="34" charset="0"/>
                        </a:rPr>
                        <a:t> </a:t>
                      </a:r>
                    </a:p>
                  </a:txBody>
                  <a:tcPr marL="0" marR="0" marT="0" marB="0" anchor="ctr">
                    <a:lnL w="6350" cap="flat" cmpd="sng" algn="ctr">
                      <a:solidFill>
                        <a:srgbClr val="8EA9DB"/>
                      </a:solidFill>
                      <a:prstDash val="solid"/>
                      <a:round/>
                      <a:headEnd type="none" w="med" len="med"/>
                      <a:tailEnd type="none" w="med" len="med"/>
                    </a:lnL>
                    <a:lnR w="6350" cap="flat" cmpd="sng" algn="ctr">
                      <a:solidFill>
                        <a:srgbClr val="8EA9DB"/>
                      </a:solidFill>
                      <a:prstDash val="solid"/>
                      <a:round/>
                      <a:headEnd type="none" w="med" len="med"/>
                      <a:tailEnd type="none" w="med" len="med"/>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tcPr>
                </a:tc>
                <a:tc>
                  <a:txBody>
                    <a:bodyPr/>
                    <a:lstStyle/>
                    <a:p>
                      <a:pPr algn="r" fontAlgn="ctr"/>
                      <a:r>
                        <a:rPr lang="es-CO" sz="1050" b="0" i="0" u="none" strike="noStrike" dirty="0">
                          <a:solidFill>
                            <a:srgbClr val="203764"/>
                          </a:solidFill>
                          <a:effectLst/>
                          <a:latin typeface="Calibri" panose="020F0502020204030204" pitchFamily="34" charset="0"/>
                          <a:cs typeface="Calibri" panose="020F0502020204030204" pitchFamily="34" charset="0"/>
                        </a:rPr>
                        <a:t>        745,107 </a:t>
                      </a:r>
                    </a:p>
                  </a:txBody>
                  <a:tcPr marL="0" marR="0" marT="0" marB="0" anchor="ctr">
                    <a:lnL w="6350" cap="flat" cmpd="sng" algn="ctr">
                      <a:solidFill>
                        <a:srgbClr val="8EA9DB"/>
                      </a:solidFill>
                      <a:prstDash val="solid"/>
                      <a:round/>
                      <a:headEnd type="none" w="med" len="med"/>
                      <a:tailEnd type="none" w="med" len="med"/>
                    </a:lnL>
                    <a:lnR w="6350" cap="flat" cmpd="sng" algn="ctr">
                      <a:solidFill>
                        <a:srgbClr val="8EA9DB"/>
                      </a:solidFill>
                      <a:prstDash val="solid"/>
                      <a:round/>
                      <a:headEnd type="none" w="med" len="med"/>
                      <a:tailEnd type="none" w="med" len="med"/>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tcPr>
                </a:tc>
                <a:tc>
                  <a:txBody>
                    <a:bodyPr/>
                    <a:lstStyle/>
                    <a:p>
                      <a:pPr algn="r" fontAlgn="ctr"/>
                      <a:r>
                        <a:rPr lang="es-CO" sz="1050" b="0" i="0" u="none" strike="noStrike" dirty="0">
                          <a:solidFill>
                            <a:srgbClr val="203764"/>
                          </a:solidFill>
                          <a:effectLst/>
                          <a:latin typeface="Calibri" panose="020F0502020204030204" pitchFamily="34" charset="0"/>
                          <a:cs typeface="Calibri" panose="020F0502020204030204" pitchFamily="34" charset="0"/>
                        </a:rPr>
                        <a:t> </a:t>
                      </a:r>
                    </a:p>
                  </a:txBody>
                  <a:tcPr marL="0" marR="0" marT="0" marB="0" anchor="ctr">
                    <a:lnL w="6350" cap="flat" cmpd="sng" algn="ctr">
                      <a:solidFill>
                        <a:srgbClr val="8EA9DB"/>
                      </a:solidFill>
                      <a:prstDash val="solid"/>
                      <a:round/>
                      <a:headEnd type="none" w="med" len="med"/>
                      <a:tailEnd type="none" w="med" len="med"/>
                    </a:lnL>
                    <a:lnR w="6350" cap="flat" cmpd="sng" algn="ctr">
                      <a:solidFill>
                        <a:srgbClr val="8EA9DB"/>
                      </a:solidFill>
                      <a:prstDash val="solid"/>
                      <a:round/>
                      <a:headEnd type="none" w="med" len="med"/>
                      <a:tailEnd type="none" w="med" len="med"/>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tcPr>
                </a:tc>
                <a:tc>
                  <a:txBody>
                    <a:bodyPr/>
                    <a:lstStyle/>
                    <a:p>
                      <a:pPr algn="r" fontAlgn="ctr"/>
                      <a:r>
                        <a:rPr lang="es-CO" sz="1050" b="0" i="0" u="none" strike="noStrike" dirty="0">
                          <a:solidFill>
                            <a:srgbClr val="203764"/>
                          </a:solidFill>
                          <a:effectLst/>
                          <a:latin typeface="Calibri" panose="020F0502020204030204" pitchFamily="34" charset="0"/>
                          <a:cs typeface="Calibri" panose="020F0502020204030204" pitchFamily="34" charset="0"/>
                        </a:rPr>
                        <a:t>                 771,819 </a:t>
                      </a:r>
                    </a:p>
                  </a:txBody>
                  <a:tcPr marL="0" marR="0" marT="0" marB="0" anchor="ctr">
                    <a:lnL w="6350" cap="flat" cmpd="sng" algn="ctr">
                      <a:solidFill>
                        <a:srgbClr val="8EA9DB"/>
                      </a:solidFill>
                      <a:prstDash val="solid"/>
                      <a:round/>
                      <a:headEnd type="none" w="med" len="med"/>
                      <a:tailEnd type="none" w="med" len="med"/>
                    </a:lnL>
                    <a:lnR w="6350" cap="flat" cmpd="sng" algn="ctr">
                      <a:solidFill>
                        <a:srgbClr val="8EA9DB"/>
                      </a:solidFill>
                      <a:prstDash val="solid"/>
                      <a:round/>
                      <a:headEnd type="none" w="med" len="med"/>
                      <a:tailEnd type="none" w="med" len="med"/>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tcPr>
                </a:tc>
                <a:tc>
                  <a:txBody>
                    <a:bodyPr/>
                    <a:lstStyle/>
                    <a:p>
                      <a:pPr algn="r" fontAlgn="ctr"/>
                      <a:r>
                        <a:rPr lang="es-CO" sz="1050" b="0" i="0" u="none" strike="noStrike" dirty="0">
                          <a:solidFill>
                            <a:srgbClr val="203764"/>
                          </a:solidFill>
                          <a:effectLst/>
                          <a:latin typeface="Calibri" panose="020F0502020204030204" pitchFamily="34" charset="0"/>
                          <a:cs typeface="Calibri" panose="020F0502020204030204" pitchFamily="34" charset="0"/>
                        </a:rPr>
                        <a:t> </a:t>
                      </a:r>
                    </a:p>
                  </a:txBody>
                  <a:tcPr marL="0" marR="0" marT="0" marB="0" anchor="ctr">
                    <a:lnL w="6350" cap="flat" cmpd="sng" algn="ctr">
                      <a:solidFill>
                        <a:srgbClr val="8EA9DB"/>
                      </a:solidFill>
                      <a:prstDash val="solid"/>
                      <a:round/>
                      <a:headEnd type="none" w="med" len="med"/>
                      <a:tailEnd type="none" w="med" len="med"/>
                    </a:lnL>
                    <a:lnR w="6350" cap="flat" cmpd="sng" algn="ctr">
                      <a:solidFill>
                        <a:srgbClr val="8EA9DB"/>
                      </a:solidFill>
                      <a:prstDash val="solid"/>
                      <a:round/>
                      <a:headEnd type="none" w="med" len="med"/>
                      <a:tailEnd type="none" w="med" len="med"/>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tcPr>
                </a:tc>
                <a:tc>
                  <a:txBody>
                    <a:bodyPr/>
                    <a:lstStyle/>
                    <a:p>
                      <a:pPr algn="r" fontAlgn="ctr"/>
                      <a:r>
                        <a:rPr lang="es-CO" sz="1050" b="0" i="0" u="none" strike="noStrike">
                          <a:solidFill>
                            <a:srgbClr val="203764"/>
                          </a:solidFill>
                          <a:effectLst/>
                          <a:latin typeface="Calibri" panose="020F0502020204030204" pitchFamily="34" charset="0"/>
                          <a:cs typeface="Calibri" panose="020F0502020204030204" pitchFamily="34" charset="0"/>
                        </a:rPr>
                        <a:t>        997,491 </a:t>
                      </a:r>
                    </a:p>
                  </a:txBody>
                  <a:tcPr marL="0" marR="0" marT="0" marB="0" anchor="ctr">
                    <a:lnL w="6350" cap="flat" cmpd="sng" algn="ctr">
                      <a:solidFill>
                        <a:srgbClr val="8EA9DB"/>
                      </a:solidFill>
                      <a:prstDash val="solid"/>
                      <a:round/>
                      <a:headEnd type="none" w="med" len="med"/>
                      <a:tailEnd type="none" w="med" len="med"/>
                    </a:lnL>
                    <a:lnR w="6350" cap="flat" cmpd="sng" algn="ctr">
                      <a:solidFill>
                        <a:srgbClr val="8EA9DB"/>
                      </a:solidFill>
                      <a:prstDash val="solid"/>
                      <a:round/>
                      <a:headEnd type="none" w="med" len="med"/>
                      <a:tailEnd type="none" w="med" len="med"/>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tcPr>
                </a:tc>
                <a:tc>
                  <a:txBody>
                    <a:bodyPr/>
                    <a:lstStyle/>
                    <a:p>
                      <a:pPr algn="r" fontAlgn="ctr"/>
                      <a:r>
                        <a:rPr lang="es-CO" sz="1050" b="0" i="0" u="none" strike="noStrike">
                          <a:solidFill>
                            <a:srgbClr val="203764"/>
                          </a:solidFill>
                          <a:effectLst/>
                          <a:latin typeface="Calibri" panose="020F0502020204030204" pitchFamily="34" charset="0"/>
                          <a:cs typeface="Calibri" panose="020F0502020204030204" pitchFamily="34" charset="0"/>
                        </a:rPr>
                        <a:t> </a:t>
                      </a:r>
                    </a:p>
                  </a:txBody>
                  <a:tcPr marL="0" marR="0" marT="0" marB="0" anchor="ctr">
                    <a:lnL w="6350" cap="flat" cmpd="sng" algn="ctr">
                      <a:solidFill>
                        <a:srgbClr val="8EA9DB"/>
                      </a:solidFill>
                      <a:prstDash val="solid"/>
                      <a:round/>
                      <a:headEnd type="none" w="med" len="med"/>
                      <a:tailEnd type="none" w="med" len="med"/>
                    </a:lnL>
                    <a:lnR w="6350" cap="flat" cmpd="sng" algn="ctr">
                      <a:solidFill>
                        <a:srgbClr val="8EA9DB"/>
                      </a:solidFill>
                      <a:prstDash val="solid"/>
                      <a:round/>
                      <a:headEnd type="none" w="med" len="med"/>
                      <a:tailEnd type="none" w="med" len="med"/>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tcPr>
                </a:tc>
                <a:tc>
                  <a:txBody>
                    <a:bodyPr/>
                    <a:lstStyle/>
                    <a:p>
                      <a:pPr algn="r" fontAlgn="ctr"/>
                      <a:r>
                        <a:rPr lang="es-CO" sz="1050" b="0" i="0" u="none" strike="noStrike">
                          <a:solidFill>
                            <a:srgbClr val="203764"/>
                          </a:solidFill>
                          <a:effectLst/>
                          <a:latin typeface="Calibri" panose="020F0502020204030204" pitchFamily="34" charset="0"/>
                          <a:cs typeface="Calibri" panose="020F0502020204030204" pitchFamily="34" charset="0"/>
                        </a:rPr>
                        <a:t>     1,105,816 </a:t>
                      </a:r>
                    </a:p>
                  </a:txBody>
                  <a:tcPr marL="0" marR="0" marT="0" marB="0" anchor="ctr">
                    <a:lnL w="6350" cap="flat" cmpd="sng" algn="ctr">
                      <a:solidFill>
                        <a:srgbClr val="8EA9DB"/>
                      </a:solidFill>
                      <a:prstDash val="solid"/>
                      <a:round/>
                      <a:headEnd type="none" w="med" len="med"/>
                      <a:tailEnd type="none" w="med" len="med"/>
                    </a:lnL>
                    <a:lnR w="6350" cap="flat" cmpd="sng" algn="ctr">
                      <a:solidFill>
                        <a:srgbClr val="8EA9DB"/>
                      </a:solidFill>
                      <a:prstDash val="solid"/>
                      <a:round/>
                      <a:headEnd type="none" w="med" len="med"/>
                      <a:tailEnd type="none" w="med" len="med"/>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tcPr>
                </a:tc>
                <a:tc>
                  <a:txBody>
                    <a:bodyPr/>
                    <a:lstStyle/>
                    <a:p>
                      <a:pPr algn="r" fontAlgn="ctr"/>
                      <a:r>
                        <a:rPr lang="es-CO" sz="1050" b="0" i="0" u="none" strike="noStrike">
                          <a:solidFill>
                            <a:srgbClr val="203764"/>
                          </a:solidFill>
                          <a:effectLst/>
                          <a:latin typeface="Calibri" panose="020F0502020204030204" pitchFamily="34" charset="0"/>
                          <a:cs typeface="Calibri" panose="020F0502020204030204" pitchFamily="34" charset="0"/>
                        </a:rPr>
                        <a:t> </a:t>
                      </a:r>
                    </a:p>
                  </a:txBody>
                  <a:tcPr marL="0" marR="0" marT="0" marB="0" anchor="ctr">
                    <a:lnL w="6350" cap="flat" cmpd="sng" algn="ctr">
                      <a:solidFill>
                        <a:srgbClr val="8EA9DB"/>
                      </a:solidFill>
                      <a:prstDash val="solid"/>
                      <a:round/>
                      <a:headEnd type="none" w="med" len="med"/>
                      <a:tailEnd type="none" w="med" len="med"/>
                    </a:lnL>
                    <a:lnR w="6350" cap="flat" cmpd="sng" algn="ctr">
                      <a:solidFill>
                        <a:srgbClr val="8EA9DB"/>
                      </a:solidFill>
                      <a:prstDash val="solid"/>
                      <a:round/>
                      <a:headEnd type="none" w="med" len="med"/>
                      <a:tailEnd type="none" w="med" len="med"/>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tcPr>
                </a:tc>
                <a:tc>
                  <a:txBody>
                    <a:bodyPr/>
                    <a:lstStyle/>
                    <a:p>
                      <a:pPr algn="r" fontAlgn="ctr"/>
                      <a:r>
                        <a:rPr lang="es-CO" sz="1050" b="0" i="0" u="none" strike="noStrike">
                          <a:solidFill>
                            <a:srgbClr val="203764"/>
                          </a:solidFill>
                          <a:effectLst/>
                          <a:latin typeface="Calibri" panose="020F0502020204030204" pitchFamily="34" charset="0"/>
                          <a:cs typeface="Calibri" panose="020F0502020204030204" pitchFamily="34" charset="0"/>
                        </a:rPr>
                        <a:t>     1,475,927 </a:t>
                      </a:r>
                    </a:p>
                  </a:txBody>
                  <a:tcPr marL="0" marR="0" marT="0" marB="0" anchor="ctr">
                    <a:lnL w="6350" cap="flat" cmpd="sng" algn="ctr">
                      <a:solidFill>
                        <a:srgbClr val="8EA9DB"/>
                      </a:solidFill>
                      <a:prstDash val="solid"/>
                      <a:round/>
                      <a:headEnd type="none" w="med" len="med"/>
                      <a:tailEnd type="none" w="med" len="med"/>
                    </a:lnL>
                    <a:lnR w="6350" cap="flat" cmpd="sng" algn="ctr">
                      <a:solidFill>
                        <a:srgbClr val="8EA9DB"/>
                      </a:solidFill>
                      <a:prstDash val="solid"/>
                      <a:round/>
                      <a:headEnd type="none" w="med" len="med"/>
                      <a:tailEnd type="none" w="med" len="med"/>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tcPr>
                </a:tc>
                <a:tc>
                  <a:txBody>
                    <a:bodyPr/>
                    <a:lstStyle/>
                    <a:p>
                      <a:pPr algn="r" fontAlgn="ctr"/>
                      <a:r>
                        <a:rPr lang="es-CO" sz="1050" b="0" i="0" u="none" strike="noStrike">
                          <a:solidFill>
                            <a:srgbClr val="203764"/>
                          </a:solidFill>
                          <a:effectLst/>
                          <a:latin typeface="Calibri" panose="020F0502020204030204" pitchFamily="34" charset="0"/>
                          <a:cs typeface="Calibri" panose="020F0502020204030204" pitchFamily="34" charset="0"/>
                        </a:rPr>
                        <a:t> </a:t>
                      </a:r>
                    </a:p>
                  </a:txBody>
                  <a:tcPr marL="0" marR="0" marT="0" marB="0" anchor="ctr">
                    <a:lnL w="6350" cap="flat" cmpd="sng" algn="ctr">
                      <a:solidFill>
                        <a:srgbClr val="8EA9DB"/>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tcPr>
                </a:tc>
                <a:extLst>
                  <a:ext uri="{0D108BD9-81ED-4DB2-BD59-A6C34878D82A}">
                    <a16:rowId xmlns:a16="http://schemas.microsoft.com/office/drawing/2014/main" xmlns="" val="1288445347"/>
                  </a:ext>
                </a:extLst>
              </a:tr>
              <a:tr h="191721">
                <a:tc>
                  <a:txBody>
                    <a:bodyPr/>
                    <a:lstStyle/>
                    <a:p>
                      <a:pPr algn="l" rtl="0" fontAlgn="ctr"/>
                      <a:r>
                        <a:rPr lang="es-CO" sz="1050" b="0" i="0" u="none" strike="noStrike" dirty="0">
                          <a:solidFill>
                            <a:srgbClr val="203764"/>
                          </a:solidFill>
                          <a:effectLst/>
                          <a:latin typeface="Calibri" panose="020F0502020204030204" pitchFamily="34" charset="0"/>
                          <a:cs typeface="Calibri" panose="020F0502020204030204" pitchFamily="34" charset="0"/>
                        </a:rPr>
                        <a:t>MGMP </a:t>
                      </a:r>
                      <a:r>
                        <a:rPr lang="es-CO" sz="1050" b="0" i="0" u="none" strike="noStrike" dirty="0" smtClean="0">
                          <a:solidFill>
                            <a:srgbClr val="203764"/>
                          </a:solidFill>
                          <a:effectLst/>
                          <a:latin typeface="Calibri" panose="020F0502020204030204" pitchFamily="34" charset="0"/>
                          <a:cs typeface="Calibri" panose="020F0502020204030204" pitchFamily="34" charset="0"/>
                        </a:rPr>
                        <a:t>2021-2024****</a:t>
                      </a:r>
                      <a:endParaRPr lang="es-CO" sz="1050" b="0" i="0" u="none" strike="noStrike" dirty="0">
                        <a:solidFill>
                          <a:srgbClr val="203764"/>
                        </a:solidFill>
                        <a:effectLst/>
                        <a:latin typeface="Calibri" panose="020F0502020204030204" pitchFamily="34" charset="0"/>
                        <a:cs typeface="Calibri" panose="020F0502020204030204" pitchFamily="34" charset="0"/>
                      </a:endParaRPr>
                    </a:p>
                  </a:txBody>
                  <a:tcPr marL="0" marR="0" marT="0" marB="0" anchor="ctr">
                    <a:lnL w="12700" cap="flat" cmpd="sng" algn="ctr">
                      <a:solidFill>
                        <a:srgbClr val="000000"/>
                      </a:solidFill>
                      <a:prstDash val="solid"/>
                      <a:round/>
                      <a:headEnd type="none" w="med" len="med"/>
                      <a:tailEnd type="none" w="med" len="med"/>
                    </a:lnL>
                    <a:lnR w="6350" cap="flat" cmpd="sng" algn="ctr">
                      <a:solidFill>
                        <a:srgbClr val="8EA9DB"/>
                      </a:solidFill>
                      <a:prstDash val="solid"/>
                      <a:round/>
                      <a:headEnd type="none" w="med" len="med"/>
                      <a:tailEnd type="none" w="med" len="med"/>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solidFill>
                      <a:srgbClr val="FFFFFF"/>
                    </a:solidFill>
                  </a:tcPr>
                </a:tc>
                <a:tc>
                  <a:txBody>
                    <a:bodyPr/>
                    <a:lstStyle/>
                    <a:p>
                      <a:pPr algn="r" fontAlgn="ctr"/>
                      <a:r>
                        <a:rPr lang="es-CO" sz="1050" b="0" i="0" u="none" strike="noStrike" dirty="0">
                          <a:solidFill>
                            <a:srgbClr val="203764"/>
                          </a:solidFill>
                          <a:effectLst/>
                          <a:latin typeface="Calibri" panose="020F0502020204030204" pitchFamily="34" charset="0"/>
                          <a:cs typeface="Calibri" panose="020F0502020204030204" pitchFamily="34" charset="0"/>
                        </a:rPr>
                        <a:t> </a:t>
                      </a:r>
                    </a:p>
                  </a:txBody>
                  <a:tcPr marL="0" marR="0" marT="0" marB="0" anchor="ctr">
                    <a:lnL w="6350" cap="flat" cmpd="sng" algn="ctr">
                      <a:solidFill>
                        <a:srgbClr val="8EA9DB"/>
                      </a:solidFill>
                      <a:prstDash val="solid"/>
                      <a:round/>
                      <a:headEnd type="none" w="med" len="med"/>
                      <a:tailEnd type="none" w="med" len="med"/>
                    </a:lnL>
                    <a:lnR w="6350" cap="flat" cmpd="sng" algn="ctr">
                      <a:solidFill>
                        <a:srgbClr val="8EA9DB"/>
                      </a:solidFill>
                      <a:prstDash val="solid"/>
                      <a:round/>
                      <a:headEnd type="none" w="med" len="med"/>
                      <a:tailEnd type="none" w="med" len="med"/>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solidFill>
                      <a:srgbClr val="FFFFFF"/>
                    </a:solidFill>
                  </a:tcPr>
                </a:tc>
                <a:tc>
                  <a:txBody>
                    <a:bodyPr/>
                    <a:lstStyle/>
                    <a:p>
                      <a:pPr algn="r" fontAlgn="ctr"/>
                      <a:r>
                        <a:rPr lang="es-CO" sz="1050" b="0" i="0" u="none" strike="noStrike">
                          <a:solidFill>
                            <a:srgbClr val="203764"/>
                          </a:solidFill>
                          <a:effectLst/>
                          <a:latin typeface="Calibri" panose="020F0502020204030204" pitchFamily="34" charset="0"/>
                          <a:cs typeface="Calibri" panose="020F0502020204030204" pitchFamily="34" charset="0"/>
                        </a:rPr>
                        <a:t> </a:t>
                      </a:r>
                    </a:p>
                  </a:txBody>
                  <a:tcPr marL="0" marR="0" marT="0" marB="0" anchor="ctr">
                    <a:lnL w="6350" cap="flat" cmpd="sng" algn="ctr">
                      <a:solidFill>
                        <a:srgbClr val="8EA9DB"/>
                      </a:solidFill>
                      <a:prstDash val="solid"/>
                      <a:round/>
                      <a:headEnd type="none" w="med" len="med"/>
                      <a:tailEnd type="none" w="med" len="med"/>
                    </a:lnL>
                    <a:lnR w="6350" cap="flat" cmpd="sng" algn="ctr">
                      <a:solidFill>
                        <a:srgbClr val="8EA9DB"/>
                      </a:solidFill>
                      <a:prstDash val="solid"/>
                      <a:round/>
                      <a:headEnd type="none" w="med" len="med"/>
                      <a:tailEnd type="none" w="med" len="med"/>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solidFill>
                      <a:srgbClr val="FFFFFF"/>
                    </a:solidFill>
                  </a:tcPr>
                </a:tc>
                <a:tc>
                  <a:txBody>
                    <a:bodyPr/>
                    <a:lstStyle/>
                    <a:p>
                      <a:pPr algn="r" rtl="0" fontAlgn="ctr"/>
                      <a:r>
                        <a:rPr lang="es-CO" sz="1050" b="0" i="0" u="none" strike="noStrike">
                          <a:solidFill>
                            <a:srgbClr val="203764"/>
                          </a:solidFill>
                          <a:effectLst/>
                          <a:latin typeface="Calibri" panose="020F0502020204030204" pitchFamily="34" charset="0"/>
                          <a:cs typeface="Calibri" panose="020F0502020204030204" pitchFamily="34" charset="0"/>
                        </a:rPr>
                        <a:t> </a:t>
                      </a:r>
                    </a:p>
                  </a:txBody>
                  <a:tcPr marL="0" marR="0" marT="0" marB="0" anchor="ctr">
                    <a:lnL w="6350" cap="flat" cmpd="sng" algn="ctr">
                      <a:solidFill>
                        <a:srgbClr val="8EA9DB"/>
                      </a:solidFill>
                      <a:prstDash val="solid"/>
                      <a:round/>
                      <a:headEnd type="none" w="med" len="med"/>
                      <a:tailEnd type="none" w="med" len="med"/>
                    </a:lnL>
                    <a:lnR w="6350" cap="flat" cmpd="sng" algn="ctr">
                      <a:solidFill>
                        <a:srgbClr val="8EA9DB"/>
                      </a:solidFill>
                      <a:prstDash val="solid"/>
                      <a:round/>
                      <a:headEnd type="none" w="med" len="med"/>
                      <a:tailEnd type="none" w="med" len="med"/>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solidFill>
                      <a:srgbClr val="FFFFFF"/>
                    </a:solidFill>
                  </a:tcPr>
                </a:tc>
                <a:tc>
                  <a:txBody>
                    <a:bodyPr/>
                    <a:lstStyle/>
                    <a:p>
                      <a:pPr algn="r" rtl="0" fontAlgn="ctr"/>
                      <a:r>
                        <a:rPr lang="es-CO" sz="1050" b="0" i="0" u="none" strike="noStrike">
                          <a:solidFill>
                            <a:srgbClr val="203764"/>
                          </a:solidFill>
                          <a:effectLst/>
                          <a:latin typeface="Calibri" panose="020F0502020204030204" pitchFamily="34" charset="0"/>
                          <a:cs typeface="Calibri" panose="020F0502020204030204" pitchFamily="34" charset="0"/>
                        </a:rPr>
                        <a:t> </a:t>
                      </a:r>
                    </a:p>
                  </a:txBody>
                  <a:tcPr marL="0" marR="0" marT="0" marB="0" anchor="ctr">
                    <a:lnL w="6350" cap="flat" cmpd="sng" algn="ctr">
                      <a:solidFill>
                        <a:srgbClr val="8EA9DB"/>
                      </a:solidFill>
                      <a:prstDash val="solid"/>
                      <a:round/>
                      <a:headEnd type="none" w="med" len="med"/>
                      <a:tailEnd type="none" w="med" len="med"/>
                    </a:lnL>
                    <a:lnR w="6350" cap="flat" cmpd="sng" algn="ctr">
                      <a:solidFill>
                        <a:srgbClr val="8EA9DB"/>
                      </a:solidFill>
                      <a:prstDash val="solid"/>
                      <a:round/>
                      <a:headEnd type="none" w="med" len="med"/>
                      <a:tailEnd type="none" w="med" len="med"/>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solidFill>
                      <a:srgbClr val="FFFFFF"/>
                    </a:solidFill>
                  </a:tcPr>
                </a:tc>
                <a:tc>
                  <a:txBody>
                    <a:bodyPr/>
                    <a:lstStyle/>
                    <a:p>
                      <a:pPr algn="r" fontAlgn="ctr"/>
                      <a:r>
                        <a:rPr lang="es-CO" sz="1050" b="0" i="0" u="none" strike="noStrike">
                          <a:solidFill>
                            <a:srgbClr val="203764"/>
                          </a:solidFill>
                          <a:effectLst/>
                          <a:latin typeface="Calibri" panose="020F0502020204030204" pitchFamily="34" charset="0"/>
                          <a:cs typeface="Calibri" panose="020F0502020204030204" pitchFamily="34" charset="0"/>
                        </a:rPr>
                        <a:t>                 685,997 </a:t>
                      </a:r>
                    </a:p>
                  </a:txBody>
                  <a:tcPr marL="0" marR="0" marT="0" marB="0" anchor="ctr">
                    <a:lnL w="6350" cap="flat" cmpd="sng" algn="ctr">
                      <a:solidFill>
                        <a:srgbClr val="8EA9DB"/>
                      </a:solidFill>
                      <a:prstDash val="solid"/>
                      <a:round/>
                      <a:headEnd type="none" w="med" len="med"/>
                      <a:tailEnd type="none" w="med" len="med"/>
                    </a:lnL>
                    <a:lnR w="6350" cap="flat" cmpd="sng" algn="ctr">
                      <a:solidFill>
                        <a:srgbClr val="8EA9DB"/>
                      </a:solidFill>
                      <a:prstDash val="solid"/>
                      <a:round/>
                      <a:headEnd type="none" w="med" len="med"/>
                      <a:tailEnd type="none" w="med" len="med"/>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solidFill>
                      <a:srgbClr val="FFFFFF"/>
                    </a:solidFill>
                  </a:tcPr>
                </a:tc>
                <a:tc>
                  <a:txBody>
                    <a:bodyPr/>
                    <a:lstStyle/>
                    <a:p>
                      <a:pPr algn="r" rtl="0" fontAlgn="ctr"/>
                      <a:r>
                        <a:rPr lang="es-CO" sz="1050" b="0" i="0" u="none" strike="noStrike">
                          <a:solidFill>
                            <a:srgbClr val="203764"/>
                          </a:solidFill>
                          <a:effectLst/>
                          <a:latin typeface="Calibri" panose="020F0502020204030204" pitchFamily="34" charset="0"/>
                          <a:cs typeface="Calibri" panose="020F0502020204030204" pitchFamily="34" charset="0"/>
                        </a:rPr>
                        <a:t> </a:t>
                      </a:r>
                    </a:p>
                  </a:txBody>
                  <a:tcPr marL="0" marR="0" marT="0" marB="0" anchor="ctr">
                    <a:lnL w="6350" cap="flat" cmpd="sng" algn="ctr">
                      <a:solidFill>
                        <a:srgbClr val="8EA9DB"/>
                      </a:solidFill>
                      <a:prstDash val="solid"/>
                      <a:round/>
                      <a:headEnd type="none" w="med" len="med"/>
                      <a:tailEnd type="none" w="med" len="med"/>
                    </a:lnL>
                    <a:lnR w="6350" cap="flat" cmpd="sng" algn="ctr">
                      <a:solidFill>
                        <a:srgbClr val="8EA9DB"/>
                      </a:solidFill>
                      <a:prstDash val="solid"/>
                      <a:round/>
                      <a:headEnd type="none" w="med" len="med"/>
                      <a:tailEnd type="none" w="med" len="med"/>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solidFill>
                      <a:srgbClr val="FFFFFF"/>
                    </a:solidFill>
                  </a:tcPr>
                </a:tc>
                <a:tc>
                  <a:txBody>
                    <a:bodyPr/>
                    <a:lstStyle/>
                    <a:p>
                      <a:pPr algn="r" fontAlgn="ctr"/>
                      <a:r>
                        <a:rPr lang="es-CO" sz="1050" b="0" i="0" u="none" strike="noStrike" dirty="0" smtClean="0">
                          <a:solidFill>
                            <a:srgbClr val="203764"/>
                          </a:solidFill>
                          <a:effectLst/>
                          <a:latin typeface="Calibri" panose="020F0502020204030204" pitchFamily="34" charset="0"/>
                          <a:cs typeface="Calibri" panose="020F0502020204030204" pitchFamily="34" charset="0"/>
                        </a:rPr>
                        <a:t>1,049,575</a:t>
                      </a:r>
                      <a:endParaRPr lang="es-CO" sz="1050" b="0" i="0" u="none" strike="noStrike" dirty="0">
                        <a:solidFill>
                          <a:srgbClr val="203764"/>
                        </a:solidFill>
                        <a:effectLst/>
                        <a:latin typeface="Calibri" panose="020F0502020204030204" pitchFamily="34" charset="0"/>
                        <a:cs typeface="Calibri" panose="020F0502020204030204" pitchFamily="34" charset="0"/>
                      </a:endParaRPr>
                    </a:p>
                  </a:txBody>
                  <a:tcPr marL="0" marR="0" marT="0" marB="0" anchor="ctr">
                    <a:lnL w="6350" cap="flat" cmpd="sng" algn="ctr">
                      <a:solidFill>
                        <a:srgbClr val="8EA9DB"/>
                      </a:solidFill>
                      <a:prstDash val="solid"/>
                      <a:round/>
                      <a:headEnd type="none" w="med" len="med"/>
                      <a:tailEnd type="none" w="med" len="med"/>
                    </a:lnL>
                    <a:lnR w="6350" cap="flat" cmpd="sng" algn="ctr">
                      <a:solidFill>
                        <a:srgbClr val="8EA9DB"/>
                      </a:solidFill>
                      <a:prstDash val="solid"/>
                      <a:round/>
                      <a:headEnd type="none" w="med" len="med"/>
                      <a:tailEnd type="none" w="med" len="med"/>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solidFill>
                      <a:srgbClr val="FFFFFF"/>
                    </a:solidFill>
                  </a:tcPr>
                </a:tc>
                <a:tc>
                  <a:txBody>
                    <a:bodyPr/>
                    <a:lstStyle/>
                    <a:p>
                      <a:pPr algn="r" fontAlgn="ctr"/>
                      <a:r>
                        <a:rPr lang="es-CO" sz="1050" b="0" i="0" u="none" strike="noStrike">
                          <a:solidFill>
                            <a:srgbClr val="203764"/>
                          </a:solidFill>
                          <a:effectLst/>
                          <a:latin typeface="Calibri" panose="020F0502020204030204" pitchFamily="34" charset="0"/>
                          <a:cs typeface="Calibri" panose="020F0502020204030204" pitchFamily="34" charset="0"/>
                        </a:rPr>
                        <a:t> </a:t>
                      </a:r>
                    </a:p>
                  </a:txBody>
                  <a:tcPr marL="0" marR="0" marT="0" marB="0" anchor="ctr">
                    <a:lnL w="6350" cap="flat" cmpd="sng" algn="ctr">
                      <a:solidFill>
                        <a:srgbClr val="8EA9DB"/>
                      </a:solidFill>
                      <a:prstDash val="solid"/>
                      <a:round/>
                      <a:headEnd type="none" w="med" len="med"/>
                      <a:tailEnd type="none" w="med" len="med"/>
                    </a:lnL>
                    <a:lnR w="6350" cap="flat" cmpd="sng" algn="ctr">
                      <a:solidFill>
                        <a:srgbClr val="8EA9DB"/>
                      </a:solidFill>
                      <a:prstDash val="solid"/>
                      <a:round/>
                      <a:headEnd type="none" w="med" len="med"/>
                      <a:tailEnd type="none" w="med" len="med"/>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solidFill>
                      <a:srgbClr val="FFFFFF"/>
                    </a:solidFill>
                  </a:tcPr>
                </a:tc>
                <a:tc>
                  <a:txBody>
                    <a:bodyPr/>
                    <a:lstStyle/>
                    <a:p>
                      <a:pPr algn="r" fontAlgn="ctr"/>
                      <a:r>
                        <a:rPr lang="es-CO" sz="1050" b="0" i="0" u="none" strike="noStrike">
                          <a:solidFill>
                            <a:srgbClr val="203764"/>
                          </a:solidFill>
                          <a:effectLst/>
                          <a:latin typeface="Calibri" panose="020F0502020204030204" pitchFamily="34" charset="0"/>
                          <a:cs typeface="Calibri" panose="020F0502020204030204" pitchFamily="34" charset="0"/>
                        </a:rPr>
                        <a:t>     1,348,704 </a:t>
                      </a:r>
                    </a:p>
                  </a:txBody>
                  <a:tcPr marL="0" marR="0" marT="0" marB="0" anchor="ctr">
                    <a:lnL w="6350" cap="flat" cmpd="sng" algn="ctr">
                      <a:solidFill>
                        <a:srgbClr val="8EA9DB"/>
                      </a:solidFill>
                      <a:prstDash val="solid"/>
                      <a:round/>
                      <a:headEnd type="none" w="med" len="med"/>
                      <a:tailEnd type="none" w="med" len="med"/>
                    </a:lnL>
                    <a:lnR w="6350" cap="flat" cmpd="sng" algn="ctr">
                      <a:solidFill>
                        <a:srgbClr val="8EA9DB"/>
                      </a:solidFill>
                      <a:prstDash val="solid"/>
                      <a:round/>
                      <a:headEnd type="none" w="med" len="med"/>
                      <a:tailEnd type="none" w="med" len="med"/>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solidFill>
                      <a:srgbClr val="FFFFFF"/>
                    </a:solidFill>
                  </a:tcPr>
                </a:tc>
                <a:tc>
                  <a:txBody>
                    <a:bodyPr/>
                    <a:lstStyle/>
                    <a:p>
                      <a:pPr algn="r" fontAlgn="ctr"/>
                      <a:r>
                        <a:rPr lang="es-CO" sz="1050" b="0" i="0" u="none" strike="noStrike">
                          <a:solidFill>
                            <a:srgbClr val="203764"/>
                          </a:solidFill>
                          <a:effectLst/>
                          <a:latin typeface="Calibri" panose="020F0502020204030204" pitchFamily="34" charset="0"/>
                          <a:cs typeface="Calibri" panose="020F0502020204030204" pitchFamily="34" charset="0"/>
                        </a:rPr>
                        <a:t> </a:t>
                      </a:r>
                    </a:p>
                  </a:txBody>
                  <a:tcPr marL="0" marR="0" marT="0" marB="0" anchor="ctr">
                    <a:lnL w="6350" cap="flat" cmpd="sng" algn="ctr">
                      <a:solidFill>
                        <a:srgbClr val="8EA9DB"/>
                      </a:solidFill>
                      <a:prstDash val="solid"/>
                      <a:round/>
                      <a:headEnd type="none" w="med" len="med"/>
                      <a:tailEnd type="none" w="med" len="med"/>
                    </a:lnL>
                    <a:lnR w="6350" cap="flat" cmpd="sng" algn="ctr">
                      <a:solidFill>
                        <a:srgbClr val="8EA9DB"/>
                      </a:solidFill>
                      <a:prstDash val="solid"/>
                      <a:round/>
                      <a:headEnd type="none" w="med" len="med"/>
                      <a:tailEnd type="none" w="med" len="med"/>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solidFill>
                      <a:srgbClr val="FFFFFF"/>
                    </a:solidFill>
                  </a:tcPr>
                </a:tc>
                <a:tc>
                  <a:txBody>
                    <a:bodyPr/>
                    <a:lstStyle/>
                    <a:p>
                      <a:pPr algn="r" fontAlgn="ctr"/>
                      <a:r>
                        <a:rPr lang="es-CO" sz="1050" b="0" i="0" u="none" strike="noStrike">
                          <a:solidFill>
                            <a:srgbClr val="203764"/>
                          </a:solidFill>
                          <a:effectLst/>
                          <a:latin typeface="Calibri" panose="020F0502020204030204" pitchFamily="34" charset="0"/>
                          <a:cs typeface="Calibri" panose="020F0502020204030204" pitchFamily="34" charset="0"/>
                        </a:rPr>
                        <a:t>     1,389,165 </a:t>
                      </a:r>
                    </a:p>
                  </a:txBody>
                  <a:tcPr marL="0" marR="0" marT="0" marB="0" anchor="ctr">
                    <a:lnL w="6350" cap="flat" cmpd="sng" algn="ctr">
                      <a:solidFill>
                        <a:srgbClr val="8EA9DB"/>
                      </a:solidFill>
                      <a:prstDash val="solid"/>
                      <a:round/>
                      <a:headEnd type="none" w="med" len="med"/>
                      <a:tailEnd type="none" w="med" len="med"/>
                    </a:lnL>
                    <a:lnR w="6350" cap="flat" cmpd="sng" algn="ctr">
                      <a:solidFill>
                        <a:srgbClr val="8EA9DB"/>
                      </a:solidFill>
                      <a:prstDash val="solid"/>
                      <a:round/>
                      <a:headEnd type="none" w="med" len="med"/>
                      <a:tailEnd type="none" w="med" len="med"/>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solidFill>
                      <a:srgbClr val="FFFFFF"/>
                    </a:solidFill>
                  </a:tcPr>
                </a:tc>
                <a:tc>
                  <a:txBody>
                    <a:bodyPr/>
                    <a:lstStyle/>
                    <a:p>
                      <a:pPr algn="r" rtl="0" fontAlgn="ctr"/>
                      <a:r>
                        <a:rPr lang="es-CO" sz="1050" b="0" i="0" u="none" strike="noStrike">
                          <a:solidFill>
                            <a:srgbClr val="203764"/>
                          </a:solidFill>
                          <a:effectLst/>
                          <a:latin typeface="Calibri" panose="020F0502020204030204" pitchFamily="34" charset="0"/>
                          <a:cs typeface="Calibri" panose="020F0502020204030204" pitchFamily="34" charset="0"/>
                        </a:rPr>
                        <a:t> </a:t>
                      </a:r>
                    </a:p>
                  </a:txBody>
                  <a:tcPr marL="0" marR="0" marT="0" marB="0" anchor="ctr">
                    <a:lnL w="6350" cap="flat" cmpd="sng" algn="ctr">
                      <a:solidFill>
                        <a:srgbClr val="8EA9DB"/>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solidFill>
                      <a:srgbClr val="FFFFFF"/>
                    </a:solidFill>
                  </a:tcPr>
                </a:tc>
                <a:extLst>
                  <a:ext uri="{0D108BD9-81ED-4DB2-BD59-A6C34878D82A}">
                    <a16:rowId xmlns:a16="http://schemas.microsoft.com/office/drawing/2014/main" xmlns="" val="1771219590"/>
                  </a:ext>
                </a:extLst>
              </a:tr>
              <a:tr h="154318">
                <a:tc>
                  <a:txBody>
                    <a:bodyPr/>
                    <a:lstStyle/>
                    <a:p>
                      <a:pPr algn="l" rtl="0" fontAlgn="ctr"/>
                      <a:r>
                        <a:rPr lang="es-CO" sz="1050" b="0" i="0" u="none" strike="noStrike">
                          <a:solidFill>
                            <a:srgbClr val="203764"/>
                          </a:solidFill>
                          <a:effectLst/>
                          <a:latin typeface="Calibri" panose="020F0502020204030204" pitchFamily="34" charset="0"/>
                          <a:cs typeface="Calibri" panose="020F0502020204030204" pitchFamily="34" charset="0"/>
                        </a:rPr>
                        <a:t>DIFERENCIA</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8EA9DB"/>
                      </a:solidFill>
                      <a:prstDash val="solid"/>
                      <a:round/>
                      <a:headEnd type="none" w="med" len="med"/>
                      <a:tailEnd type="none" w="med" len="med"/>
                    </a:lnR>
                    <a:lnT w="6350" cap="flat" cmpd="sng" algn="ctr">
                      <a:solidFill>
                        <a:srgbClr val="8EA9DB"/>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ctr"/>
                      <a:r>
                        <a:rPr lang="es-CO" sz="1050" b="0" i="0" u="none" strike="noStrike">
                          <a:solidFill>
                            <a:srgbClr val="203764"/>
                          </a:solidFill>
                          <a:effectLst/>
                          <a:latin typeface="Calibri" panose="020F0502020204030204" pitchFamily="34" charset="0"/>
                          <a:cs typeface="Calibri" panose="020F0502020204030204" pitchFamily="34" charset="0"/>
                        </a:rPr>
                        <a:t> </a:t>
                      </a:r>
                    </a:p>
                  </a:txBody>
                  <a:tcPr marL="0" marR="0" marT="0" marB="0" anchor="ctr">
                    <a:lnL w="6350" cap="flat" cmpd="sng" algn="ctr">
                      <a:solidFill>
                        <a:srgbClr val="8EA9DB"/>
                      </a:solidFill>
                      <a:prstDash val="solid"/>
                      <a:round/>
                      <a:headEnd type="none" w="med" len="med"/>
                      <a:tailEnd type="none" w="med" len="med"/>
                    </a:lnL>
                    <a:lnR w="6350" cap="flat" cmpd="sng" algn="ctr">
                      <a:solidFill>
                        <a:srgbClr val="8EA9DB"/>
                      </a:solidFill>
                      <a:prstDash val="solid"/>
                      <a:round/>
                      <a:headEnd type="none" w="med" len="med"/>
                      <a:tailEnd type="none" w="med" len="med"/>
                    </a:lnR>
                    <a:lnT w="6350" cap="flat" cmpd="sng" algn="ctr">
                      <a:solidFill>
                        <a:srgbClr val="8EA9DB"/>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ctr"/>
                      <a:r>
                        <a:rPr lang="es-CO" sz="1050" b="0" i="0" u="none" strike="noStrike">
                          <a:solidFill>
                            <a:srgbClr val="203764"/>
                          </a:solidFill>
                          <a:effectLst/>
                          <a:latin typeface="Calibri" panose="020F0502020204030204" pitchFamily="34" charset="0"/>
                          <a:cs typeface="Calibri" panose="020F0502020204030204" pitchFamily="34" charset="0"/>
                        </a:rPr>
                        <a:t> </a:t>
                      </a:r>
                    </a:p>
                  </a:txBody>
                  <a:tcPr marL="0" marR="0" marT="0" marB="0" anchor="ctr">
                    <a:lnL w="6350" cap="flat" cmpd="sng" algn="ctr">
                      <a:solidFill>
                        <a:srgbClr val="8EA9DB"/>
                      </a:solidFill>
                      <a:prstDash val="solid"/>
                      <a:round/>
                      <a:headEnd type="none" w="med" len="med"/>
                      <a:tailEnd type="none" w="med" len="med"/>
                    </a:lnL>
                    <a:lnR w="6350" cap="flat" cmpd="sng" algn="ctr">
                      <a:solidFill>
                        <a:srgbClr val="8EA9DB"/>
                      </a:solidFill>
                      <a:prstDash val="solid"/>
                      <a:round/>
                      <a:headEnd type="none" w="med" len="med"/>
                      <a:tailEnd type="none" w="med" len="med"/>
                    </a:lnR>
                    <a:lnT w="6350" cap="flat" cmpd="sng" algn="ctr">
                      <a:solidFill>
                        <a:srgbClr val="8EA9DB"/>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ctr"/>
                      <a:r>
                        <a:rPr lang="es-CO" sz="1050" b="0" i="0" u="none" strike="noStrike">
                          <a:solidFill>
                            <a:srgbClr val="203764"/>
                          </a:solidFill>
                          <a:effectLst/>
                          <a:latin typeface="Calibri" panose="020F0502020204030204" pitchFamily="34" charset="0"/>
                          <a:cs typeface="Calibri" panose="020F0502020204030204" pitchFamily="34" charset="0"/>
                        </a:rPr>
                        <a:t> </a:t>
                      </a:r>
                    </a:p>
                  </a:txBody>
                  <a:tcPr marL="0" marR="0" marT="0" marB="0" anchor="ctr">
                    <a:lnL w="6350" cap="flat" cmpd="sng" algn="ctr">
                      <a:solidFill>
                        <a:srgbClr val="8EA9DB"/>
                      </a:solidFill>
                      <a:prstDash val="solid"/>
                      <a:round/>
                      <a:headEnd type="none" w="med" len="med"/>
                      <a:tailEnd type="none" w="med" len="med"/>
                    </a:lnL>
                    <a:lnR w="6350" cap="flat" cmpd="sng" algn="ctr">
                      <a:solidFill>
                        <a:srgbClr val="8EA9DB"/>
                      </a:solidFill>
                      <a:prstDash val="solid"/>
                      <a:round/>
                      <a:headEnd type="none" w="med" len="med"/>
                      <a:tailEnd type="none" w="med" len="med"/>
                    </a:lnR>
                    <a:lnT w="6350" cap="flat" cmpd="sng" algn="ctr">
                      <a:solidFill>
                        <a:srgbClr val="8EA9DB"/>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ctr"/>
                      <a:r>
                        <a:rPr lang="es-CO" sz="1050" b="0" i="0" u="none" strike="noStrike">
                          <a:solidFill>
                            <a:srgbClr val="203764"/>
                          </a:solidFill>
                          <a:effectLst/>
                          <a:latin typeface="Calibri" panose="020F0502020204030204" pitchFamily="34" charset="0"/>
                          <a:cs typeface="Calibri" panose="020F0502020204030204" pitchFamily="34" charset="0"/>
                        </a:rPr>
                        <a:t> </a:t>
                      </a:r>
                    </a:p>
                  </a:txBody>
                  <a:tcPr marL="0" marR="0" marT="0" marB="0" anchor="ctr">
                    <a:lnL w="6350" cap="flat" cmpd="sng" algn="ctr">
                      <a:solidFill>
                        <a:srgbClr val="8EA9DB"/>
                      </a:solidFill>
                      <a:prstDash val="solid"/>
                      <a:round/>
                      <a:headEnd type="none" w="med" len="med"/>
                      <a:tailEnd type="none" w="med" len="med"/>
                    </a:lnL>
                    <a:lnR w="6350" cap="flat" cmpd="sng" algn="ctr">
                      <a:solidFill>
                        <a:srgbClr val="8EA9DB"/>
                      </a:solidFill>
                      <a:prstDash val="solid"/>
                      <a:round/>
                      <a:headEnd type="none" w="med" len="med"/>
                      <a:tailEnd type="none" w="med" len="med"/>
                    </a:lnR>
                    <a:lnT w="6350" cap="flat" cmpd="sng" algn="ctr">
                      <a:solidFill>
                        <a:srgbClr val="8EA9DB"/>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ctr"/>
                      <a:r>
                        <a:rPr lang="es-CO" sz="1050" b="0" i="0" u="none" strike="noStrike">
                          <a:solidFill>
                            <a:srgbClr val="203764"/>
                          </a:solidFill>
                          <a:effectLst/>
                          <a:latin typeface="Calibri" panose="020F0502020204030204" pitchFamily="34" charset="0"/>
                          <a:cs typeface="Calibri" panose="020F0502020204030204" pitchFamily="34" charset="0"/>
                        </a:rPr>
                        <a:t>                 (85,822)</a:t>
                      </a:r>
                    </a:p>
                  </a:txBody>
                  <a:tcPr marL="0" marR="0" marT="0" marB="0" anchor="ctr">
                    <a:lnL w="6350" cap="flat" cmpd="sng" algn="ctr">
                      <a:solidFill>
                        <a:srgbClr val="8EA9DB"/>
                      </a:solidFill>
                      <a:prstDash val="solid"/>
                      <a:round/>
                      <a:headEnd type="none" w="med" len="med"/>
                      <a:tailEnd type="none" w="med" len="med"/>
                    </a:lnL>
                    <a:lnR w="6350" cap="flat" cmpd="sng" algn="ctr">
                      <a:solidFill>
                        <a:srgbClr val="8EA9DB"/>
                      </a:solidFill>
                      <a:prstDash val="solid"/>
                      <a:round/>
                      <a:headEnd type="none" w="med" len="med"/>
                      <a:tailEnd type="none" w="med" len="med"/>
                    </a:lnR>
                    <a:lnT w="6350" cap="flat" cmpd="sng" algn="ctr">
                      <a:solidFill>
                        <a:srgbClr val="8EA9DB"/>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ctr"/>
                      <a:r>
                        <a:rPr lang="es-CO" sz="1050" b="0" i="0" u="none" strike="noStrike">
                          <a:solidFill>
                            <a:srgbClr val="203764"/>
                          </a:solidFill>
                          <a:effectLst/>
                          <a:latin typeface="Calibri" panose="020F0502020204030204" pitchFamily="34" charset="0"/>
                          <a:cs typeface="Calibri" panose="020F0502020204030204" pitchFamily="34" charset="0"/>
                        </a:rPr>
                        <a:t> </a:t>
                      </a:r>
                    </a:p>
                  </a:txBody>
                  <a:tcPr marL="0" marR="0" marT="0" marB="0" anchor="ctr">
                    <a:lnL w="6350" cap="flat" cmpd="sng" algn="ctr">
                      <a:solidFill>
                        <a:srgbClr val="8EA9DB"/>
                      </a:solidFill>
                      <a:prstDash val="solid"/>
                      <a:round/>
                      <a:headEnd type="none" w="med" len="med"/>
                      <a:tailEnd type="none" w="med" len="med"/>
                    </a:lnL>
                    <a:lnR w="6350" cap="flat" cmpd="sng" algn="ctr">
                      <a:solidFill>
                        <a:srgbClr val="8EA9DB"/>
                      </a:solidFill>
                      <a:prstDash val="solid"/>
                      <a:round/>
                      <a:headEnd type="none" w="med" len="med"/>
                      <a:tailEnd type="none" w="med" len="med"/>
                    </a:lnR>
                    <a:lnT w="6350" cap="flat" cmpd="sng" algn="ctr">
                      <a:solidFill>
                        <a:srgbClr val="8EA9DB"/>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ctr"/>
                      <a:r>
                        <a:rPr lang="es-CO" sz="1050" b="0" i="0" u="none" strike="noStrike" dirty="0">
                          <a:solidFill>
                            <a:srgbClr val="203764"/>
                          </a:solidFill>
                          <a:effectLst/>
                          <a:latin typeface="Calibri" panose="020F0502020204030204" pitchFamily="34" charset="0"/>
                          <a:cs typeface="Calibri" panose="020F0502020204030204" pitchFamily="34" charset="0"/>
                        </a:rPr>
                        <a:t>          52,084 </a:t>
                      </a:r>
                    </a:p>
                  </a:txBody>
                  <a:tcPr marL="0" marR="0" marT="0" marB="0" anchor="ctr">
                    <a:lnL w="6350" cap="flat" cmpd="sng" algn="ctr">
                      <a:solidFill>
                        <a:srgbClr val="8EA9DB"/>
                      </a:solidFill>
                      <a:prstDash val="solid"/>
                      <a:round/>
                      <a:headEnd type="none" w="med" len="med"/>
                      <a:tailEnd type="none" w="med" len="med"/>
                    </a:lnL>
                    <a:lnR w="6350" cap="flat" cmpd="sng" algn="ctr">
                      <a:solidFill>
                        <a:srgbClr val="8EA9DB"/>
                      </a:solidFill>
                      <a:prstDash val="solid"/>
                      <a:round/>
                      <a:headEnd type="none" w="med" len="med"/>
                      <a:tailEnd type="none" w="med" len="med"/>
                    </a:lnR>
                    <a:lnT w="6350" cap="flat" cmpd="sng" algn="ctr">
                      <a:solidFill>
                        <a:srgbClr val="8EA9DB"/>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ctr"/>
                      <a:r>
                        <a:rPr lang="es-CO" sz="1050" b="0" i="0" u="none" strike="noStrike" dirty="0">
                          <a:solidFill>
                            <a:srgbClr val="203764"/>
                          </a:solidFill>
                          <a:effectLst/>
                          <a:latin typeface="Calibri" panose="020F0502020204030204" pitchFamily="34" charset="0"/>
                          <a:cs typeface="Calibri" panose="020F0502020204030204" pitchFamily="34" charset="0"/>
                        </a:rPr>
                        <a:t> </a:t>
                      </a:r>
                    </a:p>
                  </a:txBody>
                  <a:tcPr marL="0" marR="0" marT="0" marB="0" anchor="ctr">
                    <a:lnL w="6350" cap="flat" cmpd="sng" algn="ctr">
                      <a:solidFill>
                        <a:srgbClr val="8EA9DB"/>
                      </a:solidFill>
                      <a:prstDash val="solid"/>
                      <a:round/>
                      <a:headEnd type="none" w="med" len="med"/>
                      <a:tailEnd type="none" w="med" len="med"/>
                    </a:lnL>
                    <a:lnR w="6350" cap="flat" cmpd="sng" algn="ctr">
                      <a:solidFill>
                        <a:srgbClr val="8EA9DB"/>
                      </a:solidFill>
                      <a:prstDash val="solid"/>
                      <a:round/>
                      <a:headEnd type="none" w="med" len="med"/>
                      <a:tailEnd type="none" w="med" len="med"/>
                    </a:lnR>
                    <a:lnT w="6350" cap="flat" cmpd="sng" algn="ctr">
                      <a:solidFill>
                        <a:srgbClr val="8EA9DB"/>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ctr"/>
                      <a:r>
                        <a:rPr lang="es-CO" sz="1050" b="0" i="0" u="none" strike="noStrike" dirty="0">
                          <a:solidFill>
                            <a:srgbClr val="203764"/>
                          </a:solidFill>
                          <a:effectLst/>
                          <a:latin typeface="Calibri" panose="020F0502020204030204" pitchFamily="34" charset="0"/>
                          <a:cs typeface="Calibri" panose="020F0502020204030204" pitchFamily="34" charset="0"/>
                        </a:rPr>
                        <a:t>        242,888 </a:t>
                      </a:r>
                    </a:p>
                  </a:txBody>
                  <a:tcPr marL="0" marR="0" marT="0" marB="0" anchor="ctr">
                    <a:lnL w="6350" cap="flat" cmpd="sng" algn="ctr">
                      <a:solidFill>
                        <a:srgbClr val="8EA9DB"/>
                      </a:solidFill>
                      <a:prstDash val="solid"/>
                      <a:round/>
                      <a:headEnd type="none" w="med" len="med"/>
                      <a:tailEnd type="none" w="med" len="med"/>
                    </a:lnL>
                    <a:lnR w="6350" cap="flat" cmpd="sng" algn="ctr">
                      <a:solidFill>
                        <a:srgbClr val="8EA9DB"/>
                      </a:solidFill>
                      <a:prstDash val="solid"/>
                      <a:round/>
                      <a:headEnd type="none" w="med" len="med"/>
                      <a:tailEnd type="none" w="med" len="med"/>
                    </a:lnR>
                    <a:lnT w="6350" cap="flat" cmpd="sng" algn="ctr">
                      <a:solidFill>
                        <a:srgbClr val="8EA9DB"/>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ctr"/>
                      <a:r>
                        <a:rPr lang="es-CO" sz="1050" b="0" i="0" u="none" strike="noStrike" dirty="0">
                          <a:solidFill>
                            <a:srgbClr val="203764"/>
                          </a:solidFill>
                          <a:effectLst/>
                          <a:latin typeface="Calibri" panose="020F0502020204030204" pitchFamily="34" charset="0"/>
                          <a:cs typeface="Calibri" panose="020F0502020204030204" pitchFamily="34" charset="0"/>
                        </a:rPr>
                        <a:t> </a:t>
                      </a:r>
                    </a:p>
                  </a:txBody>
                  <a:tcPr marL="0" marR="0" marT="0" marB="0" anchor="ctr">
                    <a:lnL w="6350" cap="flat" cmpd="sng" algn="ctr">
                      <a:solidFill>
                        <a:srgbClr val="8EA9DB"/>
                      </a:solidFill>
                      <a:prstDash val="solid"/>
                      <a:round/>
                      <a:headEnd type="none" w="med" len="med"/>
                      <a:tailEnd type="none" w="med" len="med"/>
                    </a:lnL>
                    <a:lnR w="6350" cap="flat" cmpd="sng" algn="ctr">
                      <a:solidFill>
                        <a:srgbClr val="8EA9DB"/>
                      </a:solidFill>
                      <a:prstDash val="solid"/>
                      <a:round/>
                      <a:headEnd type="none" w="med" len="med"/>
                      <a:tailEnd type="none" w="med" len="med"/>
                    </a:lnR>
                    <a:lnT w="6350" cap="flat" cmpd="sng" algn="ctr">
                      <a:solidFill>
                        <a:srgbClr val="8EA9DB"/>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ctr"/>
                      <a:r>
                        <a:rPr lang="es-CO" sz="1050" b="0" i="0" u="none" strike="noStrike" dirty="0">
                          <a:solidFill>
                            <a:srgbClr val="203764"/>
                          </a:solidFill>
                          <a:effectLst/>
                          <a:latin typeface="Calibri" panose="020F0502020204030204" pitchFamily="34" charset="0"/>
                          <a:cs typeface="Calibri" panose="020F0502020204030204" pitchFamily="34" charset="0"/>
                        </a:rPr>
                        <a:t>         (86,761)</a:t>
                      </a:r>
                    </a:p>
                  </a:txBody>
                  <a:tcPr marL="0" marR="0" marT="0" marB="0" anchor="ctr">
                    <a:lnL w="6350" cap="flat" cmpd="sng" algn="ctr">
                      <a:solidFill>
                        <a:srgbClr val="8EA9DB"/>
                      </a:solidFill>
                      <a:prstDash val="solid"/>
                      <a:round/>
                      <a:headEnd type="none" w="med" len="med"/>
                      <a:tailEnd type="none" w="med" len="med"/>
                    </a:lnL>
                    <a:lnR w="6350" cap="flat" cmpd="sng" algn="ctr">
                      <a:solidFill>
                        <a:srgbClr val="8EA9DB"/>
                      </a:solidFill>
                      <a:prstDash val="solid"/>
                      <a:round/>
                      <a:headEnd type="none" w="med" len="med"/>
                      <a:tailEnd type="none" w="med" len="med"/>
                    </a:lnR>
                    <a:lnT w="6350" cap="flat" cmpd="sng" algn="ctr">
                      <a:solidFill>
                        <a:srgbClr val="8EA9DB"/>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ctr"/>
                      <a:r>
                        <a:rPr lang="es-CO" sz="1050" b="0" i="0" u="none" strike="noStrike" dirty="0">
                          <a:solidFill>
                            <a:srgbClr val="203764"/>
                          </a:solidFill>
                          <a:effectLst/>
                          <a:latin typeface="Calibri" panose="020F0502020204030204" pitchFamily="34" charset="0"/>
                          <a:cs typeface="Calibri" panose="020F0502020204030204" pitchFamily="34" charset="0"/>
                        </a:rPr>
                        <a:t> </a:t>
                      </a:r>
                    </a:p>
                  </a:txBody>
                  <a:tcPr marL="0" marR="0" marT="0" marB="0" anchor="ctr">
                    <a:lnL w="6350" cap="flat" cmpd="sng" algn="ctr">
                      <a:solidFill>
                        <a:srgbClr val="8EA9DB"/>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8EA9DB"/>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311165258"/>
                  </a:ext>
                </a:extLst>
              </a:tr>
            </a:tbl>
          </a:graphicData>
        </a:graphic>
      </p:graphicFrame>
    </p:spTree>
    <p:extLst>
      <p:ext uri="{BB962C8B-B14F-4D97-AF65-F5344CB8AC3E}">
        <p14:creationId xmlns:p14="http://schemas.microsoft.com/office/powerpoint/2010/main" val="126321889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5">
            <a:extLst>
              <a:ext uri="{FF2B5EF4-FFF2-40B4-BE49-F238E27FC236}">
                <a16:creationId xmlns:a16="http://schemas.microsoft.com/office/drawing/2014/main" xmlns="" id="{147A00F9-85D5-482F-8929-515BA65B6DAA}"/>
              </a:ext>
            </a:extLst>
          </p:cNvPr>
          <p:cNvSpPr>
            <a:spLocks noGrp="1"/>
          </p:cNvSpPr>
          <p:nvPr>
            <p:ph type="title"/>
          </p:nvPr>
        </p:nvSpPr>
        <p:spPr>
          <a:xfrm>
            <a:off x="411088" y="95704"/>
            <a:ext cx="11613596" cy="559387"/>
          </a:xfrm>
        </p:spPr>
        <p:txBody>
          <a:bodyPr/>
          <a:lstStyle/>
          <a:p>
            <a:r>
              <a:rPr lang="es-CO" sz="2400" dirty="0" smtClean="0"/>
              <a:t>4.1 </a:t>
            </a:r>
            <a:r>
              <a:rPr lang="es-CO" sz="2400" dirty="0"/>
              <a:t>Solicitud MGMP Inversión</a:t>
            </a:r>
          </a:p>
        </p:txBody>
      </p:sp>
      <p:sp>
        <p:nvSpPr>
          <p:cNvPr id="9" name="CuadroTexto 8"/>
          <p:cNvSpPr txBox="1"/>
          <p:nvPr/>
        </p:nvSpPr>
        <p:spPr>
          <a:xfrm>
            <a:off x="11576858" y="6515794"/>
            <a:ext cx="615142" cy="261610"/>
          </a:xfrm>
          <a:prstGeom prst="rect">
            <a:avLst/>
          </a:prstGeom>
          <a:noFill/>
        </p:spPr>
        <p:txBody>
          <a:bodyPr wrap="square" rtlCol="0" anchor="ctr">
            <a:spAutoFit/>
          </a:bodyPr>
          <a:lstStyle/>
          <a:p>
            <a:pPr algn="l">
              <a:spcBef>
                <a:spcPts val="600"/>
              </a:spcBef>
            </a:pPr>
            <a:r>
              <a:rPr lang="es-CO" sz="1050" dirty="0" smtClean="0"/>
              <a:t>1 de 2</a:t>
            </a:r>
          </a:p>
        </p:txBody>
      </p:sp>
      <p:graphicFrame>
        <p:nvGraphicFramePr>
          <p:cNvPr id="4" name="Tabla 3"/>
          <p:cNvGraphicFramePr>
            <a:graphicFrameLocks noGrp="1"/>
          </p:cNvGraphicFramePr>
          <p:nvPr>
            <p:extLst>
              <p:ext uri="{D42A27DB-BD31-4B8C-83A1-F6EECF244321}">
                <p14:modId xmlns:p14="http://schemas.microsoft.com/office/powerpoint/2010/main" val="2756405587"/>
              </p:ext>
            </p:extLst>
          </p:nvPr>
        </p:nvGraphicFramePr>
        <p:xfrm>
          <a:off x="765932" y="565227"/>
          <a:ext cx="10520766" cy="5895974"/>
        </p:xfrm>
        <a:graphic>
          <a:graphicData uri="http://schemas.openxmlformats.org/drawingml/2006/table">
            <a:tbl>
              <a:tblPr/>
              <a:tblGrid>
                <a:gridCol w="2745017">
                  <a:extLst>
                    <a:ext uri="{9D8B030D-6E8A-4147-A177-3AD203B41FA5}">
                      <a16:colId xmlns:a16="http://schemas.microsoft.com/office/drawing/2014/main" xmlns="" val="282561319"/>
                    </a:ext>
                  </a:extLst>
                </a:gridCol>
                <a:gridCol w="918594">
                  <a:extLst>
                    <a:ext uri="{9D8B030D-6E8A-4147-A177-3AD203B41FA5}">
                      <a16:colId xmlns:a16="http://schemas.microsoft.com/office/drawing/2014/main" xmlns="" val="3891135488"/>
                    </a:ext>
                  </a:extLst>
                </a:gridCol>
                <a:gridCol w="918594">
                  <a:extLst>
                    <a:ext uri="{9D8B030D-6E8A-4147-A177-3AD203B41FA5}">
                      <a16:colId xmlns:a16="http://schemas.microsoft.com/office/drawing/2014/main" xmlns="" val="3174995681"/>
                    </a:ext>
                  </a:extLst>
                </a:gridCol>
                <a:gridCol w="918594">
                  <a:extLst>
                    <a:ext uri="{9D8B030D-6E8A-4147-A177-3AD203B41FA5}">
                      <a16:colId xmlns:a16="http://schemas.microsoft.com/office/drawing/2014/main" xmlns="" val="911224530"/>
                    </a:ext>
                  </a:extLst>
                </a:gridCol>
                <a:gridCol w="918594">
                  <a:extLst>
                    <a:ext uri="{9D8B030D-6E8A-4147-A177-3AD203B41FA5}">
                      <a16:colId xmlns:a16="http://schemas.microsoft.com/office/drawing/2014/main" xmlns="" val="1601152768"/>
                    </a:ext>
                  </a:extLst>
                </a:gridCol>
                <a:gridCol w="918594">
                  <a:extLst>
                    <a:ext uri="{9D8B030D-6E8A-4147-A177-3AD203B41FA5}">
                      <a16:colId xmlns:a16="http://schemas.microsoft.com/office/drawing/2014/main" xmlns="" val="1810023130"/>
                    </a:ext>
                  </a:extLst>
                </a:gridCol>
                <a:gridCol w="904239">
                  <a:extLst>
                    <a:ext uri="{9D8B030D-6E8A-4147-A177-3AD203B41FA5}">
                      <a16:colId xmlns:a16="http://schemas.microsoft.com/office/drawing/2014/main" xmlns="" val="4050137400"/>
                    </a:ext>
                  </a:extLst>
                </a:gridCol>
                <a:gridCol w="588474">
                  <a:extLst>
                    <a:ext uri="{9D8B030D-6E8A-4147-A177-3AD203B41FA5}">
                      <a16:colId xmlns:a16="http://schemas.microsoft.com/office/drawing/2014/main" xmlns="" val="2628943021"/>
                    </a:ext>
                  </a:extLst>
                </a:gridCol>
                <a:gridCol w="592060">
                  <a:extLst>
                    <a:ext uri="{9D8B030D-6E8A-4147-A177-3AD203B41FA5}">
                      <a16:colId xmlns:a16="http://schemas.microsoft.com/office/drawing/2014/main" xmlns="" val="3033617671"/>
                    </a:ext>
                  </a:extLst>
                </a:gridCol>
                <a:gridCol w="549003">
                  <a:extLst>
                    <a:ext uri="{9D8B030D-6E8A-4147-A177-3AD203B41FA5}">
                      <a16:colId xmlns:a16="http://schemas.microsoft.com/office/drawing/2014/main" xmlns="" val="2428965782"/>
                    </a:ext>
                  </a:extLst>
                </a:gridCol>
                <a:gridCol w="549003">
                  <a:extLst>
                    <a:ext uri="{9D8B030D-6E8A-4147-A177-3AD203B41FA5}">
                      <a16:colId xmlns:a16="http://schemas.microsoft.com/office/drawing/2014/main" xmlns="" val="1301829614"/>
                    </a:ext>
                  </a:extLst>
                </a:gridCol>
              </a:tblGrid>
              <a:tr h="161600">
                <a:tc>
                  <a:txBody>
                    <a:bodyPr/>
                    <a:lstStyle/>
                    <a:p>
                      <a:pPr algn="l" rtl="0" fontAlgn="ctr"/>
                      <a:r>
                        <a:rPr lang="es-CO" sz="900" b="1" i="0" u="none" strike="noStrike">
                          <a:solidFill>
                            <a:srgbClr val="203764"/>
                          </a:solidFill>
                          <a:effectLst/>
                          <a:latin typeface="Calibri" panose="020F0502020204030204" pitchFamily="34" charset="0"/>
                        </a:rPr>
                        <a:t>Millones de pesos</a:t>
                      </a:r>
                    </a:p>
                  </a:txBody>
                  <a:tcPr marL="0" marR="0" marT="0" marB="0" anchor="ctr">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endParaRPr lang="es-CO" sz="1100" b="0" i="0" u="none" strike="noStrike">
                        <a:solidFill>
                          <a:srgbClr val="000000"/>
                        </a:solidFill>
                        <a:effectLst/>
                        <a:latin typeface="Arial" panose="020B0604020202020204" pitchFamily="34" charset="0"/>
                      </a:endParaRPr>
                    </a:p>
                  </a:txBody>
                  <a:tcPr marL="0" marR="0" marT="0" marB="0" anchor="ctr">
                    <a:lnL>
                      <a:noFill/>
                    </a:lnL>
                    <a:lnR>
                      <a:noFill/>
                    </a:lnR>
                    <a:lnT w="1270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ctr"/>
                      <a:endParaRPr lang="es-CO" sz="900" b="0" i="0" u="none" strike="noStrike">
                        <a:solidFill>
                          <a:srgbClr val="000000"/>
                        </a:solidFill>
                        <a:effectLst/>
                        <a:latin typeface="Calibri" panose="020F0502020204030204" pitchFamily="34" charset="0"/>
                      </a:endParaRPr>
                    </a:p>
                  </a:txBody>
                  <a:tcPr marL="0" marR="0" marT="0" marB="0" anchor="ctr">
                    <a:lnL>
                      <a:noFill/>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8">
                  <a:txBody>
                    <a:bodyPr/>
                    <a:lstStyle/>
                    <a:p>
                      <a:pPr algn="ctr" rtl="0" fontAlgn="ctr"/>
                      <a:r>
                        <a:rPr lang="es-CO" sz="1000" b="1" i="0" u="none" strike="noStrike">
                          <a:solidFill>
                            <a:srgbClr val="FFFFFF"/>
                          </a:solidFill>
                          <a:effectLst/>
                          <a:latin typeface="Calibri" panose="020F0502020204030204" pitchFamily="34" charset="0"/>
                        </a:rPr>
                        <a:t>MGMP 2020 - 2023</a:t>
                      </a:r>
                    </a:p>
                  </a:txBody>
                  <a:tcPr marL="0" marR="0" marT="0" marB="0"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03764"/>
                    </a:solidFill>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extLst>
                  <a:ext uri="{0D108BD9-81ED-4DB2-BD59-A6C34878D82A}">
                    <a16:rowId xmlns:a16="http://schemas.microsoft.com/office/drawing/2014/main" xmlns="" val="802215499"/>
                  </a:ext>
                </a:extLst>
              </a:tr>
              <a:tr h="132218">
                <a:tc rowSpan="2">
                  <a:txBody>
                    <a:bodyPr/>
                    <a:lstStyle/>
                    <a:p>
                      <a:pPr algn="ctr" rtl="0" fontAlgn="ctr"/>
                      <a:r>
                        <a:rPr lang="es-CO" sz="1000" b="1" i="0" u="none" strike="noStrike">
                          <a:solidFill>
                            <a:srgbClr val="FFFFFF"/>
                          </a:solidFill>
                          <a:effectLst/>
                          <a:latin typeface="Calibri" panose="020F0502020204030204" pitchFamily="34" charset="0"/>
                        </a:rPr>
                        <a:t>Inversión/Entidad</a:t>
                      </a:r>
                    </a:p>
                  </a:txBody>
                  <a:tcPr marL="0" marR="0" marT="0" marB="0" anchor="ctr">
                    <a:lnL w="12700" cap="flat" cmpd="sng" algn="ctr">
                      <a:solidFill>
                        <a:schemeClr val="tx1"/>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203764"/>
                    </a:solidFill>
                  </a:tcPr>
                </a:tc>
                <a:tc rowSpan="2">
                  <a:txBody>
                    <a:bodyPr/>
                    <a:lstStyle/>
                    <a:p>
                      <a:pPr algn="ctr" rtl="0" fontAlgn="ctr"/>
                      <a:r>
                        <a:rPr lang="es-CO" sz="900" b="1" i="0" u="none" strike="noStrike" dirty="0">
                          <a:solidFill>
                            <a:srgbClr val="FFFFFF"/>
                          </a:solidFill>
                          <a:effectLst/>
                          <a:latin typeface="Calibri" panose="020F0502020204030204" pitchFamily="34" charset="0"/>
                        </a:rPr>
                        <a:t>2020*</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203764"/>
                    </a:solidFill>
                  </a:tcPr>
                </a:tc>
                <a:tc rowSpan="2">
                  <a:txBody>
                    <a:bodyPr/>
                    <a:lstStyle/>
                    <a:p>
                      <a:pPr algn="ctr" rtl="0" fontAlgn="ctr"/>
                      <a:r>
                        <a:rPr lang="es-CO" sz="900" b="1" i="0" u="none" strike="noStrike">
                          <a:solidFill>
                            <a:srgbClr val="FFFFFF"/>
                          </a:solidFill>
                          <a:effectLst/>
                          <a:latin typeface="Calibri" panose="020F0502020204030204" pitchFamily="34" charset="0"/>
                        </a:rPr>
                        <a:t>2020**</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203764"/>
                    </a:solidFill>
                  </a:tcPr>
                </a:tc>
                <a:tc rowSpan="2">
                  <a:txBody>
                    <a:bodyPr/>
                    <a:lstStyle/>
                    <a:p>
                      <a:pPr algn="ctr" rtl="0" fontAlgn="ctr"/>
                      <a:r>
                        <a:rPr lang="es-CO" sz="900" b="1" i="0" u="none" strike="noStrike">
                          <a:solidFill>
                            <a:srgbClr val="FFFFFF"/>
                          </a:solidFill>
                          <a:effectLst/>
                          <a:latin typeface="Calibri" panose="020F0502020204030204" pitchFamily="34" charset="0"/>
                        </a:rPr>
                        <a:t>2021</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203764"/>
                    </a:solidFill>
                  </a:tcPr>
                </a:tc>
                <a:tc rowSpan="2">
                  <a:txBody>
                    <a:bodyPr/>
                    <a:lstStyle/>
                    <a:p>
                      <a:pPr algn="ctr" rtl="0" fontAlgn="ctr"/>
                      <a:r>
                        <a:rPr lang="es-CO" sz="900" b="1" i="0" u="none" strike="noStrike">
                          <a:solidFill>
                            <a:srgbClr val="FFFFFF"/>
                          </a:solidFill>
                          <a:effectLst/>
                          <a:latin typeface="Calibri" panose="020F0502020204030204" pitchFamily="34" charset="0"/>
                        </a:rPr>
                        <a:t>2022</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203764"/>
                    </a:solidFill>
                  </a:tcPr>
                </a:tc>
                <a:tc rowSpan="2">
                  <a:txBody>
                    <a:bodyPr/>
                    <a:lstStyle/>
                    <a:p>
                      <a:pPr algn="ctr" rtl="0" fontAlgn="ctr"/>
                      <a:r>
                        <a:rPr lang="es-CO" sz="900" b="1" i="0" u="none" strike="noStrike">
                          <a:solidFill>
                            <a:srgbClr val="FFFFFF"/>
                          </a:solidFill>
                          <a:effectLst/>
                          <a:latin typeface="Calibri" panose="020F0502020204030204" pitchFamily="34" charset="0"/>
                        </a:rPr>
                        <a:t>2023</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203764"/>
                    </a:solidFill>
                  </a:tcPr>
                </a:tc>
                <a:tc rowSpan="2">
                  <a:txBody>
                    <a:bodyPr/>
                    <a:lstStyle/>
                    <a:p>
                      <a:pPr algn="ctr" rtl="0" fontAlgn="ctr"/>
                      <a:r>
                        <a:rPr lang="es-CO" sz="900" b="1" i="0" u="none" strike="noStrike">
                          <a:solidFill>
                            <a:srgbClr val="FFFFFF"/>
                          </a:solidFill>
                          <a:effectLst/>
                          <a:latin typeface="Calibri" panose="020F0502020204030204" pitchFamily="34" charset="0"/>
                        </a:rPr>
                        <a:t>2024</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203764"/>
                    </a:solidFill>
                  </a:tcPr>
                </a:tc>
                <a:tc>
                  <a:txBody>
                    <a:bodyPr/>
                    <a:lstStyle/>
                    <a:p>
                      <a:pPr algn="ctr" rtl="0" fontAlgn="ctr"/>
                      <a:r>
                        <a:rPr lang="es-CO" sz="900" b="1" i="0" u="none" strike="noStrike">
                          <a:solidFill>
                            <a:srgbClr val="FFFFFF"/>
                          </a:solidFill>
                          <a:effectLst/>
                          <a:latin typeface="Calibri" panose="020F0502020204030204" pitchFamily="34" charset="0"/>
                        </a:rPr>
                        <a:t>Var%</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203764"/>
                    </a:solidFill>
                  </a:tcPr>
                </a:tc>
                <a:tc>
                  <a:txBody>
                    <a:bodyPr/>
                    <a:lstStyle/>
                    <a:p>
                      <a:pPr algn="ctr" rtl="0" fontAlgn="ctr"/>
                      <a:r>
                        <a:rPr lang="es-CO" sz="900" b="1" i="0" u="none" strike="noStrike">
                          <a:solidFill>
                            <a:srgbClr val="FFFFFF"/>
                          </a:solidFill>
                          <a:effectLst/>
                          <a:latin typeface="Calibri" panose="020F0502020204030204" pitchFamily="34" charset="0"/>
                        </a:rPr>
                        <a:t>Var%</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203764"/>
                    </a:solidFill>
                  </a:tcPr>
                </a:tc>
                <a:tc>
                  <a:txBody>
                    <a:bodyPr/>
                    <a:lstStyle/>
                    <a:p>
                      <a:pPr algn="ctr" rtl="0" fontAlgn="ctr"/>
                      <a:r>
                        <a:rPr lang="es-CO" sz="900" b="1" i="0" u="none" strike="noStrike">
                          <a:solidFill>
                            <a:srgbClr val="FFFFFF"/>
                          </a:solidFill>
                          <a:effectLst/>
                          <a:latin typeface="Calibri" panose="020F0502020204030204" pitchFamily="34" charset="0"/>
                        </a:rPr>
                        <a:t>Var%</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203764"/>
                    </a:solidFill>
                  </a:tcPr>
                </a:tc>
                <a:tc>
                  <a:txBody>
                    <a:bodyPr/>
                    <a:lstStyle/>
                    <a:p>
                      <a:pPr algn="ctr" rtl="0" fontAlgn="ctr"/>
                      <a:r>
                        <a:rPr lang="es-CO" sz="900" b="1" i="0" u="none" strike="noStrike">
                          <a:solidFill>
                            <a:srgbClr val="FFFFFF"/>
                          </a:solidFill>
                          <a:effectLst/>
                          <a:latin typeface="Calibri" panose="020F0502020204030204" pitchFamily="34" charset="0"/>
                        </a:rPr>
                        <a:t>Var%</a:t>
                      </a:r>
                    </a:p>
                  </a:txBody>
                  <a:tcPr marL="0" marR="0" marT="0" marB="0" anchor="ctr">
                    <a:lnL w="6350" cap="flat" cmpd="sng" algn="ctr">
                      <a:solidFill>
                        <a:srgbClr val="B8CCE4"/>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203764"/>
                    </a:solidFill>
                  </a:tcPr>
                </a:tc>
                <a:extLst>
                  <a:ext uri="{0D108BD9-81ED-4DB2-BD59-A6C34878D82A}">
                    <a16:rowId xmlns:a16="http://schemas.microsoft.com/office/drawing/2014/main" xmlns="" val="4112513821"/>
                  </a:ext>
                </a:extLst>
              </a:tr>
              <a:tr h="132218">
                <a:tc vMerge="1">
                  <a:txBody>
                    <a:bodyPr/>
                    <a:lstStyle/>
                    <a:p>
                      <a:endParaRPr lang="es-CO"/>
                    </a:p>
                  </a:txBody>
                  <a:tcPr/>
                </a:tc>
                <a:tc vMerge="1">
                  <a:txBody>
                    <a:bodyPr/>
                    <a:lstStyle/>
                    <a:p>
                      <a:endParaRPr lang="es-CO"/>
                    </a:p>
                  </a:txBody>
                  <a:tcPr/>
                </a:tc>
                <a:tc vMerge="1">
                  <a:txBody>
                    <a:bodyPr/>
                    <a:lstStyle/>
                    <a:p>
                      <a:endParaRPr lang="es-CO"/>
                    </a:p>
                  </a:txBody>
                  <a:tcPr/>
                </a:tc>
                <a:tc vMerge="1">
                  <a:txBody>
                    <a:bodyPr/>
                    <a:lstStyle/>
                    <a:p>
                      <a:endParaRPr lang="es-CO"/>
                    </a:p>
                  </a:txBody>
                  <a:tcPr/>
                </a:tc>
                <a:tc vMerge="1">
                  <a:txBody>
                    <a:bodyPr/>
                    <a:lstStyle/>
                    <a:p>
                      <a:endParaRPr lang="es-CO"/>
                    </a:p>
                  </a:txBody>
                  <a:tcPr/>
                </a:tc>
                <a:tc vMerge="1">
                  <a:txBody>
                    <a:bodyPr/>
                    <a:lstStyle/>
                    <a:p>
                      <a:endParaRPr lang="es-CO"/>
                    </a:p>
                  </a:txBody>
                  <a:tcPr/>
                </a:tc>
                <a:tc vMerge="1">
                  <a:txBody>
                    <a:bodyPr/>
                    <a:lstStyle/>
                    <a:p>
                      <a:endParaRPr lang="es-CO"/>
                    </a:p>
                  </a:txBody>
                  <a:tcPr/>
                </a:tc>
                <a:tc>
                  <a:txBody>
                    <a:bodyPr/>
                    <a:lstStyle/>
                    <a:p>
                      <a:pPr algn="ctr" rtl="0" fontAlgn="ctr"/>
                      <a:r>
                        <a:rPr lang="es-CO" sz="900" b="1" i="0" u="none" strike="noStrike">
                          <a:solidFill>
                            <a:srgbClr val="FFFFFF"/>
                          </a:solidFill>
                          <a:effectLst/>
                          <a:latin typeface="Calibri" panose="020F0502020204030204" pitchFamily="34" charset="0"/>
                        </a:rPr>
                        <a:t>21/20</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a:noFill/>
                    </a:lnT>
                    <a:lnB w="6350" cap="flat" cmpd="sng" algn="ctr">
                      <a:solidFill>
                        <a:srgbClr val="B8CCE4"/>
                      </a:solidFill>
                      <a:prstDash val="solid"/>
                      <a:round/>
                      <a:headEnd type="none" w="med" len="med"/>
                      <a:tailEnd type="none" w="med" len="med"/>
                    </a:lnB>
                    <a:solidFill>
                      <a:srgbClr val="203764"/>
                    </a:solidFill>
                  </a:tcPr>
                </a:tc>
                <a:tc>
                  <a:txBody>
                    <a:bodyPr/>
                    <a:lstStyle/>
                    <a:p>
                      <a:pPr algn="ctr" rtl="0" fontAlgn="ctr"/>
                      <a:r>
                        <a:rPr lang="es-CO" sz="900" b="1" i="0" u="none" strike="noStrike">
                          <a:solidFill>
                            <a:srgbClr val="FFFFFF"/>
                          </a:solidFill>
                          <a:effectLst/>
                          <a:latin typeface="Calibri" panose="020F0502020204030204" pitchFamily="34" charset="0"/>
                        </a:rPr>
                        <a:t>22/21</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a:noFill/>
                    </a:lnT>
                    <a:lnB w="6350" cap="flat" cmpd="sng" algn="ctr">
                      <a:solidFill>
                        <a:srgbClr val="B8CCE4"/>
                      </a:solidFill>
                      <a:prstDash val="solid"/>
                      <a:round/>
                      <a:headEnd type="none" w="med" len="med"/>
                      <a:tailEnd type="none" w="med" len="med"/>
                    </a:lnB>
                    <a:solidFill>
                      <a:srgbClr val="203764"/>
                    </a:solidFill>
                  </a:tcPr>
                </a:tc>
                <a:tc>
                  <a:txBody>
                    <a:bodyPr/>
                    <a:lstStyle/>
                    <a:p>
                      <a:pPr algn="ctr" rtl="0" fontAlgn="ctr"/>
                      <a:r>
                        <a:rPr lang="es-CO" sz="900" b="1" i="0" u="none" strike="noStrike" dirty="0">
                          <a:solidFill>
                            <a:srgbClr val="FFFFFF"/>
                          </a:solidFill>
                          <a:effectLst/>
                          <a:latin typeface="Calibri" panose="020F0502020204030204" pitchFamily="34" charset="0"/>
                        </a:rPr>
                        <a:t>23/22</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a:noFill/>
                    </a:lnT>
                    <a:lnB w="6350" cap="flat" cmpd="sng" algn="ctr">
                      <a:solidFill>
                        <a:srgbClr val="B8CCE4"/>
                      </a:solidFill>
                      <a:prstDash val="solid"/>
                      <a:round/>
                      <a:headEnd type="none" w="med" len="med"/>
                      <a:tailEnd type="none" w="med" len="med"/>
                    </a:lnB>
                    <a:solidFill>
                      <a:srgbClr val="203764"/>
                    </a:solidFill>
                  </a:tcPr>
                </a:tc>
                <a:tc>
                  <a:txBody>
                    <a:bodyPr/>
                    <a:lstStyle/>
                    <a:p>
                      <a:pPr algn="ctr" rtl="0" fontAlgn="ctr"/>
                      <a:r>
                        <a:rPr lang="es-CO" sz="900" b="1" i="0" u="none" strike="noStrike">
                          <a:solidFill>
                            <a:srgbClr val="FFFFFF"/>
                          </a:solidFill>
                          <a:effectLst/>
                          <a:latin typeface="Calibri" panose="020F0502020204030204" pitchFamily="34" charset="0"/>
                        </a:rPr>
                        <a:t>24/23</a:t>
                      </a:r>
                    </a:p>
                  </a:txBody>
                  <a:tcPr marL="0" marR="0" marT="0" marB="0" anchor="ctr">
                    <a:lnL w="6350" cap="flat" cmpd="sng" algn="ctr">
                      <a:solidFill>
                        <a:srgbClr val="B8CCE4"/>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w="6350" cap="flat" cmpd="sng" algn="ctr">
                      <a:solidFill>
                        <a:srgbClr val="B8CCE4"/>
                      </a:solidFill>
                      <a:prstDash val="solid"/>
                      <a:round/>
                      <a:headEnd type="none" w="med" len="med"/>
                      <a:tailEnd type="none" w="med" len="med"/>
                    </a:lnB>
                    <a:solidFill>
                      <a:srgbClr val="203764"/>
                    </a:solidFill>
                  </a:tcPr>
                </a:tc>
                <a:extLst>
                  <a:ext uri="{0D108BD9-81ED-4DB2-BD59-A6C34878D82A}">
                    <a16:rowId xmlns:a16="http://schemas.microsoft.com/office/drawing/2014/main" xmlns="" val="1486485861"/>
                  </a:ext>
                </a:extLst>
              </a:tr>
              <a:tr h="132218">
                <a:tc>
                  <a:txBody>
                    <a:bodyPr/>
                    <a:lstStyle/>
                    <a:p>
                      <a:pPr algn="r" rtl="0" fontAlgn="ctr"/>
                      <a:r>
                        <a:rPr lang="es-ES" sz="900" b="1" i="0" u="none" strike="noStrike">
                          <a:solidFill>
                            <a:srgbClr val="44546A"/>
                          </a:solidFill>
                          <a:effectLst/>
                          <a:latin typeface="Calibri" panose="020F0502020204030204" pitchFamily="34" charset="0"/>
                        </a:rPr>
                        <a:t>Ministerio de Hacienda y Crédito Público</a:t>
                      </a:r>
                    </a:p>
                  </a:txBody>
                  <a:tcPr marL="0" marR="0" marT="0" marB="0" anchor="ctr">
                    <a:lnL w="12700" cap="flat" cmpd="sng" algn="ctr">
                      <a:solidFill>
                        <a:schemeClr val="tx1"/>
                      </a:solidFill>
                      <a:prstDash val="solid"/>
                      <a:round/>
                      <a:headEnd type="none" w="med" len="med"/>
                      <a:tailEnd type="none" w="med" len="med"/>
                    </a:lnL>
                    <a:lnR>
                      <a:noFill/>
                    </a:lnR>
                    <a:lnT>
                      <a:noFill/>
                    </a:lnT>
                    <a:lnB w="6350" cap="flat" cmpd="sng" algn="ctr">
                      <a:solidFill>
                        <a:srgbClr val="000000"/>
                      </a:solidFill>
                      <a:prstDash val="solid"/>
                      <a:round/>
                      <a:headEnd type="none" w="med" len="med"/>
                      <a:tailEnd type="none" w="med" len="med"/>
                    </a:lnB>
                    <a:solidFill>
                      <a:srgbClr val="F2F2F2"/>
                    </a:solidFill>
                  </a:tcPr>
                </a:tc>
                <a:tc>
                  <a:txBody>
                    <a:bodyPr/>
                    <a:lstStyle/>
                    <a:p>
                      <a:pPr algn="r" rtl="0" fontAlgn="ctr"/>
                      <a:r>
                        <a:rPr lang="es-CO" sz="900" b="1" i="0" u="none" strike="noStrike" dirty="0">
                          <a:solidFill>
                            <a:srgbClr val="44546A"/>
                          </a:solidFill>
                          <a:effectLst/>
                          <a:latin typeface="Calibri" panose="020F0502020204030204" pitchFamily="34" charset="0"/>
                        </a:rPr>
                        <a:t>      852,607 </a:t>
                      </a:r>
                    </a:p>
                  </a:txBody>
                  <a:tcPr marL="0" marR="0" marT="0" marB="0" anchor="ctr">
                    <a:lnL>
                      <a:noFill/>
                    </a:lnL>
                    <a:lnR>
                      <a:noFill/>
                    </a:lnR>
                    <a:lnT>
                      <a:noFill/>
                    </a:lnT>
                    <a:lnB w="6350" cap="flat" cmpd="sng" algn="ctr">
                      <a:solidFill>
                        <a:srgbClr val="000000"/>
                      </a:solidFill>
                      <a:prstDash val="solid"/>
                      <a:round/>
                      <a:headEnd type="none" w="med" len="med"/>
                      <a:tailEnd type="none" w="med" len="med"/>
                    </a:lnB>
                    <a:solidFill>
                      <a:srgbClr val="F2F2F2"/>
                    </a:solidFill>
                  </a:tcPr>
                </a:tc>
                <a:tc>
                  <a:txBody>
                    <a:bodyPr/>
                    <a:lstStyle/>
                    <a:p>
                      <a:pPr algn="r" rtl="0" fontAlgn="ctr"/>
                      <a:r>
                        <a:rPr lang="es-CO" sz="900" b="1" i="0" u="none" strike="noStrike">
                          <a:solidFill>
                            <a:srgbClr val="44546A"/>
                          </a:solidFill>
                          <a:effectLst/>
                          <a:latin typeface="Calibri" panose="020F0502020204030204" pitchFamily="34" charset="0"/>
                        </a:rPr>
                        <a:t>      745,107 </a:t>
                      </a:r>
                    </a:p>
                  </a:txBody>
                  <a:tcPr marL="0" marR="0" marT="0" marB="0" anchor="ctr">
                    <a:lnL>
                      <a:noFill/>
                    </a:lnL>
                    <a:lnR>
                      <a:noFill/>
                    </a:lnR>
                    <a:lnT>
                      <a:noFill/>
                    </a:lnT>
                    <a:lnB w="6350" cap="flat" cmpd="sng" algn="ctr">
                      <a:solidFill>
                        <a:srgbClr val="000000"/>
                      </a:solidFill>
                      <a:prstDash val="solid"/>
                      <a:round/>
                      <a:headEnd type="none" w="med" len="med"/>
                      <a:tailEnd type="none" w="med" len="med"/>
                    </a:lnB>
                    <a:solidFill>
                      <a:srgbClr val="F2F2F2"/>
                    </a:solidFill>
                  </a:tcPr>
                </a:tc>
                <a:tc>
                  <a:txBody>
                    <a:bodyPr/>
                    <a:lstStyle/>
                    <a:p>
                      <a:pPr algn="r" rtl="0" fontAlgn="ctr"/>
                      <a:r>
                        <a:rPr lang="es-CO" sz="900" b="1" i="0" u="none" strike="noStrike">
                          <a:solidFill>
                            <a:srgbClr val="44546A"/>
                          </a:solidFill>
                          <a:effectLst/>
                          <a:latin typeface="Calibri" panose="020F0502020204030204" pitchFamily="34" charset="0"/>
                        </a:rPr>
                        <a:t>      771,381 </a:t>
                      </a:r>
                    </a:p>
                  </a:txBody>
                  <a:tcPr marL="0" marR="0" marT="0" marB="0" anchor="ctr">
                    <a:lnL>
                      <a:noFill/>
                    </a:lnL>
                    <a:lnR>
                      <a:noFill/>
                    </a:lnR>
                    <a:lnT>
                      <a:noFill/>
                    </a:lnT>
                    <a:lnB w="6350" cap="flat" cmpd="sng" algn="ctr">
                      <a:solidFill>
                        <a:srgbClr val="000000"/>
                      </a:solidFill>
                      <a:prstDash val="solid"/>
                      <a:round/>
                      <a:headEnd type="none" w="med" len="med"/>
                      <a:tailEnd type="none" w="med" len="med"/>
                    </a:lnB>
                    <a:solidFill>
                      <a:srgbClr val="F2F2F2"/>
                    </a:solidFill>
                  </a:tcPr>
                </a:tc>
                <a:tc>
                  <a:txBody>
                    <a:bodyPr/>
                    <a:lstStyle/>
                    <a:p>
                      <a:pPr algn="r" rtl="0" fontAlgn="ctr"/>
                      <a:r>
                        <a:rPr lang="es-CO" sz="900" b="1" i="0" u="none" strike="noStrike">
                          <a:solidFill>
                            <a:srgbClr val="44546A"/>
                          </a:solidFill>
                          <a:effectLst/>
                          <a:latin typeface="Calibri" panose="020F0502020204030204" pitchFamily="34" charset="0"/>
                        </a:rPr>
                        <a:t>      997,161 </a:t>
                      </a:r>
                    </a:p>
                  </a:txBody>
                  <a:tcPr marL="0" marR="0" marT="0" marB="0" anchor="ctr">
                    <a:lnL>
                      <a:noFill/>
                    </a:lnL>
                    <a:lnR>
                      <a:noFill/>
                    </a:lnR>
                    <a:lnT>
                      <a:noFill/>
                    </a:lnT>
                    <a:lnB w="6350" cap="flat" cmpd="sng" algn="ctr">
                      <a:solidFill>
                        <a:srgbClr val="000000"/>
                      </a:solidFill>
                      <a:prstDash val="solid"/>
                      <a:round/>
                      <a:headEnd type="none" w="med" len="med"/>
                      <a:tailEnd type="none" w="med" len="med"/>
                    </a:lnB>
                    <a:solidFill>
                      <a:srgbClr val="F2F2F2"/>
                    </a:solidFill>
                  </a:tcPr>
                </a:tc>
                <a:tc>
                  <a:txBody>
                    <a:bodyPr/>
                    <a:lstStyle/>
                    <a:p>
                      <a:pPr algn="r" rtl="0" fontAlgn="ctr"/>
                      <a:r>
                        <a:rPr lang="es-CO" sz="900" b="1" i="0" u="none" strike="noStrike">
                          <a:solidFill>
                            <a:srgbClr val="44546A"/>
                          </a:solidFill>
                          <a:effectLst/>
                          <a:latin typeface="Calibri" panose="020F0502020204030204" pitchFamily="34" charset="0"/>
                        </a:rPr>
                        <a:t>   1,105,525 </a:t>
                      </a:r>
                    </a:p>
                  </a:txBody>
                  <a:tcPr marL="0" marR="0" marT="0" marB="0" anchor="ctr">
                    <a:lnL>
                      <a:noFill/>
                    </a:lnL>
                    <a:lnR>
                      <a:noFill/>
                    </a:lnR>
                    <a:lnT>
                      <a:noFill/>
                    </a:lnT>
                    <a:lnB w="6350" cap="flat" cmpd="sng" algn="ctr">
                      <a:solidFill>
                        <a:srgbClr val="000000"/>
                      </a:solidFill>
                      <a:prstDash val="solid"/>
                      <a:round/>
                      <a:headEnd type="none" w="med" len="med"/>
                      <a:tailEnd type="none" w="med" len="med"/>
                    </a:lnB>
                    <a:solidFill>
                      <a:srgbClr val="F2F2F2"/>
                    </a:solidFill>
                  </a:tcPr>
                </a:tc>
                <a:tc>
                  <a:txBody>
                    <a:bodyPr/>
                    <a:lstStyle/>
                    <a:p>
                      <a:pPr algn="r" rtl="0" fontAlgn="ctr"/>
                      <a:r>
                        <a:rPr lang="es-CO" sz="900" b="1" i="0" u="none" strike="noStrike">
                          <a:solidFill>
                            <a:srgbClr val="44546A"/>
                          </a:solidFill>
                          <a:effectLst/>
                          <a:latin typeface="Calibri" panose="020F0502020204030204" pitchFamily="34" charset="0"/>
                        </a:rPr>
                        <a:t>  1,475,927 </a:t>
                      </a:r>
                    </a:p>
                  </a:txBody>
                  <a:tcPr marL="0" marR="0" marT="0" marB="0" anchor="ctr">
                    <a:lnL>
                      <a:noFill/>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2F2F2"/>
                    </a:solidFill>
                  </a:tcPr>
                </a:tc>
                <a:tc>
                  <a:txBody>
                    <a:bodyPr/>
                    <a:lstStyle/>
                    <a:p>
                      <a:pPr algn="r" rtl="0" fontAlgn="ctr"/>
                      <a:r>
                        <a:rPr lang="es-CO" sz="900" b="0" i="0" u="none" strike="noStrike">
                          <a:solidFill>
                            <a:srgbClr val="44546A"/>
                          </a:solidFill>
                          <a:effectLst/>
                          <a:latin typeface="Calibri" panose="020F0502020204030204" pitchFamily="34" charset="0"/>
                        </a:rPr>
                        <a:t>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r" rtl="0" fontAlgn="ctr"/>
                      <a:r>
                        <a:rPr lang="es-CO" sz="900" b="0" i="0" u="none" strike="noStrike">
                          <a:solidFill>
                            <a:srgbClr val="44546A"/>
                          </a:solidFill>
                          <a:effectLst/>
                          <a:latin typeface="Calibri" panose="020F0502020204030204" pitchFamily="34" charset="0"/>
                        </a:rPr>
                        <a:t>29%</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r" rtl="0" fontAlgn="ctr"/>
                      <a:r>
                        <a:rPr lang="es-CO" sz="900" b="0" i="0" u="none" strike="noStrike">
                          <a:solidFill>
                            <a:srgbClr val="44546A"/>
                          </a:solidFill>
                          <a:effectLst/>
                          <a:latin typeface="Calibri" panose="020F0502020204030204" pitchFamily="34" charset="0"/>
                        </a:rPr>
                        <a:t>11%</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r" rtl="0" fontAlgn="ctr"/>
                      <a:r>
                        <a:rPr lang="es-CO" sz="900" b="0" i="0" u="none" strike="noStrike">
                          <a:solidFill>
                            <a:srgbClr val="44546A"/>
                          </a:solidFill>
                          <a:effectLst/>
                          <a:latin typeface="Calibri" panose="020F0502020204030204" pitchFamily="34" charset="0"/>
                        </a:rPr>
                        <a:t>34%</a:t>
                      </a:r>
                    </a:p>
                  </a:txBody>
                  <a:tcPr marL="0" marR="0" marT="0" marB="0" anchor="ctr">
                    <a:lnL w="6350" cap="flat" cmpd="sng" algn="ctr">
                      <a:solidFill>
                        <a:srgbClr val="B8CCE4"/>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extLst>
                  <a:ext uri="{0D108BD9-81ED-4DB2-BD59-A6C34878D82A}">
                    <a16:rowId xmlns:a16="http://schemas.microsoft.com/office/drawing/2014/main" xmlns="" val="889452836"/>
                  </a:ext>
                </a:extLst>
              </a:tr>
              <a:tr h="132218">
                <a:tc>
                  <a:txBody>
                    <a:bodyPr/>
                    <a:lstStyle/>
                    <a:p>
                      <a:pPr algn="r" rtl="0" fontAlgn="ctr"/>
                      <a:r>
                        <a:rPr lang="es-CO" sz="900" b="1" i="0" u="none" strike="noStrike">
                          <a:solidFill>
                            <a:srgbClr val="44546A"/>
                          </a:solidFill>
                          <a:effectLst/>
                          <a:latin typeface="Calibri" panose="020F0502020204030204" pitchFamily="34" charset="0"/>
                        </a:rPr>
                        <a:t>Política Macroeconómica y Fiscal</a:t>
                      </a:r>
                    </a:p>
                  </a:txBody>
                  <a:tcPr marL="0" marR="0" marT="0" marB="0" anchor="ctr">
                    <a:lnL w="12700" cap="flat" cmpd="sng" algn="ctr">
                      <a:solidFill>
                        <a:schemeClr val="tx1"/>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2F2F2"/>
                    </a:solidFill>
                  </a:tcPr>
                </a:tc>
                <a:tc>
                  <a:txBody>
                    <a:bodyPr/>
                    <a:lstStyle/>
                    <a:p>
                      <a:pPr algn="r" rtl="0" fontAlgn="ctr"/>
                      <a:r>
                        <a:rPr lang="es-CO" sz="900" b="0" i="0" u="none" strike="noStrike" dirty="0">
                          <a:solidFill>
                            <a:srgbClr val="44546A"/>
                          </a:solidFill>
                          <a:effectLst/>
                          <a:latin typeface="Calibri" panose="020F0502020204030204" pitchFamily="34" charset="0"/>
                        </a:rPr>
                        <a:t>        28,337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2F2F2"/>
                    </a:solidFill>
                  </a:tcPr>
                </a:tc>
                <a:tc>
                  <a:txBody>
                    <a:bodyPr/>
                    <a:lstStyle/>
                    <a:p>
                      <a:pPr algn="r" rtl="0" fontAlgn="ctr"/>
                      <a:r>
                        <a:rPr lang="es-CO" sz="900" b="0" i="0" u="none" strike="noStrike">
                          <a:solidFill>
                            <a:srgbClr val="44546A"/>
                          </a:solidFill>
                          <a:effectLst/>
                          <a:latin typeface="Calibri" panose="020F0502020204030204" pitchFamily="34" charset="0"/>
                        </a:rPr>
                        <a:t>        27,337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2F2F2"/>
                    </a:solidFill>
                  </a:tcPr>
                </a:tc>
                <a:tc>
                  <a:txBody>
                    <a:bodyPr/>
                    <a:lstStyle/>
                    <a:p>
                      <a:pPr algn="r" rtl="0" fontAlgn="ctr"/>
                      <a:r>
                        <a:rPr lang="es-CO" sz="900" b="0" i="0" u="none" strike="noStrike">
                          <a:solidFill>
                            <a:srgbClr val="44546A"/>
                          </a:solidFill>
                          <a:effectLst/>
                          <a:latin typeface="Calibri" panose="020F0502020204030204" pitchFamily="34" charset="0"/>
                        </a:rPr>
                        <a:t>        30,643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2F2F2"/>
                    </a:solidFill>
                  </a:tcPr>
                </a:tc>
                <a:tc>
                  <a:txBody>
                    <a:bodyPr/>
                    <a:lstStyle/>
                    <a:p>
                      <a:pPr algn="r" rtl="0" fontAlgn="ctr"/>
                      <a:r>
                        <a:rPr lang="es-CO" sz="900" b="0" i="0" u="none" strike="noStrike">
                          <a:solidFill>
                            <a:srgbClr val="44546A"/>
                          </a:solidFill>
                          <a:effectLst/>
                          <a:latin typeface="Calibri" panose="020F0502020204030204" pitchFamily="34" charset="0"/>
                        </a:rPr>
                        <a:t>        28,677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2F2F2"/>
                    </a:solidFill>
                  </a:tcPr>
                </a:tc>
                <a:tc>
                  <a:txBody>
                    <a:bodyPr/>
                    <a:lstStyle/>
                    <a:p>
                      <a:pPr algn="r" rtl="0" fontAlgn="ctr"/>
                      <a:r>
                        <a:rPr lang="es-CO" sz="900" b="0" i="0" u="none" strike="noStrike">
                          <a:solidFill>
                            <a:srgbClr val="44546A"/>
                          </a:solidFill>
                          <a:effectLst/>
                          <a:latin typeface="Calibri" panose="020F0502020204030204" pitchFamily="34" charset="0"/>
                        </a:rPr>
                        <a:t>        17,804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2F2F2"/>
                    </a:solidFill>
                  </a:tcPr>
                </a:tc>
                <a:tc>
                  <a:txBody>
                    <a:bodyPr/>
                    <a:lstStyle/>
                    <a:p>
                      <a:pPr algn="r" rtl="0" fontAlgn="ctr"/>
                      <a:r>
                        <a:rPr lang="es-CO" sz="900" b="0" i="0" u="none" strike="noStrike">
                          <a:solidFill>
                            <a:srgbClr val="44546A"/>
                          </a:solidFill>
                          <a:effectLst/>
                          <a:latin typeface="Calibri" panose="020F0502020204030204" pitchFamily="34" charset="0"/>
                        </a:rPr>
                        <a:t>       10,975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2F2F2"/>
                    </a:solidFill>
                  </a:tcPr>
                </a:tc>
                <a:tc>
                  <a:txBody>
                    <a:bodyPr/>
                    <a:lstStyle/>
                    <a:p>
                      <a:pPr algn="r" rtl="0" fontAlgn="ctr"/>
                      <a:r>
                        <a:rPr lang="es-CO" sz="900" b="0" i="0" u="none" strike="noStrike">
                          <a:solidFill>
                            <a:srgbClr val="44546A"/>
                          </a:solidFill>
                          <a:effectLst/>
                          <a:latin typeface="Calibri" panose="020F0502020204030204" pitchFamily="34" charset="0"/>
                        </a:rPr>
                        <a:t>12%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2F2F2"/>
                    </a:solidFill>
                  </a:tcPr>
                </a:tc>
                <a:tc>
                  <a:txBody>
                    <a:bodyPr/>
                    <a:lstStyle/>
                    <a:p>
                      <a:pPr algn="r" rtl="0" fontAlgn="ctr"/>
                      <a:r>
                        <a:rPr lang="es-CO" sz="900" b="0" i="0" u="none" strike="noStrike">
                          <a:solidFill>
                            <a:srgbClr val="44546A"/>
                          </a:solidFill>
                          <a:effectLst/>
                          <a:latin typeface="Calibri" panose="020F0502020204030204" pitchFamily="34" charset="0"/>
                        </a:rPr>
                        <a:t>-6%</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2F2F2"/>
                    </a:solidFill>
                  </a:tcPr>
                </a:tc>
                <a:tc>
                  <a:txBody>
                    <a:bodyPr/>
                    <a:lstStyle/>
                    <a:p>
                      <a:pPr algn="r" rtl="0" fontAlgn="ctr"/>
                      <a:r>
                        <a:rPr lang="es-CO" sz="900" b="0" i="0" u="none" strike="noStrike">
                          <a:solidFill>
                            <a:srgbClr val="44546A"/>
                          </a:solidFill>
                          <a:effectLst/>
                          <a:latin typeface="Calibri" panose="020F0502020204030204" pitchFamily="34" charset="0"/>
                        </a:rPr>
                        <a:t>-38%</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2F2F2"/>
                    </a:solidFill>
                  </a:tcPr>
                </a:tc>
                <a:tc>
                  <a:txBody>
                    <a:bodyPr/>
                    <a:lstStyle/>
                    <a:p>
                      <a:pPr algn="r" rtl="0" fontAlgn="ctr"/>
                      <a:r>
                        <a:rPr lang="es-CO" sz="900" b="0" i="0" u="none" strike="noStrike">
                          <a:solidFill>
                            <a:srgbClr val="44546A"/>
                          </a:solidFill>
                          <a:effectLst/>
                          <a:latin typeface="Calibri" panose="020F0502020204030204" pitchFamily="34" charset="0"/>
                        </a:rPr>
                        <a:t>-38%</a:t>
                      </a:r>
                    </a:p>
                  </a:txBody>
                  <a:tcPr marL="0" marR="0" marT="0" marB="0" anchor="ctr">
                    <a:lnL w="6350" cap="flat" cmpd="sng" algn="ctr">
                      <a:solidFill>
                        <a:srgbClr val="B8CCE4"/>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2F2F2"/>
                    </a:solidFill>
                  </a:tcPr>
                </a:tc>
                <a:extLst>
                  <a:ext uri="{0D108BD9-81ED-4DB2-BD59-A6C34878D82A}">
                    <a16:rowId xmlns:a16="http://schemas.microsoft.com/office/drawing/2014/main" xmlns="" val="527051001"/>
                  </a:ext>
                </a:extLst>
              </a:tr>
              <a:tr h="528874">
                <a:tc>
                  <a:txBody>
                    <a:bodyPr/>
                    <a:lstStyle/>
                    <a:p>
                      <a:pPr algn="r" rtl="0" fontAlgn="ctr"/>
                      <a:r>
                        <a:rPr lang="es-ES" sz="900" b="0" i="0" u="none" strike="noStrike">
                          <a:solidFill>
                            <a:srgbClr val="44546A"/>
                          </a:solidFill>
                          <a:effectLst/>
                          <a:latin typeface="Calibri" panose="020F0502020204030204" pitchFamily="34" charset="0"/>
                        </a:rPr>
                        <a:t>Fortalecimiento y sostenibilidad de la capacidad institucional y financiera de las entidades territoriales y sus descentralizados, en el contexto de las normas de responsabilidad fiscal.  nacional</a:t>
                      </a:r>
                    </a:p>
                  </a:txBody>
                  <a:tcPr marL="0" marR="0" marT="0" marB="0" anchor="ctr">
                    <a:lnL w="12700" cap="flat" cmpd="sng" algn="ctr">
                      <a:solidFill>
                        <a:schemeClr val="tx1"/>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fontAlgn="ctr"/>
                      <a:r>
                        <a:rPr lang="es-CO" sz="900" b="0" i="0" u="none" strike="noStrike" dirty="0">
                          <a:solidFill>
                            <a:srgbClr val="44546A"/>
                          </a:solidFill>
                          <a:effectLst/>
                          <a:latin typeface="Calibri" panose="020F0502020204030204" pitchFamily="34" charset="0"/>
                        </a:rPr>
                        <a:t>          9,000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900" b="0" i="0" u="none" strike="noStrike" dirty="0">
                          <a:solidFill>
                            <a:srgbClr val="44546A"/>
                          </a:solidFill>
                          <a:effectLst/>
                          <a:latin typeface="Calibri" panose="020F0502020204030204" pitchFamily="34" charset="0"/>
                        </a:rPr>
                        <a:t>          9,000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900" b="0" i="0" u="none" strike="noStrike" dirty="0">
                          <a:solidFill>
                            <a:srgbClr val="44546A"/>
                          </a:solidFill>
                          <a:effectLst/>
                          <a:latin typeface="Calibri" panose="020F0502020204030204" pitchFamily="34" charset="0"/>
                        </a:rPr>
                        <a:t>          9,000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900" b="0" i="0" u="none" strike="noStrike">
                          <a:solidFill>
                            <a:srgbClr val="44546A"/>
                          </a:solidFill>
                          <a:effectLst/>
                          <a:latin typeface="Calibri" panose="020F0502020204030204" pitchFamily="34" charset="0"/>
                        </a:rPr>
                        <a:t>          9,000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900" b="0" i="0" u="none" strike="noStrike">
                          <a:solidFill>
                            <a:srgbClr val="44546A"/>
                          </a:solidFill>
                          <a:effectLst/>
                          <a:latin typeface="Calibri" panose="020F0502020204030204" pitchFamily="34" charset="0"/>
                        </a:rPr>
                        <a:t>          9,000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900" b="0" i="0" u="none" strike="noStrike">
                          <a:solidFill>
                            <a:srgbClr val="44546A"/>
                          </a:solidFill>
                          <a:effectLst/>
                          <a:latin typeface="Calibri" panose="020F0502020204030204" pitchFamily="34" charset="0"/>
                        </a:rPr>
                        <a:t>         9,000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900" b="0" i="0" u="none" strike="noStrike">
                          <a:solidFill>
                            <a:srgbClr val="44546A"/>
                          </a:solidFill>
                          <a:effectLst/>
                          <a:latin typeface="Calibri" panose="020F0502020204030204" pitchFamily="34" charset="0"/>
                        </a:rPr>
                        <a:t>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FFFFF"/>
                    </a:solidFill>
                  </a:tcPr>
                </a:tc>
                <a:tc>
                  <a:txBody>
                    <a:bodyPr/>
                    <a:lstStyle/>
                    <a:p>
                      <a:pPr algn="r" rtl="0" fontAlgn="ctr"/>
                      <a:r>
                        <a:rPr lang="es-CO" sz="900" b="0" i="0" u="none" strike="noStrike">
                          <a:solidFill>
                            <a:srgbClr val="44546A"/>
                          </a:solidFill>
                          <a:effectLst/>
                          <a:latin typeface="Calibri" panose="020F0502020204030204" pitchFamily="34" charset="0"/>
                        </a:rPr>
                        <a:t>0%</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FFFFF"/>
                    </a:solidFill>
                  </a:tcPr>
                </a:tc>
                <a:tc>
                  <a:txBody>
                    <a:bodyPr/>
                    <a:lstStyle/>
                    <a:p>
                      <a:pPr algn="r" rtl="0" fontAlgn="ctr"/>
                      <a:r>
                        <a:rPr lang="es-CO" sz="900" b="0" i="0" u="none" strike="noStrike">
                          <a:solidFill>
                            <a:srgbClr val="44546A"/>
                          </a:solidFill>
                          <a:effectLst/>
                          <a:latin typeface="Calibri" panose="020F0502020204030204" pitchFamily="34" charset="0"/>
                        </a:rPr>
                        <a:t>0%</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FFFFF"/>
                    </a:solidFill>
                  </a:tcPr>
                </a:tc>
                <a:tc>
                  <a:txBody>
                    <a:bodyPr/>
                    <a:lstStyle/>
                    <a:p>
                      <a:pPr algn="r" rtl="0" fontAlgn="ctr"/>
                      <a:r>
                        <a:rPr lang="es-CO" sz="900" b="0" i="0" u="none" strike="noStrike">
                          <a:solidFill>
                            <a:srgbClr val="44546A"/>
                          </a:solidFill>
                          <a:effectLst/>
                          <a:latin typeface="Calibri" panose="020F0502020204030204" pitchFamily="34" charset="0"/>
                        </a:rPr>
                        <a:t>0%</a:t>
                      </a:r>
                    </a:p>
                  </a:txBody>
                  <a:tcPr marL="0" marR="0" marT="0" marB="0" anchor="ctr">
                    <a:lnL w="6350" cap="flat" cmpd="sng" algn="ctr">
                      <a:solidFill>
                        <a:srgbClr val="B8CCE4"/>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FFFFF"/>
                    </a:solidFill>
                  </a:tcPr>
                </a:tc>
                <a:extLst>
                  <a:ext uri="{0D108BD9-81ED-4DB2-BD59-A6C34878D82A}">
                    <a16:rowId xmlns:a16="http://schemas.microsoft.com/office/drawing/2014/main" xmlns="" val="3813660988"/>
                  </a:ext>
                </a:extLst>
              </a:tr>
              <a:tr h="264437">
                <a:tc>
                  <a:txBody>
                    <a:bodyPr/>
                    <a:lstStyle/>
                    <a:p>
                      <a:pPr algn="r" rtl="0" fontAlgn="ctr"/>
                      <a:r>
                        <a:rPr lang="es-ES" sz="900" b="0" i="0" u="none" strike="noStrike">
                          <a:solidFill>
                            <a:srgbClr val="44546A"/>
                          </a:solidFill>
                          <a:effectLst/>
                          <a:latin typeface="Calibri" panose="020F0502020204030204" pitchFamily="34" charset="0"/>
                        </a:rPr>
                        <a:t>Adecuación del SIIF nación a normas, conceptos y estándares nacionales e internacionales Bogotá</a:t>
                      </a:r>
                    </a:p>
                  </a:txBody>
                  <a:tcPr marL="0" marR="0" marT="0" marB="0" anchor="ctr">
                    <a:lnL w="12700" cap="flat" cmpd="sng" algn="ctr">
                      <a:solidFill>
                        <a:schemeClr val="tx1"/>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fontAlgn="ctr"/>
                      <a:r>
                        <a:rPr lang="es-CO" sz="900" b="0" i="0" u="none" strike="noStrike" dirty="0">
                          <a:solidFill>
                            <a:srgbClr val="44546A"/>
                          </a:solidFill>
                          <a:effectLst/>
                          <a:latin typeface="Calibri" panose="020F0502020204030204" pitchFamily="34" charset="0"/>
                        </a:rPr>
                        <a:t>          6,887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900" b="0" i="0" u="none" strike="noStrike">
                          <a:solidFill>
                            <a:srgbClr val="44546A"/>
                          </a:solidFill>
                          <a:effectLst/>
                          <a:latin typeface="Calibri" panose="020F0502020204030204" pitchFamily="34" charset="0"/>
                        </a:rPr>
                        <a:t>          6,887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900" b="0" i="0" u="none" strike="noStrike">
                          <a:solidFill>
                            <a:srgbClr val="44546A"/>
                          </a:solidFill>
                          <a:effectLst/>
                          <a:latin typeface="Calibri" panose="020F0502020204030204" pitchFamily="34" charset="0"/>
                        </a:rPr>
                        <a:t>          6,887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900" b="0" i="0" u="none" strike="noStrike" dirty="0">
                          <a:solidFill>
                            <a:srgbClr val="44546A"/>
                          </a:solidFill>
                          <a:effectLst/>
                          <a:latin typeface="Calibri" panose="020F0502020204030204" pitchFamily="34" charset="0"/>
                        </a:rPr>
                        <a:t>          6,887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900" b="0" i="0" u="none" strike="noStrike">
                          <a:solidFill>
                            <a:srgbClr val="44546A"/>
                          </a:solidFill>
                          <a:effectLst/>
                          <a:latin typeface="Calibri" panose="020F0502020204030204" pitchFamily="34" charset="0"/>
                        </a:rPr>
                        <a:t>          6,887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900" b="0" i="0" u="none" strike="noStrike">
                          <a:solidFill>
                            <a:srgbClr val="44546A"/>
                          </a:solidFill>
                          <a:effectLst/>
                          <a:latin typeface="Calibri" panose="020F0502020204030204" pitchFamily="34" charset="0"/>
                        </a:rPr>
                        <a:t>               -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900" b="0" i="0" u="none" strike="noStrike">
                          <a:solidFill>
                            <a:srgbClr val="44546A"/>
                          </a:solidFill>
                          <a:effectLst/>
                          <a:latin typeface="Calibri" panose="020F0502020204030204" pitchFamily="34" charset="0"/>
                        </a:rPr>
                        <a:t>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FFFFF"/>
                    </a:solidFill>
                  </a:tcPr>
                </a:tc>
                <a:tc>
                  <a:txBody>
                    <a:bodyPr/>
                    <a:lstStyle/>
                    <a:p>
                      <a:pPr algn="r" rtl="0" fontAlgn="ctr"/>
                      <a:r>
                        <a:rPr lang="es-CO" sz="900" b="0" i="0" u="none" strike="noStrike">
                          <a:solidFill>
                            <a:srgbClr val="44546A"/>
                          </a:solidFill>
                          <a:effectLst/>
                          <a:latin typeface="Calibri" panose="020F0502020204030204" pitchFamily="34" charset="0"/>
                        </a:rPr>
                        <a:t>0%</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FFFFF"/>
                    </a:solidFill>
                  </a:tcPr>
                </a:tc>
                <a:tc>
                  <a:txBody>
                    <a:bodyPr/>
                    <a:lstStyle/>
                    <a:p>
                      <a:pPr algn="r" rtl="0" fontAlgn="ctr"/>
                      <a:r>
                        <a:rPr lang="es-CO" sz="900" b="0" i="0" u="none" strike="noStrike">
                          <a:solidFill>
                            <a:srgbClr val="44546A"/>
                          </a:solidFill>
                          <a:effectLst/>
                          <a:latin typeface="Calibri" panose="020F0502020204030204" pitchFamily="34" charset="0"/>
                        </a:rPr>
                        <a:t>0%</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FFFFF"/>
                    </a:solidFill>
                  </a:tcPr>
                </a:tc>
                <a:tc>
                  <a:txBody>
                    <a:bodyPr/>
                    <a:lstStyle/>
                    <a:p>
                      <a:pPr algn="r" rtl="0" fontAlgn="ctr"/>
                      <a:r>
                        <a:rPr lang="es-CO" sz="900" b="0" i="0" u="none" strike="noStrike">
                          <a:solidFill>
                            <a:srgbClr val="44546A"/>
                          </a:solidFill>
                          <a:effectLst/>
                          <a:latin typeface="Calibri" panose="020F0502020204030204" pitchFamily="34" charset="0"/>
                        </a:rPr>
                        <a:t>-100%</a:t>
                      </a:r>
                    </a:p>
                  </a:txBody>
                  <a:tcPr marL="0" marR="0" marT="0" marB="0" anchor="ctr">
                    <a:lnL w="6350" cap="flat" cmpd="sng" algn="ctr">
                      <a:solidFill>
                        <a:srgbClr val="B8CCE4"/>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FFFFF"/>
                    </a:solidFill>
                  </a:tcPr>
                </a:tc>
                <a:extLst>
                  <a:ext uri="{0D108BD9-81ED-4DB2-BD59-A6C34878D82A}">
                    <a16:rowId xmlns:a16="http://schemas.microsoft.com/office/drawing/2014/main" xmlns="" val="1233496205"/>
                  </a:ext>
                </a:extLst>
              </a:tr>
              <a:tr h="264437">
                <a:tc>
                  <a:txBody>
                    <a:bodyPr/>
                    <a:lstStyle/>
                    <a:p>
                      <a:pPr algn="r" rtl="0" fontAlgn="ctr"/>
                      <a:r>
                        <a:rPr lang="es-ES" sz="900" b="0" i="0" u="none" strike="noStrike">
                          <a:solidFill>
                            <a:srgbClr val="44546A"/>
                          </a:solidFill>
                          <a:effectLst/>
                          <a:latin typeface="Calibri" panose="020F0502020204030204" pitchFamily="34" charset="0"/>
                        </a:rPr>
                        <a:t>Mejoramiento e  integración de la información en la gestión financiera pública nacional </a:t>
                      </a:r>
                    </a:p>
                  </a:txBody>
                  <a:tcPr marL="0" marR="0" marT="0" marB="0" anchor="ctr">
                    <a:lnL w="12700" cap="flat" cmpd="sng" algn="ctr">
                      <a:solidFill>
                        <a:schemeClr val="tx1"/>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fontAlgn="ctr"/>
                      <a:r>
                        <a:rPr lang="es-CO" sz="900" b="0" i="0" u="none" strike="noStrike">
                          <a:solidFill>
                            <a:srgbClr val="44546A"/>
                          </a:solidFill>
                          <a:effectLst/>
                          <a:latin typeface="Calibri" panose="020F0502020204030204" pitchFamily="34" charset="0"/>
                        </a:rPr>
                        <a:t>        12,450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900" b="0" i="0" u="none" strike="noStrike">
                          <a:solidFill>
                            <a:srgbClr val="44546A"/>
                          </a:solidFill>
                          <a:effectLst/>
                          <a:latin typeface="Calibri" panose="020F0502020204030204" pitchFamily="34" charset="0"/>
                        </a:rPr>
                        <a:t>        11,450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900" b="0" i="0" u="none" strike="noStrike">
                          <a:solidFill>
                            <a:srgbClr val="44546A"/>
                          </a:solidFill>
                          <a:effectLst/>
                          <a:latin typeface="Calibri" panose="020F0502020204030204" pitchFamily="34" charset="0"/>
                        </a:rPr>
                        <a:t>        14,756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900" b="0" i="0" u="none" strike="noStrike" dirty="0">
                          <a:solidFill>
                            <a:srgbClr val="44546A"/>
                          </a:solidFill>
                          <a:effectLst/>
                          <a:latin typeface="Calibri" panose="020F0502020204030204" pitchFamily="34" charset="0"/>
                        </a:rPr>
                        <a:t>        12,790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900" b="0" i="0" u="none" strike="noStrike">
                          <a:solidFill>
                            <a:srgbClr val="44546A"/>
                          </a:solidFill>
                          <a:effectLst/>
                          <a:latin typeface="Calibri" panose="020F0502020204030204" pitchFamily="34" charset="0"/>
                        </a:rPr>
                        <a:t>          1,917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900" b="0" i="0" u="none" strike="noStrike">
                          <a:solidFill>
                            <a:srgbClr val="44546A"/>
                          </a:solidFill>
                          <a:effectLst/>
                          <a:latin typeface="Calibri" panose="020F0502020204030204" pitchFamily="34" charset="0"/>
                        </a:rPr>
                        <a:t>         1,975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900" b="0" i="0" u="none" strike="noStrike">
                          <a:solidFill>
                            <a:srgbClr val="44546A"/>
                          </a:solidFill>
                          <a:effectLst/>
                          <a:latin typeface="Calibri" panose="020F0502020204030204" pitchFamily="34" charset="0"/>
                        </a:rPr>
                        <a:t>29%</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FFFFF"/>
                    </a:solidFill>
                  </a:tcPr>
                </a:tc>
                <a:tc>
                  <a:txBody>
                    <a:bodyPr/>
                    <a:lstStyle/>
                    <a:p>
                      <a:pPr algn="r" rtl="0" fontAlgn="ctr"/>
                      <a:r>
                        <a:rPr lang="es-CO" sz="900" b="0" i="0" u="none" strike="noStrike">
                          <a:solidFill>
                            <a:srgbClr val="44546A"/>
                          </a:solidFill>
                          <a:effectLst/>
                          <a:latin typeface="Calibri" panose="020F0502020204030204" pitchFamily="34" charset="0"/>
                        </a:rPr>
                        <a:t>-13%</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FFFFF"/>
                    </a:solidFill>
                  </a:tcPr>
                </a:tc>
                <a:tc>
                  <a:txBody>
                    <a:bodyPr/>
                    <a:lstStyle/>
                    <a:p>
                      <a:pPr algn="r" rtl="0" fontAlgn="ctr"/>
                      <a:r>
                        <a:rPr lang="es-CO" sz="900" b="0" i="0" u="none" strike="noStrike">
                          <a:solidFill>
                            <a:srgbClr val="44546A"/>
                          </a:solidFill>
                          <a:effectLst/>
                          <a:latin typeface="Calibri" panose="020F0502020204030204" pitchFamily="34" charset="0"/>
                        </a:rPr>
                        <a:t>-85%</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FFFFF"/>
                    </a:solidFill>
                  </a:tcPr>
                </a:tc>
                <a:tc>
                  <a:txBody>
                    <a:bodyPr/>
                    <a:lstStyle/>
                    <a:p>
                      <a:pPr algn="r" rtl="0" fontAlgn="ctr"/>
                      <a:r>
                        <a:rPr lang="es-CO" sz="900" b="0" i="0" u="none" strike="noStrike">
                          <a:solidFill>
                            <a:srgbClr val="44546A"/>
                          </a:solidFill>
                          <a:effectLst/>
                          <a:latin typeface="Calibri" panose="020F0502020204030204" pitchFamily="34" charset="0"/>
                        </a:rPr>
                        <a:t>3%</a:t>
                      </a:r>
                    </a:p>
                  </a:txBody>
                  <a:tcPr marL="0" marR="0" marT="0" marB="0" anchor="ctr">
                    <a:lnL w="6350" cap="flat" cmpd="sng" algn="ctr">
                      <a:solidFill>
                        <a:srgbClr val="B8CCE4"/>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FFFFF"/>
                    </a:solidFill>
                  </a:tcPr>
                </a:tc>
                <a:extLst>
                  <a:ext uri="{0D108BD9-81ED-4DB2-BD59-A6C34878D82A}">
                    <a16:rowId xmlns:a16="http://schemas.microsoft.com/office/drawing/2014/main" xmlns="" val="1746713331"/>
                  </a:ext>
                </a:extLst>
              </a:tr>
              <a:tr h="132218">
                <a:tc>
                  <a:txBody>
                    <a:bodyPr/>
                    <a:lstStyle/>
                    <a:p>
                      <a:pPr algn="r" rtl="0" fontAlgn="ctr"/>
                      <a:r>
                        <a:rPr lang="es-CO" sz="900" b="1" i="0" u="none" strike="noStrike">
                          <a:solidFill>
                            <a:srgbClr val="44546A"/>
                          </a:solidFill>
                          <a:effectLst/>
                          <a:latin typeface="Calibri" panose="020F0502020204030204" pitchFamily="34" charset="0"/>
                        </a:rPr>
                        <a:t>Gestión de Recursos Públicos</a:t>
                      </a:r>
                    </a:p>
                  </a:txBody>
                  <a:tcPr marL="0" marR="0" marT="0" marB="0" anchor="ctr">
                    <a:lnL w="12700" cap="flat" cmpd="sng" algn="ctr">
                      <a:solidFill>
                        <a:schemeClr val="tx1"/>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2F2F2"/>
                    </a:solidFill>
                  </a:tcPr>
                </a:tc>
                <a:tc>
                  <a:txBody>
                    <a:bodyPr/>
                    <a:lstStyle/>
                    <a:p>
                      <a:pPr algn="r" fontAlgn="ctr"/>
                      <a:r>
                        <a:rPr lang="es-CO" sz="900" b="0" i="0" u="none" strike="noStrike">
                          <a:solidFill>
                            <a:srgbClr val="44546A"/>
                          </a:solidFill>
                          <a:effectLst/>
                          <a:latin typeface="Calibri" panose="020F0502020204030204" pitchFamily="34" charset="0"/>
                        </a:rPr>
                        <a:t>      298,493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2F2F2"/>
                    </a:solidFill>
                  </a:tcPr>
                </a:tc>
                <a:tc>
                  <a:txBody>
                    <a:bodyPr/>
                    <a:lstStyle/>
                    <a:p>
                      <a:pPr algn="r" fontAlgn="ctr"/>
                      <a:r>
                        <a:rPr lang="es-CO" sz="900" b="0" i="0" u="none" strike="noStrike">
                          <a:solidFill>
                            <a:srgbClr val="44546A"/>
                          </a:solidFill>
                          <a:effectLst/>
                          <a:latin typeface="Calibri" panose="020F0502020204030204" pitchFamily="34" charset="0"/>
                        </a:rPr>
                        <a:t>      193,493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2F2F2"/>
                    </a:solidFill>
                  </a:tcPr>
                </a:tc>
                <a:tc>
                  <a:txBody>
                    <a:bodyPr/>
                    <a:lstStyle/>
                    <a:p>
                      <a:pPr algn="r" fontAlgn="ctr"/>
                      <a:r>
                        <a:rPr lang="es-CO" sz="900" b="0" i="0" u="none" strike="noStrike">
                          <a:solidFill>
                            <a:srgbClr val="44546A"/>
                          </a:solidFill>
                          <a:effectLst/>
                          <a:latin typeface="Calibri" panose="020F0502020204030204" pitchFamily="34" charset="0"/>
                        </a:rPr>
                        <a:t>      197,079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2F2F2"/>
                    </a:solidFill>
                  </a:tcPr>
                </a:tc>
                <a:tc>
                  <a:txBody>
                    <a:bodyPr/>
                    <a:lstStyle/>
                    <a:p>
                      <a:pPr algn="r" fontAlgn="ctr"/>
                      <a:r>
                        <a:rPr lang="es-CO" sz="900" b="0" i="0" u="none" strike="noStrike" dirty="0">
                          <a:solidFill>
                            <a:srgbClr val="44546A"/>
                          </a:solidFill>
                          <a:effectLst/>
                          <a:latin typeface="Calibri" panose="020F0502020204030204" pitchFamily="34" charset="0"/>
                        </a:rPr>
                        <a:t>      164,258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2F2F2"/>
                    </a:solidFill>
                  </a:tcPr>
                </a:tc>
                <a:tc>
                  <a:txBody>
                    <a:bodyPr/>
                    <a:lstStyle/>
                    <a:p>
                      <a:pPr algn="r" fontAlgn="ctr"/>
                      <a:r>
                        <a:rPr lang="es-CO" sz="900" b="0" i="0" u="none" strike="noStrike">
                          <a:solidFill>
                            <a:srgbClr val="44546A"/>
                          </a:solidFill>
                          <a:effectLst/>
                          <a:latin typeface="Calibri" panose="020F0502020204030204" pitchFamily="34" charset="0"/>
                        </a:rPr>
                        <a:t>      357,237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2F2F2"/>
                    </a:solidFill>
                  </a:tcPr>
                </a:tc>
                <a:tc>
                  <a:txBody>
                    <a:bodyPr/>
                    <a:lstStyle/>
                    <a:p>
                      <a:pPr algn="r" fontAlgn="ctr"/>
                      <a:r>
                        <a:rPr lang="es-CO" sz="900" b="0" i="0" u="none" strike="noStrike">
                          <a:solidFill>
                            <a:srgbClr val="44546A"/>
                          </a:solidFill>
                          <a:effectLst/>
                          <a:latin typeface="Calibri" panose="020F0502020204030204" pitchFamily="34" charset="0"/>
                        </a:rPr>
                        <a:t>     438,656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2F2F2"/>
                    </a:solidFill>
                  </a:tcPr>
                </a:tc>
                <a:tc>
                  <a:txBody>
                    <a:bodyPr/>
                    <a:lstStyle/>
                    <a:p>
                      <a:pPr algn="r" rtl="0" fontAlgn="ctr"/>
                      <a:r>
                        <a:rPr lang="es-CO" sz="900" b="0" i="0" u="none" strike="noStrike">
                          <a:solidFill>
                            <a:srgbClr val="44546A"/>
                          </a:solidFill>
                          <a:effectLst/>
                          <a:latin typeface="Calibri" panose="020F0502020204030204" pitchFamily="34" charset="0"/>
                        </a:rPr>
                        <a:t>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2F2F2"/>
                    </a:solidFill>
                  </a:tcPr>
                </a:tc>
                <a:tc>
                  <a:txBody>
                    <a:bodyPr/>
                    <a:lstStyle/>
                    <a:p>
                      <a:pPr algn="r" rtl="0" fontAlgn="ctr"/>
                      <a:r>
                        <a:rPr lang="es-CO" sz="900" b="0" i="0" u="none" strike="noStrike">
                          <a:solidFill>
                            <a:srgbClr val="44546A"/>
                          </a:solidFill>
                          <a:effectLst/>
                          <a:latin typeface="Calibri" panose="020F0502020204030204" pitchFamily="34" charset="0"/>
                        </a:rPr>
                        <a:t>-17%</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2F2F2"/>
                    </a:solidFill>
                  </a:tcPr>
                </a:tc>
                <a:tc>
                  <a:txBody>
                    <a:bodyPr/>
                    <a:lstStyle/>
                    <a:p>
                      <a:pPr algn="r" rtl="0" fontAlgn="ctr"/>
                      <a:r>
                        <a:rPr lang="es-CO" sz="900" b="0" i="0" u="none" strike="noStrike">
                          <a:solidFill>
                            <a:srgbClr val="44546A"/>
                          </a:solidFill>
                          <a:effectLst/>
                          <a:latin typeface="Calibri" panose="020F0502020204030204" pitchFamily="34" charset="0"/>
                        </a:rPr>
                        <a:t>117%</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2F2F2"/>
                    </a:solidFill>
                  </a:tcPr>
                </a:tc>
                <a:tc>
                  <a:txBody>
                    <a:bodyPr/>
                    <a:lstStyle/>
                    <a:p>
                      <a:pPr algn="r" rtl="0" fontAlgn="ctr"/>
                      <a:r>
                        <a:rPr lang="es-CO" sz="900" b="0" i="0" u="none" strike="noStrike">
                          <a:solidFill>
                            <a:srgbClr val="44546A"/>
                          </a:solidFill>
                          <a:effectLst/>
                          <a:latin typeface="Calibri" panose="020F0502020204030204" pitchFamily="34" charset="0"/>
                        </a:rPr>
                        <a:t>23%</a:t>
                      </a:r>
                    </a:p>
                  </a:txBody>
                  <a:tcPr marL="0" marR="0" marT="0" marB="0" anchor="ctr">
                    <a:lnL w="6350" cap="flat" cmpd="sng" algn="ctr">
                      <a:solidFill>
                        <a:srgbClr val="B8CCE4"/>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2F2F2"/>
                    </a:solidFill>
                  </a:tcPr>
                </a:tc>
                <a:extLst>
                  <a:ext uri="{0D108BD9-81ED-4DB2-BD59-A6C34878D82A}">
                    <a16:rowId xmlns:a16="http://schemas.microsoft.com/office/drawing/2014/main" xmlns="" val="3204717936"/>
                  </a:ext>
                </a:extLst>
              </a:tr>
              <a:tr h="379094">
                <a:tc>
                  <a:txBody>
                    <a:bodyPr/>
                    <a:lstStyle/>
                    <a:p>
                      <a:pPr algn="r" rtl="0" fontAlgn="ctr"/>
                      <a:r>
                        <a:rPr lang="es-ES" sz="900" b="0" i="0" u="none" strike="noStrike">
                          <a:solidFill>
                            <a:srgbClr val="44546A"/>
                          </a:solidFill>
                          <a:effectLst/>
                          <a:latin typeface="Calibri" panose="020F0502020204030204" pitchFamily="34" charset="0"/>
                        </a:rPr>
                        <a:t>Optimización del modelo de gestión y administración del portafolio de empresas estatales  -  Bogotá</a:t>
                      </a:r>
                    </a:p>
                  </a:txBody>
                  <a:tcPr marL="0" marR="0" marT="0" marB="0" anchor="ctr">
                    <a:lnL w="12700" cap="flat" cmpd="sng" algn="ctr">
                      <a:solidFill>
                        <a:schemeClr val="tx1"/>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fontAlgn="ctr"/>
                      <a:r>
                        <a:rPr lang="es-CO" sz="900" b="0" i="0" u="none" strike="noStrike">
                          <a:solidFill>
                            <a:srgbClr val="44546A"/>
                          </a:solidFill>
                          <a:effectLst/>
                          <a:latin typeface="Calibri" panose="020F0502020204030204" pitchFamily="34" charset="0"/>
                        </a:rPr>
                        <a:t>        50,589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900" b="0" i="0" u="none" strike="noStrike">
                          <a:solidFill>
                            <a:srgbClr val="44546A"/>
                          </a:solidFill>
                          <a:effectLst/>
                          <a:latin typeface="Calibri" panose="020F0502020204030204" pitchFamily="34" charset="0"/>
                        </a:rPr>
                        <a:t>        27,782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900" b="0" i="0" u="none" strike="noStrike">
                          <a:solidFill>
                            <a:srgbClr val="44546A"/>
                          </a:solidFill>
                          <a:effectLst/>
                          <a:latin typeface="Calibri" panose="020F0502020204030204" pitchFamily="34" charset="0"/>
                        </a:rPr>
                        <a:t>        50,589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900" b="0" i="0" u="none" strike="noStrike" dirty="0">
                          <a:solidFill>
                            <a:srgbClr val="44546A"/>
                          </a:solidFill>
                          <a:effectLst/>
                          <a:latin typeface="Calibri" panose="020F0502020204030204" pitchFamily="34" charset="0"/>
                        </a:rPr>
                        <a:t>        20,934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900" b="0" i="0" u="none" strike="noStrike" dirty="0">
                          <a:solidFill>
                            <a:srgbClr val="44546A"/>
                          </a:solidFill>
                          <a:effectLst/>
                          <a:latin typeface="Calibri" panose="020F0502020204030204" pitchFamily="34" charset="0"/>
                        </a:rPr>
                        <a:t>          7,585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900" b="0" i="0" u="none" strike="noStrike">
                          <a:solidFill>
                            <a:srgbClr val="44546A"/>
                          </a:solidFill>
                          <a:effectLst/>
                          <a:latin typeface="Calibri" panose="020F0502020204030204" pitchFamily="34" charset="0"/>
                        </a:rPr>
                        <a:t>         7,615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900" b="0" i="0" u="none" strike="noStrike" dirty="0">
                          <a:solidFill>
                            <a:srgbClr val="44546A"/>
                          </a:solidFill>
                          <a:effectLst/>
                          <a:latin typeface="Calibri" panose="020F0502020204030204" pitchFamily="34" charset="0"/>
                        </a:rPr>
                        <a:t>82%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FFFFF"/>
                    </a:solidFill>
                  </a:tcPr>
                </a:tc>
                <a:tc>
                  <a:txBody>
                    <a:bodyPr/>
                    <a:lstStyle/>
                    <a:p>
                      <a:pPr algn="r" rtl="0" fontAlgn="ctr"/>
                      <a:r>
                        <a:rPr lang="es-CO" sz="900" b="0" i="0" u="none" strike="noStrike">
                          <a:solidFill>
                            <a:srgbClr val="44546A"/>
                          </a:solidFill>
                          <a:effectLst/>
                          <a:latin typeface="Calibri" panose="020F0502020204030204" pitchFamily="34" charset="0"/>
                        </a:rPr>
                        <a:t>-59%</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FFFFF"/>
                    </a:solidFill>
                  </a:tcPr>
                </a:tc>
                <a:tc>
                  <a:txBody>
                    <a:bodyPr/>
                    <a:lstStyle/>
                    <a:p>
                      <a:pPr algn="r" rtl="0" fontAlgn="ctr"/>
                      <a:r>
                        <a:rPr lang="es-CO" sz="900" b="0" i="0" u="none" strike="noStrike">
                          <a:solidFill>
                            <a:srgbClr val="44546A"/>
                          </a:solidFill>
                          <a:effectLst/>
                          <a:latin typeface="Calibri" panose="020F0502020204030204" pitchFamily="34" charset="0"/>
                        </a:rPr>
                        <a:t>-64%</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FFFFF"/>
                    </a:solidFill>
                  </a:tcPr>
                </a:tc>
                <a:tc>
                  <a:txBody>
                    <a:bodyPr/>
                    <a:lstStyle/>
                    <a:p>
                      <a:pPr algn="r" rtl="0" fontAlgn="ctr"/>
                      <a:r>
                        <a:rPr lang="es-CO" sz="900" b="0" i="0" u="none" strike="noStrike">
                          <a:solidFill>
                            <a:srgbClr val="44546A"/>
                          </a:solidFill>
                          <a:effectLst/>
                          <a:latin typeface="Calibri" panose="020F0502020204030204" pitchFamily="34" charset="0"/>
                        </a:rPr>
                        <a:t>0%</a:t>
                      </a:r>
                    </a:p>
                  </a:txBody>
                  <a:tcPr marL="0" marR="0" marT="0" marB="0" anchor="ctr">
                    <a:lnL w="6350" cap="flat" cmpd="sng" algn="ctr">
                      <a:solidFill>
                        <a:srgbClr val="B8CCE4"/>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FFFFF"/>
                    </a:solidFill>
                  </a:tcPr>
                </a:tc>
                <a:extLst>
                  <a:ext uri="{0D108BD9-81ED-4DB2-BD59-A6C34878D82A}">
                    <a16:rowId xmlns:a16="http://schemas.microsoft.com/office/drawing/2014/main" xmlns="" val="1522037256"/>
                  </a:ext>
                </a:extLst>
              </a:tr>
              <a:tr h="505458">
                <a:tc>
                  <a:txBody>
                    <a:bodyPr/>
                    <a:lstStyle/>
                    <a:p>
                      <a:pPr algn="r" rtl="0" fontAlgn="ctr"/>
                      <a:r>
                        <a:rPr lang="es-ES" sz="900" b="0" i="0" u="none" strike="noStrike">
                          <a:solidFill>
                            <a:srgbClr val="44546A"/>
                          </a:solidFill>
                          <a:effectLst/>
                          <a:latin typeface="Calibri" panose="020F0502020204030204" pitchFamily="34" charset="0"/>
                        </a:rPr>
                        <a:t>Fortalecimiento del seguimiento y evaluación financiera y fiscal del sistema general de seguridad social en salud (SGSSS) y del sistema general de riesgos laborales (SGRL) nacional</a:t>
                      </a:r>
                    </a:p>
                  </a:txBody>
                  <a:tcPr marL="0" marR="0" marT="0" marB="0" anchor="ctr">
                    <a:lnL w="12700" cap="flat" cmpd="sng" algn="ctr">
                      <a:solidFill>
                        <a:schemeClr val="tx1"/>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fontAlgn="ctr"/>
                      <a:r>
                        <a:rPr lang="es-CO" sz="900" b="0" i="0" u="none" strike="noStrike">
                          <a:solidFill>
                            <a:srgbClr val="44546A"/>
                          </a:solidFill>
                          <a:effectLst/>
                          <a:latin typeface="Calibri" panose="020F0502020204030204" pitchFamily="34" charset="0"/>
                        </a:rPr>
                        <a:t>          1,266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900" b="0" i="0" u="none" strike="noStrike">
                          <a:solidFill>
                            <a:srgbClr val="44546A"/>
                          </a:solidFill>
                          <a:effectLst/>
                          <a:latin typeface="Calibri" panose="020F0502020204030204" pitchFamily="34" charset="0"/>
                        </a:rPr>
                        <a:t>          1,266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900" b="0" i="0" u="none" strike="noStrike">
                          <a:solidFill>
                            <a:srgbClr val="44546A"/>
                          </a:solidFill>
                          <a:effectLst/>
                          <a:latin typeface="Calibri" panose="020F0502020204030204" pitchFamily="34" charset="0"/>
                        </a:rPr>
                        <a:t>          1,304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900" b="0" i="0" u="none" strike="noStrike">
                          <a:solidFill>
                            <a:srgbClr val="44546A"/>
                          </a:solidFill>
                          <a:effectLst/>
                          <a:latin typeface="Calibri" panose="020F0502020204030204" pitchFamily="34" charset="0"/>
                        </a:rPr>
                        <a:t>          1,287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900" b="0" i="0" u="none" strike="noStrike" dirty="0">
                          <a:solidFill>
                            <a:srgbClr val="44546A"/>
                          </a:solidFill>
                          <a:effectLst/>
                          <a:latin typeface="Calibri" panose="020F0502020204030204" pitchFamily="34" charset="0"/>
                        </a:rPr>
                        <a:t>          1,325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900" b="0" i="0" u="none" strike="noStrike" dirty="0">
                          <a:solidFill>
                            <a:srgbClr val="44546A"/>
                          </a:solidFill>
                          <a:effectLst/>
                          <a:latin typeface="Calibri" panose="020F0502020204030204" pitchFamily="34" charset="0"/>
                        </a:rPr>
                        <a:t>         1,365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900" b="0" i="0" u="none" strike="noStrike">
                          <a:solidFill>
                            <a:srgbClr val="44546A"/>
                          </a:solidFill>
                          <a:effectLst/>
                          <a:latin typeface="Calibri" panose="020F0502020204030204" pitchFamily="34" charset="0"/>
                        </a:rPr>
                        <a:t>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FFFFF"/>
                    </a:solidFill>
                  </a:tcPr>
                </a:tc>
                <a:tc>
                  <a:txBody>
                    <a:bodyPr/>
                    <a:lstStyle/>
                    <a:p>
                      <a:pPr algn="r" rtl="0" fontAlgn="ctr"/>
                      <a:r>
                        <a:rPr lang="es-CO" sz="900" b="0" i="0" u="none" strike="noStrike">
                          <a:solidFill>
                            <a:srgbClr val="44546A"/>
                          </a:solidFill>
                          <a:effectLst/>
                          <a:latin typeface="Calibri" panose="020F0502020204030204" pitchFamily="34" charset="0"/>
                        </a:rPr>
                        <a:t>-1%</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FFFFF"/>
                    </a:solidFill>
                  </a:tcPr>
                </a:tc>
                <a:tc>
                  <a:txBody>
                    <a:bodyPr/>
                    <a:lstStyle/>
                    <a:p>
                      <a:pPr algn="r" rtl="0" fontAlgn="ctr"/>
                      <a:r>
                        <a:rPr lang="es-CO" sz="900" b="0" i="0" u="none" strike="noStrike">
                          <a:solidFill>
                            <a:srgbClr val="44546A"/>
                          </a:solidFill>
                          <a:effectLst/>
                          <a:latin typeface="Calibri" panose="020F0502020204030204" pitchFamily="34" charset="0"/>
                        </a:rPr>
                        <a:t>3%</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FFFFF"/>
                    </a:solidFill>
                  </a:tcPr>
                </a:tc>
                <a:tc>
                  <a:txBody>
                    <a:bodyPr/>
                    <a:lstStyle/>
                    <a:p>
                      <a:pPr algn="r" rtl="0" fontAlgn="ctr"/>
                      <a:r>
                        <a:rPr lang="es-CO" sz="900" b="0" i="0" u="none" strike="noStrike">
                          <a:solidFill>
                            <a:srgbClr val="44546A"/>
                          </a:solidFill>
                          <a:effectLst/>
                          <a:latin typeface="Calibri" panose="020F0502020204030204" pitchFamily="34" charset="0"/>
                        </a:rPr>
                        <a:t>3%</a:t>
                      </a:r>
                    </a:p>
                  </a:txBody>
                  <a:tcPr marL="0" marR="0" marT="0" marB="0" anchor="ctr">
                    <a:lnL w="6350" cap="flat" cmpd="sng" algn="ctr">
                      <a:solidFill>
                        <a:srgbClr val="B8CCE4"/>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FFFFF"/>
                    </a:solidFill>
                  </a:tcPr>
                </a:tc>
                <a:extLst>
                  <a:ext uri="{0D108BD9-81ED-4DB2-BD59-A6C34878D82A}">
                    <a16:rowId xmlns:a16="http://schemas.microsoft.com/office/drawing/2014/main" xmlns="" val="3337135585"/>
                  </a:ext>
                </a:extLst>
              </a:tr>
              <a:tr h="252728">
                <a:tc>
                  <a:txBody>
                    <a:bodyPr/>
                    <a:lstStyle/>
                    <a:p>
                      <a:pPr algn="r" rtl="0" fontAlgn="ctr"/>
                      <a:r>
                        <a:rPr lang="es-ES" sz="900" b="0" i="0" u="none" strike="noStrike">
                          <a:solidFill>
                            <a:srgbClr val="44546A"/>
                          </a:solidFill>
                          <a:effectLst/>
                          <a:latin typeface="Calibri" panose="020F0502020204030204" pitchFamily="34" charset="0"/>
                        </a:rPr>
                        <a:t>Apoyo plan todos somos pazcifico en el litoral pacífico nacional</a:t>
                      </a:r>
                    </a:p>
                  </a:txBody>
                  <a:tcPr marL="0" marR="0" marT="0" marB="0" anchor="ctr">
                    <a:lnL w="12700" cap="flat" cmpd="sng" algn="ctr">
                      <a:solidFill>
                        <a:schemeClr val="tx1"/>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fontAlgn="ctr"/>
                      <a:r>
                        <a:rPr lang="es-CO" sz="900" b="0" i="0" u="none" strike="noStrike">
                          <a:solidFill>
                            <a:srgbClr val="44546A"/>
                          </a:solidFill>
                          <a:effectLst/>
                          <a:latin typeface="Calibri" panose="020F0502020204030204" pitchFamily="34" charset="0"/>
                        </a:rPr>
                        <a:t>        22,581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900" b="0" i="0" u="none" strike="noStrike">
                          <a:solidFill>
                            <a:srgbClr val="44546A"/>
                          </a:solidFill>
                          <a:effectLst/>
                          <a:latin typeface="Calibri" panose="020F0502020204030204" pitchFamily="34" charset="0"/>
                        </a:rPr>
                        <a:t>        22,581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900" b="0" i="0" u="none" strike="noStrike">
                          <a:solidFill>
                            <a:srgbClr val="44546A"/>
                          </a:solidFill>
                          <a:effectLst/>
                          <a:latin typeface="Calibri" panose="020F0502020204030204" pitchFamily="34" charset="0"/>
                        </a:rPr>
                        <a:t>        36,932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900" b="0" i="0" u="none" strike="noStrike">
                          <a:solidFill>
                            <a:srgbClr val="44546A"/>
                          </a:solidFill>
                          <a:effectLst/>
                          <a:latin typeface="Calibri" panose="020F0502020204030204" pitchFamily="34" charset="0"/>
                        </a:rPr>
                        <a:t>        46,176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900" b="0" i="0" u="none" strike="noStrike" dirty="0">
                          <a:solidFill>
                            <a:srgbClr val="44546A"/>
                          </a:solidFill>
                          <a:effectLst/>
                          <a:latin typeface="Calibri" panose="020F0502020204030204" pitchFamily="34" charset="0"/>
                        </a:rPr>
                        <a:t>      269,510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900" b="0" i="0" u="none" strike="noStrike">
                          <a:solidFill>
                            <a:srgbClr val="44546A"/>
                          </a:solidFill>
                          <a:effectLst/>
                          <a:latin typeface="Calibri" panose="020F0502020204030204" pitchFamily="34" charset="0"/>
                        </a:rPr>
                        <a:t>     381,529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900" b="0" i="0" u="none" strike="noStrike">
                          <a:solidFill>
                            <a:srgbClr val="44546A"/>
                          </a:solidFill>
                          <a:effectLst/>
                          <a:latin typeface="Calibri" panose="020F0502020204030204" pitchFamily="34" charset="0"/>
                        </a:rPr>
                        <a:t>64%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FFFFF"/>
                    </a:solidFill>
                  </a:tcPr>
                </a:tc>
                <a:tc>
                  <a:txBody>
                    <a:bodyPr/>
                    <a:lstStyle/>
                    <a:p>
                      <a:pPr algn="r" rtl="0" fontAlgn="ctr"/>
                      <a:r>
                        <a:rPr lang="es-CO" sz="900" b="0" i="0" u="none" strike="noStrike">
                          <a:solidFill>
                            <a:srgbClr val="44546A"/>
                          </a:solidFill>
                          <a:effectLst/>
                          <a:latin typeface="Calibri" panose="020F0502020204030204" pitchFamily="34" charset="0"/>
                        </a:rPr>
                        <a:t>25%</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FFFFF"/>
                    </a:solidFill>
                  </a:tcPr>
                </a:tc>
                <a:tc>
                  <a:txBody>
                    <a:bodyPr/>
                    <a:lstStyle/>
                    <a:p>
                      <a:pPr algn="r" rtl="0" fontAlgn="ctr"/>
                      <a:r>
                        <a:rPr lang="es-CO" sz="900" b="0" i="0" u="none" strike="noStrike">
                          <a:solidFill>
                            <a:srgbClr val="44546A"/>
                          </a:solidFill>
                          <a:effectLst/>
                          <a:latin typeface="Calibri" panose="020F0502020204030204" pitchFamily="34" charset="0"/>
                        </a:rPr>
                        <a:t>484%</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FFFFF"/>
                    </a:solidFill>
                  </a:tcPr>
                </a:tc>
                <a:tc>
                  <a:txBody>
                    <a:bodyPr/>
                    <a:lstStyle/>
                    <a:p>
                      <a:pPr algn="r" rtl="0" fontAlgn="ctr"/>
                      <a:r>
                        <a:rPr lang="es-CO" sz="900" b="0" i="0" u="none" strike="noStrike">
                          <a:solidFill>
                            <a:srgbClr val="44546A"/>
                          </a:solidFill>
                          <a:effectLst/>
                          <a:latin typeface="Calibri" panose="020F0502020204030204" pitchFamily="34" charset="0"/>
                        </a:rPr>
                        <a:t>42%</a:t>
                      </a:r>
                    </a:p>
                  </a:txBody>
                  <a:tcPr marL="0" marR="0" marT="0" marB="0" anchor="ctr">
                    <a:lnL w="6350" cap="flat" cmpd="sng" algn="ctr">
                      <a:solidFill>
                        <a:srgbClr val="B8CCE4"/>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FFFFF"/>
                    </a:solidFill>
                  </a:tcPr>
                </a:tc>
                <a:extLst>
                  <a:ext uri="{0D108BD9-81ED-4DB2-BD59-A6C34878D82A}">
                    <a16:rowId xmlns:a16="http://schemas.microsoft.com/office/drawing/2014/main" xmlns="" val="3054869607"/>
                  </a:ext>
                </a:extLst>
              </a:tr>
              <a:tr h="264437">
                <a:tc>
                  <a:txBody>
                    <a:bodyPr/>
                    <a:lstStyle/>
                    <a:p>
                      <a:pPr algn="r" rtl="0" fontAlgn="ctr"/>
                      <a:r>
                        <a:rPr lang="es-ES" sz="900" b="0" i="0" u="none" strike="noStrike" dirty="0">
                          <a:solidFill>
                            <a:srgbClr val="44546A"/>
                          </a:solidFill>
                          <a:effectLst/>
                          <a:latin typeface="Calibri" panose="020F0502020204030204" pitchFamily="34" charset="0"/>
                        </a:rPr>
                        <a:t>Distribución coberturas de tasa de interés para financiación de vivienda nueva.  Nacional</a:t>
                      </a:r>
                    </a:p>
                  </a:txBody>
                  <a:tcPr marL="0" marR="0" marT="0" marB="0" anchor="ctr">
                    <a:lnL w="12700" cap="flat" cmpd="sng" algn="ctr">
                      <a:solidFill>
                        <a:schemeClr val="tx1"/>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fontAlgn="ctr"/>
                      <a:r>
                        <a:rPr lang="es-CO" sz="900" b="0" i="0" u="none" strike="noStrike">
                          <a:solidFill>
                            <a:srgbClr val="44546A"/>
                          </a:solidFill>
                          <a:effectLst/>
                          <a:latin typeface="Calibri" panose="020F0502020204030204" pitchFamily="34" charset="0"/>
                        </a:rPr>
                        <a:t>      205,834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900" b="0" i="0" u="none" strike="noStrike">
                          <a:solidFill>
                            <a:srgbClr val="44546A"/>
                          </a:solidFill>
                          <a:effectLst/>
                          <a:latin typeface="Calibri" panose="020F0502020204030204" pitchFamily="34" charset="0"/>
                        </a:rPr>
                        <a:t>      123,641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900" b="0" i="0" u="none" strike="noStrike">
                          <a:solidFill>
                            <a:srgbClr val="44546A"/>
                          </a:solidFill>
                          <a:effectLst/>
                          <a:latin typeface="Calibri" panose="020F0502020204030204" pitchFamily="34" charset="0"/>
                        </a:rPr>
                        <a:t>      107,553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900" b="0" i="0" u="none" strike="noStrike">
                          <a:solidFill>
                            <a:srgbClr val="44546A"/>
                          </a:solidFill>
                          <a:effectLst/>
                          <a:latin typeface="Calibri" panose="020F0502020204030204" pitchFamily="34" charset="0"/>
                        </a:rPr>
                        <a:t>        95,161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900" b="0" i="0" u="none" strike="noStrike">
                          <a:solidFill>
                            <a:srgbClr val="44546A"/>
                          </a:solidFill>
                          <a:effectLst/>
                          <a:latin typeface="Calibri" panose="020F0502020204030204" pitchFamily="34" charset="0"/>
                        </a:rPr>
                        <a:t>        78,117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900" b="0" i="0" u="none" strike="noStrike" dirty="0">
                          <a:solidFill>
                            <a:srgbClr val="44546A"/>
                          </a:solidFill>
                          <a:effectLst/>
                          <a:latin typeface="Calibri" panose="020F0502020204030204" pitchFamily="34" charset="0"/>
                        </a:rPr>
                        <a:t>       47,447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900" b="0" i="0" u="none" strike="noStrike">
                          <a:solidFill>
                            <a:srgbClr val="44546A"/>
                          </a:solidFill>
                          <a:effectLst/>
                          <a:latin typeface="Calibri" panose="020F0502020204030204" pitchFamily="34" charset="0"/>
                        </a:rPr>
                        <a:t>-13%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FFFFF"/>
                    </a:solidFill>
                  </a:tcPr>
                </a:tc>
                <a:tc>
                  <a:txBody>
                    <a:bodyPr/>
                    <a:lstStyle/>
                    <a:p>
                      <a:pPr algn="r" rtl="0" fontAlgn="ctr"/>
                      <a:r>
                        <a:rPr lang="es-CO" sz="900" b="0" i="0" u="none" strike="noStrike">
                          <a:solidFill>
                            <a:srgbClr val="44546A"/>
                          </a:solidFill>
                          <a:effectLst/>
                          <a:latin typeface="Calibri" panose="020F0502020204030204" pitchFamily="34" charset="0"/>
                        </a:rPr>
                        <a:t>-12%</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FFFFF"/>
                    </a:solidFill>
                  </a:tcPr>
                </a:tc>
                <a:tc>
                  <a:txBody>
                    <a:bodyPr/>
                    <a:lstStyle/>
                    <a:p>
                      <a:pPr algn="r" rtl="0" fontAlgn="ctr"/>
                      <a:r>
                        <a:rPr lang="es-CO" sz="900" b="0" i="0" u="none" strike="noStrike">
                          <a:solidFill>
                            <a:srgbClr val="44546A"/>
                          </a:solidFill>
                          <a:effectLst/>
                          <a:latin typeface="Calibri" panose="020F0502020204030204" pitchFamily="34" charset="0"/>
                        </a:rPr>
                        <a:t>-18%</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FFFFF"/>
                    </a:solidFill>
                  </a:tcPr>
                </a:tc>
                <a:tc>
                  <a:txBody>
                    <a:bodyPr/>
                    <a:lstStyle/>
                    <a:p>
                      <a:pPr algn="r" rtl="0" fontAlgn="ctr"/>
                      <a:r>
                        <a:rPr lang="es-CO" sz="900" b="0" i="0" u="none" strike="noStrike">
                          <a:solidFill>
                            <a:srgbClr val="44546A"/>
                          </a:solidFill>
                          <a:effectLst/>
                          <a:latin typeface="Calibri" panose="020F0502020204030204" pitchFamily="34" charset="0"/>
                        </a:rPr>
                        <a:t>-39%</a:t>
                      </a:r>
                    </a:p>
                  </a:txBody>
                  <a:tcPr marL="0" marR="0" marT="0" marB="0" anchor="ctr">
                    <a:lnL w="6350" cap="flat" cmpd="sng" algn="ctr">
                      <a:solidFill>
                        <a:srgbClr val="B8CCE4"/>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FFFFF"/>
                    </a:solidFill>
                  </a:tcPr>
                </a:tc>
                <a:extLst>
                  <a:ext uri="{0D108BD9-81ED-4DB2-BD59-A6C34878D82A}">
                    <a16:rowId xmlns:a16="http://schemas.microsoft.com/office/drawing/2014/main" xmlns="" val="1326930156"/>
                  </a:ext>
                </a:extLst>
              </a:tr>
              <a:tr h="379094">
                <a:tc>
                  <a:txBody>
                    <a:bodyPr/>
                    <a:lstStyle/>
                    <a:p>
                      <a:pPr algn="r" rtl="0" fontAlgn="ctr"/>
                      <a:r>
                        <a:rPr lang="es-ES" sz="900" b="0" i="0" u="none" strike="noStrike">
                          <a:solidFill>
                            <a:srgbClr val="44546A"/>
                          </a:solidFill>
                          <a:effectLst/>
                          <a:latin typeface="Calibri" panose="020F0502020204030204" pitchFamily="34" charset="0"/>
                        </a:rPr>
                        <a:t>Fortalecimiento de la gestión con organismos multilaterales de financiamiento y cooperación internacional nacional</a:t>
                      </a:r>
                    </a:p>
                  </a:txBody>
                  <a:tcPr marL="0" marR="0" marT="0" marB="0" anchor="ctr">
                    <a:lnL w="12700" cap="flat" cmpd="sng" algn="ctr">
                      <a:solidFill>
                        <a:schemeClr val="tx1"/>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fontAlgn="ctr"/>
                      <a:r>
                        <a:rPr lang="es-CO" sz="900" b="0" i="0" u="none" strike="noStrike">
                          <a:solidFill>
                            <a:srgbClr val="44546A"/>
                          </a:solidFill>
                          <a:effectLst/>
                          <a:latin typeface="Calibri" panose="020F0502020204030204" pitchFamily="34" charset="0"/>
                        </a:rPr>
                        <a:t>        17,542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fontAlgn="ctr"/>
                      <a:r>
                        <a:rPr lang="es-CO" sz="900" b="0" i="0" u="none" strike="noStrike">
                          <a:solidFill>
                            <a:srgbClr val="44546A"/>
                          </a:solidFill>
                          <a:effectLst/>
                          <a:latin typeface="Calibri" panose="020F0502020204030204" pitchFamily="34" charset="0"/>
                        </a:rPr>
                        <a:t>        17,542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900" b="0" i="0" u="none" strike="noStrike">
                          <a:solidFill>
                            <a:srgbClr val="44546A"/>
                          </a:solidFill>
                          <a:effectLst/>
                          <a:latin typeface="Calibri" panose="020F0502020204030204" pitchFamily="34" charset="0"/>
                        </a:rPr>
                        <a:t>               -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900" b="0" i="0" u="none" strike="noStrike">
                          <a:solidFill>
                            <a:srgbClr val="44546A"/>
                          </a:solidFill>
                          <a:effectLst/>
                          <a:latin typeface="Calibri" panose="020F0502020204030204" pitchFamily="34" charset="0"/>
                        </a:rPr>
                        <a:t>               -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900" b="0" i="0" u="none" strike="noStrike">
                          <a:solidFill>
                            <a:srgbClr val="44546A"/>
                          </a:solidFill>
                          <a:effectLst/>
                          <a:latin typeface="Calibri" panose="020F0502020204030204" pitchFamily="34" charset="0"/>
                        </a:rPr>
                        <a:t>               -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900" b="0" i="0" u="none" strike="noStrike" dirty="0">
                          <a:solidFill>
                            <a:srgbClr val="44546A"/>
                          </a:solidFill>
                          <a:effectLst/>
                          <a:latin typeface="Calibri" panose="020F0502020204030204" pitchFamily="34" charset="0"/>
                        </a:rPr>
                        <a:t>               -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900" b="0" i="0" u="none" strike="noStrike">
                          <a:solidFill>
                            <a:srgbClr val="44546A"/>
                          </a:solidFill>
                          <a:effectLst/>
                          <a:latin typeface="Calibri" panose="020F0502020204030204" pitchFamily="34" charset="0"/>
                        </a:rPr>
                        <a:t>-100%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FFFFF"/>
                    </a:solidFill>
                  </a:tcPr>
                </a:tc>
                <a:tc>
                  <a:txBody>
                    <a:bodyPr/>
                    <a:lstStyle/>
                    <a:p>
                      <a:pPr algn="r" rtl="0" fontAlgn="ctr"/>
                      <a:r>
                        <a:rPr lang="es-CO" sz="900" b="0" i="0" u="none" strike="noStrike">
                          <a:solidFill>
                            <a:srgbClr val="44546A"/>
                          </a:solidFill>
                          <a:effectLst/>
                          <a:latin typeface="Calibri" panose="020F0502020204030204" pitchFamily="34" charset="0"/>
                        </a:rPr>
                        <a:t>0%</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FFFFF"/>
                    </a:solidFill>
                  </a:tcPr>
                </a:tc>
                <a:tc>
                  <a:txBody>
                    <a:bodyPr/>
                    <a:lstStyle/>
                    <a:p>
                      <a:pPr algn="r" rtl="0" fontAlgn="ctr"/>
                      <a:r>
                        <a:rPr lang="es-CO" sz="900" b="0" i="0" u="none" strike="noStrike">
                          <a:solidFill>
                            <a:srgbClr val="44546A"/>
                          </a:solidFill>
                          <a:effectLst/>
                          <a:latin typeface="Calibri" panose="020F0502020204030204" pitchFamily="34" charset="0"/>
                        </a:rPr>
                        <a:t>0%</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FFFFF"/>
                    </a:solidFill>
                  </a:tcPr>
                </a:tc>
                <a:tc>
                  <a:txBody>
                    <a:bodyPr/>
                    <a:lstStyle/>
                    <a:p>
                      <a:pPr algn="r" rtl="0" fontAlgn="ctr"/>
                      <a:r>
                        <a:rPr lang="es-CO" sz="900" b="0" i="0" u="none" strike="noStrike">
                          <a:solidFill>
                            <a:srgbClr val="44546A"/>
                          </a:solidFill>
                          <a:effectLst/>
                          <a:latin typeface="Calibri" panose="020F0502020204030204" pitchFamily="34" charset="0"/>
                        </a:rPr>
                        <a:t>0%</a:t>
                      </a:r>
                    </a:p>
                  </a:txBody>
                  <a:tcPr marL="0" marR="0" marT="0" marB="0" anchor="ctr">
                    <a:lnL w="6350" cap="flat" cmpd="sng" algn="ctr">
                      <a:solidFill>
                        <a:srgbClr val="B8CCE4"/>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FFFFF"/>
                    </a:solidFill>
                  </a:tcPr>
                </a:tc>
                <a:extLst>
                  <a:ext uri="{0D108BD9-81ED-4DB2-BD59-A6C34878D82A}">
                    <a16:rowId xmlns:a16="http://schemas.microsoft.com/office/drawing/2014/main" xmlns="" val="2700297229"/>
                  </a:ext>
                </a:extLst>
              </a:tr>
              <a:tr h="379094">
                <a:tc>
                  <a:txBody>
                    <a:bodyPr/>
                    <a:lstStyle/>
                    <a:p>
                      <a:pPr algn="r" rtl="0" fontAlgn="ctr"/>
                      <a:r>
                        <a:rPr lang="es-ES" sz="900" b="0" i="0" u="none" strike="noStrike">
                          <a:solidFill>
                            <a:srgbClr val="44546A"/>
                          </a:solidFill>
                          <a:effectLst/>
                          <a:latin typeface="Calibri" panose="020F0502020204030204" pitchFamily="34" charset="0"/>
                        </a:rPr>
                        <a:t> Desarrollo e implementación de una Estrategia para Coberturas de los Precios del Petróleo para Colombia Nacional</a:t>
                      </a:r>
                    </a:p>
                  </a:txBody>
                  <a:tcPr marL="0" marR="0" marT="0" marB="0" anchor="ctr">
                    <a:lnL w="12700" cap="flat" cmpd="sng" algn="ctr">
                      <a:solidFill>
                        <a:schemeClr val="tx1"/>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fontAlgn="ctr"/>
                      <a:r>
                        <a:rPr lang="es-CO" sz="900" b="0" i="0" u="none" strike="noStrike">
                          <a:solidFill>
                            <a:srgbClr val="44546A"/>
                          </a:solidFill>
                          <a:effectLst/>
                          <a:latin typeface="Calibri" panose="020F0502020204030204" pitchFamily="34" charset="0"/>
                        </a:rPr>
                        <a:t>             680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900" b="0" i="0" u="none" strike="noStrike">
                          <a:solidFill>
                            <a:srgbClr val="44546A"/>
                          </a:solidFill>
                          <a:effectLst/>
                          <a:latin typeface="Calibri" panose="020F0502020204030204" pitchFamily="34" charset="0"/>
                        </a:rPr>
                        <a:t>             680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900" b="0" i="0" u="none" strike="noStrike">
                          <a:solidFill>
                            <a:srgbClr val="44546A"/>
                          </a:solidFill>
                          <a:effectLst/>
                          <a:latin typeface="Calibri" panose="020F0502020204030204" pitchFamily="34" charset="0"/>
                        </a:rPr>
                        <a:t>             700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900" b="0" i="0" u="none" strike="noStrike">
                          <a:solidFill>
                            <a:srgbClr val="44546A"/>
                          </a:solidFill>
                          <a:effectLst/>
                          <a:latin typeface="Calibri" panose="020F0502020204030204" pitchFamily="34" charset="0"/>
                        </a:rPr>
                        <a:t>             700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900" b="0" i="0" u="none" strike="noStrike">
                          <a:solidFill>
                            <a:srgbClr val="44546A"/>
                          </a:solidFill>
                          <a:effectLst/>
                          <a:latin typeface="Calibri" panose="020F0502020204030204" pitchFamily="34" charset="0"/>
                        </a:rPr>
                        <a:t>             700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900" b="0" i="0" u="none" strike="noStrike" dirty="0">
                          <a:solidFill>
                            <a:srgbClr val="44546A"/>
                          </a:solidFill>
                          <a:effectLst/>
                          <a:latin typeface="Calibri" panose="020F0502020204030204" pitchFamily="34" charset="0"/>
                        </a:rPr>
                        <a:t>            700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900" b="0" i="0" u="none" strike="noStrike">
                          <a:solidFill>
                            <a:srgbClr val="44546A"/>
                          </a:solidFill>
                          <a:effectLst/>
                          <a:latin typeface="Calibri" panose="020F0502020204030204" pitchFamily="34" charset="0"/>
                        </a:rPr>
                        <a:t>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FFFFF"/>
                    </a:solidFill>
                  </a:tcPr>
                </a:tc>
                <a:tc>
                  <a:txBody>
                    <a:bodyPr/>
                    <a:lstStyle/>
                    <a:p>
                      <a:pPr algn="r" rtl="0" fontAlgn="ctr"/>
                      <a:r>
                        <a:rPr lang="es-CO" sz="900" b="0" i="0" u="none" strike="noStrike">
                          <a:solidFill>
                            <a:srgbClr val="44546A"/>
                          </a:solidFill>
                          <a:effectLst/>
                          <a:latin typeface="Calibri" panose="020F0502020204030204" pitchFamily="34" charset="0"/>
                        </a:rPr>
                        <a:t>0%</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FFFFF"/>
                    </a:solidFill>
                  </a:tcPr>
                </a:tc>
                <a:tc>
                  <a:txBody>
                    <a:bodyPr/>
                    <a:lstStyle/>
                    <a:p>
                      <a:pPr algn="r" rtl="0" fontAlgn="ctr"/>
                      <a:r>
                        <a:rPr lang="es-CO" sz="900" b="0" i="0" u="none" strike="noStrike">
                          <a:solidFill>
                            <a:srgbClr val="44546A"/>
                          </a:solidFill>
                          <a:effectLst/>
                          <a:latin typeface="Calibri" panose="020F0502020204030204" pitchFamily="34" charset="0"/>
                        </a:rPr>
                        <a:t>0%</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FFFFF"/>
                    </a:solidFill>
                  </a:tcPr>
                </a:tc>
                <a:tc>
                  <a:txBody>
                    <a:bodyPr/>
                    <a:lstStyle/>
                    <a:p>
                      <a:pPr algn="r" rtl="0" fontAlgn="ctr"/>
                      <a:r>
                        <a:rPr lang="es-CO" sz="900" b="0" i="0" u="none" strike="noStrike">
                          <a:solidFill>
                            <a:srgbClr val="44546A"/>
                          </a:solidFill>
                          <a:effectLst/>
                          <a:latin typeface="Calibri" panose="020F0502020204030204" pitchFamily="34" charset="0"/>
                        </a:rPr>
                        <a:t>0%</a:t>
                      </a:r>
                    </a:p>
                  </a:txBody>
                  <a:tcPr marL="0" marR="0" marT="0" marB="0" anchor="ctr">
                    <a:lnL w="6350" cap="flat" cmpd="sng" algn="ctr">
                      <a:solidFill>
                        <a:srgbClr val="B8CCE4"/>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FFFFF"/>
                    </a:solidFill>
                  </a:tcPr>
                </a:tc>
                <a:extLst>
                  <a:ext uri="{0D108BD9-81ED-4DB2-BD59-A6C34878D82A}">
                    <a16:rowId xmlns:a16="http://schemas.microsoft.com/office/drawing/2014/main" xmlns="" val="3963871788"/>
                  </a:ext>
                </a:extLst>
              </a:tr>
              <a:tr h="252728">
                <a:tc>
                  <a:txBody>
                    <a:bodyPr/>
                    <a:lstStyle/>
                    <a:p>
                      <a:pPr algn="r" rtl="0" fontAlgn="ctr"/>
                      <a:r>
                        <a:rPr lang="es-ES" sz="900" b="1" i="0" u="none" strike="noStrike">
                          <a:solidFill>
                            <a:srgbClr val="44546A"/>
                          </a:solidFill>
                          <a:effectLst/>
                          <a:latin typeface="Calibri" panose="020F0502020204030204" pitchFamily="34" charset="0"/>
                        </a:rPr>
                        <a:t>Fortalecimiento de la Gestión y Dirección del Sector Hacienda</a:t>
                      </a:r>
                    </a:p>
                  </a:txBody>
                  <a:tcPr marL="0" marR="0" marT="0" marB="0" anchor="ctr">
                    <a:lnL w="12700" cap="flat" cmpd="sng" algn="ctr">
                      <a:solidFill>
                        <a:schemeClr val="tx1"/>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2F2F2"/>
                    </a:solidFill>
                  </a:tcPr>
                </a:tc>
                <a:tc>
                  <a:txBody>
                    <a:bodyPr/>
                    <a:lstStyle/>
                    <a:p>
                      <a:pPr algn="r" fontAlgn="ctr"/>
                      <a:r>
                        <a:rPr lang="es-CO" sz="900" b="0" i="0" u="none" strike="noStrike">
                          <a:solidFill>
                            <a:srgbClr val="44546A"/>
                          </a:solidFill>
                          <a:effectLst/>
                          <a:latin typeface="Calibri" panose="020F0502020204030204" pitchFamily="34" charset="0"/>
                        </a:rPr>
                        <a:t>        28,446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2F2F2"/>
                    </a:solidFill>
                  </a:tcPr>
                </a:tc>
                <a:tc>
                  <a:txBody>
                    <a:bodyPr/>
                    <a:lstStyle/>
                    <a:p>
                      <a:pPr algn="r" fontAlgn="ctr"/>
                      <a:r>
                        <a:rPr lang="es-CO" sz="900" b="0" i="0" u="none" strike="noStrike">
                          <a:solidFill>
                            <a:srgbClr val="44546A"/>
                          </a:solidFill>
                          <a:effectLst/>
                          <a:latin typeface="Calibri" panose="020F0502020204030204" pitchFamily="34" charset="0"/>
                        </a:rPr>
                        <a:t>        26,946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2F2F2"/>
                    </a:solidFill>
                  </a:tcPr>
                </a:tc>
                <a:tc>
                  <a:txBody>
                    <a:bodyPr/>
                    <a:lstStyle/>
                    <a:p>
                      <a:pPr algn="r" fontAlgn="ctr"/>
                      <a:r>
                        <a:rPr lang="es-CO" sz="900" b="0" i="0" u="none" strike="noStrike">
                          <a:solidFill>
                            <a:srgbClr val="44546A"/>
                          </a:solidFill>
                          <a:effectLst/>
                          <a:latin typeface="Calibri" panose="020F0502020204030204" pitchFamily="34" charset="0"/>
                        </a:rPr>
                        <a:t>        67,565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2F2F2"/>
                    </a:solidFill>
                  </a:tcPr>
                </a:tc>
                <a:tc>
                  <a:txBody>
                    <a:bodyPr/>
                    <a:lstStyle/>
                    <a:p>
                      <a:pPr algn="r" fontAlgn="ctr"/>
                      <a:r>
                        <a:rPr lang="es-CO" sz="900" b="0" i="0" u="none" strike="noStrike">
                          <a:solidFill>
                            <a:srgbClr val="44546A"/>
                          </a:solidFill>
                          <a:effectLst/>
                          <a:latin typeface="Calibri" panose="020F0502020204030204" pitchFamily="34" charset="0"/>
                        </a:rPr>
                        <a:t>        74,927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2F2F2"/>
                    </a:solidFill>
                  </a:tcPr>
                </a:tc>
                <a:tc>
                  <a:txBody>
                    <a:bodyPr/>
                    <a:lstStyle/>
                    <a:p>
                      <a:pPr algn="r" fontAlgn="ctr"/>
                      <a:r>
                        <a:rPr lang="es-CO" sz="900" b="0" i="0" u="none" strike="noStrike">
                          <a:solidFill>
                            <a:srgbClr val="44546A"/>
                          </a:solidFill>
                          <a:effectLst/>
                          <a:latin typeface="Calibri" panose="020F0502020204030204" pitchFamily="34" charset="0"/>
                        </a:rPr>
                        <a:t>        49,883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2F2F2"/>
                    </a:solidFill>
                  </a:tcPr>
                </a:tc>
                <a:tc>
                  <a:txBody>
                    <a:bodyPr/>
                    <a:lstStyle/>
                    <a:p>
                      <a:pPr algn="r" fontAlgn="ctr"/>
                      <a:r>
                        <a:rPr lang="es-CO" sz="900" b="0" i="0" u="none" strike="noStrike">
                          <a:solidFill>
                            <a:srgbClr val="44546A"/>
                          </a:solidFill>
                          <a:effectLst/>
                          <a:latin typeface="Calibri" panose="020F0502020204030204" pitchFamily="34" charset="0"/>
                        </a:rPr>
                        <a:t>               -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2F2F2"/>
                    </a:solidFill>
                  </a:tcPr>
                </a:tc>
                <a:tc>
                  <a:txBody>
                    <a:bodyPr/>
                    <a:lstStyle/>
                    <a:p>
                      <a:pPr algn="r" rtl="0" fontAlgn="ctr"/>
                      <a:r>
                        <a:rPr lang="es-CO" sz="900" b="0" i="0" u="none" strike="noStrike">
                          <a:solidFill>
                            <a:srgbClr val="44546A"/>
                          </a:solidFill>
                          <a:effectLst/>
                          <a:latin typeface="Calibri" panose="020F0502020204030204" pitchFamily="34" charset="0"/>
                        </a:rPr>
                        <a:t>151%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2F2F2"/>
                    </a:solidFill>
                  </a:tcPr>
                </a:tc>
                <a:tc>
                  <a:txBody>
                    <a:bodyPr/>
                    <a:lstStyle/>
                    <a:p>
                      <a:pPr algn="r" rtl="0" fontAlgn="ctr"/>
                      <a:r>
                        <a:rPr lang="es-CO" sz="900" b="0" i="0" u="none" strike="noStrike">
                          <a:solidFill>
                            <a:srgbClr val="44546A"/>
                          </a:solidFill>
                          <a:effectLst/>
                          <a:latin typeface="Calibri" panose="020F0502020204030204" pitchFamily="34" charset="0"/>
                        </a:rPr>
                        <a:t>11%</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2F2F2"/>
                    </a:solidFill>
                  </a:tcPr>
                </a:tc>
                <a:tc>
                  <a:txBody>
                    <a:bodyPr/>
                    <a:lstStyle/>
                    <a:p>
                      <a:pPr algn="r" rtl="0" fontAlgn="ctr"/>
                      <a:r>
                        <a:rPr lang="es-CO" sz="900" b="0" i="0" u="none" strike="noStrike">
                          <a:solidFill>
                            <a:srgbClr val="44546A"/>
                          </a:solidFill>
                          <a:effectLst/>
                          <a:latin typeface="Calibri" panose="020F0502020204030204" pitchFamily="34" charset="0"/>
                        </a:rPr>
                        <a:t>-33%</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2F2F2"/>
                    </a:solidFill>
                  </a:tcPr>
                </a:tc>
                <a:tc>
                  <a:txBody>
                    <a:bodyPr/>
                    <a:lstStyle/>
                    <a:p>
                      <a:pPr algn="r" rtl="0" fontAlgn="ctr"/>
                      <a:r>
                        <a:rPr lang="es-CO" sz="900" b="0" i="0" u="none" strike="noStrike">
                          <a:solidFill>
                            <a:srgbClr val="44546A"/>
                          </a:solidFill>
                          <a:effectLst/>
                          <a:latin typeface="Calibri" panose="020F0502020204030204" pitchFamily="34" charset="0"/>
                        </a:rPr>
                        <a:t>-100%</a:t>
                      </a:r>
                    </a:p>
                  </a:txBody>
                  <a:tcPr marL="0" marR="0" marT="0" marB="0" anchor="ctr">
                    <a:lnL w="6350" cap="flat" cmpd="sng" algn="ctr">
                      <a:solidFill>
                        <a:srgbClr val="B8CCE4"/>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2F2F2"/>
                    </a:solidFill>
                  </a:tcPr>
                </a:tc>
                <a:extLst>
                  <a:ext uri="{0D108BD9-81ED-4DB2-BD59-A6C34878D82A}">
                    <a16:rowId xmlns:a16="http://schemas.microsoft.com/office/drawing/2014/main" xmlns="" val="2116468272"/>
                  </a:ext>
                </a:extLst>
              </a:tr>
              <a:tr h="264437">
                <a:tc>
                  <a:txBody>
                    <a:bodyPr/>
                    <a:lstStyle/>
                    <a:p>
                      <a:pPr algn="r" rtl="0" fontAlgn="ctr"/>
                      <a:r>
                        <a:rPr lang="es-ES" sz="900" b="0" i="0" u="none" strike="noStrike">
                          <a:solidFill>
                            <a:srgbClr val="44546A"/>
                          </a:solidFill>
                          <a:effectLst/>
                          <a:latin typeface="Calibri" panose="020F0502020204030204" pitchFamily="34" charset="0"/>
                        </a:rPr>
                        <a:t>Mejoramiento y reforzamiento sedes del Ministerio de Hacienda y Crédito Público Bogotá</a:t>
                      </a:r>
                    </a:p>
                  </a:txBody>
                  <a:tcPr marL="0" marR="0" marT="0" marB="0" anchor="ctr">
                    <a:lnL w="12700" cap="flat" cmpd="sng" algn="ctr">
                      <a:solidFill>
                        <a:schemeClr val="tx1"/>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fontAlgn="ctr"/>
                      <a:r>
                        <a:rPr lang="es-CO" sz="900" b="0" i="0" u="none" strike="noStrike">
                          <a:solidFill>
                            <a:srgbClr val="44546A"/>
                          </a:solidFill>
                          <a:effectLst/>
                          <a:latin typeface="Calibri" panose="020F0502020204030204" pitchFamily="34" charset="0"/>
                        </a:rPr>
                        <a:t>          7,650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fontAlgn="ctr"/>
                      <a:r>
                        <a:rPr lang="es-CO" sz="900" b="0" i="0" u="none" strike="noStrike">
                          <a:solidFill>
                            <a:srgbClr val="44546A"/>
                          </a:solidFill>
                          <a:effectLst/>
                          <a:latin typeface="Calibri" panose="020F0502020204030204" pitchFamily="34" charset="0"/>
                        </a:rPr>
                        <a:t>          7,250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fontAlgn="ctr"/>
                      <a:r>
                        <a:rPr lang="es-CO" sz="900" b="0" i="0" u="none" strike="noStrike">
                          <a:solidFill>
                            <a:srgbClr val="44546A"/>
                          </a:solidFill>
                          <a:effectLst/>
                          <a:latin typeface="Calibri" panose="020F0502020204030204" pitchFamily="34" charset="0"/>
                        </a:rPr>
                        <a:t>        48,581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fontAlgn="ctr"/>
                      <a:r>
                        <a:rPr lang="es-CO" sz="900" b="0" i="0" u="none" strike="noStrike">
                          <a:solidFill>
                            <a:srgbClr val="44546A"/>
                          </a:solidFill>
                          <a:effectLst/>
                          <a:latin typeface="Calibri" panose="020F0502020204030204" pitchFamily="34" charset="0"/>
                        </a:rPr>
                        <a:t>        66,396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fontAlgn="ctr"/>
                      <a:r>
                        <a:rPr lang="es-CO" sz="900" b="0" i="0" u="none" strike="noStrike">
                          <a:solidFill>
                            <a:srgbClr val="44546A"/>
                          </a:solidFill>
                          <a:effectLst/>
                          <a:latin typeface="Calibri" panose="020F0502020204030204" pitchFamily="34" charset="0"/>
                        </a:rPr>
                        <a:t>        48,237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fontAlgn="ctr"/>
                      <a:r>
                        <a:rPr lang="es-CO" sz="900" b="0" i="0" u="none" strike="noStrike">
                          <a:solidFill>
                            <a:srgbClr val="44546A"/>
                          </a:solidFill>
                          <a:effectLst/>
                          <a:latin typeface="Calibri" panose="020F0502020204030204" pitchFamily="34" charset="0"/>
                        </a:rPr>
                        <a:t>               -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900" b="0" i="0" u="none" strike="noStrike">
                          <a:solidFill>
                            <a:srgbClr val="44546A"/>
                          </a:solidFill>
                          <a:effectLst/>
                          <a:latin typeface="Calibri" panose="020F0502020204030204" pitchFamily="34" charset="0"/>
                        </a:rPr>
                        <a:t>570%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FFFFF"/>
                    </a:solidFill>
                  </a:tcPr>
                </a:tc>
                <a:tc>
                  <a:txBody>
                    <a:bodyPr/>
                    <a:lstStyle/>
                    <a:p>
                      <a:pPr algn="r" rtl="0" fontAlgn="ctr"/>
                      <a:r>
                        <a:rPr lang="es-CO" sz="900" b="0" i="0" u="none" strike="noStrike">
                          <a:solidFill>
                            <a:srgbClr val="44546A"/>
                          </a:solidFill>
                          <a:effectLst/>
                          <a:latin typeface="Calibri" panose="020F0502020204030204" pitchFamily="34" charset="0"/>
                        </a:rPr>
                        <a:t>37%</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FFFFF"/>
                    </a:solidFill>
                  </a:tcPr>
                </a:tc>
                <a:tc>
                  <a:txBody>
                    <a:bodyPr/>
                    <a:lstStyle/>
                    <a:p>
                      <a:pPr algn="r" rtl="0" fontAlgn="ctr"/>
                      <a:r>
                        <a:rPr lang="es-CO" sz="900" b="0" i="0" u="none" strike="noStrike">
                          <a:solidFill>
                            <a:srgbClr val="44546A"/>
                          </a:solidFill>
                          <a:effectLst/>
                          <a:latin typeface="Calibri" panose="020F0502020204030204" pitchFamily="34" charset="0"/>
                        </a:rPr>
                        <a:t>-27%</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FFFFF"/>
                    </a:solidFill>
                  </a:tcPr>
                </a:tc>
                <a:tc>
                  <a:txBody>
                    <a:bodyPr/>
                    <a:lstStyle/>
                    <a:p>
                      <a:pPr algn="r" rtl="0" fontAlgn="ctr"/>
                      <a:r>
                        <a:rPr lang="es-CO" sz="900" b="0" i="0" u="none" strike="noStrike">
                          <a:solidFill>
                            <a:srgbClr val="44546A"/>
                          </a:solidFill>
                          <a:effectLst/>
                          <a:latin typeface="Calibri" panose="020F0502020204030204" pitchFamily="34" charset="0"/>
                        </a:rPr>
                        <a:t>-100%</a:t>
                      </a:r>
                    </a:p>
                  </a:txBody>
                  <a:tcPr marL="0" marR="0" marT="0" marB="0" anchor="ctr">
                    <a:lnL w="6350" cap="flat" cmpd="sng" algn="ctr">
                      <a:solidFill>
                        <a:srgbClr val="B8CCE4"/>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FFFFF"/>
                    </a:solidFill>
                  </a:tcPr>
                </a:tc>
                <a:extLst>
                  <a:ext uri="{0D108BD9-81ED-4DB2-BD59-A6C34878D82A}">
                    <a16:rowId xmlns:a16="http://schemas.microsoft.com/office/drawing/2014/main" xmlns="" val="1021764967"/>
                  </a:ext>
                </a:extLst>
              </a:tr>
              <a:tr h="264437">
                <a:tc>
                  <a:txBody>
                    <a:bodyPr/>
                    <a:lstStyle/>
                    <a:p>
                      <a:pPr algn="r" rtl="0" fontAlgn="ctr"/>
                      <a:r>
                        <a:rPr lang="es-ES" sz="900" b="0" i="0" u="none" strike="noStrike">
                          <a:solidFill>
                            <a:srgbClr val="44546A"/>
                          </a:solidFill>
                          <a:effectLst/>
                          <a:latin typeface="Calibri" panose="020F0502020204030204" pitchFamily="34" charset="0"/>
                        </a:rPr>
                        <a:t>Fortalecimiento de las competencias técnicas de los funcionarios del MHCP nacional</a:t>
                      </a:r>
                    </a:p>
                  </a:txBody>
                  <a:tcPr marL="0" marR="0" marT="0" marB="0" anchor="ctr">
                    <a:lnL w="12700" cap="flat" cmpd="sng" algn="ctr">
                      <a:solidFill>
                        <a:schemeClr val="tx1"/>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fontAlgn="ctr"/>
                      <a:r>
                        <a:rPr lang="es-CO" sz="900" b="0" i="0" u="none" strike="noStrike">
                          <a:solidFill>
                            <a:srgbClr val="44546A"/>
                          </a:solidFill>
                          <a:effectLst/>
                          <a:latin typeface="Calibri" panose="020F0502020204030204" pitchFamily="34" charset="0"/>
                        </a:rPr>
                        <a:t>          1,369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fontAlgn="ctr"/>
                      <a:r>
                        <a:rPr lang="es-CO" sz="900" b="0" i="0" u="none" strike="noStrike">
                          <a:solidFill>
                            <a:srgbClr val="44546A"/>
                          </a:solidFill>
                          <a:effectLst/>
                          <a:latin typeface="Calibri" panose="020F0502020204030204" pitchFamily="34" charset="0"/>
                        </a:rPr>
                        <a:t>          1,069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fontAlgn="ctr"/>
                      <a:r>
                        <a:rPr lang="es-CO" sz="900" b="0" i="0" u="none" strike="noStrike">
                          <a:solidFill>
                            <a:srgbClr val="44546A"/>
                          </a:solidFill>
                          <a:effectLst/>
                          <a:latin typeface="Calibri" panose="020F0502020204030204" pitchFamily="34" charset="0"/>
                        </a:rPr>
                        <a:t>          1,410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fontAlgn="ctr"/>
                      <a:r>
                        <a:rPr lang="es-CO" sz="900" b="0" i="0" u="none" strike="noStrike">
                          <a:solidFill>
                            <a:srgbClr val="44546A"/>
                          </a:solidFill>
                          <a:effectLst/>
                          <a:latin typeface="Calibri" panose="020F0502020204030204" pitchFamily="34" charset="0"/>
                        </a:rPr>
                        <a:t>          1,453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fontAlgn="ctr"/>
                      <a:r>
                        <a:rPr lang="es-CO" sz="900" b="0" i="0" u="none" strike="noStrike">
                          <a:solidFill>
                            <a:srgbClr val="44546A"/>
                          </a:solidFill>
                          <a:effectLst/>
                          <a:latin typeface="Calibri" panose="020F0502020204030204" pitchFamily="34" charset="0"/>
                        </a:rPr>
                        <a:t>          1,496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fontAlgn="ctr"/>
                      <a:r>
                        <a:rPr lang="es-CO" sz="900" b="0" i="0" u="none" strike="noStrike">
                          <a:solidFill>
                            <a:srgbClr val="44546A"/>
                          </a:solidFill>
                          <a:effectLst/>
                          <a:latin typeface="Calibri" panose="020F0502020204030204" pitchFamily="34" charset="0"/>
                        </a:rPr>
                        <a:t>               -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900" b="0" i="0" u="none" strike="noStrike" dirty="0">
                          <a:solidFill>
                            <a:srgbClr val="44546A"/>
                          </a:solidFill>
                          <a:effectLst/>
                          <a:latin typeface="Calibri" panose="020F0502020204030204" pitchFamily="34" charset="0"/>
                        </a:rPr>
                        <a:t>32%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FFFFF"/>
                    </a:solidFill>
                  </a:tcPr>
                </a:tc>
                <a:tc>
                  <a:txBody>
                    <a:bodyPr/>
                    <a:lstStyle/>
                    <a:p>
                      <a:pPr algn="r" rtl="0" fontAlgn="ctr"/>
                      <a:r>
                        <a:rPr lang="es-CO" sz="900" b="0" i="0" u="none" strike="noStrike">
                          <a:solidFill>
                            <a:srgbClr val="44546A"/>
                          </a:solidFill>
                          <a:effectLst/>
                          <a:latin typeface="Calibri" panose="020F0502020204030204" pitchFamily="34" charset="0"/>
                        </a:rPr>
                        <a:t>3%</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FFFFF"/>
                    </a:solidFill>
                  </a:tcPr>
                </a:tc>
                <a:tc>
                  <a:txBody>
                    <a:bodyPr/>
                    <a:lstStyle/>
                    <a:p>
                      <a:pPr algn="r" rtl="0" fontAlgn="ctr"/>
                      <a:r>
                        <a:rPr lang="es-CO" sz="900" b="0" i="0" u="none" strike="noStrike">
                          <a:solidFill>
                            <a:srgbClr val="44546A"/>
                          </a:solidFill>
                          <a:effectLst/>
                          <a:latin typeface="Calibri" panose="020F0502020204030204" pitchFamily="34" charset="0"/>
                        </a:rPr>
                        <a:t>3%</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FFFFF"/>
                    </a:solidFill>
                  </a:tcPr>
                </a:tc>
                <a:tc>
                  <a:txBody>
                    <a:bodyPr/>
                    <a:lstStyle/>
                    <a:p>
                      <a:pPr algn="r" rtl="0" fontAlgn="ctr"/>
                      <a:r>
                        <a:rPr lang="es-CO" sz="900" b="0" i="0" u="none" strike="noStrike">
                          <a:solidFill>
                            <a:srgbClr val="44546A"/>
                          </a:solidFill>
                          <a:effectLst/>
                          <a:latin typeface="Calibri" panose="020F0502020204030204" pitchFamily="34" charset="0"/>
                        </a:rPr>
                        <a:t>-100%</a:t>
                      </a:r>
                    </a:p>
                  </a:txBody>
                  <a:tcPr marL="0" marR="0" marT="0" marB="0" anchor="ctr">
                    <a:lnL w="6350" cap="flat" cmpd="sng" algn="ctr">
                      <a:solidFill>
                        <a:srgbClr val="B8CCE4"/>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FFFFF"/>
                    </a:solidFill>
                  </a:tcPr>
                </a:tc>
                <a:extLst>
                  <a:ext uri="{0D108BD9-81ED-4DB2-BD59-A6C34878D82A}">
                    <a16:rowId xmlns:a16="http://schemas.microsoft.com/office/drawing/2014/main" xmlns="" val="3549413615"/>
                  </a:ext>
                </a:extLst>
              </a:tr>
              <a:tr h="264437">
                <a:tc>
                  <a:txBody>
                    <a:bodyPr/>
                    <a:lstStyle/>
                    <a:p>
                      <a:pPr algn="r" rtl="0" fontAlgn="ctr"/>
                      <a:r>
                        <a:rPr lang="es-ES" sz="900" b="0" i="0" u="none" strike="noStrike">
                          <a:solidFill>
                            <a:srgbClr val="44546A"/>
                          </a:solidFill>
                          <a:effectLst/>
                          <a:latin typeface="Calibri" panose="020F0502020204030204" pitchFamily="34" charset="0"/>
                        </a:rPr>
                        <a:t>Fortalecimiento de la gestión institucional con procesos de gestión de conocimiento e innovación</a:t>
                      </a:r>
                    </a:p>
                  </a:txBody>
                  <a:tcPr marL="0" marR="0" marT="0" marB="0" anchor="ctr">
                    <a:lnL w="12700" cap="flat" cmpd="sng" algn="ctr">
                      <a:solidFill>
                        <a:schemeClr val="tx1"/>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fontAlgn="ctr"/>
                      <a:r>
                        <a:rPr lang="es-CO" sz="900" b="0" i="0" u="none" strike="noStrike">
                          <a:solidFill>
                            <a:srgbClr val="44546A"/>
                          </a:solidFill>
                          <a:effectLst/>
                          <a:latin typeface="Calibri" panose="020F0502020204030204" pitchFamily="34" charset="0"/>
                        </a:rPr>
                        <a:t>               -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fontAlgn="ctr"/>
                      <a:r>
                        <a:rPr lang="es-CO" sz="900" b="0" i="0" u="none" strike="noStrike">
                          <a:solidFill>
                            <a:srgbClr val="44546A"/>
                          </a:solidFill>
                          <a:effectLst/>
                          <a:latin typeface="Calibri" panose="020F0502020204030204" pitchFamily="34" charset="0"/>
                        </a:rPr>
                        <a:t>               -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fontAlgn="ctr"/>
                      <a:r>
                        <a:rPr lang="es-CO" sz="900" b="0" i="0" u="none" strike="noStrike" dirty="0" smtClean="0">
                          <a:solidFill>
                            <a:srgbClr val="44546A"/>
                          </a:solidFill>
                          <a:effectLst/>
                          <a:latin typeface="Calibri" panose="020F0502020204030204" pitchFamily="34" charset="0"/>
                        </a:rPr>
                        <a:t>538</a:t>
                      </a:r>
                      <a:endParaRPr lang="es-CO" sz="900" b="0" i="0" u="none" strike="noStrike" dirty="0">
                        <a:solidFill>
                          <a:srgbClr val="44546A"/>
                        </a:solidFill>
                        <a:effectLst/>
                        <a:latin typeface="Calibri" panose="020F0502020204030204" pitchFamily="34" charset="0"/>
                      </a:endParaRP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fontAlgn="ctr"/>
                      <a:r>
                        <a:rPr lang="es-CO" sz="900" b="0" i="0" u="none" strike="noStrike" dirty="0" smtClean="0">
                          <a:solidFill>
                            <a:srgbClr val="44546A"/>
                          </a:solidFill>
                          <a:effectLst/>
                          <a:latin typeface="Calibri" panose="020F0502020204030204" pitchFamily="34" charset="0"/>
                        </a:rPr>
                        <a:t>481</a:t>
                      </a:r>
                      <a:endParaRPr lang="es-CO" sz="900" b="0" i="0" u="none" strike="noStrike" dirty="0">
                        <a:solidFill>
                          <a:srgbClr val="44546A"/>
                        </a:solidFill>
                        <a:effectLst/>
                        <a:latin typeface="Calibri" panose="020F0502020204030204" pitchFamily="34" charset="0"/>
                      </a:endParaRP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fontAlgn="ctr"/>
                      <a:r>
                        <a:rPr lang="es-CO" sz="900" b="0" i="0" u="none" strike="noStrike" dirty="0" smtClean="0">
                          <a:solidFill>
                            <a:srgbClr val="44546A"/>
                          </a:solidFill>
                          <a:effectLst/>
                          <a:latin typeface="Calibri" panose="020F0502020204030204" pitchFamily="34" charset="0"/>
                        </a:rPr>
                        <a:t>441</a:t>
                      </a:r>
                      <a:endParaRPr lang="es-CO" sz="900" b="0" i="0" u="none" strike="noStrike" dirty="0">
                        <a:solidFill>
                          <a:srgbClr val="44546A"/>
                        </a:solidFill>
                        <a:effectLst/>
                        <a:latin typeface="Calibri" panose="020F0502020204030204" pitchFamily="34" charset="0"/>
                      </a:endParaRP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fontAlgn="ctr"/>
                      <a:r>
                        <a:rPr lang="es-CO" sz="900" b="0" i="0" u="none" strike="noStrike">
                          <a:solidFill>
                            <a:srgbClr val="44546A"/>
                          </a:solidFill>
                          <a:effectLst/>
                          <a:latin typeface="Calibri" panose="020F0502020204030204" pitchFamily="34" charset="0"/>
                        </a:rPr>
                        <a:t>               -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900" b="0" i="0" u="none" strike="noStrike" dirty="0">
                          <a:solidFill>
                            <a:srgbClr val="44546A"/>
                          </a:solidFill>
                          <a:effectLst/>
                          <a:latin typeface="Calibri" panose="020F0502020204030204" pitchFamily="34" charset="0"/>
                        </a:rPr>
                        <a:t>100%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FFFFF"/>
                    </a:solidFill>
                  </a:tcPr>
                </a:tc>
                <a:tc>
                  <a:txBody>
                    <a:bodyPr/>
                    <a:lstStyle/>
                    <a:p>
                      <a:pPr algn="r" rtl="0" fontAlgn="ctr"/>
                      <a:r>
                        <a:rPr lang="es-CO" sz="900" b="0" i="0" u="none" strike="noStrike">
                          <a:solidFill>
                            <a:srgbClr val="44546A"/>
                          </a:solidFill>
                          <a:effectLst/>
                          <a:latin typeface="Calibri" panose="020F0502020204030204" pitchFamily="34" charset="0"/>
                        </a:rPr>
                        <a:t>50%</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FFFFF"/>
                    </a:solidFill>
                  </a:tcPr>
                </a:tc>
                <a:tc>
                  <a:txBody>
                    <a:bodyPr/>
                    <a:lstStyle/>
                    <a:p>
                      <a:pPr algn="r" rtl="0" fontAlgn="ctr"/>
                      <a:r>
                        <a:rPr lang="es-CO" sz="900" b="0" i="0" u="none" strike="noStrike">
                          <a:solidFill>
                            <a:srgbClr val="44546A"/>
                          </a:solidFill>
                          <a:effectLst/>
                          <a:latin typeface="Calibri" panose="020F0502020204030204" pitchFamily="34" charset="0"/>
                        </a:rPr>
                        <a:t>0%</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FFFFF"/>
                    </a:solidFill>
                  </a:tcPr>
                </a:tc>
                <a:tc>
                  <a:txBody>
                    <a:bodyPr/>
                    <a:lstStyle/>
                    <a:p>
                      <a:pPr algn="r" rtl="0" fontAlgn="ctr"/>
                      <a:r>
                        <a:rPr lang="es-CO" sz="900" b="0" i="0" u="none" strike="noStrike">
                          <a:solidFill>
                            <a:srgbClr val="44546A"/>
                          </a:solidFill>
                          <a:effectLst/>
                          <a:latin typeface="Calibri" panose="020F0502020204030204" pitchFamily="34" charset="0"/>
                        </a:rPr>
                        <a:t>-100%</a:t>
                      </a:r>
                    </a:p>
                  </a:txBody>
                  <a:tcPr marL="0" marR="0" marT="0" marB="0" anchor="ctr">
                    <a:lnL w="6350" cap="flat" cmpd="sng" algn="ctr">
                      <a:solidFill>
                        <a:srgbClr val="B8CCE4"/>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FFFFF"/>
                    </a:solidFill>
                  </a:tcPr>
                </a:tc>
                <a:extLst>
                  <a:ext uri="{0D108BD9-81ED-4DB2-BD59-A6C34878D82A}">
                    <a16:rowId xmlns:a16="http://schemas.microsoft.com/office/drawing/2014/main" xmlns="" val="2798527736"/>
                  </a:ext>
                </a:extLst>
              </a:tr>
              <a:tr h="264437">
                <a:tc>
                  <a:txBody>
                    <a:bodyPr/>
                    <a:lstStyle/>
                    <a:p>
                      <a:pPr algn="r" rtl="0" fontAlgn="ctr"/>
                      <a:r>
                        <a:rPr lang="es-ES" sz="900" b="0" i="0" u="none" strike="noStrike">
                          <a:solidFill>
                            <a:srgbClr val="44546A"/>
                          </a:solidFill>
                          <a:effectLst/>
                          <a:latin typeface="Calibri" panose="020F0502020204030204" pitchFamily="34" charset="0"/>
                        </a:rPr>
                        <a:t>Fortalecimiento del gobierno y la gestión de servicios tic en el MHCP Bogotá</a:t>
                      </a:r>
                    </a:p>
                  </a:txBody>
                  <a:tcPr marL="0" marR="0" marT="0" marB="0" anchor="ctr">
                    <a:lnL w="12700" cap="flat" cmpd="sng" algn="ctr">
                      <a:solidFill>
                        <a:schemeClr val="tx1"/>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fontAlgn="ctr"/>
                      <a:r>
                        <a:rPr lang="es-CO" sz="900" b="0" i="0" u="none" strike="noStrike">
                          <a:solidFill>
                            <a:srgbClr val="44546A"/>
                          </a:solidFill>
                          <a:effectLst/>
                          <a:latin typeface="Calibri" panose="020F0502020204030204" pitchFamily="34" charset="0"/>
                        </a:rPr>
                        <a:t>        19,427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fontAlgn="ctr"/>
                      <a:r>
                        <a:rPr lang="es-CO" sz="900" b="0" i="0" u="none" strike="noStrike">
                          <a:solidFill>
                            <a:srgbClr val="44546A"/>
                          </a:solidFill>
                          <a:effectLst/>
                          <a:latin typeface="Calibri" panose="020F0502020204030204" pitchFamily="34" charset="0"/>
                        </a:rPr>
                        <a:t>        18,627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fontAlgn="ctr"/>
                      <a:r>
                        <a:rPr lang="es-CO" sz="900" b="0" i="0" u="none" strike="noStrike">
                          <a:solidFill>
                            <a:srgbClr val="44546A"/>
                          </a:solidFill>
                          <a:effectLst/>
                          <a:latin typeface="Calibri" panose="020F0502020204030204" pitchFamily="34" charset="0"/>
                        </a:rPr>
                        <a:t>        17,474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fontAlgn="ctr"/>
                      <a:r>
                        <a:rPr lang="es-CO" sz="900" b="0" i="0" u="none" strike="noStrike">
                          <a:solidFill>
                            <a:srgbClr val="44546A"/>
                          </a:solidFill>
                          <a:effectLst/>
                          <a:latin typeface="Calibri" panose="020F0502020204030204" pitchFamily="34" charset="0"/>
                        </a:rPr>
                        <a:t>          6,929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fontAlgn="ctr"/>
                      <a:r>
                        <a:rPr lang="es-CO" sz="900" b="0" i="0" u="none" strike="noStrike">
                          <a:solidFill>
                            <a:srgbClr val="44546A"/>
                          </a:solidFill>
                          <a:effectLst/>
                          <a:latin typeface="Calibri" panose="020F0502020204030204" pitchFamily="34" charset="0"/>
                        </a:rPr>
                        <a:t>               -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fontAlgn="ctr"/>
                      <a:r>
                        <a:rPr lang="es-CO" sz="900" b="0" i="0" u="none" strike="noStrike" dirty="0">
                          <a:solidFill>
                            <a:srgbClr val="44546A"/>
                          </a:solidFill>
                          <a:effectLst/>
                          <a:latin typeface="Calibri" panose="020F0502020204030204" pitchFamily="34" charset="0"/>
                        </a:rPr>
                        <a:t>               -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900" b="0" i="0" u="none" strike="noStrike">
                          <a:solidFill>
                            <a:srgbClr val="44546A"/>
                          </a:solidFill>
                          <a:effectLst/>
                          <a:latin typeface="Calibri" panose="020F0502020204030204" pitchFamily="34" charset="0"/>
                        </a:rPr>
                        <a:t>-6%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FFFFF"/>
                    </a:solidFill>
                  </a:tcPr>
                </a:tc>
                <a:tc>
                  <a:txBody>
                    <a:bodyPr/>
                    <a:lstStyle/>
                    <a:p>
                      <a:pPr algn="r" rtl="0" fontAlgn="ctr"/>
                      <a:r>
                        <a:rPr lang="es-CO" sz="900" b="0" i="0" u="none" strike="noStrike">
                          <a:solidFill>
                            <a:srgbClr val="44546A"/>
                          </a:solidFill>
                          <a:effectLst/>
                          <a:latin typeface="Calibri" panose="020F0502020204030204" pitchFamily="34" charset="0"/>
                        </a:rPr>
                        <a:t>-60%</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FFFFF"/>
                    </a:solidFill>
                  </a:tcPr>
                </a:tc>
                <a:tc>
                  <a:txBody>
                    <a:bodyPr/>
                    <a:lstStyle/>
                    <a:p>
                      <a:pPr algn="r" rtl="0" fontAlgn="ctr"/>
                      <a:r>
                        <a:rPr lang="es-CO" sz="900" b="0" i="0" u="none" strike="noStrike">
                          <a:solidFill>
                            <a:srgbClr val="44546A"/>
                          </a:solidFill>
                          <a:effectLst/>
                          <a:latin typeface="Calibri" panose="020F0502020204030204" pitchFamily="34" charset="0"/>
                        </a:rPr>
                        <a:t>-100%</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FFFFF"/>
                    </a:solidFill>
                  </a:tcPr>
                </a:tc>
                <a:tc>
                  <a:txBody>
                    <a:bodyPr/>
                    <a:lstStyle/>
                    <a:p>
                      <a:pPr algn="r" rtl="0" fontAlgn="ctr"/>
                      <a:r>
                        <a:rPr lang="es-CO" sz="900" b="0" i="0" u="none" strike="noStrike" dirty="0">
                          <a:solidFill>
                            <a:srgbClr val="44546A"/>
                          </a:solidFill>
                          <a:effectLst/>
                          <a:latin typeface="Calibri" panose="020F0502020204030204" pitchFamily="34" charset="0"/>
                        </a:rPr>
                        <a:t>0%</a:t>
                      </a:r>
                    </a:p>
                  </a:txBody>
                  <a:tcPr marL="0" marR="0" marT="0" marB="0" anchor="ctr">
                    <a:lnL w="6350" cap="flat" cmpd="sng" algn="ctr">
                      <a:solidFill>
                        <a:srgbClr val="B8CCE4"/>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FFFFF"/>
                    </a:solidFill>
                  </a:tcPr>
                </a:tc>
                <a:extLst>
                  <a:ext uri="{0D108BD9-81ED-4DB2-BD59-A6C34878D82A}">
                    <a16:rowId xmlns:a16="http://schemas.microsoft.com/office/drawing/2014/main" xmlns="" val="2617491321"/>
                  </a:ext>
                </a:extLst>
              </a:tr>
              <a:tr h="132218">
                <a:tc>
                  <a:txBody>
                    <a:bodyPr/>
                    <a:lstStyle/>
                    <a:p>
                      <a:pPr algn="r" rtl="0" fontAlgn="ctr"/>
                      <a:r>
                        <a:rPr lang="es-ES" sz="900" b="1" i="0" u="none" strike="noStrike">
                          <a:solidFill>
                            <a:srgbClr val="44546A"/>
                          </a:solidFill>
                          <a:effectLst/>
                          <a:latin typeface="Calibri" panose="020F0502020204030204" pitchFamily="34" charset="0"/>
                        </a:rPr>
                        <a:t>Fortalecimiento del Recaudo y la Tributación </a:t>
                      </a:r>
                    </a:p>
                  </a:txBody>
                  <a:tcPr marL="0" marR="0" marT="0" marB="0" anchor="ctr">
                    <a:lnL w="12700" cap="flat" cmpd="sng" algn="ctr">
                      <a:solidFill>
                        <a:schemeClr val="tx1"/>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2F2F2"/>
                    </a:solidFill>
                  </a:tcPr>
                </a:tc>
                <a:tc>
                  <a:txBody>
                    <a:bodyPr/>
                    <a:lstStyle/>
                    <a:p>
                      <a:pPr algn="r" fontAlgn="ctr"/>
                      <a:r>
                        <a:rPr lang="es-CO" sz="900" b="0" i="0" u="none" strike="noStrike">
                          <a:solidFill>
                            <a:srgbClr val="44546A"/>
                          </a:solidFill>
                          <a:effectLst/>
                          <a:latin typeface="Calibri" panose="020F0502020204030204" pitchFamily="34" charset="0"/>
                        </a:rPr>
                        <a:t>               -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2F2F2"/>
                    </a:solidFill>
                  </a:tcPr>
                </a:tc>
                <a:tc>
                  <a:txBody>
                    <a:bodyPr/>
                    <a:lstStyle/>
                    <a:p>
                      <a:pPr algn="r" fontAlgn="ctr"/>
                      <a:r>
                        <a:rPr lang="es-CO" sz="900" b="0" i="0" u="none" strike="noStrike">
                          <a:solidFill>
                            <a:srgbClr val="44546A"/>
                          </a:solidFill>
                          <a:effectLst/>
                          <a:latin typeface="Calibri" panose="020F0502020204030204" pitchFamily="34" charset="0"/>
                        </a:rPr>
                        <a:t>               -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2F2F2"/>
                    </a:solidFill>
                  </a:tcPr>
                </a:tc>
                <a:tc>
                  <a:txBody>
                    <a:bodyPr/>
                    <a:lstStyle/>
                    <a:p>
                      <a:pPr algn="r" fontAlgn="ctr"/>
                      <a:r>
                        <a:rPr lang="es-CO" sz="900" b="0" i="0" u="none" strike="noStrike">
                          <a:solidFill>
                            <a:srgbClr val="44546A"/>
                          </a:solidFill>
                          <a:effectLst/>
                          <a:latin typeface="Calibri" panose="020F0502020204030204" pitchFamily="34" charset="0"/>
                        </a:rPr>
                        <a:t>          5,996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2F2F2"/>
                    </a:solidFill>
                  </a:tcPr>
                </a:tc>
                <a:tc>
                  <a:txBody>
                    <a:bodyPr/>
                    <a:lstStyle/>
                    <a:p>
                      <a:pPr algn="r" fontAlgn="ctr"/>
                      <a:r>
                        <a:rPr lang="es-CO" sz="900" b="0" i="0" u="none" strike="noStrike">
                          <a:solidFill>
                            <a:srgbClr val="44546A"/>
                          </a:solidFill>
                          <a:effectLst/>
                          <a:latin typeface="Calibri" panose="020F0502020204030204" pitchFamily="34" charset="0"/>
                        </a:rPr>
                        <a:t>          9,426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2F2F2"/>
                    </a:solidFill>
                  </a:tcPr>
                </a:tc>
                <a:tc>
                  <a:txBody>
                    <a:bodyPr/>
                    <a:lstStyle/>
                    <a:p>
                      <a:pPr algn="r" fontAlgn="ctr"/>
                      <a:r>
                        <a:rPr lang="es-CO" sz="900" b="0" i="0" u="none" strike="noStrike">
                          <a:solidFill>
                            <a:srgbClr val="44546A"/>
                          </a:solidFill>
                          <a:effectLst/>
                          <a:latin typeface="Calibri" panose="020F0502020204030204" pitchFamily="34" charset="0"/>
                        </a:rPr>
                        <a:t>        13,664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2F2F2"/>
                    </a:solidFill>
                  </a:tcPr>
                </a:tc>
                <a:tc>
                  <a:txBody>
                    <a:bodyPr/>
                    <a:lstStyle/>
                    <a:p>
                      <a:pPr algn="r" fontAlgn="ctr"/>
                      <a:r>
                        <a:rPr lang="es-CO" sz="900" b="0" i="0" u="none" strike="noStrike" dirty="0">
                          <a:solidFill>
                            <a:srgbClr val="44546A"/>
                          </a:solidFill>
                          <a:effectLst/>
                          <a:latin typeface="Calibri" panose="020F0502020204030204" pitchFamily="34" charset="0"/>
                        </a:rPr>
                        <a:t>       17,669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2F2F2"/>
                    </a:solidFill>
                  </a:tcPr>
                </a:tc>
                <a:tc>
                  <a:txBody>
                    <a:bodyPr/>
                    <a:lstStyle/>
                    <a:p>
                      <a:pPr algn="r" rtl="0" fontAlgn="ctr"/>
                      <a:r>
                        <a:rPr lang="es-CO" sz="900" b="0" i="0" u="none" strike="noStrike">
                          <a:solidFill>
                            <a:srgbClr val="44546A"/>
                          </a:solidFill>
                          <a:effectLst/>
                          <a:latin typeface="Calibri" panose="020F0502020204030204" pitchFamily="34" charset="0"/>
                        </a:rPr>
                        <a:t>100%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2F2F2"/>
                    </a:solidFill>
                  </a:tcPr>
                </a:tc>
                <a:tc>
                  <a:txBody>
                    <a:bodyPr/>
                    <a:lstStyle/>
                    <a:p>
                      <a:pPr algn="r" rtl="0" fontAlgn="ctr"/>
                      <a:r>
                        <a:rPr lang="es-CO" sz="900" b="0" i="0" u="none" strike="noStrike">
                          <a:solidFill>
                            <a:srgbClr val="44546A"/>
                          </a:solidFill>
                          <a:effectLst/>
                          <a:latin typeface="Calibri" panose="020F0502020204030204" pitchFamily="34" charset="0"/>
                        </a:rPr>
                        <a:t>57%</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2F2F2"/>
                    </a:solidFill>
                  </a:tcPr>
                </a:tc>
                <a:tc>
                  <a:txBody>
                    <a:bodyPr/>
                    <a:lstStyle/>
                    <a:p>
                      <a:pPr algn="r" rtl="0" fontAlgn="ctr"/>
                      <a:r>
                        <a:rPr lang="es-CO" sz="900" b="0" i="0" u="none" strike="noStrike">
                          <a:solidFill>
                            <a:srgbClr val="44546A"/>
                          </a:solidFill>
                          <a:effectLst/>
                          <a:latin typeface="Calibri" panose="020F0502020204030204" pitchFamily="34" charset="0"/>
                        </a:rPr>
                        <a:t>45%</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2F2F2"/>
                    </a:solidFill>
                  </a:tcPr>
                </a:tc>
                <a:tc>
                  <a:txBody>
                    <a:bodyPr/>
                    <a:lstStyle/>
                    <a:p>
                      <a:pPr algn="r" rtl="0" fontAlgn="ctr"/>
                      <a:r>
                        <a:rPr lang="es-CO" sz="900" b="0" i="0" u="none" strike="noStrike">
                          <a:solidFill>
                            <a:srgbClr val="44546A"/>
                          </a:solidFill>
                          <a:effectLst/>
                          <a:latin typeface="Calibri" panose="020F0502020204030204" pitchFamily="34" charset="0"/>
                        </a:rPr>
                        <a:t>29%</a:t>
                      </a:r>
                    </a:p>
                  </a:txBody>
                  <a:tcPr marL="0" marR="0" marT="0" marB="0" anchor="ctr">
                    <a:lnL w="6350" cap="flat" cmpd="sng" algn="ctr">
                      <a:solidFill>
                        <a:srgbClr val="B8CCE4"/>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2F2F2"/>
                    </a:solidFill>
                  </a:tcPr>
                </a:tc>
                <a:extLst>
                  <a:ext uri="{0D108BD9-81ED-4DB2-BD59-A6C34878D82A}">
                    <a16:rowId xmlns:a16="http://schemas.microsoft.com/office/drawing/2014/main" xmlns="" val="1365412017"/>
                  </a:ext>
                </a:extLst>
              </a:tr>
              <a:tr h="132218">
                <a:tc>
                  <a:txBody>
                    <a:bodyPr/>
                    <a:lstStyle/>
                    <a:p>
                      <a:pPr algn="r" rtl="0" fontAlgn="ctr"/>
                      <a:r>
                        <a:rPr lang="es-ES" sz="900" b="0" i="0" u="none" strike="noStrike">
                          <a:solidFill>
                            <a:srgbClr val="44546A"/>
                          </a:solidFill>
                          <a:effectLst/>
                          <a:latin typeface="Calibri" panose="020F0502020204030204" pitchFamily="34" charset="0"/>
                        </a:rPr>
                        <a:t>Apoyo al Fondo DIAN para Colombia</a:t>
                      </a:r>
                    </a:p>
                  </a:txBody>
                  <a:tcPr marL="0" marR="0" marT="0" marB="0" anchor="ctr">
                    <a:lnL w="12700" cap="flat" cmpd="sng" algn="ctr">
                      <a:solidFill>
                        <a:schemeClr val="tx1"/>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ctr"/>
                      <a:r>
                        <a:rPr lang="es-CO" sz="900" b="0" i="0" u="none" strike="noStrike" dirty="0">
                          <a:solidFill>
                            <a:srgbClr val="44546A"/>
                          </a:solidFill>
                          <a:effectLst/>
                          <a:latin typeface="Calibri" panose="020F0502020204030204" pitchFamily="34" charset="0"/>
                        </a:rPr>
                        <a:t>               -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ctr"/>
                      <a:r>
                        <a:rPr lang="es-CO" sz="900" b="0" i="0" u="none" strike="noStrike" dirty="0">
                          <a:solidFill>
                            <a:srgbClr val="44546A"/>
                          </a:solidFill>
                          <a:effectLst/>
                          <a:latin typeface="Calibri" panose="020F0502020204030204" pitchFamily="34" charset="0"/>
                        </a:rPr>
                        <a:t>               -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ctr"/>
                      <a:r>
                        <a:rPr lang="es-CO" sz="900" b="0" i="0" u="none" strike="noStrike">
                          <a:solidFill>
                            <a:srgbClr val="44546A"/>
                          </a:solidFill>
                          <a:effectLst/>
                          <a:latin typeface="Calibri" panose="020F0502020204030204" pitchFamily="34" charset="0"/>
                        </a:rPr>
                        <a:t>          5,996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ctr"/>
                      <a:r>
                        <a:rPr lang="es-CO" sz="900" b="0" i="0" u="none" strike="noStrike">
                          <a:solidFill>
                            <a:srgbClr val="44546A"/>
                          </a:solidFill>
                          <a:effectLst/>
                          <a:latin typeface="Calibri" panose="020F0502020204030204" pitchFamily="34" charset="0"/>
                        </a:rPr>
                        <a:t>          9,426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ctr"/>
                      <a:r>
                        <a:rPr lang="es-CO" sz="900" b="0" i="0" u="none" strike="noStrike">
                          <a:solidFill>
                            <a:srgbClr val="44546A"/>
                          </a:solidFill>
                          <a:effectLst/>
                          <a:latin typeface="Calibri" panose="020F0502020204030204" pitchFamily="34" charset="0"/>
                        </a:rPr>
                        <a:t>        13,664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ctr"/>
                      <a:r>
                        <a:rPr lang="es-CO" sz="900" b="0" i="0" u="none" strike="noStrike" dirty="0">
                          <a:solidFill>
                            <a:srgbClr val="44546A"/>
                          </a:solidFill>
                          <a:effectLst/>
                          <a:latin typeface="Calibri" panose="020F0502020204030204" pitchFamily="34" charset="0"/>
                        </a:rPr>
                        <a:t>       17,669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B8CCE4"/>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rtl="0" fontAlgn="ctr"/>
                      <a:r>
                        <a:rPr lang="es-CO" sz="900" b="0" i="0" u="none" strike="noStrike">
                          <a:solidFill>
                            <a:srgbClr val="44546A"/>
                          </a:solidFill>
                          <a:effectLst/>
                          <a:latin typeface="Calibri" panose="020F0502020204030204" pitchFamily="34" charset="0"/>
                        </a:rPr>
                        <a:t>100%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r" rtl="0" fontAlgn="ctr"/>
                      <a:r>
                        <a:rPr lang="es-CO" sz="900" b="0" i="0" u="none" strike="noStrike">
                          <a:solidFill>
                            <a:srgbClr val="44546A"/>
                          </a:solidFill>
                          <a:effectLst/>
                          <a:latin typeface="Calibri" panose="020F0502020204030204" pitchFamily="34" charset="0"/>
                        </a:rPr>
                        <a:t>57%</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r" rtl="0" fontAlgn="ctr"/>
                      <a:r>
                        <a:rPr lang="es-CO" sz="900" b="0" i="0" u="none" strike="noStrike">
                          <a:solidFill>
                            <a:srgbClr val="44546A"/>
                          </a:solidFill>
                          <a:effectLst/>
                          <a:latin typeface="Calibri" panose="020F0502020204030204" pitchFamily="34" charset="0"/>
                        </a:rPr>
                        <a:t>45%</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r" rtl="0" fontAlgn="ctr"/>
                      <a:r>
                        <a:rPr lang="es-CO" sz="900" b="0" i="0" u="none" strike="noStrike" dirty="0">
                          <a:solidFill>
                            <a:srgbClr val="44546A"/>
                          </a:solidFill>
                          <a:effectLst/>
                          <a:latin typeface="Calibri" panose="020F0502020204030204" pitchFamily="34" charset="0"/>
                        </a:rPr>
                        <a:t>29%</a:t>
                      </a:r>
                    </a:p>
                  </a:txBody>
                  <a:tcPr marL="0" marR="0" marT="0" marB="0" anchor="ctr">
                    <a:lnL w="6350" cap="flat" cmpd="sng" algn="ctr">
                      <a:solidFill>
                        <a:srgbClr val="B8CCE4"/>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B8CCE4"/>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xmlns="" val="2800934439"/>
                  </a:ext>
                </a:extLst>
              </a:tr>
            </a:tbl>
          </a:graphicData>
        </a:graphic>
      </p:graphicFrame>
      <p:graphicFrame>
        <p:nvGraphicFramePr>
          <p:cNvPr id="5" name="Tabla 4"/>
          <p:cNvGraphicFramePr>
            <a:graphicFrameLocks noGrp="1"/>
          </p:cNvGraphicFramePr>
          <p:nvPr>
            <p:extLst>
              <p:ext uri="{D42A27DB-BD31-4B8C-83A1-F6EECF244321}">
                <p14:modId xmlns:p14="http://schemas.microsoft.com/office/powerpoint/2010/main" val="819048194"/>
              </p:ext>
            </p:extLst>
          </p:nvPr>
        </p:nvGraphicFramePr>
        <p:xfrm>
          <a:off x="738310" y="6500024"/>
          <a:ext cx="6105267" cy="364800"/>
        </p:xfrm>
        <a:graphic>
          <a:graphicData uri="http://schemas.openxmlformats.org/drawingml/2006/table">
            <a:tbl>
              <a:tblPr>
                <a:tableStyleId>{2D5ABB26-0587-4C30-8999-92F81FD0307C}</a:tableStyleId>
              </a:tblPr>
              <a:tblGrid>
                <a:gridCol w="6105267">
                  <a:extLst>
                    <a:ext uri="{9D8B030D-6E8A-4147-A177-3AD203B41FA5}">
                      <a16:colId xmlns:a16="http://schemas.microsoft.com/office/drawing/2014/main" xmlns="" val="1202380372"/>
                    </a:ext>
                  </a:extLst>
                </a:gridCol>
              </a:tblGrid>
              <a:tr h="78197">
                <a:tc>
                  <a:txBody>
                    <a:bodyPr/>
                    <a:lstStyle/>
                    <a:p>
                      <a:pPr algn="just" rtl="0" fontAlgn="ctr"/>
                      <a:r>
                        <a:rPr lang="es-ES" sz="300" u="none" strike="noStrike">
                          <a:solidFill>
                            <a:srgbClr val="002060"/>
                          </a:solidFill>
                          <a:effectLst/>
                        </a:rPr>
                        <a:t>* Apropiación vigente a 30 de abril de 2020, SIN descontar partidas suspendidas</a:t>
                      </a:r>
                      <a:endParaRPr lang="es-ES" sz="300" b="0" i="0" u="none" strike="noStrike">
                        <a:solidFill>
                          <a:srgbClr val="002060"/>
                        </a:solidFill>
                        <a:effectLst/>
                        <a:latin typeface="Calibri" panose="020F0502020204030204" pitchFamily="34" charset="0"/>
                      </a:endParaRPr>
                    </a:p>
                  </a:txBody>
                  <a:tcPr marL="0" marR="0" marT="0" marB="0" anchor="ctr"/>
                </a:tc>
                <a:extLst>
                  <a:ext uri="{0D108BD9-81ED-4DB2-BD59-A6C34878D82A}">
                    <a16:rowId xmlns:a16="http://schemas.microsoft.com/office/drawing/2014/main" xmlns="" val="347556302"/>
                  </a:ext>
                </a:extLst>
              </a:tr>
              <a:tr h="286603">
                <a:tc>
                  <a:txBody>
                    <a:bodyPr/>
                    <a:lstStyle/>
                    <a:p>
                      <a:pPr algn="just" rtl="0" fontAlgn="ctr"/>
                      <a:r>
                        <a:rPr lang="es-CO" sz="300" u="none" strike="noStrike" dirty="0">
                          <a:solidFill>
                            <a:srgbClr val="002060"/>
                          </a:solidFill>
                          <a:effectLst/>
                        </a:rPr>
                        <a:t>** Apropiación vigente a 30 de abril de 2020, descontando partidas suspendidas</a:t>
                      </a:r>
                      <a:endParaRPr lang="es-CO" sz="300" b="0" i="0" u="none" strike="noStrike" dirty="0">
                        <a:solidFill>
                          <a:srgbClr val="002060"/>
                        </a:solidFill>
                        <a:effectLst/>
                        <a:latin typeface="Calibri" panose="020F0502020204030204" pitchFamily="34" charset="0"/>
                      </a:endParaRPr>
                    </a:p>
                  </a:txBody>
                  <a:tcPr marL="0" marR="0" marT="0" marB="0" anchor="ctr"/>
                </a:tc>
                <a:extLst>
                  <a:ext uri="{0D108BD9-81ED-4DB2-BD59-A6C34878D82A}">
                    <a16:rowId xmlns:a16="http://schemas.microsoft.com/office/drawing/2014/main" xmlns="" val="2571866931"/>
                  </a:ext>
                </a:extLst>
              </a:tr>
            </a:tbl>
          </a:graphicData>
        </a:graphic>
      </p:graphicFrame>
    </p:spTree>
    <p:extLst>
      <p:ext uri="{BB962C8B-B14F-4D97-AF65-F5344CB8AC3E}">
        <p14:creationId xmlns:p14="http://schemas.microsoft.com/office/powerpoint/2010/main" val="12868406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5">
            <a:extLst>
              <a:ext uri="{FF2B5EF4-FFF2-40B4-BE49-F238E27FC236}">
                <a16:creationId xmlns:a16="http://schemas.microsoft.com/office/drawing/2014/main" xmlns="" id="{147A00F9-85D5-482F-8929-515BA65B6DAA}"/>
              </a:ext>
            </a:extLst>
          </p:cNvPr>
          <p:cNvSpPr>
            <a:spLocks noGrp="1"/>
          </p:cNvSpPr>
          <p:nvPr>
            <p:ph type="title"/>
          </p:nvPr>
        </p:nvSpPr>
        <p:spPr>
          <a:xfrm>
            <a:off x="411088" y="95704"/>
            <a:ext cx="11613596" cy="559387"/>
          </a:xfrm>
        </p:spPr>
        <p:txBody>
          <a:bodyPr/>
          <a:lstStyle/>
          <a:p>
            <a:r>
              <a:rPr lang="es-CO" sz="2400" dirty="0" smtClean="0"/>
              <a:t>4.1 </a:t>
            </a:r>
            <a:r>
              <a:rPr lang="es-CO" sz="2400" dirty="0"/>
              <a:t>Solicitud MGMP Inversión</a:t>
            </a:r>
          </a:p>
        </p:txBody>
      </p:sp>
      <p:sp>
        <p:nvSpPr>
          <p:cNvPr id="9" name="CuadroTexto 8"/>
          <p:cNvSpPr txBox="1"/>
          <p:nvPr/>
        </p:nvSpPr>
        <p:spPr>
          <a:xfrm>
            <a:off x="11576858" y="6515794"/>
            <a:ext cx="615142" cy="261610"/>
          </a:xfrm>
          <a:prstGeom prst="rect">
            <a:avLst/>
          </a:prstGeom>
          <a:noFill/>
        </p:spPr>
        <p:txBody>
          <a:bodyPr wrap="square" rtlCol="0" anchor="ctr">
            <a:spAutoFit/>
          </a:bodyPr>
          <a:lstStyle/>
          <a:p>
            <a:pPr algn="l">
              <a:spcBef>
                <a:spcPts val="600"/>
              </a:spcBef>
            </a:pPr>
            <a:r>
              <a:rPr lang="es-CO" sz="1050" dirty="0"/>
              <a:t>2</a:t>
            </a:r>
            <a:r>
              <a:rPr lang="es-CO" sz="1050" dirty="0" smtClean="0"/>
              <a:t> de 2</a:t>
            </a:r>
          </a:p>
        </p:txBody>
      </p:sp>
      <p:graphicFrame>
        <p:nvGraphicFramePr>
          <p:cNvPr id="2" name="Tabla 1"/>
          <p:cNvGraphicFramePr>
            <a:graphicFrameLocks noGrp="1"/>
          </p:cNvGraphicFramePr>
          <p:nvPr>
            <p:extLst>
              <p:ext uri="{D42A27DB-BD31-4B8C-83A1-F6EECF244321}">
                <p14:modId xmlns:p14="http://schemas.microsoft.com/office/powerpoint/2010/main" val="1406123302"/>
              </p:ext>
            </p:extLst>
          </p:nvPr>
        </p:nvGraphicFramePr>
        <p:xfrm>
          <a:off x="888438" y="556677"/>
          <a:ext cx="10261782" cy="5916051"/>
        </p:xfrm>
        <a:graphic>
          <a:graphicData uri="http://schemas.openxmlformats.org/drawingml/2006/table">
            <a:tbl>
              <a:tblPr/>
              <a:tblGrid>
                <a:gridCol w="2677445">
                  <a:extLst>
                    <a:ext uri="{9D8B030D-6E8A-4147-A177-3AD203B41FA5}">
                      <a16:colId xmlns:a16="http://schemas.microsoft.com/office/drawing/2014/main" xmlns="" val="980177639"/>
                    </a:ext>
                  </a:extLst>
                </a:gridCol>
                <a:gridCol w="895980">
                  <a:extLst>
                    <a:ext uri="{9D8B030D-6E8A-4147-A177-3AD203B41FA5}">
                      <a16:colId xmlns:a16="http://schemas.microsoft.com/office/drawing/2014/main" xmlns="" val="1532792420"/>
                    </a:ext>
                  </a:extLst>
                </a:gridCol>
                <a:gridCol w="895980">
                  <a:extLst>
                    <a:ext uri="{9D8B030D-6E8A-4147-A177-3AD203B41FA5}">
                      <a16:colId xmlns:a16="http://schemas.microsoft.com/office/drawing/2014/main" xmlns="" val="3283409899"/>
                    </a:ext>
                  </a:extLst>
                </a:gridCol>
                <a:gridCol w="895980">
                  <a:extLst>
                    <a:ext uri="{9D8B030D-6E8A-4147-A177-3AD203B41FA5}">
                      <a16:colId xmlns:a16="http://schemas.microsoft.com/office/drawing/2014/main" xmlns="" val="1753293321"/>
                    </a:ext>
                  </a:extLst>
                </a:gridCol>
                <a:gridCol w="895980">
                  <a:extLst>
                    <a:ext uri="{9D8B030D-6E8A-4147-A177-3AD203B41FA5}">
                      <a16:colId xmlns:a16="http://schemas.microsoft.com/office/drawing/2014/main" xmlns="" val="912314826"/>
                    </a:ext>
                  </a:extLst>
                </a:gridCol>
                <a:gridCol w="895980">
                  <a:extLst>
                    <a:ext uri="{9D8B030D-6E8A-4147-A177-3AD203B41FA5}">
                      <a16:colId xmlns:a16="http://schemas.microsoft.com/office/drawing/2014/main" xmlns="" val="208551541"/>
                    </a:ext>
                  </a:extLst>
                </a:gridCol>
                <a:gridCol w="881984">
                  <a:extLst>
                    <a:ext uri="{9D8B030D-6E8A-4147-A177-3AD203B41FA5}">
                      <a16:colId xmlns:a16="http://schemas.microsoft.com/office/drawing/2014/main" xmlns="" val="2984718929"/>
                    </a:ext>
                  </a:extLst>
                </a:gridCol>
                <a:gridCol w="573989">
                  <a:extLst>
                    <a:ext uri="{9D8B030D-6E8A-4147-A177-3AD203B41FA5}">
                      <a16:colId xmlns:a16="http://schemas.microsoft.com/office/drawing/2014/main" xmlns="" val="1473518911"/>
                    </a:ext>
                  </a:extLst>
                </a:gridCol>
                <a:gridCol w="577488">
                  <a:extLst>
                    <a:ext uri="{9D8B030D-6E8A-4147-A177-3AD203B41FA5}">
                      <a16:colId xmlns:a16="http://schemas.microsoft.com/office/drawing/2014/main" xmlns="" val="3782761172"/>
                    </a:ext>
                  </a:extLst>
                </a:gridCol>
                <a:gridCol w="535488">
                  <a:extLst>
                    <a:ext uri="{9D8B030D-6E8A-4147-A177-3AD203B41FA5}">
                      <a16:colId xmlns:a16="http://schemas.microsoft.com/office/drawing/2014/main" xmlns="" val="2839892584"/>
                    </a:ext>
                  </a:extLst>
                </a:gridCol>
                <a:gridCol w="535488">
                  <a:extLst>
                    <a:ext uri="{9D8B030D-6E8A-4147-A177-3AD203B41FA5}">
                      <a16:colId xmlns:a16="http://schemas.microsoft.com/office/drawing/2014/main" xmlns="" val="2056796103"/>
                    </a:ext>
                  </a:extLst>
                </a:gridCol>
              </a:tblGrid>
              <a:tr h="160069">
                <a:tc>
                  <a:txBody>
                    <a:bodyPr/>
                    <a:lstStyle/>
                    <a:p>
                      <a:pPr algn="l" rtl="0" fontAlgn="ctr"/>
                      <a:r>
                        <a:rPr lang="es-CO" sz="900" b="1" i="0" u="none" strike="noStrike">
                          <a:solidFill>
                            <a:srgbClr val="203764"/>
                          </a:solidFill>
                          <a:effectLst/>
                          <a:latin typeface="Calibri" panose="020F0502020204030204" pitchFamily="34" charset="0"/>
                        </a:rPr>
                        <a:t>Millones de pesos</a:t>
                      </a:r>
                    </a:p>
                  </a:txBody>
                  <a:tcPr marL="0" marR="0" marT="0" marB="0" anchor="ctr">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endParaRPr lang="es-CO" sz="1100" b="0" i="0" u="none" strike="noStrike">
                        <a:solidFill>
                          <a:srgbClr val="000000"/>
                        </a:solidFill>
                        <a:effectLst/>
                        <a:latin typeface="Arial" panose="020B0604020202020204" pitchFamily="34" charset="0"/>
                      </a:endParaRPr>
                    </a:p>
                  </a:txBody>
                  <a:tcPr marL="0" marR="0" marT="0" marB="0" anchor="ctr">
                    <a:lnL>
                      <a:noFill/>
                    </a:lnL>
                    <a:lnR>
                      <a:noFill/>
                    </a:lnR>
                    <a:lnT w="1270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ctr"/>
                      <a:endParaRPr lang="es-CO" sz="900" b="0" i="0" u="none" strike="noStrike">
                        <a:solidFill>
                          <a:srgbClr val="000000"/>
                        </a:solidFill>
                        <a:effectLst/>
                        <a:latin typeface="Calibri" panose="020F0502020204030204" pitchFamily="34" charset="0"/>
                      </a:endParaRPr>
                    </a:p>
                  </a:txBody>
                  <a:tcPr marL="0" marR="0" marT="0" marB="0" anchor="ctr">
                    <a:lnL>
                      <a:noFill/>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8">
                  <a:txBody>
                    <a:bodyPr/>
                    <a:lstStyle/>
                    <a:p>
                      <a:pPr algn="ctr" rtl="0" fontAlgn="ctr"/>
                      <a:r>
                        <a:rPr lang="es-CO" sz="1000" b="1" i="0" u="none" strike="noStrike">
                          <a:solidFill>
                            <a:srgbClr val="FFFFFF"/>
                          </a:solidFill>
                          <a:effectLst/>
                          <a:latin typeface="Calibri" panose="020F0502020204030204" pitchFamily="34" charset="0"/>
                        </a:rPr>
                        <a:t>MGMP 2020 - 2023</a:t>
                      </a:r>
                    </a:p>
                  </a:txBody>
                  <a:tcPr marL="0" marR="0" marT="0" marB="0"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03764"/>
                    </a:solidFill>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extLst>
                  <a:ext uri="{0D108BD9-81ED-4DB2-BD59-A6C34878D82A}">
                    <a16:rowId xmlns:a16="http://schemas.microsoft.com/office/drawing/2014/main" xmlns="" val="427916022"/>
                  </a:ext>
                </a:extLst>
              </a:tr>
              <a:tr h="130966">
                <a:tc rowSpan="2">
                  <a:txBody>
                    <a:bodyPr/>
                    <a:lstStyle/>
                    <a:p>
                      <a:pPr algn="ctr" rtl="0" fontAlgn="ctr"/>
                      <a:r>
                        <a:rPr lang="es-CO" sz="1000" b="1" i="0" u="none" strike="noStrike">
                          <a:solidFill>
                            <a:srgbClr val="FFFFFF"/>
                          </a:solidFill>
                          <a:effectLst/>
                          <a:latin typeface="Calibri" panose="020F0502020204030204" pitchFamily="34" charset="0"/>
                        </a:rPr>
                        <a:t>Inversión/Entidad</a:t>
                      </a:r>
                    </a:p>
                  </a:txBody>
                  <a:tcPr marL="0" marR="0" marT="0" marB="0" anchor="ctr">
                    <a:lnL w="12700" cap="flat" cmpd="sng" algn="ctr">
                      <a:solidFill>
                        <a:schemeClr val="tx1"/>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203764"/>
                    </a:solidFill>
                  </a:tcPr>
                </a:tc>
                <a:tc rowSpan="2">
                  <a:txBody>
                    <a:bodyPr/>
                    <a:lstStyle/>
                    <a:p>
                      <a:pPr algn="ctr" rtl="0" fontAlgn="ctr"/>
                      <a:r>
                        <a:rPr lang="es-CO" sz="900" b="1" i="0" u="none" strike="noStrike">
                          <a:solidFill>
                            <a:srgbClr val="FFFFFF"/>
                          </a:solidFill>
                          <a:effectLst/>
                          <a:latin typeface="Calibri" panose="020F0502020204030204" pitchFamily="34" charset="0"/>
                        </a:rPr>
                        <a:t>2020*</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203764"/>
                    </a:solidFill>
                  </a:tcPr>
                </a:tc>
                <a:tc rowSpan="2">
                  <a:txBody>
                    <a:bodyPr/>
                    <a:lstStyle/>
                    <a:p>
                      <a:pPr algn="ctr" rtl="0" fontAlgn="ctr"/>
                      <a:r>
                        <a:rPr lang="es-CO" sz="900" b="1" i="0" u="none" strike="noStrike">
                          <a:solidFill>
                            <a:srgbClr val="FFFFFF"/>
                          </a:solidFill>
                          <a:effectLst/>
                          <a:latin typeface="Calibri" panose="020F0502020204030204" pitchFamily="34" charset="0"/>
                        </a:rPr>
                        <a:t>2020**</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203764"/>
                    </a:solidFill>
                  </a:tcPr>
                </a:tc>
                <a:tc rowSpan="2">
                  <a:txBody>
                    <a:bodyPr/>
                    <a:lstStyle/>
                    <a:p>
                      <a:pPr algn="ctr" rtl="0" fontAlgn="ctr"/>
                      <a:r>
                        <a:rPr lang="es-CO" sz="900" b="1" i="0" u="none" strike="noStrike">
                          <a:solidFill>
                            <a:srgbClr val="FFFFFF"/>
                          </a:solidFill>
                          <a:effectLst/>
                          <a:latin typeface="Calibri" panose="020F0502020204030204" pitchFamily="34" charset="0"/>
                        </a:rPr>
                        <a:t>2021</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203764"/>
                    </a:solidFill>
                  </a:tcPr>
                </a:tc>
                <a:tc rowSpan="2">
                  <a:txBody>
                    <a:bodyPr/>
                    <a:lstStyle/>
                    <a:p>
                      <a:pPr algn="ctr" rtl="0" fontAlgn="ctr"/>
                      <a:r>
                        <a:rPr lang="es-CO" sz="900" b="1" i="0" u="none" strike="noStrike">
                          <a:solidFill>
                            <a:srgbClr val="FFFFFF"/>
                          </a:solidFill>
                          <a:effectLst/>
                          <a:latin typeface="Calibri" panose="020F0502020204030204" pitchFamily="34" charset="0"/>
                        </a:rPr>
                        <a:t>2022</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203764"/>
                    </a:solidFill>
                  </a:tcPr>
                </a:tc>
                <a:tc rowSpan="2">
                  <a:txBody>
                    <a:bodyPr/>
                    <a:lstStyle/>
                    <a:p>
                      <a:pPr algn="ctr" rtl="0" fontAlgn="ctr"/>
                      <a:r>
                        <a:rPr lang="es-CO" sz="900" b="1" i="0" u="none" strike="noStrike">
                          <a:solidFill>
                            <a:srgbClr val="FFFFFF"/>
                          </a:solidFill>
                          <a:effectLst/>
                          <a:latin typeface="Calibri" panose="020F0502020204030204" pitchFamily="34" charset="0"/>
                        </a:rPr>
                        <a:t>2023</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203764"/>
                    </a:solidFill>
                  </a:tcPr>
                </a:tc>
                <a:tc rowSpan="2">
                  <a:txBody>
                    <a:bodyPr/>
                    <a:lstStyle/>
                    <a:p>
                      <a:pPr algn="ctr" rtl="0" fontAlgn="ctr"/>
                      <a:r>
                        <a:rPr lang="es-CO" sz="900" b="1" i="0" u="none" strike="noStrike">
                          <a:solidFill>
                            <a:srgbClr val="FFFFFF"/>
                          </a:solidFill>
                          <a:effectLst/>
                          <a:latin typeface="Calibri" panose="020F0502020204030204" pitchFamily="34" charset="0"/>
                        </a:rPr>
                        <a:t>2024</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203764"/>
                    </a:solidFill>
                  </a:tcPr>
                </a:tc>
                <a:tc>
                  <a:txBody>
                    <a:bodyPr/>
                    <a:lstStyle/>
                    <a:p>
                      <a:pPr algn="ctr" rtl="0" fontAlgn="ctr"/>
                      <a:r>
                        <a:rPr lang="es-CO" sz="900" b="1" i="0" u="none" strike="noStrike">
                          <a:solidFill>
                            <a:srgbClr val="FFFFFF"/>
                          </a:solidFill>
                          <a:effectLst/>
                          <a:latin typeface="Calibri" panose="020F0502020204030204" pitchFamily="34" charset="0"/>
                        </a:rPr>
                        <a:t>Var%</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203764"/>
                    </a:solidFill>
                  </a:tcPr>
                </a:tc>
                <a:tc>
                  <a:txBody>
                    <a:bodyPr/>
                    <a:lstStyle/>
                    <a:p>
                      <a:pPr algn="ctr" rtl="0" fontAlgn="ctr"/>
                      <a:r>
                        <a:rPr lang="es-CO" sz="900" b="1" i="0" u="none" strike="noStrike">
                          <a:solidFill>
                            <a:srgbClr val="FFFFFF"/>
                          </a:solidFill>
                          <a:effectLst/>
                          <a:latin typeface="Calibri" panose="020F0502020204030204" pitchFamily="34" charset="0"/>
                        </a:rPr>
                        <a:t>Var%</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203764"/>
                    </a:solidFill>
                  </a:tcPr>
                </a:tc>
                <a:tc>
                  <a:txBody>
                    <a:bodyPr/>
                    <a:lstStyle/>
                    <a:p>
                      <a:pPr algn="ctr" rtl="0" fontAlgn="ctr"/>
                      <a:r>
                        <a:rPr lang="es-CO" sz="900" b="1" i="0" u="none" strike="noStrike">
                          <a:solidFill>
                            <a:srgbClr val="FFFFFF"/>
                          </a:solidFill>
                          <a:effectLst/>
                          <a:latin typeface="Calibri" panose="020F0502020204030204" pitchFamily="34" charset="0"/>
                        </a:rPr>
                        <a:t>Var%</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203764"/>
                    </a:solidFill>
                  </a:tcPr>
                </a:tc>
                <a:tc>
                  <a:txBody>
                    <a:bodyPr/>
                    <a:lstStyle/>
                    <a:p>
                      <a:pPr algn="ctr" rtl="0" fontAlgn="ctr"/>
                      <a:r>
                        <a:rPr lang="es-CO" sz="900" b="1" i="0" u="none" strike="noStrike">
                          <a:solidFill>
                            <a:srgbClr val="FFFFFF"/>
                          </a:solidFill>
                          <a:effectLst/>
                          <a:latin typeface="Calibri" panose="020F0502020204030204" pitchFamily="34" charset="0"/>
                        </a:rPr>
                        <a:t>Var%</a:t>
                      </a:r>
                    </a:p>
                  </a:txBody>
                  <a:tcPr marL="0" marR="0" marT="0" marB="0" anchor="ctr">
                    <a:lnL w="6350" cap="flat" cmpd="sng" algn="ctr">
                      <a:solidFill>
                        <a:srgbClr val="B8CCE4"/>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203764"/>
                    </a:solidFill>
                  </a:tcPr>
                </a:tc>
                <a:extLst>
                  <a:ext uri="{0D108BD9-81ED-4DB2-BD59-A6C34878D82A}">
                    <a16:rowId xmlns:a16="http://schemas.microsoft.com/office/drawing/2014/main" xmlns="" val="1380727647"/>
                  </a:ext>
                </a:extLst>
              </a:tr>
              <a:tr h="130966">
                <a:tc vMerge="1">
                  <a:txBody>
                    <a:bodyPr/>
                    <a:lstStyle/>
                    <a:p>
                      <a:endParaRPr lang="es-CO"/>
                    </a:p>
                  </a:txBody>
                  <a:tcPr/>
                </a:tc>
                <a:tc vMerge="1">
                  <a:txBody>
                    <a:bodyPr/>
                    <a:lstStyle/>
                    <a:p>
                      <a:endParaRPr lang="es-CO"/>
                    </a:p>
                  </a:txBody>
                  <a:tcPr/>
                </a:tc>
                <a:tc vMerge="1">
                  <a:txBody>
                    <a:bodyPr/>
                    <a:lstStyle/>
                    <a:p>
                      <a:endParaRPr lang="es-CO"/>
                    </a:p>
                  </a:txBody>
                  <a:tcPr/>
                </a:tc>
                <a:tc vMerge="1">
                  <a:txBody>
                    <a:bodyPr/>
                    <a:lstStyle/>
                    <a:p>
                      <a:endParaRPr lang="es-CO"/>
                    </a:p>
                  </a:txBody>
                  <a:tcPr/>
                </a:tc>
                <a:tc vMerge="1">
                  <a:txBody>
                    <a:bodyPr/>
                    <a:lstStyle/>
                    <a:p>
                      <a:endParaRPr lang="es-CO"/>
                    </a:p>
                  </a:txBody>
                  <a:tcPr/>
                </a:tc>
                <a:tc vMerge="1">
                  <a:txBody>
                    <a:bodyPr/>
                    <a:lstStyle/>
                    <a:p>
                      <a:endParaRPr lang="es-CO"/>
                    </a:p>
                  </a:txBody>
                  <a:tcPr/>
                </a:tc>
                <a:tc vMerge="1">
                  <a:txBody>
                    <a:bodyPr/>
                    <a:lstStyle/>
                    <a:p>
                      <a:endParaRPr lang="es-CO"/>
                    </a:p>
                  </a:txBody>
                  <a:tcPr/>
                </a:tc>
                <a:tc>
                  <a:txBody>
                    <a:bodyPr/>
                    <a:lstStyle/>
                    <a:p>
                      <a:pPr algn="ctr" rtl="0" fontAlgn="ctr"/>
                      <a:r>
                        <a:rPr lang="es-CO" sz="900" b="1" i="0" u="none" strike="noStrike">
                          <a:solidFill>
                            <a:srgbClr val="FFFFFF"/>
                          </a:solidFill>
                          <a:effectLst/>
                          <a:latin typeface="Calibri" panose="020F0502020204030204" pitchFamily="34" charset="0"/>
                        </a:rPr>
                        <a:t>21/20</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a:noFill/>
                    </a:lnT>
                    <a:lnB w="6350" cap="flat" cmpd="sng" algn="ctr">
                      <a:solidFill>
                        <a:srgbClr val="B8CCE4"/>
                      </a:solidFill>
                      <a:prstDash val="solid"/>
                      <a:round/>
                      <a:headEnd type="none" w="med" len="med"/>
                      <a:tailEnd type="none" w="med" len="med"/>
                    </a:lnB>
                    <a:solidFill>
                      <a:srgbClr val="203764"/>
                    </a:solidFill>
                  </a:tcPr>
                </a:tc>
                <a:tc>
                  <a:txBody>
                    <a:bodyPr/>
                    <a:lstStyle/>
                    <a:p>
                      <a:pPr algn="ctr" rtl="0" fontAlgn="ctr"/>
                      <a:r>
                        <a:rPr lang="es-CO" sz="900" b="1" i="0" u="none" strike="noStrike">
                          <a:solidFill>
                            <a:srgbClr val="FFFFFF"/>
                          </a:solidFill>
                          <a:effectLst/>
                          <a:latin typeface="Calibri" panose="020F0502020204030204" pitchFamily="34" charset="0"/>
                        </a:rPr>
                        <a:t>22/21</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a:noFill/>
                    </a:lnT>
                    <a:lnB w="6350" cap="flat" cmpd="sng" algn="ctr">
                      <a:solidFill>
                        <a:srgbClr val="B8CCE4"/>
                      </a:solidFill>
                      <a:prstDash val="solid"/>
                      <a:round/>
                      <a:headEnd type="none" w="med" len="med"/>
                      <a:tailEnd type="none" w="med" len="med"/>
                    </a:lnB>
                    <a:solidFill>
                      <a:srgbClr val="203764"/>
                    </a:solidFill>
                  </a:tcPr>
                </a:tc>
                <a:tc>
                  <a:txBody>
                    <a:bodyPr/>
                    <a:lstStyle/>
                    <a:p>
                      <a:pPr algn="ctr" rtl="0" fontAlgn="ctr"/>
                      <a:r>
                        <a:rPr lang="es-CO" sz="900" b="1" i="0" u="none" strike="noStrike">
                          <a:solidFill>
                            <a:srgbClr val="FFFFFF"/>
                          </a:solidFill>
                          <a:effectLst/>
                          <a:latin typeface="Calibri" panose="020F0502020204030204" pitchFamily="34" charset="0"/>
                        </a:rPr>
                        <a:t>23/22</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a:noFill/>
                    </a:lnT>
                    <a:lnB w="6350" cap="flat" cmpd="sng" algn="ctr">
                      <a:solidFill>
                        <a:srgbClr val="B8CCE4"/>
                      </a:solidFill>
                      <a:prstDash val="solid"/>
                      <a:round/>
                      <a:headEnd type="none" w="med" len="med"/>
                      <a:tailEnd type="none" w="med" len="med"/>
                    </a:lnB>
                    <a:solidFill>
                      <a:srgbClr val="203764"/>
                    </a:solidFill>
                  </a:tcPr>
                </a:tc>
                <a:tc>
                  <a:txBody>
                    <a:bodyPr/>
                    <a:lstStyle/>
                    <a:p>
                      <a:pPr algn="ctr" rtl="0" fontAlgn="ctr"/>
                      <a:r>
                        <a:rPr lang="es-CO" sz="900" b="1" i="0" u="none" strike="noStrike">
                          <a:solidFill>
                            <a:srgbClr val="FFFFFF"/>
                          </a:solidFill>
                          <a:effectLst/>
                          <a:latin typeface="Calibri" panose="020F0502020204030204" pitchFamily="34" charset="0"/>
                        </a:rPr>
                        <a:t>24/23</a:t>
                      </a:r>
                    </a:p>
                  </a:txBody>
                  <a:tcPr marL="0" marR="0" marT="0" marB="0" anchor="ctr">
                    <a:lnL w="6350" cap="flat" cmpd="sng" algn="ctr">
                      <a:solidFill>
                        <a:srgbClr val="B8CCE4"/>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w="6350" cap="flat" cmpd="sng" algn="ctr">
                      <a:solidFill>
                        <a:srgbClr val="B8CCE4"/>
                      </a:solidFill>
                      <a:prstDash val="solid"/>
                      <a:round/>
                      <a:headEnd type="none" w="med" len="med"/>
                      <a:tailEnd type="none" w="med" len="med"/>
                    </a:lnB>
                    <a:solidFill>
                      <a:srgbClr val="203764"/>
                    </a:solidFill>
                  </a:tcPr>
                </a:tc>
                <a:extLst>
                  <a:ext uri="{0D108BD9-81ED-4DB2-BD59-A6C34878D82A}">
                    <a16:rowId xmlns:a16="http://schemas.microsoft.com/office/drawing/2014/main" xmlns="" val="1908736806"/>
                  </a:ext>
                </a:extLst>
              </a:tr>
              <a:tr h="167989">
                <a:tc>
                  <a:txBody>
                    <a:bodyPr/>
                    <a:lstStyle/>
                    <a:p>
                      <a:pPr algn="r" rtl="0" fontAlgn="ctr"/>
                      <a:r>
                        <a:rPr lang="es-ES" sz="900" b="1" i="0" u="none" strike="noStrike">
                          <a:solidFill>
                            <a:srgbClr val="44546A"/>
                          </a:solidFill>
                          <a:effectLst/>
                          <a:latin typeface="Calibri" panose="020F0502020204030204" pitchFamily="34" charset="0"/>
                        </a:rPr>
                        <a:t>Ministerio de Hacienda y Crédito Público</a:t>
                      </a:r>
                    </a:p>
                  </a:txBody>
                  <a:tcPr marL="0" marR="0" marT="0" marB="0" anchor="ctr">
                    <a:lnL w="12700" cap="flat" cmpd="sng" algn="ctr">
                      <a:solidFill>
                        <a:schemeClr val="tx1"/>
                      </a:solidFill>
                      <a:prstDash val="solid"/>
                      <a:round/>
                      <a:headEnd type="none" w="med" len="med"/>
                      <a:tailEnd type="none" w="med" len="med"/>
                    </a:lnL>
                    <a:lnR>
                      <a:noFill/>
                    </a:lnR>
                    <a:lnT>
                      <a:noFill/>
                    </a:lnT>
                    <a:lnB w="6350" cap="flat" cmpd="sng" algn="ctr">
                      <a:solidFill>
                        <a:srgbClr val="000000"/>
                      </a:solidFill>
                      <a:prstDash val="solid"/>
                      <a:round/>
                      <a:headEnd type="none" w="med" len="med"/>
                      <a:tailEnd type="none" w="med" len="med"/>
                    </a:lnB>
                    <a:solidFill>
                      <a:srgbClr val="F2F2F2"/>
                    </a:solidFill>
                  </a:tcPr>
                </a:tc>
                <a:tc>
                  <a:txBody>
                    <a:bodyPr/>
                    <a:lstStyle/>
                    <a:p>
                      <a:pPr algn="r" rtl="0" fontAlgn="ctr"/>
                      <a:r>
                        <a:rPr lang="es-CO" sz="900" b="1" i="0" u="none" strike="noStrike" dirty="0">
                          <a:solidFill>
                            <a:srgbClr val="44546A"/>
                          </a:solidFill>
                          <a:effectLst/>
                          <a:latin typeface="Calibri" panose="020F0502020204030204" pitchFamily="34" charset="0"/>
                        </a:rPr>
                        <a:t>      852,607 </a:t>
                      </a:r>
                    </a:p>
                  </a:txBody>
                  <a:tcPr marL="0" marR="0" marT="0" marB="0" anchor="ctr">
                    <a:lnL>
                      <a:noFill/>
                    </a:lnL>
                    <a:lnR>
                      <a:noFill/>
                    </a:lnR>
                    <a:lnT>
                      <a:noFill/>
                    </a:lnT>
                    <a:lnB w="6350" cap="flat" cmpd="sng" algn="ctr">
                      <a:solidFill>
                        <a:srgbClr val="000000"/>
                      </a:solidFill>
                      <a:prstDash val="solid"/>
                      <a:round/>
                      <a:headEnd type="none" w="med" len="med"/>
                      <a:tailEnd type="none" w="med" len="med"/>
                    </a:lnB>
                    <a:solidFill>
                      <a:srgbClr val="F2F2F2"/>
                    </a:solidFill>
                  </a:tcPr>
                </a:tc>
                <a:tc>
                  <a:txBody>
                    <a:bodyPr/>
                    <a:lstStyle/>
                    <a:p>
                      <a:pPr algn="r" rtl="0" fontAlgn="ctr"/>
                      <a:r>
                        <a:rPr lang="es-CO" sz="900" b="1" i="0" u="none" strike="noStrike" dirty="0">
                          <a:solidFill>
                            <a:srgbClr val="44546A"/>
                          </a:solidFill>
                          <a:effectLst/>
                          <a:latin typeface="Calibri" panose="020F0502020204030204" pitchFamily="34" charset="0"/>
                        </a:rPr>
                        <a:t>      745,107 </a:t>
                      </a:r>
                    </a:p>
                  </a:txBody>
                  <a:tcPr marL="0" marR="0" marT="0" marB="0" anchor="ctr">
                    <a:lnL>
                      <a:noFill/>
                    </a:lnL>
                    <a:lnR>
                      <a:noFill/>
                    </a:lnR>
                    <a:lnT>
                      <a:noFill/>
                    </a:lnT>
                    <a:lnB w="6350" cap="flat" cmpd="sng" algn="ctr">
                      <a:solidFill>
                        <a:srgbClr val="000000"/>
                      </a:solidFill>
                      <a:prstDash val="solid"/>
                      <a:round/>
                      <a:headEnd type="none" w="med" len="med"/>
                      <a:tailEnd type="none" w="med" len="med"/>
                    </a:lnB>
                    <a:solidFill>
                      <a:srgbClr val="F2F2F2"/>
                    </a:solidFill>
                  </a:tcPr>
                </a:tc>
                <a:tc>
                  <a:txBody>
                    <a:bodyPr/>
                    <a:lstStyle/>
                    <a:p>
                      <a:pPr algn="r" rtl="0" fontAlgn="ctr"/>
                      <a:r>
                        <a:rPr lang="es-CO" sz="900" b="1" i="0" u="none" strike="noStrike">
                          <a:solidFill>
                            <a:srgbClr val="44546A"/>
                          </a:solidFill>
                          <a:effectLst/>
                          <a:latin typeface="Calibri" panose="020F0502020204030204" pitchFamily="34" charset="0"/>
                        </a:rPr>
                        <a:t>      771,381 </a:t>
                      </a:r>
                    </a:p>
                  </a:txBody>
                  <a:tcPr marL="0" marR="0" marT="0" marB="0" anchor="ctr">
                    <a:lnL>
                      <a:noFill/>
                    </a:lnL>
                    <a:lnR>
                      <a:noFill/>
                    </a:lnR>
                    <a:lnT>
                      <a:noFill/>
                    </a:lnT>
                    <a:lnB w="6350" cap="flat" cmpd="sng" algn="ctr">
                      <a:solidFill>
                        <a:srgbClr val="000000"/>
                      </a:solidFill>
                      <a:prstDash val="solid"/>
                      <a:round/>
                      <a:headEnd type="none" w="med" len="med"/>
                      <a:tailEnd type="none" w="med" len="med"/>
                    </a:lnB>
                    <a:solidFill>
                      <a:srgbClr val="F2F2F2"/>
                    </a:solidFill>
                  </a:tcPr>
                </a:tc>
                <a:tc>
                  <a:txBody>
                    <a:bodyPr/>
                    <a:lstStyle/>
                    <a:p>
                      <a:pPr algn="r" rtl="0" fontAlgn="ctr"/>
                      <a:r>
                        <a:rPr lang="es-CO" sz="900" b="1" i="0" u="none" strike="noStrike">
                          <a:solidFill>
                            <a:srgbClr val="44546A"/>
                          </a:solidFill>
                          <a:effectLst/>
                          <a:latin typeface="Calibri" panose="020F0502020204030204" pitchFamily="34" charset="0"/>
                        </a:rPr>
                        <a:t>      997,161 </a:t>
                      </a:r>
                    </a:p>
                  </a:txBody>
                  <a:tcPr marL="0" marR="0" marT="0" marB="0" anchor="ctr">
                    <a:lnL>
                      <a:noFill/>
                    </a:lnL>
                    <a:lnR>
                      <a:noFill/>
                    </a:lnR>
                    <a:lnT>
                      <a:noFill/>
                    </a:lnT>
                    <a:lnB w="6350" cap="flat" cmpd="sng" algn="ctr">
                      <a:solidFill>
                        <a:srgbClr val="000000"/>
                      </a:solidFill>
                      <a:prstDash val="solid"/>
                      <a:round/>
                      <a:headEnd type="none" w="med" len="med"/>
                      <a:tailEnd type="none" w="med" len="med"/>
                    </a:lnB>
                    <a:solidFill>
                      <a:srgbClr val="F2F2F2"/>
                    </a:solidFill>
                  </a:tcPr>
                </a:tc>
                <a:tc>
                  <a:txBody>
                    <a:bodyPr/>
                    <a:lstStyle/>
                    <a:p>
                      <a:pPr algn="r" rtl="0" fontAlgn="ctr"/>
                      <a:r>
                        <a:rPr lang="es-CO" sz="900" b="1" i="0" u="none" strike="noStrike">
                          <a:solidFill>
                            <a:srgbClr val="44546A"/>
                          </a:solidFill>
                          <a:effectLst/>
                          <a:latin typeface="Calibri" panose="020F0502020204030204" pitchFamily="34" charset="0"/>
                        </a:rPr>
                        <a:t>   1,105,525 </a:t>
                      </a:r>
                    </a:p>
                  </a:txBody>
                  <a:tcPr marL="0" marR="0" marT="0" marB="0" anchor="ctr">
                    <a:lnL>
                      <a:noFill/>
                    </a:lnL>
                    <a:lnR>
                      <a:noFill/>
                    </a:lnR>
                    <a:lnT>
                      <a:noFill/>
                    </a:lnT>
                    <a:lnB w="6350" cap="flat" cmpd="sng" algn="ctr">
                      <a:solidFill>
                        <a:srgbClr val="000000"/>
                      </a:solidFill>
                      <a:prstDash val="solid"/>
                      <a:round/>
                      <a:headEnd type="none" w="med" len="med"/>
                      <a:tailEnd type="none" w="med" len="med"/>
                    </a:lnB>
                    <a:solidFill>
                      <a:srgbClr val="F2F2F2"/>
                    </a:solidFill>
                  </a:tcPr>
                </a:tc>
                <a:tc>
                  <a:txBody>
                    <a:bodyPr/>
                    <a:lstStyle/>
                    <a:p>
                      <a:pPr algn="r" rtl="0" fontAlgn="ctr"/>
                      <a:r>
                        <a:rPr lang="es-CO" sz="900" b="1" i="0" u="none" strike="noStrike">
                          <a:solidFill>
                            <a:srgbClr val="44546A"/>
                          </a:solidFill>
                          <a:effectLst/>
                          <a:latin typeface="Calibri" panose="020F0502020204030204" pitchFamily="34" charset="0"/>
                        </a:rPr>
                        <a:t>  1,475,927 </a:t>
                      </a:r>
                    </a:p>
                  </a:txBody>
                  <a:tcPr marL="0" marR="0" marT="0" marB="0" anchor="ctr">
                    <a:lnL>
                      <a:noFill/>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2F2F2"/>
                    </a:solidFill>
                  </a:tcPr>
                </a:tc>
                <a:tc>
                  <a:txBody>
                    <a:bodyPr/>
                    <a:lstStyle/>
                    <a:p>
                      <a:pPr algn="r" rtl="0" fontAlgn="ctr"/>
                      <a:r>
                        <a:rPr lang="es-CO" sz="900" b="0" i="0" u="none" strike="noStrike">
                          <a:solidFill>
                            <a:srgbClr val="44546A"/>
                          </a:solidFill>
                          <a:effectLst/>
                          <a:latin typeface="Calibri" panose="020F0502020204030204" pitchFamily="34" charset="0"/>
                        </a:rPr>
                        <a:t>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r" rtl="0" fontAlgn="ctr"/>
                      <a:r>
                        <a:rPr lang="es-CO" sz="900" b="0" i="0" u="none" strike="noStrike">
                          <a:solidFill>
                            <a:srgbClr val="44546A"/>
                          </a:solidFill>
                          <a:effectLst/>
                          <a:latin typeface="Calibri" panose="020F0502020204030204" pitchFamily="34" charset="0"/>
                        </a:rPr>
                        <a:t>29%</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r" rtl="0" fontAlgn="ctr"/>
                      <a:r>
                        <a:rPr lang="es-CO" sz="900" b="0" i="0" u="none" strike="noStrike">
                          <a:solidFill>
                            <a:srgbClr val="44546A"/>
                          </a:solidFill>
                          <a:effectLst/>
                          <a:latin typeface="Calibri" panose="020F0502020204030204" pitchFamily="34" charset="0"/>
                        </a:rPr>
                        <a:t>11%</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r" rtl="0" fontAlgn="ctr"/>
                      <a:r>
                        <a:rPr lang="es-CO" sz="900" b="0" i="0" u="none" strike="noStrike">
                          <a:solidFill>
                            <a:srgbClr val="44546A"/>
                          </a:solidFill>
                          <a:effectLst/>
                          <a:latin typeface="Calibri" panose="020F0502020204030204" pitchFamily="34" charset="0"/>
                        </a:rPr>
                        <a:t>34%</a:t>
                      </a:r>
                    </a:p>
                  </a:txBody>
                  <a:tcPr marL="0" marR="0" marT="0" marB="0" anchor="ctr">
                    <a:lnL w="6350" cap="flat" cmpd="sng" algn="ctr">
                      <a:solidFill>
                        <a:srgbClr val="B8CCE4"/>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extLst>
                  <a:ext uri="{0D108BD9-81ED-4DB2-BD59-A6C34878D82A}">
                    <a16:rowId xmlns:a16="http://schemas.microsoft.com/office/drawing/2014/main" xmlns="" val="584670725"/>
                  </a:ext>
                </a:extLst>
              </a:tr>
              <a:tr h="261932">
                <a:tc>
                  <a:txBody>
                    <a:bodyPr/>
                    <a:lstStyle/>
                    <a:p>
                      <a:pPr algn="r" rtl="0" fontAlgn="ctr"/>
                      <a:r>
                        <a:rPr lang="es-ES" sz="900" b="1" i="0" u="none" strike="noStrike">
                          <a:solidFill>
                            <a:srgbClr val="44546A"/>
                          </a:solidFill>
                          <a:effectLst/>
                          <a:latin typeface="Calibri" panose="020F0502020204030204" pitchFamily="34" charset="0"/>
                        </a:rPr>
                        <a:t>Prestación de Servicios de Transporte Público de Pasajeros </a:t>
                      </a:r>
                    </a:p>
                  </a:txBody>
                  <a:tcPr marL="0" marR="0" marT="0" marB="0" anchor="ctr">
                    <a:lnL w="12700" cap="flat" cmpd="sng" algn="ctr">
                      <a:solidFill>
                        <a:schemeClr val="tx1"/>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2F2F2"/>
                    </a:solidFill>
                  </a:tcPr>
                </a:tc>
                <a:tc>
                  <a:txBody>
                    <a:bodyPr/>
                    <a:lstStyle/>
                    <a:p>
                      <a:pPr algn="r" fontAlgn="ctr"/>
                      <a:r>
                        <a:rPr lang="es-CO" sz="900" b="0" i="0" u="none" strike="noStrike">
                          <a:solidFill>
                            <a:srgbClr val="44546A"/>
                          </a:solidFill>
                          <a:effectLst/>
                          <a:latin typeface="Calibri" panose="020F0502020204030204" pitchFamily="34" charset="0"/>
                        </a:rPr>
                        <a:t>      497,330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2F2F2"/>
                    </a:solidFill>
                  </a:tcPr>
                </a:tc>
                <a:tc>
                  <a:txBody>
                    <a:bodyPr/>
                    <a:lstStyle/>
                    <a:p>
                      <a:pPr algn="r" fontAlgn="ctr"/>
                      <a:r>
                        <a:rPr lang="es-CO" sz="900" b="0" i="0" u="none" strike="noStrike" dirty="0">
                          <a:solidFill>
                            <a:srgbClr val="44546A"/>
                          </a:solidFill>
                          <a:effectLst/>
                          <a:latin typeface="Calibri" panose="020F0502020204030204" pitchFamily="34" charset="0"/>
                        </a:rPr>
                        <a:t>      497,330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2F2F2"/>
                    </a:solidFill>
                  </a:tcPr>
                </a:tc>
                <a:tc>
                  <a:txBody>
                    <a:bodyPr/>
                    <a:lstStyle/>
                    <a:p>
                      <a:pPr algn="r" fontAlgn="ctr"/>
                      <a:r>
                        <a:rPr lang="es-CO" sz="900" b="0" i="0" u="none" strike="noStrike">
                          <a:solidFill>
                            <a:srgbClr val="44546A"/>
                          </a:solidFill>
                          <a:effectLst/>
                          <a:latin typeface="Calibri" panose="020F0502020204030204" pitchFamily="34" charset="0"/>
                        </a:rPr>
                        <a:t>      470,097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2F2F2"/>
                    </a:solidFill>
                  </a:tcPr>
                </a:tc>
                <a:tc>
                  <a:txBody>
                    <a:bodyPr/>
                    <a:lstStyle/>
                    <a:p>
                      <a:pPr algn="r" fontAlgn="ctr"/>
                      <a:r>
                        <a:rPr lang="es-CO" sz="900" b="0" i="0" u="none" strike="noStrike">
                          <a:solidFill>
                            <a:srgbClr val="44546A"/>
                          </a:solidFill>
                          <a:effectLst/>
                          <a:latin typeface="Calibri" panose="020F0502020204030204" pitchFamily="34" charset="0"/>
                        </a:rPr>
                        <a:t>      719,872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2F2F2"/>
                    </a:solidFill>
                  </a:tcPr>
                </a:tc>
                <a:tc>
                  <a:txBody>
                    <a:bodyPr/>
                    <a:lstStyle/>
                    <a:p>
                      <a:pPr algn="r" fontAlgn="ctr"/>
                      <a:r>
                        <a:rPr lang="es-CO" sz="900" b="0" i="0" u="none" strike="noStrike">
                          <a:solidFill>
                            <a:srgbClr val="44546A"/>
                          </a:solidFill>
                          <a:effectLst/>
                          <a:latin typeface="Calibri" panose="020F0502020204030204" pitchFamily="34" charset="0"/>
                        </a:rPr>
                        <a:t>      666,937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2F2F2"/>
                    </a:solidFill>
                  </a:tcPr>
                </a:tc>
                <a:tc>
                  <a:txBody>
                    <a:bodyPr/>
                    <a:lstStyle/>
                    <a:p>
                      <a:pPr algn="r" fontAlgn="ctr"/>
                      <a:r>
                        <a:rPr lang="es-CO" sz="900" b="0" i="0" u="none" strike="noStrike">
                          <a:solidFill>
                            <a:srgbClr val="44546A"/>
                          </a:solidFill>
                          <a:effectLst/>
                          <a:latin typeface="Calibri" panose="020F0502020204030204" pitchFamily="34" charset="0"/>
                        </a:rPr>
                        <a:t>  1,008,627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2F2F2"/>
                    </a:solidFill>
                  </a:tcPr>
                </a:tc>
                <a:tc>
                  <a:txBody>
                    <a:bodyPr/>
                    <a:lstStyle/>
                    <a:p>
                      <a:pPr algn="r" rtl="0" fontAlgn="ctr"/>
                      <a:r>
                        <a:rPr lang="es-CO" sz="900" b="0" i="0" u="none" strike="noStrike">
                          <a:solidFill>
                            <a:srgbClr val="44546A"/>
                          </a:solidFill>
                          <a:effectLst/>
                          <a:latin typeface="Calibri" panose="020F0502020204030204" pitchFamily="34" charset="0"/>
                        </a:rPr>
                        <a:t>-5%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2F2F2"/>
                    </a:solidFill>
                  </a:tcPr>
                </a:tc>
                <a:tc>
                  <a:txBody>
                    <a:bodyPr/>
                    <a:lstStyle/>
                    <a:p>
                      <a:pPr algn="r" rtl="0" fontAlgn="ctr"/>
                      <a:r>
                        <a:rPr lang="es-CO" sz="900" b="0" i="0" u="none" strike="noStrike">
                          <a:solidFill>
                            <a:srgbClr val="44546A"/>
                          </a:solidFill>
                          <a:effectLst/>
                          <a:latin typeface="Calibri" panose="020F0502020204030204" pitchFamily="34" charset="0"/>
                        </a:rPr>
                        <a:t>53%</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2F2F2"/>
                    </a:solidFill>
                  </a:tcPr>
                </a:tc>
                <a:tc>
                  <a:txBody>
                    <a:bodyPr/>
                    <a:lstStyle/>
                    <a:p>
                      <a:pPr algn="r" rtl="0" fontAlgn="ctr"/>
                      <a:r>
                        <a:rPr lang="es-CO" sz="900" b="0" i="0" u="none" strike="noStrike">
                          <a:solidFill>
                            <a:srgbClr val="44546A"/>
                          </a:solidFill>
                          <a:effectLst/>
                          <a:latin typeface="Calibri" panose="020F0502020204030204" pitchFamily="34" charset="0"/>
                        </a:rPr>
                        <a:t>-7%</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2F2F2"/>
                    </a:solidFill>
                  </a:tcPr>
                </a:tc>
                <a:tc>
                  <a:txBody>
                    <a:bodyPr/>
                    <a:lstStyle/>
                    <a:p>
                      <a:pPr algn="r" rtl="0" fontAlgn="ctr"/>
                      <a:r>
                        <a:rPr lang="es-CO" sz="900" b="0" i="0" u="none" strike="noStrike">
                          <a:solidFill>
                            <a:srgbClr val="44546A"/>
                          </a:solidFill>
                          <a:effectLst/>
                          <a:latin typeface="Calibri" panose="020F0502020204030204" pitchFamily="34" charset="0"/>
                        </a:rPr>
                        <a:t>51%</a:t>
                      </a:r>
                    </a:p>
                  </a:txBody>
                  <a:tcPr marL="0" marR="0" marT="0" marB="0" anchor="ctr">
                    <a:lnL w="6350" cap="flat" cmpd="sng" algn="ctr">
                      <a:solidFill>
                        <a:srgbClr val="B8CCE4"/>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2F2F2"/>
                    </a:solidFill>
                  </a:tcPr>
                </a:tc>
                <a:extLst>
                  <a:ext uri="{0D108BD9-81ED-4DB2-BD59-A6C34878D82A}">
                    <a16:rowId xmlns:a16="http://schemas.microsoft.com/office/drawing/2014/main" xmlns="" val="2332778888"/>
                  </a:ext>
                </a:extLst>
              </a:tr>
              <a:tr h="335977">
                <a:tc>
                  <a:txBody>
                    <a:bodyPr/>
                    <a:lstStyle/>
                    <a:p>
                      <a:pPr algn="r" rtl="0" fontAlgn="ctr"/>
                      <a:r>
                        <a:rPr lang="es-ES" sz="900" b="0" i="0" u="none" strike="noStrike">
                          <a:solidFill>
                            <a:srgbClr val="44546A"/>
                          </a:solidFill>
                          <a:effectLst/>
                          <a:latin typeface="Calibri" panose="020F0502020204030204" pitchFamily="34" charset="0"/>
                        </a:rPr>
                        <a:t>Implementación del Sistema de Transporte Público de Pasajeros para la Ciudad de Armenia  </a:t>
                      </a:r>
                    </a:p>
                  </a:txBody>
                  <a:tcPr marL="0" marR="0" marT="0" marB="0" anchor="ctr">
                    <a:lnL w="12700" cap="flat" cmpd="sng" algn="ctr">
                      <a:solidFill>
                        <a:schemeClr val="tx1"/>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fontAlgn="ctr"/>
                      <a:r>
                        <a:rPr lang="es-CO" sz="900" b="0" i="0" u="none" strike="noStrike">
                          <a:solidFill>
                            <a:srgbClr val="44546A"/>
                          </a:solidFill>
                          <a:effectLst/>
                          <a:latin typeface="Calibri" panose="020F0502020204030204" pitchFamily="34" charset="0"/>
                        </a:rPr>
                        <a:t>        16,203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fontAlgn="ctr"/>
                      <a:r>
                        <a:rPr lang="es-CO" sz="900" b="0" i="0" u="none" strike="noStrike">
                          <a:solidFill>
                            <a:srgbClr val="44546A"/>
                          </a:solidFill>
                          <a:effectLst/>
                          <a:latin typeface="Calibri" panose="020F0502020204030204" pitchFamily="34" charset="0"/>
                        </a:rPr>
                        <a:t>        16,203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fontAlgn="ctr"/>
                      <a:r>
                        <a:rPr lang="es-CO" sz="900" b="0" i="0" u="none" strike="noStrike" dirty="0">
                          <a:solidFill>
                            <a:srgbClr val="44546A"/>
                          </a:solidFill>
                          <a:effectLst/>
                          <a:latin typeface="Calibri" panose="020F0502020204030204" pitchFamily="34" charset="0"/>
                        </a:rPr>
                        <a:t>        27,273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fontAlgn="ctr"/>
                      <a:r>
                        <a:rPr lang="es-CO" sz="900" b="0" i="0" u="none" strike="noStrike">
                          <a:solidFill>
                            <a:srgbClr val="44546A"/>
                          </a:solidFill>
                          <a:effectLst/>
                          <a:latin typeface="Calibri" panose="020F0502020204030204" pitchFamily="34" charset="0"/>
                        </a:rPr>
                        <a:t>        28,272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fontAlgn="ctr"/>
                      <a:r>
                        <a:rPr lang="es-CO" sz="900" b="0" i="0" u="none" strike="noStrike">
                          <a:solidFill>
                            <a:srgbClr val="44546A"/>
                          </a:solidFill>
                          <a:effectLst/>
                          <a:latin typeface="Calibri" panose="020F0502020204030204" pitchFamily="34" charset="0"/>
                        </a:rPr>
                        <a:t>               -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fontAlgn="ctr"/>
                      <a:r>
                        <a:rPr lang="es-CO" sz="900" b="0" i="0" u="none" strike="noStrike">
                          <a:solidFill>
                            <a:srgbClr val="44546A"/>
                          </a:solidFill>
                          <a:effectLst/>
                          <a:latin typeface="Calibri" panose="020F0502020204030204" pitchFamily="34" charset="0"/>
                        </a:rPr>
                        <a:t>               -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900" b="0" i="0" u="none" strike="noStrike">
                          <a:solidFill>
                            <a:srgbClr val="44546A"/>
                          </a:solidFill>
                          <a:effectLst/>
                          <a:latin typeface="Calibri" panose="020F0502020204030204" pitchFamily="34" charset="0"/>
                        </a:rPr>
                        <a:t>68%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FFFFF"/>
                    </a:solidFill>
                  </a:tcPr>
                </a:tc>
                <a:tc>
                  <a:txBody>
                    <a:bodyPr/>
                    <a:lstStyle/>
                    <a:p>
                      <a:pPr algn="r" rtl="0" fontAlgn="ctr"/>
                      <a:r>
                        <a:rPr lang="es-CO" sz="900" b="0" i="0" u="none" strike="noStrike">
                          <a:solidFill>
                            <a:srgbClr val="44546A"/>
                          </a:solidFill>
                          <a:effectLst/>
                          <a:latin typeface="Calibri" panose="020F0502020204030204" pitchFamily="34" charset="0"/>
                        </a:rPr>
                        <a:t>4%</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FFFFF"/>
                    </a:solidFill>
                  </a:tcPr>
                </a:tc>
                <a:tc>
                  <a:txBody>
                    <a:bodyPr/>
                    <a:lstStyle/>
                    <a:p>
                      <a:pPr algn="r" rtl="0" fontAlgn="ctr"/>
                      <a:r>
                        <a:rPr lang="es-CO" sz="900" b="0" i="0" u="none" strike="noStrike">
                          <a:solidFill>
                            <a:srgbClr val="44546A"/>
                          </a:solidFill>
                          <a:effectLst/>
                          <a:latin typeface="Calibri" panose="020F0502020204030204" pitchFamily="34" charset="0"/>
                        </a:rPr>
                        <a:t>-100%</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FFFFF"/>
                    </a:solidFill>
                  </a:tcPr>
                </a:tc>
                <a:tc>
                  <a:txBody>
                    <a:bodyPr/>
                    <a:lstStyle/>
                    <a:p>
                      <a:pPr algn="r" rtl="0" fontAlgn="ctr"/>
                      <a:r>
                        <a:rPr lang="es-CO" sz="900" b="0" i="0" u="none" strike="noStrike">
                          <a:solidFill>
                            <a:srgbClr val="44546A"/>
                          </a:solidFill>
                          <a:effectLst/>
                          <a:latin typeface="Calibri" panose="020F0502020204030204" pitchFamily="34" charset="0"/>
                        </a:rPr>
                        <a:t>0%</a:t>
                      </a:r>
                    </a:p>
                  </a:txBody>
                  <a:tcPr marL="0" marR="0" marT="0" marB="0" anchor="ctr">
                    <a:lnL w="6350" cap="flat" cmpd="sng" algn="ctr">
                      <a:solidFill>
                        <a:srgbClr val="B8CCE4"/>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FFFFF"/>
                    </a:solidFill>
                  </a:tcPr>
                </a:tc>
                <a:extLst>
                  <a:ext uri="{0D108BD9-81ED-4DB2-BD59-A6C34878D82A}">
                    <a16:rowId xmlns:a16="http://schemas.microsoft.com/office/drawing/2014/main" xmlns="" val="3129678225"/>
                  </a:ext>
                </a:extLst>
              </a:tr>
              <a:tr h="261932">
                <a:tc>
                  <a:txBody>
                    <a:bodyPr/>
                    <a:lstStyle/>
                    <a:p>
                      <a:pPr algn="r" rtl="0" fontAlgn="ctr"/>
                      <a:r>
                        <a:rPr lang="es-ES" sz="900" b="0" i="0" u="none" strike="noStrike">
                          <a:solidFill>
                            <a:srgbClr val="44546A"/>
                          </a:solidFill>
                          <a:effectLst/>
                          <a:latin typeface="Calibri" panose="020F0502020204030204" pitchFamily="34" charset="0"/>
                        </a:rPr>
                        <a:t>Implementación Del Sistema Estratégico de Transporte Público de Pasajeros  en la Ciudad de Pasto  </a:t>
                      </a:r>
                    </a:p>
                  </a:txBody>
                  <a:tcPr marL="0" marR="0" marT="0" marB="0" anchor="ctr">
                    <a:lnL w="12700" cap="flat" cmpd="sng" algn="ctr">
                      <a:solidFill>
                        <a:schemeClr val="tx1"/>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fontAlgn="ctr"/>
                      <a:r>
                        <a:rPr lang="es-CO" sz="900" b="0" i="0" u="none" strike="noStrike">
                          <a:solidFill>
                            <a:srgbClr val="44546A"/>
                          </a:solidFill>
                          <a:effectLst/>
                          <a:latin typeface="Calibri" panose="020F0502020204030204" pitchFamily="34" charset="0"/>
                        </a:rPr>
                        <a:t>        25,146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fontAlgn="ctr"/>
                      <a:r>
                        <a:rPr lang="es-CO" sz="900" b="0" i="0" u="none" strike="noStrike">
                          <a:solidFill>
                            <a:srgbClr val="44546A"/>
                          </a:solidFill>
                          <a:effectLst/>
                          <a:latin typeface="Calibri" panose="020F0502020204030204" pitchFamily="34" charset="0"/>
                        </a:rPr>
                        <a:t>        25,146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900" b="0" i="0" u="none" strike="noStrike">
                          <a:solidFill>
                            <a:srgbClr val="44546A"/>
                          </a:solidFill>
                          <a:effectLst/>
                          <a:latin typeface="Calibri" panose="020F0502020204030204" pitchFamily="34" charset="0"/>
                        </a:rPr>
                        <a:t>               -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900" b="0" i="0" u="none" strike="noStrike" dirty="0">
                          <a:solidFill>
                            <a:srgbClr val="44546A"/>
                          </a:solidFill>
                          <a:effectLst/>
                          <a:latin typeface="Calibri" panose="020F0502020204030204" pitchFamily="34" charset="0"/>
                        </a:rPr>
                        <a:t>               -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900" b="0" i="0" u="none" strike="noStrike">
                          <a:solidFill>
                            <a:srgbClr val="44546A"/>
                          </a:solidFill>
                          <a:effectLst/>
                          <a:latin typeface="Calibri" panose="020F0502020204030204" pitchFamily="34" charset="0"/>
                        </a:rPr>
                        <a:t>               -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900" b="0" i="0" u="none" strike="noStrike">
                          <a:solidFill>
                            <a:srgbClr val="44546A"/>
                          </a:solidFill>
                          <a:effectLst/>
                          <a:latin typeface="Calibri" panose="020F0502020204030204" pitchFamily="34" charset="0"/>
                        </a:rPr>
                        <a:t>               -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900" b="0" i="0" u="none" strike="noStrike">
                          <a:solidFill>
                            <a:srgbClr val="44546A"/>
                          </a:solidFill>
                          <a:effectLst/>
                          <a:latin typeface="Calibri" panose="020F0502020204030204" pitchFamily="34" charset="0"/>
                        </a:rPr>
                        <a:t>-100%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FFFFF"/>
                    </a:solidFill>
                  </a:tcPr>
                </a:tc>
                <a:tc>
                  <a:txBody>
                    <a:bodyPr/>
                    <a:lstStyle/>
                    <a:p>
                      <a:pPr algn="r" rtl="0" fontAlgn="ctr"/>
                      <a:r>
                        <a:rPr lang="es-CO" sz="900" b="0" i="0" u="none" strike="noStrike">
                          <a:solidFill>
                            <a:srgbClr val="44546A"/>
                          </a:solidFill>
                          <a:effectLst/>
                          <a:latin typeface="Calibri" panose="020F0502020204030204" pitchFamily="34" charset="0"/>
                        </a:rPr>
                        <a:t>0%</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FFFFF"/>
                    </a:solidFill>
                  </a:tcPr>
                </a:tc>
                <a:tc>
                  <a:txBody>
                    <a:bodyPr/>
                    <a:lstStyle/>
                    <a:p>
                      <a:pPr algn="r" rtl="0" fontAlgn="ctr"/>
                      <a:r>
                        <a:rPr lang="es-CO" sz="900" b="0" i="0" u="none" strike="noStrike">
                          <a:solidFill>
                            <a:srgbClr val="44546A"/>
                          </a:solidFill>
                          <a:effectLst/>
                          <a:latin typeface="Calibri" panose="020F0502020204030204" pitchFamily="34" charset="0"/>
                        </a:rPr>
                        <a:t>0%</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FFFFF"/>
                    </a:solidFill>
                  </a:tcPr>
                </a:tc>
                <a:tc>
                  <a:txBody>
                    <a:bodyPr/>
                    <a:lstStyle/>
                    <a:p>
                      <a:pPr algn="r" rtl="0" fontAlgn="ctr"/>
                      <a:r>
                        <a:rPr lang="es-CO" sz="900" b="0" i="0" u="none" strike="noStrike">
                          <a:solidFill>
                            <a:srgbClr val="44546A"/>
                          </a:solidFill>
                          <a:effectLst/>
                          <a:latin typeface="Calibri" panose="020F0502020204030204" pitchFamily="34" charset="0"/>
                        </a:rPr>
                        <a:t>0%</a:t>
                      </a:r>
                    </a:p>
                  </a:txBody>
                  <a:tcPr marL="0" marR="0" marT="0" marB="0" anchor="ctr">
                    <a:lnL w="6350" cap="flat" cmpd="sng" algn="ctr">
                      <a:solidFill>
                        <a:srgbClr val="B8CCE4"/>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FFFFF"/>
                    </a:solidFill>
                  </a:tcPr>
                </a:tc>
                <a:extLst>
                  <a:ext uri="{0D108BD9-81ED-4DB2-BD59-A6C34878D82A}">
                    <a16:rowId xmlns:a16="http://schemas.microsoft.com/office/drawing/2014/main" xmlns="" val="2695843509"/>
                  </a:ext>
                </a:extLst>
              </a:tr>
              <a:tr h="392898">
                <a:tc>
                  <a:txBody>
                    <a:bodyPr/>
                    <a:lstStyle/>
                    <a:p>
                      <a:pPr algn="r" rtl="0" fontAlgn="ctr"/>
                      <a:r>
                        <a:rPr lang="es-ES" sz="900" b="0" i="0" u="none" strike="noStrike">
                          <a:solidFill>
                            <a:srgbClr val="44546A"/>
                          </a:solidFill>
                          <a:effectLst/>
                          <a:latin typeface="Calibri" panose="020F0502020204030204" pitchFamily="34" charset="0"/>
                        </a:rPr>
                        <a:t>Implementación del Sistema Estratégico de Transporte Público Colectivo de Pasajeros para la Ciudad De Popayán  </a:t>
                      </a:r>
                    </a:p>
                  </a:txBody>
                  <a:tcPr marL="0" marR="0" marT="0" marB="0" anchor="ctr">
                    <a:lnL w="12700" cap="flat" cmpd="sng" algn="ctr">
                      <a:solidFill>
                        <a:schemeClr val="tx1"/>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fontAlgn="ctr"/>
                      <a:r>
                        <a:rPr lang="es-CO" sz="900" b="0" i="0" u="none" strike="noStrike">
                          <a:solidFill>
                            <a:srgbClr val="44546A"/>
                          </a:solidFill>
                          <a:effectLst/>
                          <a:latin typeface="Calibri" panose="020F0502020204030204" pitchFamily="34" charset="0"/>
                        </a:rPr>
                        <a:t>        24,779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fontAlgn="ctr"/>
                      <a:r>
                        <a:rPr lang="es-CO" sz="900" b="0" i="0" u="none" strike="noStrike">
                          <a:solidFill>
                            <a:srgbClr val="44546A"/>
                          </a:solidFill>
                          <a:effectLst/>
                          <a:latin typeface="Calibri" panose="020F0502020204030204" pitchFamily="34" charset="0"/>
                        </a:rPr>
                        <a:t>        24,779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900" b="0" i="0" u="none" strike="noStrike">
                          <a:solidFill>
                            <a:srgbClr val="44546A"/>
                          </a:solidFill>
                          <a:effectLst/>
                          <a:latin typeface="Calibri" panose="020F0502020204030204" pitchFamily="34" charset="0"/>
                        </a:rPr>
                        <a:t>        32,253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900" b="0" i="0" u="none" strike="noStrike" dirty="0">
                          <a:solidFill>
                            <a:srgbClr val="44546A"/>
                          </a:solidFill>
                          <a:effectLst/>
                          <a:latin typeface="Calibri" panose="020F0502020204030204" pitchFamily="34" charset="0"/>
                        </a:rPr>
                        <a:t>        31,701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900" b="0" i="0" u="none" strike="noStrike">
                          <a:solidFill>
                            <a:srgbClr val="44546A"/>
                          </a:solidFill>
                          <a:effectLst/>
                          <a:latin typeface="Calibri" panose="020F0502020204030204" pitchFamily="34" charset="0"/>
                        </a:rPr>
                        <a:t>        24,041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900" b="0" i="0" u="none" strike="noStrike">
                          <a:solidFill>
                            <a:srgbClr val="44546A"/>
                          </a:solidFill>
                          <a:effectLst/>
                          <a:latin typeface="Calibri" panose="020F0502020204030204" pitchFamily="34" charset="0"/>
                        </a:rPr>
                        <a:t>               -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900" b="0" i="0" u="none" strike="noStrike">
                          <a:solidFill>
                            <a:srgbClr val="44546A"/>
                          </a:solidFill>
                          <a:effectLst/>
                          <a:latin typeface="Calibri" panose="020F0502020204030204" pitchFamily="34" charset="0"/>
                        </a:rPr>
                        <a:t>30%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FFFFF"/>
                    </a:solidFill>
                  </a:tcPr>
                </a:tc>
                <a:tc>
                  <a:txBody>
                    <a:bodyPr/>
                    <a:lstStyle/>
                    <a:p>
                      <a:pPr algn="r" rtl="0" fontAlgn="ctr"/>
                      <a:r>
                        <a:rPr lang="es-CO" sz="900" b="0" i="0" u="none" strike="noStrike">
                          <a:solidFill>
                            <a:srgbClr val="44546A"/>
                          </a:solidFill>
                          <a:effectLst/>
                          <a:latin typeface="Calibri" panose="020F0502020204030204" pitchFamily="34" charset="0"/>
                        </a:rPr>
                        <a:t>-2%</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FFFFF"/>
                    </a:solidFill>
                  </a:tcPr>
                </a:tc>
                <a:tc>
                  <a:txBody>
                    <a:bodyPr/>
                    <a:lstStyle/>
                    <a:p>
                      <a:pPr algn="r" rtl="0" fontAlgn="ctr"/>
                      <a:r>
                        <a:rPr lang="es-CO" sz="900" b="0" i="0" u="none" strike="noStrike">
                          <a:solidFill>
                            <a:srgbClr val="44546A"/>
                          </a:solidFill>
                          <a:effectLst/>
                          <a:latin typeface="Calibri" panose="020F0502020204030204" pitchFamily="34" charset="0"/>
                        </a:rPr>
                        <a:t>-24%</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FFFFF"/>
                    </a:solidFill>
                  </a:tcPr>
                </a:tc>
                <a:tc>
                  <a:txBody>
                    <a:bodyPr/>
                    <a:lstStyle/>
                    <a:p>
                      <a:pPr algn="r" rtl="0" fontAlgn="ctr"/>
                      <a:r>
                        <a:rPr lang="es-CO" sz="900" b="0" i="0" u="none" strike="noStrike">
                          <a:solidFill>
                            <a:srgbClr val="44546A"/>
                          </a:solidFill>
                          <a:effectLst/>
                          <a:latin typeface="Calibri" panose="020F0502020204030204" pitchFamily="34" charset="0"/>
                        </a:rPr>
                        <a:t>-100%</a:t>
                      </a:r>
                    </a:p>
                  </a:txBody>
                  <a:tcPr marL="0" marR="0" marT="0" marB="0" anchor="ctr">
                    <a:lnL w="6350" cap="flat" cmpd="sng" algn="ctr">
                      <a:solidFill>
                        <a:srgbClr val="B8CCE4"/>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FFFFF"/>
                    </a:solidFill>
                  </a:tcPr>
                </a:tc>
                <a:extLst>
                  <a:ext uri="{0D108BD9-81ED-4DB2-BD59-A6C34878D82A}">
                    <a16:rowId xmlns:a16="http://schemas.microsoft.com/office/drawing/2014/main" xmlns="" val="647840135"/>
                  </a:ext>
                </a:extLst>
              </a:tr>
              <a:tr h="419971">
                <a:tc>
                  <a:txBody>
                    <a:bodyPr/>
                    <a:lstStyle/>
                    <a:p>
                      <a:pPr algn="r" rtl="0" fontAlgn="ctr"/>
                      <a:r>
                        <a:rPr lang="es-CO" sz="900" b="0" i="0" u="none" strike="noStrike">
                          <a:solidFill>
                            <a:srgbClr val="44546A"/>
                          </a:solidFill>
                          <a:effectLst/>
                          <a:latin typeface="Calibri" panose="020F0502020204030204" pitchFamily="34" charset="0"/>
                        </a:rPr>
                        <a:t>Implementación del Sistema Estratégico de Transporte Público de Pasajeros para el Distrito Turístico Cultural e Histórico de Santa Marta  </a:t>
                      </a:r>
                    </a:p>
                  </a:txBody>
                  <a:tcPr marL="0" marR="0" marT="0" marB="0" anchor="ctr">
                    <a:lnL w="12700" cap="flat" cmpd="sng" algn="ctr">
                      <a:solidFill>
                        <a:schemeClr val="tx1"/>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fontAlgn="ctr"/>
                      <a:r>
                        <a:rPr lang="es-CO" sz="900" b="0" i="0" u="none" strike="noStrike">
                          <a:solidFill>
                            <a:srgbClr val="44546A"/>
                          </a:solidFill>
                          <a:effectLst/>
                          <a:latin typeface="Calibri" panose="020F0502020204030204" pitchFamily="34" charset="0"/>
                        </a:rPr>
                        <a:t>        39,928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fontAlgn="ctr"/>
                      <a:r>
                        <a:rPr lang="es-CO" sz="900" b="0" i="0" u="none" strike="noStrike">
                          <a:solidFill>
                            <a:srgbClr val="44546A"/>
                          </a:solidFill>
                          <a:effectLst/>
                          <a:latin typeface="Calibri" panose="020F0502020204030204" pitchFamily="34" charset="0"/>
                        </a:rPr>
                        <a:t>        39,928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900" b="0" i="0" u="none" strike="noStrike">
                          <a:solidFill>
                            <a:srgbClr val="44546A"/>
                          </a:solidFill>
                          <a:effectLst/>
                          <a:latin typeface="Calibri" panose="020F0502020204030204" pitchFamily="34" charset="0"/>
                        </a:rPr>
                        <a:t>        38,483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900" b="0" i="0" u="none" strike="noStrike" dirty="0">
                          <a:solidFill>
                            <a:srgbClr val="44546A"/>
                          </a:solidFill>
                          <a:effectLst/>
                          <a:latin typeface="Calibri" panose="020F0502020204030204" pitchFamily="34" charset="0"/>
                        </a:rPr>
                        <a:t>        30,558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900" b="0" i="0" u="none" strike="noStrike">
                          <a:solidFill>
                            <a:srgbClr val="44546A"/>
                          </a:solidFill>
                          <a:effectLst/>
                          <a:latin typeface="Calibri" panose="020F0502020204030204" pitchFamily="34" charset="0"/>
                        </a:rPr>
                        <a:t>        41,242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900" b="0" i="0" u="none" strike="noStrike">
                          <a:solidFill>
                            <a:srgbClr val="44546A"/>
                          </a:solidFill>
                          <a:effectLst/>
                          <a:latin typeface="Calibri" panose="020F0502020204030204" pitchFamily="34" charset="0"/>
                        </a:rPr>
                        <a:t>               -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900" b="0" i="0" u="none" strike="noStrike">
                          <a:solidFill>
                            <a:srgbClr val="44546A"/>
                          </a:solidFill>
                          <a:effectLst/>
                          <a:latin typeface="Calibri" panose="020F0502020204030204" pitchFamily="34" charset="0"/>
                        </a:rPr>
                        <a:t>-4%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FFFFF"/>
                    </a:solidFill>
                  </a:tcPr>
                </a:tc>
                <a:tc>
                  <a:txBody>
                    <a:bodyPr/>
                    <a:lstStyle/>
                    <a:p>
                      <a:pPr algn="r" rtl="0" fontAlgn="ctr"/>
                      <a:r>
                        <a:rPr lang="es-CO" sz="900" b="0" i="0" u="none" strike="noStrike">
                          <a:solidFill>
                            <a:srgbClr val="44546A"/>
                          </a:solidFill>
                          <a:effectLst/>
                          <a:latin typeface="Calibri" panose="020F0502020204030204" pitchFamily="34" charset="0"/>
                        </a:rPr>
                        <a:t>-21%</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FFFFF"/>
                    </a:solidFill>
                  </a:tcPr>
                </a:tc>
                <a:tc>
                  <a:txBody>
                    <a:bodyPr/>
                    <a:lstStyle/>
                    <a:p>
                      <a:pPr algn="r" rtl="0" fontAlgn="ctr"/>
                      <a:r>
                        <a:rPr lang="es-CO" sz="900" b="0" i="0" u="none" strike="noStrike">
                          <a:solidFill>
                            <a:srgbClr val="44546A"/>
                          </a:solidFill>
                          <a:effectLst/>
                          <a:latin typeface="Calibri" panose="020F0502020204030204" pitchFamily="34" charset="0"/>
                        </a:rPr>
                        <a:t>35%</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FFFFF"/>
                    </a:solidFill>
                  </a:tcPr>
                </a:tc>
                <a:tc>
                  <a:txBody>
                    <a:bodyPr/>
                    <a:lstStyle/>
                    <a:p>
                      <a:pPr algn="r" rtl="0" fontAlgn="ctr"/>
                      <a:r>
                        <a:rPr lang="es-CO" sz="900" b="0" i="0" u="none" strike="noStrike">
                          <a:solidFill>
                            <a:srgbClr val="44546A"/>
                          </a:solidFill>
                          <a:effectLst/>
                          <a:latin typeface="Calibri" panose="020F0502020204030204" pitchFamily="34" charset="0"/>
                        </a:rPr>
                        <a:t>-100%</a:t>
                      </a:r>
                    </a:p>
                  </a:txBody>
                  <a:tcPr marL="0" marR="0" marT="0" marB="0" anchor="ctr">
                    <a:lnL w="6350" cap="flat" cmpd="sng" algn="ctr">
                      <a:solidFill>
                        <a:srgbClr val="B8CCE4"/>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FFFFF"/>
                    </a:solidFill>
                  </a:tcPr>
                </a:tc>
                <a:extLst>
                  <a:ext uri="{0D108BD9-81ED-4DB2-BD59-A6C34878D82A}">
                    <a16:rowId xmlns:a16="http://schemas.microsoft.com/office/drawing/2014/main" xmlns="" val="1198725556"/>
                  </a:ext>
                </a:extLst>
              </a:tr>
              <a:tr h="392898">
                <a:tc>
                  <a:txBody>
                    <a:bodyPr/>
                    <a:lstStyle/>
                    <a:p>
                      <a:pPr algn="r" rtl="0" fontAlgn="ctr"/>
                      <a:r>
                        <a:rPr lang="es-ES" sz="900" b="0" i="0" u="none" strike="noStrike" dirty="0">
                          <a:solidFill>
                            <a:srgbClr val="44546A"/>
                          </a:solidFill>
                          <a:effectLst/>
                          <a:latin typeface="Calibri" panose="020F0502020204030204" pitchFamily="34" charset="0"/>
                        </a:rPr>
                        <a:t>Implementación de los Sistemas Estratégicos de Transporte Público de Pasajeros para la Ciudad de Valledupar  </a:t>
                      </a:r>
                    </a:p>
                  </a:txBody>
                  <a:tcPr marL="0" marR="0" marT="0" marB="0" anchor="ctr">
                    <a:lnL w="12700" cap="flat" cmpd="sng" algn="ctr">
                      <a:solidFill>
                        <a:schemeClr val="tx1"/>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fontAlgn="ctr"/>
                      <a:r>
                        <a:rPr lang="es-CO" sz="900" b="0" i="0" u="none" strike="noStrike">
                          <a:solidFill>
                            <a:srgbClr val="44546A"/>
                          </a:solidFill>
                          <a:effectLst/>
                          <a:latin typeface="Calibri" panose="020F0502020204030204" pitchFamily="34" charset="0"/>
                        </a:rPr>
                        <a:t>        38,396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fontAlgn="ctr"/>
                      <a:r>
                        <a:rPr lang="es-CO" sz="900" b="0" i="0" u="none" strike="noStrike">
                          <a:solidFill>
                            <a:srgbClr val="44546A"/>
                          </a:solidFill>
                          <a:effectLst/>
                          <a:latin typeface="Calibri" panose="020F0502020204030204" pitchFamily="34" charset="0"/>
                        </a:rPr>
                        <a:t>        38,396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900" b="0" i="0" u="none" strike="noStrike">
                          <a:solidFill>
                            <a:srgbClr val="44546A"/>
                          </a:solidFill>
                          <a:effectLst/>
                          <a:latin typeface="Calibri" panose="020F0502020204030204" pitchFamily="34" charset="0"/>
                        </a:rPr>
                        <a:t>        32,541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900" b="0" i="0" u="none" strike="noStrike">
                          <a:solidFill>
                            <a:srgbClr val="44546A"/>
                          </a:solidFill>
                          <a:effectLst/>
                          <a:latin typeface="Calibri" panose="020F0502020204030204" pitchFamily="34" charset="0"/>
                        </a:rPr>
                        <a:t>        19,533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900" b="0" i="0" u="none" strike="noStrike" dirty="0">
                          <a:solidFill>
                            <a:srgbClr val="44546A"/>
                          </a:solidFill>
                          <a:effectLst/>
                          <a:latin typeface="Calibri" panose="020F0502020204030204" pitchFamily="34" charset="0"/>
                        </a:rPr>
                        <a:t>               -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900" b="0" i="0" u="none" strike="noStrike">
                          <a:solidFill>
                            <a:srgbClr val="44546A"/>
                          </a:solidFill>
                          <a:effectLst/>
                          <a:latin typeface="Calibri" panose="020F0502020204030204" pitchFamily="34" charset="0"/>
                        </a:rPr>
                        <a:t>               -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900" b="0" i="0" u="none" strike="noStrike">
                          <a:solidFill>
                            <a:srgbClr val="44546A"/>
                          </a:solidFill>
                          <a:effectLst/>
                          <a:latin typeface="Calibri" panose="020F0502020204030204" pitchFamily="34" charset="0"/>
                        </a:rPr>
                        <a:t>-15%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FFFFF"/>
                    </a:solidFill>
                  </a:tcPr>
                </a:tc>
                <a:tc>
                  <a:txBody>
                    <a:bodyPr/>
                    <a:lstStyle/>
                    <a:p>
                      <a:pPr algn="r" rtl="0" fontAlgn="ctr"/>
                      <a:r>
                        <a:rPr lang="es-CO" sz="900" b="0" i="0" u="none" strike="noStrike">
                          <a:solidFill>
                            <a:srgbClr val="44546A"/>
                          </a:solidFill>
                          <a:effectLst/>
                          <a:latin typeface="Calibri" panose="020F0502020204030204" pitchFamily="34" charset="0"/>
                        </a:rPr>
                        <a:t>-40%</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FFFFF"/>
                    </a:solidFill>
                  </a:tcPr>
                </a:tc>
                <a:tc>
                  <a:txBody>
                    <a:bodyPr/>
                    <a:lstStyle/>
                    <a:p>
                      <a:pPr algn="r" rtl="0" fontAlgn="ctr"/>
                      <a:r>
                        <a:rPr lang="es-CO" sz="900" b="0" i="0" u="none" strike="noStrike">
                          <a:solidFill>
                            <a:srgbClr val="44546A"/>
                          </a:solidFill>
                          <a:effectLst/>
                          <a:latin typeface="Calibri" panose="020F0502020204030204" pitchFamily="34" charset="0"/>
                        </a:rPr>
                        <a:t>-100%</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FFFFF"/>
                    </a:solidFill>
                  </a:tcPr>
                </a:tc>
                <a:tc>
                  <a:txBody>
                    <a:bodyPr/>
                    <a:lstStyle/>
                    <a:p>
                      <a:pPr algn="r" rtl="0" fontAlgn="ctr"/>
                      <a:r>
                        <a:rPr lang="es-CO" sz="900" b="0" i="0" u="none" strike="noStrike">
                          <a:solidFill>
                            <a:srgbClr val="44546A"/>
                          </a:solidFill>
                          <a:effectLst/>
                          <a:latin typeface="Calibri" panose="020F0502020204030204" pitchFamily="34" charset="0"/>
                        </a:rPr>
                        <a:t>0%</a:t>
                      </a:r>
                    </a:p>
                  </a:txBody>
                  <a:tcPr marL="0" marR="0" marT="0" marB="0" anchor="ctr">
                    <a:lnL w="6350" cap="flat" cmpd="sng" algn="ctr">
                      <a:solidFill>
                        <a:srgbClr val="B8CCE4"/>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FFFFF"/>
                    </a:solidFill>
                  </a:tcPr>
                </a:tc>
                <a:extLst>
                  <a:ext uri="{0D108BD9-81ED-4DB2-BD59-A6C34878D82A}">
                    <a16:rowId xmlns:a16="http://schemas.microsoft.com/office/drawing/2014/main" xmlns="" val="1867364510"/>
                  </a:ext>
                </a:extLst>
              </a:tr>
              <a:tr h="335977">
                <a:tc>
                  <a:txBody>
                    <a:bodyPr/>
                    <a:lstStyle/>
                    <a:p>
                      <a:pPr algn="r" rtl="0" fontAlgn="ctr"/>
                      <a:r>
                        <a:rPr lang="es-ES" sz="900" b="0" i="0" u="none" strike="noStrike">
                          <a:solidFill>
                            <a:srgbClr val="44546A"/>
                          </a:solidFill>
                          <a:effectLst/>
                          <a:latin typeface="Calibri" panose="020F0502020204030204" pitchFamily="34" charset="0"/>
                        </a:rPr>
                        <a:t>Implementación Sistema Estratégico de Transporte Público de Pasajeros para el Municipio de Montería  </a:t>
                      </a:r>
                    </a:p>
                  </a:txBody>
                  <a:tcPr marL="0" marR="0" marT="0" marB="0" anchor="ctr">
                    <a:lnL w="12700" cap="flat" cmpd="sng" algn="ctr">
                      <a:solidFill>
                        <a:schemeClr val="tx1"/>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fontAlgn="ctr"/>
                      <a:r>
                        <a:rPr lang="es-CO" sz="900" b="0" i="0" u="none" strike="noStrike">
                          <a:solidFill>
                            <a:srgbClr val="44546A"/>
                          </a:solidFill>
                          <a:effectLst/>
                          <a:latin typeface="Calibri" panose="020F0502020204030204" pitchFamily="34" charset="0"/>
                        </a:rPr>
                        <a:t>        22,665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fontAlgn="ctr"/>
                      <a:r>
                        <a:rPr lang="es-CO" sz="900" b="0" i="0" u="none" strike="noStrike">
                          <a:solidFill>
                            <a:srgbClr val="44546A"/>
                          </a:solidFill>
                          <a:effectLst/>
                          <a:latin typeface="Calibri" panose="020F0502020204030204" pitchFamily="34" charset="0"/>
                        </a:rPr>
                        <a:t>        22,665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fontAlgn="ctr"/>
                      <a:r>
                        <a:rPr lang="es-CO" sz="900" b="0" i="0" u="none" strike="noStrike">
                          <a:solidFill>
                            <a:srgbClr val="44546A"/>
                          </a:solidFill>
                          <a:effectLst/>
                          <a:latin typeface="Calibri" panose="020F0502020204030204" pitchFamily="34" charset="0"/>
                        </a:rPr>
                        <a:t>        13,097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fontAlgn="ctr"/>
                      <a:r>
                        <a:rPr lang="es-CO" sz="900" b="0" i="0" u="none" strike="noStrike">
                          <a:solidFill>
                            <a:srgbClr val="44546A"/>
                          </a:solidFill>
                          <a:effectLst/>
                          <a:latin typeface="Calibri" panose="020F0502020204030204" pitchFamily="34" charset="0"/>
                        </a:rPr>
                        <a:t>               -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fontAlgn="ctr"/>
                      <a:r>
                        <a:rPr lang="es-CO" sz="900" b="0" i="0" u="none" strike="noStrike">
                          <a:solidFill>
                            <a:srgbClr val="44546A"/>
                          </a:solidFill>
                          <a:effectLst/>
                          <a:latin typeface="Calibri" panose="020F0502020204030204" pitchFamily="34" charset="0"/>
                        </a:rPr>
                        <a:t>               -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fontAlgn="ctr"/>
                      <a:r>
                        <a:rPr lang="es-CO" sz="900" b="0" i="0" u="none" strike="noStrike" dirty="0">
                          <a:solidFill>
                            <a:srgbClr val="44546A"/>
                          </a:solidFill>
                          <a:effectLst/>
                          <a:latin typeface="Calibri" panose="020F0502020204030204" pitchFamily="34" charset="0"/>
                        </a:rPr>
                        <a:t>               -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900" b="0" i="0" u="none" strike="noStrike">
                          <a:solidFill>
                            <a:srgbClr val="44546A"/>
                          </a:solidFill>
                          <a:effectLst/>
                          <a:latin typeface="Calibri" panose="020F0502020204030204" pitchFamily="34" charset="0"/>
                        </a:rPr>
                        <a:t>-42%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FFFFF"/>
                    </a:solidFill>
                  </a:tcPr>
                </a:tc>
                <a:tc>
                  <a:txBody>
                    <a:bodyPr/>
                    <a:lstStyle/>
                    <a:p>
                      <a:pPr algn="r" rtl="0" fontAlgn="ctr"/>
                      <a:r>
                        <a:rPr lang="es-CO" sz="900" b="0" i="0" u="none" strike="noStrike">
                          <a:solidFill>
                            <a:srgbClr val="44546A"/>
                          </a:solidFill>
                          <a:effectLst/>
                          <a:latin typeface="Calibri" panose="020F0502020204030204" pitchFamily="34" charset="0"/>
                        </a:rPr>
                        <a:t>-100%</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FFFFF"/>
                    </a:solidFill>
                  </a:tcPr>
                </a:tc>
                <a:tc>
                  <a:txBody>
                    <a:bodyPr/>
                    <a:lstStyle/>
                    <a:p>
                      <a:pPr algn="r" rtl="0" fontAlgn="ctr"/>
                      <a:r>
                        <a:rPr lang="es-CO" sz="900" b="0" i="0" u="none" strike="noStrike">
                          <a:solidFill>
                            <a:srgbClr val="44546A"/>
                          </a:solidFill>
                          <a:effectLst/>
                          <a:latin typeface="Calibri" panose="020F0502020204030204" pitchFamily="34" charset="0"/>
                        </a:rPr>
                        <a:t>0%</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FFFFF"/>
                    </a:solidFill>
                  </a:tcPr>
                </a:tc>
                <a:tc>
                  <a:txBody>
                    <a:bodyPr/>
                    <a:lstStyle/>
                    <a:p>
                      <a:pPr algn="r" rtl="0" fontAlgn="ctr"/>
                      <a:r>
                        <a:rPr lang="es-CO" sz="900" b="0" i="0" u="none" strike="noStrike">
                          <a:solidFill>
                            <a:srgbClr val="44546A"/>
                          </a:solidFill>
                          <a:effectLst/>
                          <a:latin typeface="Calibri" panose="020F0502020204030204" pitchFamily="34" charset="0"/>
                        </a:rPr>
                        <a:t>0%</a:t>
                      </a:r>
                    </a:p>
                  </a:txBody>
                  <a:tcPr marL="0" marR="0" marT="0" marB="0" anchor="ctr">
                    <a:lnL w="6350" cap="flat" cmpd="sng" algn="ctr">
                      <a:solidFill>
                        <a:srgbClr val="B8CCE4"/>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FFFFF"/>
                    </a:solidFill>
                  </a:tcPr>
                </a:tc>
                <a:extLst>
                  <a:ext uri="{0D108BD9-81ED-4DB2-BD59-A6C34878D82A}">
                    <a16:rowId xmlns:a16="http://schemas.microsoft.com/office/drawing/2014/main" xmlns="" val="2406530474"/>
                  </a:ext>
                </a:extLst>
              </a:tr>
              <a:tr h="335977">
                <a:tc>
                  <a:txBody>
                    <a:bodyPr/>
                    <a:lstStyle/>
                    <a:p>
                      <a:pPr algn="r" rtl="0" fontAlgn="ctr"/>
                      <a:r>
                        <a:rPr lang="es-ES" sz="900" b="0" i="0" u="none" strike="noStrike">
                          <a:solidFill>
                            <a:srgbClr val="44546A"/>
                          </a:solidFill>
                          <a:effectLst/>
                          <a:latin typeface="Calibri" panose="020F0502020204030204" pitchFamily="34" charset="0"/>
                        </a:rPr>
                        <a:t>Implementación Sistema Estratégico de Transporte Público de Pasajeros  para el Municipio de Sincelejo  </a:t>
                      </a:r>
                    </a:p>
                  </a:txBody>
                  <a:tcPr marL="0" marR="0" marT="0" marB="0" anchor="ctr">
                    <a:lnL w="12700" cap="flat" cmpd="sng" algn="ctr">
                      <a:solidFill>
                        <a:schemeClr val="tx1"/>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fontAlgn="ctr"/>
                      <a:r>
                        <a:rPr lang="es-CO" sz="900" b="0" i="0" u="none" strike="noStrike">
                          <a:solidFill>
                            <a:srgbClr val="44546A"/>
                          </a:solidFill>
                          <a:effectLst/>
                          <a:latin typeface="Calibri" panose="020F0502020204030204" pitchFamily="34" charset="0"/>
                        </a:rPr>
                        <a:t>        22,883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fontAlgn="ctr"/>
                      <a:r>
                        <a:rPr lang="es-CO" sz="900" b="0" i="0" u="none" strike="noStrike">
                          <a:solidFill>
                            <a:srgbClr val="44546A"/>
                          </a:solidFill>
                          <a:effectLst/>
                          <a:latin typeface="Calibri" panose="020F0502020204030204" pitchFamily="34" charset="0"/>
                        </a:rPr>
                        <a:t>        22,883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900" b="0" i="0" u="none" strike="noStrike">
                          <a:solidFill>
                            <a:srgbClr val="44546A"/>
                          </a:solidFill>
                          <a:effectLst/>
                          <a:latin typeface="Calibri" panose="020F0502020204030204" pitchFamily="34" charset="0"/>
                        </a:rPr>
                        <a:t>               -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900" b="0" i="0" u="none" strike="noStrike">
                          <a:solidFill>
                            <a:srgbClr val="44546A"/>
                          </a:solidFill>
                          <a:effectLst/>
                          <a:latin typeface="Calibri" panose="020F0502020204030204" pitchFamily="34" charset="0"/>
                        </a:rPr>
                        <a:t>               -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900" b="0" i="0" u="none" strike="noStrike">
                          <a:solidFill>
                            <a:srgbClr val="44546A"/>
                          </a:solidFill>
                          <a:effectLst/>
                          <a:latin typeface="Calibri" panose="020F0502020204030204" pitchFamily="34" charset="0"/>
                        </a:rPr>
                        <a:t>               -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900" b="0" i="0" u="none" strike="noStrike">
                          <a:solidFill>
                            <a:srgbClr val="44546A"/>
                          </a:solidFill>
                          <a:effectLst/>
                          <a:latin typeface="Calibri" panose="020F0502020204030204" pitchFamily="34" charset="0"/>
                        </a:rPr>
                        <a:t>               -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900" b="0" i="0" u="none" strike="noStrike">
                          <a:solidFill>
                            <a:srgbClr val="44546A"/>
                          </a:solidFill>
                          <a:effectLst/>
                          <a:latin typeface="Calibri" panose="020F0502020204030204" pitchFamily="34" charset="0"/>
                        </a:rPr>
                        <a:t>-100%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FFFFF"/>
                    </a:solidFill>
                  </a:tcPr>
                </a:tc>
                <a:tc>
                  <a:txBody>
                    <a:bodyPr/>
                    <a:lstStyle/>
                    <a:p>
                      <a:pPr algn="r" rtl="0" fontAlgn="ctr"/>
                      <a:r>
                        <a:rPr lang="es-CO" sz="900" b="0" i="0" u="none" strike="noStrike">
                          <a:solidFill>
                            <a:srgbClr val="44546A"/>
                          </a:solidFill>
                          <a:effectLst/>
                          <a:latin typeface="Calibri" panose="020F0502020204030204" pitchFamily="34" charset="0"/>
                        </a:rPr>
                        <a:t>0%</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FFFFF"/>
                    </a:solidFill>
                  </a:tcPr>
                </a:tc>
                <a:tc>
                  <a:txBody>
                    <a:bodyPr/>
                    <a:lstStyle/>
                    <a:p>
                      <a:pPr algn="r" rtl="0" fontAlgn="ctr"/>
                      <a:r>
                        <a:rPr lang="es-CO" sz="900" b="0" i="0" u="none" strike="noStrike">
                          <a:solidFill>
                            <a:srgbClr val="44546A"/>
                          </a:solidFill>
                          <a:effectLst/>
                          <a:latin typeface="Calibri" panose="020F0502020204030204" pitchFamily="34" charset="0"/>
                        </a:rPr>
                        <a:t>0%</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FFFFF"/>
                    </a:solidFill>
                  </a:tcPr>
                </a:tc>
                <a:tc>
                  <a:txBody>
                    <a:bodyPr/>
                    <a:lstStyle/>
                    <a:p>
                      <a:pPr algn="r" rtl="0" fontAlgn="ctr"/>
                      <a:r>
                        <a:rPr lang="es-CO" sz="900" b="0" i="0" u="none" strike="noStrike">
                          <a:solidFill>
                            <a:srgbClr val="44546A"/>
                          </a:solidFill>
                          <a:effectLst/>
                          <a:latin typeface="Calibri" panose="020F0502020204030204" pitchFamily="34" charset="0"/>
                        </a:rPr>
                        <a:t>0%</a:t>
                      </a:r>
                    </a:p>
                  </a:txBody>
                  <a:tcPr marL="0" marR="0" marT="0" marB="0" anchor="ctr">
                    <a:lnL w="6350" cap="flat" cmpd="sng" algn="ctr">
                      <a:solidFill>
                        <a:srgbClr val="B8CCE4"/>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FFFFF"/>
                    </a:solidFill>
                  </a:tcPr>
                </a:tc>
                <a:extLst>
                  <a:ext uri="{0D108BD9-81ED-4DB2-BD59-A6C34878D82A}">
                    <a16:rowId xmlns:a16="http://schemas.microsoft.com/office/drawing/2014/main" xmlns="" val="1101014050"/>
                  </a:ext>
                </a:extLst>
              </a:tr>
              <a:tr h="261932">
                <a:tc>
                  <a:txBody>
                    <a:bodyPr/>
                    <a:lstStyle/>
                    <a:p>
                      <a:pPr algn="r" rtl="0" fontAlgn="ctr"/>
                      <a:r>
                        <a:rPr lang="es-ES" sz="900" b="0" i="0" u="none" strike="noStrike">
                          <a:solidFill>
                            <a:srgbClr val="44546A"/>
                          </a:solidFill>
                          <a:effectLst/>
                          <a:latin typeface="Calibri" panose="020F0502020204030204" pitchFamily="34" charset="0"/>
                        </a:rPr>
                        <a:t>Construcción Sistema de Transporte Masivo de Santiago de Cali. Departamento del Valle del Cauca  </a:t>
                      </a:r>
                    </a:p>
                  </a:txBody>
                  <a:tcPr marL="0" marR="0" marT="0" marB="0" anchor="ctr">
                    <a:lnL w="12700" cap="flat" cmpd="sng" algn="ctr">
                      <a:solidFill>
                        <a:schemeClr val="tx1"/>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fontAlgn="ctr"/>
                      <a:r>
                        <a:rPr lang="es-CO" sz="900" b="0" i="0" u="none" strike="noStrike">
                          <a:solidFill>
                            <a:srgbClr val="44546A"/>
                          </a:solidFill>
                          <a:effectLst/>
                          <a:latin typeface="Calibri" panose="020F0502020204030204" pitchFamily="34" charset="0"/>
                        </a:rPr>
                        <a:t>        40,455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fontAlgn="ctr"/>
                      <a:r>
                        <a:rPr lang="es-CO" sz="900" b="0" i="0" u="none" strike="noStrike">
                          <a:solidFill>
                            <a:srgbClr val="44546A"/>
                          </a:solidFill>
                          <a:effectLst/>
                          <a:latin typeface="Calibri" panose="020F0502020204030204" pitchFamily="34" charset="0"/>
                        </a:rPr>
                        <a:t>        40,455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900" b="0" i="0" u="none" strike="noStrike">
                          <a:solidFill>
                            <a:srgbClr val="44546A"/>
                          </a:solidFill>
                          <a:effectLst/>
                          <a:latin typeface="Calibri" panose="020F0502020204030204" pitchFamily="34" charset="0"/>
                        </a:rPr>
                        <a:t>        45,037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900" b="0" i="0" u="none" strike="noStrike">
                          <a:solidFill>
                            <a:srgbClr val="44546A"/>
                          </a:solidFill>
                          <a:effectLst/>
                          <a:latin typeface="Calibri" panose="020F0502020204030204" pitchFamily="34" charset="0"/>
                        </a:rPr>
                        <a:t>               -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900" b="0" i="0" u="none" strike="noStrike">
                          <a:solidFill>
                            <a:srgbClr val="44546A"/>
                          </a:solidFill>
                          <a:effectLst/>
                          <a:latin typeface="Calibri" panose="020F0502020204030204" pitchFamily="34" charset="0"/>
                        </a:rPr>
                        <a:t>               -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900" b="0" i="0" u="none" strike="noStrike" dirty="0">
                          <a:solidFill>
                            <a:srgbClr val="44546A"/>
                          </a:solidFill>
                          <a:effectLst/>
                          <a:latin typeface="Calibri" panose="020F0502020204030204" pitchFamily="34" charset="0"/>
                        </a:rPr>
                        <a:t>               -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900" b="0" i="0" u="none" strike="noStrike">
                          <a:solidFill>
                            <a:srgbClr val="44546A"/>
                          </a:solidFill>
                          <a:effectLst/>
                          <a:latin typeface="Calibri" panose="020F0502020204030204" pitchFamily="34" charset="0"/>
                        </a:rPr>
                        <a:t>11%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FFFFF"/>
                    </a:solidFill>
                  </a:tcPr>
                </a:tc>
                <a:tc>
                  <a:txBody>
                    <a:bodyPr/>
                    <a:lstStyle/>
                    <a:p>
                      <a:pPr algn="r" rtl="0" fontAlgn="ctr"/>
                      <a:r>
                        <a:rPr lang="es-CO" sz="900" b="0" i="0" u="none" strike="noStrike">
                          <a:solidFill>
                            <a:srgbClr val="44546A"/>
                          </a:solidFill>
                          <a:effectLst/>
                          <a:latin typeface="Calibri" panose="020F0502020204030204" pitchFamily="34" charset="0"/>
                        </a:rPr>
                        <a:t>-100%</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FFFFF"/>
                    </a:solidFill>
                  </a:tcPr>
                </a:tc>
                <a:tc>
                  <a:txBody>
                    <a:bodyPr/>
                    <a:lstStyle/>
                    <a:p>
                      <a:pPr algn="r" rtl="0" fontAlgn="ctr"/>
                      <a:r>
                        <a:rPr lang="es-CO" sz="900" b="0" i="0" u="none" strike="noStrike">
                          <a:solidFill>
                            <a:srgbClr val="44546A"/>
                          </a:solidFill>
                          <a:effectLst/>
                          <a:latin typeface="Calibri" panose="020F0502020204030204" pitchFamily="34" charset="0"/>
                        </a:rPr>
                        <a:t>0%</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FFFFF"/>
                    </a:solidFill>
                  </a:tcPr>
                </a:tc>
                <a:tc>
                  <a:txBody>
                    <a:bodyPr/>
                    <a:lstStyle/>
                    <a:p>
                      <a:pPr algn="r" rtl="0" fontAlgn="ctr"/>
                      <a:r>
                        <a:rPr lang="es-CO" sz="900" b="0" i="0" u="none" strike="noStrike">
                          <a:solidFill>
                            <a:srgbClr val="44546A"/>
                          </a:solidFill>
                          <a:effectLst/>
                          <a:latin typeface="Calibri" panose="020F0502020204030204" pitchFamily="34" charset="0"/>
                        </a:rPr>
                        <a:t>0%</a:t>
                      </a:r>
                    </a:p>
                  </a:txBody>
                  <a:tcPr marL="0" marR="0" marT="0" marB="0" anchor="ctr">
                    <a:lnL w="6350" cap="flat" cmpd="sng" algn="ctr">
                      <a:solidFill>
                        <a:srgbClr val="B8CCE4"/>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FFFFF"/>
                    </a:solidFill>
                  </a:tcPr>
                </a:tc>
                <a:extLst>
                  <a:ext uri="{0D108BD9-81ED-4DB2-BD59-A6C34878D82A}">
                    <a16:rowId xmlns:a16="http://schemas.microsoft.com/office/drawing/2014/main" xmlns="" val="3539450861"/>
                  </a:ext>
                </a:extLst>
              </a:tr>
              <a:tr h="261932">
                <a:tc>
                  <a:txBody>
                    <a:bodyPr/>
                    <a:lstStyle/>
                    <a:p>
                      <a:pPr algn="r" rtl="0" fontAlgn="ctr"/>
                      <a:r>
                        <a:rPr lang="es-ES" sz="900" b="0" i="0" u="none" strike="noStrike">
                          <a:solidFill>
                            <a:srgbClr val="44546A"/>
                          </a:solidFill>
                          <a:effectLst/>
                          <a:latin typeface="Calibri" panose="020F0502020204030204" pitchFamily="34" charset="0"/>
                        </a:rPr>
                        <a:t>Implementación del Sistema de Transporte Público de Pasajeros para la Ciudad de Neiva  </a:t>
                      </a:r>
                    </a:p>
                  </a:txBody>
                  <a:tcPr marL="0" marR="0" marT="0" marB="0" anchor="ctr">
                    <a:lnL w="12700" cap="flat" cmpd="sng" algn="ctr">
                      <a:solidFill>
                        <a:schemeClr val="tx1"/>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fontAlgn="ctr"/>
                      <a:r>
                        <a:rPr lang="es-CO" sz="900" b="0" i="0" u="none" strike="noStrike">
                          <a:solidFill>
                            <a:srgbClr val="44546A"/>
                          </a:solidFill>
                          <a:effectLst/>
                          <a:latin typeface="Calibri" panose="020F0502020204030204" pitchFamily="34" charset="0"/>
                        </a:rPr>
                        <a:t>        25,783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fontAlgn="ctr"/>
                      <a:r>
                        <a:rPr lang="es-CO" sz="900" b="0" i="0" u="none" strike="noStrike">
                          <a:solidFill>
                            <a:srgbClr val="44546A"/>
                          </a:solidFill>
                          <a:effectLst/>
                          <a:latin typeface="Calibri" panose="020F0502020204030204" pitchFamily="34" charset="0"/>
                        </a:rPr>
                        <a:t>        25,783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900" b="0" i="0" u="none" strike="noStrike">
                          <a:solidFill>
                            <a:srgbClr val="44546A"/>
                          </a:solidFill>
                          <a:effectLst/>
                          <a:latin typeface="Calibri" panose="020F0502020204030204" pitchFamily="34" charset="0"/>
                        </a:rPr>
                        <a:t>        26,347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900" b="0" i="0" u="none" strike="noStrike">
                          <a:solidFill>
                            <a:srgbClr val="44546A"/>
                          </a:solidFill>
                          <a:effectLst/>
                          <a:latin typeface="Calibri" panose="020F0502020204030204" pitchFamily="34" charset="0"/>
                        </a:rPr>
                        <a:t>        35,080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900" b="0" i="0" u="none" strike="noStrike">
                          <a:solidFill>
                            <a:srgbClr val="44546A"/>
                          </a:solidFill>
                          <a:effectLst/>
                          <a:latin typeface="Calibri" panose="020F0502020204030204" pitchFamily="34" charset="0"/>
                        </a:rPr>
                        <a:t>        39,768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900" b="0" i="0" u="none" strike="noStrike">
                          <a:solidFill>
                            <a:srgbClr val="44546A"/>
                          </a:solidFill>
                          <a:effectLst/>
                          <a:latin typeface="Calibri" panose="020F0502020204030204" pitchFamily="34" charset="0"/>
                        </a:rPr>
                        <a:t>               -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900" b="0" i="0" u="none" strike="noStrike">
                          <a:solidFill>
                            <a:srgbClr val="44546A"/>
                          </a:solidFill>
                          <a:effectLst/>
                          <a:latin typeface="Calibri" panose="020F0502020204030204" pitchFamily="34" charset="0"/>
                        </a:rPr>
                        <a:t>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FFFFF"/>
                    </a:solidFill>
                  </a:tcPr>
                </a:tc>
                <a:tc>
                  <a:txBody>
                    <a:bodyPr/>
                    <a:lstStyle/>
                    <a:p>
                      <a:pPr algn="r" rtl="0" fontAlgn="ctr"/>
                      <a:r>
                        <a:rPr lang="es-CO" sz="900" b="0" i="0" u="none" strike="noStrike">
                          <a:solidFill>
                            <a:srgbClr val="44546A"/>
                          </a:solidFill>
                          <a:effectLst/>
                          <a:latin typeface="Calibri" panose="020F0502020204030204" pitchFamily="34" charset="0"/>
                        </a:rPr>
                        <a:t>33%</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FFFFF"/>
                    </a:solidFill>
                  </a:tcPr>
                </a:tc>
                <a:tc>
                  <a:txBody>
                    <a:bodyPr/>
                    <a:lstStyle/>
                    <a:p>
                      <a:pPr algn="r" rtl="0" fontAlgn="ctr"/>
                      <a:r>
                        <a:rPr lang="es-CO" sz="900" b="0" i="0" u="none" strike="noStrike">
                          <a:solidFill>
                            <a:srgbClr val="44546A"/>
                          </a:solidFill>
                          <a:effectLst/>
                          <a:latin typeface="Calibri" panose="020F0502020204030204" pitchFamily="34" charset="0"/>
                        </a:rPr>
                        <a:t>13%</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FFFFF"/>
                    </a:solidFill>
                  </a:tcPr>
                </a:tc>
                <a:tc>
                  <a:txBody>
                    <a:bodyPr/>
                    <a:lstStyle/>
                    <a:p>
                      <a:pPr algn="r" rtl="0" fontAlgn="ctr"/>
                      <a:r>
                        <a:rPr lang="es-CO" sz="900" b="0" i="0" u="none" strike="noStrike">
                          <a:solidFill>
                            <a:srgbClr val="44546A"/>
                          </a:solidFill>
                          <a:effectLst/>
                          <a:latin typeface="Calibri" panose="020F0502020204030204" pitchFamily="34" charset="0"/>
                        </a:rPr>
                        <a:t>-100%</a:t>
                      </a:r>
                    </a:p>
                  </a:txBody>
                  <a:tcPr marL="0" marR="0" marT="0" marB="0" anchor="ctr">
                    <a:lnL w="6350" cap="flat" cmpd="sng" algn="ctr">
                      <a:solidFill>
                        <a:srgbClr val="B8CCE4"/>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FFFFF"/>
                    </a:solidFill>
                  </a:tcPr>
                </a:tc>
                <a:extLst>
                  <a:ext uri="{0D108BD9-81ED-4DB2-BD59-A6C34878D82A}">
                    <a16:rowId xmlns:a16="http://schemas.microsoft.com/office/drawing/2014/main" xmlns="" val="1233942853"/>
                  </a:ext>
                </a:extLst>
              </a:tr>
              <a:tr h="419971">
                <a:tc>
                  <a:txBody>
                    <a:bodyPr/>
                    <a:lstStyle/>
                    <a:p>
                      <a:pPr algn="r" rtl="0" fontAlgn="ctr"/>
                      <a:r>
                        <a:rPr lang="es-ES" sz="900" b="0" i="0" u="none" strike="noStrike">
                          <a:solidFill>
                            <a:srgbClr val="44546A"/>
                          </a:solidFill>
                          <a:effectLst/>
                          <a:latin typeface="Calibri" panose="020F0502020204030204" pitchFamily="34" charset="0"/>
                        </a:rPr>
                        <a:t>Diseño y Construcción de los Corredores del Sistema Integrado De Transporte Público Masivo de Mediana Capacidad Metroplus en el Valle de Aburra  </a:t>
                      </a:r>
                    </a:p>
                  </a:txBody>
                  <a:tcPr marL="0" marR="0" marT="0" marB="0" anchor="ctr">
                    <a:lnL w="12700" cap="flat" cmpd="sng" algn="ctr">
                      <a:solidFill>
                        <a:schemeClr val="tx1"/>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fontAlgn="ctr"/>
                      <a:r>
                        <a:rPr lang="es-CO" sz="900" b="0" i="0" u="none" strike="noStrike">
                          <a:solidFill>
                            <a:srgbClr val="44546A"/>
                          </a:solidFill>
                          <a:effectLst/>
                          <a:latin typeface="Calibri" panose="020F0502020204030204" pitchFamily="34" charset="0"/>
                        </a:rPr>
                        <a:t>        30,683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fontAlgn="ctr"/>
                      <a:r>
                        <a:rPr lang="es-CO" sz="900" b="0" i="0" u="none" strike="noStrike">
                          <a:solidFill>
                            <a:srgbClr val="44546A"/>
                          </a:solidFill>
                          <a:effectLst/>
                          <a:latin typeface="Calibri" panose="020F0502020204030204" pitchFamily="34" charset="0"/>
                        </a:rPr>
                        <a:t>        30,683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900" b="0" i="0" u="none" strike="noStrike">
                          <a:solidFill>
                            <a:srgbClr val="44546A"/>
                          </a:solidFill>
                          <a:effectLst/>
                          <a:latin typeface="Calibri" panose="020F0502020204030204" pitchFamily="34" charset="0"/>
                        </a:rPr>
                        <a:t>        47,825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900" b="0" i="0" u="none" strike="noStrike">
                          <a:solidFill>
                            <a:srgbClr val="44546A"/>
                          </a:solidFill>
                          <a:effectLst/>
                          <a:latin typeface="Calibri" panose="020F0502020204030204" pitchFamily="34" charset="0"/>
                        </a:rPr>
                        <a:t>               -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900" b="0" i="0" u="none" strike="noStrike">
                          <a:solidFill>
                            <a:srgbClr val="44546A"/>
                          </a:solidFill>
                          <a:effectLst/>
                          <a:latin typeface="Calibri" panose="020F0502020204030204" pitchFamily="34" charset="0"/>
                        </a:rPr>
                        <a:t>               -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900" b="0" i="0" u="none" strike="noStrike">
                          <a:solidFill>
                            <a:srgbClr val="44546A"/>
                          </a:solidFill>
                          <a:effectLst/>
                          <a:latin typeface="Calibri" panose="020F0502020204030204" pitchFamily="34" charset="0"/>
                        </a:rPr>
                        <a:t>               -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900" b="0" i="0" u="none" strike="noStrike" dirty="0">
                          <a:solidFill>
                            <a:srgbClr val="44546A"/>
                          </a:solidFill>
                          <a:effectLst/>
                          <a:latin typeface="Calibri" panose="020F0502020204030204" pitchFamily="34" charset="0"/>
                        </a:rPr>
                        <a:t>56%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FFFFF"/>
                    </a:solidFill>
                  </a:tcPr>
                </a:tc>
                <a:tc>
                  <a:txBody>
                    <a:bodyPr/>
                    <a:lstStyle/>
                    <a:p>
                      <a:pPr algn="r" rtl="0" fontAlgn="ctr"/>
                      <a:r>
                        <a:rPr lang="es-CO" sz="900" b="0" i="0" u="none" strike="noStrike">
                          <a:solidFill>
                            <a:srgbClr val="44546A"/>
                          </a:solidFill>
                          <a:effectLst/>
                          <a:latin typeface="Calibri" panose="020F0502020204030204" pitchFamily="34" charset="0"/>
                        </a:rPr>
                        <a:t>-100%</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FFFFF"/>
                    </a:solidFill>
                  </a:tcPr>
                </a:tc>
                <a:tc>
                  <a:txBody>
                    <a:bodyPr/>
                    <a:lstStyle/>
                    <a:p>
                      <a:pPr algn="r" rtl="0" fontAlgn="ctr"/>
                      <a:r>
                        <a:rPr lang="es-CO" sz="900" b="0" i="0" u="none" strike="noStrike">
                          <a:solidFill>
                            <a:srgbClr val="44546A"/>
                          </a:solidFill>
                          <a:effectLst/>
                          <a:latin typeface="Calibri" panose="020F0502020204030204" pitchFamily="34" charset="0"/>
                        </a:rPr>
                        <a:t>0%</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FFFFF"/>
                    </a:solidFill>
                  </a:tcPr>
                </a:tc>
                <a:tc>
                  <a:txBody>
                    <a:bodyPr/>
                    <a:lstStyle/>
                    <a:p>
                      <a:pPr algn="r" rtl="0" fontAlgn="ctr"/>
                      <a:r>
                        <a:rPr lang="es-CO" sz="900" b="0" i="0" u="none" strike="noStrike">
                          <a:solidFill>
                            <a:srgbClr val="44546A"/>
                          </a:solidFill>
                          <a:effectLst/>
                          <a:latin typeface="Calibri" panose="020F0502020204030204" pitchFamily="34" charset="0"/>
                        </a:rPr>
                        <a:t>0%</a:t>
                      </a:r>
                    </a:p>
                  </a:txBody>
                  <a:tcPr marL="0" marR="0" marT="0" marB="0" anchor="ctr">
                    <a:lnL w="6350" cap="flat" cmpd="sng" algn="ctr">
                      <a:solidFill>
                        <a:srgbClr val="B8CCE4"/>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FFFFF"/>
                    </a:solidFill>
                  </a:tcPr>
                </a:tc>
                <a:extLst>
                  <a:ext uri="{0D108BD9-81ED-4DB2-BD59-A6C34878D82A}">
                    <a16:rowId xmlns:a16="http://schemas.microsoft.com/office/drawing/2014/main" xmlns="" val="3640095969"/>
                  </a:ext>
                </a:extLst>
              </a:tr>
              <a:tr h="261932">
                <a:tc>
                  <a:txBody>
                    <a:bodyPr/>
                    <a:lstStyle/>
                    <a:p>
                      <a:pPr algn="r" rtl="0" fontAlgn="ctr"/>
                      <a:r>
                        <a:rPr lang="es-ES" sz="900" b="0" i="0" u="none" strike="noStrike">
                          <a:solidFill>
                            <a:srgbClr val="44546A"/>
                          </a:solidFill>
                          <a:effectLst/>
                          <a:latin typeface="Calibri" panose="020F0502020204030204" pitchFamily="34" charset="0"/>
                        </a:rPr>
                        <a:t>Construcción del Sistema de Transporte Masivo del Distrito Turístico de Cartagena de Indias  </a:t>
                      </a:r>
                    </a:p>
                  </a:txBody>
                  <a:tcPr marL="0" marR="0" marT="0" marB="0" anchor="ctr">
                    <a:lnL w="12700" cap="flat" cmpd="sng" algn="ctr">
                      <a:solidFill>
                        <a:schemeClr val="tx1"/>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fontAlgn="ctr"/>
                      <a:r>
                        <a:rPr lang="es-CO" sz="900" b="0" i="0" u="none" strike="noStrike">
                          <a:solidFill>
                            <a:srgbClr val="44546A"/>
                          </a:solidFill>
                          <a:effectLst/>
                          <a:latin typeface="Calibri" panose="020F0502020204030204" pitchFamily="34" charset="0"/>
                        </a:rPr>
                        <a:t>        18,925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fontAlgn="ctr"/>
                      <a:r>
                        <a:rPr lang="es-CO" sz="900" b="0" i="0" u="none" strike="noStrike">
                          <a:solidFill>
                            <a:srgbClr val="44546A"/>
                          </a:solidFill>
                          <a:effectLst/>
                          <a:latin typeface="Calibri" panose="020F0502020204030204" pitchFamily="34" charset="0"/>
                        </a:rPr>
                        <a:t>        18,925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fontAlgn="ctr"/>
                      <a:r>
                        <a:rPr lang="es-CO" sz="900" b="0" i="0" u="none" strike="noStrike">
                          <a:solidFill>
                            <a:srgbClr val="44546A"/>
                          </a:solidFill>
                          <a:effectLst/>
                          <a:latin typeface="Calibri" panose="020F0502020204030204" pitchFamily="34" charset="0"/>
                        </a:rPr>
                        <a:t>               -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fontAlgn="ctr"/>
                      <a:r>
                        <a:rPr lang="es-CO" sz="900" b="0" i="0" u="none" strike="noStrike">
                          <a:solidFill>
                            <a:srgbClr val="44546A"/>
                          </a:solidFill>
                          <a:effectLst/>
                          <a:latin typeface="Calibri" panose="020F0502020204030204" pitchFamily="34" charset="0"/>
                        </a:rPr>
                        <a:t>               -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fontAlgn="ctr"/>
                      <a:r>
                        <a:rPr lang="es-CO" sz="900" b="0" i="0" u="none" strike="noStrike">
                          <a:solidFill>
                            <a:srgbClr val="44546A"/>
                          </a:solidFill>
                          <a:effectLst/>
                          <a:latin typeface="Calibri" panose="020F0502020204030204" pitchFamily="34" charset="0"/>
                        </a:rPr>
                        <a:t>               -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fontAlgn="ctr"/>
                      <a:r>
                        <a:rPr lang="es-CO" sz="900" b="0" i="0" u="none" strike="noStrike">
                          <a:solidFill>
                            <a:srgbClr val="44546A"/>
                          </a:solidFill>
                          <a:effectLst/>
                          <a:latin typeface="Calibri" panose="020F0502020204030204" pitchFamily="34" charset="0"/>
                        </a:rPr>
                        <a:t>               -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900" b="0" i="0" u="none" strike="noStrike">
                          <a:solidFill>
                            <a:srgbClr val="44546A"/>
                          </a:solidFill>
                          <a:effectLst/>
                          <a:latin typeface="Calibri" panose="020F0502020204030204" pitchFamily="34" charset="0"/>
                        </a:rPr>
                        <a:t>-100%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FFFFF"/>
                    </a:solidFill>
                  </a:tcPr>
                </a:tc>
                <a:tc>
                  <a:txBody>
                    <a:bodyPr/>
                    <a:lstStyle/>
                    <a:p>
                      <a:pPr algn="r" rtl="0" fontAlgn="ctr"/>
                      <a:r>
                        <a:rPr lang="es-CO" sz="900" b="0" i="0" u="none" strike="noStrike" dirty="0">
                          <a:solidFill>
                            <a:srgbClr val="44546A"/>
                          </a:solidFill>
                          <a:effectLst/>
                          <a:latin typeface="Calibri" panose="020F0502020204030204" pitchFamily="34" charset="0"/>
                        </a:rPr>
                        <a:t>0%</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FFFFF"/>
                    </a:solidFill>
                  </a:tcPr>
                </a:tc>
                <a:tc>
                  <a:txBody>
                    <a:bodyPr/>
                    <a:lstStyle/>
                    <a:p>
                      <a:pPr algn="r" rtl="0" fontAlgn="ctr"/>
                      <a:r>
                        <a:rPr lang="es-CO" sz="900" b="0" i="0" u="none" strike="noStrike">
                          <a:solidFill>
                            <a:srgbClr val="44546A"/>
                          </a:solidFill>
                          <a:effectLst/>
                          <a:latin typeface="Calibri" panose="020F0502020204030204" pitchFamily="34" charset="0"/>
                        </a:rPr>
                        <a:t>0%</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FFFFF"/>
                    </a:solidFill>
                  </a:tcPr>
                </a:tc>
                <a:tc>
                  <a:txBody>
                    <a:bodyPr/>
                    <a:lstStyle/>
                    <a:p>
                      <a:pPr algn="r" rtl="0" fontAlgn="ctr"/>
                      <a:r>
                        <a:rPr lang="es-CO" sz="900" b="0" i="0" u="none" strike="noStrike">
                          <a:solidFill>
                            <a:srgbClr val="44546A"/>
                          </a:solidFill>
                          <a:effectLst/>
                          <a:latin typeface="Calibri" panose="020F0502020204030204" pitchFamily="34" charset="0"/>
                        </a:rPr>
                        <a:t>0%</a:t>
                      </a:r>
                    </a:p>
                  </a:txBody>
                  <a:tcPr marL="0" marR="0" marT="0" marB="0" anchor="ctr">
                    <a:lnL w="6350" cap="flat" cmpd="sng" algn="ctr">
                      <a:solidFill>
                        <a:srgbClr val="B8CCE4"/>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FFFFF"/>
                    </a:solidFill>
                  </a:tcPr>
                </a:tc>
                <a:extLst>
                  <a:ext uri="{0D108BD9-81ED-4DB2-BD59-A6C34878D82A}">
                    <a16:rowId xmlns:a16="http://schemas.microsoft.com/office/drawing/2014/main" xmlns="" val="1321759546"/>
                  </a:ext>
                </a:extLst>
              </a:tr>
              <a:tr h="335977">
                <a:tc>
                  <a:txBody>
                    <a:bodyPr/>
                    <a:lstStyle/>
                    <a:p>
                      <a:pPr algn="r" rtl="0" fontAlgn="ctr"/>
                      <a:r>
                        <a:rPr lang="es-ES" sz="900" b="0" i="0" u="none" strike="noStrike">
                          <a:solidFill>
                            <a:srgbClr val="44546A"/>
                          </a:solidFill>
                          <a:effectLst/>
                          <a:latin typeface="Calibri" panose="020F0502020204030204" pitchFamily="34" charset="0"/>
                        </a:rPr>
                        <a:t>Construcción Sistema Integrado de Transporte Masivo de Pasajeros para Bucaramanga y su Área Metropolitana  </a:t>
                      </a:r>
                    </a:p>
                  </a:txBody>
                  <a:tcPr marL="0" marR="0" marT="0" marB="0" anchor="ctr">
                    <a:lnL w="12700" cap="flat" cmpd="sng" algn="ctr">
                      <a:solidFill>
                        <a:schemeClr val="tx1"/>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fontAlgn="ctr"/>
                      <a:r>
                        <a:rPr lang="es-CO" sz="900" b="0" i="0" u="none" strike="noStrike">
                          <a:solidFill>
                            <a:srgbClr val="44546A"/>
                          </a:solidFill>
                          <a:effectLst/>
                          <a:latin typeface="Calibri" panose="020F0502020204030204" pitchFamily="34" charset="0"/>
                        </a:rPr>
                        <a:t>          9,505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fontAlgn="ctr"/>
                      <a:r>
                        <a:rPr lang="es-CO" sz="900" b="0" i="0" u="none" strike="noStrike">
                          <a:solidFill>
                            <a:srgbClr val="44546A"/>
                          </a:solidFill>
                          <a:effectLst/>
                          <a:latin typeface="Calibri" panose="020F0502020204030204" pitchFamily="34" charset="0"/>
                        </a:rPr>
                        <a:t>          9,505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900" b="0" i="0" u="none" strike="noStrike">
                          <a:solidFill>
                            <a:srgbClr val="44546A"/>
                          </a:solidFill>
                          <a:effectLst/>
                          <a:latin typeface="Calibri" panose="020F0502020204030204" pitchFamily="34" charset="0"/>
                        </a:rPr>
                        <a:t>               -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900" b="0" i="0" u="none" strike="noStrike">
                          <a:solidFill>
                            <a:srgbClr val="44546A"/>
                          </a:solidFill>
                          <a:effectLst/>
                          <a:latin typeface="Calibri" panose="020F0502020204030204" pitchFamily="34" charset="0"/>
                        </a:rPr>
                        <a:t>               -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900" b="0" i="0" u="none" strike="noStrike">
                          <a:solidFill>
                            <a:srgbClr val="44546A"/>
                          </a:solidFill>
                          <a:effectLst/>
                          <a:latin typeface="Calibri" panose="020F0502020204030204" pitchFamily="34" charset="0"/>
                        </a:rPr>
                        <a:t>               -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900" b="0" i="0" u="none" strike="noStrike">
                          <a:solidFill>
                            <a:srgbClr val="44546A"/>
                          </a:solidFill>
                          <a:effectLst/>
                          <a:latin typeface="Calibri" panose="020F0502020204030204" pitchFamily="34" charset="0"/>
                        </a:rPr>
                        <a:t>               -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900" b="0" i="0" u="none" strike="noStrike">
                          <a:solidFill>
                            <a:srgbClr val="44546A"/>
                          </a:solidFill>
                          <a:effectLst/>
                          <a:latin typeface="Calibri" panose="020F0502020204030204" pitchFamily="34" charset="0"/>
                        </a:rPr>
                        <a:t>-100%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FFFFF"/>
                    </a:solidFill>
                  </a:tcPr>
                </a:tc>
                <a:tc>
                  <a:txBody>
                    <a:bodyPr/>
                    <a:lstStyle/>
                    <a:p>
                      <a:pPr algn="r" rtl="0" fontAlgn="ctr"/>
                      <a:r>
                        <a:rPr lang="es-CO" sz="900" b="0" i="0" u="none" strike="noStrike">
                          <a:solidFill>
                            <a:srgbClr val="44546A"/>
                          </a:solidFill>
                          <a:effectLst/>
                          <a:latin typeface="Calibri" panose="020F0502020204030204" pitchFamily="34" charset="0"/>
                        </a:rPr>
                        <a:t>0%</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FFFFF"/>
                    </a:solidFill>
                  </a:tcPr>
                </a:tc>
                <a:tc>
                  <a:txBody>
                    <a:bodyPr/>
                    <a:lstStyle/>
                    <a:p>
                      <a:pPr algn="r" rtl="0" fontAlgn="ctr"/>
                      <a:r>
                        <a:rPr lang="es-CO" sz="900" b="0" i="0" u="none" strike="noStrike" dirty="0">
                          <a:solidFill>
                            <a:srgbClr val="44546A"/>
                          </a:solidFill>
                          <a:effectLst/>
                          <a:latin typeface="Calibri" panose="020F0502020204030204" pitchFamily="34" charset="0"/>
                        </a:rPr>
                        <a:t>0%</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FFFFF"/>
                    </a:solidFill>
                  </a:tcPr>
                </a:tc>
                <a:tc>
                  <a:txBody>
                    <a:bodyPr/>
                    <a:lstStyle/>
                    <a:p>
                      <a:pPr algn="r" rtl="0" fontAlgn="ctr"/>
                      <a:r>
                        <a:rPr lang="es-CO" sz="900" b="0" i="0" u="none" strike="noStrike">
                          <a:solidFill>
                            <a:srgbClr val="44546A"/>
                          </a:solidFill>
                          <a:effectLst/>
                          <a:latin typeface="Calibri" panose="020F0502020204030204" pitchFamily="34" charset="0"/>
                        </a:rPr>
                        <a:t>0%</a:t>
                      </a:r>
                    </a:p>
                  </a:txBody>
                  <a:tcPr marL="0" marR="0" marT="0" marB="0" anchor="ctr">
                    <a:lnL w="6350" cap="flat" cmpd="sng" algn="ctr">
                      <a:solidFill>
                        <a:srgbClr val="B8CCE4"/>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FFFFF"/>
                    </a:solidFill>
                  </a:tcPr>
                </a:tc>
                <a:extLst>
                  <a:ext uri="{0D108BD9-81ED-4DB2-BD59-A6C34878D82A}">
                    <a16:rowId xmlns:a16="http://schemas.microsoft.com/office/drawing/2014/main" xmlns="" val="518162454"/>
                  </a:ext>
                </a:extLst>
              </a:tr>
              <a:tr h="335977">
                <a:tc>
                  <a:txBody>
                    <a:bodyPr/>
                    <a:lstStyle/>
                    <a:p>
                      <a:pPr algn="r" rtl="0" fontAlgn="ctr"/>
                      <a:r>
                        <a:rPr lang="es-ES" sz="900" b="0" i="0" u="none" strike="noStrike">
                          <a:solidFill>
                            <a:srgbClr val="44546A"/>
                          </a:solidFill>
                          <a:effectLst/>
                          <a:latin typeface="Calibri" panose="020F0502020204030204" pitchFamily="34" charset="0"/>
                        </a:rPr>
                        <a:t>Construcción de las Fases II y III de la Extensión de la Troncal Norte Quito Sur del Sistema Transmilenio Soacha  </a:t>
                      </a:r>
                    </a:p>
                  </a:txBody>
                  <a:tcPr marL="0" marR="0" marT="0" marB="0" anchor="ctr">
                    <a:lnL w="12700" cap="flat" cmpd="sng" algn="ctr">
                      <a:solidFill>
                        <a:schemeClr val="tx1"/>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fontAlgn="ctr"/>
                      <a:r>
                        <a:rPr lang="es-CO" sz="900" b="0" i="0" u="none" strike="noStrike">
                          <a:solidFill>
                            <a:srgbClr val="44546A"/>
                          </a:solidFill>
                          <a:effectLst/>
                          <a:latin typeface="Calibri" panose="020F0502020204030204" pitchFamily="34" charset="0"/>
                        </a:rPr>
                        <a:t>        26,729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fontAlgn="ctr"/>
                      <a:r>
                        <a:rPr lang="es-CO" sz="900" b="0" i="0" u="none" strike="noStrike">
                          <a:solidFill>
                            <a:srgbClr val="44546A"/>
                          </a:solidFill>
                          <a:effectLst/>
                          <a:latin typeface="Calibri" panose="020F0502020204030204" pitchFamily="34" charset="0"/>
                        </a:rPr>
                        <a:t>        26,729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900" b="0" i="0" u="none" strike="noStrike">
                          <a:solidFill>
                            <a:srgbClr val="44546A"/>
                          </a:solidFill>
                          <a:effectLst/>
                          <a:latin typeface="Calibri" panose="020F0502020204030204" pitchFamily="34" charset="0"/>
                        </a:rPr>
                        <a:t>        27,531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900" b="0" i="0" u="none" strike="noStrike">
                          <a:solidFill>
                            <a:srgbClr val="44546A"/>
                          </a:solidFill>
                          <a:effectLst/>
                          <a:latin typeface="Calibri" panose="020F0502020204030204" pitchFamily="34" charset="0"/>
                        </a:rPr>
                        <a:t>        28,357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900" b="0" i="0" u="none" strike="noStrike">
                          <a:solidFill>
                            <a:srgbClr val="44546A"/>
                          </a:solidFill>
                          <a:effectLst/>
                          <a:latin typeface="Calibri" panose="020F0502020204030204" pitchFamily="34" charset="0"/>
                        </a:rPr>
                        <a:t>        84,166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900" b="0" i="0" u="none" strike="noStrike">
                          <a:solidFill>
                            <a:srgbClr val="44546A"/>
                          </a:solidFill>
                          <a:effectLst/>
                          <a:latin typeface="Calibri" panose="020F0502020204030204" pitchFamily="34" charset="0"/>
                        </a:rPr>
                        <a:t>     115,818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900" b="0" i="0" u="none" strike="noStrike">
                          <a:solidFill>
                            <a:srgbClr val="44546A"/>
                          </a:solidFill>
                          <a:effectLst/>
                          <a:latin typeface="Calibri" panose="020F0502020204030204" pitchFamily="34" charset="0"/>
                        </a:rPr>
                        <a:t>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FFFFF"/>
                    </a:solidFill>
                  </a:tcPr>
                </a:tc>
                <a:tc>
                  <a:txBody>
                    <a:bodyPr/>
                    <a:lstStyle/>
                    <a:p>
                      <a:pPr algn="r" rtl="0" fontAlgn="ctr"/>
                      <a:r>
                        <a:rPr lang="es-CO" sz="900" b="0" i="0" u="none" strike="noStrike">
                          <a:solidFill>
                            <a:srgbClr val="44546A"/>
                          </a:solidFill>
                          <a:effectLst/>
                          <a:latin typeface="Calibri" panose="020F0502020204030204" pitchFamily="34" charset="0"/>
                        </a:rPr>
                        <a:t>3%</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FFFFF"/>
                    </a:solidFill>
                  </a:tcPr>
                </a:tc>
                <a:tc>
                  <a:txBody>
                    <a:bodyPr/>
                    <a:lstStyle/>
                    <a:p>
                      <a:pPr algn="r" rtl="0" fontAlgn="ctr"/>
                      <a:r>
                        <a:rPr lang="es-CO" sz="900" b="0" i="0" u="none" strike="noStrike" dirty="0">
                          <a:solidFill>
                            <a:srgbClr val="44546A"/>
                          </a:solidFill>
                          <a:effectLst/>
                          <a:latin typeface="Calibri" panose="020F0502020204030204" pitchFamily="34" charset="0"/>
                        </a:rPr>
                        <a:t>197%</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FFFFF"/>
                    </a:solidFill>
                  </a:tcPr>
                </a:tc>
                <a:tc>
                  <a:txBody>
                    <a:bodyPr/>
                    <a:lstStyle/>
                    <a:p>
                      <a:pPr algn="r" rtl="0" fontAlgn="ctr"/>
                      <a:r>
                        <a:rPr lang="es-CO" sz="900" b="0" i="0" u="none" strike="noStrike" dirty="0">
                          <a:solidFill>
                            <a:srgbClr val="44546A"/>
                          </a:solidFill>
                          <a:effectLst/>
                          <a:latin typeface="Calibri" panose="020F0502020204030204" pitchFamily="34" charset="0"/>
                        </a:rPr>
                        <a:t>38%</a:t>
                      </a:r>
                    </a:p>
                  </a:txBody>
                  <a:tcPr marL="0" marR="0" marT="0" marB="0" anchor="ctr">
                    <a:lnL w="6350" cap="flat" cmpd="sng" algn="ctr">
                      <a:solidFill>
                        <a:srgbClr val="B8CCE4"/>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FFFFF"/>
                    </a:solidFill>
                  </a:tcPr>
                </a:tc>
                <a:extLst>
                  <a:ext uri="{0D108BD9-81ED-4DB2-BD59-A6C34878D82A}">
                    <a16:rowId xmlns:a16="http://schemas.microsoft.com/office/drawing/2014/main" xmlns="" val="1444043559"/>
                  </a:ext>
                </a:extLst>
              </a:tr>
              <a:tr h="335977">
                <a:tc>
                  <a:txBody>
                    <a:bodyPr/>
                    <a:lstStyle/>
                    <a:p>
                      <a:pPr algn="r" rtl="0" fontAlgn="ctr"/>
                      <a:r>
                        <a:rPr lang="es-ES" sz="900" b="0" i="0" u="none" strike="noStrike">
                          <a:solidFill>
                            <a:srgbClr val="44546A"/>
                          </a:solidFill>
                          <a:effectLst/>
                          <a:latin typeface="Calibri" panose="020F0502020204030204" pitchFamily="34" charset="0"/>
                        </a:rPr>
                        <a:t>Construcción e Implementación de la Primera Linea del Metro de Bogotá - Movilidad Integral Bogotá y la Región  </a:t>
                      </a:r>
                    </a:p>
                  </a:txBody>
                  <a:tcPr marL="0" marR="0" marT="0" marB="0" anchor="ctr">
                    <a:lnL w="12700" cap="flat" cmpd="sng" algn="ctr">
                      <a:solidFill>
                        <a:schemeClr val="tx1"/>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fontAlgn="ctr"/>
                      <a:r>
                        <a:rPr lang="es-CO" sz="900" b="0" i="0" u="none" strike="noStrike">
                          <a:solidFill>
                            <a:srgbClr val="44546A"/>
                          </a:solidFill>
                          <a:effectLst/>
                          <a:latin typeface="Calibri" panose="020F0502020204030204" pitchFamily="34" charset="0"/>
                        </a:rPr>
                        <a:t>      155,248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fontAlgn="ctr"/>
                      <a:r>
                        <a:rPr lang="es-CO" sz="900" b="0" i="0" u="none" strike="noStrike">
                          <a:solidFill>
                            <a:srgbClr val="44546A"/>
                          </a:solidFill>
                          <a:effectLst/>
                          <a:latin typeface="Calibri" panose="020F0502020204030204" pitchFamily="34" charset="0"/>
                        </a:rPr>
                        <a:t>      155,248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900" b="0" i="0" u="none" strike="noStrike">
                          <a:solidFill>
                            <a:srgbClr val="44546A"/>
                          </a:solidFill>
                          <a:effectLst/>
                          <a:latin typeface="Calibri" panose="020F0502020204030204" pitchFamily="34" charset="0"/>
                        </a:rPr>
                        <a:t>      151,518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900" b="0" i="0" u="none" strike="noStrike">
                          <a:solidFill>
                            <a:srgbClr val="44546A"/>
                          </a:solidFill>
                          <a:effectLst/>
                          <a:latin typeface="Calibri" panose="020F0502020204030204" pitchFamily="34" charset="0"/>
                        </a:rPr>
                        <a:t>      480,516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900" b="0" i="0" u="none" strike="noStrike">
                          <a:solidFill>
                            <a:srgbClr val="44546A"/>
                          </a:solidFill>
                          <a:effectLst/>
                          <a:latin typeface="Calibri" panose="020F0502020204030204" pitchFamily="34" charset="0"/>
                        </a:rPr>
                        <a:t>      330,941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900" b="0" i="0" u="none" strike="noStrike">
                          <a:solidFill>
                            <a:srgbClr val="44546A"/>
                          </a:solidFill>
                          <a:effectLst/>
                          <a:latin typeface="Calibri" panose="020F0502020204030204" pitchFamily="34" charset="0"/>
                        </a:rPr>
                        <a:t>     614,382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900" b="0" i="0" u="none" strike="noStrike">
                          <a:solidFill>
                            <a:srgbClr val="44546A"/>
                          </a:solidFill>
                          <a:effectLst/>
                          <a:latin typeface="Calibri" panose="020F0502020204030204" pitchFamily="34" charset="0"/>
                        </a:rPr>
                        <a:t>-2%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FFFFF"/>
                    </a:solidFill>
                  </a:tcPr>
                </a:tc>
                <a:tc>
                  <a:txBody>
                    <a:bodyPr/>
                    <a:lstStyle/>
                    <a:p>
                      <a:pPr algn="r" rtl="0" fontAlgn="ctr"/>
                      <a:r>
                        <a:rPr lang="es-CO" sz="900" b="0" i="0" u="none" strike="noStrike">
                          <a:solidFill>
                            <a:srgbClr val="44546A"/>
                          </a:solidFill>
                          <a:effectLst/>
                          <a:latin typeface="Calibri" panose="020F0502020204030204" pitchFamily="34" charset="0"/>
                        </a:rPr>
                        <a:t>217%</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FFFFF"/>
                    </a:solidFill>
                  </a:tcPr>
                </a:tc>
                <a:tc>
                  <a:txBody>
                    <a:bodyPr/>
                    <a:lstStyle/>
                    <a:p>
                      <a:pPr algn="r" rtl="0" fontAlgn="ctr"/>
                      <a:r>
                        <a:rPr lang="es-CO" sz="900" b="0" i="0" u="none" strike="noStrike">
                          <a:solidFill>
                            <a:srgbClr val="44546A"/>
                          </a:solidFill>
                          <a:effectLst/>
                          <a:latin typeface="Calibri" panose="020F0502020204030204" pitchFamily="34" charset="0"/>
                        </a:rPr>
                        <a:t>-31%</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FFFFF"/>
                    </a:solidFill>
                  </a:tcPr>
                </a:tc>
                <a:tc>
                  <a:txBody>
                    <a:bodyPr/>
                    <a:lstStyle/>
                    <a:p>
                      <a:pPr algn="r" rtl="0" fontAlgn="ctr"/>
                      <a:r>
                        <a:rPr lang="es-CO" sz="900" b="0" i="0" u="none" strike="noStrike" dirty="0">
                          <a:solidFill>
                            <a:srgbClr val="44546A"/>
                          </a:solidFill>
                          <a:effectLst/>
                          <a:latin typeface="Calibri" panose="020F0502020204030204" pitchFamily="34" charset="0"/>
                        </a:rPr>
                        <a:t>86%</a:t>
                      </a:r>
                    </a:p>
                  </a:txBody>
                  <a:tcPr marL="0" marR="0" marT="0" marB="0" anchor="ctr">
                    <a:lnL w="6350" cap="flat" cmpd="sng" algn="ctr">
                      <a:solidFill>
                        <a:srgbClr val="B8CCE4"/>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FFFFF"/>
                    </a:solidFill>
                  </a:tcPr>
                </a:tc>
                <a:extLst>
                  <a:ext uri="{0D108BD9-81ED-4DB2-BD59-A6C34878D82A}">
                    <a16:rowId xmlns:a16="http://schemas.microsoft.com/office/drawing/2014/main" xmlns="" val="1397583255"/>
                  </a:ext>
                </a:extLst>
              </a:tr>
              <a:tr h="261932">
                <a:tc>
                  <a:txBody>
                    <a:bodyPr/>
                    <a:lstStyle/>
                    <a:p>
                      <a:pPr algn="r" rtl="0" fontAlgn="ctr"/>
                      <a:r>
                        <a:rPr lang="es-ES" sz="900" b="0" i="0" u="none" strike="noStrike">
                          <a:solidFill>
                            <a:srgbClr val="44546A"/>
                          </a:solidFill>
                          <a:effectLst/>
                          <a:latin typeface="Calibri" panose="020F0502020204030204" pitchFamily="34" charset="0"/>
                        </a:rPr>
                        <a:t>Implantación del Regiotram de Occidente entre Bogotá y Facatativá  </a:t>
                      </a:r>
                    </a:p>
                  </a:txBody>
                  <a:tcPr marL="0" marR="0" marT="0" marB="0" anchor="ctr">
                    <a:lnL w="12700" cap="flat" cmpd="sng" algn="ctr">
                      <a:solidFill>
                        <a:schemeClr val="tx1"/>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ctr"/>
                      <a:r>
                        <a:rPr lang="es-CO" sz="900" b="0" i="0" u="none" strike="noStrike">
                          <a:solidFill>
                            <a:srgbClr val="44546A"/>
                          </a:solidFill>
                          <a:effectLst/>
                          <a:latin typeface="Calibri" panose="020F0502020204030204" pitchFamily="34" charset="0"/>
                        </a:rPr>
                        <a:t>               -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rtl="0" fontAlgn="ctr"/>
                      <a:r>
                        <a:rPr lang="es-CO" sz="900" b="0" i="0" u="none" strike="noStrike">
                          <a:solidFill>
                            <a:srgbClr val="44546A"/>
                          </a:solidFill>
                          <a:effectLst/>
                          <a:latin typeface="Calibri" panose="020F0502020204030204" pitchFamily="34" charset="0"/>
                        </a:rPr>
                        <a:t>               -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rtl="0" fontAlgn="ctr"/>
                      <a:r>
                        <a:rPr lang="es-CO" sz="900" b="0" i="0" u="none" strike="noStrike">
                          <a:solidFill>
                            <a:srgbClr val="44546A"/>
                          </a:solidFill>
                          <a:effectLst/>
                          <a:latin typeface="Calibri" panose="020F0502020204030204" pitchFamily="34" charset="0"/>
                        </a:rPr>
                        <a:t>        28,192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rtl="0" fontAlgn="ctr"/>
                      <a:r>
                        <a:rPr lang="es-CO" sz="900" b="0" i="0" u="none" strike="noStrike">
                          <a:solidFill>
                            <a:srgbClr val="44546A"/>
                          </a:solidFill>
                          <a:effectLst/>
                          <a:latin typeface="Calibri" panose="020F0502020204030204" pitchFamily="34" charset="0"/>
                        </a:rPr>
                        <a:t>        65,855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rtl="0" fontAlgn="ctr"/>
                      <a:r>
                        <a:rPr lang="es-CO" sz="900" b="0" i="0" u="none" strike="noStrike">
                          <a:solidFill>
                            <a:srgbClr val="44546A"/>
                          </a:solidFill>
                          <a:effectLst/>
                          <a:latin typeface="Calibri" panose="020F0502020204030204" pitchFamily="34" charset="0"/>
                        </a:rPr>
                        <a:t>      146,778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rtl="0" fontAlgn="ctr"/>
                      <a:r>
                        <a:rPr lang="es-CO" sz="900" b="0" i="0" u="none" strike="noStrike">
                          <a:solidFill>
                            <a:srgbClr val="44546A"/>
                          </a:solidFill>
                          <a:effectLst/>
                          <a:latin typeface="Calibri" panose="020F0502020204030204" pitchFamily="34" charset="0"/>
                        </a:rPr>
                        <a:t>     278,427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B8CCE4"/>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rtl="0" fontAlgn="ctr"/>
                      <a:r>
                        <a:rPr lang="es-CO" sz="900" b="0" i="0" u="none" strike="noStrike">
                          <a:solidFill>
                            <a:srgbClr val="44546A"/>
                          </a:solidFill>
                          <a:effectLst/>
                          <a:latin typeface="Calibri" panose="020F0502020204030204" pitchFamily="34" charset="0"/>
                        </a:rPr>
                        <a:t>100%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r" rtl="0" fontAlgn="ctr"/>
                      <a:r>
                        <a:rPr lang="es-CO" sz="900" b="0" i="0" u="none" strike="noStrike">
                          <a:solidFill>
                            <a:srgbClr val="44546A"/>
                          </a:solidFill>
                          <a:effectLst/>
                          <a:latin typeface="Calibri" panose="020F0502020204030204" pitchFamily="34" charset="0"/>
                        </a:rPr>
                        <a:t>134%</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r" rtl="0" fontAlgn="ctr"/>
                      <a:r>
                        <a:rPr lang="es-CO" sz="900" b="0" i="0" u="none" strike="noStrike">
                          <a:solidFill>
                            <a:srgbClr val="44546A"/>
                          </a:solidFill>
                          <a:effectLst/>
                          <a:latin typeface="Calibri" panose="020F0502020204030204" pitchFamily="34" charset="0"/>
                        </a:rPr>
                        <a:t>123%</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r" rtl="0" fontAlgn="ctr"/>
                      <a:r>
                        <a:rPr lang="es-CO" sz="900" b="0" i="0" u="none" strike="noStrike" dirty="0">
                          <a:solidFill>
                            <a:srgbClr val="44546A"/>
                          </a:solidFill>
                          <a:effectLst/>
                          <a:latin typeface="Calibri" panose="020F0502020204030204" pitchFamily="34" charset="0"/>
                        </a:rPr>
                        <a:t>90%</a:t>
                      </a:r>
                    </a:p>
                  </a:txBody>
                  <a:tcPr marL="0" marR="0" marT="0" marB="0" anchor="ctr">
                    <a:lnL w="6350" cap="flat" cmpd="sng" algn="ctr">
                      <a:solidFill>
                        <a:srgbClr val="B8CCE4"/>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B8CCE4"/>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xmlns="" val="2368942161"/>
                  </a:ext>
                </a:extLst>
              </a:tr>
            </a:tbl>
          </a:graphicData>
        </a:graphic>
      </p:graphicFrame>
      <p:graphicFrame>
        <p:nvGraphicFramePr>
          <p:cNvPr id="5" name="Tabla 4"/>
          <p:cNvGraphicFramePr>
            <a:graphicFrameLocks noGrp="1"/>
          </p:cNvGraphicFramePr>
          <p:nvPr>
            <p:extLst>
              <p:ext uri="{D42A27DB-BD31-4B8C-83A1-F6EECF244321}">
                <p14:modId xmlns:p14="http://schemas.microsoft.com/office/powerpoint/2010/main" val="1627905423"/>
              </p:ext>
            </p:extLst>
          </p:nvPr>
        </p:nvGraphicFramePr>
        <p:xfrm>
          <a:off x="888438" y="6500024"/>
          <a:ext cx="6105267" cy="364800"/>
        </p:xfrm>
        <a:graphic>
          <a:graphicData uri="http://schemas.openxmlformats.org/drawingml/2006/table">
            <a:tbl>
              <a:tblPr>
                <a:tableStyleId>{2D5ABB26-0587-4C30-8999-92F81FD0307C}</a:tableStyleId>
              </a:tblPr>
              <a:tblGrid>
                <a:gridCol w="6105267">
                  <a:extLst>
                    <a:ext uri="{9D8B030D-6E8A-4147-A177-3AD203B41FA5}">
                      <a16:colId xmlns:a16="http://schemas.microsoft.com/office/drawing/2014/main" xmlns="" val="1202380372"/>
                    </a:ext>
                  </a:extLst>
                </a:gridCol>
              </a:tblGrid>
              <a:tr h="78197">
                <a:tc>
                  <a:txBody>
                    <a:bodyPr/>
                    <a:lstStyle/>
                    <a:p>
                      <a:pPr algn="just" rtl="0" fontAlgn="ctr"/>
                      <a:r>
                        <a:rPr lang="es-ES" sz="300" u="none" strike="noStrike">
                          <a:solidFill>
                            <a:srgbClr val="002060"/>
                          </a:solidFill>
                          <a:effectLst/>
                        </a:rPr>
                        <a:t>* Apropiación vigente a 30 de abril de 2020, SIN descontar partidas suspendidas</a:t>
                      </a:r>
                      <a:endParaRPr lang="es-ES" sz="300" b="0" i="0" u="none" strike="noStrike">
                        <a:solidFill>
                          <a:srgbClr val="002060"/>
                        </a:solidFill>
                        <a:effectLst/>
                        <a:latin typeface="Calibri" panose="020F0502020204030204" pitchFamily="34" charset="0"/>
                      </a:endParaRPr>
                    </a:p>
                  </a:txBody>
                  <a:tcPr marL="0" marR="0" marT="0" marB="0" anchor="ctr"/>
                </a:tc>
                <a:extLst>
                  <a:ext uri="{0D108BD9-81ED-4DB2-BD59-A6C34878D82A}">
                    <a16:rowId xmlns:a16="http://schemas.microsoft.com/office/drawing/2014/main" xmlns="" val="347556302"/>
                  </a:ext>
                </a:extLst>
              </a:tr>
              <a:tr h="286603">
                <a:tc>
                  <a:txBody>
                    <a:bodyPr/>
                    <a:lstStyle/>
                    <a:p>
                      <a:pPr algn="just" rtl="0" fontAlgn="ctr"/>
                      <a:r>
                        <a:rPr lang="es-CO" sz="300" u="none" strike="noStrike" dirty="0">
                          <a:solidFill>
                            <a:srgbClr val="002060"/>
                          </a:solidFill>
                          <a:effectLst/>
                        </a:rPr>
                        <a:t>** Apropiación vigente a 30 de abril de 2020, descontando partidas suspendidas</a:t>
                      </a:r>
                      <a:endParaRPr lang="es-CO" sz="300" b="0" i="0" u="none" strike="noStrike" dirty="0">
                        <a:solidFill>
                          <a:srgbClr val="002060"/>
                        </a:solidFill>
                        <a:effectLst/>
                        <a:latin typeface="Calibri" panose="020F0502020204030204" pitchFamily="34" charset="0"/>
                      </a:endParaRPr>
                    </a:p>
                  </a:txBody>
                  <a:tcPr marL="0" marR="0" marT="0" marB="0" anchor="ctr"/>
                </a:tc>
                <a:extLst>
                  <a:ext uri="{0D108BD9-81ED-4DB2-BD59-A6C34878D82A}">
                    <a16:rowId xmlns:a16="http://schemas.microsoft.com/office/drawing/2014/main" xmlns="" val="2571866931"/>
                  </a:ext>
                </a:extLst>
              </a:tr>
            </a:tbl>
          </a:graphicData>
        </a:graphic>
      </p:graphicFrame>
    </p:spTree>
    <p:extLst>
      <p:ext uri="{BB962C8B-B14F-4D97-AF65-F5344CB8AC3E}">
        <p14:creationId xmlns:p14="http://schemas.microsoft.com/office/powerpoint/2010/main" val="50490538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5">
            <a:extLst>
              <a:ext uri="{FF2B5EF4-FFF2-40B4-BE49-F238E27FC236}">
                <a16:creationId xmlns:a16="http://schemas.microsoft.com/office/drawing/2014/main" xmlns="" id="{147A00F9-85D5-482F-8929-515BA65B6DAA}"/>
              </a:ext>
            </a:extLst>
          </p:cNvPr>
          <p:cNvSpPr>
            <a:spLocks noGrp="1"/>
          </p:cNvSpPr>
          <p:nvPr>
            <p:ph type="title"/>
          </p:nvPr>
        </p:nvSpPr>
        <p:spPr>
          <a:xfrm>
            <a:off x="292653" y="354697"/>
            <a:ext cx="11613596" cy="559387"/>
          </a:xfrm>
        </p:spPr>
        <p:txBody>
          <a:bodyPr/>
          <a:lstStyle/>
          <a:p>
            <a:r>
              <a:rPr lang="es-CO" dirty="0"/>
              <a:t>4</a:t>
            </a:r>
            <a:r>
              <a:rPr lang="es-CO" dirty="0" smtClean="0"/>
              <a:t>.2 </a:t>
            </a:r>
            <a:r>
              <a:rPr lang="es-CO" dirty="0"/>
              <a:t>Solicitud MGMP Inversión</a:t>
            </a:r>
          </a:p>
        </p:txBody>
      </p:sp>
      <p:sp>
        <p:nvSpPr>
          <p:cNvPr id="17" name="Text Placeholder 16">
            <a:extLst>
              <a:ext uri="{FF2B5EF4-FFF2-40B4-BE49-F238E27FC236}">
                <a16:creationId xmlns:a16="http://schemas.microsoft.com/office/drawing/2014/main" xmlns="" id="{CC7E4799-0F53-4A92-81A5-D4162B3A1AAE}"/>
              </a:ext>
            </a:extLst>
          </p:cNvPr>
          <p:cNvSpPr>
            <a:spLocks noGrp="1"/>
          </p:cNvSpPr>
          <p:nvPr>
            <p:ph type="body" sz="quarter" idx="10"/>
          </p:nvPr>
        </p:nvSpPr>
        <p:spPr>
          <a:xfrm>
            <a:off x="292653" y="1442347"/>
            <a:ext cx="11614384" cy="360939"/>
          </a:xfrm>
        </p:spPr>
        <p:txBody>
          <a:bodyPr/>
          <a:lstStyle/>
          <a:p>
            <a:r>
              <a:rPr lang="es-CO" dirty="0"/>
              <a:t>Resumen de Requerimientos Adicionales en Inversión (con respecto a </a:t>
            </a:r>
            <a:r>
              <a:rPr lang="es-CO" dirty="0" smtClean="0"/>
              <a:t>2020)</a:t>
            </a:r>
          </a:p>
          <a:p>
            <a:pPr algn="just"/>
            <a:endParaRPr lang="es-ES" sz="1400" dirty="0" smtClean="0">
              <a:latin typeface="+mn-lt"/>
            </a:endParaRPr>
          </a:p>
          <a:p>
            <a:pPr marL="285750" indent="-285750" algn="just">
              <a:buFont typeface="Wingdings" panose="05000000000000000000" pitchFamily="2" charset="2"/>
              <a:buChar char="Ø"/>
            </a:pPr>
            <a:r>
              <a:rPr lang="es-ES" sz="1400" dirty="0" smtClean="0">
                <a:latin typeface="+mn-lt"/>
              </a:rPr>
              <a:t>Para </a:t>
            </a:r>
            <a:r>
              <a:rPr lang="es-ES" sz="1400" dirty="0">
                <a:latin typeface="+mn-lt"/>
              </a:rPr>
              <a:t>la vigencia 2021, se presenta un incremento del 570% del proyecto de inversión "Mejoramiento y reforzamiento sedes del Ministerio de Hacienda y Crédito Público Bogotá" con respecto al 2020, considerando que se requiere la intervención general del Edificio San Agustín, para mejorar sus condiciones de seguridad y habitabilidad, dado el debilitamiento estructural que implica efectuar acciones de reforzamiento bajo los parámetros del reglamento Colombiano de Construcción Sismo Resistente - NSR. Así mismo, por la dinámica interna de la entidad, existe movilidad y cambios de distribución de oficinas que requieren de los trabajos de adecuaciones y remodelaciones correspondientes. </a:t>
            </a:r>
            <a:endParaRPr lang="es-ES" sz="1400" dirty="0" smtClean="0">
              <a:latin typeface="+mn-lt"/>
            </a:endParaRPr>
          </a:p>
          <a:p>
            <a:pPr marL="171450" indent="-171450" algn="just">
              <a:buFont typeface="Wingdings" panose="05000000000000000000" pitchFamily="2" charset="2"/>
              <a:buChar char="Ø"/>
            </a:pPr>
            <a:endParaRPr lang="es-ES" sz="1200" dirty="0">
              <a:latin typeface="+mn-lt"/>
            </a:endParaRPr>
          </a:p>
          <a:p>
            <a:pPr marL="285750" indent="-285750" algn="just">
              <a:buFont typeface="Wingdings" panose="05000000000000000000" pitchFamily="2" charset="2"/>
              <a:buChar char="Ø"/>
            </a:pPr>
            <a:r>
              <a:rPr lang="es-ES" sz="1400" dirty="0">
                <a:latin typeface="+mn-lt"/>
              </a:rPr>
              <a:t>Respecto al Anteproyecto de Presupuesto, se incluye en esta solicitud  el proyecto de inversión denominado "Apoyo al Fondo Dian para Colombia". Así mismo, se formuló el proyecto "Fortalecimiento de la gestión institucional con procesos de gestión de conocimiento e innovación" que tiene como finalidad   impulsar e implementar la política de gestión del conocimiento y la innovación con el fin de materializar y enfocar las ideas, conocimientos, conceptos, y demás que posee el talento humano de la entidad, y de igual manera fortalecer e incentivar a los servidores públicos a transformar y transferir el conocimiento para que </a:t>
            </a:r>
            <a:r>
              <a:rPr lang="es-ES" sz="1400" dirty="0" smtClean="0">
                <a:latin typeface="+mn-lt"/>
              </a:rPr>
              <a:t>como entidad se </a:t>
            </a:r>
            <a:r>
              <a:rPr lang="es-ES" sz="1400" dirty="0">
                <a:latin typeface="+mn-lt"/>
              </a:rPr>
              <a:t>pueda llegar a cada uno de los ciudadanos, solucionando o dando respuesta así, a necesidades y/o requerimientos del país</a:t>
            </a:r>
            <a:r>
              <a:rPr lang="es-ES" sz="1400" dirty="0" smtClean="0">
                <a:latin typeface="+mn-lt"/>
              </a:rPr>
              <a:t>.</a:t>
            </a:r>
          </a:p>
          <a:p>
            <a:pPr marL="171450" indent="-171450" algn="just">
              <a:buFont typeface="Wingdings" panose="05000000000000000000" pitchFamily="2" charset="2"/>
              <a:buChar char="Ø"/>
            </a:pPr>
            <a:endParaRPr lang="es-ES" sz="1200" dirty="0">
              <a:latin typeface="+mn-lt"/>
            </a:endParaRPr>
          </a:p>
          <a:p>
            <a:pPr marL="285750" indent="-285750" algn="just">
              <a:buFont typeface="Wingdings" panose="05000000000000000000" pitchFamily="2" charset="2"/>
              <a:buChar char="Ø"/>
            </a:pPr>
            <a:r>
              <a:rPr lang="es-ES" sz="1400" dirty="0">
                <a:latin typeface="+mn-lt"/>
              </a:rPr>
              <a:t>De otra parte, es necesario tener en cuenta que en el </a:t>
            </a:r>
            <a:r>
              <a:rPr lang="es-ES" sz="1400" dirty="0" smtClean="0">
                <a:latin typeface="+mn-lt"/>
              </a:rPr>
              <a:t>MGMP, no </a:t>
            </a:r>
            <a:r>
              <a:rPr lang="es-ES" sz="1400" dirty="0">
                <a:latin typeface="+mn-lt"/>
              </a:rPr>
              <a:t>se incluye información del proyecto "Apoyo a Proyectos de Inversión a Nivel Nacional - Distribución previo Concepto DNP" cuya apropiación inicial para la vigencia 2020 es de 2.7 billones.</a:t>
            </a:r>
          </a:p>
        </p:txBody>
      </p:sp>
      <p:sp>
        <p:nvSpPr>
          <p:cNvPr id="4" name="Flecha izquierda 3">
            <a:hlinkClick r:id="rId2" action="ppaction://hlinksldjump"/>
          </p:cNvPr>
          <p:cNvSpPr/>
          <p:nvPr/>
        </p:nvSpPr>
        <p:spPr>
          <a:xfrm>
            <a:off x="11136573" y="6387153"/>
            <a:ext cx="846162" cy="327546"/>
          </a:xfrm>
          <a:prstGeom prst="leftArrow">
            <a:avLst/>
          </a:pr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s-CO" dirty="0" err="1" smtClean="0"/>
          </a:p>
        </p:txBody>
      </p:sp>
      <p:sp>
        <p:nvSpPr>
          <p:cNvPr id="5" name="CuadroTexto 4">
            <a:hlinkClick r:id="rId2" action="ppaction://hlinksldjump"/>
          </p:cNvPr>
          <p:cNvSpPr txBox="1"/>
          <p:nvPr/>
        </p:nvSpPr>
        <p:spPr>
          <a:xfrm>
            <a:off x="11341290" y="6420121"/>
            <a:ext cx="1282890" cy="261610"/>
          </a:xfrm>
          <a:prstGeom prst="rect">
            <a:avLst/>
          </a:prstGeom>
          <a:noFill/>
        </p:spPr>
        <p:txBody>
          <a:bodyPr wrap="square" rtlCol="0" anchor="ctr">
            <a:spAutoFit/>
          </a:bodyPr>
          <a:lstStyle/>
          <a:p>
            <a:pPr algn="l">
              <a:spcBef>
                <a:spcPts val="600"/>
              </a:spcBef>
            </a:pPr>
            <a:r>
              <a:rPr lang="es-CO" sz="1100" dirty="0" smtClean="0"/>
              <a:t>volver</a:t>
            </a:r>
          </a:p>
        </p:txBody>
      </p:sp>
    </p:spTree>
    <p:extLst>
      <p:ext uri="{BB962C8B-B14F-4D97-AF65-F5344CB8AC3E}">
        <p14:creationId xmlns:p14="http://schemas.microsoft.com/office/powerpoint/2010/main" val="312607760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xmlns="" id="{BCA35AD4-8888-4306-94F2-DE7FCFEBF58A}"/>
              </a:ext>
            </a:extLst>
          </p:cNvPr>
          <p:cNvSpPr>
            <a:spLocks noGrp="1"/>
          </p:cNvSpPr>
          <p:nvPr>
            <p:ph type="body" sz="quarter" idx="12"/>
          </p:nvPr>
        </p:nvSpPr>
        <p:spPr>
          <a:xfrm>
            <a:off x="9241766" y="5244860"/>
            <a:ext cx="2950234" cy="800061"/>
          </a:xfrm>
        </p:spPr>
        <p:txBody>
          <a:bodyPr>
            <a:noAutofit/>
          </a:bodyPr>
          <a:lstStyle/>
          <a:p>
            <a:pPr algn="just"/>
            <a:r>
              <a:rPr lang="es-ES" sz="6000" dirty="0" smtClean="0"/>
              <a:t>DIAN</a:t>
            </a:r>
            <a:endParaRPr lang="es-CO" sz="6000" dirty="0"/>
          </a:p>
        </p:txBody>
      </p:sp>
      <p:pic>
        <p:nvPicPr>
          <p:cNvPr id="8194" name="Picture 2" descr="Ministerio de Hacienda y CrÃ©dito PÃºblic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5328" y="273570"/>
            <a:ext cx="4381500" cy="933450"/>
          </a:xfrm>
          <a:prstGeom prst="rect">
            <a:avLst/>
          </a:prstGeom>
          <a:noFill/>
          <a:extLst>
            <a:ext uri="{909E8E84-426E-40DD-AFC4-6F175D3DCCD1}">
              <a14:hiddenFill xmlns:a14="http://schemas.microsoft.com/office/drawing/2010/main">
                <a:solidFill>
                  <a:srgbClr val="FFFFFF"/>
                </a:solidFill>
              </a14:hiddenFill>
            </a:ext>
          </a:extLst>
        </p:spPr>
      </p:pic>
      <p:sp>
        <p:nvSpPr>
          <p:cNvPr id="5" name="Flecha izquierda 4">
            <a:hlinkClick r:id="rId3" action="ppaction://hlinksldjump"/>
          </p:cNvPr>
          <p:cNvSpPr/>
          <p:nvPr/>
        </p:nvSpPr>
        <p:spPr>
          <a:xfrm>
            <a:off x="11136573" y="6387153"/>
            <a:ext cx="846162" cy="327546"/>
          </a:xfrm>
          <a:prstGeom prst="leftArrow">
            <a:avLst/>
          </a:prstGeom>
          <a:solidFill>
            <a:schemeClr val="bg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s-CO" dirty="0" err="1" smtClean="0"/>
          </a:p>
        </p:txBody>
      </p:sp>
      <p:sp>
        <p:nvSpPr>
          <p:cNvPr id="6" name="CuadroTexto 5">
            <a:hlinkClick r:id="rId3" action="ppaction://hlinksldjump"/>
          </p:cNvPr>
          <p:cNvSpPr txBox="1"/>
          <p:nvPr/>
        </p:nvSpPr>
        <p:spPr>
          <a:xfrm>
            <a:off x="11300347" y="6406473"/>
            <a:ext cx="1282890" cy="261610"/>
          </a:xfrm>
          <a:prstGeom prst="rect">
            <a:avLst/>
          </a:prstGeom>
          <a:noFill/>
        </p:spPr>
        <p:txBody>
          <a:bodyPr wrap="square" rtlCol="0" anchor="ctr">
            <a:spAutoFit/>
          </a:bodyPr>
          <a:lstStyle/>
          <a:p>
            <a:pPr algn="l">
              <a:spcBef>
                <a:spcPts val="600"/>
              </a:spcBef>
            </a:pPr>
            <a:r>
              <a:rPr lang="es-CO" sz="1100" dirty="0" smtClean="0"/>
              <a:t>volver</a:t>
            </a:r>
          </a:p>
        </p:txBody>
      </p:sp>
    </p:spTree>
    <p:extLst>
      <p:ext uri="{BB962C8B-B14F-4D97-AF65-F5344CB8AC3E}">
        <p14:creationId xmlns:p14="http://schemas.microsoft.com/office/powerpoint/2010/main" val="18944953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xmlns="" id="{FEA945E6-9FFB-42B6-AE42-D09A7466FC44}"/>
              </a:ext>
            </a:extLst>
          </p:cNvPr>
          <p:cNvSpPr>
            <a:spLocks noGrp="1"/>
          </p:cNvSpPr>
          <p:nvPr>
            <p:ph type="body" sz="quarter" idx="11"/>
          </p:nvPr>
        </p:nvSpPr>
        <p:spPr/>
        <p:txBody>
          <a:bodyPr/>
          <a:lstStyle/>
          <a:p>
            <a:r>
              <a:rPr lang="es-CO" dirty="0"/>
              <a:t>Principales metas</a:t>
            </a:r>
          </a:p>
        </p:txBody>
      </p:sp>
      <p:sp>
        <p:nvSpPr>
          <p:cNvPr id="3" name="Text Placeholder 2">
            <a:extLst>
              <a:ext uri="{FF2B5EF4-FFF2-40B4-BE49-F238E27FC236}">
                <a16:creationId xmlns:a16="http://schemas.microsoft.com/office/drawing/2014/main" xmlns="" id="{BCA35AD4-8888-4306-94F2-DE7FCFEBF58A}"/>
              </a:ext>
            </a:extLst>
          </p:cNvPr>
          <p:cNvSpPr>
            <a:spLocks noGrp="1"/>
          </p:cNvSpPr>
          <p:nvPr>
            <p:ph type="body" sz="quarter" idx="12"/>
          </p:nvPr>
        </p:nvSpPr>
        <p:spPr/>
        <p:txBody>
          <a:bodyPr>
            <a:normAutofit/>
          </a:bodyPr>
          <a:lstStyle/>
          <a:p>
            <a:r>
              <a:rPr lang="es-CO" dirty="0"/>
              <a:t>1.</a:t>
            </a:r>
          </a:p>
        </p:txBody>
      </p:sp>
    </p:spTree>
    <p:extLst>
      <p:ext uri="{BB962C8B-B14F-4D97-AF65-F5344CB8AC3E}">
        <p14:creationId xmlns:p14="http://schemas.microsoft.com/office/powerpoint/2010/main" val="395563149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xmlns="" id="{FEA945E6-9FFB-42B6-AE42-D09A7466FC44}"/>
              </a:ext>
            </a:extLst>
          </p:cNvPr>
          <p:cNvSpPr>
            <a:spLocks noGrp="1"/>
          </p:cNvSpPr>
          <p:nvPr>
            <p:ph type="body" sz="quarter" idx="11"/>
          </p:nvPr>
        </p:nvSpPr>
        <p:spPr/>
        <p:txBody>
          <a:bodyPr/>
          <a:lstStyle/>
          <a:p>
            <a:r>
              <a:rPr lang="es-CO" dirty="0"/>
              <a:t>Principales metas</a:t>
            </a:r>
          </a:p>
        </p:txBody>
      </p:sp>
      <p:sp>
        <p:nvSpPr>
          <p:cNvPr id="3" name="Text Placeholder 2">
            <a:extLst>
              <a:ext uri="{FF2B5EF4-FFF2-40B4-BE49-F238E27FC236}">
                <a16:creationId xmlns:a16="http://schemas.microsoft.com/office/drawing/2014/main" xmlns="" id="{BCA35AD4-8888-4306-94F2-DE7FCFEBF58A}"/>
              </a:ext>
            </a:extLst>
          </p:cNvPr>
          <p:cNvSpPr>
            <a:spLocks noGrp="1"/>
          </p:cNvSpPr>
          <p:nvPr>
            <p:ph type="body" sz="quarter" idx="12"/>
          </p:nvPr>
        </p:nvSpPr>
        <p:spPr/>
        <p:txBody>
          <a:bodyPr>
            <a:normAutofit/>
          </a:bodyPr>
          <a:lstStyle/>
          <a:p>
            <a:r>
              <a:rPr lang="es-CO" dirty="0"/>
              <a:t>1.</a:t>
            </a:r>
          </a:p>
        </p:txBody>
      </p:sp>
    </p:spTree>
    <p:extLst>
      <p:ext uri="{BB962C8B-B14F-4D97-AF65-F5344CB8AC3E}">
        <p14:creationId xmlns:p14="http://schemas.microsoft.com/office/powerpoint/2010/main" val="200725818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5">
            <a:extLst>
              <a:ext uri="{FF2B5EF4-FFF2-40B4-BE49-F238E27FC236}">
                <a16:creationId xmlns:a16="http://schemas.microsoft.com/office/drawing/2014/main" xmlns="" id="{147A00F9-85D5-482F-8929-515BA65B6DAA}"/>
              </a:ext>
            </a:extLst>
          </p:cNvPr>
          <p:cNvSpPr>
            <a:spLocks noGrp="1"/>
          </p:cNvSpPr>
          <p:nvPr>
            <p:ph type="title"/>
          </p:nvPr>
        </p:nvSpPr>
        <p:spPr>
          <a:xfrm>
            <a:off x="0" y="-37383"/>
            <a:ext cx="4522506" cy="559387"/>
          </a:xfrm>
        </p:spPr>
        <p:txBody>
          <a:bodyPr/>
          <a:lstStyle/>
          <a:p>
            <a:r>
              <a:rPr lang="es-CO" sz="3200" dirty="0"/>
              <a:t>Principales metas</a:t>
            </a:r>
          </a:p>
        </p:txBody>
      </p:sp>
      <p:graphicFrame>
        <p:nvGraphicFramePr>
          <p:cNvPr id="2" name="Tabla 1"/>
          <p:cNvGraphicFramePr>
            <a:graphicFrameLocks noGrp="1"/>
          </p:cNvGraphicFramePr>
          <p:nvPr>
            <p:extLst>
              <p:ext uri="{D42A27DB-BD31-4B8C-83A1-F6EECF244321}">
                <p14:modId xmlns:p14="http://schemas.microsoft.com/office/powerpoint/2010/main" val="4229832276"/>
              </p:ext>
            </p:extLst>
          </p:nvPr>
        </p:nvGraphicFramePr>
        <p:xfrm>
          <a:off x="862158" y="880715"/>
          <a:ext cx="10451837" cy="4966355"/>
        </p:xfrm>
        <a:graphic>
          <a:graphicData uri="http://schemas.openxmlformats.org/drawingml/2006/table">
            <a:tbl>
              <a:tblPr/>
              <a:tblGrid>
                <a:gridCol w="2626003">
                  <a:extLst>
                    <a:ext uri="{9D8B030D-6E8A-4147-A177-3AD203B41FA5}">
                      <a16:colId xmlns:a16="http://schemas.microsoft.com/office/drawing/2014/main" xmlns="" val="2086224149"/>
                    </a:ext>
                  </a:extLst>
                </a:gridCol>
                <a:gridCol w="1808638">
                  <a:extLst>
                    <a:ext uri="{9D8B030D-6E8A-4147-A177-3AD203B41FA5}">
                      <a16:colId xmlns:a16="http://schemas.microsoft.com/office/drawing/2014/main" xmlns="" val="1222858038"/>
                    </a:ext>
                  </a:extLst>
                </a:gridCol>
                <a:gridCol w="1565168">
                  <a:extLst>
                    <a:ext uri="{9D8B030D-6E8A-4147-A177-3AD203B41FA5}">
                      <a16:colId xmlns:a16="http://schemas.microsoft.com/office/drawing/2014/main" xmlns="" val="3767791164"/>
                    </a:ext>
                  </a:extLst>
                </a:gridCol>
                <a:gridCol w="1113007">
                  <a:extLst>
                    <a:ext uri="{9D8B030D-6E8A-4147-A177-3AD203B41FA5}">
                      <a16:colId xmlns:a16="http://schemas.microsoft.com/office/drawing/2014/main" xmlns="" val="691891583"/>
                    </a:ext>
                  </a:extLst>
                </a:gridCol>
                <a:gridCol w="1113007">
                  <a:extLst>
                    <a:ext uri="{9D8B030D-6E8A-4147-A177-3AD203B41FA5}">
                      <a16:colId xmlns:a16="http://schemas.microsoft.com/office/drawing/2014/main" xmlns="" val="2509118970"/>
                    </a:ext>
                  </a:extLst>
                </a:gridCol>
                <a:gridCol w="1113007">
                  <a:extLst>
                    <a:ext uri="{9D8B030D-6E8A-4147-A177-3AD203B41FA5}">
                      <a16:colId xmlns:a16="http://schemas.microsoft.com/office/drawing/2014/main" xmlns="" val="3358769347"/>
                    </a:ext>
                  </a:extLst>
                </a:gridCol>
                <a:gridCol w="1113007">
                  <a:extLst>
                    <a:ext uri="{9D8B030D-6E8A-4147-A177-3AD203B41FA5}">
                      <a16:colId xmlns:a16="http://schemas.microsoft.com/office/drawing/2014/main" xmlns="" val="630481372"/>
                    </a:ext>
                  </a:extLst>
                </a:gridCol>
              </a:tblGrid>
              <a:tr h="159126">
                <a:tc gridSpan="7">
                  <a:txBody>
                    <a:bodyPr/>
                    <a:lstStyle/>
                    <a:p>
                      <a:pPr algn="ctr" fontAlgn="b"/>
                      <a:r>
                        <a:rPr lang="es-ES" sz="1400" b="1" i="0" u="none" strike="noStrike">
                          <a:solidFill>
                            <a:srgbClr val="203764"/>
                          </a:solidFill>
                          <a:effectLst/>
                          <a:latin typeface="Calibri" panose="020F0502020204030204" pitchFamily="34" charset="0"/>
                        </a:rPr>
                        <a:t>Dirección de Impuestos y Aduanas Nacionales </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extLst>
                  <a:ext uri="{0D108BD9-81ED-4DB2-BD59-A6C34878D82A}">
                    <a16:rowId xmlns:a16="http://schemas.microsoft.com/office/drawing/2014/main" xmlns="" val="597182377"/>
                  </a:ext>
                </a:extLst>
              </a:tr>
              <a:tr h="159126">
                <a:tc gridSpan="2">
                  <a:txBody>
                    <a:bodyPr/>
                    <a:lstStyle/>
                    <a:p>
                      <a:pPr algn="l" rtl="0" fontAlgn="b"/>
                      <a:r>
                        <a:rPr lang="es-CO" sz="1000" b="1" i="0" u="none" strike="noStrike">
                          <a:solidFill>
                            <a:srgbClr val="203764"/>
                          </a:solidFill>
                          <a:effectLst/>
                          <a:latin typeface="Calibri" panose="020F0502020204030204" pitchFamily="34" charset="0"/>
                        </a:rPr>
                        <a:t>Millones de pesos</a:t>
                      </a:r>
                    </a:p>
                  </a:txBody>
                  <a:tcPr marL="0" marR="0" marT="0" marB="0" anchor="b">
                    <a:lnL w="12700" cap="flat" cmpd="sng" algn="ctr">
                      <a:solidFill>
                        <a:schemeClr val="tx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CO"/>
                    </a:p>
                  </a:txBody>
                  <a:tcPr/>
                </a:tc>
                <a:tc gridSpan="5">
                  <a:txBody>
                    <a:bodyPr/>
                    <a:lstStyle/>
                    <a:p>
                      <a:pPr algn="ctr" rtl="0" fontAlgn="ctr"/>
                      <a:r>
                        <a:rPr lang="es-CO" sz="1400" b="1" i="0" u="none" strike="noStrike">
                          <a:solidFill>
                            <a:srgbClr val="FFFFFF"/>
                          </a:solidFill>
                          <a:effectLst/>
                          <a:latin typeface="Calibri" panose="020F0502020204030204" pitchFamily="34" charset="0"/>
                        </a:rPr>
                        <a:t>PND 2019-2022</a:t>
                      </a:r>
                    </a:p>
                  </a:txBody>
                  <a:tcPr marL="0" marR="0" marT="0" marB="0" anchor="ctr">
                    <a:lnL w="12700" cap="flat" cmpd="sng" algn="ctr">
                      <a:solidFill>
                        <a:srgbClr val="FFFFFF"/>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203764"/>
                    </a:solidFill>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extLst>
                  <a:ext uri="{0D108BD9-81ED-4DB2-BD59-A6C34878D82A}">
                    <a16:rowId xmlns:a16="http://schemas.microsoft.com/office/drawing/2014/main" xmlns="" val="713895086"/>
                  </a:ext>
                </a:extLst>
              </a:tr>
              <a:tr h="318251">
                <a:tc gridSpan="2">
                  <a:txBody>
                    <a:bodyPr/>
                    <a:lstStyle/>
                    <a:p>
                      <a:pPr algn="ctr" rtl="0" fontAlgn="ctr"/>
                      <a:r>
                        <a:rPr lang="es-ES" sz="1400" b="1" i="0" u="none" strike="noStrike">
                          <a:solidFill>
                            <a:srgbClr val="FFFFFF"/>
                          </a:solidFill>
                          <a:effectLst/>
                          <a:latin typeface="Calibri" panose="020F0502020204030204" pitchFamily="34" charset="0"/>
                        </a:rPr>
                        <a:t>Metas Plan Nacional de Desarrollo</a:t>
                      </a:r>
                    </a:p>
                  </a:txBody>
                  <a:tcPr marL="0" marR="0" marT="0" marB="0" anchor="ctr">
                    <a:lnL w="12700" cap="flat" cmpd="sng" algn="ctr">
                      <a:solidFill>
                        <a:schemeClr val="tx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03764"/>
                    </a:solidFill>
                  </a:tcPr>
                </a:tc>
                <a:tc hMerge="1">
                  <a:txBody>
                    <a:bodyPr/>
                    <a:lstStyle/>
                    <a:p>
                      <a:endParaRPr lang="es-CO"/>
                    </a:p>
                  </a:txBody>
                  <a:tcPr/>
                </a:tc>
                <a:tc>
                  <a:txBody>
                    <a:bodyPr/>
                    <a:lstStyle/>
                    <a:p>
                      <a:pPr algn="ctr" rtl="0" fontAlgn="ctr"/>
                      <a:r>
                        <a:rPr lang="es-CO" sz="1400" b="1" i="0" u="none" strike="noStrike">
                          <a:solidFill>
                            <a:srgbClr val="FFFFFF"/>
                          </a:solidFill>
                          <a:effectLst/>
                          <a:latin typeface="Calibri" panose="020F0502020204030204" pitchFamily="34" charset="0"/>
                        </a:rPr>
                        <a:t>Total  2019-2022</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03764"/>
                    </a:solidFill>
                  </a:tcPr>
                </a:tc>
                <a:tc>
                  <a:txBody>
                    <a:bodyPr/>
                    <a:lstStyle/>
                    <a:p>
                      <a:pPr algn="ctr" rtl="0" fontAlgn="ctr"/>
                      <a:r>
                        <a:rPr lang="es-CO" sz="1400" b="1" i="0" u="none" strike="noStrike" dirty="0" smtClean="0">
                          <a:solidFill>
                            <a:srgbClr val="FFFFFF"/>
                          </a:solidFill>
                          <a:effectLst/>
                          <a:latin typeface="Calibri" panose="020F0502020204030204" pitchFamily="34" charset="0"/>
                        </a:rPr>
                        <a:t>2019</a:t>
                      </a:r>
                      <a:endParaRPr lang="es-CO" sz="1400" b="1" i="0" u="none" strike="noStrike" dirty="0">
                        <a:solidFill>
                          <a:srgbClr val="FFFFFF"/>
                        </a:solidFill>
                        <a:effectLst/>
                        <a:latin typeface="Calibri" panose="020F0502020204030204" pitchFamily="34" charset="0"/>
                      </a:endParaRP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03764"/>
                    </a:solidFill>
                  </a:tcPr>
                </a:tc>
                <a:tc>
                  <a:txBody>
                    <a:bodyPr/>
                    <a:lstStyle/>
                    <a:p>
                      <a:pPr algn="ctr" rtl="0" fontAlgn="ctr"/>
                      <a:r>
                        <a:rPr lang="es-CO" sz="1400" b="1" i="0" u="none" strike="noStrike" dirty="0" smtClean="0">
                          <a:solidFill>
                            <a:srgbClr val="FFFFFF"/>
                          </a:solidFill>
                          <a:effectLst/>
                          <a:latin typeface="Calibri" panose="020F0502020204030204" pitchFamily="34" charset="0"/>
                        </a:rPr>
                        <a:t>2020</a:t>
                      </a:r>
                      <a:endParaRPr lang="es-CO" sz="1400" b="1" i="0" u="none" strike="noStrike" dirty="0">
                        <a:solidFill>
                          <a:srgbClr val="FFFFFF"/>
                        </a:solidFill>
                        <a:effectLst/>
                        <a:latin typeface="Calibri" panose="020F0502020204030204" pitchFamily="34" charset="0"/>
                      </a:endParaRP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03764"/>
                    </a:solidFill>
                  </a:tcPr>
                </a:tc>
                <a:tc>
                  <a:txBody>
                    <a:bodyPr/>
                    <a:lstStyle/>
                    <a:p>
                      <a:pPr algn="ctr" rtl="0" fontAlgn="ctr"/>
                      <a:r>
                        <a:rPr lang="es-CO" sz="1400" b="1" i="0" u="none" strike="noStrike" dirty="0" smtClean="0">
                          <a:solidFill>
                            <a:srgbClr val="FFFFFF"/>
                          </a:solidFill>
                          <a:effectLst/>
                          <a:latin typeface="Calibri" panose="020F0502020204030204" pitchFamily="34" charset="0"/>
                        </a:rPr>
                        <a:t>2021</a:t>
                      </a:r>
                      <a:endParaRPr lang="es-CO" sz="1400" b="1" i="0" u="none" strike="noStrike" dirty="0">
                        <a:solidFill>
                          <a:srgbClr val="FFFFFF"/>
                        </a:solidFill>
                        <a:effectLst/>
                        <a:latin typeface="Calibri" panose="020F0502020204030204" pitchFamily="34" charset="0"/>
                      </a:endParaRP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03764"/>
                    </a:solidFill>
                  </a:tcPr>
                </a:tc>
                <a:tc>
                  <a:txBody>
                    <a:bodyPr/>
                    <a:lstStyle/>
                    <a:p>
                      <a:pPr algn="ctr" rtl="0" fontAlgn="ctr"/>
                      <a:r>
                        <a:rPr lang="es-CO" sz="1400" b="1" i="0" u="none" strike="noStrike" dirty="0" smtClean="0">
                          <a:solidFill>
                            <a:srgbClr val="FFFFFF"/>
                          </a:solidFill>
                          <a:effectLst/>
                          <a:latin typeface="Calibri" panose="020F0502020204030204" pitchFamily="34" charset="0"/>
                        </a:rPr>
                        <a:t>2022</a:t>
                      </a:r>
                      <a:endParaRPr lang="es-CO" sz="1400" b="1" i="0" u="none" strike="noStrike" dirty="0">
                        <a:solidFill>
                          <a:srgbClr val="FFFFFF"/>
                        </a:solidFill>
                        <a:effectLst/>
                        <a:latin typeface="Calibri" panose="020F0502020204030204" pitchFamily="34" charset="0"/>
                      </a:endParaRPr>
                    </a:p>
                  </a:txBody>
                  <a:tcPr marL="0" marR="0" marT="0" marB="0" anchor="ctr">
                    <a:lnL w="12700" cap="flat" cmpd="sng" algn="ctr">
                      <a:solidFill>
                        <a:srgbClr val="FFFFFF"/>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FFFFFF"/>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03764"/>
                    </a:solidFill>
                  </a:tcPr>
                </a:tc>
                <a:extLst>
                  <a:ext uri="{0D108BD9-81ED-4DB2-BD59-A6C34878D82A}">
                    <a16:rowId xmlns:a16="http://schemas.microsoft.com/office/drawing/2014/main" xmlns="" val="253703779"/>
                  </a:ext>
                </a:extLst>
              </a:tr>
              <a:tr h="227322">
                <a:tc rowSpan="4">
                  <a:txBody>
                    <a:bodyPr/>
                    <a:lstStyle/>
                    <a:p>
                      <a:pPr algn="ctr" rtl="0" fontAlgn="ctr"/>
                      <a:r>
                        <a:rPr lang="es-ES" sz="1000" b="0" i="0" u="none" strike="noStrike">
                          <a:solidFill>
                            <a:srgbClr val="203764"/>
                          </a:solidFill>
                          <a:effectLst/>
                          <a:latin typeface="Arial" panose="020B0604020202020204" pitchFamily="34" charset="0"/>
                        </a:rPr>
                        <a:t>Recaudo tributario neto (porcentaje del PIB)</a:t>
                      </a:r>
                    </a:p>
                  </a:txBody>
                  <a:tcPr marL="0" marR="0" marT="0" marB="0" anchor="ctr">
                    <a:lnL w="12700" cap="flat" cmpd="sng" algn="ctr">
                      <a:solidFill>
                        <a:schemeClr val="tx1"/>
                      </a:solidFill>
                      <a:prstDash val="solid"/>
                      <a:round/>
                      <a:headEnd type="none" w="med" len="med"/>
                      <a:tailEnd type="none" w="med" len="med"/>
                    </a:lnL>
                    <a:lnR w="6350" cap="flat" cmpd="sng" algn="ctr">
                      <a:solidFill>
                        <a:srgbClr val="203764"/>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CO" sz="1000" b="0" i="0" u="none" strike="noStrike">
                          <a:solidFill>
                            <a:srgbClr val="203764"/>
                          </a:solidFill>
                          <a:effectLst/>
                          <a:latin typeface="Arial" panose="020B0604020202020204" pitchFamily="34" charset="0"/>
                        </a:rPr>
                        <a:t>Meta</a:t>
                      </a:r>
                    </a:p>
                  </a:txBody>
                  <a:tcPr marL="0" marR="0" marT="0" marB="0" anchor="ctr">
                    <a:lnL w="6350" cap="flat" cmpd="sng" algn="ctr">
                      <a:solidFill>
                        <a:srgbClr val="203764"/>
                      </a:solidFill>
                      <a:prstDash val="dot"/>
                      <a:round/>
                      <a:headEnd type="none" w="med" len="med"/>
                      <a:tailEnd type="none" w="med" len="med"/>
                    </a:lnL>
                    <a:lnR w="6350" cap="flat" cmpd="sng" algn="ctr">
                      <a:solidFill>
                        <a:srgbClr val="203764"/>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203764"/>
                      </a:solidFill>
                      <a:prstDash val="dot"/>
                      <a:round/>
                      <a:headEnd type="none" w="med" len="med"/>
                      <a:tailEnd type="none" w="med" len="med"/>
                    </a:lnB>
                  </a:tcPr>
                </a:tc>
                <a:tc>
                  <a:txBody>
                    <a:bodyPr/>
                    <a:lstStyle/>
                    <a:p>
                      <a:pPr algn="r" rtl="0" fontAlgn="b"/>
                      <a:r>
                        <a:rPr lang="es-CO" sz="1100" b="0" i="0" u="none" strike="noStrike" dirty="0">
                          <a:solidFill>
                            <a:srgbClr val="1F4E78"/>
                          </a:solidFill>
                          <a:effectLst/>
                          <a:latin typeface="Calibri" panose="020F0502020204030204" pitchFamily="34" charset="0"/>
                          <a:cs typeface="Calibri" panose="020F0502020204030204" pitchFamily="34" charset="0"/>
                        </a:rPr>
                        <a:t> 14,70 </a:t>
                      </a:r>
                    </a:p>
                  </a:txBody>
                  <a:tcPr marL="0" marR="0" marT="0" marB="0" anchor="b">
                    <a:lnL w="6350" cap="flat" cmpd="sng" algn="ctr">
                      <a:solidFill>
                        <a:srgbClr val="203764"/>
                      </a:solidFill>
                      <a:prstDash val="dot"/>
                      <a:round/>
                      <a:headEnd type="none" w="med" len="med"/>
                      <a:tailEnd type="none" w="med" len="med"/>
                    </a:lnL>
                    <a:lnR w="6350" cap="flat" cmpd="sng" algn="ctr">
                      <a:solidFill>
                        <a:srgbClr val="203764"/>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203764"/>
                      </a:solidFill>
                      <a:prstDash val="dot"/>
                      <a:round/>
                      <a:headEnd type="none" w="med" len="med"/>
                      <a:tailEnd type="none" w="med" len="med"/>
                    </a:lnB>
                  </a:tcPr>
                </a:tc>
                <a:tc>
                  <a:txBody>
                    <a:bodyPr/>
                    <a:lstStyle/>
                    <a:p>
                      <a:pPr algn="r" rtl="0" fontAlgn="b"/>
                      <a:r>
                        <a:rPr lang="es-CO" sz="1100" b="0" i="0" u="none" strike="noStrike">
                          <a:solidFill>
                            <a:srgbClr val="1F4E78"/>
                          </a:solidFill>
                          <a:effectLst/>
                          <a:latin typeface="Calibri" panose="020F0502020204030204" pitchFamily="34" charset="0"/>
                          <a:cs typeface="Calibri" panose="020F0502020204030204" pitchFamily="34" charset="0"/>
                        </a:rPr>
                        <a:t>                     14 </a:t>
                      </a:r>
                    </a:p>
                  </a:txBody>
                  <a:tcPr marL="0" marR="0" marT="0" marB="0" anchor="b">
                    <a:lnL w="6350" cap="flat" cmpd="sng" algn="ctr">
                      <a:solidFill>
                        <a:srgbClr val="203764"/>
                      </a:solidFill>
                      <a:prstDash val="dot"/>
                      <a:round/>
                      <a:headEnd type="none" w="med" len="med"/>
                      <a:tailEnd type="none" w="med" len="med"/>
                    </a:lnL>
                    <a:lnR w="6350" cap="flat" cmpd="sng" algn="ctr">
                      <a:solidFill>
                        <a:srgbClr val="203764"/>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203764"/>
                      </a:solidFill>
                      <a:prstDash val="dot"/>
                      <a:round/>
                      <a:headEnd type="none" w="med" len="med"/>
                      <a:tailEnd type="none" w="med" len="med"/>
                    </a:lnB>
                  </a:tcPr>
                </a:tc>
                <a:tc>
                  <a:txBody>
                    <a:bodyPr/>
                    <a:lstStyle/>
                    <a:p>
                      <a:pPr algn="r" rtl="0" fontAlgn="b"/>
                      <a:r>
                        <a:rPr lang="es-CO" sz="1100" b="0" i="0" u="none" strike="noStrike">
                          <a:solidFill>
                            <a:srgbClr val="1F4E78"/>
                          </a:solidFill>
                          <a:effectLst/>
                          <a:latin typeface="Calibri" panose="020F0502020204030204" pitchFamily="34" charset="0"/>
                          <a:cs typeface="Calibri" panose="020F0502020204030204" pitchFamily="34" charset="0"/>
                        </a:rPr>
                        <a:t>               14 </a:t>
                      </a:r>
                    </a:p>
                  </a:txBody>
                  <a:tcPr marL="0" marR="0" marT="0" marB="0" anchor="b">
                    <a:lnL w="6350" cap="flat" cmpd="sng" algn="ctr">
                      <a:solidFill>
                        <a:srgbClr val="203764"/>
                      </a:solidFill>
                      <a:prstDash val="dot"/>
                      <a:round/>
                      <a:headEnd type="none" w="med" len="med"/>
                      <a:tailEnd type="none" w="med" len="med"/>
                    </a:lnL>
                    <a:lnR w="6350" cap="flat" cmpd="sng" algn="ctr">
                      <a:solidFill>
                        <a:srgbClr val="203764"/>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203764"/>
                      </a:solidFill>
                      <a:prstDash val="dot"/>
                      <a:round/>
                      <a:headEnd type="none" w="med" len="med"/>
                      <a:tailEnd type="none" w="med" len="med"/>
                    </a:lnB>
                  </a:tcPr>
                </a:tc>
                <a:tc>
                  <a:txBody>
                    <a:bodyPr/>
                    <a:lstStyle/>
                    <a:p>
                      <a:pPr algn="r" rtl="0" fontAlgn="b"/>
                      <a:r>
                        <a:rPr lang="es-CO" sz="1100" b="0" i="0" u="none" strike="noStrike">
                          <a:solidFill>
                            <a:srgbClr val="1F4E78"/>
                          </a:solidFill>
                          <a:effectLst/>
                          <a:latin typeface="Calibri" panose="020F0502020204030204" pitchFamily="34" charset="0"/>
                          <a:cs typeface="Calibri" panose="020F0502020204030204" pitchFamily="34" charset="0"/>
                        </a:rPr>
                        <a:t> 14,30 </a:t>
                      </a:r>
                    </a:p>
                  </a:txBody>
                  <a:tcPr marL="0" marR="0" marT="0" marB="0" anchor="b">
                    <a:lnL w="6350" cap="flat" cmpd="sng" algn="ctr">
                      <a:solidFill>
                        <a:srgbClr val="203764"/>
                      </a:solidFill>
                      <a:prstDash val="dot"/>
                      <a:round/>
                      <a:headEnd type="none" w="med" len="med"/>
                      <a:tailEnd type="none" w="med" len="med"/>
                    </a:lnL>
                    <a:lnR w="6350" cap="flat" cmpd="sng" algn="ctr">
                      <a:solidFill>
                        <a:srgbClr val="203764"/>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203764"/>
                      </a:solidFill>
                      <a:prstDash val="dot"/>
                      <a:round/>
                      <a:headEnd type="none" w="med" len="med"/>
                      <a:tailEnd type="none" w="med" len="med"/>
                    </a:lnB>
                  </a:tcPr>
                </a:tc>
                <a:tc>
                  <a:txBody>
                    <a:bodyPr/>
                    <a:lstStyle/>
                    <a:p>
                      <a:pPr algn="r" rtl="0" fontAlgn="b"/>
                      <a:r>
                        <a:rPr lang="es-CO" sz="1100" b="0" i="0" u="none" strike="noStrike">
                          <a:solidFill>
                            <a:srgbClr val="1F4E78"/>
                          </a:solidFill>
                          <a:effectLst/>
                          <a:latin typeface="Calibri" panose="020F0502020204030204" pitchFamily="34" charset="0"/>
                          <a:cs typeface="Calibri" panose="020F0502020204030204" pitchFamily="34" charset="0"/>
                        </a:rPr>
                        <a:t>                     15 </a:t>
                      </a:r>
                    </a:p>
                  </a:txBody>
                  <a:tcPr marL="0" marR="0" marT="0" marB="0" anchor="b">
                    <a:lnL w="6350" cap="flat" cmpd="sng" algn="ctr">
                      <a:solidFill>
                        <a:srgbClr val="203764"/>
                      </a:solidFill>
                      <a:prstDash val="dot"/>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203764"/>
                      </a:solidFill>
                      <a:prstDash val="dot"/>
                      <a:round/>
                      <a:headEnd type="none" w="med" len="med"/>
                      <a:tailEnd type="none" w="med" len="med"/>
                    </a:lnB>
                  </a:tcPr>
                </a:tc>
                <a:extLst>
                  <a:ext uri="{0D108BD9-81ED-4DB2-BD59-A6C34878D82A}">
                    <a16:rowId xmlns:a16="http://schemas.microsoft.com/office/drawing/2014/main" xmlns="" val="3804702928"/>
                  </a:ext>
                </a:extLst>
              </a:tr>
              <a:tr h="227322">
                <a:tc vMerge="1">
                  <a:txBody>
                    <a:bodyPr/>
                    <a:lstStyle/>
                    <a:p>
                      <a:endParaRPr lang="es-CO"/>
                    </a:p>
                  </a:txBody>
                  <a:tcPr/>
                </a:tc>
                <a:tc>
                  <a:txBody>
                    <a:bodyPr/>
                    <a:lstStyle/>
                    <a:p>
                      <a:pPr algn="ctr" rtl="0" fontAlgn="ctr"/>
                      <a:r>
                        <a:rPr lang="es-CO" sz="1000" b="0" i="0" u="none" strike="noStrike">
                          <a:solidFill>
                            <a:srgbClr val="203764"/>
                          </a:solidFill>
                          <a:effectLst/>
                          <a:latin typeface="Arial" panose="020B0604020202020204" pitchFamily="34" charset="0"/>
                        </a:rPr>
                        <a:t>Unidad de Medida</a:t>
                      </a:r>
                    </a:p>
                  </a:txBody>
                  <a:tcPr marL="0" marR="0" marT="0" marB="0" anchor="ctr">
                    <a:lnL w="6350" cap="flat" cmpd="sng" algn="ctr">
                      <a:solidFill>
                        <a:srgbClr val="203764"/>
                      </a:solidFill>
                      <a:prstDash val="dot"/>
                      <a:round/>
                      <a:headEnd type="none" w="med" len="med"/>
                      <a:tailEnd type="none" w="med" len="med"/>
                    </a:lnL>
                    <a:lnR w="6350" cap="flat" cmpd="sng" algn="ctr">
                      <a:solidFill>
                        <a:srgbClr val="203764"/>
                      </a:solidFill>
                      <a:prstDash val="dot"/>
                      <a:round/>
                      <a:headEnd type="none" w="med" len="med"/>
                      <a:tailEnd type="none" w="med" len="med"/>
                    </a:lnR>
                    <a:lnT w="6350" cap="flat" cmpd="sng" algn="ctr">
                      <a:solidFill>
                        <a:srgbClr val="203764"/>
                      </a:solidFill>
                      <a:prstDash val="dot"/>
                      <a:round/>
                      <a:headEnd type="none" w="med" len="med"/>
                      <a:tailEnd type="none" w="med" len="med"/>
                    </a:lnT>
                    <a:lnB w="6350" cap="flat" cmpd="sng" algn="ctr">
                      <a:solidFill>
                        <a:srgbClr val="203764"/>
                      </a:solidFill>
                      <a:prstDash val="dot"/>
                      <a:round/>
                      <a:headEnd type="none" w="med" len="med"/>
                      <a:tailEnd type="none" w="med" len="med"/>
                    </a:lnB>
                  </a:tcPr>
                </a:tc>
                <a:tc>
                  <a:txBody>
                    <a:bodyPr/>
                    <a:lstStyle/>
                    <a:p>
                      <a:pPr algn="r" rtl="0" fontAlgn="b"/>
                      <a:r>
                        <a:rPr lang="es-CO" sz="1100" b="0" i="0" u="none" strike="noStrike" dirty="0">
                          <a:solidFill>
                            <a:srgbClr val="1F4E78"/>
                          </a:solidFill>
                          <a:effectLst/>
                          <a:latin typeface="Calibri" panose="020F0502020204030204" pitchFamily="34" charset="0"/>
                          <a:cs typeface="Calibri" panose="020F0502020204030204" pitchFamily="34" charset="0"/>
                        </a:rPr>
                        <a:t> Porcentaje </a:t>
                      </a:r>
                    </a:p>
                  </a:txBody>
                  <a:tcPr marL="0" marR="0" marT="0" marB="0" anchor="b">
                    <a:lnL w="6350" cap="flat" cmpd="sng" algn="ctr">
                      <a:solidFill>
                        <a:srgbClr val="203764"/>
                      </a:solidFill>
                      <a:prstDash val="dot"/>
                      <a:round/>
                      <a:headEnd type="none" w="med" len="med"/>
                      <a:tailEnd type="none" w="med" len="med"/>
                    </a:lnL>
                    <a:lnR w="6350" cap="flat" cmpd="sng" algn="ctr">
                      <a:solidFill>
                        <a:srgbClr val="203764"/>
                      </a:solidFill>
                      <a:prstDash val="dot"/>
                      <a:round/>
                      <a:headEnd type="none" w="med" len="med"/>
                      <a:tailEnd type="none" w="med" len="med"/>
                    </a:lnR>
                    <a:lnT w="6350" cap="flat" cmpd="sng" algn="ctr">
                      <a:solidFill>
                        <a:srgbClr val="203764"/>
                      </a:solidFill>
                      <a:prstDash val="dot"/>
                      <a:round/>
                      <a:headEnd type="none" w="med" len="med"/>
                      <a:tailEnd type="none" w="med" len="med"/>
                    </a:lnT>
                    <a:lnB w="6350" cap="flat" cmpd="sng" algn="ctr">
                      <a:solidFill>
                        <a:srgbClr val="203764"/>
                      </a:solidFill>
                      <a:prstDash val="dot"/>
                      <a:round/>
                      <a:headEnd type="none" w="med" len="med"/>
                      <a:tailEnd type="none" w="med" len="med"/>
                    </a:lnB>
                  </a:tcPr>
                </a:tc>
                <a:tc>
                  <a:txBody>
                    <a:bodyPr/>
                    <a:lstStyle/>
                    <a:p>
                      <a:pPr algn="r" rtl="0" fontAlgn="b"/>
                      <a:r>
                        <a:rPr lang="es-CO" sz="1100" b="0" i="0" u="none" strike="noStrike" dirty="0">
                          <a:solidFill>
                            <a:srgbClr val="1F4E78"/>
                          </a:solidFill>
                          <a:effectLst/>
                          <a:latin typeface="Calibri" panose="020F0502020204030204" pitchFamily="34" charset="0"/>
                          <a:cs typeface="Calibri" panose="020F0502020204030204" pitchFamily="34" charset="0"/>
                        </a:rPr>
                        <a:t> Porcentaje </a:t>
                      </a:r>
                    </a:p>
                  </a:txBody>
                  <a:tcPr marL="0" marR="0" marT="0" marB="0" anchor="b">
                    <a:lnL w="6350" cap="flat" cmpd="sng" algn="ctr">
                      <a:solidFill>
                        <a:srgbClr val="203764"/>
                      </a:solidFill>
                      <a:prstDash val="dot"/>
                      <a:round/>
                      <a:headEnd type="none" w="med" len="med"/>
                      <a:tailEnd type="none" w="med" len="med"/>
                    </a:lnL>
                    <a:lnR w="6350" cap="flat" cmpd="sng" algn="ctr">
                      <a:solidFill>
                        <a:srgbClr val="203764"/>
                      </a:solidFill>
                      <a:prstDash val="dot"/>
                      <a:round/>
                      <a:headEnd type="none" w="med" len="med"/>
                      <a:tailEnd type="none" w="med" len="med"/>
                    </a:lnR>
                    <a:lnT w="6350" cap="flat" cmpd="sng" algn="ctr">
                      <a:solidFill>
                        <a:srgbClr val="203764"/>
                      </a:solidFill>
                      <a:prstDash val="dot"/>
                      <a:round/>
                      <a:headEnd type="none" w="med" len="med"/>
                      <a:tailEnd type="none" w="med" len="med"/>
                    </a:lnT>
                    <a:lnB w="6350" cap="flat" cmpd="sng" algn="ctr">
                      <a:solidFill>
                        <a:srgbClr val="203764"/>
                      </a:solidFill>
                      <a:prstDash val="dot"/>
                      <a:round/>
                      <a:headEnd type="none" w="med" len="med"/>
                      <a:tailEnd type="none" w="med" len="med"/>
                    </a:lnB>
                  </a:tcPr>
                </a:tc>
                <a:tc>
                  <a:txBody>
                    <a:bodyPr/>
                    <a:lstStyle/>
                    <a:p>
                      <a:pPr algn="r" rtl="0" fontAlgn="b"/>
                      <a:r>
                        <a:rPr lang="es-CO" sz="1100" b="0" i="0" u="none" strike="noStrike">
                          <a:solidFill>
                            <a:srgbClr val="1F4E78"/>
                          </a:solidFill>
                          <a:effectLst/>
                          <a:latin typeface="Calibri" panose="020F0502020204030204" pitchFamily="34" charset="0"/>
                          <a:cs typeface="Calibri" panose="020F0502020204030204" pitchFamily="34" charset="0"/>
                        </a:rPr>
                        <a:t> Porcentaje </a:t>
                      </a:r>
                    </a:p>
                  </a:txBody>
                  <a:tcPr marL="0" marR="0" marT="0" marB="0" anchor="b">
                    <a:lnL w="6350" cap="flat" cmpd="sng" algn="ctr">
                      <a:solidFill>
                        <a:srgbClr val="203764"/>
                      </a:solidFill>
                      <a:prstDash val="dot"/>
                      <a:round/>
                      <a:headEnd type="none" w="med" len="med"/>
                      <a:tailEnd type="none" w="med" len="med"/>
                    </a:lnL>
                    <a:lnR w="6350" cap="flat" cmpd="sng" algn="ctr">
                      <a:solidFill>
                        <a:srgbClr val="203764"/>
                      </a:solidFill>
                      <a:prstDash val="dot"/>
                      <a:round/>
                      <a:headEnd type="none" w="med" len="med"/>
                      <a:tailEnd type="none" w="med" len="med"/>
                    </a:lnR>
                    <a:lnT w="6350" cap="flat" cmpd="sng" algn="ctr">
                      <a:solidFill>
                        <a:srgbClr val="203764"/>
                      </a:solidFill>
                      <a:prstDash val="dot"/>
                      <a:round/>
                      <a:headEnd type="none" w="med" len="med"/>
                      <a:tailEnd type="none" w="med" len="med"/>
                    </a:lnT>
                    <a:lnB w="6350" cap="flat" cmpd="sng" algn="ctr">
                      <a:solidFill>
                        <a:srgbClr val="203764"/>
                      </a:solidFill>
                      <a:prstDash val="dot"/>
                      <a:round/>
                      <a:headEnd type="none" w="med" len="med"/>
                      <a:tailEnd type="none" w="med" len="med"/>
                    </a:lnB>
                  </a:tcPr>
                </a:tc>
                <a:tc>
                  <a:txBody>
                    <a:bodyPr/>
                    <a:lstStyle/>
                    <a:p>
                      <a:pPr algn="r" rtl="0" fontAlgn="b"/>
                      <a:r>
                        <a:rPr lang="es-CO" sz="1100" b="0" i="0" u="none" strike="noStrike">
                          <a:solidFill>
                            <a:srgbClr val="1F4E78"/>
                          </a:solidFill>
                          <a:effectLst/>
                          <a:latin typeface="Calibri" panose="020F0502020204030204" pitchFamily="34" charset="0"/>
                          <a:cs typeface="Calibri" panose="020F0502020204030204" pitchFamily="34" charset="0"/>
                        </a:rPr>
                        <a:t> Porcentaje </a:t>
                      </a:r>
                    </a:p>
                  </a:txBody>
                  <a:tcPr marL="0" marR="0" marT="0" marB="0" anchor="b">
                    <a:lnL w="6350" cap="flat" cmpd="sng" algn="ctr">
                      <a:solidFill>
                        <a:srgbClr val="203764"/>
                      </a:solidFill>
                      <a:prstDash val="dot"/>
                      <a:round/>
                      <a:headEnd type="none" w="med" len="med"/>
                      <a:tailEnd type="none" w="med" len="med"/>
                    </a:lnL>
                    <a:lnR w="6350" cap="flat" cmpd="sng" algn="ctr">
                      <a:solidFill>
                        <a:srgbClr val="203764"/>
                      </a:solidFill>
                      <a:prstDash val="dot"/>
                      <a:round/>
                      <a:headEnd type="none" w="med" len="med"/>
                      <a:tailEnd type="none" w="med" len="med"/>
                    </a:lnR>
                    <a:lnT w="6350" cap="flat" cmpd="sng" algn="ctr">
                      <a:solidFill>
                        <a:srgbClr val="203764"/>
                      </a:solidFill>
                      <a:prstDash val="dot"/>
                      <a:round/>
                      <a:headEnd type="none" w="med" len="med"/>
                      <a:tailEnd type="none" w="med" len="med"/>
                    </a:lnT>
                    <a:lnB w="6350" cap="flat" cmpd="sng" algn="ctr">
                      <a:solidFill>
                        <a:srgbClr val="203764"/>
                      </a:solidFill>
                      <a:prstDash val="dot"/>
                      <a:round/>
                      <a:headEnd type="none" w="med" len="med"/>
                      <a:tailEnd type="none" w="med" len="med"/>
                    </a:lnB>
                  </a:tcPr>
                </a:tc>
                <a:tc>
                  <a:txBody>
                    <a:bodyPr/>
                    <a:lstStyle/>
                    <a:p>
                      <a:pPr algn="r" rtl="0" fontAlgn="b"/>
                      <a:r>
                        <a:rPr lang="es-CO" sz="1100" b="0" i="0" u="none" strike="noStrike">
                          <a:solidFill>
                            <a:srgbClr val="1F4E78"/>
                          </a:solidFill>
                          <a:effectLst/>
                          <a:latin typeface="Calibri" panose="020F0502020204030204" pitchFamily="34" charset="0"/>
                          <a:cs typeface="Calibri" panose="020F0502020204030204" pitchFamily="34" charset="0"/>
                        </a:rPr>
                        <a:t> Porcentaje </a:t>
                      </a:r>
                    </a:p>
                  </a:txBody>
                  <a:tcPr marL="0" marR="0" marT="0" marB="0" anchor="b">
                    <a:lnL w="6350" cap="flat" cmpd="sng" algn="ctr">
                      <a:solidFill>
                        <a:srgbClr val="203764"/>
                      </a:solidFill>
                      <a:prstDash val="dot"/>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203764"/>
                      </a:solidFill>
                      <a:prstDash val="dot"/>
                      <a:round/>
                      <a:headEnd type="none" w="med" len="med"/>
                      <a:tailEnd type="none" w="med" len="med"/>
                    </a:lnT>
                    <a:lnB w="6350" cap="flat" cmpd="sng" algn="ctr">
                      <a:solidFill>
                        <a:srgbClr val="203764"/>
                      </a:solidFill>
                      <a:prstDash val="dot"/>
                      <a:round/>
                      <a:headEnd type="none" w="med" len="med"/>
                      <a:tailEnd type="none" w="med" len="med"/>
                    </a:lnB>
                  </a:tcPr>
                </a:tc>
                <a:extLst>
                  <a:ext uri="{0D108BD9-81ED-4DB2-BD59-A6C34878D82A}">
                    <a16:rowId xmlns:a16="http://schemas.microsoft.com/office/drawing/2014/main" xmlns="" val="2892512150"/>
                  </a:ext>
                </a:extLst>
              </a:tr>
              <a:tr h="113661">
                <a:tc vMerge="1">
                  <a:txBody>
                    <a:bodyPr/>
                    <a:lstStyle/>
                    <a:p>
                      <a:endParaRPr lang="es-CO"/>
                    </a:p>
                  </a:txBody>
                  <a:tcPr/>
                </a:tc>
                <a:tc>
                  <a:txBody>
                    <a:bodyPr/>
                    <a:lstStyle/>
                    <a:p>
                      <a:pPr algn="ctr" rtl="0" fontAlgn="ctr"/>
                      <a:r>
                        <a:rPr lang="es-CO" sz="1000" b="0" i="0" u="none" strike="noStrike">
                          <a:solidFill>
                            <a:srgbClr val="203764"/>
                          </a:solidFill>
                          <a:effectLst/>
                          <a:latin typeface="Arial" panose="020B0604020202020204" pitchFamily="34" charset="0"/>
                        </a:rPr>
                        <a:t>Avance</a:t>
                      </a:r>
                    </a:p>
                  </a:txBody>
                  <a:tcPr marL="0" marR="0" marT="0" marB="0" anchor="ctr">
                    <a:lnL w="6350" cap="flat" cmpd="sng" algn="ctr">
                      <a:solidFill>
                        <a:srgbClr val="203764"/>
                      </a:solidFill>
                      <a:prstDash val="dot"/>
                      <a:round/>
                      <a:headEnd type="none" w="med" len="med"/>
                      <a:tailEnd type="none" w="med" len="med"/>
                    </a:lnL>
                    <a:lnR w="6350" cap="flat" cmpd="sng" algn="ctr">
                      <a:solidFill>
                        <a:srgbClr val="203764"/>
                      </a:solidFill>
                      <a:prstDash val="dot"/>
                      <a:round/>
                      <a:headEnd type="none" w="med" len="med"/>
                      <a:tailEnd type="none" w="med" len="med"/>
                    </a:lnR>
                    <a:lnT w="6350" cap="flat" cmpd="sng" algn="ctr">
                      <a:solidFill>
                        <a:srgbClr val="203764"/>
                      </a:solidFill>
                      <a:prstDash val="dot"/>
                      <a:round/>
                      <a:headEnd type="none" w="med" len="med"/>
                      <a:tailEnd type="none" w="med" len="med"/>
                    </a:lnT>
                    <a:lnB w="6350" cap="flat" cmpd="sng" algn="ctr">
                      <a:solidFill>
                        <a:srgbClr val="203764"/>
                      </a:solidFill>
                      <a:prstDash val="dot"/>
                      <a:round/>
                      <a:headEnd type="none" w="med" len="med"/>
                      <a:tailEnd type="none" w="med" len="med"/>
                    </a:lnB>
                  </a:tcPr>
                </a:tc>
                <a:tc>
                  <a:txBody>
                    <a:bodyPr/>
                    <a:lstStyle/>
                    <a:p>
                      <a:pPr algn="r" rtl="0" fontAlgn="b"/>
                      <a:r>
                        <a:rPr lang="es-CO" sz="1100" b="0" i="0" u="none" strike="noStrike">
                          <a:solidFill>
                            <a:srgbClr val="1F4E78"/>
                          </a:solidFill>
                          <a:effectLst/>
                          <a:latin typeface="Calibri" panose="020F0502020204030204" pitchFamily="34" charset="0"/>
                          <a:cs typeface="Calibri" panose="020F0502020204030204" pitchFamily="34" charset="0"/>
                        </a:rPr>
                        <a:t> 13,92 </a:t>
                      </a:r>
                    </a:p>
                  </a:txBody>
                  <a:tcPr marL="0" marR="0" marT="0" marB="0" anchor="b">
                    <a:lnL w="6350" cap="flat" cmpd="sng" algn="ctr">
                      <a:solidFill>
                        <a:srgbClr val="203764"/>
                      </a:solidFill>
                      <a:prstDash val="dot"/>
                      <a:round/>
                      <a:headEnd type="none" w="med" len="med"/>
                      <a:tailEnd type="none" w="med" len="med"/>
                    </a:lnL>
                    <a:lnR w="6350" cap="flat" cmpd="sng" algn="ctr">
                      <a:solidFill>
                        <a:srgbClr val="203764"/>
                      </a:solidFill>
                      <a:prstDash val="dot"/>
                      <a:round/>
                      <a:headEnd type="none" w="med" len="med"/>
                      <a:tailEnd type="none" w="med" len="med"/>
                    </a:lnR>
                    <a:lnT w="6350" cap="flat" cmpd="sng" algn="ctr">
                      <a:solidFill>
                        <a:srgbClr val="203764"/>
                      </a:solidFill>
                      <a:prstDash val="dot"/>
                      <a:round/>
                      <a:headEnd type="none" w="med" len="med"/>
                      <a:tailEnd type="none" w="med" len="med"/>
                    </a:lnT>
                    <a:lnB w="6350" cap="flat" cmpd="sng" algn="ctr">
                      <a:solidFill>
                        <a:srgbClr val="203764"/>
                      </a:solidFill>
                      <a:prstDash val="dot"/>
                      <a:round/>
                      <a:headEnd type="none" w="med" len="med"/>
                      <a:tailEnd type="none" w="med" len="med"/>
                    </a:lnB>
                  </a:tcPr>
                </a:tc>
                <a:tc>
                  <a:txBody>
                    <a:bodyPr/>
                    <a:lstStyle/>
                    <a:p>
                      <a:pPr algn="r" rtl="0" fontAlgn="b"/>
                      <a:r>
                        <a:rPr lang="es-CO" sz="1100" b="0" i="0" u="none" strike="noStrike">
                          <a:solidFill>
                            <a:srgbClr val="1F4E78"/>
                          </a:solidFill>
                          <a:effectLst/>
                          <a:latin typeface="Calibri" panose="020F0502020204030204" pitchFamily="34" charset="0"/>
                          <a:cs typeface="Calibri" panose="020F0502020204030204" pitchFamily="34" charset="0"/>
                        </a:rPr>
                        <a:t> 13,92 </a:t>
                      </a:r>
                    </a:p>
                  </a:txBody>
                  <a:tcPr marL="0" marR="0" marT="0" marB="0" anchor="b">
                    <a:lnL w="6350" cap="flat" cmpd="sng" algn="ctr">
                      <a:solidFill>
                        <a:srgbClr val="203764"/>
                      </a:solidFill>
                      <a:prstDash val="dot"/>
                      <a:round/>
                      <a:headEnd type="none" w="med" len="med"/>
                      <a:tailEnd type="none" w="med" len="med"/>
                    </a:lnL>
                    <a:lnR w="6350" cap="flat" cmpd="sng" algn="ctr">
                      <a:solidFill>
                        <a:srgbClr val="203764"/>
                      </a:solidFill>
                      <a:prstDash val="dot"/>
                      <a:round/>
                      <a:headEnd type="none" w="med" len="med"/>
                      <a:tailEnd type="none" w="med" len="med"/>
                    </a:lnR>
                    <a:lnT w="6350" cap="flat" cmpd="sng" algn="ctr">
                      <a:solidFill>
                        <a:srgbClr val="203764"/>
                      </a:solidFill>
                      <a:prstDash val="dot"/>
                      <a:round/>
                      <a:headEnd type="none" w="med" len="med"/>
                      <a:tailEnd type="none" w="med" len="med"/>
                    </a:lnT>
                    <a:lnB w="6350" cap="flat" cmpd="sng" algn="ctr">
                      <a:solidFill>
                        <a:srgbClr val="203764"/>
                      </a:solidFill>
                      <a:prstDash val="dot"/>
                      <a:round/>
                      <a:headEnd type="none" w="med" len="med"/>
                      <a:tailEnd type="none" w="med" len="med"/>
                    </a:lnB>
                  </a:tcPr>
                </a:tc>
                <a:tc>
                  <a:txBody>
                    <a:bodyPr/>
                    <a:lstStyle/>
                    <a:p>
                      <a:pPr algn="r" rtl="0" fontAlgn="b"/>
                      <a:r>
                        <a:rPr lang="es-CO" sz="1100" b="0" i="0" u="none" strike="noStrike">
                          <a:solidFill>
                            <a:srgbClr val="1F4E78"/>
                          </a:solidFill>
                          <a:effectLst/>
                          <a:latin typeface="Calibri" panose="020F0502020204030204" pitchFamily="34" charset="0"/>
                          <a:cs typeface="Calibri" panose="020F0502020204030204" pitchFamily="34" charset="0"/>
                        </a:rPr>
                        <a:t> N.D. </a:t>
                      </a:r>
                    </a:p>
                  </a:txBody>
                  <a:tcPr marL="0" marR="0" marT="0" marB="0" anchor="b">
                    <a:lnL w="6350" cap="flat" cmpd="sng" algn="ctr">
                      <a:solidFill>
                        <a:srgbClr val="203764"/>
                      </a:solidFill>
                      <a:prstDash val="dot"/>
                      <a:round/>
                      <a:headEnd type="none" w="med" len="med"/>
                      <a:tailEnd type="none" w="med" len="med"/>
                    </a:lnL>
                    <a:lnR w="6350" cap="flat" cmpd="sng" algn="ctr">
                      <a:solidFill>
                        <a:srgbClr val="203764"/>
                      </a:solidFill>
                      <a:prstDash val="dot"/>
                      <a:round/>
                      <a:headEnd type="none" w="med" len="med"/>
                      <a:tailEnd type="none" w="med" len="med"/>
                    </a:lnR>
                    <a:lnT w="6350" cap="flat" cmpd="sng" algn="ctr">
                      <a:solidFill>
                        <a:srgbClr val="203764"/>
                      </a:solidFill>
                      <a:prstDash val="dot"/>
                      <a:round/>
                      <a:headEnd type="none" w="med" len="med"/>
                      <a:tailEnd type="none" w="med" len="med"/>
                    </a:lnT>
                    <a:lnB w="6350" cap="flat" cmpd="sng" algn="ctr">
                      <a:solidFill>
                        <a:srgbClr val="203764"/>
                      </a:solidFill>
                      <a:prstDash val="dot"/>
                      <a:round/>
                      <a:headEnd type="none" w="med" len="med"/>
                      <a:tailEnd type="none" w="med" len="med"/>
                    </a:lnB>
                  </a:tcPr>
                </a:tc>
                <a:tc>
                  <a:txBody>
                    <a:bodyPr/>
                    <a:lstStyle/>
                    <a:p>
                      <a:pPr algn="r" rtl="0" fontAlgn="b"/>
                      <a:r>
                        <a:rPr lang="es-CO" sz="1100" b="0" i="0" u="none" strike="noStrike">
                          <a:solidFill>
                            <a:srgbClr val="1F4E78"/>
                          </a:solidFill>
                          <a:effectLst/>
                          <a:latin typeface="Calibri" panose="020F0502020204030204" pitchFamily="34" charset="0"/>
                          <a:cs typeface="Calibri" panose="020F0502020204030204" pitchFamily="34" charset="0"/>
                        </a:rPr>
                        <a:t> N.D. </a:t>
                      </a:r>
                    </a:p>
                  </a:txBody>
                  <a:tcPr marL="0" marR="0" marT="0" marB="0" anchor="b">
                    <a:lnL w="6350" cap="flat" cmpd="sng" algn="ctr">
                      <a:solidFill>
                        <a:srgbClr val="203764"/>
                      </a:solidFill>
                      <a:prstDash val="dot"/>
                      <a:round/>
                      <a:headEnd type="none" w="med" len="med"/>
                      <a:tailEnd type="none" w="med" len="med"/>
                    </a:lnL>
                    <a:lnR w="6350" cap="flat" cmpd="sng" algn="ctr">
                      <a:solidFill>
                        <a:srgbClr val="203764"/>
                      </a:solidFill>
                      <a:prstDash val="dot"/>
                      <a:round/>
                      <a:headEnd type="none" w="med" len="med"/>
                      <a:tailEnd type="none" w="med" len="med"/>
                    </a:lnR>
                    <a:lnT w="6350" cap="flat" cmpd="sng" algn="ctr">
                      <a:solidFill>
                        <a:srgbClr val="203764"/>
                      </a:solidFill>
                      <a:prstDash val="dot"/>
                      <a:round/>
                      <a:headEnd type="none" w="med" len="med"/>
                      <a:tailEnd type="none" w="med" len="med"/>
                    </a:lnT>
                    <a:lnB w="6350" cap="flat" cmpd="sng" algn="ctr">
                      <a:solidFill>
                        <a:srgbClr val="203764"/>
                      </a:solidFill>
                      <a:prstDash val="dot"/>
                      <a:round/>
                      <a:headEnd type="none" w="med" len="med"/>
                      <a:tailEnd type="none" w="med" len="med"/>
                    </a:lnB>
                  </a:tcPr>
                </a:tc>
                <a:tc>
                  <a:txBody>
                    <a:bodyPr/>
                    <a:lstStyle/>
                    <a:p>
                      <a:pPr algn="r" rtl="0" fontAlgn="b"/>
                      <a:r>
                        <a:rPr lang="es-CO" sz="1100" b="0" i="0" u="none" strike="noStrike">
                          <a:solidFill>
                            <a:srgbClr val="1F4E78"/>
                          </a:solidFill>
                          <a:effectLst/>
                          <a:latin typeface="Calibri" panose="020F0502020204030204" pitchFamily="34" charset="0"/>
                          <a:cs typeface="Calibri" panose="020F0502020204030204" pitchFamily="34" charset="0"/>
                        </a:rPr>
                        <a:t> N.D. </a:t>
                      </a:r>
                    </a:p>
                  </a:txBody>
                  <a:tcPr marL="0" marR="0" marT="0" marB="0" anchor="b">
                    <a:lnL w="6350" cap="flat" cmpd="sng" algn="ctr">
                      <a:solidFill>
                        <a:srgbClr val="203764"/>
                      </a:solidFill>
                      <a:prstDash val="dot"/>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203764"/>
                      </a:solidFill>
                      <a:prstDash val="dot"/>
                      <a:round/>
                      <a:headEnd type="none" w="med" len="med"/>
                      <a:tailEnd type="none" w="med" len="med"/>
                    </a:lnT>
                    <a:lnB w="6350" cap="flat" cmpd="sng" algn="ctr">
                      <a:solidFill>
                        <a:srgbClr val="203764"/>
                      </a:solidFill>
                      <a:prstDash val="dot"/>
                      <a:round/>
                      <a:headEnd type="none" w="med" len="med"/>
                      <a:tailEnd type="none" w="med" len="med"/>
                    </a:lnB>
                  </a:tcPr>
                </a:tc>
                <a:extLst>
                  <a:ext uri="{0D108BD9-81ED-4DB2-BD59-A6C34878D82A}">
                    <a16:rowId xmlns:a16="http://schemas.microsoft.com/office/drawing/2014/main" xmlns="" val="3238820812"/>
                  </a:ext>
                </a:extLst>
              </a:tr>
              <a:tr h="113661">
                <a:tc vMerge="1">
                  <a:txBody>
                    <a:bodyPr/>
                    <a:lstStyle/>
                    <a:p>
                      <a:endParaRPr lang="es-CO"/>
                    </a:p>
                  </a:txBody>
                  <a:tcPr/>
                </a:tc>
                <a:tc>
                  <a:txBody>
                    <a:bodyPr/>
                    <a:lstStyle/>
                    <a:p>
                      <a:pPr algn="ctr" rtl="0" fontAlgn="ctr"/>
                      <a:r>
                        <a:rPr lang="es-CO" sz="1000" b="0" i="0" u="none" strike="noStrike">
                          <a:solidFill>
                            <a:srgbClr val="203764"/>
                          </a:solidFill>
                          <a:effectLst/>
                          <a:latin typeface="Arial" panose="020B0604020202020204" pitchFamily="34" charset="0"/>
                        </a:rPr>
                        <a:t>Recursos</a:t>
                      </a:r>
                    </a:p>
                  </a:txBody>
                  <a:tcPr marL="0" marR="0" marT="0" marB="0" anchor="ctr">
                    <a:lnL w="6350" cap="flat" cmpd="sng" algn="ctr">
                      <a:solidFill>
                        <a:srgbClr val="203764"/>
                      </a:solidFill>
                      <a:prstDash val="dot"/>
                      <a:round/>
                      <a:headEnd type="none" w="med" len="med"/>
                      <a:tailEnd type="none" w="med" len="med"/>
                    </a:lnL>
                    <a:lnR w="6350" cap="flat" cmpd="sng" algn="ctr">
                      <a:solidFill>
                        <a:srgbClr val="203764"/>
                      </a:solidFill>
                      <a:prstDash val="dot"/>
                      <a:round/>
                      <a:headEnd type="none" w="med" len="med"/>
                      <a:tailEnd type="none" w="med" len="med"/>
                    </a:lnR>
                    <a:lnT w="6350" cap="flat" cmpd="sng" algn="ctr">
                      <a:solidFill>
                        <a:srgbClr val="203764"/>
                      </a:solidFill>
                      <a:prstDash val="dot"/>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b"/>
                      <a:r>
                        <a:rPr lang="es-CO" sz="1100" b="0" i="0" u="none" strike="noStrike">
                          <a:solidFill>
                            <a:srgbClr val="1F4E78"/>
                          </a:solidFill>
                          <a:effectLst/>
                          <a:latin typeface="Calibri" panose="020F0502020204030204" pitchFamily="34" charset="0"/>
                          <a:cs typeface="Calibri" panose="020F0502020204030204" pitchFamily="34" charset="0"/>
                        </a:rPr>
                        <a:t> </a:t>
                      </a:r>
                    </a:p>
                  </a:txBody>
                  <a:tcPr marL="0" marR="0" marT="0" marB="0" anchor="b">
                    <a:lnL w="6350" cap="flat" cmpd="sng" algn="ctr">
                      <a:solidFill>
                        <a:srgbClr val="203764"/>
                      </a:solidFill>
                      <a:prstDash val="dot"/>
                      <a:round/>
                      <a:headEnd type="none" w="med" len="med"/>
                      <a:tailEnd type="none" w="med" len="med"/>
                    </a:lnL>
                    <a:lnR w="6350" cap="flat" cmpd="sng" algn="ctr">
                      <a:solidFill>
                        <a:srgbClr val="203764"/>
                      </a:solidFill>
                      <a:prstDash val="dot"/>
                      <a:round/>
                      <a:headEnd type="none" w="med" len="med"/>
                      <a:tailEnd type="none" w="med" len="med"/>
                    </a:lnR>
                    <a:lnT w="6350" cap="flat" cmpd="sng" algn="ctr">
                      <a:solidFill>
                        <a:srgbClr val="203764"/>
                      </a:solidFill>
                      <a:prstDash val="dot"/>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b"/>
                      <a:r>
                        <a:rPr lang="es-CO" sz="1100" b="0" i="0" u="none" strike="noStrike" dirty="0">
                          <a:solidFill>
                            <a:srgbClr val="1F4E78"/>
                          </a:solidFill>
                          <a:effectLst/>
                          <a:latin typeface="Calibri" panose="020F0502020204030204" pitchFamily="34" charset="0"/>
                          <a:cs typeface="Calibri" panose="020F0502020204030204" pitchFamily="34" charset="0"/>
                        </a:rPr>
                        <a:t> </a:t>
                      </a:r>
                    </a:p>
                  </a:txBody>
                  <a:tcPr marL="0" marR="0" marT="0" marB="0" anchor="b">
                    <a:lnL w="6350" cap="flat" cmpd="sng" algn="ctr">
                      <a:solidFill>
                        <a:srgbClr val="203764"/>
                      </a:solidFill>
                      <a:prstDash val="dot"/>
                      <a:round/>
                      <a:headEnd type="none" w="med" len="med"/>
                      <a:tailEnd type="none" w="med" len="med"/>
                    </a:lnL>
                    <a:lnR w="6350" cap="flat" cmpd="sng" algn="ctr">
                      <a:solidFill>
                        <a:srgbClr val="203764"/>
                      </a:solidFill>
                      <a:prstDash val="dot"/>
                      <a:round/>
                      <a:headEnd type="none" w="med" len="med"/>
                      <a:tailEnd type="none" w="med" len="med"/>
                    </a:lnR>
                    <a:lnT w="6350" cap="flat" cmpd="sng" algn="ctr">
                      <a:solidFill>
                        <a:srgbClr val="203764"/>
                      </a:solidFill>
                      <a:prstDash val="dot"/>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b"/>
                      <a:r>
                        <a:rPr lang="es-CO" sz="1100" b="0" i="0" u="none" strike="noStrike">
                          <a:solidFill>
                            <a:srgbClr val="1F4E78"/>
                          </a:solidFill>
                          <a:effectLst/>
                          <a:latin typeface="Calibri" panose="020F0502020204030204" pitchFamily="34" charset="0"/>
                          <a:cs typeface="Calibri" panose="020F0502020204030204" pitchFamily="34" charset="0"/>
                        </a:rPr>
                        <a:t> </a:t>
                      </a:r>
                    </a:p>
                  </a:txBody>
                  <a:tcPr marL="0" marR="0" marT="0" marB="0" anchor="b">
                    <a:lnL w="6350" cap="flat" cmpd="sng" algn="ctr">
                      <a:solidFill>
                        <a:srgbClr val="203764"/>
                      </a:solidFill>
                      <a:prstDash val="dot"/>
                      <a:round/>
                      <a:headEnd type="none" w="med" len="med"/>
                      <a:tailEnd type="none" w="med" len="med"/>
                    </a:lnL>
                    <a:lnR w="6350" cap="flat" cmpd="sng" algn="ctr">
                      <a:solidFill>
                        <a:srgbClr val="203764"/>
                      </a:solidFill>
                      <a:prstDash val="dot"/>
                      <a:round/>
                      <a:headEnd type="none" w="med" len="med"/>
                      <a:tailEnd type="none" w="med" len="med"/>
                    </a:lnR>
                    <a:lnT w="6350" cap="flat" cmpd="sng" algn="ctr">
                      <a:solidFill>
                        <a:srgbClr val="203764"/>
                      </a:solidFill>
                      <a:prstDash val="dot"/>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b"/>
                      <a:r>
                        <a:rPr lang="es-CO" sz="1100" b="0" i="0" u="none" strike="noStrike">
                          <a:solidFill>
                            <a:srgbClr val="1F4E78"/>
                          </a:solidFill>
                          <a:effectLst/>
                          <a:latin typeface="Calibri" panose="020F0502020204030204" pitchFamily="34" charset="0"/>
                          <a:cs typeface="Calibri" panose="020F0502020204030204" pitchFamily="34" charset="0"/>
                        </a:rPr>
                        <a:t> </a:t>
                      </a:r>
                    </a:p>
                  </a:txBody>
                  <a:tcPr marL="0" marR="0" marT="0" marB="0" anchor="b">
                    <a:lnL w="6350" cap="flat" cmpd="sng" algn="ctr">
                      <a:solidFill>
                        <a:srgbClr val="203764"/>
                      </a:solidFill>
                      <a:prstDash val="dot"/>
                      <a:round/>
                      <a:headEnd type="none" w="med" len="med"/>
                      <a:tailEnd type="none" w="med" len="med"/>
                    </a:lnL>
                    <a:lnR w="6350" cap="flat" cmpd="sng" algn="ctr">
                      <a:solidFill>
                        <a:srgbClr val="203764"/>
                      </a:solidFill>
                      <a:prstDash val="dot"/>
                      <a:round/>
                      <a:headEnd type="none" w="med" len="med"/>
                      <a:tailEnd type="none" w="med" len="med"/>
                    </a:lnR>
                    <a:lnT w="6350" cap="flat" cmpd="sng" algn="ctr">
                      <a:solidFill>
                        <a:srgbClr val="203764"/>
                      </a:solidFill>
                      <a:prstDash val="dot"/>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b"/>
                      <a:r>
                        <a:rPr lang="es-CO" sz="1100" b="0" i="0" u="none" strike="noStrike">
                          <a:solidFill>
                            <a:srgbClr val="1F4E78"/>
                          </a:solidFill>
                          <a:effectLst/>
                          <a:latin typeface="Calibri" panose="020F0502020204030204" pitchFamily="34" charset="0"/>
                          <a:cs typeface="Calibri" panose="020F0502020204030204" pitchFamily="34" charset="0"/>
                        </a:rPr>
                        <a:t> </a:t>
                      </a:r>
                    </a:p>
                  </a:txBody>
                  <a:tcPr marL="0" marR="0" marT="0" marB="0" anchor="b">
                    <a:lnL w="6350" cap="flat" cmpd="sng" algn="ctr">
                      <a:solidFill>
                        <a:srgbClr val="203764"/>
                      </a:solidFill>
                      <a:prstDash val="dot"/>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203764"/>
                      </a:solidFill>
                      <a:prstDash val="dot"/>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2257846837"/>
                  </a:ext>
                </a:extLst>
              </a:tr>
              <a:tr h="227322">
                <a:tc rowSpan="4">
                  <a:txBody>
                    <a:bodyPr/>
                    <a:lstStyle/>
                    <a:p>
                      <a:pPr algn="ctr" rtl="0" fontAlgn="ctr"/>
                      <a:r>
                        <a:rPr lang="es-ES" sz="1000" b="0" i="0" u="none" strike="noStrike">
                          <a:solidFill>
                            <a:srgbClr val="203764"/>
                          </a:solidFill>
                          <a:effectLst/>
                          <a:latin typeface="Arial" panose="020B0604020202020204" pitchFamily="34" charset="0"/>
                        </a:rPr>
                        <a:t>Tiempo de desaduanamiento en exportaciones en modo de transporte aéreo</a:t>
                      </a:r>
                    </a:p>
                  </a:txBody>
                  <a:tcPr marL="0" marR="0" marT="0" marB="0" anchor="ctr">
                    <a:lnL w="12700" cap="flat" cmpd="sng" algn="ctr">
                      <a:solidFill>
                        <a:schemeClr val="tx1"/>
                      </a:solidFill>
                      <a:prstDash val="solid"/>
                      <a:round/>
                      <a:headEnd type="none" w="med" len="med"/>
                      <a:tailEnd type="none" w="med" len="med"/>
                    </a:lnL>
                    <a:lnR w="6350" cap="flat" cmpd="sng" algn="ctr">
                      <a:solidFill>
                        <a:srgbClr val="203764"/>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CO" sz="1000" b="0" i="0" u="none" strike="noStrike">
                          <a:solidFill>
                            <a:srgbClr val="203764"/>
                          </a:solidFill>
                          <a:effectLst/>
                          <a:latin typeface="Arial" panose="020B0604020202020204" pitchFamily="34" charset="0"/>
                        </a:rPr>
                        <a:t>Meta</a:t>
                      </a:r>
                    </a:p>
                  </a:txBody>
                  <a:tcPr marL="0" marR="0" marT="0" marB="0" anchor="ctr">
                    <a:lnL w="6350" cap="flat" cmpd="sng" algn="ctr">
                      <a:solidFill>
                        <a:srgbClr val="203764"/>
                      </a:solidFill>
                      <a:prstDash val="dot"/>
                      <a:round/>
                      <a:headEnd type="none" w="med" len="med"/>
                      <a:tailEnd type="none" w="med" len="med"/>
                    </a:lnL>
                    <a:lnR w="6350" cap="flat" cmpd="sng" algn="ctr">
                      <a:solidFill>
                        <a:srgbClr val="203764"/>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203764"/>
                      </a:solidFill>
                      <a:prstDash val="dot"/>
                      <a:round/>
                      <a:headEnd type="none" w="med" len="med"/>
                      <a:tailEnd type="none" w="med" len="med"/>
                    </a:lnB>
                  </a:tcPr>
                </a:tc>
                <a:tc>
                  <a:txBody>
                    <a:bodyPr/>
                    <a:lstStyle/>
                    <a:p>
                      <a:pPr algn="r" rtl="0" fontAlgn="b"/>
                      <a:r>
                        <a:rPr lang="es-CO" sz="1100" b="0" i="0" u="none" strike="noStrike">
                          <a:solidFill>
                            <a:srgbClr val="1F4E78"/>
                          </a:solidFill>
                          <a:effectLst/>
                          <a:latin typeface="Calibri" panose="020F0502020204030204" pitchFamily="34" charset="0"/>
                          <a:cs typeface="Calibri" panose="020F0502020204030204" pitchFamily="34" charset="0"/>
                        </a:rPr>
                        <a:t>                                   9 </a:t>
                      </a:r>
                    </a:p>
                  </a:txBody>
                  <a:tcPr marL="0" marR="0" marT="0" marB="0" anchor="b">
                    <a:lnL w="6350" cap="flat" cmpd="sng" algn="ctr">
                      <a:solidFill>
                        <a:srgbClr val="203764"/>
                      </a:solidFill>
                      <a:prstDash val="dot"/>
                      <a:round/>
                      <a:headEnd type="none" w="med" len="med"/>
                      <a:tailEnd type="none" w="med" len="med"/>
                    </a:lnL>
                    <a:lnR w="6350" cap="flat" cmpd="sng" algn="ctr">
                      <a:solidFill>
                        <a:srgbClr val="203764"/>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203764"/>
                      </a:solidFill>
                      <a:prstDash val="dot"/>
                      <a:round/>
                      <a:headEnd type="none" w="med" len="med"/>
                      <a:tailEnd type="none" w="med" len="med"/>
                    </a:lnB>
                  </a:tcPr>
                </a:tc>
                <a:tc>
                  <a:txBody>
                    <a:bodyPr/>
                    <a:lstStyle/>
                    <a:p>
                      <a:pPr algn="r" rtl="0" fontAlgn="b"/>
                      <a:r>
                        <a:rPr lang="es-CO" sz="1100" b="0" i="0" u="none" strike="noStrike">
                          <a:solidFill>
                            <a:srgbClr val="1F4E78"/>
                          </a:solidFill>
                          <a:effectLst/>
                          <a:latin typeface="Calibri" panose="020F0502020204030204" pitchFamily="34" charset="0"/>
                          <a:cs typeface="Calibri" panose="020F0502020204030204" pitchFamily="34" charset="0"/>
                        </a:rPr>
                        <a:t> 11,50 </a:t>
                      </a:r>
                    </a:p>
                  </a:txBody>
                  <a:tcPr marL="0" marR="0" marT="0" marB="0" anchor="b">
                    <a:lnL w="6350" cap="flat" cmpd="sng" algn="ctr">
                      <a:solidFill>
                        <a:srgbClr val="203764"/>
                      </a:solidFill>
                      <a:prstDash val="dot"/>
                      <a:round/>
                      <a:headEnd type="none" w="med" len="med"/>
                      <a:tailEnd type="none" w="med" len="med"/>
                    </a:lnL>
                    <a:lnR w="6350" cap="flat" cmpd="sng" algn="ctr">
                      <a:solidFill>
                        <a:srgbClr val="203764"/>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203764"/>
                      </a:solidFill>
                      <a:prstDash val="dot"/>
                      <a:round/>
                      <a:headEnd type="none" w="med" len="med"/>
                      <a:tailEnd type="none" w="med" len="med"/>
                    </a:lnB>
                  </a:tcPr>
                </a:tc>
                <a:tc>
                  <a:txBody>
                    <a:bodyPr/>
                    <a:lstStyle/>
                    <a:p>
                      <a:pPr algn="r" rtl="0" fontAlgn="b"/>
                      <a:r>
                        <a:rPr lang="es-CO" sz="1100" b="0" i="0" u="none" strike="noStrike">
                          <a:solidFill>
                            <a:srgbClr val="1F4E78"/>
                          </a:solidFill>
                          <a:effectLst/>
                          <a:latin typeface="Calibri" panose="020F0502020204030204" pitchFamily="34" charset="0"/>
                          <a:cs typeface="Calibri" panose="020F0502020204030204" pitchFamily="34" charset="0"/>
                        </a:rPr>
                        <a:t>               11 </a:t>
                      </a:r>
                    </a:p>
                  </a:txBody>
                  <a:tcPr marL="0" marR="0" marT="0" marB="0" anchor="b">
                    <a:lnL w="6350" cap="flat" cmpd="sng" algn="ctr">
                      <a:solidFill>
                        <a:srgbClr val="203764"/>
                      </a:solidFill>
                      <a:prstDash val="dot"/>
                      <a:round/>
                      <a:headEnd type="none" w="med" len="med"/>
                      <a:tailEnd type="none" w="med" len="med"/>
                    </a:lnL>
                    <a:lnR w="6350" cap="flat" cmpd="sng" algn="ctr">
                      <a:solidFill>
                        <a:srgbClr val="203764"/>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203764"/>
                      </a:solidFill>
                      <a:prstDash val="dot"/>
                      <a:round/>
                      <a:headEnd type="none" w="med" len="med"/>
                      <a:tailEnd type="none" w="med" len="med"/>
                    </a:lnB>
                  </a:tcPr>
                </a:tc>
                <a:tc>
                  <a:txBody>
                    <a:bodyPr/>
                    <a:lstStyle/>
                    <a:p>
                      <a:pPr algn="r" rtl="0" fontAlgn="b"/>
                      <a:r>
                        <a:rPr lang="es-CO" sz="1100" b="0" i="0" u="none" strike="noStrike">
                          <a:solidFill>
                            <a:srgbClr val="1F4E78"/>
                          </a:solidFill>
                          <a:effectLst/>
                          <a:latin typeface="Calibri" panose="020F0502020204030204" pitchFamily="34" charset="0"/>
                          <a:cs typeface="Calibri" panose="020F0502020204030204" pitchFamily="34" charset="0"/>
                        </a:rPr>
                        <a:t>               10 </a:t>
                      </a:r>
                    </a:p>
                  </a:txBody>
                  <a:tcPr marL="0" marR="0" marT="0" marB="0" anchor="b">
                    <a:lnL w="6350" cap="flat" cmpd="sng" algn="ctr">
                      <a:solidFill>
                        <a:srgbClr val="203764"/>
                      </a:solidFill>
                      <a:prstDash val="dot"/>
                      <a:round/>
                      <a:headEnd type="none" w="med" len="med"/>
                      <a:tailEnd type="none" w="med" len="med"/>
                    </a:lnL>
                    <a:lnR w="6350" cap="flat" cmpd="sng" algn="ctr">
                      <a:solidFill>
                        <a:srgbClr val="203764"/>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203764"/>
                      </a:solidFill>
                      <a:prstDash val="dot"/>
                      <a:round/>
                      <a:headEnd type="none" w="med" len="med"/>
                      <a:tailEnd type="none" w="med" len="med"/>
                    </a:lnB>
                  </a:tcPr>
                </a:tc>
                <a:tc>
                  <a:txBody>
                    <a:bodyPr/>
                    <a:lstStyle/>
                    <a:p>
                      <a:pPr algn="r" rtl="0" fontAlgn="b"/>
                      <a:r>
                        <a:rPr lang="es-CO" sz="1100" b="0" i="0" u="none" strike="noStrike">
                          <a:solidFill>
                            <a:srgbClr val="1F4E78"/>
                          </a:solidFill>
                          <a:effectLst/>
                          <a:latin typeface="Calibri" panose="020F0502020204030204" pitchFamily="34" charset="0"/>
                          <a:cs typeface="Calibri" panose="020F0502020204030204" pitchFamily="34" charset="0"/>
                        </a:rPr>
                        <a:t>                       9 </a:t>
                      </a:r>
                    </a:p>
                  </a:txBody>
                  <a:tcPr marL="0" marR="0" marT="0" marB="0" anchor="b">
                    <a:lnL w="6350" cap="flat" cmpd="sng" algn="ctr">
                      <a:solidFill>
                        <a:srgbClr val="203764"/>
                      </a:solidFill>
                      <a:prstDash val="dot"/>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203764"/>
                      </a:solidFill>
                      <a:prstDash val="dot"/>
                      <a:round/>
                      <a:headEnd type="none" w="med" len="med"/>
                      <a:tailEnd type="none" w="med" len="med"/>
                    </a:lnB>
                  </a:tcPr>
                </a:tc>
                <a:extLst>
                  <a:ext uri="{0D108BD9-81ED-4DB2-BD59-A6C34878D82A}">
                    <a16:rowId xmlns:a16="http://schemas.microsoft.com/office/drawing/2014/main" xmlns="" val="1725219883"/>
                  </a:ext>
                </a:extLst>
              </a:tr>
              <a:tr h="227322">
                <a:tc vMerge="1">
                  <a:txBody>
                    <a:bodyPr/>
                    <a:lstStyle/>
                    <a:p>
                      <a:endParaRPr lang="es-CO"/>
                    </a:p>
                  </a:txBody>
                  <a:tcPr/>
                </a:tc>
                <a:tc>
                  <a:txBody>
                    <a:bodyPr/>
                    <a:lstStyle/>
                    <a:p>
                      <a:pPr algn="ctr" rtl="0" fontAlgn="ctr"/>
                      <a:r>
                        <a:rPr lang="es-CO" sz="1000" b="0" i="0" u="none" strike="noStrike">
                          <a:solidFill>
                            <a:srgbClr val="203764"/>
                          </a:solidFill>
                          <a:effectLst/>
                          <a:latin typeface="Arial" panose="020B0604020202020204" pitchFamily="34" charset="0"/>
                        </a:rPr>
                        <a:t>Unidad de Medida</a:t>
                      </a:r>
                    </a:p>
                  </a:txBody>
                  <a:tcPr marL="0" marR="0" marT="0" marB="0" anchor="ctr">
                    <a:lnL w="6350" cap="flat" cmpd="sng" algn="ctr">
                      <a:solidFill>
                        <a:srgbClr val="203764"/>
                      </a:solidFill>
                      <a:prstDash val="dot"/>
                      <a:round/>
                      <a:headEnd type="none" w="med" len="med"/>
                      <a:tailEnd type="none" w="med" len="med"/>
                    </a:lnL>
                    <a:lnR w="6350" cap="flat" cmpd="sng" algn="ctr">
                      <a:solidFill>
                        <a:srgbClr val="203764"/>
                      </a:solidFill>
                      <a:prstDash val="dot"/>
                      <a:round/>
                      <a:headEnd type="none" w="med" len="med"/>
                      <a:tailEnd type="none" w="med" len="med"/>
                    </a:lnR>
                    <a:lnT w="6350" cap="flat" cmpd="sng" algn="ctr">
                      <a:solidFill>
                        <a:srgbClr val="203764"/>
                      </a:solidFill>
                      <a:prstDash val="dot"/>
                      <a:round/>
                      <a:headEnd type="none" w="med" len="med"/>
                      <a:tailEnd type="none" w="med" len="med"/>
                    </a:lnT>
                    <a:lnB w="6350" cap="flat" cmpd="sng" algn="ctr">
                      <a:solidFill>
                        <a:srgbClr val="203764"/>
                      </a:solidFill>
                      <a:prstDash val="dot"/>
                      <a:round/>
                      <a:headEnd type="none" w="med" len="med"/>
                      <a:tailEnd type="none" w="med" len="med"/>
                    </a:lnB>
                  </a:tcPr>
                </a:tc>
                <a:tc>
                  <a:txBody>
                    <a:bodyPr/>
                    <a:lstStyle/>
                    <a:p>
                      <a:pPr algn="r" rtl="0" fontAlgn="b"/>
                      <a:r>
                        <a:rPr lang="es-CO" sz="1100" b="0" i="0" u="none" strike="noStrike" dirty="0" smtClean="0">
                          <a:solidFill>
                            <a:srgbClr val="1F4E78"/>
                          </a:solidFill>
                          <a:effectLst/>
                          <a:latin typeface="Calibri" panose="020F0502020204030204" pitchFamily="34" charset="0"/>
                          <a:cs typeface="Calibri" panose="020F0502020204030204" pitchFamily="34" charset="0"/>
                        </a:rPr>
                        <a:t>Horas </a:t>
                      </a:r>
                      <a:endParaRPr lang="es-CO" sz="1100" b="0" i="0" u="none" strike="noStrike" dirty="0">
                        <a:solidFill>
                          <a:srgbClr val="1F4E78"/>
                        </a:solidFill>
                        <a:effectLst/>
                        <a:latin typeface="Calibri" panose="020F0502020204030204" pitchFamily="34" charset="0"/>
                        <a:cs typeface="Calibri" panose="020F0502020204030204" pitchFamily="34" charset="0"/>
                      </a:endParaRPr>
                    </a:p>
                  </a:txBody>
                  <a:tcPr marL="0" marR="0" marT="0" marB="0" anchor="b">
                    <a:lnL w="6350" cap="flat" cmpd="sng" algn="ctr">
                      <a:solidFill>
                        <a:srgbClr val="203764"/>
                      </a:solidFill>
                      <a:prstDash val="dot"/>
                      <a:round/>
                      <a:headEnd type="none" w="med" len="med"/>
                      <a:tailEnd type="none" w="med" len="med"/>
                    </a:lnL>
                    <a:lnR w="6350" cap="flat" cmpd="sng" algn="ctr">
                      <a:solidFill>
                        <a:srgbClr val="203764"/>
                      </a:solidFill>
                      <a:prstDash val="dot"/>
                      <a:round/>
                      <a:headEnd type="none" w="med" len="med"/>
                      <a:tailEnd type="none" w="med" len="med"/>
                    </a:lnR>
                    <a:lnT w="6350" cap="flat" cmpd="sng" algn="ctr">
                      <a:solidFill>
                        <a:srgbClr val="203764"/>
                      </a:solidFill>
                      <a:prstDash val="dot"/>
                      <a:round/>
                      <a:headEnd type="none" w="med" len="med"/>
                      <a:tailEnd type="none" w="med" len="med"/>
                    </a:lnT>
                    <a:lnB w="6350" cap="flat" cmpd="sng" algn="ctr">
                      <a:solidFill>
                        <a:srgbClr val="203764"/>
                      </a:solidFill>
                      <a:prstDash val="dot"/>
                      <a:round/>
                      <a:headEnd type="none" w="med" len="med"/>
                      <a:tailEnd type="none" w="med" len="med"/>
                    </a:lnB>
                  </a:tcPr>
                </a:tc>
                <a:tc>
                  <a:txBody>
                    <a:bodyPr/>
                    <a:lstStyle/>
                    <a:p>
                      <a:pPr algn="r" rtl="0" fontAlgn="b"/>
                      <a:r>
                        <a:rPr lang="es-CO" sz="1100" b="0" i="0" u="none" strike="noStrike" dirty="0">
                          <a:solidFill>
                            <a:srgbClr val="1F4E78"/>
                          </a:solidFill>
                          <a:effectLst/>
                          <a:latin typeface="Calibri" panose="020F0502020204030204" pitchFamily="34" charset="0"/>
                          <a:cs typeface="Calibri" panose="020F0502020204030204" pitchFamily="34" charset="0"/>
                        </a:rPr>
                        <a:t> Horas </a:t>
                      </a:r>
                    </a:p>
                  </a:txBody>
                  <a:tcPr marL="0" marR="0" marT="0" marB="0" anchor="b">
                    <a:lnL w="6350" cap="flat" cmpd="sng" algn="ctr">
                      <a:solidFill>
                        <a:srgbClr val="203764"/>
                      </a:solidFill>
                      <a:prstDash val="dot"/>
                      <a:round/>
                      <a:headEnd type="none" w="med" len="med"/>
                      <a:tailEnd type="none" w="med" len="med"/>
                    </a:lnL>
                    <a:lnR w="6350" cap="flat" cmpd="sng" algn="ctr">
                      <a:solidFill>
                        <a:srgbClr val="203764"/>
                      </a:solidFill>
                      <a:prstDash val="dot"/>
                      <a:round/>
                      <a:headEnd type="none" w="med" len="med"/>
                      <a:tailEnd type="none" w="med" len="med"/>
                    </a:lnR>
                    <a:lnT w="6350" cap="flat" cmpd="sng" algn="ctr">
                      <a:solidFill>
                        <a:srgbClr val="203764"/>
                      </a:solidFill>
                      <a:prstDash val="dot"/>
                      <a:round/>
                      <a:headEnd type="none" w="med" len="med"/>
                      <a:tailEnd type="none" w="med" len="med"/>
                    </a:lnT>
                    <a:lnB w="6350" cap="flat" cmpd="sng" algn="ctr">
                      <a:solidFill>
                        <a:srgbClr val="203764"/>
                      </a:solidFill>
                      <a:prstDash val="dot"/>
                      <a:round/>
                      <a:headEnd type="none" w="med" len="med"/>
                      <a:tailEnd type="none" w="med" len="med"/>
                    </a:lnB>
                  </a:tcPr>
                </a:tc>
                <a:tc>
                  <a:txBody>
                    <a:bodyPr/>
                    <a:lstStyle/>
                    <a:p>
                      <a:pPr algn="r" rtl="0" fontAlgn="b"/>
                      <a:r>
                        <a:rPr lang="es-CO" sz="1100" b="0" i="0" u="none" strike="noStrike">
                          <a:solidFill>
                            <a:srgbClr val="1F4E78"/>
                          </a:solidFill>
                          <a:effectLst/>
                          <a:latin typeface="Calibri" panose="020F0502020204030204" pitchFamily="34" charset="0"/>
                          <a:cs typeface="Calibri" panose="020F0502020204030204" pitchFamily="34" charset="0"/>
                        </a:rPr>
                        <a:t> Horas </a:t>
                      </a:r>
                    </a:p>
                  </a:txBody>
                  <a:tcPr marL="0" marR="0" marT="0" marB="0" anchor="b">
                    <a:lnL w="6350" cap="flat" cmpd="sng" algn="ctr">
                      <a:solidFill>
                        <a:srgbClr val="203764"/>
                      </a:solidFill>
                      <a:prstDash val="dot"/>
                      <a:round/>
                      <a:headEnd type="none" w="med" len="med"/>
                      <a:tailEnd type="none" w="med" len="med"/>
                    </a:lnL>
                    <a:lnR w="6350" cap="flat" cmpd="sng" algn="ctr">
                      <a:solidFill>
                        <a:srgbClr val="203764"/>
                      </a:solidFill>
                      <a:prstDash val="dot"/>
                      <a:round/>
                      <a:headEnd type="none" w="med" len="med"/>
                      <a:tailEnd type="none" w="med" len="med"/>
                    </a:lnR>
                    <a:lnT w="6350" cap="flat" cmpd="sng" algn="ctr">
                      <a:solidFill>
                        <a:srgbClr val="203764"/>
                      </a:solidFill>
                      <a:prstDash val="dot"/>
                      <a:round/>
                      <a:headEnd type="none" w="med" len="med"/>
                      <a:tailEnd type="none" w="med" len="med"/>
                    </a:lnT>
                    <a:lnB w="6350" cap="flat" cmpd="sng" algn="ctr">
                      <a:solidFill>
                        <a:srgbClr val="203764"/>
                      </a:solidFill>
                      <a:prstDash val="dot"/>
                      <a:round/>
                      <a:headEnd type="none" w="med" len="med"/>
                      <a:tailEnd type="none" w="med" len="med"/>
                    </a:lnB>
                  </a:tcPr>
                </a:tc>
                <a:tc>
                  <a:txBody>
                    <a:bodyPr/>
                    <a:lstStyle/>
                    <a:p>
                      <a:pPr algn="r" rtl="0" fontAlgn="b"/>
                      <a:r>
                        <a:rPr lang="es-CO" sz="1100" b="0" i="0" u="none" strike="noStrike">
                          <a:solidFill>
                            <a:srgbClr val="1F4E78"/>
                          </a:solidFill>
                          <a:effectLst/>
                          <a:latin typeface="Calibri" panose="020F0502020204030204" pitchFamily="34" charset="0"/>
                          <a:cs typeface="Calibri" panose="020F0502020204030204" pitchFamily="34" charset="0"/>
                        </a:rPr>
                        <a:t> Horas </a:t>
                      </a:r>
                    </a:p>
                  </a:txBody>
                  <a:tcPr marL="0" marR="0" marT="0" marB="0" anchor="b">
                    <a:lnL w="6350" cap="flat" cmpd="sng" algn="ctr">
                      <a:solidFill>
                        <a:srgbClr val="203764"/>
                      </a:solidFill>
                      <a:prstDash val="dot"/>
                      <a:round/>
                      <a:headEnd type="none" w="med" len="med"/>
                      <a:tailEnd type="none" w="med" len="med"/>
                    </a:lnL>
                    <a:lnR w="6350" cap="flat" cmpd="sng" algn="ctr">
                      <a:solidFill>
                        <a:srgbClr val="203764"/>
                      </a:solidFill>
                      <a:prstDash val="dot"/>
                      <a:round/>
                      <a:headEnd type="none" w="med" len="med"/>
                      <a:tailEnd type="none" w="med" len="med"/>
                    </a:lnR>
                    <a:lnT w="6350" cap="flat" cmpd="sng" algn="ctr">
                      <a:solidFill>
                        <a:srgbClr val="203764"/>
                      </a:solidFill>
                      <a:prstDash val="dot"/>
                      <a:round/>
                      <a:headEnd type="none" w="med" len="med"/>
                      <a:tailEnd type="none" w="med" len="med"/>
                    </a:lnT>
                    <a:lnB w="6350" cap="flat" cmpd="sng" algn="ctr">
                      <a:solidFill>
                        <a:srgbClr val="203764"/>
                      </a:solidFill>
                      <a:prstDash val="dot"/>
                      <a:round/>
                      <a:headEnd type="none" w="med" len="med"/>
                      <a:tailEnd type="none" w="med" len="med"/>
                    </a:lnB>
                  </a:tcPr>
                </a:tc>
                <a:tc>
                  <a:txBody>
                    <a:bodyPr/>
                    <a:lstStyle/>
                    <a:p>
                      <a:pPr algn="r" rtl="0" fontAlgn="b"/>
                      <a:r>
                        <a:rPr lang="es-CO" sz="1100" b="0" i="0" u="none" strike="noStrike">
                          <a:solidFill>
                            <a:srgbClr val="1F4E78"/>
                          </a:solidFill>
                          <a:effectLst/>
                          <a:latin typeface="Calibri" panose="020F0502020204030204" pitchFamily="34" charset="0"/>
                          <a:cs typeface="Calibri" panose="020F0502020204030204" pitchFamily="34" charset="0"/>
                        </a:rPr>
                        <a:t> Horas </a:t>
                      </a:r>
                    </a:p>
                  </a:txBody>
                  <a:tcPr marL="0" marR="0" marT="0" marB="0" anchor="b">
                    <a:lnL w="6350" cap="flat" cmpd="sng" algn="ctr">
                      <a:solidFill>
                        <a:srgbClr val="203764"/>
                      </a:solidFill>
                      <a:prstDash val="dot"/>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203764"/>
                      </a:solidFill>
                      <a:prstDash val="dot"/>
                      <a:round/>
                      <a:headEnd type="none" w="med" len="med"/>
                      <a:tailEnd type="none" w="med" len="med"/>
                    </a:lnT>
                    <a:lnB w="6350" cap="flat" cmpd="sng" algn="ctr">
                      <a:solidFill>
                        <a:srgbClr val="203764"/>
                      </a:solidFill>
                      <a:prstDash val="dot"/>
                      <a:round/>
                      <a:headEnd type="none" w="med" len="med"/>
                      <a:tailEnd type="none" w="med" len="med"/>
                    </a:lnB>
                  </a:tcPr>
                </a:tc>
                <a:extLst>
                  <a:ext uri="{0D108BD9-81ED-4DB2-BD59-A6C34878D82A}">
                    <a16:rowId xmlns:a16="http://schemas.microsoft.com/office/drawing/2014/main" xmlns="" val="690802970"/>
                  </a:ext>
                </a:extLst>
              </a:tr>
              <a:tr h="113661">
                <a:tc vMerge="1">
                  <a:txBody>
                    <a:bodyPr/>
                    <a:lstStyle/>
                    <a:p>
                      <a:endParaRPr lang="es-CO"/>
                    </a:p>
                  </a:txBody>
                  <a:tcPr/>
                </a:tc>
                <a:tc>
                  <a:txBody>
                    <a:bodyPr/>
                    <a:lstStyle/>
                    <a:p>
                      <a:pPr algn="ctr" rtl="0" fontAlgn="ctr"/>
                      <a:r>
                        <a:rPr lang="es-CO" sz="1000" b="0" i="0" u="none" strike="noStrike">
                          <a:solidFill>
                            <a:srgbClr val="203764"/>
                          </a:solidFill>
                          <a:effectLst/>
                          <a:latin typeface="Arial" panose="020B0604020202020204" pitchFamily="34" charset="0"/>
                        </a:rPr>
                        <a:t>Avance</a:t>
                      </a:r>
                    </a:p>
                  </a:txBody>
                  <a:tcPr marL="0" marR="0" marT="0" marB="0" anchor="ctr">
                    <a:lnL w="6350" cap="flat" cmpd="sng" algn="ctr">
                      <a:solidFill>
                        <a:srgbClr val="203764"/>
                      </a:solidFill>
                      <a:prstDash val="dot"/>
                      <a:round/>
                      <a:headEnd type="none" w="med" len="med"/>
                      <a:tailEnd type="none" w="med" len="med"/>
                    </a:lnL>
                    <a:lnR w="6350" cap="flat" cmpd="sng" algn="ctr">
                      <a:solidFill>
                        <a:srgbClr val="203764"/>
                      </a:solidFill>
                      <a:prstDash val="dot"/>
                      <a:round/>
                      <a:headEnd type="none" w="med" len="med"/>
                      <a:tailEnd type="none" w="med" len="med"/>
                    </a:lnR>
                    <a:lnT w="6350" cap="flat" cmpd="sng" algn="ctr">
                      <a:solidFill>
                        <a:srgbClr val="203764"/>
                      </a:solidFill>
                      <a:prstDash val="dot"/>
                      <a:round/>
                      <a:headEnd type="none" w="med" len="med"/>
                      <a:tailEnd type="none" w="med" len="med"/>
                    </a:lnT>
                    <a:lnB w="6350" cap="flat" cmpd="sng" algn="ctr">
                      <a:solidFill>
                        <a:srgbClr val="203764"/>
                      </a:solidFill>
                      <a:prstDash val="dot"/>
                      <a:round/>
                      <a:headEnd type="none" w="med" len="med"/>
                      <a:tailEnd type="none" w="med" len="med"/>
                    </a:lnB>
                  </a:tcPr>
                </a:tc>
                <a:tc>
                  <a:txBody>
                    <a:bodyPr/>
                    <a:lstStyle/>
                    <a:p>
                      <a:pPr algn="r" rtl="0" fontAlgn="b"/>
                      <a:r>
                        <a:rPr lang="es-CO" sz="1100" b="0" i="0" u="none" strike="noStrike">
                          <a:solidFill>
                            <a:srgbClr val="1F4E78"/>
                          </a:solidFill>
                          <a:effectLst/>
                          <a:latin typeface="Calibri" panose="020F0502020204030204" pitchFamily="34" charset="0"/>
                          <a:cs typeface="Calibri" panose="020F0502020204030204" pitchFamily="34" charset="0"/>
                        </a:rPr>
                        <a:t> 8,10 </a:t>
                      </a:r>
                    </a:p>
                  </a:txBody>
                  <a:tcPr marL="0" marR="0" marT="0" marB="0" anchor="b">
                    <a:lnL w="6350" cap="flat" cmpd="sng" algn="ctr">
                      <a:solidFill>
                        <a:srgbClr val="203764"/>
                      </a:solidFill>
                      <a:prstDash val="dot"/>
                      <a:round/>
                      <a:headEnd type="none" w="med" len="med"/>
                      <a:tailEnd type="none" w="med" len="med"/>
                    </a:lnL>
                    <a:lnR w="6350" cap="flat" cmpd="sng" algn="ctr">
                      <a:solidFill>
                        <a:srgbClr val="203764"/>
                      </a:solidFill>
                      <a:prstDash val="dot"/>
                      <a:round/>
                      <a:headEnd type="none" w="med" len="med"/>
                      <a:tailEnd type="none" w="med" len="med"/>
                    </a:lnR>
                    <a:lnT w="6350" cap="flat" cmpd="sng" algn="ctr">
                      <a:solidFill>
                        <a:srgbClr val="203764"/>
                      </a:solidFill>
                      <a:prstDash val="dot"/>
                      <a:round/>
                      <a:headEnd type="none" w="med" len="med"/>
                      <a:tailEnd type="none" w="med" len="med"/>
                    </a:lnT>
                    <a:lnB w="6350" cap="flat" cmpd="sng" algn="ctr">
                      <a:solidFill>
                        <a:srgbClr val="203764"/>
                      </a:solidFill>
                      <a:prstDash val="dot"/>
                      <a:round/>
                      <a:headEnd type="none" w="med" len="med"/>
                      <a:tailEnd type="none" w="med" len="med"/>
                    </a:lnB>
                  </a:tcPr>
                </a:tc>
                <a:tc>
                  <a:txBody>
                    <a:bodyPr/>
                    <a:lstStyle/>
                    <a:p>
                      <a:pPr algn="r" rtl="0" fontAlgn="b"/>
                      <a:r>
                        <a:rPr lang="es-CO" sz="1100" b="0" i="0" u="none" strike="noStrike">
                          <a:solidFill>
                            <a:srgbClr val="1F4E78"/>
                          </a:solidFill>
                          <a:effectLst/>
                          <a:latin typeface="Calibri" panose="020F0502020204030204" pitchFamily="34" charset="0"/>
                          <a:cs typeface="Calibri" panose="020F0502020204030204" pitchFamily="34" charset="0"/>
                        </a:rPr>
                        <a:t> 8,10 </a:t>
                      </a:r>
                    </a:p>
                  </a:txBody>
                  <a:tcPr marL="0" marR="0" marT="0" marB="0" anchor="b">
                    <a:lnL w="6350" cap="flat" cmpd="sng" algn="ctr">
                      <a:solidFill>
                        <a:srgbClr val="203764"/>
                      </a:solidFill>
                      <a:prstDash val="dot"/>
                      <a:round/>
                      <a:headEnd type="none" w="med" len="med"/>
                      <a:tailEnd type="none" w="med" len="med"/>
                    </a:lnL>
                    <a:lnR w="6350" cap="flat" cmpd="sng" algn="ctr">
                      <a:solidFill>
                        <a:srgbClr val="203764"/>
                      </a:solidFill>
                      <a:prstDash val="dot"/>
                      <a:round/>
                      <a:headEnd type="none" w="med" len="med"/>
                      <a:tailEnd type="none" w="med" len="med"/>
                    </a:lnR>
                    <a:lnT w="6350" cap="flat" cmpd="sng" algn="ctr">
                      <a:solidFill>
                        <a:srgbClr val="203764"/>
                      </a:solidFill>
                      <a:prstDash val="dot"/>
                      <a:round/>
                      <a:headEnd type="none" w="med" len="med"/>
                      <a:tailEnd type="none" w="med" len="med"/>
                    </a:lnT>
                    <a:lnB w="6350" cap="flat" cmpd="sng" algn="ctr">
                      <a:solidFill>
                        <a:srgbClr val="203764"/>
                      </a:solidFill>
                      <a:prstDash val="dot"/>
                      <a:round/>
                      <a:headEnd type="none" w="med" len="med"/>
                      <a:tailEnd type="none" w="med" len="med"/>
                    </a:lnB>
                  </a:tcPr>
                </a:tc>
                <a:tc>
                  <a:txBody>
                    <a:bodyPr/>
                    <a:lstStyle/>
                    <a:p>
                      <a:pPr algn="r" rtl="0" fontAlgn="b"/>
                      <a:r>
                        <a:rPr lang="es-CO" sz="1100" b="0" i="0" u="none" strike="noStrike">
                          <a:solidFill>
                            <a:srgbClr val="1F4E78"/>
                          </a:solidFill>
                          <a:effectLst/>
                          <a:latin typeface="Calibri" panose="020F0502020204030204" pitchFamily="34" charset="0"/>
                          <a:cs typeface="Calibri" panose="020F0502020204030204" pitchFamily="34" charset="0"/>
                        </a:rPr>
                        <a:t> N.D. </a:t>
                      </a:r>
                    </a:p>
                  </a:txBody>
                  <a:tcPr marL="0" marR="0" marT="0" marB="0" anchor="b">
                    <a:lnL w="6350" cap="flat" cmpd="sng" algn="ctr">
                      <a:solidFill>
                        <a:srgbClr val="203764"/>
                      </a:solidFill>
                      <a:prstDash val="dot"/>
                      <a:round/>
                      <a:headEnd type="none" w="med" len="med"/>
                      <a:tailEnd type="none" w="med" len="med"/>
                    </a:lnL>
                    <a:lnR w="6350" cap="flat" cmpd="sng" algn="ctr">
                      <a:solidFill>
                        <a:srgbClr val="203764"/>
                      </a:solidFill>
                      <a:prstDash val="dot"/>
                      <a:round/>
                      <a:headEnd type="none" w="med" len="med"/>
                      <a:tailEnd type="none" w="med" len="med"/>
                    </a:lnR>
                    <a:lnT w="6350" cap="flat" cmpd="sng" algn="ctr">
                      <a:solidFill>
                        <a:srgbClr val="203764"/>
                      </a:solidFill>
                      <a:prstDash val="dot"/>
                      <a:round/>
                      <a:headEnd type="none" w="med" len="med"/>
                      <a:tailEnd type="none" w="med" len="med"/>
                    </a:lnT>
                    <a:lnB w="6350" cap="flat" cmpd="sng" algn="ctr">
                      <a:solidFill>
                        <a:srgbClr val="203764"/>
                      </a:solidFill>
                      <a:prstDash val="dot"/>
                      <a:round/>
                      <a:headEnd type="none" w="med" len="med"/>
                      <a:tailEnd type="none" w="med" len="med"/>
                    </a:lnB>
                  </a:tcPr>
                </a:tc>
                <a:tc>
                  <a:txBody>
                    <a:bodyPr/>
                    <a:lstStyle/>
                    <a:p>
                      <a:pPr algn="r" rtl="0" fontAlgn="b"/>
                      <a:r>
                        <a:rPr lang="es-CO" sz="1100" b="0" i="0" u="none" strike="noStrike">
                          <a:solidFill>
                            <a:srgbClr val="1F4E78"/>
                          </a:solidFill>
                          <a:effectLst/>
                          <a:latin typeface="Calibri" panose="020F0502020204030204" pitchFamily="34" charset="0"/>
                          <a:cs typeface="Calibri" panose="020F0502020204030204" pitchFamily="34" charset="0"/>
                        </a:rPr>
                        <a:t> N.D. </a:t>
                      </a:r>
                    </a:p>
                  </a:txBody>
                  <a:tcPr marL="0" marR="0" marT="0" marB="0" anchor="b">
                    <a:lnL w="6350" cap="flat" cmpd="sng" algn="ctr">
                      <a:solidFill>
                        <a:srgbClr val="203764"/>
                      </a:solidFill>
                      <a:prstDash val="dot"/>
                      <a:round/>
                      <a:headEnd type="none" w="med" len="med"/>
                      <a:tailEnd type="none" w="med" len="med"/>
                    </a:lnL>
                    <a:lnR w="6350" cap="flat" cmpd="sng" algn="ctr">
                      <a:solidFill>
                        <a:srgbClr val="203764"/>
                      </a:solidFill>
                      <a:prstDash val="dot"/>
                      <a:round/>
                      <a:headEnd type="none" w="med" len="med"/>
                      <a:tailEnd type="none" w="med" len="med"/>
                    </a:lnR>
                    <a:lnT w="6350" cap="flat" cmpd="sng" algn="ctr">
                      <a:solidFill>
                        <a:srgbClr val="203764"/>
                      </a:solidFill>
                      <a:prstDash val="dot"/>
                      <a:round/>
                      <a:headEnd type="none" w="med" len="med"/>
                      <a:tailEnd type="none" w="med" len="med"/>
                    </a:lnT>
                    <a:lnB w="6350" cap="flat" cmpd="sng" algn="ctr">
                      <a:solidFill>
                        <a:srgbClr val="203764"/>
                      </a:solidFill>
                      <a:prstDash val="dot"/>
                      <a:round/>
                      <a:headEnd type="none" w="med" len="med"/>
                      <a:tailEnd type="none" w="med" len="med"/>
                    </a:lnB>
                  </a:tcPr>
                </a:tc>
                <a:tc>
                  <a:txBody>
                    <a:bodyPr/>
                    <a:lstStyle/>
                    <a:p>
                      <a:pPr algn="r" rtl="0" fontAlgn="b"/>
                      <a:r>
                        <a:rPr lang="es-CO" sz="1100" b="0" i="0" u="none" strike="noStrike">
                          <a:solidFill>
                            <a:srgbClr val="1F4E78"/>
                          </a:solidFill>
                          <a:effectLst/>
                          <a:latin typeface="Calibri" panose="020F0502020204030204" pitchFamily="34" charset="0"/>
                          <a:cs typeface="Calibri" panose="020F0502020204030204" pitchFamily="34" charset="0"/>
                        </a:rPr>
                        <a:t> N.D. </a:t>
                      </a:r>
                    </a:p>
                  </a:txBody>
                  <a:tcPr marL="0" marR="0" marT="0" marB="0" anchor="b">
                    <a:lnL w="6350" cap="flat" cmpd="sng" algn="ctr">
                      <a:solidFill>
                        <a:srgbClr val="203764"/>
                      </a:solidFill>
                      <a:prstDash val="dot"/>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203764"/>
                      </a:solidFill>
                      <a:prstDash val="dot"/>
                      <a:round/>
                      <a:headEnd type="none" w="med" len="med"/>
                      <a:tailEnd type="none" w="med" len="med"/>
                    </a:lnT>
                    <a:lnB w="6350" cap="flat" cmpd="sng" algn="ctr">
                      <a:solidFill>
                        <a:srgbClr val="203764"/>
                      </a:solidFill>
                      <a:prstDash val="dot"/>
                      <a:round/>
                      <a:headEnd type="none" w="med" len="med"/>
                      <a:tailEnd type="none" w="med" len="med"/>
                    </a:lnB>
                  </a:tcPr>
                </a:tc>
                <a:extLst>
                  <a:ext uri="{0D108BD9-81ED-4DB2-BD59-A6C34878D82A}">
                    <a16:rowId xmlns:a16="http://schemas.microsoft.com/office/drawing/2014/main" xmlns="" val="3612762085"/>
                  </a:ext>
                </a:extLst>
              </a:tr>
              <a:tr h="113661">
                <a:tc vMerge="1">
                  <a:txBody>
                    <a:bodyPr/>
                    <a:lstStyle/>
                    <a:p>
                      <a:endParaRPr lang="es-CO"/>
                    </a:p>
                  </a:txBody>
                  <a:tcPr/>
                </a:tc>
                <a:tc>
                  <a:txBody>
                    <a:bodyPr/>
                    <a:lstStyle/>
                    <a:p>
                      <a:pPr algn="ctr" rtl="0" fontAlgn="ctr"/>
                      <a:r>
                        <a:rPr lang="es-CO" sz="1000" b="0" i="0" u="none" strike="noStrike">
                          <a:solidFill>
                            <a:srgbClr val="203764"/>
                          </a:solidFill>
                          <a:effectLst/>
                          <a:latin typeface="Arial" panose="020B0604020202020204" pitchFamily="34" charset="0"/>
                        </a:rPr>
                        <a:t>Recursos</a:t>
                      </a:r>
                    </a:p>
                  </a:txBody>
                  <a:tcPr marL="0" marR="0" marT="0" marB="0" anchor="ctr">
                    <a:lnL w="6350" cap="flat" cmpd="sng" algn="ctr">
                      <a:solidFill>
                        <a:srgbClr val="203764"/>
                      </a:solidFill>
                      <a:prstDash val="dot"/>
                      <a:round/>
                      <a:headEnd type="none" w="med" len="med"/>
                      <a:tailEnd type="none" w="med" len="med"/>
                    </a:lnL>
                    <a:lnR w="6350" cap="flat" cmpd="sng" algn="ctr">
                      <a:solidFill>
                        <a:srgbClr val="203764"/>
                      </a:solidFill>
                      <a:prstDash val="dot"/>
                      <a:round/>
                      <a:headEnd type="none" w="med" len="med"/>
                      <a:tailEnd type="none" w="med" len="med"/>
                    </a:lnR>
                    <a:lnT w="6350" cap="flat" cmpd="sng" algn="ctr">
                      <a:solidFill>
                        <a:srgbClr val="203764"/>
                      </a:solidFill>
                      <a:prstDash val="dot"/>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b"/>
                      <a:r>
                        <a:rPr lang="es-CO" sz="1100" b="0" i="0" u="none" strike="noStrike">
                          <a:solidFill>
                            <a:srgbClr val="1F4E78"/>
                          </a:solidFill>
                          <a:effectLst/>
                          <a:latin typeface="Calibri" panose="020F0502020204030204" pitchFamily="34" charset="0"/>
                          <a:cs typeface="Calibri" panose="020F0502020204030204" pitchFamily="34" charset="0"/>
                        </a:rPr>
                        <a:t> </a:t>
                      </a:r>
                    </a:p>
                  </a:txBody>
                  <a:tcPr marL="0" marR="0" marT="0" marB="0" anchor="b">
                    <a:lnL w="6350" cap="flat" cmpd="sng" algn="ctr">
                      <a:solidFill>
                        <a:srgbClr val="203764"/>
                      </a:solidFill>
                      <a:prstDash val="dot"/>
                      <a:round/>
                      <a:headEnd type="none" w="med" len="med"/>
                      <a:tailEnd type="none" w="med" len="med"/>
                    </a:lnL>
                    <a:lnR w="6350" cap="flat" cmpd="sng" algn="ctr">
                      <a:solidFill>
                        <a:srgbClr val="203764"/>
                      </a:solidFill>
                      <a:prstDash val="dot"/>
                      <a:round/>
                      <a:headEnd type="none" w="med" len="med"/>
                      <a:tailEnd type="none" w="med" len="med"/>
                    </a:lnR>
                    <a:lnT w="6350" cap="flat" cmpd="sng" algn="ctr">
                      <a:solidFill>
                        <a:srgbClr val="203764"/>
                      </a:solidFill>
                      <a:prstDash val="dot"/>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b"/>
                      <a:r>
                        <a:rPr lang="es-CO" sz="1100" b="0" i="0" u="none" strike="noStrike">
                          <a:solidFill>
                            <a:srgbClr val="1F4E78"/>
                          </a:solidFill>
                          <a:effectLst/>
                          <a:latin typeface="Calibri" panose="020F0502020204030204" pitchFamily="34" charset="0"/>
                          <a:cs typeface="Calibri" panose="020F0502020204030204" pitchFamily="34" charset="0"/>
                        </a:rPr>
                        <a:t> </a:t>
                      </a:r>
                    </a:p>
                  </a:txBody>
                  <a:tcPr marL="0" marR="0" marT="0" marB="0" anchor="b">
                    <a:lnL w="6350" cap="flat" cmpd="sng" algn="ctr">
                      <a:solidFill>
                        <a:srgbClr val="203764"/>
                      </a:solidFill>
                      <a:prstDash val="dot"/>
                      <a:round/>
                      <a:headEnd type="none" w="med" len="med"/>
                      <a:tailEnd type="none" w="med" len="med"/>
                    </a:lnL>
                    <a:lnR w="6350" cap="flat" cmpd="sng" algn="ctr">
                      <a:solidFill>
                        <a:srgbClr val="203764"/>
                      </a:solidFill>
                      <a:prstDash val="dot"/>
                      <a:round/>
                      <a:headEnd type="none" w="med" len="med"/>
                      <a:tailEnd type="none" w="med" len="med"/>
                    </a:lnR>
                    <a:lnT w="6350" cap="flat" cmpd="sng" algn="ctr">
                      <a:solidFill>
                        <a:srgbClr val="203764"/>
                      </a:solidFill>
                      <a:prstDash val="dot"/>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b"/>
                      <a:r>
                        <a:rPr lang="es-CO" sz="1100" b="0" i="0" u="none" strike="noStrike">
                          <a:solidFill>
                            <a:srgbClr val="1F4E78"/>
                          </a:solidFill>
                          <a:effectLst/>
                          <a:latin typeface="Calibri" panose="020F0502020204030204" pitchFamily="34" charset="0"/>
                          <a:cs typeface="Calibri" panose="020F0502020204030204" pitchFamily="34" charset="0"/>
                        </a:rPr>
                        <a:t> </a:t>
                      </a:r>
                    </a:p>
                  </a:txBody>
                  <a:tcPr marL="0" marR="0" marT="0" marB="0" anchor="b">
                    <a:lnL w="6350" cap="flat" cmpd="sng" algn="ctr">
                      <a:solidFill>
                        <a:srgbClr val="203764"/>
                      </a:solidFill>
                      <a:prstDash val="dot"/>
                      <a:round/>
                      <a:headEnd type="none" w="med" len="med"/>
                      <a:tailEnd type="none" w="med" len="med"/>
                    </a:lnL>
                    <a:lnR w="6350" cap="flat" cmpd="sng" algn="ctr">
                      <a:solidFill>
                        <a:srgbClr val="203764"/>
                      </a:solidFill>
                      <a:prstDash val="dot"/>
                      <a:round/>
                      <a:headEnd type="none" w="med" len="med"/>
                      <a:tailEnd type="none" w="med" len="med"/>
                    </a:lnR>
                    <a:lnT w="6350" cap="flat" cmpd="sng" algn="ctr">
                      <a:solidFill>
                        <a:srgbClr val="203764"/>
                      </a:solidFill>
                      <a:prstDash val="dot"/>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b"/>
                      <a:r>
                        <a:rPr lang="es-CO" sz="1100" b="0" i="0" u="none" strike="noStrike">
                          <a:solidFill>
                            <a:srgbClr val="1F4E78"/>
                          </a:solidFill>
                          <a:effectLst/>
                          <a:latin typeface="Calibri" panose="020F0502020204030204" pitchFamily="34" charset="0"/>
                          <a:cs typeface="Calibri" panose="020F0502020204030204" pitchFamily="34" charset="0"/>
                        </a:rPr>
                        <a:t> </a:t>
                      </a:r>
                    </a:p>
                  </a:txBody>
                  <a:tcPr marL="0" marR="0" marT="0" marB="0" anchor="b">
                    <a:lnL w="6350" cap="flat" cmpd="sng" algn="ctr">
                      <a:solidFill>
                        <a:srgbClr val="203764"/>
                      </a:solidFill>
                      <a:prstDash val="dot"/>
                      <a:round/>
                      <a:headEnd type="none" w="med" len="med"/>
                      <a:tailEnd type="none" w="med" len="med"/>
                    </a:lnL>
                    <a:lnR w="6350" cap="flat" cmpd="sng" algn="ctr">
                      <a:solidFill>
                        <a:srgbClr val="203764"/>
                      </a:solidFill>
                      <a:prstDash val="dot"/>
                      <a:round/>
                      <a:headEnd type="none" w="med" len="med"/>
                      <a:tailEnd type="none" w="med" len="med"/>
                    </a:lnR>
                    <a:lnT w="6350" cap="flat" cmpd="sng" algn="ctr">
                      <a:solidFill>
                        <a:srgbClr val="203764"/>
                      </a:solidFill>
                      <a:prstDash val="dot"/>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b"/>
                      <a:r>
                        <a:rPr lang="es-CO" sz="1100" b="0" i="0" u="none" strike="noStrike">
                          <a:solidFill>
                            <a:srgbClr val="1F4E78"/>
                          </a:solidFill>
                          <a:effectLst/>
                          <a:latin typeface="Calibri" panose="020F0502020204030204" pitchFamily="34" charset="0"/>
                          <a:cs typeface="Calibri" panose="020F0502020204030204" pitchFamily="34" charset="0"/>
                        </a:rPr>
                        <a:t> </a:t>
                      </a:r>
                    </a:p>
                  </a:txBody>
                  <a:tcPr marL="0" marR="0" marT="0" marB="0" anchor="b">
                    <a:lnL w="6350" cap="flat" cmpd="sng" algn="ctr">
                      <a:solidFill>
                        <a:srgbClr val="203764"/>
                      </a:solidFill>
                      <a:prstDash val="dot"/>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203764"/>
                      </a:solidFill>
                      <a:prstDash val="dot"/>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291484823"/>
                  </a:ext>
                </a:extLst>
              </a:tr>
              <a:tr h="227322">
                <a:tc rowSpan="4">
                  <a:txBody>
                    <a:bodyPr/>
                    <a:lstStyle/>
                    <a:p>
                      <a:pPr algn="ctr" rtl="0" fontAlgn="ctr"/>
                      <a:r>
                        <a:rPr lang="es-ES" sz="1000" b="0" i="0" u="none" strike="noStrike">
                          <a:solidFill>
                            <a:srgbClr val="203764"/>
                          </a:solidFill>
                          <a:effectLst/>
                          <a:latin typeface="Arial" panose="020B0604020202020204" pitchFamily="34" charset="0"/>
                        </a:rPr>
                        <a:t> Tiempo de desaduanamiento en exportaciones en modo de transporte marítimo</a:t>
                      </a:r>
                    </a:p>
                  </a:txBody>
                  <a:tcPr marL="0" marR="0" marT="0" marB="0" anchor="ctr">
                    <a:lnL w="12700" cap="flat" cmpd="sng" algn="ctr">
                      <a:solidFill>
                        <a:schemeClr val="tx1"/>
                      </a:solidFill>
                      <a:prstDash val="solid"/>
                      <a:round/>
                      <a:headEnd type="none" w="med" len="med"/>
                      <a:tailEnd type="none" w="med" len="med"/>
                    </a:lnL>
                    <a:lnR w="6350" cap="flat" cmpd="sng" algn="ctr">
                      <a:solidFill>
                        <a:srgbClr val="203764"/>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CO" sz="1000" b="0" i="0" u="none" strike="noStrike">
                          <a:solidFill>
                            <a:srgbClr val="203764"/>
                          </a:solidFill>
                          <a:effectLst/>
                          <a:latin typeface="Arial" panose="020B0604020202020204" pitchFamily="34" charset="0"/>
                        </a:rPr>
                        <a:t>Meta</a:t>
                      </a:r>
                    </a:p>
                  </a:txBody>
                  <a:tcPr marL="0" marR="0" marT="0" marB="0" anchor="ctr">
                    <a:lnL w="6350" cap="flat" cmpd="sng" algn="ctr">
                      <a:solidFill>
                        <a:srgbClr val="203764"/>
                      </a:solidFill>
                      <a:prstDash val="dot"/>
                      <a:round/>
                      <a:headEnd type="none" w="med" len="med"/>
                      <a:tailEnd type="none" w="med" len="med"/>
                    </a:lnL>
                    <a:lnR w="6350" cap="flat" cmpd="sng" algn="ctr">
                      <a:solidFill>
                        <a:srgbClr val="203764"/>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203764"/>
                      </a:solidFill>
                      <a:prstDash val="dot"/>
                      <a:round/>
                      <a:headEnd type="none" w="med" len="med"/>
                      <a:tailEnd type="none" w="med" len="med"/>
                    </a:lnB>
                  </a:tcPr>
                </a:tc>
                <a:tc>
                  <a:txBody>
                    <a:bodyPr/>
                    <a:lstStyle/>
                    <a:p>
                      <a:pPr algn="r" rtl="0" fontAlgn="b"/>
                      <a:r>
                        <a:rPr lang="es-CO" sz="1100" b="0" i="0" u="none" strike="noStrike">
                          <a:solidFill>
                            <a:srgbClr val="1F4E78"/>
                          </a:solidFill>
                          <a:effectLst/>
                          <a:latin typeface="Calibri" panose="020F0502020204030204" pitchFamily="34" charset="0"/>
                          <a:cs typeface="Calibri" panose="020F0502020204030204" pitchFamily="34" charset="0"/>
                        </a:rPr>
                        <a:t>                                36 </a:t>
                      </a:r>
                    </a:p>
                  </a:txBody>
                  <a:tcPr marL="0" marR="0" marT="0" marB="0" anchor="b">
                    <a:lnL w="6350" cap="flat" cmpd="sng" algn="ctr">
                      <a:solidFill>
                        <a:srgbClr val="203764"/>
                      </a:solidFill>
                      <a:prstDash val="dot"/>
                      <a:round/>
                      <a:headEnd type="none" w="med" len="med"/>
                      <a:tailEnd type="none" w="med" len="med"/>
                    </a:lnL>
                    <a:lnR w="6350" cap="flat" cmpd="sng" algn="ctr">
                      <a:solidFill>
                        <a:srgbClr val="203764"/>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203764"/>
                      </a:solidFill>
                      <a:prstDash val="dot"/>
                      <a:round/>
                      <a:headEnd type="none" w="med" len="med"/>
                      <a:tailEnd type="none" w="med" len="med"/>
                    </a:lnB>
                  </a:tcPr>
                </a:tc>
                <a:tc>
                  <a:txBody>
                    <a:bodyPr/>
                    <a:lstStyle/>
                    <a:p>
                      <a:pPr algn="r" rtl="0" fontAlgn="b"/>
                      <a:r>
                        <a:rPr lang="es-CO" sz="1100" b="0" i="0" u="none" strike="noStrike">
                          <a:solidFill>
                            <a:srgbClr val="1F4E78"/>
                          </a:solidFill>
                          <a:effectLst/>
                          <a:latin typeface="Calibri" panose="020F0502020204030204" pitchFamily="34" charset="0"/>
                          <a:cs typeface="Calibri" panose="020F0502020204030204" pitchFamily="34" charset="0"/>
                        </a:rPr>
                        <a:t>                     46 </a:t>
                      </a:r>
                    </a:p>
                  </a:txBody>
                  <a:tcPr marL="0" marR="0" marT="0" marB="0" anchor="b">
                    <a:lnL w="6350" cap="flat" cmpd="sng" algn="ctr">
                      <a:solidFill>
                        <a:srgbClr val="203764"/>
                      </a:solidFill>
                      <a:prstDash val="dot"/>
                      <a:round/>
                      <a:headEnd type="none" w="med" len="med"/>
                      <a:tailEnd type="none" w="med" len="med"/>
                    </a:lnL>
                    <a:lnR w="6350" cap="flat" cmpd="sng" algn="ctr">
                      <a:solidFill>
                        <a:srgbClr val="203764"/>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203764"/>
                      </a:solidFill>
                      <a:prstDash val="dot"/>
                      <a:round/>
                      <a:headEnd type="none" w="med" len="med"/>
                      <a:tailEnd type="none" w="med" len="med"/>
                    </a:lnB>
                  </a:tcPr>
                </a:tc>
                <a:tc>
                  <a:txBody>
                    <a:bodyPr/>
                    <a:lstStyle/>
                    <a:p>
                      <a:pPr algn="r" rtl="0" fontAlgn="b"/>
                      <a:r>
                        <a:rPr lang="es-CO" sz="1100" b="0" i="0" u="none" strike="noStrike">
                          <a:solidFill>
                            <a:srgbClr val="1F4E78"/>
                          </a:solidFill>
                          <a:effectLst/>
                          <a:latin typeface="Calibri" panose="020F0502020204030204" pitchFamily="34" charset="0"/>
                          <a:cs typeface="Calibri" panose="020F0502020204030204" pitchFamily="34" charset="0"/>
                        </a:rPr>
                        <a:t>               43 </a:t>
                      </a:r>
                    </a:p>
                  </a:txBody>
                  <a:tcPr marL="0" marR="0" marT="0" marB="0" anchor="b">
                    <a:lnL w="6350" cap="flat" cmpd="sng" algn="ctr">
                      <a:solidFill>
                        <a:srgbClr val="203764"/>
                      </a:solidFill>
                      <a:prstDash val="dot"/>
                      <a:round/>
                      <a:headEnd type="none" w="med" len="med"/>
                      <a:tailEnd type="none" w="med" len="med"/>
                    </a:lnL>
                    <a:lnR w="6350" cap="flat" cmpd="sng" algn="ctr">
                      <a:solidFill>
                        <a:srgbClr val="203764"/>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203764"/>
                      </a:solidFill>
                      <a:prstDash val="dot"/>
                      <a:round/>
                      <a:headEnd type="none" w="med" len="med"/>
                      <a:tailEnd type="none" w="med" len="med"/>
                    </a:lnB>
                  </a:tcPr>
                </a:tc>
                <a:tc>
                  <a:txBody>
                    <a:bodyPr/>
                    <a:lstStyle/>
                    <a:p>
                      <a:pPr algn="r" rtl="0" fontAlgn="b"/>
                      <a:r>
                        <a:rPr lang="es-CO" sz="1100" b="0" i="0" u="none" strike="noStrike">
                          <a:solidFill>
                            <a:srgbClr val="1F4E78"/>
                          </a:solidFill>
                          <a:effectLst/>
                          <a:latin typeface="Calibri" panose="020F0502020204030204" pitchFamily="34" charset="0"/>
                          <a:cs typeface="Calibri" panose="020F0502020204030204" pitchFamily="34" charset="0"/>
                        </a:rPr>
                        <a:t>               40 </a:t>
                      </a:r>
                    </a:p>
                  </a:txBody>
                  <a:tcPr marL="0" marR="0" marT="0" marB="0" anchor="b">
                    <a:lnL w="6350" cap="flat" cmpd="sng" algn="ctr">
                      <a:solidFill>
                        <a:srgbClr val="203764"/>
                      </a:solidFill>
                      <a:prstDash val="dot"/>
                      <a:round/>
                      <a:headEnd type="none" w="med" len="med"/>
                      <a:tailEnd type="none" w="med" len="med"/>
                    </a:lnL>
                    <a:lnR w="6350" cap="flat" cmpd="sng" algn="ctr">
                      <a:solidFill>
                        <a:srgbClr val="203764"/>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203764"/>
                      </a:solidFill>
                      <a:prstDash val="dot"/>
                      <a:round/>
                      <a:headEnd type="none" w="med" len="med"/>
                      <a:tailEnd type="none" w="med" len="med"/>
                    </a:lnB>
                  </a:tcPr>
                </a:tc>
                <a:tc>
                  <a:txBody>
                    <a:bodyPr/>
                    <a:lstStyle/>
                    <a:p>
                      <a:pPr algn="r" rtl="0" fontAlgn="b"/>
                      <a:r>
                        <a:rPr lang="es-CO" sz="1100" b="0" i="0" u="none" strike="noStrike">
                          <a:solidFill>
                            <a:srgbClr val="1F4E78"/>
                          </a:solidFill>
                          <a:effectLst/>
                          <a:latin typeface="Calibri" panose="020F0502020204030204" pitchFamily="34" charset="0"/>
                          <a:cs typeface="Calibri" panose="020F0502020204030204" pitchFamily="34" charset="0"/>
                        </a:rPr>
                        <a:t>                     36 </a:t>
                      </a:r>
                    </a:p>
                  </a:txBody>
                  <a:tcPr marL="0" marR="0" marT="0" marB="0" anchor="b">
                    <a:lnL w="6350" cap="flat" cmpd="sng" algn="ctr">
                      <a:solidFill>
                        <a:srgbClr val="203764"/>
                      </a:solidFill>
                      <a:prstDash val="dot"/>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203764"/>
                      </a:solidFill>
                      <a:prstDash val="dot"/>
                      <a:round/>
                      <a:headEnd type="none" w="med" len="med"/>
                      <a:tailEnd type="none" w="med" len="med"/>
                    </a:lnB>
                  </a:tcPr>
                </a:tc>
                <a:extLst>
                  <a:ext uri="{0D108BD9-81ED-4DB2-BD59-A6C34878D82A}">
                    <a16:rowId xmlns:a16="http://schemas.microsoft.com/office/drawing/2014/main" xmlns="" val="2172061779"/>
                  </a:ext>
                </a:extLst>
              </a:tr>
              <a:tr h="227322">
                <a:tc vMerge="1">
                  <a:txBody>
                    <a:bodyPr/>
                    <a:lstStyle/>
                    <a:p>
                      <a:endParaRPr lang="es-CO"/>
                    </a:p>
                  </a:txBody>
                  <a:tcPr/>
                </a:tc>
                <a:tc>
                  <a:txBody>
                    <a:bodyPr/>
                    <a:lstStyle/>
                    <a:p>
                      <a:pPr algn="ctr" rtl="0" fontAlgn="ctr"/>
                      <a:r>
                        <a:rPr lang="es-CO" sz="1000" b="0" i="0" u="none" strike="noStrike">
                          <a:solidFill>
                            <a:srgbClr val="203764"/>
                          </a:solidFill>
                          <a:effectLst/>
                          <a:latin typeface="Arial" panose="020B0604020202020204" pitchFamily="34" charset="0"/>
                        </a:rPr>
                        <a:t>Unidad de Medida</a:t>
                      </a:r>
                    </a:p>
                  </a:txBody>
                  <a:tcPr marL="0" marR="0" marT="0" marB="0" anchor="ctr">
                    <a:lnL w="6350" cap="flat" cmpd="sng" algn="ctr">
                      <a:solidFill>
                        <a:srgbClr val="203764"/>
                      </a:solidFill>
                      <a:prstDash val="dot"/>
                      <a:round/>
                      <a:headEnd type="none" w="med" len="med"/>
                      <a:tailEnd type="none" w="med" len="med"/>
                    </a:lnL>
                    <a:lnR w="6350" cap="flat" cmpd="sng" algn="ctr">
                      <a:solidFill>
                        <a:srgbClr val="203764"/>
                      </a:solidFill>
                      <a:prstDash val="dot"/>
                      <a:round/>
                      <a:headEnd type="none" w="med" len="med"/>
                      <a:tailEnd type="none" w="med" len="med"/>
                    </a:lnR>
                    <a:lnT w="6350" cap="flat" cmpd="sng" algn="ctr">
                      <a:solidFill>
                        <a:srgbClr val="203764"/>
                      </a:solidFill>
                      <a:prstDash val="dot"/>
                      <a:round/>
                      <a:headEnd type="none" w="med" len="med"/>
                      <a:tailEnd type="none" w="med" len="med"/>
                    </a:lnT>
                    <a:lnB w="6350" cap="flat" cmpd="sng" algn="ctr">
                      <a:solidFill>
                        <a:srgbClr val="203764"/>
                      </a:solidFill>
                      <a:prstDash val="dot"/>
                      <a:round/>
                      <a:headEnd type="none" w="med" len="med"/>
                      <a:tailEnd type="none" w="med" len="med"/>
                    </a:lnB>
                  </a:tcPr>
                </a:tc>
                <a:tc>
                  <a:txBody>
                    <a:bodyPr/>
                    <a:lstStyle/>
                    <a:p>
                      <a:pPr algn="r" rtl="0" fontAlgn="b"/>
                      <a:r>
                        <a:rPr lang="es-CO" sz="1100" b="0" i="0" u="none" strike="noStrike">
                          <a:solidFill>
                            <a:srgbClr val="1F4E78"/>
                          </a:solidFill>
                          <a:effectLst/>
                          <a:latin typeface="Calibri" panose="020F0502020204030204" pitchFamily="34" charset="0"/>
                          <a:cs typeface="Calibri" panose="020F0502020204030204" pitchFamily="34" charset="0"/>
                        </a:rPr>
                        <a:t> Horas </a:t>
                      </a:r>
                    </a:p>
                  </a:txBody>
                  <a:tcPr marL="0" marR="0" marT="0" marB="0" anchor="b">
                    <a:lnL w="6350" cap="flat" cmpd="sng" algn="ctr">
                      <a:solidFill>
                        <a:srgbClr val="203764"/>
                      </a:solidFill>
                      <a:prstDash val="dot"/>
                      <a:round/>
                      <a:headEnd type="none" w="med" len="med"/>
                      <a:tailEnd type="none" w="med" len="med"/>
                    </a:lnL>
                    <a:lnR w="6350" cap="flat" cmpd="sng" algn="ctr">
                      <a:solidFill>
                        <a:srgbClr val="203764"/>
                      </a:solidFill>
                      <a:prstDash val="dot"/>
                      <a:round/>
                      <a:headEnd type="none" w="med" len="med"/>
                      <a:tailEnd type="none" w="med" len="med"/>
                    </a:lnR>
                    <a:lnT w="6350" cap="flat" cmpd="sng" algn="ctr">
                      <a:solidFill>
                        <a:srgbClr val="203764"/>
                      </a:solidFill>
                      <a:prstDash val="dot"/>
                      <a:round/>
                      <a:headEnd type="none" w="med" len="med"/>
                      <a:tailEnd type="none" w="med" len="med"/>
                    </a:lnT>
                    <a:lnB w="6350" cap="flat" cmpd="sng" algn="ctr">
                      <a:solidFill>
                        <a:srgbClr val="203764"/>
                      </a:solidFill>
                      <a:prstDash val="dot"/>
                      <a:round/>
                      <a:headEnd type="none" w="med" len="med"/>
                      <a:tailEnd type="none" w="med" len="med"/>
                    </a:lnB>
                  </a:tcPr>
                </a:tc>
                <a:tc>
                  <a:txBody>
                    <a:bodyPr/>
                    <a:lstStyle/>
                    <a:p>
                      <a:pPr algn="r" rtl="0" fontAlgn="b"/>
                      <a:r>
                        <a:rPr lang="es-CO" sz="1100" b="0" i="0" u="none" strike="noStrike">
                          <a:solidFill>
                            <a:srgbClr val="1F4E78"/>
                          </a:solidFill>
                          <a:effectLst/>
                          <a:latin typeface="Calibri" panose="020F0502020204030204" pitchFamily="34" charset="0"/>
                          <a:cs typeface="Calibri" panose="020F0502020204030204" pitchFamily="34" charset="0"/>
                        </a:rPr>
                        <a:t> Horas </a:t>
                      </a:r>
                    </a:p>
                  </a:txBody>
                  <a:tcPr marL="0" marR="0" marT="0" marB="0" anchor="b">
                    <a:lnL w="6350" cap="flat" cmpd="sng" algn="ctr">
                      <a:solidFill>
                        <a:srgbClr val="203764"/>
                      </a:solidFill>
                      <a:prstDash val="dot"/>
                      <a:round/>
                      <a:headEnd type="none" w="med" len="med"/>
                      <a:tailEnd type="none" w="med" len="med"/>
                    </a:lnL>
                    <a:lnR w="6350" cap="flat" cmpd="sng" algn="ctr">
                      <a:solidFill>
                        <a:srgbClr val="203764"/>
                      </a:solidFill>
                      <a:prstDash val="dot"/>
                      <a:round/>
                      <a:headEnd type="none" w="med" len="med"/>
                      <a:tailEnd type="none" w="med" len="med"/>
                    </a:lnR>
                    <a:lnT w="6350" cap="flat" cmpd="sng" algn="ctr">
                      <a:solidFill>
                        <a:srgbClr val="203764"/>
                      </a:solidFill>
                      <a:prstDash val="dot"/>
                      <a:round/>
                      <a:headEnd type="none" w="med" len="med"/>
                      <a:tailEnd type="none" w="med" len="med"/>
                    </a:lnT>
                    <a:lnB w="6350" cap="flat" cmpd="sng" algn="ctr">
                      <a:solidFill>
                        <a:srgbClr val="203764"/>
                      </a:solidFill>
                      <a:prstDash val="dot"/>
                      <a:round/>
                      <a:headEnd type="none" w="med" len="med"/>
                      <a:tailEnd type="none" w="med" len="med"/>
                    </a:lnB>
                  </a:tcPr>
                </a:tc>
                <a:tc>
                  <a:txBody>
                    <a:bodyPr/>
                    <a:lstStyle/>
                    <a:p>
                      <a:pPr algn="r" rtl="0" fontAlgn="b"/>
                      <a:r>
                        <a:rPr lang="es-CO" sz="1100" b="0" i="0" u="none" strike="noStrike" dirty="0">
                          <a:solidFill>
                            <a:srgbClr val="1F4E78"/>
                          </a:solidFill>
                          <a:effectLst/>
                          <a:latin typeface="Calibri" panose="020F0502020204030204" pitchFamily="34" charset="0"/>
                          <a:cs typeface="Calibri" panose="020F0502020204030204" pitchFamily="34" charset="0"/>
                        </a:rPr>
                        <a:t> Horas </a:t>
                      </a:r>
                    </a:p>
                  </a:txBody>
                  <a:tcPr marL="0" marR="0" marT="0" marB="0" anchor="b">
                    <a:lnL w="6350" cap="flat" cmpd="sng" algn="ctr">
                      <a:solidFill>
                        <a:srgbClr val="203764"/>
                      </a:solidFill>
                      <a:prstDash val="dot"/>
                      <a:round/>
                      <a:headEnd type="none" w="med" len="med"/>
                      <a:tailEnd type="none" w="med" len="med"/>
                    </a:lnL>
                    <a:lnR w="6350" cap="flat" cmpd="sng" algn="ctr">
                      <a:solidFill>
                        <a:srgbClr val="203764"/>
                      </a:solidFill>
                      <a:prstDash val="dot"/>
                      <a:round/>
                      <a:headEnd type="none" w="med" len="med"/>
                      <a:tailEnd type="none" w="med" len="med"/>
                    </a:lnR>
                    <a:lnT w="6350" cap="flat" cmpd="sng" algn="ctr">
                      <a:solidFill>
                        <a:srgbClr val="203764"/>
                      </a:solidFill>
                      <a:prstDash val="dot"/>
                      <a:round/>
                      <a:headEnd type="none" w="med" len="med"/>
                      <a:tailEnd type="none" w="med" len="med"/>
                    </a:lnT>
                    <a:lnB w="6350" cap="flat" cmpd="sng" algn="ctr">
                      <a:solidFill>
                        <a:srgbClr val="203764"/>
                      </a:solidFill>
                      <a:prstDash val="dot"/>
                      <a:round/>
                      <a:headEnd type="none" w="med" len="med"/>
                      <a:tailEnd type="none" w="med" len="med"/>
                    </a:lnB>
                  </a:tcPr>
                </a:tc>
                <a:tc>
                  <a:txBody>
                    <a:bodyPr/>
                    <a:lstStyle/>
                    <a:p>
                      <a:pPr algn="r" rtl="0" fontAlgn="b"/>
                      <a:r>
                        <a:rPr lang="es-CO" sz="1100" b="0" i="0" u="none" strike="noStrike">
                          <a:solidFill>
                            <a:srgbClr val="1F4E78"/>
                          </a:solidFill>
                          <a:effectLst/>
                          <a:latin typeface="Calibri" panose="020F0502020204030204" pitchFamily="34" charset="0"/>
                          <a:cs typeface="Calibri" panose="020F0502020204030204" pitchFamily="34" charset="0"/>
                        </a:rPr>
                        <a:t> Horas </a:t>
                      </a:r>
                    </a:p>
                  </a:txBody>
                  <a:tcPr marL="0" marR="0" marT="0" marB="0" anchor="b">
                    <a:lnL w="6350" cap="flat" cmpd="sng" algn="ctr">
                      <a:solidFill>
                        <a:srgbClr val="203764"/>
                      </a:solidFill>
                      <a:prstDash val="dot"/>
                      <a:round/>
                      <a:headEnd type="none" w="med" len="med"/>
                      <a:tailEnd type="none" w="med" len="med"/>
                    </a:lnL>
                    <a:lnR w="6350" cap="flat" cmpd="sng" algn="ctr">
                      <a:solidFill>
                        <a:srgbClr val="203764"/>
                      </a:solidFill>
                      <a:prstDash val="dot"/>
                      <a:round/>
                      <a:headEnd type="none" w="med" len="med"/>
                      <a:tailEnd type="none" w="med" len="med"/>
                    </a:lnR>
                    <a:lnT w="6350" cap="flat" cmpd="sng" algn="ctr">
                      <a:solidFill>
                        <a:srgbClr val="203764"/>
                      </a:solidFill>
                      <a:prstDash val="dot"/>
                      <a:round/>
                      <a:headEnd type="none" w="med" len="med"/>
                      <a:tailEnd type="none" w="med" len="med"/>
                    </a:lnT>
                    <a:lnB w="6350" cap="flat" cmpd="sng" algn="ctr">
                      <a:solidFill>
                        <a:srgbClr val="203764"/>
                      </a:solidFill>
                      <a:prstDash val="dot"/>
                      <a:round/>
                      <a:headEnd type="none" w="med" len="med"/>
                      <a:tailEnd type="none" w="med" len="med"/>
                    </a:lnB>
                  </a:tcPr>
                </a:tc>
                <a:tc>
                  <a:txBody>
                    <a:bodyPr/>
                    <a:lstStyle/>
                    <a:p>
                      <a:pPr algn="r" rtl="0" fontAlgn="b"/>
                      <a:r>
                        <a:rPr lang="es-CO" sz="1100" b="0" i="0" u="none" strike="noStrike">
                          <a:solidFill>
                            <a:srgbClr val="1F4E78"/>
                          </a:solidFill>
                          <a:effectLst/>
                          <a:latin typeface="Calibri" panose="020F0502020204030204" pitchFamily="34" charset="0"/>
                          <a:cs typeface="Calibri" panose="020F0502020204030204" pitchFamily="34" charset="0"/>
                        </a:rPr>
                        <a:t> Horas </a:t>
                      </a:r>
                    </a:p>
                  </a:txBody>
                  <a:tcPr marL="0" marR="0" marT="0" marB="0" anchor="b">
                    <a:lnL w="6350" cap="flat" cmpd="sng" algn="ctr">
                      <a:solidFill>
                        <a:srgbClr val="203764"/>
                      </a:solidFill>
                      <a:prstDash val="dot"/>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203764"/>
                      </a:solidFill>
                      <a:prstDash val="dot"/>
                      <a:round/>
                      <a:headEnd type="none" w="med" len="med"/>
                      <a:tailEnd type="none" w="med" len="med"/>
                    </a:lnT>
                    <a:lnB w="6350" cap="flat" cmpd="sng" algn="ctr">
                      <a:solidFill>
                        <a:srgbClr val="203764"/>
                      </a:solidFill>
                      <a:prstDash val="dot"/>
                      <a:round/>
                      <a:headEnd type="none" w="med" len="med"/>
                      <a:tailEnd type="none" w="med" len="med"/>
                    </a:lnB>
                  </a:tcPr>
                </a:tc>
                <a:extLst>
                  <a:ext uri="{0D108BD9-81ED-4DB2-BD59-A6C34878D82A}">
                    <a16:rowId xmlns:a16="http://schemas.microsoft.com/office/drawing/2014/main" xmlns="" val="3669206122"/>
                  </a:ext>
                </a:extLst>
              </a:tr>
              <a:tr h="113661">
                <a:tc vMerge="1">
                  <a:txBody>
                    <a:bodyPr/>
                    <a:lstStyle/>
                    <a:p>
                      <a:endParaRPr lang="es-CO"/>
                    </a:p>
                  </a:txBody>
                  <a:tcPr/>
                </a:tc>
                <a:tc>
                  <a:txBody>
                    <a:bodyPr/>
                    <a:lstStyle/>
                    <a:p>
                      <a:pPr algn="ctr" rtl="0" fontAlgn="ctr"/>
                      <a:r>
                        <a:rPr lang="es-CO" sz="1000" b="0" i="0" u="none" strike="noStrike">
                          <a:solidFill>
                            <a:srgbClr val="203764"/>
                          </a:solidFill>
                          <a:effectLst/>
                          <a:latin typeface="Arial" panose="020B0604020202020204" pitchFamily="34" charset="0"/>
                        </a:rPr>
                        <a:t>Avance</a:t>
                      </a:r>
                    </a:p>
                  </a:txBody>
                  <a:tcPr marL="0" marR="0" marT="0" marB="0" anchor="ctr">
                    <a:lnL w="6350" cap="flat" cmpd="sng" algn="ctr">
                      <a:solidFill>
                        <a:srgbClr val="203764"/>
                      </a:solidFill>
                      <a:prstDash val="dot"/>
                      <a:round/>
                      <a:headEnd type="none" w="med" len="med"/>
                      <a:tailEnd type="none" w="med" len="med"/>
                    </a:lnL>
                    <a:lnR w="6350" cap="flat" cmpd="sng" algn="ctr">
                      <a:solidFill>
                        <a:srgbClr val="203764"/>
                      </a:solidFill>
                      <a:prstDash val="dot"/>
                      <a:round/>
                      <a:headEnd type="none" w="med" len="med"/>
                      <a:tailEnd type="none" w="med" len="med"/>
                    </a:lnR>
                    <a:lnT w="6350" cap="flat" cmpd="sng" algn="ctr">
                      <a:solidFill>
                        <a:srgbClr val="203764"/>
                      </a:solidFill>
                      <a:prstDash val="dot"/>
                      <a:round/>
                      <a:headEnd type="none" w="med" len="med"/>
                      <a:tailEnd type="none" w="med" len="med"/>
                    </a:lnT>
                    <a:lnB w="6350" cap="flat" cmpd="sng" algn="ctr">
                      <a:solidFill>
                        <a:srgbClr val="203764"/>
                      </a:solidFill>
                      <a:prstDash val="dot"/>
                      <a:round/>
                      <a:headEnd type="none" w="med" len="med"/>
                      <a:tailEnd type="none" w="med" len="med"/>
                    </a:lnB>
                  </a:tcPr>
                </a:tc>
                <a:tc>
                  <a:txBody>
                    <a:bodyPr/>
                    <a:lstStyle/>
                    <a:p>
                      <a:pPr algn="r" rtl="0" fontAlgn="b"/>
                      <a:r>
                        <a:rPr lang="es-CO" sz="1100" b="0" i="0" u="none" strike="noStrike">
                          <a:solidFill>
                            <a:srgbClr val="1F4E78"/>
                          </a:solidFill>
                          <a:effectLst/>
                          <a:latin typeface="Calibri" panose="020F0502020204030204" pitchFamily="34" charset="0"/>
                          <a:cs typeface="Calibri" panose="020F0502020204030204" pitchFamily="34" charset="0"/>
                        </a:rPr>
                        <a:t> 24,60 </a:t>
                      </a:r>
                    </a:p>
                  </a:txBody>
                  <a:tcPr marL="0" marR="0" marT="0" marB="0" anchor="b">
                    <a:lnL w="6350" cap="flat" cmpd="sng" algn="ctr">
                      <a:solidFill>
                        <a:srgbClr val="203764"/>
                      </a:solidFill>
                      <a:prstDash val="dot"/>
                      <a:round/>
                      <a:headEnd type="none" w="med" len="med"/>
                      <a:tailEnd type="none" w="med" len="med"/>
                    </a:lnL>
                    <a:lnR w="6350" cap="flat" cmpd="sng" algn="ctr">
                      <a:solidFill>
                        <a:srgbClr val="203764"/>
                      </a:solidFill>
                      <a:prstDash val="dot"/>
                      <a:round/>
                      <a:headEnd type="none" w="med" len="med"/>
                      <a:tailEnd type="none" w="med" len="med"/>
                    </a:lnR>
                    <a:lnT w="6350" cap="flat" cmpd="sng" algn="ctr">
                      <a:solidFill>
                        <a:srgbClr val="203764"/>
                      </a:solidFill>
                      <a:prstDash val="dot"/>
                      <a:round/>
                      <a:headEnd type="none" w="med" len="med"/>
                      <a:tailEnd type="none" w="med" len="med"/>
                    </a:lnT>
                    <a:lnB w="6350" cap="flat" cmpd="sng" algn="ctr">
                      <a:solidFill>
                        <a:srgbClr val="203764"/>
                      </a:solidFill>
                      <a:prstDash val="dot"/>
                      <a:round/>
                      <a:headEnd type="none" w="med" len="med"/>
                      <a:tailEnd type="none" w="med" len="med"/>
                    </a:lnB>
                  </a:tcPr>
                </a:tc>
                <a:tc>
                  <a:txBody>
                    <a:bodyPr/>
                    <a:lstStyle/>
                    <a:p>
                      <a:pPr algn="r" rtl="0" fontAlgn="b"/>
                      <a:r>
                        <a:rPr lang="es-CO" sz="1100" b="0" i="0" u="none" strike="noStrike">
                          <a:solidFill>
                            <a:srgbClr val="1F4E78"/>
                          </a:solidFill>
                          <a:effectLst/>
                          <a:latin typeface="Calibri" panose="020F0502020204030204" pitchFamily="34" charset="0"/>
                          <a:cs typeface="Calibri" panose="020F0502020204030204" pitchFamily="34" charset="0"/>
                        </a:rPr>
                        <a:t> 24,60 </a:t>
                      </a:r>
                    </a:p>
                  </a:txBody>
                  <a:tcPr marL="0" marR="0" marT="0" marB="0" anchor="b">
                    <a:lnL w="6350" cap="flat" cmpd="sng" algn="ctr">
                      <a:solidFill>
                        <a:srgbClr val="203764"/>
                      </a:solidFill>
                      <a:prstDash val="dot"/>
                      <a:round/>
                      <a:headEnd type="none" w="med" len="med"/>
                      <a:tailEnd type="none" w="med" len="med"/>
                    </a:lnL>
                    <a:lnR w="6350" cap="flat" cmpd="sng" algn="ctr">
                      <a:solidFill>
                        <a:srgbClr val="203764"/>
                      </a:solidFill>
                      <a:prstDash val="dot"/>
                      <a:round/>
                      <a:headEnd type="none" w="med" len="med"/>
                      <a:tailEnd type="none" w="med" len="med"/>
                    </a:lnR>
                    <a:lnT w="6350" cap="flat" cmpd="sng" algn="ctr">
                      <a:solidFill>
                        <a:srgbClr val="203764"/>
                      </a:solidFill>
                      <a:prstDash val="dot"/>
                      <a:round/>
                      <a:headEnd type="none" w="med" len="med"/>
                      <a:tailEnd type="none" w="med" len="med"/>
                    </a:lnT>
                    <a:lnB w="6350" cap="flat" cmpd="sng" algn="ctr">
                      <a:solidFill>
                        <a:srgbClr val="203764"/>
                      </a:solidFill>
                      <a:prstDash val="dot"/>
                      <a:round/>
                      <a:headEnd type="none" w="med" len="med"/>
                      <a:tailEnd type="none" w="med" len="med"/>
                    </a:lnB>
                  </a:tcPr>
                </a:tc>
                <a:tc>
                  <a:txBody>
                    <a:bodyPr/>
                    <a:lstStyle/>
                    <a:p>
                      <a:pPr algn="r" rtl="0" fontAlgn="b"/>
                      <a:r>
                        <a:rPr lang="es-CO" sz="1100" b="0" i="0" u="none" strike="noStrike">
                          <a:solidFill>
                            <a:srgbClr val="1F4E78"/>
                          </a:solidFill>
                          <a:effectLst/>
                          <a:latin typeface="Calibri" panose="020F0502020204030204" pitchFamily="34" charset="0"/>
                          <a:cs typeface="Calibri" panose="020F0502020204030204" pitchFamily="34" charset="0"/>
                        </a:rPr>
                        <a:t> N.D. </a:t>
                      </a:r>
                    </a:p>
                  </a:txBody>
                  <a:tcPr marL="0" marR="0" marT="0" marB="0" anchor="b">
                    <a:lnL w="6350" cap="flat" cmpd="sng" algn="ctr">
                      <a:solidFill>
                        <a:srgbClr val="203764"/>
                      </a:solidFill>
                      <a:prstDash val="dot"/>
                      <a:round/>
                      <a:headEnd type="none" w="med" len="med"/>
                      <a:tailEnd type="none" w="med" len="med"/>
                    </a:lnL>
                    <a:lnR w="6350" cap="flat" cmpd="sng" algn="ctr">
                      <a:solidFill>
                        <a:srgbClr val="203764"/>
                      </a:solidFill>
                      <a:prstDash val="dot"/>
                      <a:round/>
                      <a:headEnd type="none" w="med" len="med"/>
                      <a:tailEnd type="none" w="med" len="med"/>
                    </a:lnR>
                    <a:lnT w="6350" cap="flat" cmpd="sng" algn="ctr">
                      <a:solidFill>
                        <a:srgbClr val="203764"/>
                      </a:solidFill>
                      <a:prstDash val="dot"/>
                      <a:round/>
                      <a:headEnd type="none" w="med" len="med"/>
                      <a:tailEnd type="none" w="med" len="med"/>
                    </a:lnT>
                    <a:lnB w="6350" cap="flat" cmpd="sng" algn="ctr">
                      <a:solidFill>
                        <a:srgbClr val="203764"/>
                      </a:solidFill>
                      <a:prstDash val="dot"/>
                      <a:round/>
                      <a:headEnd type="none" w="med" len="med"/>
                      <a:tailEnd type="none" w="med" len="med"/>
                    </a:lnB>
                  </a:tcPr>
                </a:tc>
                <a:tc>
                  <a:txBody>
                    <a:bodyPr/>
                    <a:lstStyle/>
                    <a:p>
                      <a:pPr algn="r" rtl="0" fontAlgn="b"/>
                      <a:r>
                        <a:rPr lang="es-CO" sz="1100" b="0" i="0" u="none" strike="noStrike">
                          <a:solidFill>
                            <a:srgbClr val="1F4E78"/>
                          </a:solidFill>
                          <a:effectLst/>
                          <a:latin typeface="Calibri" panose="020F0502020204030204" pitchFamily="34" charset="0"/>
                          <a:cs typeface="Calibri" panose="020F0502020204030204" pitchFamily="34" charset="0"/>
                        </a:rPr>
                        <a:t> N.D. </a:t>
                      </a:r>
                    </a:p>
                  </a:txBody>
                  <a:tcPr marL="0" marR="0" marT="0" marB="0" anchor="b">
                    <a:lnL w="6350" cap="flat" cmpd="sng" algn="ctr">
                      <a:solidFill>
                        <a:srgbClr val="203764"/>
                      </a:solidFill>
                      <a:prstDash val="dot"/>
                      <a:round/>
                      <a:headEnd type="none" w="med" len="med"/>
                      <a:tailEnd type="none" w="med" len="med"/>
                    </a:lnL>
                    <a:lnR w="6350" cap="flat" cmpd="sng" algn="ctr">
                      <a:solidFill>
                        <a:srgbClr val="203764"/>
                      </a:solidFill>
                      <a:prstDash val="dot"/>
                      <a:round/>
                      <a:headEnd type="none" w="med" len="med"/>
                      <a:tailEnd type="none" w="med" len="med"/>
                    </a:lnR>
                    <a:lnT w="6350" cap="flat" cmpd="sng" algn="ctr">
                      <a:solidFill>
                        <a:srgbClr val="203764"/>
                      </a:solidFill>
                      <a:prstDash val="dot"/>
                      <a:round/>
                      <a:headEnd type="none" w="med" len="med"/>
                      <a:tailEnd type="none" w="med" len="med"/>
                    </a:lnT>
                    <a:lnB w="6350" cap="flat" cmpd="sng" algn="ctr">
                      <a:solidFill>
                        <a:srgbClr val="203764"/>
                      </a:solidFill>
                      <a:prstDash val="dot"/>
                      <a:round/>
                      <a:headEnd type="none" w="med" len="med"/>
                      <a:tailEnd type="none" w="med" len="med"/>
                    </a:lnB>
                  </a:tcPr>
                </a:tc>
                <a:tc>
                  <a:txBody>
                    <a:bodyPr/>
                    <a:lstStyle/>
                    <a:p>
                      <a:pPr algn="r" rtl="0" fontAlgn="b"/>
                      <a:r>
                        <a:rPr lang="es-CO" sz="1100" b="0" i="0" u="none" strike="noStrike">
                          <a:solidFill>
                            <a:srgbClr val="1F4E78"/>
                          </a:solidFill>
                          <a:effectLst/>
                          <a:latin typeface="Calibri" panose="020F0502020204030204" pitchFamily="34" charset="0"/>
                          <a:cs typeface="Calibri" panose="020F0502020204030204" pitchFamily="34" charset="0"/>
                        </a:rPr>
                        <a:t> N.D. </a:t>
                      </a:r>
                    </a:p>
                  </a:txBody>
                  <a:tcPr marL="0" marR="0" marT="0" marB="0" anchor="b">
                    <a:lnL w="6350" cap="flat" cmpd="sng" algn="ctr">
                      <a:solidFill>
                        <a:srgbClr val="203764"/>
                      </a:solidFill>
                      <a:prstDash val="dot"/>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203764"/>
                      </a:solidFill>
                      <a:prstDash val="dot"/>
                      <a:round/>
                      <a:headEnd type="none" w="med" len="med"/>
                      <a:tailEnd type="none" w="med" len="med"/>
                    </a:lnT>
                    <a:lnB w="6350" cap="flat" cmpd="sng" algn="ctr">
                      <a:solidFill>
                        <a:srgbClr val="203764"/>
                      </a:solidFill>
                      <a:prstDash val="dot"/>
                      <a:round/>
                      <a:headEnd type="none" w="med" len="med"/>
                      <a:tailEnd type="none" w="med" len="med"/>
                    </a:lnB>
                  </a:tcPr>
                </a:tc>
                <a:extLst>
                  <a:ext uri="{0D108BD9-81ED-4DB2-BD59-A6C34878D82A}">
                    <a16:rowId xmlns:a16="http://schemas.microsoft.com/office/drawing/2014/main" xmlns="" val="3010506516"/>
                  </a:ext>
                </a:extLst>
              </a:tr>
              <a:tr h="113661">
                <a:tc vMerge="1">
                  <a:txBody>
                    <a:bodyPr/>
                    <a:lstStyle/>
                    <a:p>
                      <a:endParaRPr lang="es-CO"/>
                    </a:p>
                  </a:txBody>
                  <a:tcPr/>
                </a:tc>
                <a:tc>
                  <a:txBody>
                    <a:bodyPr/>
                    <a:lstStyle/>
                    <a:p>
                      <a:pPr algn="ctr" rtl="0" fontAlgn="ctr"/>
                      <a:r>
                        <a:rPr lang="es-CO" sz="1000" b="0" i="0" u="none" strike="noStrike">
                          <a:solidFill>
                            <a:srgbClr val="203764"/>
                          </a:solidFill>
                          <a:effectLst/>
                          <a:latin typeface="Arial" panose="020B0604020202020204" pitchFamily="34" charset="0"/>
                        </a:rPr>
                        <a:t>Recursos</a:t>
                      </a:r>
                    </a:p>
                  </a:txBody>
                  <a:tcPr marL="0" marR="0" marT="0" marB="0" anchor="ctr">
                    <a:lnL w="6350" cap="flat" cmpd="sng" algn="ctr">
                      <a:solidFill>
                        <a:srgbClr val="203764"/>
                      </a:solidFill>
                      <a:prstDash val="dot"/>
                      <a:round/>
                      <a:headEnd type="none" w="med" len="med"/>
                      <a:tailEnd type="none" w="med" len="med"/>
                    </a:lnL>
                    <a:lnR w="6350" cap="flat" cmpd="sng" algn="ctr">
                      <a:solidFill>
                        <a:srgbClr val="203764"/>
                      </a:solidFill>
                      <a:prstDash val="dot"/>
                      <a:round/>
                      <a:headEnd type="none" w="med" len="med"/>
                      <a:tailEnd type="none" w="med" len="med"/>
                    </a:lnR>
                    <a:lnT w="6350" cap="flat" cmpd="sng" algn="ctr">
                      <a:solidFill>
                        <a:srgbClr val="203764"/>
                      </a:solidFill>
                      <a:prstDash val="dot"/>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b"/>
                      <a:r>
                        <a:rPr lang="es-CO" sz="1100" b="0" i="0" u="none" strike="noStrike">
                          <a:solidFill>
                            <a:srgbClr val="1F4E78"/>
                          </a:solidFill>
                          <a:effectLst/>
                          <a:latin typeface="Calibri" panose="020F0502020204030204" pitchFamily="34" charset="0"/>
                          <a:cs typeface="Calibri" panose="020F0502020204030204" pitchFamily="34" charset="0"/>
                        </a:rPr>
                        <a:t> </a:t>
                      </a:r>
                    </a:p>
                  </a:txBody>
                  <a:tcPr marL="0" marR="0" marT="0" marB="0" anchor="b">
                    <a:lnL w="6350" cap="flat" cmpd="sng" algn="ctr">
                      <a:solidFill>
                        <a:srgbClr val="203764"/>
                      </a:solidFill>
                      <a:prstDash val="dot"/>
                      <a:round/>
                      <a:headEnd type="none" w="med" len="med"/>
                      <a:tailEnd type="none" w="med" len="med"/>
                    </a:lnL>
                    <a:lnR w="6350" cap="flat" cmpd="sng" algn="ctr">
                      <a:solidFill>
                        <a:srgbClr val="203764"/>
                      </a:solidFill>
                      <a:prstDash val="dot"/>
                      <a:round/>
                      <a:headEnd type="none" w="med" len="med"/>
                      <a:tailEnd type="none" w="med" len="med"/>
                    </a:lnR>
                    <a:lnT w="6350" cap="flat" cmpd="sng" algn="ctr">
                      <a:solidFill>
                        <a:srgbClr val="203764"/>
                      </a:solidFill>
                      <a:prstDash val="dot"/>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b"/>
                      <a:r>
                        <a:rPr lang="es-CO" sz="1100" b="0" i="0" u="none" strike="noStrike">
                          <a:solidFill>
                            <a:srgbClr val="1F4E78"/>
                          </a:solidFill>
                          <a:effectLst/>
                          <a:latin typeface="Calibri" panose="020F0502020204030204" pitchFamily="34" charset="0"/>
                          <a:cs typeface="Calibri" panose="020F0502020204030204" pitchFamily="34" charset="0"/>
                        </a:rPr>
                        <a:t> </a:t>
                      </a:r>
                    </a:p>
                  </a:txBody>
                  <a:tcPr marL="0" marR="0" marT="0" marB="0" anchor="b">
                    <a:lnL w="6350" cap="flat" cmpd="sng" algn="ctr">
                      <a:solidFill>
                        <a:srgbClr val="203764"/>
                      </a:solidFill>
                      <a:prstDash val="dot"/>
                      <a:round/>
                      <a:headEnd type="none" w="med" len="med"/>
                      <a:tailEnd type="none" w="med" len="med"/>
                    </a:lnL>
                    <a:lnR w="6350" cap="flat" cmpd="sng" algn="ctr">
                      <a:solidFill>
                        <a:srgbClr val="203764"/>
                      </a:solidFill>
                      <a:prstDash val="dot"/>
                      <a:round/>
                      <a:headEnd type="none" w="med" len="med"/>
                      <a:tailEnd type="none" w="med" len="med"/>
                    </a:lnR>
                    <a:lnT w="6350" cap="flat" cmpd="sng" algn="ctr">
                      <a:solidFill>
                        <a:srgbClr val="203764"/>
                      </a:solidFill>
                      <a:prstDash val="dot"/>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b"/>
                      <a:r>
                        <a:rPr lang="es-CO" sz="1100" b="0" i="0" u="none" strike="noStrike" dirty="0">
                          <a:solidFill>
                            <a:srgbClr val="1F4E78"/>
                          </a:solidFill>
                          <a:effectLst/>
                          <a:latin typeface="Calibri" panose="020F0502020204030204" pitchFamily="34" charset="0"/>
                          <a:cs typeface="Calibri" panose="020F0502020204030204" pitchFamily="34" charset="0"/>
                        </a:rPr>
                        <a:t> </a:t>
                      </a:r>
                    </a:p>
                  </a:txBody>
                  <a:tcPr marL="0" marR="0" marT="0" marB="0" anchor="b">
                    <a:lnL w="6350" cap="flat" cmpd="sng" algn="ctr">
                      <a:solidFill>
                        <a:srgbClr val="203764"/>
                      </a:solidFill>
                      <a:prstDash val="dot"/>
                      <a:round/>
                      <a:headEnd type="none" w="med" len="med"/>
                      <a:tailEnd type="none" w="med" len="med"/>
                    </a:lnL>
                    <a:lnR w="6350" cap="flat" cmpd="sng" algn="ctr">
                      <a:solidFill>
                        <a:srgbClr val="203764"/>
                      </a:solidFill>
                      <a:prstDash val="dot"/>
                      <a:round/>
                      <a:headEnd type="none" w="med" len="med"/>
                      <a:tailEnd type="none" w="med" len="med"/>
                    </a:lnR>
                    <a:lnT w="6350" cap="flat" cmpd="sng" algn="ctr">
                      <a:solidFill>
                        <a:srgbClr val="203764"/>
                      </a:solidFill>
                      <a:prstDash val="dot"/>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b"/>
                      <a:r>
                        <a:rPr lang="es-CO" sz="1100" b="0" i="0" u="none" strike="noStrike">
                          <a:solidFill>
                            <a:srgbClr val="1F4E78"/>
                          </a:solidFill>
                          <a:effectLst/>
                          <a:latin typeface="Calibri" panose="020F0502020204030204" pitchFamily="34" charset="0"/>
                          <a:cs typeface="Calibri" panose="020F0502020204030204" pitchFamily="34" charset="0"/>
                        </a:rPr>
                        <a:t> </a:t>
                      </a:r>
                    </a:p>
                  </a:txBody>
                  <a:tcPr marL="0" marR="0" marT="0" marB="0" anchor="b">
                    <a:lnL w="6350" cap="flat" cmpd="sng" algn="ctr">
                      <a:solidFill>
                        <a:srgbClr val="203764"/>
                      </a:solidFill>
                      <a:prstDash val="dot"/>
                      <a:round/>
                      <a:headEnd type="none" w="med" len="med"/>
                      <a:tailEnd type="none" w="med" len="med"/>
                    </a:lnL>
                    <a:lnR w="6350" cap="flat" cmpd="sng" algn="ctr">
                      <a:solidFill>
                        <a:srgbClr val="203764"/>
                      </a:solidFill>
                      <a:prstDash val="dot"/>
                      <a:round/>
                      <a:headEnd type="none" w="med" len="med"/>
                      <a:tailEnd type="none" w="med" len="med"/>
                    </a:lnR>
                    <a:lnT w="6350" cap="flat" cmpd="sng" algn="ctr">
                      <a:solidFill>
                        <a:srgbClr val="203764"/>
                      </a:solidFill>
                      <a:prstDash val="dot"/>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b"/>
                      <a:r>
                        <a:rPr lang="es-CO" sz="1100" b="0" i="0" u="none" strike="noStrike">
                          <a:solidFill>
                            <a:srgbClr val="1F4E78"/>
                          </a:solidFill>
                          <a:effectLst/>
                          <a:latin typeface="Calibri" panose="020F0502020204030204" pitchFamily="34" charset="0"/>
                          <a:cs typeface="Calibri" panose="020F0502020204030204" pitchFamily="34" charset="0"/>
                        </a:rPr>
                        <a:t> </a:t>
                      </a:r>
                    </a:p>
                  </a:txBody>
                  <a:tcPr marL="0" marR="0" marT="0" marB="0" anchor="b">
                    <a:lnL w="6350" cap="flat" cmpd="sng" algn="ctr">
                      <a:solidFill>
                        <a:srgbClr val="203764"/>
                      </a:solidFill>
                      <a:prstDash val="dot"/>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203764"/>
                      </a:solidFill>
                      <a:prstDash val="dot"/>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31227818"/>
                  </a:ext>
                </a:extLst>
              </a:tr>
              <a:tr h="227322">
                <a:tc rowSpan="4">
                  <a:txBody>
                    <a:bodyPr/>
                    <a:lstStyle/>
                    <a:p>
                      <a:pPr algn="ctr" rtl="0" fontAlgn="ctr"/>
                      <a:r>
                        <a:rPr lang="es-ES" sz="1000" b="0" i="0" u="none" strike="noStrike">
                          <a:solidFill>
                            <a:srgbClr val="203764"/>
                          </a:solidFill>
                          <a:effectLst/>
                          <a:latin typeface="Arial" panose="020B0604020202020204" pitchFamily="34" charset="0"/>
                        </a:rPr>
                        <a:t>Tiempo de desaduanamiento en importaciones</a:t>
                      </a:r>
                    </a:p>
                  </a:txBody>
                  <a:tcPr marL="0" marR="0" marT="0" marB="0" anchor="ctr">
                    <a:lnL w="12700" cap="flat" cmpd="sng" algn="ctr">
                      <a:solidFill>
                        <a:schemeClr val="tx1"/>
                      </a:solidFill>
                      <a:prstDash val="solid"/>
                      <a:round/>
                      <a:headEnd type="none" w="med" len="med"/>
                      <a:tailEnd type="none" w="med" len="med"/>
                    </a:lnL>
                    <a:lnR w="6350" cap="flat" cmpd="sng" algn="ctr">
                      <a:solidFill>
                        <a:srgbClr val="203764"/>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CO" sz="1000" b="0" i="0" u="none" strike="noStrike">
                          <a:solidFill>
                            <a:srgbClr val="203764"/>
                          </a:solidFill>
                          <a:effectLst/>
                          <a:latin typeface="Arial" panose="020B0604020202020204" pitchFamily="34" charset="0"/>
                        </a:rPr>
                        <a:t>Meta</a:t>
                      </a:r>
                    </a:p>
                  </a:txBody>
                  <a:tcPr marL="0" marR="0" marT="0" marB="0" anchor="ctr">
                    <a:lnL w="6350" cap="flat" cmpd="sng" algn="ctr">
                      <a:solidFill>
                        <a:srgbClr val="203764"/>
                      </a:solidFill>
                      <a:prstDash val="dot"/>
                      <a:round/>
                      <a:headEnd type="none" w="med" len="med"/>
                      <a:tailEnd type="none" w="med" len="med"/>
                    </a:lnL>
                    <a:lnR w="6350" cap="flat" cmpd="sng" algn="ctr">
                      <a:solidFill>
                        <a:srgbClr val="203764"/>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203764"/>
                      </a:solidFill>
                      <a:prstDash val="dot"/>
                      <a:round/>
                      <a:headEnd type="none" w="med" len="med"/>
                      <a:tailEnd type="none" w="med" len="med"/>
                    </a:lnB>
                  </a:tcPr>
                </a:tc>
                <a:tc>
                  <a:txBody>
                    <a:bodyPr/>
                    <a:lstStyle/>
                    <a:p>
                      <a:pPr algn="r" rtl="0" fontAlgn="b"/>
                      <a:r>
                        <a:rPr lang="es-CO" sz="1100" b="0" i="0" u="none" strike="noStrike">
                          <a:solidFill>
                            <a:srgbClr val="1F4E78"/>
                          </a:solidFill>
                          <a:effectLst/>
                          <a:latin typeface="Calibri" panose="020F0502020204030204" pitchFamily="34" charset="0"/>
                          <a:cs typeface="Calibri" panose="020F0502020204030204" pitchFamily="34" charset="0"/>
                        </a:rPr>
                        <a:t>                                18 </a:t>
                      </a:r>
                    </a:p>
                  </a:txBody>
                  <a:tcPr marL="0" marR="0" marT="0" marB="0" anchor="b">
                    <a:lnL w="6350" cap="flat" cmpd="sng" algn="ctr">
                      <a:solidFill>
                        <a:srgbClr val="203764"/>
                      </a:solidFill>
                      <a:prstDash val="dot"/>
                      <a:round/>
                      <a:headEnd type="none" w="med" len="med"/>
                      <a:tailEnd type="none" w="med" len="med"/>
                    </a:lnL>
                    <a:lnR w="6350" cap="flat" cmpd="sng" algn="ctr">
                      <a:solidFill>
                        <a:srgbClr val="203764"/>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203764"/>
                      </a:solidFill>
                      <a:prstDash val="dot"/>
                      <a:round/>
                      <a:headEnd type="none" w="med" len="med"/>
                      <a:tailEnd type="none" w="med" len="med"/>
                    </a:lnB>
                  </a:tcPr>
                </a:tc>
                <a:tc>
                  <a:txBody>
                    <a:bodyPr/>
                    <a:lstStyle/>
                    <a:p>
                      <a:pPr algn="r" rtl="0" fontAlgn="b"/>
                      <a:r>
                        <a:rPr lang="es-CO" sz="1100" b="0" i="0" u="none" strike="noStrike">
                          <a:solidFill>
                            <a:srgbClr val="1F4E78"/>
                          </a:solidFill>
                          <a:effectLst/>
                          <a:latin typeface="Calibri" panose="020F0502020204030204" pitchFamily="34" charset="0"/>
                          <a:cs typeface="Calibri" panose="020F0502020204030204" pitchFamily="34" charset="0"/>
                        </a:rPr>
                        <a:t>                     22 </a:t>
                      </a:r>
                    </a:p>
                  </a:txBody>
                  <a:tcPr marL="0" marR="0" marT="0" marB="0" anchor="b">
                    <a:lnL w="6350" cap="flat" cmpd="sng" algn="ctr">
                      <a:solidFill>
                        <a:srgbClr val="203764"/>
                      </a:solidFill>
                      <a:prstDash val="dot"/>
                      <a:round/>
                      <a:headEnd type="none" w="med" len="med"/>
                      <a:tailEnd type="none" w="med" len="med"/>
                    </a:lnL>
                    <a:lnR w="6350" cap="flat" cmpd="sng" algn="ctr">
                      <a:solidFill>
                        <a:srgbClr val="203764"/>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203764"/>
                      </a:solidFill>
                      <a:prstDash val="dot"/>
                      <a:round/>
                      <a:headEnd type="none" w="med" len="med"/>
                      <a:tailEnd type="none" w="med" len="med"/>
                    </a:lnB>
                  </a:tcPr>
                </a:tc>
                <a:tc>
                  <a:txBody>
                    <a:bodyPr/>
                    <a:lstStyle/>
                    <a:p>
                      <a:pPr algn="r" rtl="0" fontAlgn="b"/>
                      <a:r>
                        <a:rPr lang="es-CO" sz="1100" b="0" i="0" u="none" strike="noStrike" dirty="0">
                          <a:solidFill>
                            <a:srgbClr val="1F4E78"/>
                          </a:solidFill>
                          <a:effectLst/>
                          <a:latin typeface="Calibri" panose="020F0502020204030204" pitchFamily="34" charset="0"/>
                          <a:cs typeface="Calibri" panose="020F0502020204030204" pitchFamily="34" charset="0"/>
                        </a:rPr>
                        <a:t>               21 </a:t>
                      </a:r>
                    </a:p>
                  </a:txBody>
                  <a:tcPr marL="0" marR="0" marT="0" marB="0" anchor="b">
                    <a:lnL w="6350" cap="flat" cmpd="sng" algn="ctr">
                      <a:solidFill>
                        <a:srgbClr val="203764"/>
                      </a:solidFill>
                      <a:prstDash val="dot"/>
                      <a:round/>
                      <a:headEnd type="none" w="med" len="med"/>
                      <a:tailEnd type="none" w="med" len="med"/>
                    </a:lnL>
                    <a:lnR w="6350" cap="flat" cmpd="sng" algn="ctr">
                      <a:solidFill>
                        <a:srgbClr val="203764"/>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203764"/>
                      </a:solidFill>
                      <a:prstDash val="dot"/>
                      <a:round/>
                      <a:headEnd type="none" w="med" len="med"/>
                      <a:tailEnd type="none" w="med" len="med"/>
                    </a:lnB>
                  </a:tcPr>
                </a:tc>
                <a:tc>
                  <a:txBody>
                    <a:bodyPr/>
                    <a:lstStyle/>
                    <a:p>
                      <a:pPr algn="r" rtl="0" fontAlgn="b"/>
                      <a:r>
                        <a:rPr lang="es-CO" sz="1100" b="0" i="0" u="none" strike="noStrike">
                          <a:solidFill>
                            <a:srgbClr val="1F4E78"/>
                          </a:solidFill>
                          <a:effectLst/>
                          <a:latin typeface="Calibri" panose="020F0502020204030204" pitchFamily="34" charset="0"/>
                          <a:cs typeface="Calibri" panose="020F0502020204030204" pitchFamily="34" charset="0"/>
                        </a:rPr>
                        <a:t>               19 </a:t>
                      </a:r>
                    </a:p>
                  </a:txBody>
                  <a:tcPr marL="0" marR="0" marT="0" marB="0" anchor="b">
                    <a:lnL w="6350" cap="flat" cmpd="sng" algn="ctr">
                      <a:solidFill>
                        <a:srgbClr val="203764"/>
                      </a:solidFill>
                      <a:prstDash val="dot"/>
                      <a:round/>
                      <a:headEnd type="none" w="med" len="med"/>
                      <a:tailEnd type="none" w="med" len="med"/>
                    </a:lnL>
                    <a:lnR w="6350" cap="flat" cmpd="sng" algn="ctr">
                      <a:solidFill>
                        <a:srgbClr val="203764"/>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203764"/>
                      </a:solidFill>
                      <a:prstDash val="dot"/>
                      <a:round/>
                      <a:headEnd type="none" w="med" len="med"/>
                      <a:tailEnd type="none" w="med" len="med"/>
                    </a:lnB>
                  </a:tcPr>
                </a:tc>
                <a:tc>
                  <a:txBody>
                    <a:bodyPr/>
                    <a:lstStyle/>
                    <a:p>
                      <a:pPr algn="r" rtl="0" fontAlgn="b"/>
                      <a:r>
                        <a:rPr lang="es-CO" sz="1100" b="0" i="0" u="none" strike="noStrike">
                          <a:solidFill>
                            <a:srgbClr val="1F4E78"/>
                          </a:solidFill>
                          <a:effectLst/>
                          <a:latin typeface="Calibri" panose="020F0502020204030204" pitchFamily="34" charset="0"/>
                          <a:cs typeface="Calibri" panose="020F0502020204030204" pitchFamily="34" charset="0"/>
                        </a:rPr>
                        <a:t>                     18 </a:t>
                      </a:r>
                    </a:p>
                  </a:txBody>
                  <a:tcPr marL="0" marR="0" marT="0" marB="0" anchor="b">
                    <a:lnL w="6350" cap="flat" cmpd="sng" algn="ctr">
                      <a:solidFill>
                        <a:srgbClr val="203764"/>
                      </a:solidFill>
                      <a:prstDash val="dot"/>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203764"/>
                      </a:solidFill>
                      <a:prstDash val="dot"/>
                      <a:round/>
                      <a:headEnd type="none" w="med" len="med"/>
                      <a:tailEnd type="none" w="med" len="med"/>
                    </a:lnB>
                  </a:tcPr>
                </a:tc>
                <a:extLst>
                  <a:ext uri="{0D108BD9-81ED-4DB2-BD59-A6C34878D82A}">
                    <a16:rowId xmlns:a16="http://schemas.microsoft.com/office/drawing/2014/main" xmlns="" val="893091489"/>
                  </a:ext>
                </a:extLst>
              </a:tr>
              <a:tr h="227322">
                <a:tc vMerge="1">
                  <a:txBody>
                    <a:bodyPr/>
                    <a:lstStyle/>
                    <a:p>
                      <a:endParaRPr lang="es-CO"/>
                    </a:p>
                  </a:txBody>
                  <a:tcPr/>
                </a:tc>
                <a:tc>
                  <a:txBody>
                    <a:bodyPr/>
                    <a:lstStyle/>
                    <a:p>
                      <a:pPr algn="ctr" rtl="0" fontAlgn="ctr"/>
                      <a:r>
                        <a:rPr lang="es-CO" sz="1000" b="0" i="0" u="none" strike="noStrike">
                          <a:solidFill>
                            <a:srgbClr val="203764"/>
                          </a:solidFill>
                          <a:effectLst/>
                          <a:latin typeface="Arial" panose="020B0604020202020204" pitchFamily="34" charset="0"/>
                        </a:rPr>
                        <a:t>Unidad de Medida</a:t>
                      </a:r>
                    </a:p>
                  </a:txBody>
                  <a:tcPr marL="0" marR="0" marT="0" marB="0" anchor="ctr">
                    <a:lnL w="6350" cap="flat" cmpd="sng" algn="ctr">
                      <a:solidFill>
                        <a:srgbClr val="203764"/>
                      </a:solidFill>
                      <a:prstDash val="dot"/>
                      <a:round/>
                      <a:headEnd type="none" w="med" len="med"/>
                      <a:tailEnd type="none" w="med" len="med"/>
                    </a:lnL>
                    <a:lnR w="6350" cap="flat" cmpd="sng" algn="ctr">
                      <a:solidFill>
                        <a:srgbClr val="203764"/>
                      </a:solidFill>
                      <a:prstDash val="dot"/>
                      <a:round/>
                      <a:headEnd type="none" w="med" len="med"/>
                      <a:tailEnd type="none" w="med" len="med"/>
                    </a:lnR>
                    <a:lnT w="6350" cap="flat" cmpd="sng" algn="ctr">
                      <a:solidFill>
                        <a:srgbClr val="203764"/>
                      </a:solidFill>
                      <a:prstDash val="dot"/>
                      <a:round/>
                      <a:headEnd type="none" w="med" len="med"/>
                      <a:tailEnd type="none" w="med" len="med"/>
                    </a:lnT>
                    <a:lnB w="6350" cap="flat" cmpd="sng" algn="ctr">
                      <a:solidFill>
                        <a:srgbClr val="203764"/>
                      </a:solidFill>
                      <a:prstDash val="dot"/>
                      <a:round/>
                      <a:headEnd type="none" w="med" len="med"/>
                      <a:tailEnd type="none" w="med" len="med"/>
                    </a:lnB>
                  </a:tcPr>
                </a:tc>
                <a:tc>
                  <a:txBody>
                    <a:bodyPr/>
                    <a:lstStyle/>
                    <a:p>
                      <a:pPr algn="r" rtl="0" fontAlgn="b"/>
                      <a:r>
                        <a:rPr lang="es-CO" sz="1100" b="0" i="0" u="none" strike="noStrike">
                          <a:solidFill>
                            <a:srgbClr val="1F4E78"/>
                          </a:solidFill>
                          <a:effectLst/>
                          <a:latin typeface="Calibri" panose="020F0502020204030204" pitchFamily="34" charset="0"/>
                          <a:cs typeface="Calibri" panose="020F0502020204030204" pitchFamily="34" charset="0"/>
                        </a:rPr>
                        <a:t> Horas </a:t>
                      </a:r>
                    </a:p>
                  </a:txBody>
                  <a:tcPr marL="0" marR="0" marT="0" marB="0" anchor="b">
                    <a:lnL w="6350" cap="flat" cmpd="sng" algn="ctr">
                      <a:solidFill>
                        <a:srgbClr val="203764"/>
                      </a:solidFill>
                      <a:prstDash val="dot"/>
                      <a:round/>
                      <a:headEnd type="none" w="med" len="med"/>
                      <a:tailEnd type="none" w="med" len="med"/>
                    </a:lnL>
                    <a:lnR w="6350" cap="flat" cmpd="sng" algn="ctr">
                      <a:solidFill>
                        <a:srgbClr val="203764"/>
                      </a:solidFill>
                      <a:prstDash val="dot"/>
                      <a:round/>
                      <a:headEnd type="none" w="med" len="med"/>
                      <a:tailEnd type="none" w="med" len="med"/>
                    </a:lnR>
                    <a:lnT w="6350" cap="flat" cmpd="sng" algn="ctr">
                      <a:solidFill>
                        <a:srgbClr val="203764"/>
                      </a:solidFill>
                      <a:prstDash val="dot"/>
                      <a:round/>
                      <a:headEnd type="none" w="med" len="med"/>
                      <a:tailEnd type="none" w="med" len="med"/>
                    </a:lnT>
                    <a:lnB w="6350" cap="flat" cmpd="sng" algn="ctr">
                      <a:solidFill>
                        <a:srgbClr val="203764"/>
                      </a:solidFill>
                      <a:prstDash val="dot"/>
                      <a:round/>
                      <a:headEnd type="none" w="med" len="med"/>
                      <a:tailEnd type="none" w="med" len="med"/>
                    </a:lnB>
                  </a:tcPr>
                </a:tc>
                <a:tc>
                  <a:txBody>
                    <a:bodyPr/>
                    <a:lstStyle/>
                    <a:p>
                      <a:pPr algn="r" rtl="0" fontAlgn="b"/>
                      <a:r>
                        <a:rPr lang="es-CO" sz="1100" b="0" i="0" u="none" strike="noStrike">
                          <a:solidFill>
                            <a:srgbClr val="1F4E78"/>
                          </a:solidFill>
                          <a:effectLst/>
                          <a:latin typeface="Calibri" panose="020F0502020204030204" pitchFamily="34" charset="0"/>
                          <a:cs typeface="Calibri" panose="020F0502020204030204" pitchFamily="34" charset="0"/>
                        </a:rPr>
                        <a:t> Horas </a:t>
                      </a:r>
                    </a:p>
                  </a:txBody>
                  <a:tcPr marL="0" marR="0" marT="0" marB="0" anchor="b">
                    <a:lnL w="6350" cap="flat" cmpd="sng" algn="ctr">
                      <a:solidFill>
                        <a:srgbClr val="203764"/>
                      </a:solidFill>
                      <a:prstDash val="dot"/>
                      <a:round/>
                      <a:headEnd type="none" w="med" len="med"/>
                      <a:tailEnd type="none" w="med" len="med"/>
                    </a:lnL>
                    <a:lnR w="6350" cap="flat" cmpd="sng" algn="ctr">
                      <a:solidFill>
                        <a:srgbClr val="203764"/>
                      </a:solidFill>
                      <a:prstDash val="dot"/>
                      <a:round/>
                      <a:headEnd type="none" w="med" len="med"/>
                      <a:tailEnd type="none" w="med" len="med"/>
                    </a:lnR>
                    <a:lnT w="6350" cap="flat" cmpd="sng" algn="ctr">
                      <a:solidFill>
                        <a:srgbClr val="203764"/>
                      </a:solidFill>
                      <a:prstDash val="dot"/>
                      <a:round/>
                      <a:headEnd type="none" w="med" len="med"/>
                      <a:tailEnd type="none" w="med" len="med"/>
                    </a:lnT>
                    <a:lnB w="6350" cap="flat" cmpd="sng" algn="ctr">
                      <a:solidFill>
                        <a:srgbClr val="203764"/>
                      </a:solidFill>
                      <a:prstDash val="dot"/>
                      <a:round/>
                      <a:headEnd type="none" w="med" len="med"/>
                      <a:tailEnd type="none" w="med" len="med"/>
                    </a:lnB>
                  </a:tcPr>
                </a:tc>
                <a:tc>
                  <a:txBody>
                    <a:bodyPr/>
                    <a:lstStyle/>
                    <a:p>
                      <a:pPr algn="r" rtl="0" fontAlgn="b"/>
                      <a:r>
                        <a:rPr lang="es-CO" sz="1100" b="0" i="0" u="none" strike="noStrike" dirty="0">
                          <a:solidFill>
                            <a:srgbClr val="1F4E78"/>
                          </a:solidFill>
                          <a:effectLst/>
                          <a:latin typeface="Calibri" panose="020F0502020204030204" pitchFamily="34" charset="0"/>
                          <a:cs typeface="Calibri" panose="020F0502020204030204" pitchFamily="34" charset="0"/>
                        </a:rPr>
                        <a:t> Horas </a:t>
                      </a:r>
                    </a:p>
                  </a:txBody>
                  <a:tcPr marL="0" marR="0" marT="0" marB="0" anchor="b">
                    <a:lnL w="6350" cap="flat" cmpd="sng" algn="ctr">
                      <a:solidFill>
                        <a:srgbClr val="203764"/>
                      </a:solidFill>
                      <a:prstDash val="dot"/>
                      <a:round/>
                      <a:headEnd type="none" w="med" len="med"/>
                      <a:tailEnd type="none" w="med" len="med"/>
                    </a:lnL>
                    <a:lnR w="6350" cap="flat" cmpd="sng" algn="ctr">
                      <a:solidFill>
                        <a:srgbClr val="203764"/>
                      </a:solidFill>
                      <a:prstDash val="dot"/>
                      <a:round/>
                      <a:headEnd type="none" w="med" len="med"/>
                      <a:tailEnd type="none" w="med" len="med"/>
                    </a:lnR>
                    <a:lnT w="6350" cap="flat" cmpd="sng" algn="ctr">
                      <a:solidFill>
                        <a:srgbClr val="203764"/>
                      </a:solidFill>
                      <a:prstDash val="dot"/>
                      <a:round/>
                      <a:headEnd type="none" w="med" len="med"/>
                      <a:tailEnd type="none" w="med" len="med"/>
                    </a:lnT>
                    <a:lnB w="6350" cap="flat" cmpd="sng" algn="ctr">
                      <a:solidFill>
                        <a:srgbClr val="203764"/>
                      </a:solidFill>
                      <a:prstDash val="dot"/>
                      <a:round/>
                      <a:headEnd type="none" w="med" len="med"/>
                      <a:tailEnd type="none" w="med" len="med"/>
                    </a:lnB>
                  </a:tcPr>
                </a:tc>
                <a:tc>
                  <a:txBody>
                    <a:bodyPr/>
                    <a:lstStyle/>
                    <a:p>
                      <a:pPr algn="r" rtl="0" fontAlgn="b"/>
                      <a:r>
                        <a:rPr lang="es-CO" sz="1100" b="0" i="0" u="none" strike="noStrike">
                          <a:solidFill>
                            <a:srgbClr val="1F4E78"/>
                          </a:solidFill>
                          <a:effectLst/>
                          <a:latin typeface="Calibri" panose="020F0502020204030204" pitchFamily="34" charset="0"/>
                          <a:cs typeface="Calibri" panose="020F0502020204030204" pitchFamily="34" charset="0"/>
                        </a:rPr>
                        <a:t> Horas </a:t>
                      </a:r>
                    </a:p>
                  </a:txBody>
                  <a:tcPr marL="0" marR="0" marT="0" marB="0" anchor="b">
                    <a:lnL w="6350" cap="flat" cmpd="sng" algn="ctr">
                      <a:solidFill>
                        <a:srgbClr val="203764"/>
                      </a:solidFill>
                      <a:prstDash val="dot"/>
                      <a:round/>
                      <a:headEnd type="none" w="med" len="med"/>
                      <a:tailEnd type="none" w="med" len="med"/>
                    </a:lnL>
                    <a:lnR w="6350" cap="flat" cmpd="sng" algn="ctr">
                      <a:solidFill>
                        <a:srgbClr val="203764"/>
                      </a:solidFill>
                      <a:prstDash val="dot"/>
                      <a:round/>
                      <a:headEnd type="none" w="med" len="med"/>
                      <a:tailEnd type="none" w="med" len="med"/>
                    </a:lnR>
                    <a:lnT w="6350" cap="flat" cmpd="sng" algn="ctr">
                      <a:solidFill>
                        <a:srgbClr val="203764"/>
                      </a:solidFill>
                      <a:prstDash val="dot"/>
                      <a:round/>
                      <a:headEnd type="none" w="med" len="med"/>
                      <a:tailEnd type="none" w="med" len="med"/>
                    </a:lnT>
                    <a:lnB w="6350" cap="flat" cmpd="sng" algn="ctr">
                      <a:solidFill>
                        <a:srgbClr val="203764"/>
                      </a:solidFill>
                      <a:prstDash val="dot"/>
                      <a:round/>
                      <a:headEnd type="none" w="med" len="med"/>
                      <a:tailEnd type="none" w="med" len="med"/>
                    </a:lnB>
                  </a:tcPr>
                </a:tc>
                <a:tc>
                  <a:txBody>
                    <a:bodyPr/>
                    <a:lstStyle/>
                    <a:p>
                      <a:pPr algn="r" rtl="0" fontAlgn="b"/>
                      <a:r>
                        <a:rPr lang="es-CO" sz="1100" b="0" i="0" u="none" strike="noStrike">
                          <a:solidFill>
                            <a:srgbClr val="1F4E78"/>
                          </a:solidFill>
                          <a:effectLst/>
                          <a:latin typeface="Calibri" panose="020F0502020204030204" pitchFamily="34" charset="0"/>
                          <a:cs typeface="Calibri" panose="020F0502020204030204" pitchFamily="34" charset="0"/>
                        </a:rPr>
                        <a:t> Horas </a:t>
                      </a:r>
                    </a:p>
                  </a:txBody>
                  <a:tcPr marL="0" marR="0" marT="0" marB="0" anchor="b">
                    <a:lnL w="6350" cap="flat" cmpd="sng" algn="ctr">
                      <a:solidFill>
                        <a:srgbClr val="203764"/>
                      </a:solidFill>
                      <a:prstDash val="dot"/>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203764"/>
                      </a:solidFill>
                      <a:prstDash val="dot"/>
                      <a:round/>
                      <a:headEnd type="none" w="med" len="med"/>
                      <a:tailEnd type="none" w="med" len="med"/>
                    </a:lnT>
                    <a:lnB w="6350" cap="flat" cmpd="sng" algn="ctr">
                      <a:solidFill>
                        <a:srgbClr val="203764"/>
                      </a:solidFill>
                      <a:prstDash val="dot"/>
                      <a:round/>
                      <a:headEnd type="none" w="med" len="med"/>
                      <a:tailEnd type="none" w="med" len="med"/>
                    </a:lnB>
                  </a:tcPr>
                </a:tc>
                <a:extLst>
                  <a:ext uri="{0D108BD9-81ED-4DB2-BD59-A6C34878D82A}">
                    <a16:rowId xmlns:a16="http://schemas.microsoft.com/office/drawing/2014/main" xmlns="" val="4224259009"/>
                  </a:ext>
                </a:extLst>
              </a:tr>
              <a:tr h="227322">
                <a:tc vMerge="1">
                  <a:txBody>
                    <a:bodyPr/>
                    <a:lstStyle/>
                    <a:p>
                      <a:endParaRPr lang="es-CO"/>
                    </a:p>
                  </a:txBody>
                  <a:tcPr/>
                </a:tc>
                <a:tc>
                  <a:txBody>
                    <a:bodyPr/>
                    <a:lstStyle/>
                    <a:p>
                      <a:pPr algn="ctr" rtl="0" fontAlgn="ctr"/>
                      <a:r>
                        <a:rPr lang="es-CO" sz="1000" b="0" i="0" u="none" strike="noStrike">
                          <a:solidFill>
                            <a:srgbClr val="203764"/>
                          </a:solidFill>
                          <a:effectLst/>
                          <a:latin typeface="Arial" panose="020B0604020202020204" pitchFamily="34" charset="0"/>
                        </a:rPr>
                        <a:t>Avance</a:t>
                      </a:r>
                    </a:p>
                  </a:txBody>
                  <a:tcPr marL="0" marR="0" marT="0" marB="0" anchor="ctr">
                    <a:lnL w="6350" cap="flat" cmpd="sng" algn="ctr">
                      <a:solidFill>
                        <a:srgbClr val="203764"/>
                      </a:solidFill>
                      <a:prstDash val="dot"/>
                      <a:round/>
                      <a:headEnd type="none" w="med" len="med"/>
                      <a:tailEnd type="none" w="med" len="med"/>
                    </a:lnL>
                    <a:lnR w="6350" cap="flat" cmpd="sng" algn="ctr">
                      <a:solidFill>
                        <a:srgbClr val="203764"/>
                      </a:solidFill>
                      <a:prstDash val="dot"/>
                      <a:round/>
                      <a:headEnd type="none" w="med" len="med"/>
                      <a:tailEnd type="none" w="med" len="med"/>
                    </a:lnR>
                    <a:lnT w="6350" cap="flat" cmpd="sng" algn="ctr">
                      <a:solidFill>
                        <a:srgbClr val="203764"/>
                      </a:solidFill>
                      <a:prstDash val="dot"/>
                      <a:round/>
                      <a:headEnd type="none" w="med" len="med"/>
                      <a:tailEnd type="none" w="med" len="med"/>
                    </a:lnT>
                    <a:lnB w="6350" cap="flat" cmpd="sng" algn="ctr">
                      <a:solidFill>
                        <a:srgbClr val="203764"/>
                      </a:solidFill>
                      <a:prstDash val="dot"/>
                      <a:round/>
                      <a:headEnd type="none" w="med" len="med"/>
                      <a:tailEnd type="none" w="med" len="med"/>
                    </a:lnB>
                  </a:tcPr>
                </a:tc>
                <a:tc>
                  <a:txBody>
                    <a:bodyPr/>
                    <a:lstStyle/>
                    <a:p>
                      <a:pPr algn="r" rtl="0" fontAlgn="b"/>
                      <a:r>
                        <a:rPr lang="es-CO" sz="1100" b="0" i="0" u="none" strike="noStrike">
                          <a:solidFill>
                            <a:srgbClr val="1F4E78"/>
                          </a:solidFill>
                          <a:effectLst/>
                          <a:latin typeface="Calibri" panose="020F0502020204030204" pitchFamily="34" charset="0"/>
                          <a:cs typeface="Calibri" panose="020F0502020204030204" pitchFamily="34" charset="0"/>
                        </a:rPr>
                        <a:t> 22,40 </a:t>
                      </a:r>
                    </a:p>
                  </a:txBody>
                  <a:tcPr marL="0" marR="0" marT="0" marB="0" anchor="b">
                    <a:lnL w="6350" cap="flat" cmpd="sng" algn="ctr">
                      <a:solidFill>
                        <a:srgbClr val="203764"/>
                      </a:solidFill>
                      <a:prstDash val="dot"/>
                      <a:round/>
                      <a:headEnd type="none" w="med" len="med"/>
                      <a:tailEnd type="none" w="med" len="med"/>
                    </a:lnL>
                    <a:lnR w="6350" cap="flat" cmpd="sng" algn="ctr">
                      <a:solidFill>
                        <a:srgbClr val="203764"/>
                      </a:solidFill>
                      <a:prstDash val="dot"/>
                      <a:round/>
                      <a:headEnd type="none" w="med" len="med"/>
                      <a:tailEnd type="none" w="med" len="med"/>
                    </a:lnR>
                    <a:lnT w="6350" cap="flat" cmpd="sng" algn="ctr">
                      <a:solidFill>
                        <a:srgbClr val="203764"/>
                      </a:solidFill>
                      <a:prstDash val="dot"/>
                      <a:round/>
                      <a:headEnd type="none" w="med" len="med"/>
                      <a:tailEnd type="none" w="med" len="med"/>
                    </a:lnT>
                    <a:lnB w="6350" cap="flat" cmpd="sng" algn="ctr">
                      <a:solidFill>
                        <a:srgbClr val="203764"/>
                      </a:solidFill>
                      <a:prstDash val="dot"/>
                      <a:round/>
                      <a:headEnd type="none" w="med" len="med"/>
                      <a:tailEnd type="none" w="med" len="med"/>
                    </a:lnB>
                  </a:tcPr>
                </a:tc>
                <a:tc>
                  <a:txBody>
                    <a:bodyPr/>
                    <a:lstStyle/>
                    <a:p>
                      <a:pPr algn="r" rtl="0" fontAlgn="b"/>
                      <a:r>
                        <a:rPr lang="es-CO" sz="1100" b="0" i="0" u="none" strike="noStrike">
                          <a:solidFill>
                            <a:srgbClr val="1F4E78"/>
                          </a:solidFill>
                          <a:effectLst/>
                          <a:latin typeface="Calibri" panose="020F0502020204030204" pitchFamily="34" charset="0"/>
                          <a:cs typeface="Calibri" panose="020F0502020204030204" pitchFamily="34" charset="0"/>
                        </a:rPr>
                        <a:t>                     22 </a:t>
                      </a:r>
                    </a:p>
                  </a:txBody>
                  <a:tcPr marL="0" marR="0" marT="0" marB="0" anchor="b">
                    <a:lnL w="6350" cap="flat" cmpd="sng" algn="ctr">
                      <a:solidFill>
                        <a:srgbClr val="203764"/>
                      </a:solidFill>
                      <a:prstDash val="dot"/>
                      <a:round/>
                      <a:headEnd type="none" w="med" len="med"/>
                      <a:tailEnd type="none" w="med" len="med"/>
                    </a:lnL>
                    <a:lnR w="6350" cap="flat" cmpd="sng" algn="ctr">
                      <a:solidFill>
                        <a:srgbClr val="203764"/>
                      </a:solidFill>
                      <a:prstDash val="dot"/>
                      <a:round/>
                      <a:headEnd type="none" w="med" len="med"/>
                      <a:tailEnd type="none" w="med" len="med"/>
                    </a:lnR>
                    <a:lnT w="6350" cap="flat" cmpd="sng" algn="ctr">
                      <a:solidFill>
                        <a:srgbClr val="203764"/>
                      </a:solidFill>
                      <a:prstDash val="dot"/>
                      <a:round/>
                      <a:headEnd type="none" w="med" len="med"/>
                      <a:tailEnd type="none" w="med" len="med"/>
                    </a:lnT>
                    <a:lnB w="6350" cap="flat" cmpd="sng" algn="ctr">
                      <a:solidFill>
                        <a:srgbClr val="203764"/>
                      </a:solidFill>
                      <a:prstDash val="dot"/>
                      <a:round/>
                      <a:headEnd type="none" w="med" len="med"/>
                      <a:tailEnd type="none" w="med" len="med"/>
                    </a:lnB>
                  </a:tcPr>
                </a:tc>
                <a:tc>
                  <a:txBody>
                    <a:bodyPr/>
                    <a:lstStyle/>
                    <a:p>
                      <a:pPr algn="r" rtl="0" fontAlgn="b"/>
                      <a:r>
                        <a:rPr lang="es-CO" sz="1100" b="0" i="0" u="none" strike="noStrike" dirty="0">
                          <a:solidFill>
                            <a:srgbClr val="1F4E78"/>
                          </a:solidFill>
                          <a:effectLst/>
                          <a:latin typeface="Calibri" panose="020F0502020204030204" pitchFamily="34" charset="0"/>
                          <a:cs typeface="Calibri" panose="020F0502020204030204" pitchFamily="34" charset="0"/>
                        </a:rPr>
                        <a:t> N.D. </a:t>
                      </a:r>
                    </a:p>
                  </a:txBody>
                  <a:tcPr marL="0" marR="0" marT="0" marB="0" anchor="b">
                    <a:lnL w="6350" cap="flat" cmpd="sng" algn="ctr">
                      <a:solidFill>
                        <a:srgbClr val="203764"/>
                      </a:solidFill>
                      <a:prstDash val="dot"/>
                      <a:round/>
                      <a:headEnd type="none" w="med" len="med"/>
                      <a:tailEnd type="none" w="med" len="med"/>
                    </a:lnL>
                    <a:lnR w="6350" cap="flat" cmpd="sng" algn="ctr">
                      <a:solidFill>
                        <a:srgbClr val="203764"/>
                      </a:solidFill>
                      <a:prstDash val="dot"/>
                      <a:round/>
                      <a:headEnd type="none" w="med" len="med"/>
                      <a:tailEnd type="none" w="med" len="med"/>
                    </a:lnR>
                    <a:lnT w="6350" cap="flat" cmpd="sng" algn="ctr">
                      <a:solidFill>
                        <a:srgbClr val="203764"/>
                      </a:solidFill>
                      <a:prstDash val="dot"/>
                      <a:round/>
                      <a:headEnd type="none" w="med" len="med"/>
                      <a:tailEnd type="none" w="med" len="med"/>
                    </a:lnT>
                    <a:lnB w="6350" cap="flat" cmpd="sng" algn="ctr">
                      <a:solidFill>
                        <a:srgbClr val="203764"/>
                      </a:solidFill>
                      <a:prstDash val="dot"/>
                      <a:round/>
                      <a:headEnd type="none" w="med" len="med"/>
                      <a:tailEnd type="none" w="med" len="med"/>
                    </a:lnB>
                  </a:tcPr>
                </a:tc>
                <a:tc>
                  <a:txBody>
                    <a:bodyPr/>
                    <a:lstStyle/>
                    <a:p>
                      <a:pPr algn="r" rtl="0" fontAlgn="b"/>
                      <a:r>
                        <a:rPr lang="es-CO" sz="1100" b="0" i="0" u="none" strike="noStrike">
                          <a:solidFill>
                            <a:srgbClr val="1F4E78"/>
                          </a:solidFill>
                          <a:effectLst/>
                          <a:latin typeface="Calibri" panose="020F0502020204030204" pitchFamily="34" charset="0"/>
                          <a:cs typeface="Calibri" panose="020F0502020204030204" pitchFamily="34" charset="0"/>
                        </a:rPr>
                        <a:t> N.D. </a:t>
                      </a:r>
                    </a:p>
                  </a:txBody>
                  <a:tcPr marL="0" marR="0" marT="0" marB="0" anchor="b">
                    <a:lnL w="6350" cap="flat" cmpd="sng" algn="ctr">
                      <a:solidFill>
                        <a:srgbClr val="203764"/>
                      </a:solidFill>
                      <a:prstDash val="dot"/>
                      <a:round/>
                      <a:headEnd type="none" w="med" len="med"/>
                      <a:tailEnd type="none" w="med" len="med"/>
                    </a:lnL>
                    <a:lnR w="6350" cap="flat" cmpd="sng" algn="ctr">
                      <a:solidFill>
                        <a:srgbClr val="203764"/>
                      </a:solidFill>
                      <a:prstDash val="dot"/>
                      <a:round/>
                      <a:headEnd type="none" w="med" len="med"/>
                      <a:tailEnd type="none" w="med" len="med"/>
                    </a:lnR>
                    <a:lnT w="6350" cap="flat" cmpd="sng" algn="ctr">
                      <a:solidFill>
                        <a:srgbClr val="203764"/>
                      </a:solidFill>
                      <a:prstDash val="dot"/>
                      <a:round/>
                      <a:headEnd type="none" w="med" len="med"/>
                      <a:tailEnd type="none" w="med" len="med"/>
                    </a:lnT>
                    <a:lnB w="6350" cap="flat" cmpd="sng" algn="ctr">
                      <a:solidFill>
                        <a:srgbClr val="203764"/>
                      </a:solidFill>
                      <a:prstDash val="dot"/>
                      <a:round/>
                      <a:headEnd type="none" w="med" len="med"/>
                      <a:tailEnd type="none" w="med" len="med"/>
                    </a:lnB>
                  </a:tcPr>
                </a:tc>
                <a:tc>
                  <a:txBody>
                    <a:bodyPr/>
                    <a:lstStyle/>
                    <a:p>
                      <a:pPr algn="r" rtl="0" fontAlgn="b"/>
                      <a:r>
                        <a:rPr lang="es-CO" sz="1100" b="0" i="0" u="none" strike="noStrike">
                          <a:solidFill>
                            <a:srgbClr val="1F4E78"/>
                          </a:solidFill>
                          <a:effectLst/>
                          <a:latin typeface="Calibri" panose="020F0502020204030204" pitchFamily="34" charset="0"/>
                          <a:cs typeface="Calibri" panose="020F0502020204030204" pitchFamily="34" charset="0"/>
                        </a:rPr>
                        <a:t> N.D. </a:t>
                      </a:r>
                    </a:p>
                  </a:txBody>
                  <a:tcPr marL="0" marR="0" marT="0" marB="0" anchor="b">
                    <a:lnL w="6350" cap="flat" cmpd="sng" algn="ctr">
                      <a:solidFill>
                        <a:srgbClr val="203764"/>
                      </a:solidFill>
                      <a:prstDash val="dot"/>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203764"/>
                      </a:solidFill>
                      <a:prstDash val="dot"/>
                      <a:round/>
                      <a:headEnd type="none" w="med" len="med"/>
                      <a:tailEnd type="none" w="med" len="med"/>
                    </a:lnT>
                    <a:lnB w="6350" cap="flat" cmpd="sng" algn="ctr">
                      <a:solidFill>
                        <a:srgbClr val="203764"/>
                      </a:solidFill>
                      <a:prstDash val="dot"/>
                      <a:round/>
                      <a:headEnd type="none" w="med" len="med"/>
                      <a:tailEnd type="none" w="med" len="med"/>
                    </a:lnB>
                  </a:tcPr>
                </a:tc>
                <a:extLst>
                  <a:ext uri="{0D108BD9-81ED-4DB2-BD59-A6C34878D82A}">
                    <a16:rowId xmlns:a16="http://schemas.microsoft.com/office/drawing/2014/main" xmlns="" val="2629293186"/>
                  </a:ext>
                </a:extLst>
              </a:tr>
              <a:tr h="113661">
                <a:tc vMerge="1">
                  <a:txBody>
                    <a:bodyPr/>
                    <a:lstStyle/>
                    <a:p>
                      <a:endParaRPr lang="es-CO"/>
                    </a:p>
                  </a:txBody>
                  <a:tcPr/>
                </a:tc>
                <a:tc>
                  <a:txBody>
                    <a:bodyPr/>
                    <a:lstStyle/>
                    <a:p>
                      <a:pPr algn="ctr" rtl="0" fontAlgn="ctr"/>
                      <a:r>
                        <a:rPr lang="es-CO" sz="1000" b="0" i="0" u="none" strike="noStrike">
                          <a:solidFill>
                            <a:srgbClr val="203764"/>
                          </a:solidFill>
                          <a:effectLst/>
                          <a:latin typeface="Arial" panose="020B0604020202020204" pitchFamily="34" charset="0"/>
                        </a:rPr>
                        <a:t>Recursos</a:t>
                      </a:r>
                    </a:p>
                  </a:txBody>
                  <a:tcPr marL="0" marR="0" marT="0" marB="0" anchor="ctr">
                    <a:lnL w="6350" cap="flat" cmpd="sng" algn="ctr">
                      <a:solidFill>
                        <a:srgbClr val="203764"/>
                      </a:solidFill>
                      <a:prstDash val="dot"/>
                      <a:round/>
                      <a:headEnd type="none" w="med" len="med"/>
                      <a:tailEnd type="none" w="med" len="med"/>
                    </a:lnL>
                    <a:lnR w="6350" cap="flat" cmpd="sng" algn="ctr">
                      <a:solidFill>
                        <a:srgbClr val="203764"/>
                      </a:solidFill>
                      <a:prstDash val="dot"/>
                      <a:round/>
                      <a:headEnd type="none" w="med" len="med"/>
                      <a:tailEnd type="none" w="med" len="med"/>
                    </a:lnR>
                    <a:lnT w="6350" cap="flat" cmpd="sng" algn="ctr">
                      <a:solidFill>
                        <a:srgbClr val="203764"/>
                      </a:solidFill>
                      <a:prstDash val="dot"/>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b"/>
                      <a:r>
                        <a:rPr lang="es-CO" sz="1100" b="0" i="0" u="none" strike="noStrike">
                          <a:solidFill>
                            <a:srgbClr val="1F4E78"/>
                          </a:solidFill>
                          <a:effectLst/>
                          <a:latin typeface="Calibri" panose="020F0502020204030204" pitchFamily="34" charset="0"/>
                          <a:cs typeface="Calibri" panose="020F0502020204030204" pitchFamily="34" charset="0"/>
                        </a:rPr>
                        <a:t> </a:t>
                      </a:r>
                    </a:p>
                  </a:txBody>
                  <a:tcPr marL="0" marR="0" marT="0" marB="0" anchor="b">
                    <a:lnL w="6350" cap="flat" cmpd="sng" algn="ctr">
                      <a:solidFill>
                        <a:srgbClr val="203764"/>
                      </a:solidFill>
                      <a:prstDash val="dot"/>
                      <a:round/>
                      <a:headEnd type="none" w="med" len="med"/>
                      <a:tailEnd type="none" w="med" len="med"/>
                    </a:lnL>
                    <a:lnR w="6350" cap="flat" cmpd="sng" algn="ctr">
                      <a:solidFill>
                        <a:srgbClr val="203764"/>
                      </a:solidFill>
                      <a:prstDash val="dot"/>
                      <a:round/>
                      <a:headEnd type="none" w="med" len="med"/>
                      <a:tailEnd type="none" w="med" len="med"/>
                    </a:lnR>
                    <a:lnT w="6350" cap="flat" cmpd="sng" algn="ctr">
                      <a:solidFill>
                        <a:srgbClr val="203764"/>
                      </a:solidFill>
                      <a:prstDash val="dot"/>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b"/>
                      <a:r>
                        <a:rPr lang="es-CO" sz="1100" b="0" i="0" u="none" strike="noStrike">
                          <a:solidFill>
                            <a:srgbClr val="1F4E78"/>
                          </a:solidFill>
                          <a:effectLst/>
                          <a:latin typeface="Calibri" panose="020F0502020204030204" pitchFamily="34" charset="0"/>
                          <a:cs typeface="Calibri" panose="020F0502020204030204" pitchFamily="34" charset="0"/>
                        </a:rPr>
                        <a:t> </a:t>
                      </a:r>
                    </a:p>
                  </a:txBody>
                  <a:tcPr marL="0" marR="0" marT="0" marB="0" anchor="b">
                    <a:lnL w="6350" cap="flat" cmpd="sng" algn="ctr">
                      <a:solidFill>
                        <a:srgbClr val="203764"/>
                      </a:solidFill>
                      <a:prstDash val="dot"/>
                      <a:round/>
                      <a:headEnd type="none" w="med" len="med"/>
                      <a:tailEnd type="none" w="med" len="med"/>
                    </a:lnL>
                    <a:lnR w="6350" cap="flat" cmpd="sng" algn="ctr">
                      <a:solidFill>
                        <a:srgbClr val="203764"/>
                      </a:solidFill>
                      <a:prstDash val="dot"/>
                      <a:round/>
                      <a:headEnd type="none" w="med" len="med"/>
                      <a:tailEnd type="none" w="med" len="med"/>
                    </a:lnR>
                    <a:lnT w="6350" cap="flat" cmpd="sng" algn="ctr">
                      <a:solidFill>
                        <a:srgbClr val="203764"/>
                      </a:solidFill>
                      <a:prstDash val="dot"/>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b"/>
                      <a:r>
                        <a:rPr lang="es-CO" sz="1100" b="0" i="0" u="none" strike="noStrike">
                          <a:solidFill>
                            <a:srgbClr val="1F4E78"/>
                          </a:solidFill>
                          <a:effectLst/>
                          <a:latin typeface="Calibri" panose="020F0502020204030204" pitchFamily="34" charset="0"/>
                          <a:cs typeface="Calibri" panose="020F0502020204030204" pitchFamily="34" charset="0"/>
                        </a:rPr>
                        <a:t> </a:t>
                      </a:r>
                    </a:p>
                  </a:txBody>
                  <a:tcPr marL="0" marR="0" marT="0" marB="0" anchor="b">
                    <a:lnL w="6350" cap="flat" cmpd="sng" algn="ctr">
                      <a:solidFill>
                        <a:srgbClr val="203764"/>
                      </a:solidFill>
                      <a:prstDash val="dot"/>
                      <a:round/>
                      <a:headEnd type="none" w="med" len="med"/>
                      <a:tailEnd type="none" w="med" len="med"/>
                    </a:lnL>
                    <a:lnR w="6350" cap="flat" cmpd="sng" algn="ctr">
                      <a:solidFill>
                        <a:srgbClr val="203764"/>
                      </a:solidFill>
                      <a:prstDash val="dot"/>
                      <a:round/>
                      <a:headEnd type="none" w="med" len="med"/>
                      <a:tailEnd type="none" w="med" len="med"/>
                    </a:lnR>
                    <a:lnT w="6350" cap="flat" cmpd="sng" algn="ctr">
                      <a:solidFill>
                        <a:srgbClr val="203764"/>
                      </a:solidFill>
                      <a:prstDash val="dot"/>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b"/>
                      <a:r>
                        <a:rPr lang="es-CO" sz="1100" b="0" i="0" u="none" strike="noStrike">
                          <a:solidFill>
                            <a:srgbClr val="1F4E78"/>
                          </a:solidFill>
                          <a:effectLst/>
                          <a:latin typeface="Calibri" panose="020F0502020204030204" pitchFamily="34" charset="0"/>
                          <a:cs typeface="Calibri" panose="020F0502020204030204" pitchFamily="34" charset="0"/>
                        </a:rPr>
                        <a:t> </a:t>
                      </a:r>
                    </a:p>
                  </a:txBody>
                  <a:tcPr marL="0" marR="0" marT="0" marB="0" anchor="b">
                    <a:lnL w="6350" cap="flat" cmpd="sng" algn="ctr">
                      <a:solidFill>
                        <a:srgbClr val="203764"/>
                      </a:solidFill>
                      <a:prstDash val="dot"/>
                      <a:round/>
                      <a:headEnd type="none" w="med" len="med"/>
                      <a:tailEnd type="none" w="med" len="med"/>
                    </a:lnL>
                    <a:lnR w="6350" cap="flat" cmpd="sng" algn="ctr">
                      <a:solidFill>
                        <a:srgbClr val="203764"/>
                      </a:solidFill>
                      <a:prstDash val="dot"/>
                      <a:round/>
                      <a:headEnd type="none" w="med" len="med"/>
                      <a:tailEnd type="none" w="med" len="med"/>
                    </a:lnR>
                    <a:lnT w="6350" cap="flat" cmpd="sng" algn="ctr">
                      <a:solidFill>
                        <a:srgbClr val="203764"/>
                      </a:solidFill>
                      <a:prstDash val="dot"/>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b"/>
                      <a:r>
                        <a:rPr lang="es-CO" sz="1100" b="0" i="0" u="none" strike="noStrike">
                          <a:solidFill>
                            <a:srgbClr val="1F4E78"/>
                          </a:solidFill>
                          <a:effectLst/>
                          <a:latin typeface="Calibri" panose="020F0502020204030204" pitchFamily="34" charset="0"/>
                          <a:cs typeface="Calibri" panose="020F0502020204030204" pitchFamily="34" charset="0"/>
                        </a:rPr>
                        <a:t> </a:t>
                      </a:r>
                    </a:p>
                  </a:txBody>
                  <a:tcPr marL="0" marR="0" marT="0" marB="0" anchor="b">
                    <a:lnL w="6350" cap="flat" cmpd="sng" algn="ctr">
                      <a:solidFill>
                        <a:srgbClr val="203764"/>
                      </a:solidFill>
                      <a:prstDash val="dot"/>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203764"/>
                      </a:solidFill>
                      <a:prstDash val="dot"/>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3195512989"/>
                  </a:ext>
                </a:extLst>
              </a:tr>
              <a:tr h="227322">
                <a:tc rowSpan="4">
                  <a:txBody>
                    <a:bodyPr/>
                    <a:lstStyle/>
                    <a:p>
                      <a:pPr algn="ctr" rtl="0" fontAlgn="ctr"/>
                      <a:r>
                        <a:rPr lang="es-ES" sz="1000" b="0" i="0" u="none" strike="noStrike">
                          <a:solidFill>
                            <a:srgbClr val="203764"/>
                          </a:solidFill>
                          <a:effectLst/>
                          <a:latin typeface="Arial" panose="020B0604020202020204" pitchFamily="34" charset="0"/>
                        </a:rPr>
                        <a:t>Porcentaje de declaraciones de importación anticipada</a:t>
                      </a:r>
                    </a:p>
                  </a:txBody>
                  <a:tcPr marL="0" marR="0" marT="0" marB="0" anchor="ctr">
                    <a:lnL w="12700" cap="flat" cmpd="sng" algn="ctr">
                      <a:solidFill>
                        <a:schemeClr val="tx1"/>
                      </a:solidFill>
                      <a:prstDash val="solid"/>
                      <a:round/>
                      <a:headEnd type="none" w="med" len="med"/>
                      <a:tailEnd type="none" w="med" len="med"/>
                    </a:lnL>
                    <a:lnR w="6350" cap="flat" cmpd="sng" algn="ctr">
                      <a:solidFill>
                        <a:srgbClr val="203764"/>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CO" sz="1000" b="0" i="0" u="none" strike="noStrike">
                          <a:solidFill>
                            <a:srgbClr val="203764"/>
                          </a:solidFill>
                          <a:effectLst/>
                          <a:latin typeface="Arial" panose="020B0604020202020204" pitchFamily="34" charset="0"/>
                        </a:rPr>
                        <a:t>Meta</a:t>
                      </a:r>
                    </a:p>
                  </a:txBody>
                  <a:tcPr marL="0" marR="0" marT="0" marB="0" anchor="ctr">
                    <a:lnL w="6350" cap="flat" cmpd="sng" algn="ctr">
                      <a:solidFill>
                        <a:srgbClr val="203764"/>
                      </a:solidFill>
                      <a:prstDash val="dot"/>
                      <a:round/>
                      <a:headEnd type="none" w="med" len="med"/>
                      <a:tailEnd type="none" w="med" len="med"/>
                    </a:lnL>
                    <a:lnR w="6350" cap="flat" cmpd="sng" algn="ctr">
                      <a:solidFill>
                        <a:srgbClr val="203764"/>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203764"/>
                      </a:solidFill>
                      <a:prstDash val="dot"/>
                      <a:round/>
                      <a:headEnd type="none" w="med" len="med"/>
                      <a:tailEnd type="none" w="med" len="med"/>
                    </a:lnB>
                  </a:tcPr>
                </a:tc>
                <a:tc>
                  <a:txBody>
                    <a:bodyPr/>
                    <a:lstStyle/>
                    <a:p>
                      <a:pPr algn="r" rtl="0" fontAlgn="b"/>
                      <a:r>
                        <a:rPr lang="es-CO" sz="1100" b="0" i="0" u="none" strike="noStrike">
                          <a:solidFill>
                            <a:srgbClr val="1F4E78"/>
                          </a:solidFill>
                          <a:effectLst/>
                          <a:latin typeface="Calibri" panose="020F0502020204030204" pitchFamily="34" charset="0"/>
                          <a:cs typeface="Calibri" panose="020F0502020204030204" pitchFamily="34" charset="0"/>
                        </a:rPr>
                        <a:t>                                20 </a:t>
                      </a:r>
                    </a:p>
                  </a:txBody>
                  <a:tcPr marL="0" marR="0" marT="0" marB="0" anchor="b">
                    <a:lnL w="6350" cap="flat" cmpd="sng" algn="ctr">
                      <a:solidFill>
                        <a:srgbClr val="203764"/>
                      </a:solidFill>
                      <a:prstDash val="dot"/>
                      <a:round/>
                      <a:headEnd type="none" w="med" len="med"/>
                      <a:tailEnd type="none" w="med" len="med"/>
                    </a:lnL>
                    <a:lnR w="6350" cap="flat" cmpd="sng" algn="ctr">
                      <a:solidFill>
                        <a:srgbClr val="203764"/>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203764"/>
                      </a:solidFill>
                      <a:prstDash val="dot"/>
                      <a:round/>
                      <a:headEnd type="none" w="med" len="med"/>
                      <a:tailEnd type="none" w="med" len="med"/>
                    </a:lnB>
                  </a:tcPr>
                </a:tc>
                <a:tc>
                  <a:txBody>
                    <a:bodyPr/>
                    <a:lstStyle/>
                    <a:p>
                      <a:pPr algn="r" rtl="0" fontAlgn="b"/>
                      <a:r>
                        <a:rPr lang="es-CO" sz="1100" b="0" i="0" u="none" strike="noStrike">
                          <a:solidFill>
                            <a:srgbClr val="1F4E78"/>
                          </a:solidFill>
                          <a:effectLst/>
                          <a:latin typeface="Calibri" panose="020F0502020204030204" pitchFamily="34" charset="0"/>
                          <a:cs typeface="Calibri" panose="020F0502020204030204" pitchFamily="34" charset="0"/>
                        </a:rPr>
                        <a:t>                     14 </a:t>
                      </a:r>
                    </a:p>
                  </a:txBody>
                  <a:tcPr marL="0" marR="0" marT="0" marB="0" anchor="b">
                    <a:lnL w="6350" cap="flat" cmpd="sng" algn="ctr">
                      <a:solidFill>
                        <a:srgbClr val="203764"/>
                      </a:solidFill>
                      <a:prstDash val="dot"/>
                      <a:round/>
                      <a:headEnd type="none" w="med" len="med"/>
                      <a:tailEnd type="none" w="med" len="med"/>
                    </a:lnL>
                    <a:lnR w="6350" cap="flat" cmpd="sng" algn="ctr">
                      <a:solidFill>
                        <a:srgbClr val="203764"/>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203764"/>
                      </a:solidFill>
                      <a:prstDash val="dot"/>
                      <a:round/>
                      <a:headEnd type="none" w="med" len="med"/>
                      <a:tailEnd type="none" w="med" len="med"/>
                    </a:lnB>
                  </a:tcPr>
                </a:tc>
                <a:tc>
                  <a:txBody>
                    <a:bodyPr/>
                    <a:lstStyle/>
                    <a:p>
                      <a:pPr algn="r" rtl="0" fontAlgn="b"/>
                      <a:r>
                        <a:rPr lang="es-CO" sz="1100" b="0" i="0" u="none" strike="noStrike">
                          <a:solidFill>
                            <a:srgbClr val="1F4E78"/>
                          </a:solidFill>
                          <a:effectLst/>
                          <a:latin typeface="Calibri" panose="020F0502020204030204" pitchFamily="34" charset="0"/>
                          <a:cs typeface="Calibri" panose="020F0502020204030204" pitchFamily="34" charset="0"/>
                        </a:rPr>
                        <a:t>               16 </a:t>
                      </a:r>
                    </a:p>
                  </a:txBody>
                  <a:tcPr marL="0" marR="0" marT="0" marB="0" anchor="b">
                    <a:lnL w="6350" cap="flat" cmpd="sng" algn="ctr">
                      <a:solidFill>
                        <a:srgbClr val="203764"/>
                      </a:solidFill>
                      <a:prstDash val="dot"/>
                      <a:round/>
                      <a:headEnd type="none" w="med" len="med"/>
                      <a:tailEnd type="none" w="med" len="med"/>
                    </a:lnL>
                    <a:lnR w="6350" cap="flat" cmpd="sng" algn="ctr">
                      <a:solidFill>
                        <a:srgbClr val="203764"/>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203764"/>
                      </a:solidFill>
                      <a:prstDash val="dot"/>
                      <a:round/>
                      <a:headEnd type="none" w="med" len="med"/>
                      <a:tailEnd type="none" w="med" len="med"/>
                    </a:lnB>
                  </a:tcPr>
                </a:tc>
                <a:tc>
                  <a:txBody>
                    <a:bodyPr/>
                    <a:lstStyle/>
                    <a:p>
                      <a:pPr algn="r" rtl="0" fontAlgn="b"/>
                      <a:r>
                        <a:rPr lang="es-CO" sz="1100" b="0" i="0" u="none" strike="noStrike" dirty="0">
                          <a:solidFill>
                            <a:srgbClr val="1F4E78"/>
                          </a:solidFill>
                          <a:effectLst/>
                          <a:latin typeface="Calibri" panose="020F0502020204030204" pitchFamily="34" charset="0"/>
                          <a:cs typeface="Calibri" panose="020F0502020204030204" pitchFamily="34" charset="0"/>
                        </a:rPr>
                        <a:t>               18 </a:t>
                      </a:r>
                    </a:p>
                  </a:txBody>
                  <a:tcPr marL="0" marR="0" marT="0" marB="0" anchor="b">
                    <a:lnL w="6350" cap="flat" cmpd="sng" algn="ctr">
                      <a:solidFill>
                        <a:srgbClr val="203764"/>
                      </a:solidFill>
                      <a:prstDash val="dot"/>
                      <a:round/>
                      <a:headEnd type="none" w="med" len="med"/>
                      <a:tailEnd type="none" w="med" len="med"/>
                    </a:lnL>
                    <a:lnR w="6350" cap="flat" cmpd="sng" algn="ctr">
                      <a:solidFill>
                        <a:srgbClr val="203764"/>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203764"/>
                      </a:solidFill>
                      <a:prstDash val="dot"/>
                      <a:round/>
                      <a:headEnd type="none" w="med" len="med"/>
                      <a:tailEnd type="none" w="med" len="med"/>
                    </a:lnB>
                  </a:tcPr>
                </a:tc>
                <a:tc>
                  <a:txBody>
                    <a:bodyPr/>
                    <a:lstStyle/>
                    <a:p>
                      <a:pPr algn="r" rtl="0" fontAlgn="b"/>
                      <a:r>
                        <a:rPr lang="es-CO" sz="1100" b="0" i="0" u="none" strike="noStrike">
                          <a:solidFill>
                            <a:srgbClr val="1F4E78"/>
                          </a:solidFill>
                          <a:effectLst/>
                          <a:latin typeface="Calibri" panose="020F0502020204030204" pitchFamily="34" charset="0"/>
                          <a:cs typeface="Calibri" panose="020F0502020204030204" pitchFamily="34" charset="0"/>
                        </a:rPr>
                        <a:t>                     20 </a:t>
                      </a:r>
                    </a:p>
                  </a:txBody>
                  <a:tcPr marL="0" marR="0" marT="0" marB="0" anchor="b">
                    <a:lnL w="6350" cap="flat" cmpd="sng" algn="ctr">
                      <a:solidFill>
                        <a:srgbClr val="203764"/>
                      </a:solidFill>
                      <a:prstDash val="dot"/>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203764"/>
                      </a:solidFill>
                      <a:prstDash val="dot"/>
                      <a:round/>
                      <a:headEnd type="none" w="med" len="med"/>
                      <a:tailEnd type="none" w="med" len="med"/>
                    </a:lnB>
                  </a:tcPr>
                </a:tc>
                <a:extLst>
                  <a:ext uri="{0D108BD9-81ED-4DB2-BD59-A6C34878D82A}">
                    <a16:rowId xmlns:a16="http://schemas.microsoft.com/office/drawing/2014/main" xmlns="" val="611592320"/>
                  </a:ext>
                </a:extLst>
              </a:tr>
              <a:tr h="227322">
                <a:tc vMerge="1">
                  <a:txBody>
                    <a:bodyPr/>
                    <a:lstStyle/>
                    <a:p>
                      <a:endParaRPr lang="es-CO"/>
                    </a:p>
                  </a:txBody>
                  <a:tcPr/>
                </a:tc>
                <a:tc>
                  <a:txBody>
                    <a:bodyPr/>
                    <a:lstStyle/>
                    <a:p>
                      <a:pPr algn="ctr" rtl="0" fontAlgn="ctr"/>
                      <a:r>
                        <a:rPr lang="es-CO" sz="1000" b="0" i="0" u="none" strike="noStrike">
                          <a:solidFill>
                            <a:srgbClr val="203764"/>
                          </a:solidFill>
                          <a:effectLst/>
                          <a:latin typeface="Arial" panose="020B0604020202020204" pitchFamily="34" charset="0"/>
                        </a:rPr>
                        <a:t>Unidad de Medida</a:t>
                      </a:r>
                    </a:p>
                  </a:txBody>
                  <a:tcPr marL="0" marR="0" marT="0" marB="0" anchor="ctr">
                    <a:lnL w="6350" cap="flat" cmpd="sng" algn="ctr">
                      <a:solidFill>
                        <a:srgbClr val="203764"/>
                      </a:solidFill>
                      <a:prstDash val="dot"/>
                      <a:round/>
                      <a:headEnd type="none" w="med" len="med"/>
                      <a:tailEnd type="none" w="med" len="med"/>
                    </a:lnL>
                    <a:lnR w="6350" cap="flat" cmpd="sng" algn="ctr">
                      <a:solidFill>
                        <a:srgbClr val="203764"/>
                      </a:solidFill>
                      <a:prstDash val="dot"/>
                      <a:round/>
                      <a:headEnd type="none" w="med" len="med"/>
                      <a:tailEnd type="none" w="med" len="med"/>
                    </a:lnR>
                    <a:lnT w="6350" cap="flat" cmpd="sng" algn="ctr">
                      <a:solidFill>
                        <a:srgbClr val="203764"/>
                      </a:solidFill>
                      <a:prstDash val="dot"/>
                      <a:round/>
                      <a:headEnd type="none" w="med" len="med"/>
                      <a:tailEnd type="none" w="med" len="med"/>
                    </a:lnT>
                    <a:lnB w="6350" cap="flat" cmpd="sng" algn="ctr">
                      <a:solidFill>
                        <a:srgbClr val="203764"/>
                      </a:solidFill>
                      <a:prstDash val="dot"/>
                      <a:round/>
                      <a:headEnd type="none" w="med" len="med"/>
                      <a:tailEnd type="none" w="med" len="med"/>
                    </a:lnB>
                  </a:tcPr>
                </a:tc>
                <a:tc>
                  <a:txBody>
                    <a:bodyPr/>
                    <a:lstStyle/>
                    <a:p>
                      <a:pPr algn="r" rtl="0" fontAlgn="b"/>
                      <a:r>
                        <a:rPr lang="es-CO" sz="1100" b="0" i="0" u="none" strike="noStrike">
                          <a:solidFill>
                            <a:srgbClr val="1F4E78"/>
                          </a:solidFill>
                          <a:effectLst/>
                          <a:latin typeface="Calibri" panose="020F0502020204030204" pitchFamily="34" charset="0"/>
                          <a:cs typeface="Calibri" panose="020F0502020204030204" pitchFamily="34" charset="0"/>
                        </a:rPr>
                        <a:t> Porcentaje </a:t>
                      </a:r>
                    </a:p>
                  </a:txBody>
                  <a:tcPr marL="0" marR="0" marT="0" marB="0" anchor="b">
                    <a:lnL w="6350" cap="flat" cmpd="sng" algn="ctr">
                      <a:solidFill>
                        <a:srgbClr val="203764"/>
                      </a:solidFill>
                      <a:prstDash val="dot"/>
                      <a:round/>
                      <a:headEnd type="none" w="med" len="med"/>
                      <a:tailEnd type="none" w="med" len="med"/>
                    </a:lnL>
                    <a:lnR w="6350" cap="flat" cmpd="sng" algn="ctr">
                      <a:solidFill>
                        <a:srgbClr val="203764"/>
                      </a:solidFill>
                      <a:prstDash val="dot"/>
                      <a:round/>
                      <a:headEnd type="none" w="med" len="med"/>
                      <a:tailEnd type="none" w="med" len="med"/>
                    </a:lnR>
                    <a:lnT w="6350" cap="flat" cmpd="sng" algn="ctr">
                      <a:solidFill>
                        <a:srgbClr val="203764"/>
                      </a:solidFill>
                      <a:prstDash val="dot"/>
                      <a:round/>
                      <a:headEnd type="none" w="med" len="med"/>
                      <a:tailEnd type="none" w="med" len="med"/>
                    </a:lnT>
                    <a:lnB w="6350" cap="flat" cmpd="sng" algn="ctr">
                      <a:solidFill>
                        <a:srgbClr val="203764"/>
                      </a:solidFill>
                      <a:prstDash val="dot"/>
                      <a:round/>
                      <a:headEnd type="none" w="med" len="med"/>
                      <a:tailEnd type="none" w="med" len="med"/>
                    </a:lnB>
                  </a:tcPr>
                </a:tc>
                <a:tc>
                  <a:txBody>
                    <a:bodyPr/>
                    <a:lstStyle/>
                    <a:p>
                      <a:pPr algn="r" rtl="0" fontAlgn="b"/>
                      <a:r>
                        <a:rPr lang="es-CO" sz="1100" b="0" i="0" u="none" strike="noStrike">
                          <a:solidFill>
                            <a:srgbClr val="1F4E78"/>
                          </a:solidFill>
                          <a:effectLst/>
                          <a:latin typeface="Calibri" panose="020F0502020204030204" pitchFamily="34" charset="0"/>
                          <a:cs typeface="Calibri" panose="020F0502020204030204" pitchFamily="34" charset="0"/>
                        </a:rPr>
                        <a:t> Porcentaje </a:t>
                      </a:r>
                    </a:p>
                  </a:txBody>
                  <a:tcPr marL="0" marR="0" marT="0" marB="0" anchor="b">
                    <a:lnL w="6350" cap="flat" cmpd="sng" algn="ctr">
                      <a:solidFill>
                        <a:srgbClr val="203764"/>
                      </a:solidFill>
                      <a:prstDash val="dot"/>
                      <a:round/>
                      <a:headEnd type="none" w="med" len="med"/>
                      <a:tailEnd type="none" w="med" len="med"/>
                    </a:lnL>
                    <a:lnR w="6350" cap="flat" cmpd="sng" algn="ctr">
                      <a:solidFill>
                        <a:srgbClr val="203764"/>
                      </a:solidFill>
                      <a:prstDash val="dot"/>
                      <a:round/>
                      <a:headEnd type="none" w="med" len="med"/>
                      <a:tailEnd type="none" w="med" len="med"/>
                    </a:lnR>
                    <a:lnT w="6350" cap="flat" cmpd="sng" algn="ctr">
                      <a:solidFill>
                        <a:srgbClr val="203764"/>
                      </a:solidFill>
                      <a:prstDash val="dot"/>
                      <a:round/>
                      <a:headEnd type="none" w="med" len="med"/>
                      <a:tailEnd type="none" w="med" len="med"/>
                    </a:lnT>
                    <a:lnB w="6350" cap="flat" cmpd="sng" algn="ctr">
                      <a:solidFill>
                        <a:srgbClr val="203764"/>
                      </a:solidFill>
                      <a:prstDash val="dot"/>
                      <a:round/>
                      <a:headEnd type="none" w="med" len="med"/>
                      <a:tailEnd type="none" w="med" len="med"/>
                    </a:lnB>
                  </a:tcPr>
                </a:tc>
                <a:tc>
                  <a:txBody>
                    <a:bodyPr/>
                    <a:lstStyle/>
                    <a:p>
                      <a:pPr algn="r" rtl="0" fontAlgn="b"/>
                      <a:r>
                        <a:rPr lang="es-CO" sz="1100" b="0" i="0" u="none" strike="noStrike">
                          <a:solidFill>
                            <a:srgbClr val="1F4E78"/>
                          </a:solidFill>
                          <a:effectLst/>
                          <a:latin typeface="Calibri" panose="020F0502020204030204" pitchFamily="34" charset="0"/>
                          <a:cs typeface="Calibri" panose="020F0502020204030204" pitchFamily="34" charset="0"/>
                        </a:rPr>
                        <a:t> Porcentaje </a:t>
                      </a:r>
                    </a:p>
                  </a:txBody>
                  <a:tcPr marL="0" marR="0" marT="0" marB="0" anchor="b">
                    <a:lnL w="6350" cap="flat" cmpd="sng" algn="ctr">
                      <a:solidFill>
                        <a:srgbClr val="203764"/>
                      </a:solidFill>
                      <a:prstDash val="dot"/>
                      <a:round/>
                      <a:headEnd type="none" w="med" len="med"/>
                      <a:tailEnd type="none" w="med" len="med"/>
                    </a:lnL>
                    <a:lnR w="6350" cap="flat" cmpd="sng" algn="ctr">
                      <a:solidFill>
                        <a:srgbClr val="203764"/>
                      </a:solidFill>
                      <a:prstDash val="dot"/>
                      <a:round/>
                      <a:headEnd type="none" w="med" len="med"/>
                      <a:tailEnd type="none" w="med" len="med"/>
                    </a:lnR>
                    <a:lnT w="6350" cap="flat" cmpd="sng" algn="ctr">
                      <a:solidFill>
                        <a:srgbClr val="203764"/>
                      </a:solidFill>
                      <a:prstDash val="dot"/>
                      <a:round/>
                      <a:headEnd type="none" w="med" len="med"/>
                      <a:tailEnd type="none" w="med" len="med"/>
                    </a:lnT>
                    <a:lnB w="6350" cap="flat" cmpd="sng" algn="ctr">
                      <a:solidFill>
                        <a:srgbClr val="203764"/>
                      </a:solidFill>
                      <a:prstDash val="dot"/>
                      <a:round/>
                      <a:headEnd type="none" w="med" len="med"/>
                      <a:tailEnd type="none" w="med" len="med"/>
                    </a:lnB>
                  </a:tcPr>
                </a:tc>
                <a:tc>
                  <a:txBody>
                    <a:bodyPr/>
                    <a:lstStyle/>
                    <a:p>
                      <a:pPr algn="r" rtl="0" fontAlgn="b"/>
                      <a:r>
                        <a:rPr lang="es-CO" sz="1100" b="0" i="0" u="none" strike="noStrike">
                          <a:solidFill>
                            <a:srgbClr val="1F4E78"/>
                          </a:solidFill>
                          <a:effectLst/>
                          <a:latin typeface="Calibri" panose="020F0502020204030204" pitchFamily="34" charset="0"/>
                          <a:cs typeface="Calibri" panose="020F0502020204030204" pitchFamily="34" charset="0"/>
                        </a:rPr>
                        <a:t> Porcentaje </a:t>
                      </a:r>
                    </a:p>
                  </a:txBody>
                  <a:tcPr marL="0" marR="0" marT="0" marB="0" anchor="b">
                    <a:lnL w="6350" cap="flat" cmpd="sng" algn="ctr">
                      <a:solidFill>
                        <a:srgbClr val="203764"/>
                      </a:solidFill>
                      <a:prstDash val="dot"/>
                      <a:round/>
                      <a:headEnd type="none" w="med" len="med"/>
                      <a:tailEnd type="none" w="med" len="med"/>
                    </a:lnL>
                    <a:lnR w="6350" cap="flat" cmpd="sng" algn="ctr">
                      <a:solidFill>
                        <a:srgbClr val="203764"/>
                      </a:solidFill>
                      <a:prstDash val="dot"/>
                      <a:round/>
                      <a:headEnd type="none" w="med" len="med"/>
                      <a:tailEnd type="none" w="med" len="med"/>
                    </a:lnR>
                    <a:lnT w="6350" cap="flat" cmpd="sng" algn="ctr">
                      <a:solidFill>
                        <a:srgbClr val="203764"/>
                      </a:solidFill>
                      <a:prstDash val="dot"/>
                      <a:round/>
                      <a:headEnd type="none" w="med" len="med"/>
                      <a:tailEnd type="none" w="med" len="med"/>
                    </a:lnT>
                    <a:lnB w="6350" cap="flat" cmpd="sng" algn="ctr">
                      <a:solidFill>
                        <a:srgbClr val="203764"/>
                      </a:solidFill>
                      <a:prstDash val="dot"/>
                      <a:round/>
                      <a:headEnd type="none" w="med" len="med"/>
                      <a:tailEnd type="none" w="med" len="med"/>
                    </a:lnB>
                  </a:tcPr>
                </a:tc>
                <a:tc>
                  <a:txBody>
                    <a:bodyPr/>
                    <a:lstStyle/>
                    <a:p>
                      <a:pPr algn="r" rtl="0" fontAlgn="b"/>
                      <a:r>
                        <a:rPr lang="es-CO" sz="1100" b="0" i="0" u="none" strike="noStrike">
                          <a:solidFill>
                            <a:srgbClr val="1F4E78"/>
                          </a:solidFill>
                          <a:effectLst/>
                          <a:latin typeface="Calibri" panose="020F0502020204030204" pitchFamily="34" charset="0"/>
                          <a:cs typeface="Calibri" panose="020F0502020204030204" pitchFamily="34" charset="0"/>
                        </a:rPr>
                        <a:t> Porcentaje </a:t>
                      </a:r>
                    </a:p>
                  </a:txBody>
                  <a:tcPr marL="0" marR="0" marT="0" marB="0" anchor="b">
                    <a:lnL w="6350" cap="flat" cmpd="sng" algn="ctr">
                      <a:solidFill>
                        <a:srgbClr val="203764"/>
                      </a:solidFill>
                      <a:prstDash val="dot"/>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203764"/>
                      </a:solidFill>
                      <a:prstDash val="dot"/>
                      <a:round/>
                      <a:headEnd type="none" w="med" len="med"/>
                      <a:tailEnd type="none" w="med" len="med"/>
                    </a:lnT>
                    <a:lnB w="6350" cap="flat" cmpd="sng" algn="ctr">
                      <a:solidFill>
                        <a:srgbClr val="203764"/>
                      </a:solidFill>
                      <a:prstDash val="dot"/>
                      <a:round/>
                      <a:headEnd type="none" w="med" len="med"/>
                      <a:tailEnd type="none" w="med" len="med"/>
                    </a:lnB>
                  </a:tcPr>
                </a:tc>
                <a:extLst>
                  <a:ext uri="{0D108BD9-81ED-4DB2-BD59-A6C34878D82A}">
                    <a16:rowId xmlns:a16="http://schemas.microsoft.com/office/drawing/2014/main" xmlns="" val="486573217"/>
                  </a:ext>
                </a:extLst>
              </a:tr>
              <a:tr h="227322">
                <a:tc vMerge="1">
                  <a:txBody>
                    <a:bodyPr/>
                    <a:lstStyle/>
                    <a:p>
                      <a:endParaRPr lang="es-CO"/>
                    </a:p>
                  </a:txBody>
                  <a:tcPr/>
                </a:tc>
                <a:tc>
                  <a:txBody>
                    <a:bodyPr/>
                    <a:lstStyle/>
                    <a:p>
                      <a:pPr algn="ctr" rtl="0" fontAlgn="ctr"/>
                      <a:r>
                        <a:rPr lang="es-CO" sz="1000" b="0" i="0" u="none" strike="noStrike">
                          <a:solidFill>
                            <a:srgbClr val="203764"/>
                          </a:solidFill>
                          <a:effectLst/>
                          <a:latin typeface="Arial" panose="020B0604020202020204" pitchFamily="34" charset="0"/>
                        </a:rPr>
                        <a:t>Avance</a:t>
                      </a:r>
                    </a:p>
                  </a:txBody>
                  <a:tcPr marL="0" marR="0" marT="0" marB="0" anchor="ctr">
                    <a:lnL w="6350" cap="flat" cmpd="sng" algn="ctr">
                      <a:solidFill>
                        <a:srgbClr val="203764"/>
                      </a:solidFill>
                      <a:prstDash val="dot"/>
                      <a:round/>
                      <a:headEnd type="none" w="med" len="med"/>
                      <a:tailEnd type="none" w="med" len="med"/>
                    </a:lnL>
                    <a:lnR w="6350" cap="flat" cmpd="sng" algn="ctr">
                      <a:solidFill>
                        <a:srgbClr val="203764"/>
                      </a:solidFill>
                      <a:prstDash val="dot"/>
                      <a:round/>
                      <a:headEnd type="none" w="med" len="med"/>
                      <a:tailEnd type="none" w="med" len="med"/>
                    </a:lnR>
                    <a:lnT w="6350" cap="flat" cmpd="sng" algn="ctr">
                      <a:solidFill>
                        <a:srgbClr val="203764"/>
                      </a:solidFill>
                      <a:prstDash val="dot"/>
                      <a:round/>
                      <a:headEnd type="none" w="med" len="med"/>
                      <a:tailEnd type="none" w="med" len="med"/>
                    </a:lnT>
                    <a:lnB w="6350" cap="flat" cmpd="sng" algn="ctr">
                      <a:solidFill>
                        <a:srgbClr val="203764"/>
                      </a:solidFill>
                      <a:prstDash val="dot"/>
                      <a:round/>
                      <a:headEnd type="none" w="med" len="med"/>
                      <a:tailEnd type="none" w="med" len="med"/>
                    </a:lnB>
                  </a:tcPr>
                </a:tc>
                <a:tc>
                  <a:txBody>
                    <a:bodyPr/>
                    <a:lstStyle/>
                    <a:p>
                      <a:pPr algn="r" rtl="0" fontAlgn="b"/>
                      <a:r>
                        <a:rPr lang="es-CO" sz="1100" b="0" i="0" u="none" strike="noStrike">
                          <a:solidFill>
                            <a:srgbClr val="1F4E78"/>
                          </a:solidFill>
                          <a:effectLst/>
                          <a:latin typeface="Calibri" panose="020F0502020204030204" pitchFamily="34" charset="0"/>
                          <a:cs typeface="Calibri" panose="020F0502020204030204" pitchFamily="34" charset="0"/>
                        </a:rPr>
                        <a:t>                                10 </a:t>
                      </a:r>
                    </a:p>
                  </a:txBody>
                  <a:tcPr marL="0" marR="0" marT="0" marB="0" anchor="b">
                    <a:lnL w="6350" cap="flat" cmpd="sng" algn="ctr">
                      <a:solidFill>
                        <a:srgbClr val="203764"/>
                      </a:solidFill>
                      <a:prstDash val="dot"/>
                      <a:round/>
                      <a:headEnd type="none" w="med" len="med"/>
                      <a:tailEnd type="none" w="med" len="med"/>
                    </a:lnL>
                    <a:lnR w="6350" cap="flat" cmpd="sng" algn="ctr">
                      <a:solidFill>
                        <a:srgbClr val="203764"/>
                      </a:solidFill>
                      <a:prstDash val="dot"/>
                      <a:round/>
                      <a:headEnd type="none" w="med" len="med"/>
                      <a:tailEnd type="none" w="med" len="med"/>
                    </a:lnR>
                    <a:lnT w="6350" cap="flat" cmpd="sng" algn="ctr">
                      <a:solidFill>
                        <a:srgbClr val="203764"/>
                      </a:solidFill>
                      <a:prstDash val="dot"/>
                      <a:round/>
                      <a:headEnd type="none" w="med" len="med"/>
                      <a:tailEnd type="none" w="med" len="med"/>
                    </a:lnT>
                    <a:lnB w="6350" cap="flat" cmpd="sng" algn="ctr">
                      <a:solidFill>
                        <a:srgbClr val="203764"/>
                      </a:solidFill>
                      <a:prstDash val="dot"/>
                      <a:round/>
                      <a:headEnd type="none" w="med" len="med"/>
                      <a:tailEnd type="none" w="med" len="med"/>
                    </a:lnB>
                  </a:tcPr>
                </a:tc>
                <a:tc>
                  <a:txBody>
                    <a:bodyPr/>
                    <a:lstStyle/>
                    <a:p>
                      <a:pPr algn="r" rtl="0" fontAlgn="b"/>
                      <a:r>
                        <a:rPr lang="es-CO" sz="1100" b="0" i="0" u="none" strike="noStrike">
                          <a:solidFill>
                            <a:srgbClr val="1F4E78"/>
                          </a:solidFill>
                          <a:effectLst/>
                          <a:latin typeface="Calibri" panose="020F0502020204030204" pitchFamily="34" charset="0"/>
                          <a:cs typeface="Calibri" panose="020F0502020204030204" pitchFamily="34" charset="0"/>
                        </a:rPr>
                        <a:t>                     11 </a:t>
                      </a:r>
                    </a:p>
                  </a:txBody>
                  <a:tcPr marL="0" marR="0" marT="0" marB="0" anchor="b">
                    <a:lnL w="6350" cap="flat" cmpd="sng" algn="ctr">
                      <a:solidFill>
                        <a:srgbClr val="203764"/>
                      </a:solidFill>
                      <a:prstDash val="dot"/>
                      <a:round/>
                      <a:headEnd type="none" w="med" len="med"/>
                      <a:tailEnd type="none" w="med" len="med"/>
                    </a:lnL>
                    <a:lnR w="6350" cap="flat" cmpd="sng" algn="ctr">
                      <a:solidFill>
                        <a:srgbClr val="203764"/>
                      </a:solidFill>
                      <a:prstDash val="dot"/>
                      <a:round/>
                      <a:headEnd type="none" w="med" len="med"/>
                      <a:tailEnd type="none" w="med" len="med"/>
                    </a:lnR>
                    <a:lnT w="6350" cap="flat" cmpd="sng" algn="ctr">
                      <a:solidFill>
                        <a:srgbClr val="203764"/>
                      </a:solidFill>
                      <a:prstDash val="dot"/>
                      <a:round/>
                      <a:headEnd type="none" w="med" len="med"/>
                      <a:tailEnd type="none" w="med" len="med"/>
                    </a:lnT>
                    <a:lnB w="6350" cap="flat" cmpd="sng" algn="ctr">
                      <a:solidFill>
                        <a:srgbClr val="203764"/>
                      </a:solidFill>
                      <a:prstDash val="dot"/>
                      <a:round/>
                      <a:headEnd type="none" w="med" len="med"/>
                      <a:tailEnd type="none" w="med" len="med"/>
                    </a:lnB>
                  </a:tcPr>
                </a:tc>
                <a:tc>
                  <a:txBody>
                    <a:bodyPr/>
                    <a:lstStyle/>
                    <a:p>
                      <a:pPr algn="r" rtl="0" fontAlgn="b"/>
                      <a:r>
                        <a:rPr lang="es-CO" sz="1100" b="0" i="0" u="none" strike="noStrike">
                          <a:solidFill>
                            <a:srgbClr val="1F4E78"/>
                          </a:solidFill>
                          <a:effectLst/>
                          <a:latin typeface="Calibri" panose="020F0502020204030204" pitchFamily="34" charset="0"/>
                          <a:cs typeface="Calibri" panose="020F0502020204030204" pitchFamily="34" charset="0"/>
                        </a:rPr>
                        <a:t>               10 </a:t>
                      </a:r>
                    </a:p>
                  </a:txBody>
                  <a:tcPr marL="0" marR="0" marT="0" marB="0" anchor="b">
                    <a:lnL w="6350" cap="flat" cmpd="sng" algn="ctr">
                      <a:solidFill>
                        <a:srgbClr val="203764"/>
                      </a:solidFill>
                      <a:prstDash val="dot"/>
                      <a:round/>
                      <a:headEnd type="none" w="med" len="med"/>
                      <a:tailEnd type="none" w="med" len="med"/>
                    </a:lnL>
                    <a:lnR w="6350" cap="flat" cmpd="sng" algn="ctr">
                      <a:solidFill>
                        <a:srgbClr val="203764"/>
                      </a:solidFill>
                      <a:prstDash val="dot"/>
                      <a:round/>
                      <a:headEnd type="none" w="med" len="med"/>
                      <a:tailEnd type="none" w="med" len="med"/>
                    </a:lnR>
                    <a:lnT w="6350" cap="flat" cmpd="sng" algn="ctr">
                      <a:solidFill>
                        <a:srgbClr val="203764"/>
                      </a:solidFill>
                      <a:prstDash val="dot"/>
                      <a:round/>
                      <a:headEnd type="none" w="med" len="med"/>
                      <a:tailEnd type="none" w="med" len="med"/>
                    </a:lnT>
                    <a:lnB w="6350" cap="flat" cmpd="sng" algn="ctr">
                      <a:solidFill>
                        <a:srgbClr val="203764"/>
                      </a:solidFill>
                      <a:prstDash val="dot"/>
                      <a:round/>
                      <a:headEnd type="none" w="med" len="med"/>
                      <a:tailEnd type="none" w="med" len="med"/>
                    </a:lnB>
                  </a:tcPr>
                </a:tc>
                <a:tc>
                  <a:txBody>
                    <a:bodyPr/>
                    <a:lstStyle/>
                    <a:p>
                      <a:pPr algn="r" rtl="0" fontAlgn="b"/>
                      <a:r>
                        <a:rPr lang="es-CO" sz="1100" b="0" i="0" u="none" strike="noStrike" dirty="0">
                          <a:solidFill>
                            <a:srgbClr val="1F4E78"/>
                          </a:solidFill>
                          <a:effectLst/>
                          <a:latin typeface="Calibri" panose="020F0502020204030204" pitchFamily="34" charset="0"/>
                          <a:cs typeface="Calibri" panose="020F0502020204030204" pitchFamily="34" charset="0"/>
                        </a:rPr>
                        <a:t> N.D. </a:t>
                      </a:r>
                    </a:p>
                  </a:txBody>
                  <a:tcPr marL="0" marR="0" marT="0" marB="0" anchor="b">
                    <a:lnL w="6350" cap="flat" cmpd="sng" algn="ctr">
                      <a:solidFill>
                        <a:srgbClr val="203764"/>
                      </a:solidFill>
                      <a:prstDash val="dot"/>
                      <a:round/>
                      <a:headEnd type="none" w="med" len="med"/>
                      <a:tailEnd type="none" w="med" len="med"/>
                    </a:lnL>
                    <a:lnR w="6350" cap="flat" cmpd="sng" algn="ctr">
                      <a:solidFill>
                        <a:srgbClr val="203764"/>
                      </a:solidFill>
                      <a:prstDash val="dot"/>
                      <a:round/>
                      <a:headEnd type="none" w="med" len="med"/>
                      <a:tailEnd type="none" w="med" len="med"/>
                    </a:lnR>
                    <a:lnT w="6350" cap="flat" cmpd="sng" algn="ctr">
                      <a:solidFill>
                        <a:srgbClr val="203764"/>
                      </a:solidFill>
                      <a:prstDash val="dot"/>
                      <a:round/>
                      <a:headEnd type="none" w="med" len="med"/>
                      <a:tailEnd type="none" w="med" len="med"/>
                    </a:lnT>
                    <a:lnB w="6350" cap="flat" cmpd="sng" algn="ctr">
                      <a:solidFill>
                        <a:srgbClr val="203764"/>
                      </a:solidFill>
                      <a:prstDash val="dot"/>
                      <a:round/>
                      <a:headEnd type="none" w="med" len="med"/>
                      <a:tailEnd type="none" w="med" len="med"/>
                    </a:lnB>
                  </a:tcPr>
                </a:tc>
                <a:tc>
                  <a:txBody>
                    <a:bodyPr/>
                    <a:lstStyle/>
                    <a:p>
                      <a:pPr algn="r" rtl="0" fontAlgn="b"/>
                      <a:r>
                        <a:rPr lang="es-CO" sz="1100" b="0" i="0" u="none" strike="noStrike" dirty="0">
                          <a:solidFill>
                            <a:srgbClr val="1F4E78"/>
                          </a:solidFill>
                          <a:effectLst/>
                          <a:latin typeface="Calibri" panose="020F0502020204030204" pitchFamily="34" charset="0"/>
                          <a:cs typeface="Calibri" panose="020F0502020204030204" pitchFamily="34" charset="0"/>
                        </a:rPr>
                        <a:t> N.D. </a:t>
                      </a:r>
                    </a:p>
                  </a:txBody>
                  <a:tcPr marL="0" marR="0" marT="0" marB="0" anchor="b">
                    <a:lnL w="6350" cap="flat" cmpd="sng" algn="ctr">
                      <a:solidFill>
                        <a:srgbClr val="203764"/>
                      </a:solidFill>
                      <a:prstDash val="dot"/>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203764"/>
                      </a:solidFill>
                      <a:prstDash val="dot"/>
                      <a:round/>
                      <a:headEnd type="none" w="med" len="med"/>
                      <a:tailEnd type="none" w="med" len="med"/>
                    </a:lnT>
                    <a:lnB w="6350" cap="flat" cmpd="sng" algn="ctr">
                      <a:solidFill>
                        <a:srgbClr val="203764"/>
                      </a:solidFill>
                      <a:prstDash val="dot"/>
                      <a:round/>
                      <a:headEnd type="none" w="med" len="med"/>
                      <a:tailEnd type="none" w="med" len="med"/>
                    </a:lnB>
                  </a:tcPr>
                </a:tc>
                <a:extLst>
                  <a:ext uri="{0D108BD9-81ED-4DB2-BD59-A6C34878D82A}">
                    <a16:rowId xmlns:a16="http://schemas.microsoft.com/office/drawing/2014/main" xmlns="" val="778774225"/>
                  </a:ext>
                </a:extLst>
              </a:tr>
              <a:tr h="113661">
                <a:tc vMerge="1">
                  <a:txBody>
                    <a:bodyPr/>
                    <a:lstStyle/>
                    <a:p>
                      <a:endParaRPr lang="es-CO"/>
                    </a:p>
                  </a:txBody>
                  <a:tcPr/>
                </a:tc>
                <a:tc>
                  <a:txBody>
                    <a:bodyPr/>
                    <a:lstStyle/>
                    <a:p>
                      <a:pPr algn="ctr" rtl="0" fontAlgn="ctr"/>
                      <a:r>
                        <a:rPr lang="es-CO" sz="1000" b="0" i="0" u="none" strike="noStrike">
                          <a:solidFill>
                            <a:srgbClr val="203764"/>
                          </a:solidFill>
                          <a:effectLst/>
                          <a:latin typeface="Arial" panose="020B0604020202020204" pitchFamily="34" charset="0"/>
                        </a:rPr>
                        <a:t>Recursos</a:t>
                      </a:r>
                    </a:p>
                  </a:txBody>
                  <a:tcPr marL="0" marR="0" marT="0" marB="0" anchor="ctr">
                    <a:lnL w="6350" cap="flat" cmpd="sng" algn="ctr">
                      <a:solidFill>
                        <a:srgbClr val="203764"/>
                      </a:solidFill>
                      <a:prstDash val="dot"/>
                      <a:round/>
                      <a:headEnd type="none" w="med" len="med"/>
                      <a:tailEnd type="none" w="med" len="med"/>
                    </a:lnL>
                    <a:lnR w="6350" cap="flat" cmpd="sng" algn="ctr">
                      <a:solidFill>
                        <a:srgbClr val="203764"/>
                      </a:solidFill>
                      <a:prstDash val="dot"/>
                      <a:round/>
                      <a:headEnd type="none" w="med" len="med"/>
                      <a:tailEnd type="none" w="med" len="med"/>
                    </a:lnR>
                    <a:lnT w="6350" cap="flat" cmpd="sng" algn="ctr">
                      <a:solidFill>
                        <a:srgbClr val="203764"/>
                      </a:solidFill>
                      <a:prstDash val="dot"/>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b"/>
                      <a:r>
                        <a:rPr lang="es-CO" sz="1100" b="0" i="0" u="none" strike="noStrike">
                          <a:solidFill>
                            <a:srgbClr val="1F4E78"/>
                          </a:solidFill>
                          <a:effectLst/>
                          <a:latin typeface="Calibri" panose="020F0502020204030204" pitchFamily="34" charset="0"/>
                          <a:cs typeface="Calibri" panose="020F0502020204030204" pitchFamily="34" charset="0"/>
                        </a:rPr>
                        <a:t> </a:t>
                      </a:r>
                    </a:p>
                  </a:txBody>
                  <a:tcPr marL="0" marR="0" marT="0" marB="0" anchor="b">
                    <a:lnL w="6350" cap="flat" cmpd="sng" algn="ctr">
                      <a:solidFill>
                        <a:srgbClr val="203764"/>
                      </a:solidFill>
                      <a:prstDash val="dot"/>
                      <a:round/>
                      <a:headEnd type="none" w="med" len="med"/>
                      <a:tailEnd type="none" w="med" len="med"/>
                    </a:lnL>
                    <a:lnR w="6350" cap="flat" cmpd="sng" algn="ctr">
                      <a:solidFill>
                        <a:srgbClr val="203764"/>
                      </a:solidFill>
                      <a:prstDash val="dot"/>
                      <a:round/>
                      <a:headEnd type="none" w="med" len="med"/>
                      <a:tailEnd type="none" w="med" len="med"/>
                    </a:lnR>
                    <a:lnT w="6350" cap="flat" cmpd="sng" algn="ctr">
                      <a:solidFill>
                        <a:srgbClr val="203764"/>
                      </a:solidFill>
                      <a:prstDash val="dot"/>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b"/>
                      <a:r>
                        <a:rPr lang="es-CO" sz="1100" b="0" i="0" u="none" strike="noStrike">
                          <a:solidFill>
                            <a:srgbClr val="1F4E78"/>
                          </a:solidFill>
                          <a:effectLst/>
                          <a:latin typeface="Calibri" panose="020F0502020204030204" pitchFamily="34" charset="0"/>
                          <a:cs typeface="Calibri" panose="020F0502020204030204" pitchFamily="34" charset="0"/>
                        </a:rPr>
                        <a:t> </a:t>
                      </a:r>
                    </a:p>
                  </a:txBody>
                  <a:tcPr marL="0" marR="0" marT="0" marB="0" anchor="b">
                    <a:lnL w="6350" cap="flat" cmpd="sng" algn="ctr">
                      <a:solidFill>
                        <a:srgbClr val="203764"/>
                      </a:solidFill>
                      <a:prstDash val="dot"/>
                      <a:round/>
                      <a:headEnd type="none" w="med" len="med"/>
                      <a:tailEnd type="none" w="med" len="med"/>
                    </a:lnL>
                    <a:lnR w="6350" cap="flat" cmpd="sng" algn="ctr">
                      <a:solidFill>
                        <a:srgbClr val="203764"/>
                      </a:solidFill>
                      <a:prstDash val="dot"/>
                      <a:round/>
                      <a:headEnd type="none" w="med" len="med"/>
                      <a:tailEnd type="none" w="med" len="med"/>
                    </a:lnR>
                    <a:lnT w="6350" cap="flat" cmpd="sng" algn="ctr">
                      <a:solidFill>
                        <a:srgbClr val="203764"/>
                      </a:solidFill>
                      <a:prstDash val="dot"/>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b"/>
                      <a:r>
                        <a:rPr lang="es-CO" sz="1100" b="0" i="0" u="none" strike="noStrike">
                          <a:solidFill>
                            <a:srgbClr val="1F4E78"/>
                          </a:solidFill>
                          <a:effectLst/>
                          <a:latin typeface="Calibri" panose="020F0502020204030204" pitchFamily="34" charset="0"/>
                          <a:cs typeface="Calibri" panose="020F0502020204030204" pitchFamily="34" charset="0"/>
                        </a:rPr>
                        <a:t> </a:t>
                      </a:r>
                    </a:p>
                  </a:txBody>
                  <a:tcPr marL="0" marR="0" marT="0" marB="0" anchor="b">
                    <a:lnL w="6350" cap="flat" cmpd="sng" algn="ctr">
                      <a:solidFill>
                        <a:srgbClr val="203764"/>
                      </a:solidFill>
                      <a:prstDash val="dot"/>
                      <a:round/>
                      <a:headEnd type="none" w="med" len="med"/>
                      <a:tailEnd type="none" w="med" len="med"/>
                    </a:lnL>
                    <a:lnR w="6350" cap="flat" cmpd="sng" algn="ctr">
                      <a:solidFill>
                        <a:srgbClr val="203764"/>
                      </a:solidFill>
                      <a:prstDash val="dot"/>
                      <a:round/>
                      <a:headEnd type="none" w="med" len="med"/>
                      <a:tailEnd type="none" w="med" len="med"/>
                    </a:lnR>
                    <a:lnT w="6350" cap="flat" cmpd="sng" algn="ctr">
                      <a:solidFill>
                        <a:srgbClr val="203764"/>
                      </a:solidFill>
                      <a:prstDash val="dot"/>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b"/>
                      <a:r>
                        <a:rPr lang="es-CO" sz="1100" b="0" i="0" u="none" strike="noStrike">
                          <a:solidFill>
                            <a:srgbClr val="1F4E78"/>
                          </a:solidFill>
                          <a:effectLst/>
                          <a:latin typeface="Calibri" panose="020F0502020204030204" pitchFamily="34" charset="0"/>
                          <a:cs typeface="Calibri" panose="020F0502020204030204" pitchFamily="34" charset="0"/>
                        </a:rPr>
                        <a:t> </a:t>
                      </a:r>
                    </a:p>
                  </a:txBody>
                  <a:tcPr marL="0" marR="0" marT="0" marB="0" anchor="b">
                    <a:lnL w="6350" cap="flat" cmpd="sng" algn="ctr">
                      <a:solidFill>
                        <a:srgbClr val="203764"/>
                      </a:solidFill>
                      <a:prstDash val="dot"/>
                      <a:round/>
                      <a:headEnd type="none" w="med" len="med"/>
                      <a:tailEnd type="none" w="med" len="med"/>
                    </a:lnL>
                    <a:lnR w="6350" cap="flat" cmpd="sng" algn="ctr">
                      <a:solidFill>
                        <a:srgbClr val="203764"/>
                      </a:solidFill>
                      <a:prstDash val="dot"/>
                      <a:round/>
                      <a:headEnd type="none" w="med" len="med"/>
                      <a:tailEnd type="none" w="med" len="med"/>
                    </a:lnR>
                    <a:lnT w="6350" cap="flat" cmpd="sng" algn="ctr">
                      <a:solidFill>
                        <a:srgbClr val="203764"/>
                      </a:solidFill>
                      <a:prstDash val="dot"/>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b"/>
                      <a:r>
                        <a:rPr lang="es-CO" sz="1100" b="0" i="0" u="none" strike="noStrike" dirty="0">
                          <a:solidFill>
                            <a:srgbClr val="1F4E78"/>
                          </a:solidFill>
                          <a:effectLst/>
                          <a:latin typeface="Calibri" panose="020F0502020204030204" pitchFamily="34" charset="0"/>
                          <a:cs typeface="Calibri" panose="020F0502020204030204" pitchFamily="34" charset="0"/>
                        </a:rPr>
                        <a:t> </a:t>
                      </a:r>
                    </a:p>
                  </a:txBody>
                  <a:tcPr marL="0" marR="0" marT="0" marB="0" anchor="b">
                    <a:lnL w="6350" cap="flat" cmpd="sng" algn="ctr">
                      <a:solidFill>
                        <a:srgbClr val="203764"/>
                      </a:solidFill>
                      <a:prstDash val="dot"/>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203764"/>
                      </a:solidFill>
                      <a:prstDash val="dot"/>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711505198"/>
                  </a:ext>
                </a:extLst>
              </a:tr>
              <a:tr h="113661">
                <a:tc>
                  <a:txBody>
                    <a:bodyPr/>
                    <a:lstStyle/>
                    <a:p>
                      <a:pPr algn="l" fontAlgn="b"/>
                      <a:r>
                        <a:rPr lang="es-CO" sz="900" b="0" i="0" u="none" strike="noStrike">
                          <a:solidFill>
                            <a:srgbClr val="000000"/>
                          </a:solidFill>
                          <a:effectLst/>
                          <a:latin typeface="Calibri" panose="020F0502020204030204" pitchFamily="34" charset="0"/>
                        </a:rPr>
                        <a:t>Fuente. SINERGIA.</a:t>
                      </a:r>
                    </a:p>
                  </a:txBody>
                  <a:tcPr marL="0" marR="0" marT="0" marB="0" anchor="b">
                    <a:lnL w="12700" cap="flat" cmpd="sng" algn="ctr">
                      <a:solidFill>
                        <a:schemeClr val="tx1"/>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endParaRPr lang="es-CO" sz="1000" b="0" i="0" u="none" strike="noStrike">
                        <a:solidFill>
                          <a:srgbClr val="000000"/>
                        </a:solidFill>
                        <a:effectLst/>
                        <a:latin typeface="Calibri" panose="020F0502020204030204" pitchFamily="34" charset="0"/>
                      </a:endParaRPr>
                    </a:p>
                  </a:txBody>
                  <a:tcPr marL="0" marR="0" marT="0" marB="0" anchor="b">
                    <a:lnL>
                      <a:noFill/>
                    </a:lnL>
                    <a:lnR>
                      <a:noFill/>
                    </a:lnR>
                    <a:lnT w="635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endParaRPr lang="es-CO" sz="1000" b="0" i="0" u="none" strike="noStrike">
                        <a:solidFill>
                          <a:srgbClr val="000000"/>
                        </a:solidFill>
                        <a:effectLst/>
                        <a:latin typeface="Calibri" panose="020F0502020204030204" pitchFamily="34" charset="0"/>
                      </a:endParaRPr>
                    </a:p>
                  </a:txBody>
                  <a:tcPr marL="0" marR="0" marT="0" marB="0" anchor="b">
                    <a:lnL>
                      <a:noFill/>
                    </a:lnL>
                    <a:lnR>
                      <a:noFill/>
                    </a:lnR>
                    <a:lnT w="635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endParaRPr lang="es-CO" sz="1000" b="0" i="0" u="none" strike="noStrike">
                        <a:solidFill>
                          <a:srgbClr val="000000"/>
                        </a:solidFill>
                        <a:effectLst/>
                        <a:latin typeface="Calibri" panose="020F0502020204030204" pitchFamily="34" charset="0"/>
                      </a:endParaRPr>
                    </a:p>
                  </a:txBody>
                  <a:tcPr marL="0" marR="0" marT="0" marB="0" anchor="b">
                    <a:lnL>
                      <a:noFill/>
                    </a:lnL>
                    <a:lnR>
                      <a:noFill/>
                    </a:lnR>
                    <a:lnT w="635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endParaRPr lang="es-CO" sz="1000" b="0" i="0" u="none" strike="noStrike">
                        <a:solidFill>
                          <a:srgbClr val="000000"/>
                        </a:solidFill>
                        <a:effectLst/>
                        <a:latin typeface="Calibri" panose="020F0502020204030204" pitchFamily="34" charset="0"/>
                      </a:endParaRPr>
                    </a:p>
                  </a:txBody>
                  <a:tcPr marL="0" marR="0" marT="0" marB="0" anchor="b">
                    <a:lnL>
                      <a:noFill/>
                    </a:lnL>
                    <a:lnR>
                      <a:noFill/>
                    </a:lnR>
                    <a:lnT w="635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endParaRPr lang="es-CO" sz="1000" b="0" i="0" u="none" strike="noStrike">
                        <a:solidFill>
                          <a:srgbClr val="000000"/>
                        </a:solidFill>
                        <a:effectLst/>
                        <a:latin typeface="Calibri" panose="020F0502020204030204" pitchFamily="34" charset="0"/>
                      </a:endParaRPr>
                    </a:p>
                  </a:txBody>
                  <a:tcPr marL="0" marR="0" marT="0" marB="0" anchor="b">
                    <a:lnL>
                      <a:noFill/>
                    </a:lnL>
                    <a:lnR>
                      <a:noFill/>
                    </a:lnR>
                    <a:lnT w="635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s-CO" sz="1000" b="0" i="0" u="none" strike="noStrike" dirty="0">
                          <a:solidFill>
                            <a:srgbClr val="000000"/>
                          </a:solidFill>
                          <a:effectLst/>
                          <a:latin typeface="Calibri" panose="020F0502020204030204" pitchFamily="34" charset="0"/>
                        </a:rPr>
                        <a:t> </a:t>
                      </a:r>
                    </a:p>
                  </a:txBody>
                  <a:tcPr marL="0" marR="0" marT="0" marB="0" anchor="b">
                    <a:lnL>
                      <a:noFill/>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2037775231"/>
                  </a:ext>
                </a:extLst>
              </a:tr>
            </a:tbl>
          </a:graphicData>
        </a:graphic>
      </p:graphicFrame>
    </p:spTree>
    <p:extLst>
      <p:ext uri="{BB962C8B-B14F-4D97-AF65-F5344CB8AC3E}">
        <p14:creationId xmlns:p14="http://schemas.microsoft.com/office/powerpoint/2010/main" val="49408044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5">
            <a:extLst>
              <a:ext uri="{FF2B5EF4-FFF2-40B4-BE49-F238E27FC236}">
                <a16:creationId xmlns:a16="http://schemas.microsoft.com/office/drawing/2014/main" xmlns="" id="{147A00F9-85D5-482F-8929-515BA65B6DAA}"/>
              </a:ext>
            </a:extLst>
          </p:cNvPr>
          <p:cNvSpPr>
            <a:spLocks noGrp="1"/>
          </p:cNvSpPr>
          <p:nvPr>
            <p:ph type="title"/>
          </p:nvPr>
        </p:nvSpPr>
        <p:spPr>
          <a:xfrm>
            <a:off x="5914743" y="439229"/>
            <a:ext cx="4689567" cy="559387"/>
          </a:xfrm>
        </p:spPr>
        <p:txBody>
          <a:bodyPr/>
          <a:lstStyle/>
          <a:p>
            <a:r>
              <a:rPr lang="es-CO" sz="2400" dirty="0"/>
              <a:t>Principales Logros 2019 </a:t>
            </a:r>
            <a:r>
              <a:rPr lang="es-CO" sz="2400" dirty="0" smtClean="0"/>
              <a:t>– 2020</a:t>
            </a:r>
            <a:br>
              <a:rPr lang="es-CO" sz="2400" dirty="0" smtClean="0"/>
            </a:br>
            <a:r>
              <a:rPr lang="es-CO" sz="2400" dirty="0" smtClean="0"/>
              <a:t>Sector Hacienda</a:t>
            </a:r>
            <a:endParaRPr lang="es-CO" sz="2400" dirty="0"/>
          </a:p>
        </p:txBody>
      </p:sp>
      <p:pic>
        <p:nvPicPr>
          <p:cNvPr id="5" name="Picture 2" descr="Mintrane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9286" y="249581"/>
            <a:ext cx="4778754" cy="938684"/>
          </a:xfrm>
          <a:prstGeom prst="rect">
            <a:avLst/>
          </a:prstGeom>
          <a:noFill/>
          <a:extLst>
            <a:ext uri="{909E8E84-426E-40DD-AFC4-6F175D3DCCD1}">
              <a14:hiddenFill xmlns:a14="http://schemas.microsoft.com/office/drawing/2010/main">
                <a:solidFill>
                  <a:srgbClr val="FFFFFF"/>
                </a:solidFill>
              </a14:hiddenFill>
            </a:ext>
          </a:extLst>
        </p:spPr>
      </p:pic>
      <p:pic>
        <p:nvPicPr>
          <p:cNvPr id="6" name="Imagen 5">
            <a:extLst/>
          </p:cNvPr>
          <p:cNvPicPr>
            <a:picLocks noChangeAspect="1"/>
          </p:cNvPicPr>
          <p:nvPr/>
        </p:nvPicPr>
        <p:blipFill>
          <a:blip r:embed="rId3"/>
          <a:stretch>
            <a:fillRect/>
          </a:stretch>
        </p:blipFill>
        <p:spPr>
          <a:xfrm>
            <a:off x="1440928" y="1711904"/>
            <a:ext cx="9594780" cy="4161183"/>
          </a:xfrm>
          <a:prstGeom prst="rect">
            <a:avLst/>
          </a:prstGeom>
        </p:spPr>
      </p:pic>
    </p:spTree>
    <p:extLst>
      <p:ext uri="{BB962C8B-B14F-4D97-AF65-F5344CB8AC3E}">
        <p14:creationId xmlns:p14="http://schemas.microsoft.com/office/powerpoint/2010/main" val="176457422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5">
            <a:extLst>
              <a:ext uri="{FF2B5EF4-FFF2-40B4-BE49-F238E27FC236}">
                <a16:creationId xmlns:a16="http://schemas.microsoft.com/office/drawing/2014/main" xmlns="" id="{147A00F9-85D5-482F-8929-515BA65B6DAA}"/>
              </a:ext>
            </a:extLst>
          </p:cNvPr>
          <p:cNvSpPr>
            <a:spLocks noGrp="1"/>
          </p:cNvSpPr>
          <p:nvPr>
            <p:ph type="title"/>
          </p:nvPr>
        </p:nvSpPr>
        <p:spPr>
          <a:xfrm>
            <a:off x="5914743" y="439229"/>
            <a:ext cx="4689567" cy="559387"/>
          </a:xfrm>
        </p:spPr>
        <p:txBody>
          <a:bodyPr/>
          <a:lstStyle/>
          <a:p>
            <a:r>
              <a:rPr lang="es-CO" sz="2400" dirty="0"/>
              <a:t>Principales Logros 2019 </a:t>
            </a:r>
            <a:r>
              <a:rPr lang="es-CO" sz="2400" dirty="0" smtClean="0"/>
              <a:t>– 2020</a:t>
            </a:r>
            <a:br>
              <a:rPr lang="es-CO" sz="2400" dirty="0" smtClean="0"/>
            </a:br>
            <a:r>
              <a:rPr lang="es-CO" sz="2400" dirty="0" smtClean="0"/>
              <a:t>Sector Hacienda</a:t>
            </a:r>
            <a:endParaRPr lang="es-CO" sz="2400" dirty="0"/>
          </a:p>
        </p:txBody>
      </p:sp>
      <p:pic>
        <p:nvPicPr>
          <p:cNvPr id="5" name="Picture 2" descr="Mintrane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9286" y="249581"/>
            <a:ext cx="4778754" cy="938684"/>
          </a:xfrm>
          <a:prstGeom prst="rect">
            <a:avLst/>
          </a:prstGeom>
          <a:noFill/>
          <a:extLst>
            <a:ext uri="{909E8E84-426E-40DD-AFC4-6F175D3DCCD1}">
              <a14:hiddenFill xmlns:a14="http://schemas.microsoft.com/office/drawing/2010/main">
                <a:solidFill>
                  <a:srgbClr val="FFFFFF"/>
                </a:solidFill>
              </a14:hiddenFill>
            </a:ext>
          </a:extLst>
        </p:spPr>
      </p:pic>
      <p:pic>
        <p:nvPicPr>
          <p:cNvPr id="7" name="Imagen 6">
            <a:extLst/>
          </p:cNvPr>
          <p:cNvPicPr>
            <a:picLocks noChangeAspect="1"/>
          </p:cNvPicPr>
          <p:nvPr/>
        </p:nvPicPr>
        <p:blipFill>
          <a:blip r:embed="rId3"/>
          <a:stretch>
            <a:fillRect/>
          </a:stretch>
        </p:blipFill>
        <p:spPr>
          <a:xfrm>
            <a:off x="1359041" y="2082173"/>
            <a:ext cx="9594779" cy="3763618"/>
          </a:xfrm>
          <a:prstGeom prst="rect">
            <a:avLst/>
          </a:prstGeom>
        </p:spPr>
      </p:pic>
    </p:spTree>
    <p:extLst>
      <p:ext uri="{BB962C8B-B14F-4D97-AF65-F5344CB8AC3E}">
        <p14:creationId xmlns:p14="http://schemas.microsoft.com/office/powerpoint/2010/main" val="159478931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xmlns="" id="{A9BF9024-8020-45D8-80DC-C010FECB1919}"/>
              </a:ext>
            </a:extLst>
          </p:cNvPr>
          <p:cNvSpPr>
            <a:spLocks noGrp="1"/>
          </p:cNvSpPr>
          <p:nvPr>
            <p:ph type="body" sz="quarter" idx="11"/>
          </p:nvPr>
        </p:nvSpPr>
        <p:spPr/>
        <p:txBody>
          <a:bodyPr>
            <a:normAutofit/>
          </a:bodyPr>
          <a:lstStyle/>
          <a:p>
            <a:r>
              <a:rPr lang="es-CO" dirty="0"/>
              <a:t>Ingresos</a:t>
            </a:r>
          </a:p>
        </p:txBody>
      </p:sp>
      <p:sp>
        <p:nvSpPr>
          <p:cNvPr id="12" name="Text Placeholder 11">
            <a:extLst>
              <a:ext uri="{FF2B5EF4-FFF2-40B4-BE49-F238E27FC236}">
                <a16:creationId xmlns:a16="http://schemas.microsoft.com/office/drawing/2014/main" xmlns="" id="{F474FB92-D38F-4078-BAA8-B8932BB77242}"/>
              </a:ext>
            </a:extLst>
          </p:cNvPr>
          <p:cNvSpPr>
            <a:spLocks noGrp="1"/>
          </p:cNvSpPr>
          <p:nvPr>
            <p:ph type="body" sz="quarter" idx="12"/>
          </p:nvPr>
        </p:nvSpPr>
        <p:spPr/>
        <p:txBody>
          <a:bodyPr>
            <a:normAutofit/>
          </a:bodyPr>
          <a:lstStyle/>
          <a:p>
            <a:r>
              <a:rPr lang="es-CO" dirty="0"/>
              <a:t>2.</a:t>
            </a:r>
          </a:p>
        </p:txBody>
      </p:sp>
    </p:spTree>
    <p:extLst>
      <p:ext uri="{BB962C8B-B14F-4D97-AF65-F5344CB8AC3E}">
        <p14:creationId xmlns:p14="http://schemas.microsoft.com/office/powerpoint/2010/main" val="101820461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5">
            <a:extLst>
              <a:ext uri="{FF2B5EF4-FFF2-40B4-BE49-F238E27FC236}">
                <a16:creationId xmlns:a16="http://schemas.microsoft.com/office/drawing/2014/main" xmlns="" id="{147A00F9-85D5-482F-8929-515BA65B6DAA}"/>
              </a:ext>
            </a:extLst>
          </p:cNvPr>
          <p:cNvSpPr>
            <a:spLocks noGrp="1"/>
          </p:cNvSpPr>
          <p:nvPr>
            <p:ph type="title"/>
          </p:nvPr>
        </p:nvSpPr>
        <p:spPr>
          <a:xfrm>
            <a:off x="291865" y="22074"/>
            <a:ext cx="2991162" cy="559387"/>
          </a:xfrm>
        </p:spPr>
        <p:txBody>
          <a:bodyPr/>
          <a:lstStyle/>
          <a:p>
            <a:r>
              <a:rPr lang="es-CO" dirty="0"/>
              <a:t>Ingresos</a:t>
            </a:r>
          </a:p>
        </p:txBody>
      </p:sp>
      <p:graphicFrame>
        <p:nvGraphicFramePr>
          <p:cNvPr id="3" name="Tabla 2"/>
          <p:cNvGraphicFramePr>
            <a:graphicFrameLocks noGrp="1"/>
          </p:cNvGraphicFramePr>
          <p:nvPr>
            <p:extLst/>
          </p:nvPr>
        </p:nvGraphicFramePr>
        <p:xfrm>
          <a:off x="545907" y="733811"/>
          <a:ext cx="11204816" cy="5930368"/>
        </p:xfrm>
        <a:graphic>
          <a:graphicData uri="http://schemas.openxmlformats.org/drawingml/2006/table">
            <a:tbl>
              <a:tblPr/>
              <a:tblGrid>
                <a:gridCol w="2777771">
                  <a:extLst>
                    <a:ext uri="{9D8B030D-6E8A-4147-A177-3AD203B41FA5}">
                      <a16:colId xmlns:a16="http://schemas.microsoft.com/office/drawing/2014/main" xmlns="" val="624508927"/>
                    </a:ext>
                  </a:extLst>
                </a:gridCol>
                <a:gridCol w="989653">
                  <a:extLst>
                    <a:ext uri="{9D8B030D-6E8A-4147-A177-3AD203B41FA5}">
                      <a16:colId xmlns:a16="http://schemas.microsoft.com/office/drawing/2014/main" xmlns="" val="825788820"/>
                    </a:ext>
                  </a:extLst>
                </a:gridCol>
                <a:gridCol w="989653">
                  <a:extLst>
                    <a:ext uri="{9D8B030D-6E8A-4147-A177-3AD203B41FA5}">
                      <a16:colId xmlns:a16="http://schemas.microsoft.com/office/drawing/2014/main" xmlns="" val="3462609472"/>
                    </a:ext>
                  </a:extLst>
                </a:gridCol>
                <a:gridCol w="989653">
                  <a:extLst>
                    <a:ext uri="{9D8B030D-6E8A-4147-A177-3AD203B41FA5}">
                      <a16:colId xmlns:a16="http://schemas.microsoft.com/office/drawing/2014/main" xmlns="" val="1992533778"/>
                    </a:ext>
                  </a:extLst>
                </a:gridCol>
                <a:gridCol w="989653">
                  <a:extLst>
                    <a:ext uri="{9D8B030D-6E8A-4147-A177-3AD203B41FA5}">
                      <a16:colId xmlns:a16="http://schemas.microsoft.com/office/drawing/2014/main" xmlns="" val="1659724213"/>
                    </a:ext>
                  </a:extLst>
                </a:gridCol>
                <a:gridCol w="989653">
                  <a:extLst>
                    <a:ext uri="{9D8B030D-6E8A-4147-A177-3AD203B41FA5}">
                      <a16:colId xmlns:a16="http://schemas.microsoft.com/office/drawing/2014/main" xmlns="" val="1173016348"/>
                    </a:ext>
                  </a:extLst>
                </a:gridCol>
                <a:gridCol w="869695">
                  <a:extLst>
                    <a:ext uri="{9D8B030D-6E8A-4147-A177-3AD203B41FA5}">
                      <a16:colId xmlns:a16="http://schemas.microsoft.com/office/drawing/2014/main" xmlns="" val="2753747624"/>
                    </a:ext>
                  </a:extLst>
                </a:gridCol>
                <a:gridCol w="869695">
                  <a:extLst>
                    <a:ext uri="{9D8B030D-6E8A-4147-A177-3AD203B41FA5}">
                      <a16:colId xmlns:a16="http://schemas.microsoft.com/office/drawing/2014/main" xmlns="" val="3693156568"/>
                    </a:ext>
                  </a:extLst>
                </a:gridCol>
                <a:gridCol w="869695">
                  <a:extLst>
                    <a:ext uri="{9D8B030D-6E8A-4147-A177-3AD203B41FA5}">
                      <a16:colId xmlns:a16="http://schemas.microsoft.com/office/drawing/2014/main" xmlns="" val="2840643316"/>
                    </a:ext>
                  </a:extLst>
                </a:gridCol>
                <a:gridCol w="869695">
                  <a:extLst>
                    <a:ext uri="{9D8B030D-6E8A-4147-A177-3AD203B41FA5}">
                      <a16:colId xmlns:a16="http://schemas.microsoft.com/office/drawing/2014/main" xmlns="" val="2901039817"/>
                    </a:ext>
                  </a:extLst>
                </a:gridCol>
              </a:tblGrid>
              <a:tr h="146151">
                <a:tc gridSpan="10">
                  <a:txBody>
                    <a:bodyPr/>
                    <a:lstStyle/>
                    <a:p>
                      <a:pPr algn="l" fontAlgn="b"/>
                      <a:r>
                        <a:rPr lang="es-CO" sz="1000" b="1" i="0" u="none" strike="noStrike">
                          <a:solidFill>
                            <a:srgbClr val="000000"/>
                          </a:solidFill>
                          <a:effectLst/>
                          <a:latin typeface="Calibri" panose="020F0502020204030204" pitchFamily="34" charset="0"/>
                          <a:cs typeface="Calibri" panose="020F0502020204030204" pitchFamily="34" charset="0"/>
                        </a:rPr>
                        <a:t>DIAN</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solidFill>
                      <a:srgbClr val="F2F2F2"/>
                    </a:solidFill>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extLst>
                  <a:ext uri="{0D108BD9-81ED-4DB2-BD59-A6C34878D82A}">
                    <a16:rowId xmlns:a16="http://schemas.microsoft.com/office/drawing/2014/main" xmlns="" val="2243700645"/>
                  </a:ext>
                </a:extLst>
              </a:tr>
              <a:tr h="146151">
                <a:tc>
                  <a:txBody>
                    <a:bodyPr/>
                    <a:lstStyle/>
                    <a:p>
                      <a:pPr algn="l" rtl="0" fontAlgn="b"/>
                      <a:r>
                        <a:rPr lang="es-CO" sz="1000" b="1" i="0" u="none" strike="noStrike">
                          <a:solidFill>
                            <a:srgbClr val="203764"/>
                          </a:solidFill>
                          <a:effectLst/>
                          <a:latin typeface="Calibri" panose="020F0502020204030204" pitchFamily="34" charset="0"/>
                          <a:cs typeface="Calibri" panose="020F0502020204030204" pitchFamily="34" charset="0"/>
                        </a:rPr>
                        <a:t>Millones de pesos</a:t>
                      </a:r>
                    </a:p>
                  </a:txBody>
                  <a:tcPr marL="0" marR="0" marT="0" marB="0" anchor="b">
                    <a:lnL w="12700" cap="flat" cmpd="sng" algn="ctr">
                      <a:solidFill>
                        <a:schemeClr val="tx1"/>
                      </a:solidFill>
                      <a:prstDash val="solid"/>
                      <a:round/>
                      <a:headEnd type="none" w="med" len="med"/>
                      <a:tailEnd type="none" w="med" len="med"/>
                    </a:lnL>
                    <a:lnR>
                      <a:noFill/>
                    </a:lnR>
                    <a:lnT>
                      <a:noFill/>
                    </a:lnT>
                    <a:lnB w="6350" cap="flat" cmpd="sng" algn="ctr">
                      <a:solidFill>
                        <a:srgbClr val="B8CCE4"/>
                      </a:solidFill>
                      <a:prstDash val="solid"/>
                      <a:round/>
                      <a:headEnd type="none" w="med" len="med"/>
                      <a:tailEnd type="none" w="med" len="med"/>
                    </a:lnB>
                  </a:tcPr>
                </a:tc>
                <a:tc>
                  <a:txBody>
                    <a:bodyPr/>
                    <a:lstStyle/>
                    <a:p>
                      <a:pPr algn="l" rtl="0" fontAlgn="b"/>
                      <a:r>
                        <a:rPr lang="es-CO" sz="1000" b="0" i="0" u="none" strike="noStrike">
                          <a:solidFill>
                            <a:srgbClr val="000000"/>
                          </a:solidFill>
                          <a:effectLst/>
                          <a:latin typeface="Calibri" panose="020F0502020204030204" pitchFamily="34" charset="0"/>
                          <a:cs typeface="Calibri" panose="020F0502020204030204" pitchFamily="34" charset="0"/>
                        </a:rPr>
                        <a:t> </a:t>
                      </a:r>
                    </a:p>
                  </a:txBody>
                  <a:tcPr marL="0" marR="0" marT="0" marB="0" anchor="b">
                    <a:lnL>
                      <a:noFill/>
                    </a:lnL>
                    <a:lnR>
                      <a:noFill/>
                    </a:lnR>
                    <a:lnT>
                      <a:noFill/>
                    </a:lnT>
                    <a:lnB w="6350" cap="flat" cmpd="sng" algn="ctr">
                      <a:solidFill>
                        <a:srgbClr val="B8CCE4"/>
                      </a:solidFill>
                      <a:prstDash val="solid"/>
                      <a:round/>
                      <a:headEnd type="none" w="med" len="med"/>
                      <a:tailEnd type="none" w="med" len="med"/>
                    </a:lnB>
                  </a:tcPr>
                </a:tc>
                <a:tc gridSpan="8">
                  <a:txBody>
                    <a:bodyPr/>
                    <a:lstStyle/>
                    <a:p>
                      <a:pPr algn="ctr" rtl="0" fontAlgn="ctr"/>
                      <a:r>
                        <a:rPr lang="es-CO" sz="1000" b="1" i="0" u="none" strike="noStrike">
                          <a:solidFill>
                            <a:srgbClr val="FFFFFF"/>
                          </a:solidFill>
                          <a:effectLst/>
                          <a:latin typeface="Calibri" panose="020F0502020204030204" pitchFamily="34" charset="0"/>
                          <a:cs typeface="Calibri" panose="020F0502020204030204" pitchFamily="34" charset="0"/>
                        </a:rPr>
                        <a:t>MGMP 2021 - 2024</a:t>
                      </a:r>
                    </a:p>
                  </a:txBody>
                  <a:tcPr marL="0" marR="0" marT="0" marB="0" anchor="ctr">
                    <a:lnL>
                      <a:noFill/>
                    </a:lnL>
                    <a:lnR w="12700" cap="flat" cmpd="sng" algn="ctr">
                      <a:solidFill>
                        <a:schemeClr val="tx1"/>
                      </a:solidFill>
                      <a:prstDash val="solid"/>
                      <a:round/>
                      <a:headEnd type="none" w="med" len="med"/>
                      <a:tailEnd type="none" w="med" len="med"/>
                    </a:lnR>
                    <a:lnT>
                      <a:noFill/>
                    </a:lnT>
                    <a:lnB w="6350" cap="flat" cmpd="sng" algn="ctr">
                      <a:solidFill>
                        <a:srgbClr val="B8CCE4"/>
                      </a:solidFill>
                      <a:prstDash val="solid"/>
                      <a:round/>
                      <a:headEnd type="none" w="med" len="med"/>
                      <a:tailEnd type="none" w="med" len="med"/>
                    </a:lnB>
                    <a:solidFill>
                      <a:srgbClr val="203764"/>
                    </a:solidFill>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extLst>
                  <a:ext uri="{0D108BD9-81ED-4DB2-BD59-A6C34878D82A}">
                    <a16:rowId xmlns:a16="http://schemas.microsoft.com/office/drawing/2014/main" xmlns="" val="3733519994"/>
                  </a:ext>
                </a:extLst>
              </a:tr>
              <a:tr h="146151">
                <a:tc>
                  <a:txBody>
                    <a:bodyPr/>
                    <a:lstStyle/>
                    <a:p>
                      <a:pPr algn="l" rtl="0" fontAlgn="ctr"/>
                      <a:r>
                        <a:rPr lang="es-CO" sz="1000" b="1" i="0" u="none" strike="noStrike">
                          <a:solidFill>
                            <a:srgbClr val="FFFFFF"/>
                          </a:solidFill>
                          <a:effectLst/>
                          <a:latin typeface="Calibri" panose="020F0502020204030204" pitchFamily="34" charset="0"/>
                          <a:cs typeface="Calibri" panose="020F0502020204030204" pitchFamily="34" charset="0"/>
                        </a:rPr>
                        <a:t>Ingresos </a:t>
                      </a:r>
                    </a:p>
                  </a:txBody>
                  <a:tcPr marL="0" marR="0" marT="0" marB="0" anchor="ctr">
                    <a:lnL w="12700" cap="flat" cmpd="sng" algn="ctr">
                      <a:solidFill>
                        <a:schemeClr val="tx1"/>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a:noFill/>
                    </a:lnB>
                    <a:solidFill>
                      <a:srgbClr val="203764"/>
                    </a:solidFill>
                  </a:tcPr>
                </a:tc>
                <a:tc rowSpan="2">
                  <a:txBody>
                    <a:bodyPr/>
                    <a:lstStyle/>
                    <a:p>
                      <a:pPr algn="ctr" rtl="0" fontAlgn="ctr"/>
                      <a:r>
                        <a:rPr lang="es-CO" sz="1000" b="1" i="0" u="none" strike="noStrike">
                          <a:solidFill>
                            <a:srgbClr val="FFFFFF"/>
                          </a:solidFill>
                          <a:effectLst/>
                          <a:latin typeface="Calibri" panose="020F0502020204030204" pitchFamily="34" charset="0"/>
                          <a:cs typeface="Calibri" panose="020F0502020204030204" pitchFamily="34" charset="0"/>
                        </a:rPr>
                        <a:t>2020</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203764"/>
                    </a:solidFill>
                  </a:tcPr>
                </a:tc>
                <a:tc rowSpan="2">
                  <a:txBody>
                    <a:bodyPr/>
                    <a:lstStyle/>
                    <a:p>
                      <a:pPr algn="ctr" rtl="0" fontAlgn="ctr"/>
                      <a:r>
                        <a:rPr lang="es-CO" sz="1000" b="1" i="0" u="none" strike="noStrike">
                          <a:solidFill>
                            <a:srgbClr val="FFFFFF"/>
                          </a:solidFill>
                          <a:effectLst/>
                          <a:latin typeface="Calibri" panose="020F0502020204030204" pitchFamily="34" charset="0"/>
                          <a:cs typeface="Calibri" panose="020F0502020204030204" pitchFamily="34" charset="0"/>
                        </a:rPr>
                        <a:t>2021</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203764"/>
                    </a:solidFill>
                  </a:tcPr>
                </a:tc>
                <a:tc rowSpan="2">
                  <a:txBody>
                    <a:bodyPr/>
                    <a:lstStyle/>
                    <a:p>
                      <a:pPr algn="ctr" rtl="0" fontAlgn="ctr"/>
                      <a:r>
                        <a:rPr lang="es-CO" sz="1000" b="1" i="0" u="none" strike="noStrike">
                          <a:solidFill>
                            <a:srgbClr val="FFFFFF"/>
                          </a:solidFill>
                          <a:effectLst/>
                          <a:latin typeface="Calibri" panose="020F0502020204030204" pitchFamily="34" charset="0"/>
                          <a:cs typeface="Calibri" panose="020F0502020204030204" pitchFamily="34" charset="0"/>
                        </a:rPr>
                        <a:t>2022</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203764"/>
                    </a:solidFill>
                  </a:tcPr>
                </a:tc>
                <a:tc rowSpan="2">
                  <a:txBody>
                    <a:bodyPr/>
                    <a:lstStyle/>
                    <a:p>
                      <a:pPr algn="ctr" rtl="0" fontAlgn="ctr"/>
                      <a:r>
                        <a:rPr lang="es-CO" sz="1000" b="1" i="0" u="none" strike="noStrike">
                          <a:solidFill>
                            <a:srgbClr val="FFFFFF"/>
                          </a:solidFill>
                          <a:effectLst/>
                          <a:latin typeface="Calibri" panose="020F0502020204030204" pitchFamily="34" charset="0"/>
                          <a:cs typeface="Calibri" panose="020F0502020204030204" pitchFamily="34" charset="0"/>
                        </a:rPr>
                        <a:t>2023</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203764"/>
                    </a:solidFill>
                  </a:tcPr>
                </a:tc>
                <a:tc rowSpan="2">
                  <a:txBody>
                    <a:bodyPr/>
                    <a:lstStyle/>
                    <a:p>
                      <a:pPr algn="ctr" rtl="0" fontAlgn="ctr"/>
                      <a:r>
                        <a:rPr lang="es-CO" sz="1000" b="1" i="0" u="none" strike="noStrike">
                          <a:solidFill>
                            <a:srgbClr val="FFFFFF"/>
                          </a:solidFill>
                          <a:effectLst/>
                          <a:latin typeface="Calibri" panose="020F0502020204030204" pitchFamily="34" charset="0"/>
                          <a:cs typeface="Calibri" panose="020F0502020204030204" pitchFamily="34" charset="0"/>
                        </a:rPr>
                        <a:t>2024</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203764"/>
                    </a:solidFill>
                  </a:tcPr>
                </a:tc>
                <a:tc>
                  <a:txBody>
                    <a:bodyPr/>
                    <a:lstStyle/>
                    <a:p>
                      <a:pPr algn="ctr" rtl="0" fontAlgn="ctr"/>
                      <a:r>
                        <a:rPr lang="es-CO" sz="1000" b="1" i="0" u="none" strike="noStrike">
                          <a:solidFill>
                            <a:srgbClr val="FFFFFF"/>
                          </a:solidFill>
                          <a:effectLst/>
                          <a:latin typeface="Calibri" panose="020F0502020204030204" pitchFamily="34" charset="0"/>
                          <a:cs typeface="Calibri" panose="020F0502020204030204" pitchFamily="34" charset="0"/>
                        </a:rPr>
                        <a:t>Var%</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a:noFill/>
                    </a:lnB>
                    <a:solidFill>
                      <a:srgbClr val="203764"/>
                    </a:solidFill>
                  </a:tcPr>
                </a:tc>
                <a:tc>
                  <a:txBody>
                    <a:bodyPr/>
                    <a:lstStyle/>
                    <a:p>
                      <a:pPr algn="ctr" rtl="0" fontAlgn="ctr"/>
                      <a:r>
                        <a:rPr lang="es-CO" sz="1000" b="1" i="0" u="none" strike="noStrike">
                          <a:solidFill>
                            <a:srgbClr val="FFFFFF"/>
                          </a:solidFill>
                          <a:effectLst/>
                          <a:latin typeface="Calibri" panose="020F0502020204030204" pitchFamily="34" charset="0"/>
                          <a:cs typeface="Calibri" panose="020F0502020204030204" pitchFamily="34" charset="0"/>
                        </a:rPr>
                        <a:t>Var%</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a:noFill/>
                    </a:lnB>
                    <a:solidFill>
                      <a:srgbClr val="203764"/>
                    </a:solidFill>
                  </a:tcPr>
                </a:tc>
                <a:tc>
                  <a:txBody>
                    <a:bodyPr/>
                    <a:lstStyle/>
                    <a:p>
                      <a:pPr algn="ctr" rtl="0" fontAlgn="ctr"/>
                      <a:r>
                        <a:rPr lang="es-CO" sz="1000" b="1" i="0" u="none" strike="noStrike">
                          <a:solidFill>
                            <a:srgbClr val="FFFFFF"/>
                          </a:solidFill>
                          <a:effectLst/>
                          <a:latin typeface="Calibri" panose="020F0502020204030204" pitchFamily="34" charset="0"/>
                          <a:cs typeface="Calibri" panose="020F0502020204030204" pitchFamily="34" charset="0"/>
                        </a:rPr>
                        <a:t>Var%</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a:noFill/>
                    </a:lnB>
                    <a:solidFill>
                      <a:srgbClr val="203764"/>
                    </a:solidFill>
                  </a:tcPr>
                </a:tc>
                <a:tc>
                  <a:txBody>
                    <a:bodyPr/>
                    <a:lstStyle/>
                    <a:p>
                      <a:pPr algn="ctr" rtl="0" fontAlgn="ctr"/>
                      <a:r>
                        <a:rPr lang="es-CO" sz="1000" b="1" i="0" u="none" strike="noStrike">
                          <a:solidFill>
                            <a:srgbClr val="FFFFFF"/>
                          </a:solidFill>
                          <a:effectLst/>
                          <a:latin typeface="Calibri" panose="020F0502020204030204" pitchFamily="34" charset="0"/>
                          <a:cs typeface="Calibri" panose="020F0502020204030204" pitchFamily="34" charset="0"/>
                        </a:rPr>
                        <a:t>Var%</a:t>
                      </a:r>
                    </a:p>
                  </a:txBody>
                  <a:tcPr marL="0" marR="0" marT="0" marB="0" anchor="ctr">
                    <a:lnL w="6350" cap="flat" cmpd="sng" algn="ctr">
                      <a:solidFill>
                        <a:srgbClr val="B8CCE4"/>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B8CCE4"/>
                      </a:solidFill>
                      <a:prstDash val="solid"/>
                      <a:round/>
                      <a:headEnd type="none" w="med" len="med"/>
                      <a:tailEnd type="none" w="med" len="med"/>
                    </a:lnT>
                    <a:lnB>
                      <a:noFill/>
                    </a:lnB>
                    <a:solidFill>
                      <a:srgbClr val="203764"/>
                    </a:solidFill>
                  </a:tcPr>
                </a:tc>
                <a:extLst>
                  <a:ext uri="{0D108BD9-81ED-4DB2-BD59-A6C34878D82A}">
                    <a16:rowId xmlns:a16="http://schemas.microsoft.com/office/drawing/2014/main" xmlns="" val="2953812873"/>
                  </a:ext>
                </a:extLst>
              </a:tr>
              <a:tr h="146151">
                <a:tc>
                  <a:txBody>
                    <a:bodyPr/>
                    <a:lstStyle/>
                    <a:p>
                      <a:pPr algn="l" rtl="0" fontAlgn="ctr"/>
                      <a:r>
                        <a:rPr lang="es-CO" sz="1000" b="1" i="0" u="none" strike="noStrike">
                          <a:solidFill>
                            <a:srgbClr val="FFFFFF"/>
                          </a:solidFill>
                          <a:effectLst/>
                          <a:latin typeface="Calibri" panose="020F0502020204030204" pitchFamily="34" charset="0"/>
                          <a:cs typeface="Calibri" panose="020F0502020204030204" pitchFamily="34" charset="0"/>
                        </a:rPr>
                        <a:t> </a:t>
                      </a:r>
                    </a:p>
                  </a:txBody>
                  <a:tcPr marL="0" marR="0" marT="0" marB="0" anchor="ctr">
                    <a:lnL w="12700" cap="flat" cmpd="sng" algn="ctr">
                      <a:solidFill>
                        <a:schemeClr val="tx1"/>
                      </a:solidFill>
                      <a:prstDash val="solid"/>
                      <a:round/>
                      <a:headEnd type="none" w="med" len="med"/>
                      <a:tailEnd type="none" w="med" len="med"/>
                    </a:lnL>
                    <a:lnR w="6350" cap="flat" cmpd="sng" algn="ctr">
                      <a:solidFill>
                        <a:srgbClr val="B8CCE4"/>
                      </a:solidFill>
                      <a:prstDash val="solid"/>
                      <a:round/>
                      <a:headEnd type="none" w="med" len="med"/>
                      <a:tailEnd type="none" w="med" len="med"/>
                    </a:lnR>
                    <a:lnT>
                      <a:noFill/>
                    </a:lnT>
                    <a:lnB w="6350" cap="flat" cmpd="sng" algn="ctr">
                      <a:solidFill>
                        <a:srgbClr val="B8CCE4"/>
                      </a:solidFill>
                      <a:prstDash val="solid"/>
                      <a:round/>
                      <a:headEnd type="none" w="med" len="med"/>
                      <a:tailEnd type="none" w="med" len="med"/>
                    </a:lnB>
                    <a:solidFill>
                      <a:srgbClr val="203764"/>
                    </a:solidFill>
                  </a:tcPr>
                </a:tc>
                <a:tc vMerge="1">
                  <a:txBody>
                    <a:bodyPr/>
                    <a:lstStyle/>
                    <a:p>
                      <a:endParaRPr lang="es-CO"/>
                    </a:p>
                  </a:txBody>
                  <a:tcPr/>
                </a:tc>
                <a:tc vMerge="1">
                  <a:txBody>
                    <a:bodyPr/>
                    <a:lstStyle/>
                    <a:p>
                      <a:endParaRPr lang="es-CO"/>
                    </a:p>
                  </a:txBody>
                  <a:tcPr/>
                </a:tc>
                <a:tc vMerge="1">
                  <a:txBody>
                    <a:bodyPr/>
                    <a:lstStyle/>
                    <a:p>
                      <a:endParaRPr lang="es-CO"/>
                    </a:p>
                  </a:txBody>
                  <a:tcPr/>
                </a:tc>
                <a:tc vMerge="1">
                  <a:txBody>
                    <a:bodyPr/>
                    <a:lstStyle/>
                    <a:p>
                      <a:endParaRPr lang="es-CO"/>
                    </a:p>
                  </a:txBody>
                  <a:tcPr/>
                </a:tc>
                <a:tc vMerge="1">
                  <a:txBody>
                    <a:bodyPr/>
                    <a:lstStyle/>
                    <a:p>
                      <a:endParaRPr lang="es-CO"/>
                    </a:p>
                  </a:txBody>
                  <a:tcPr/>
                </a:tc>
                <a:tc>
                  <a:txBody>
                    <a:bodyPr/>
                    <a:lstStyle/>
                    <a:p>
                      <a:pPr algn="ctr" rtl="0" fontAlgn="ctr"/>
                      <a:r>
                        <a:rPr lang="es-CO" sz="1000" b="1" i="0" u="none" strike="noStrike">
                          <a:solidFill>
                            <a:srgbClr val="FFFFFF"/>
                          </a:solidFill>
                          <a:effectLst/>
                          <a:latin typeface="Calibri" panose="020F0502020204030204" pitchFamily="34" charset="0"/>
                          <a:cs typeface="Calibri" panose="020F0502020204030204" pitchFamily="34" charset="0"/>
                        </a:rPr>
                        <a:t>21/20</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a:noFill/>
                    </a:lnT>
                    <a:lnB w="6350" cap="flat" cmpd="sng" algn="ctr">
                      <a:solidFill>
                        <a:srgbClr val="B8CCE4"/>
                      </a:solidFill>
                      <a:prstDash val="solid"/>
                      <a:round/>
                      <a:headEnd type="none" w="med" len="med"/>
                      <a:tailEnd type="none" w="med" len="med"/>
                    </a:lnB>
                    <a:solidFill>
                      <a:srgbClr val="203764"/>
                    </a:solidFill>
                  </a:tcPr>
                </a:tc>
                <a:tc>
                  <a:txBody>
                    <a:bodyPr/>
                    <a:lstStyle/>
                    <a:p>
                      <a:pPr algn="ctr" rtl="0" fontAlgn="ctr"/>
                      <a:r>
                        <a:rPr lang="es-CO" sz="1000" b="1" i="0" u="none" strike="noStrike">
                          <a:solidFill>
                            <a:srgbClr val="FFFFFF"/>
                          </a:solidFill>
                          <a:effectLst/>
                          <a:latin typeface="Calibri" panose="020F0502020204030204" pitchFamily="34" charset="0"/>
                          <a:cs typeface="Calibri" panose="020F0502020204030204" pitchFamily="34" charset="0"/>
                        </a:rPr>
                        <a:t>22/21</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a:noFill/>
                    </a:lnT>
                    <a:lnB w="6350" cap="flat" cmpd="sng" algn="ctr">
                      <a:solidFill>
                        <a:srgbClr val="B8CCE4"/>
                      </a:solidFill>
                      <a:prstDash val="solid"/>
                      <a:round/>
                      <a:headEnd type="none" w="med" len="med"/>
                      <a:tailEnd type="none" w="med" len="med"/>
                    </a:lnB>
                    <a:solidFill>
                      <a:srgbClr val="203764"/>
                    </a:solidFill>
                  </a:tcPr>
                </a:tc>
                <a:tc>
                  <a:txBody>
                    <a:bodyPr/>
                    <a:lstStyle/>
                    <a:p>
                      <a:pPr algn="ctr" rtl="0" fontAlgn="ctr"/>
                      <a:r>
                        <a:rPr lang="es-CO" sz="1000" b="1" i="0" u="none" strike="noStrike">
                          <a:solidFill>
                            <a:srgbClr val="FFFFFF"/>
                          </a:solidFill>
                          <a:effectLst/>
                          <a:latin typeface="Calibri" panose="020F0502020204030204" pitchFamily="34" charset="0"/>
                          <a:cs typeface="Calibri" panose="020F0502020204030204" pitchFamily="34" charset="0"/>
                        </a:rPr>
                        <a:t>23/22</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a:noFill/>
                    </a:lnT>
                    <a:lnB w="6350" cap="flat" cmpd="sng" algn="ctr">
                      <a:solidFill>
                        <a:srgbClr val="B8CCE4"/>
                      </a:solidFill>
                      <a:prstDash val="solid"/>
                      <a:round/>
                      <a:headEnd type="none" w="med" len="med"/>
                      <a:tailEnd type="none" w="med" len="med"/>
                    </a:lnB>
                    <a:solidFill>
                      <a:srgbClr val="203764"/>
                    </a:solidFill>
                  </a:tcPr>
                </a:tc>
                <a:tc>
                  <a:txBody>
                    <a:bodyPr/>
                    <a:lstStyle/>
                    <a:p>
                      <a:pPr algn="ctr" rtl="0" fontAlgn="ctr"/>
                      <a:r>
                        <a:rPr lang="es-CO" sz="1000" b="1" i="0" u="none" strike="noStrike">
                          <a:solidFill>
                            <a:srgbClr val="FFFFFF"/>
                          </a:solidFill>
                          <a:effectLst/>
                          <a:latin typeface="Calibri" panose="020F0502020204030204" pitchFamily="34" charset="0"/>
                          <a:cs typeface="Calibri" panose="020F0502020204030204" pitchFamily="34" charset="0"/>
                        </a:rPr>
                        <a:t>24/23</a:t>
                      </a:r>
                    </a:p>
                  </a:txBody>
                  <a:tcPr marL="0" marR="0" marT="0" marB="0" anchor="ctr">
                    <a:lnL w="6350" cap="flat" cmpd="sng" algn="ctr">
                      <a:solidFill>
                        <a:srgbClr val="B8CCE4"/>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w="6350" cap="flat" cmpd="sng" algn="ctr">
                      <a:solidFill>
                        <a:srgbClr val="B8CCE4"/>
                      </a:solidFill>
                      <a:prstDash val="solid"/>
                      <a:round/>
                      <a:headEnd type="none" w="med" len="med"/>
                      <a:tailEnd type="none" w="med" len="med"/>
                    </a:lnB>
                    <a:solidFill>
                      <a:srgbClr val="203764"/>
                    </a:solidFill>
                  </a:tcPr>
                </a:tc>
                <a:extLst>
                  <a:ext uri="{0D108BD9-81ED-4DB2-BD59-A6C34878D82A}">
                    <a16:rowId xmlns:a16="http://schemas.microsoft.com/office/drawing/2014/main" xmlns="" val="2167586947"/>
                  </a:ext>
                </a:extLst>
              </a:tr>
              <a:tr h="146151">
                <a:tc>
                  <a:txBody>
                    <a:bodyPr/>
                    <a:lstStyle/>
                    <a:p>
                      <a:pPr algn="l" rtl="0" fontAlgn="ctr"/>
                      <a:r>
                        <a:rPr lang="es-CO" sz="1000" b="1" i="0" u="none" strike="noStrike">
                          <a:solidFill>
                            <a:srgbClr val="203764"/>
                          </a:solidFill>
                          <a:effectLst/>
                          <a:latin typeface="Calibri" panose="020F0502020204030204" pitchFamily="34" charset="0"/>
                          <a:cs typeface="Calibri" panose="020F0502020204030204" pitchFamily="34" charset="0"/>
                        </a:rPr>
                        <a:t>I. Ingresos Corrientes</a:t>
                      </a:r>
                    </a:p>
                  </a:txBody>
                  <a:tcPr marL="0" marR="0" marT="0" marB="0" anchor="ctr">
                    <a:lnL w="12700" cap="flat" cmpd="sng" algn="ctr">
                      <a:solidFill>
                        <a:schemeClr val="tx1"/>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D8D8D8"/>
                    </a:solidFill>
                  </a:tcPr>
                </a:tc>
                <a:tc>
                  <a:txBody>
                    <a:bodyPr/>
                    <a:lstStyle/>
                    <a:p>
                      <a:pPr algn="r" rtl="0" fontAlgn="ctr"/>
                      <a:r>
                        <a:rPr lang="es-CO" sz="1000" b="1" i="0" u="none" strike="noStrike" dirty="0">
                          <a:solidFill>
                            <a:srgbClr val="203764"/>
                          </a:solidFill>
                          <a:effectLst/>
                          <a:latin typeface="Calibri" panose="020F0502020204030204" pitchFamily="34" charset="0"/>
                          <a:cs typeface="Calibri" panose="020F0502020204030204" pitchFamily="34" charset="0"/>
                        </a:rPr>
                        <a:t>          4,127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D8D8D8"/>
                    </a:solidFill>
                  </a:tcPr>
                </a:tc>
                <a:tc>
                  <a:txBody>
                    <a:bodyPr/>
                    <a:lstStyle/>
                    <a:p>
                      <a:pPr algn="r" rtl="0" fontAlgn="ctr"/>
                      <a:r>
                        <a:rPr lang="es-CO" sz="1000" b="1" i="0" u="none" strike="noStrike" dirty="0">
                          <a:solidFill>
                            <a:srgbClr val="203764"/>
                          </a:solidFill>
                          <a:effectLst/>
                          <a:latin typeface="Calibri" panose="020F0502020204030204" pitchFamily="34" charset="0"/>
                          <a:cs typeface="Calibri" panose="020F0502020204030204" pitchFamily="34" charset="0"/>
                        </a:rPr>
                        <a:t>          4,070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D8D8D8"/>
                    </a:solidFill>
                  </a:tcPr>
                </a:tc>
                <a:tc>
                  <a:txBody>
                    <a:bodyPr/>
                    <a:lstStyle/>
                    <a:p>
                      <a:pPr algn="r" rtl="0" fontAlgn="ctr"/>
                      <a:r>
                        <a:rPr lang="es-CO" sz="1000" b="1" i="0" u="none" strike="noStrike">
                          <a:solidFill>
                            <a:srgbClr val="203764"/>
                          </a:solidFill>
                          <a:effectLst/>
                          <a:latin typeface="Calibri" panose="020F0502020204030204" pitchFamily="34" charset="0"/>
                          <a:cs typeface="Calibri" panose="020F0502020204030204" pitchFamily="34" charset="0"/>
                        </a:rPr>
                        <a:t>          4,192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D8D8D8"/>
                    </a:solidFill>
                  </a:tcPr>
                </a:tc>
                <a:tc>
                  <a:txBody>
                    <a:bodyPr/>
                    <a:lstStyle/>
                    <a:p>
                      <a:pPr algn="r" rtl="0" fontAlgn="ctr"/>
                      <a:r>
                        <a:rPr lang="es-CO" sz="1000" b="1" i="0" u="none" strike="noStrike">
                          <a:solidFill>
                            <a:srgbClr val="203764"/>
                          </a:solidFill>
                          <a:effectLst/>
                          <a:latin typeface="Calibri" panose="020F0502020204030204" pitchFamily="34" charset="0"/>
                          <a:cs typeface="Calibri" panose="020F0502020204030204" pitchFamily="34" charset="0"/>
                        </a:rPr>
                        <a:t>          4,318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D8D8D8"/>
                    </a:solidFill>
                  </a:tcPr>
                </a:tc>
                <a:tc>
                  <a:txBody>
                    <a:bodyPr/>
                    <a:lstStyle/>
                    <a:p>
                      <a:pPr algn="r" rtl="0" fontAlgn="ctr"/>
                      <a:r>
                        <a:rPr lang="es-CO" sz="1000" b="1" i="0" u="none" strike="noStrike">
                          <a:solidFill>
                            <a:srgbClr val="203764"/>
                          </a:solidFill>
                          <a:effectLst/>
                          <a:latin typeface="Calibri" panose="020F0502020204030204" pitchFamily="34" charset="0"/>
                          <a:cs typeface="Calibri" panose="020F0502020204030204" pitchFamily="34" charset="0"/>
                        </a:rPr>
                        <a:t>          4,447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D8D8D8"/>
                    </a:solidFill>
                  </a:tcPr>
                </a:tc>
                <a:tc>
                  <a:txBody>
                    <a:bodyPr/>
                    <a:lstStyle/>
                    <a:p>
                      <a:pPr algn="r" rtl="0" fontAlgn="ctr"/>
                      <a:r>
                        <a:rPr lang="es-CO" sz="1000" b="1" i="0" u="none" strike="noStrike">
                          <a:solidFill>
                            <a:srgbClr val="203764"/>
                          </a:solidFill>
                          <a:effectLst/>
                          <a:latin typeface="Calibri" panose="020F0502020204030204" pitchFamily="34" charset="0"/>
                          <a:cs typeface="Calibri" panose="020F0502020204030204" pitchFamily="34" charset="0"/>
                        </a:rPr>
                        <a:t>-1%</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D8D8D8"/>
                    </a:solidFill>
                  </a:tcPr>
                </a:tc>
                <a:tc>
                  <a:txBody>
                    <a:bodyPr/>
                    <a:lstStyle/>
                    <a:p>
                      <a:pPr algn="r" rtl="0" fontAlgn="ctr"/>
                      <a:r>
                        <a:rPr lang="es-CO" sz="1000" b="1" i="0" u="none" strike="noStrike">
                          <a:solidFill>
                            <a:srgbClr val="203764"/>
                          </a:solidFill>
                          <a:effectLst/>
                          <a:latin typeface="Calibri" panose="020F0502020204030204" pitchFamily="34" charset="0"/>
                          <a:cs typeface="Calibri" panose="020F0502020204030204" pitchFamily="34" charset="0"/>
                        </a:rPr>
                        <a:t>3%</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D8D8D8"/>
                    </a:solidFill>
                  </a:tcPr>
                </a:tc>
                <a:tc>
                  <a:txBody>
                    <a:bodyPr/>
                    <a:lstStyle/>
                    <a:p>
                      <a:pPr algn="r" rtl="0" fontAlgn="ctr"/>
                      <a:r>
                        <a:rPr lang="es-CO" sz="1000" b="1" i="0" u="none" strike="noStrike">
                          <a:solidFill>
                            <a:srgbClr val="203764"/>
                          </a:solidFill>
                          <a:effectLst/>
                          <a:latin typeface="Calibri" panose="020F0502020204030204" pitchFamily="34" charset="0"/>
                          <a:cs typeface="Calibri" panose="020F0502020204030204" pitchFamily="34" charset="0"/>
                        </a:rPr>
                        <a:t>3%</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D8D8D8"/>
                    </a:solidFill>
                  </a:tcPr>
                </a:tc>
                <a:tc>
                  <a:txBody>
                    <a:bodyPr/>
                    <a:lstStyle/>
                    <a:p>
                      <a:pPr algn="r" rtl="0" fontAlgn="ctr"/>
                      <a:r>
                        <a:rPr lang="es-CO" sz="1000" b="1" i="0" u="none" strike="noStrike">
                          <a:solidFill>
                            <a:srgbClr val="203764"/>
                          </a:solidFill>
                          <a:effectLst/>
                          <a:latin typeface="Calibri" panose="020F0502020204030204" pitchFamily="34" charset="0"/>
                          <a:cs typeface="Calibri" panose="020F0502020204030204" pitchFamily="34" charset="0"/>
                        </a:rPr>
                        <a:t>3%</a:t>
                      </a:r>
                    </a:p>
                  </a:txBody>
                  <a:tcPr marL="0" marR="0" marT="0" marB="0" anchor="ctr">
                    <a:lnL w="6350" cap="flat" cmpd="sng" algn="ctr">
                      <a:solidFill>
                        <a:srgbClr val="B8CCE4"/>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D8D8D8"/>
                    </a:solidFill>
                  </a:tcPr>
                </a:tc>
                <a:extLst>
                  <a:ext uri="{0D108BD9-81ED-4DB2-BD59-A6C34878D82A}">
                    <a16:rowId xmlns:a16="http://schemas.microsoft.com/office/drawing/2014/main" xmlns="" val="203513374"/>
                  </a:ext>
                </a:extLst>
              </a:tr>
              <a:tr h="146151">
                <a:tc>
                  <a:txBody>
                    <a:bodyPr/>
                    <a:lstStyle/>
                    <a:p>
                      <a:pPr algn="l" rtl="0" fontAlgn="ctr"/>
                      <a:r>
                        <a:rPr lang="es-CO" sz="1000" b="0" i="0" u="none" strike="noStrike">
                          <a:solidFill>
                            <a:srgbClr val="203764"/>
                          </a:solidFill>
                          <a:effectLst/>
                          <a:latin typeface="Calibri" panose="020F0502020204030204" pitchFamily="34" charset="0"/>
                          <a:cs typeface="Calibri" panose="020F0502020204030204" pitchFamily="34" charset="0"/>
                        </a:rPr>
                        <a:t>Ingresos tributarios </a:t>
                      </a:r>
                    </a:p>
                  </a:txBody>
                  <a:tcPr marL="0" marR="0" marT="0" marB="0" anchor="ctr">
                    <a:lnL w="12700" cap="flat" cmpd="sng" algn="ctr">
                      <a:solidFill>
                        <a:schemeClr val="tx1"/>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b"/>
                      <a:r>
                        <a:rPr lang="es-CO" sz="1000" b="0" i="0" u="none" strike="noStrike">
                          <a:solidFill>
                            <a:srgbClr val="203764"/>
                          </a:solidFill>
                          <a:effectLst/>
                          <a:latin typeface="Calibri" panose="020F0502020204030204" pitchFamily="34" charset="0"/>
                          <a:cs typeface="Calibri" panose="020F0502020204030204" pitchFamily="34" charset="0"/>
                        </a:rPr>
                        <a:t> </a:t>
                      </a:r>
                    </a:p>
                  </a:txBody>
                  <a:tcPr marL="0" marR="0" marT="0" marB="0" anchor="b">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b"/>
                      <a:r>
                        <a:rPr lang="es-CO" sz="1000" b="0" i="0" u="none" strike="noStrike">
                          <a:solidFill>
                            <a:srgbClr val="203764"/>
                          </a:solidFill>
                          <a:effectLst/>
                          <a:latin typeface="Calibri" panose="020F0502020204030204" pitchFamily="34" charset="0"/>
                          <a:cs typeface="Calibri" panose="020F0502020204030204" pitchFamily="34" charset="0"/>
                        </a:rPr>
                        <a:t> </a:t>
                      </a:r>
                    </a:p>
                  </a:txBody>
                  <a:tcPr marL="0" marR="0" marT="0" marB="0" anchor="b">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b"/>
                      <a:r>
                        <a:rPr lang="es-CO" sz="1000" b="0" i="0" u="none" strike="noStrike" dirty="0">
                          <a:solidFill>
                            <a:srgbClr val="203764"/>
                          </a:solidFill>
                          <a:effectLst/>
                          <a:latin typeface="Calibri" panose="020F0502020204030204" pitchFamily="34" charset="0"/>
                          <a:cs typeface="Calibri" panose="020F0502020204030204" pitchFamily="34" charset="0"/>
                        </a:rPr>
                        <a:t> </a:t>
                      </a:r>
                    </a:p>
                  </a:txBody>
                  <a:tcPr marL="0" marR="0" marT="0" marB="0" anchor="b">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b"/>
                      <a:r>
                        <a:rPr lang="es-CO" sz="1000" b="0" i="0" u="none" strike="noStrike">
                          <a:solidFill>
                            <a:srgbClr val="203764"/>
                          </a:solidFill>
                          <a:effectLst/>
                          <a:latin typeface="Calibri" panose="020F0502020204030204" pitchFamily="34" charset="0"/>
                          <a:cs typeface="Calibri" panose="020F0502020204030204" pitchFamily="34" charset="0"/>
                        </a:rPr>
                        <a:t> </a:t>
                      </a:r>
                    </a:p>
                  </a:txBody>
                  <a:tcPr marL="0" marR="0" marT="0" marB="0" anchor="b">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b"/>
                      <a:r>
                        <a:rPr lang="es-CO" sz="1000" b="0" i="0" u="none" strike="noStrike">
                          <a:solidFill>
                            <a:srgbClr val="203764"/>
                          </a:solidFill>
                          <a:effectLst/>
                          <a:latin typeface="Calibri" panose="020F0502020204030204" pitchFamily="34" charset="0"/>
                          <a:cs typeface="Calibri" panose="020F0502020204030204" pitchFamily="34" charset="0"/>
                        </a:rPr>
                        <a:t> </a:t>
                      </a:r>
                    </a:p>
                  </a:txBody>
                  <a:tcPr marL="0" marR="0" marT="0" marB="0" anchor="b">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000" b="0" i="0" u="none" strike="noStrike">
                          <a:solidFill>
                            <a:srgbClr val="203764"/>
                          </a:solidFill>
                          <a:effectLst/>
                          <a:latin typeface="Calibri" panose="020F0502020204030204" pitchFamily="34" charset="0"/>
                          <a:cs typeface="Calibri" panose="020F0502020204030204" pitchFamily="34" charset="0"/>
                        </a:rPr>
                        <a:t>0%</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FFFFF"/>
                    </a:solidFill>
                  </a:tcPr>
                </a:tc>
                <a:tc>
                  <a:txBody>
                    <a:bodyPr/>
                    <a:lstStyle/>
                    <a:p>
                      <a:pPr algn="r" rtl="0" fontAlgn="ctr"/>
                      <a:r>
                        <a:rPr lang="es-CO" sz="1000" b="0" i="0" u="none" strike="noStrike">
                          <a:solidFill>
                            <a:srgbClr val="203764"/>
                          </a:solidFill>
                          <a:effectLst/>
                          <a:latin typeface="Calibri" panose="020F0502020204030204" pitchFamily="34" charset="0"/>
                          <a:cs typeface="Calibri" panose="020F0502020204030204" pitchFamily="34" charset="0"/>
                        </a:rPr>
                        <a:t>0%</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FFFFF"/>
                    </a:solidFill>
                  </a:tcPr>
                </a:tc>
                <a:tc>
                  <a:txBody>
                    <a:bodyPr/>
                    <a:lstStyle/>
                    <a:p>
                      <a:pPr algn="r" rtl="0" fontAlgn="ctr"/>
                      <a:r>
                        <a:rPr lang="es-CO" sz="1000" b="0" i="0" u="none" strike="noStrike">
                          <a:solidFill>
                            <a:srgbClr val="203764"/>
                          </a:solidFill>
                          <a:effectLst/>
                          <a:latin typeface="Calibri" panose="020F0502020204030204" pitchFamily="34" charset="0"/>
                          <a:cs typeface="Calibri" panose="020F0502020204030204" pitchFamily="34" charset="0"/>
                        </a:rPr>
                        <a:t>0%</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FFFFF"/>
                    </a:solidFill>
                  </a:tcPr>
                </a:tc>
                <a:tc>
                  <a:txBody>
                    <a:bodyPr/>
                    <a:lstStyle/>
                    <a:p>
                      <a:pPr algn="r" rtl="0" fontAlgn="ctr"/>
                      <a:r>
                        <a:rPr lang="es-CO" sz="1000" b="0" i="0" u="none" strike="noStrike">
                          <a:solidFill>
                            <a:srgbClr val="203764"/>
                          </a:solidFill>
                          <a:effectLst/>
                          <a:latin typeface="Calibri" panose="020F0502020204030204" pitchFamily="34" charset="0"/>
                          <a:cs typeface="Calibri" panose="020F0502020204030204" pitchFamily="34" charset="0"/>
                        </a:rPr>
                        <a:t>0%</a:t>
                      </a:r>
                    </a:p>
                  </a:txBody>
                  <a:tcPr marL="0" marR="0" marT="0" marB="0" anchor="ctr">
                    <a:lnL w="6350" cap="flat" cmpd="sng" algn="ctr">
                      <a:solidFill>
                        <a:srgbClr val="B8CCE4"/>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FFFFF"/>
                    </a:solidFill>
                  </a:tcPr>
                </a:tc>
                <a:extLst>
                  <a:ext uri="{0D108BD9-81ED-4DB2-BD59-A6C34878D82A}">
                    <a16:rowId xmlns:a16="http://schemas.microsoft.com/office/drawing/2014/main" xmlns="" val="1206268586"/>
                  </a:ext>
                </a:extLst>
              </a:tr>
              <a:tr h="146151">
                <a:tc>
                  <a:txBody>
                    <a:bodyPr/>
                    <a:lstStyle/>
                    <a:p>
                      <a:pPr algn="l" rtl="0" fontAlgn="ctr"/>
                      <a:r>
                        <a:rPr lang="es-CO" sz="1000" b="0" i="0" u="none" strike="noStrike">
                          <a:solidFill>
                            <a:srgbClr val="203764"/>
                          </a:solidFill>
                          <a:effectLst/>
                          <a:latin typeface="Calibri" panose="020F0502020204030204" pitchFamily="34" charset="0"/>
                          <a:cs typeface="Calibri" panose="020F0502020204030204" pitchFamily="34" charset="0"/>
                        </a:rPr>
                        <a:t>Impuestos directos *</a:t>
                      </a:r>
                    </a:p>
                  </a:txBody>
                  <a:tcPr marL="0" marR="0" marT="0" marB="0" anchor="ctr">
                    <a:lnL w="12700" cap="flat" cmpd="sng" algn="ctr">
                      <a:solidFill>
                        <a:schemeClr val="tx1"/>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b"/>
                      <a:r>
                        <a:rPr lang="es-CO" sz="1000" b="0" i="0" u="none" strike="noStrike">
                          <a:solidFill>
                            <a:srgbClr val="203764"/>
                          </a:solidFill>
                          <a:effectLst/>
                          <a:latin typeface="Calibri" panose="020F0502020204030204" pitchFamily="34" charset="0"/>
                          <a:cs typeface="Calibri" panose="020F0502020204030204" pitchFamily="34" charset="0"/>
                        </a:rPr>
                        <a:t> </a:t>
                      </a:r>
                    </a:p>
                  </a:txBody>
                  <a:tcPr marL="0" marR="0" marT="0" marB="0" anchor="b">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b"/>
                      <a:r>
                        <a:rPr lang="es-CO" sz="1000" b="0" i="0" u="none" strike="noStrike">
                          <a:solidFill>
                            <a:srgbClr val="203764"/>
                          </a:solidFill>
                          <a:effectLst/>
                          <a:latin typeface="Calibri" panose="020F0502020204030204" pitchFamily="34" charset="0"/>
                          <a:cs typeface="Calibri" panose="020F0502020204030204" pitchFamily="34" charset="0"/>
                        </a:rPr>
                        <a:t> </a:t>
                      </a:r>
                    </a:p>
                  </a:txBody>
                  <a:tcPr marL="0" marR="0" marT="0" marB="0" anchor="b">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b"/>
                      <a:r>
                        <a:rPr lang="es-CO" sz="1000" b="0" i="0" u="none" strike="noStrike">
                          <a:solidFill>
                            <a:srgbClr val="203764"/>
                          </a:solidFill>
                          <a:effectLst/>
                          <a:latin typeface="Calibri" panose="020F0502020204030204" pitchFamily="34" charset="0"/>
                          <a:cs typeface="Calibri" panose="020F0502020204030204" pitchFamily="34" charset="0"/>
                        </a:rPr>
                        <a:t> </a:t>
                      </a:r>
                    </a:p>
                  </a:txBody>
                  <a:tcPr marL="0" marR="0" marT="0" marB="0" anchor="b">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b"/>
                      <a:r>
                        <a:rPr lang="es-CO" sz="1000" b="0" i="0" u="none" strike="noStrike">
                          <a:solidFill>
                            <a:srgbClr val="203764"/>
                          </a:solidFill>
                          <a:effectLst/>
                          <a:latin typeface="Calibri" panose="020F0502020204030204" pitchFamily="34" charset="0"/>
                          <a:cs typeface="Calibri" panose="020F0502020204030204" pitchFamily="34" charset="0"/>
                        </a:rPr>
                        <a:t> </a:t>
                      </a:r>
                    </a:p>
                  </a:txBody>
                  <a:tcPr marL="0" marR="0" marT="0" marB="0" anchor="b">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b"/>
                      <a:r>
                        <a:rPr lang="es-CO" sz="1000" b="0" i="0" u="none" strike="noStrike">
                          <a:solidFill>
                            <a:srgbClr val="203764"/>
                          </a:solidFill>
                          <a:effectLst/>
                          <a:latin typeface="Calibri" panose="020F0502020204030204" pitchFamily="34" charset="0"/>
                          <a:cs typeface="Calibri" panose="020F0502020204030204" pitchFamily="34" charset="0"/>
                        </a:rPr>
                        <a:t> </a:t>
                      </a:r>
                    </a:p>
                  </a:txBody>
                  <a:tcPr marL="0" marR="0" marT="0" marB="0" anchor="b">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000" b="0" i="0" u="none" strike="noStrike">
                          <a:solidFill>
                            <a:srgbClr val="203764"/>
                          </a:solidFill>
                          <a:effectLst/>
                          <a:latin typeface="Calibri" panose="020F0502020204030204" pitchFamily="34" charset="0"/>
                          <a:cs typeface="Calibri" panose="020F0502020204030204" pitchFamily="34" charset="0"/>
                        </a:rPr>
                        <a:t>0%</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FFFFF"/>
                    </a:solidFill>
                  </a:tcPr>
                </a:tc>
                <a:tc>
                  <a:txBody>
                    <a:bodyPr/>
                    <a:lstStyle/>
                    <a:p>
                      <a:pPr algn="r" rtl="0" fontAlgn="ctr"/>
                      <a:r>
                        <a:rPr lang="es-CO" sz="1000" b="0" i="0" u="none" strike="noStrike">
                          <a:solidFill>
                            <a:srgbClr val="203764"/>
                          </a:solidFill>
                          <a:effectLst/>
                          <a:latin typeface="Calibri" panose="020F0502020204030204" pitchFamily="34" charset="0"/>
                          <a:cs typeface="Calibri" panose="020F0502020204030204" pitchFamily="34" charset="0"/>
                        </a:rPr>
                        <a:t>0%</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FFFFF"/>
                    </a:solidFill>
                  </a:tcPr>
                </a:tc>
                <a:tc>
                  <a:txBody>
                    <a:bodyPr/>
                    <a:lstStyle/>
                    <a:p>
                      <a:pPr algn="r" rtl="0" fontAlgn="ctr"/>
                      <a:r>
                        <a:rPr lang="es-CO" sz="1000" b="0" i="0" u="none" strike="noStrike">
                          <a:solidFill>
                            <a:srgbClr val="203764"/>
                          </a:solidFill>
                          <a:effectLst/>
                          <a:latin typeface="Calibri" panose="020F0502020204030204" pitchFamily="34" charset="0"/>
                          <a:cs typeface="Calibri" panose="020F0502020204030204" pitchFamily="34" charset="0"/>
                        </a:rPr>
                        <a:t>0%</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FFFFF"/>
                    </a:solidFill>
                  </a:tcPr>
                </a:tc>
                <a:tc>
                  <a:txBody>
                    <a:bodyPr/>
                    <a:lstStyle/>
                    <a:p>
                      <a:pPr algn="r" rtl="0" fontAlgn="ctr"/>
                      <a:r>
                        <a:rPr lang="es-CO" sz="1000" b="0" i="0" u="none" strike="noStrike">
                          <a:solidFill>
                            <a:srgbClr val="203764"/>
                          </a:solidFill>
                          <a:effectLst/>
                          <a:latin typeface="Calibri" panose="020F0502020204030204" pitchFamily="34" charset="0"/>
                          <a:cs typeface="Calibri" panose="020F0502020204030204" pitchFamily="34" charset="0"/>
                        </a:rPr>
                        <a:t>0%</a:t>
                      </a:r>
                    </a:p>
                  </a:txBody>
                  <a:tcPr marL="0" marR="0" marT="0" marB="0" anchor="ctr">
                    <a:lnL w="6350" cap="flat" cmpd="sng" algn="ctr">
                      <a:solidFill>
                        <a:srgbClr val="B8CCE4"/>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FFFFF"/>
                    </a:solidFill>
                  </a:tcPr>
                </a:tc>
                <a:extLst>
                  <a:ext uri="{0D108BD9-81ED-4DB2-BD59-A6C34878D82A}">
                    <a16:rowId xmlns:a16="http://schemas.microsoft.com/office/drawing/2014/main" xmlns="" val="4001355988"/>
                  </a:ext>
                </a:extLst>
              </a:tr>
              <a:tr h="146151">
                <a:tc>
                  <a:txBody>
                    <a:bodyPr/>
                    <a:lstStyle/>
                    <a:p>
                      <a:pPr algn="l" rtl="0" fontAlgn="ctr"/>
                      <a:r>
                        <a:rPr lang="es-CO" sz="1000" b="0" i="0" u="none" strike="noStrike">
                          <a:solidFill>
                            <a:srgbClr val="203764"/>
                          </a:solidFill>
                          <a:effectLst/>
                          <a:latin typeface="Calibri" panose="020F0502020204030204" pitchFamily="34" charset="0"/>
                          <a:cs typeface="Calibri" panose="020F0502020204030204" pitchFamily="34" charset="0"/>
                        </a:rPr>
                        <a:t>Impuestos indirectos **</a:t>
                      </a:r>
                    </a:p>
                  </a:txBody>
                  <a:tcPr marL="0" marR="0" marT="0" marB="0" anchor="ctr">
                    <a:lnL w="12700" cap="flat" cmpd="sng" algn="ctr">
                      <a:solidFill>
                        <a:schemeClr val="tx1"/>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b"/>
                      <a:r>
                        <a:rPr lang="es-CO" sz="1000" b="0" i="0" u="none" strike="noStrike">
                          <a:solidFill>
                            <a:srgbClr val="203764"/>
                          </a:solidFill>
                          <a:effectLst/>
                          <a:latin typeface="Calibri" panose="020F0502020204030204" pitchFamily="34" charset="0"/>
                          <a:cs typeface="Calibri" panose="020F0502020204030204" pitchFamily="34" charset="0"/>
                        </a:rPr>
                        <a:t> </a:t>
                      </a:r>
                    </a:p>
                  </a:txBody>
                  <a:tcPr marL="0" marR="0" marT="0" marB="0" anchor="b">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b"/>
                      <a:r>
                        <a:rPr lang="es-CO" sz="1000" b="0" i="0" u="none" strike="noStrike">
                          <a:solidFill>
                            <a:srgbClr val="203764"/>
                          </a:solidFill>
                          <a:effectLst/>
                          <a:latin typeface="Calibri" panose="020F0502020204030204" pitchFamily="34" charset="0"/>
                          <a:cs typeface="Calibri" panose="020F0502020204030204" pitchFamily="34" charset="0"/>
                        </a:rPr>
                        <a:t> </a:t>
                      </a:r>
                    </a:p>
                  </a:txBody>
                  <a:tcPr marL="0" marR="0" marT="0" marB="0" anchor="b">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b"/>
                      <a:r>
                        <a:rPr lang="es-CO" sz="1000" b="0" i="0" u="none" strike="noStrike">
                          <a:solidFill>
                            <a:srgbClr val="203764"/>
                          </a:solidFill>
                          <a:effectLst/>
                          <a:latin typeface="Calibri" panose="020F0502020204030204" pitchFamily="34" charset="0"/>
                          <a:cs typeface="Calibri" panose="020F0502020204030204" pitchFamily="34" charset="0"/>
                        </a:rPr>
                        <a:t> </a:t>
                      </a:r>
                    </a:p>
                  </a:txBody>
                  <a:tcPr marL="0" marR="0" marT="0" marB="0" anchor="b">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b"/>
                      <a:r>
                        <a:rPr lang="es-CO" sz="1000" b="0" i="0" u="none" strike="noStrike">
                          <a:solidFill>
                            <a:srgbClr val="203764"/>
                          </a:solidFill>
                          <a:effectLst/>
                          <a:latin typeface="Calibri" panose="020F0502020204030204" pitchFamily="34" charset="0"/>
                          <a:cs typeface="Calibri" panose="020F0502020204030204" pitchFamily="34" charset="0"/>
                        </a:rPr>
                        <a:t> </a:t>
                      </a:r>
                    </a:p>
                  </a:txBody>
                  <a:tcPr marL="0" marR="0" marT="0" marB="0" anchor="b">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b"/>
                      <a:r>
                        <a:rPr lang="es-CO" sz="1000" b="0" i="0" u="none" strike="noStrike">
                          <a:solidFill>
                            <a:srgbClr val="203764"/>
                          </a:solidFill>
                          <a:effectLst/>
                          <a:latin typeface="Calibri" panose="020F0502020204030204" pitchFamily="34" charset="0"/>
                          <a:cs typeface="Calibri" panose="020F0502020204030204" pitchFamily="34" charset="0"/>
                        </a:rPr>
                        <a:t> </a:t>
                      </a:r>
                    </a:p>
                  </a:txBody>
                  <a:tcPr marL="0" marR="0" marT="0" marB="0" anchor="b">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000" b="0" i="0" u="none" strike="noStrike">
                          <a:solidFill>
                            <a:srgbClr val="203764"/>
                          </a:solidFill>
                          <a:effectLst/>
                          <a:latin typeface="Calibri" panose="020F0502020204030204" pitchFamily="34" charset="0"/>
                          <a:cs typeface="Calibri" panose="020F0502020204030204" pitchFamily="34" charset="0"/>
                        </a:rPr>
                        <a:t>0%</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FFFFF"/>
                    </a:solidFill>
                  </a:tcPr>
                </a:tc>
                <a:tc>
                  <a:txBody>
                    <a:bodyPr/>
                    <a:lstStyle/>
                    <a:p>
                      <a:pPr algn="r" rtl="0" fontAlgn="ctr"/>
                      <a:r>
                        <a:rPr lang="es-CO" sz="1000" b="0" i="0" u="none" strike="noStrike">
                          <a:solidFill>
                            <a:srgbClr val="203764"/>
                          </a:solidFill>
                          <a:effectLst/>
                          <a:latin typeface="Calibri" panose="020F0502020204030204" pitchFamily="34" charset="0"/>
                          <a:cs typeface="Calibri" panose="020F0502020204030204" pitchFamily="34" charset="0"/>
                        </a:rPr>
                        <a:t>0%</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FFFFF"/>
                    </a:solidFill>
                  </a:tcPr>
                </a:tc>
                <a:tc>
                  <a:txBody>
                    <a:bodyPr/>
                    <a:lstStyle/>
                    <a:p>
                      <a:pPr algn="r" rtl="0" fontAlgn="ctr"/>
                      <a:r>
                        <a:rPr lang="es-CO" sz="1000" b="0" i="0" u="none" strike="noStrike">
                          <a:solidFill>
                            <a:srgbClr val="203764"/>
                          </a:solidFill>
                          <a:effectLst/>
                          <a:latin typeface="Calibri" panose="020F0502020204030204" pitchFamily="34" charset="0"/>
                          <a:cs typeface="Calibri" panose="020F0502020204030204" pitchFamily="34" charset="0"/>
                        </a:rPr>
                        <a:t>0%</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FFFFF"/>
                    </a:solidFill>
                  </a:tcPr>
                </a:tc>
                <a:tc>
                  <a:txBody>
                    <a:bodyPr/>
                    <a:lstStyle/>
                    <a:p>
                      <a:pPr algn="r" rtl="0" fontAlgn="ctr"/>
                      <a:r>
                        <a:rPr lang="es-CO" sz="1000" b="0" i="0" u="none" strike="noStrike">
                          <a:solidFill>
                            <a:srgbClr val="203764"/>
                          </a:solidFill>
                          <a:effectLst/>
                          <a:latin typeface="Calibri" panose="020F0502020204030204" pitchFamily="34" charset="0"/>
                          <a:cs typeface="Calibri" panose="020F0502020204030204" pitchFamily="34" charset="0"/>
                        </a:rPr>
                        <a:t>0%</a:t>
                      </a:r>
                    </a:p>
                  </a:txBody>
                  <a:tcPr marL="0" marR="0" marT="0" marB="0" anchor="ctr">
                    <a:lnL w="6350" cap="flat" cmpd="sng" algn="ctr">
                      <a:solidFill>
                        <a:srgbClr val="B8CCE4"/>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FFFFF"/>
                    </a:solidFill>
                  </a:tcPr>
                </a:tc>
                <a:extLst>
                  <a:ext uri="{0D108BD9-81ED-4DB2-BD59-A6C34878D82A}">
                    <a16:rowId xmlns:a16="http://schemas.microsoft.com/office/drawing/2014/main" xmlns="" val="2217122942"/>
                  </a:ext>
                </a:extLst>
              </a:tr>
              <a:tr h="146151">
                <a:tc>
                  <a:txBody>
                    <a:bodyPr/>
                    <a:lstStyle/>
                    <a:p>
                      <a:pPr algn="l" rtl="0" fontAlgn="ctr"/>
                      <a:r>
                        <a:rPr lang="es-CO" sz="1000" b="0" i="0" u="none" strike="noStrike">
                          <a:solidFill>
                            <a:srgbClr val="203764"/>
                          </a:solidFill>
                          <a:effectLst/>
                          <a:latin typeface="Calibri" panose="020F0502020204030204" pitchFamily="34" charset="0"/>
                          <a:cs typeface="Calibri" panose="020F0502020204030204" pitchFamily="34" charset="0"/>
                        </a:rPr>
                        <a:t>Ingresos no tributarios </a:t>
                      </a:r>
                    </a:p>
                  </a:txBody>
                  <a:tcPr marL="0" marR="0" marT="0" marB="0" anchor="ctr">
                    <a:lnL w="12700" cap="flat" cmpd="sng" algn="ctr">
                      <a:solidFill>
                        <a:schemeClr val="tx1"/>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b"/>
                      <a:r>
                        <a:rPr lang="es-CO" sz="1000" b="0" i="0" u="none" strike="noStrike">
                          <a:solidFill>
                            <a:srgbClr val="203764"/>
                          </a:solidFill>
                          <a:effectLst/>
                          <a:latin typeface="Calibri" panose="020F0502020204030204" pitchFamily="34" charset="0"/>
                          <a:cs typeface="Calibri" panose="020F0502020204030204" pitchFamily="34" charset="0"/>
                        </a:rPr>
                        <a:t>          4,127 </a:t>
                      </a:r>
                    </a:p>
                  </a:txBody>
                  <a:tcPr marL="0" marR="0" marT="0" marB="0" anchor="b">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b"/>
                      <a:r>
                        <a:rPr lang="es-CO" sz="1000" b="0" i="0" u="none" strike="noStrike">
                          <a:solidFill>
                            <a:srgbClr val="203764"/>
                          </a:solidFill>
                          <a:effectLst/>
                          <a:latin typeface="Calibri" panose="020F0502020204030204" pitchFamily="34" charset="0"/>
                          <a:cs typeface="Calibri" panose="020F0502020204030204" pitchFamily="34" charset="0"/>
                        </a:rPr>
                        <a:t>          4,070 </a:t>
                      </a:r>
                    </a:p>
                  </a:txBody>
                  <a:tcPr marL="0" marR="0" marT="0" marB="0" anchor="b">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b"/>
                      <a:r>
                        <a:rPr lang="es-CO" sz="1000" b="0" i="0" u="none" strike="noStrike" dirty="0">
                          <a:solidFill>
                            <a:srgbClr val="203764"/>
                          </a:solidFill>
                          <a:effectLst/>
                          <a:latin typeface="Calibri" panose="020F0502020204030204" pitchFamily="34" charset="0"/>
                          <a:cs typeface="Calibri" panose="020F0502020204030204" pitchFamily="34" charset="0"/>
                        </a:rPr>
                        <a:t>          4,192 </a:t>
                      </a:r>
                    </a:p>
                  </a:txBody>
                  <a:tcPr marL="0" marR="0" marT="0" marB="0" anchor="b">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b"/>
                      <a:r>
                        <a:rPr lang="es-CO" sz="1000" b="0" i="0" u="none" strike="noStrike">
                          <a:solidFill>
                            <a:srgbClr val="203764"/>
                          </a:solidFill>
                          <a:effectLst/>
                          <a:latin typeface="Calibri" panose="020F0502020204030204" pitchFamily="34" charset="0"/>
                          <a:cs typeface="Calibri" panose="020F0502020204030204" pitchFamily="34" charset="0"/>
                        </a:rPr>
                        <a:t>          4,318 </a:t>
                      </a:r>
                    </a:p>
                  </a:txBody>
                  <a:tcPr marL="0" marR="0" marT="0" marB="0" anchor="b">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b"/>
                      <a:r>
                        <a:rPr lang="es-CO" sz="1000" b="0" i="0" u="none" strike="noStrike">
                          <a:solidFill>
                            <a:srgbClr val="203764"/>
                          </a:solidFill>
                          <a:effectLst/>
                          <a:latin typeface="Calibri" panose="020F0502020204030204" pitchFamily="34" charset="0"/>
                          <a:cs typeface="Calibri" panose="020F0502020204030204" pitchFamily="34" charset="0"/>
                        </a:rPr>
                        <a:t>          4,447 </a:t>
                      </a:r>
                    </a:p>
                  </a:txBody>
                  <a:tcPr marL="0" marR="0" marT="0" marB="0" anchor="b">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000" b="0" i="0" u="none" strike="noStrike">
                          <a:solidFill>
                            <a:srgbClr val="203764"/>
                          </a:solidFill>
                          <a:effectLst/>
                          <a:latin typeface="Calibri" panose="020F0502020204030204" pitchFamily="34" charset="0"/>
                          <a:cs typeface="Calibri" panose="020F0502020204030204" pitchFamily="34" charset="0"/>
                        </a:rPr>
                        <a:t>-1%</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FFFFF"/>
                    </a:solidFill>
                  </a:tcPr>
                </a:tc>
                <a:tc>
                  <a:txBody>
                    <a:bodyPr/>
                    <a:lstStyle/>
                    <a:p>
                      <a:pPr algn="r" rtl="0" fontAlgn="ctr"/>
                      <a:r>
                        <a:rPr lang="es-CO" sz="1000" b="0" i="0" u="none" strike="noStrike">
                          <a:solidFill>
                            <a:srgbClr val="203764"/>
                          </a:solidFill>
                          <a:effectLst/>
                          <a:latin typeface="Calibri" panose="020F0502020204030204" pitchFamily="34" charset="0"/>
                          <a:cs typeface="Calibri" panose="020F0502020204030204" pitchFamily="34" charset="0"/>
                        </a:rPr>
                        <a:t>3%</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FFFFF"/>
                    </a:solidFill>
                  </a:tcPr>
                </a:tc>
                <a:tc>
                  <a:txBody>
                    <a:bodyPr/>
                    <a:lstStyle/>
                    <a:p>
                      <a:pPr algn="r" rtl="0" fontAlgn="ctr"/>
                      <a:r>
                        <a:rPr lang="es-CO" sz="1000" b="0" i="0" u="none" strike="noStrike">
                          <a:solidFill>
                            <a:srgbClr val="203764"/>
                          </a:solidFill>
                          <a:effectLst/>
                          <a:latin typeface="Calibri" panose="020F0502020204030204" pitchFamily="34" charset="0"/>
                          <a:cs typeface="Calibri" panose="020F0502020204030204" pitchFamily="34" charset="0"/>
                        </a:rPr>
                        <a:t>3%</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FFFFF"/>
                    </a:solidFill>
                  </a:tcPr>
                </a:tc>
                <a:tc>
                  <a:txBody>
                    <a:bodyPr/>
                    <a:lstStyle/>
                    <a:p>
                      <a:pPr algn="r" rtl="0" fontAlgn="ctr"/>
                      <a:r>
                        <a:rPr lang="es-CO" sz="1000" b="0" i="0" u="none" strike="noStrike">
                          <a:solidFill>
                            <a:srgbClr val="203764"/>
                          </a:solidFill>
                          <a:effectLst/>
                          <a:latin typeface="Calibri" panose="020F0502020204030204" pitchFamily="34" charset="0"/>
                          <a:cs typeface="Calibri" panose="020F0502020204030204" pitchFamily="34" charset="0"/>
                        </a:rPr>
                        <a:t>3%</a:t>
                      </a:r>
                    </a:p>
                  </a:txBody>
                  <a:tcPr marL="0" marR="0" marT="0" marB="0" anchor="ctr">
                    <a:lnL w="6350" cap="flat" cmpd="sng" algn="ctr">
                      <a:solidFill>
                        <a:srgbClr val="B8CCE4"/>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FFFFF"/>
                    </a:solidFill>
                  </a:tcPr>
                </a:tc>
                <a:extLst>
                  <a:ext uri="{0D108BD9-81ED-4DB2-BD59-A6C34878D82A}">
                    <a16:rowId xmlns:a16="http://schemas.microsoft.com/office/drawing/2014/main" xmlns="" val="616940673"/>
                  </a:ext>
                </a:extLst>
              </a:tr>
              <a:tr h="146151">
                <a:tc>
                  <a:txBody>
                    <a:bodyPr/>
                    <a:lstStyle/>
                    <a:p>
                      <a:pPr algn="l" rtl="0" fontAlgn="ctr"/>
                      <a:r>
                        <a:rPr lang="es-CO" sz="1000" b="0" i="0" u="none" strike="noStrike">
                          <a:solidFill>
                            <a:srgbClr val="203764"/>
                          </a:solidFill>
                          <a:effectLst/>
                          <a:latin typeface="Calibri" panose="020F0502020204030204" pitchFamily="34" charset="0"/>
                          <a:cs typeface="Calibri" panose="020F0502020204030204" pitchFamily="34" charset="0"/>
                        </a:rPr>
                        <a:t>Contribuciones</a:t>
                      </a:r>
                    </a:p>
                  </a:txBody>
                  <a:tcPr marL="0" marR="0" marT="0" marB="0" anchor="ctr">
                    <a:lnL w="12700" cap="flat" cmpd="sng" algn="ctr">
                      <a:solidFill>
                        <a:schemeClr val="tx1"/>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b"/>
                      <a:r>
                        <a:rPr lang="es-CO" sz="1000" b="0" i="0" u="none" strike="noStrike">
                          <a:solidFill>
                            <a:srgbClr val="203764"/>
                          </a:solidFill>
                          <a:effectLst/>
                          <a:latin typeface="Calibri" panose="020F0502020204030204" pitchFamily="34" charset="0"/>
                          <a:cs typeface="Calibri" panose="020F0502020204030204" pitchFamily="34" charset="0"/>
                        </a:rPr>
                        <a:t> </a:t>
                      </a:r>
                    </a:p>
                  </a:txBody>
                  <a:tcPr marL="0" marR="0" marT="0" marB="0" anchor="b">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b"/>
                      <a:r>
                        <a:rPr lang="es-CO" sz="1000" b="0" i="0" u="none" strike="noStrike">
                          <a:solidFill>
                            <a:srgbClr val="203764"/>
                          </a:solidFill>
                          <a:effectLst/>
                          <a:latin typeface="Calibri" panose="020F0502020204030204" pitchFamily="34" charset="0"/>
                          <a:cs typeface="Calibri" panose="020F0502020204030204" pitchFamily="34" charset="0"/>
                        </a:rPr>
                        <a:t> </a:t>
                      </a:r>
                    </a:p>
                  </a:txBody>
                  <a:tcPr marL="0" marR="0" marT="0" marB="0" anchor="b">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b"/>
                      <a:r>
                        <a:rPr lang="es-CO" sz="1000" b="0" i="0" u="none" strike="noStrike">
                          <a:solidFill>
                            <a:srgbClr val="203764"/>
                          </a:solidFill>
                          <a:effectLst/>
                          <a:latin typeface="Calibri" panose="020F0502020204030204" pitchFamily="34" charset="0"/>
                          <a:cs typeface="Calibri" panose="020F0502020204030204" pitchFamily="34" charset="0"/>
                        </a:rPr>
                        <a:t> </a:t>
                      </a:r>
                    </a:p>
                  </a:txBody>
                  <a:tcPr marL="0" marR="0" marT="0" marB="0" anchor="b">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b"/>
                      <a:r>
                        <a:rPr lang="es-CO" sz="1000" b="0" i="0" u="none" strike="noStrike">
                          <a:solidFill>
                            <a:srgbClr val="203764"/>
                          </a:solidFill>
                          <a:effectLst/>
                          <a:latin typeface="Calibri" panose="020F0502020204030204" pitchFamily="34" charset="0"/>
                          <a:cs typeface="Calibri" panose="020F0502020204030204" pitchFamily="34" charset="0"/>
                        </a:rPr>
                        <a:t> </a:t>
                      </a:r>
                    </a:p>
                  </a:txBody>
                  <a:tcPr marL="0" marR="0" marT="0" marB="0" anchor="b">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b"/>
                      <a:r>
                        <a:rPr lang="es-CO" sz="1000" b="0" i="0" u="none" strike="noStrike">
                          <a:solidFill>
                            <a:srgbClr val="203764"/>
                          </a:solidFill>
                          <a:effectLst/>
                          <a:latin typeface="Calibri" panose="020F0502020204030204" pitchFamily="34" charset="0"/>
                          <a:cs typeface="Calibri" panose="020F0502020204030204" pitchFamily="34" charset="0"/>
                        </a:rPr>
                        <a:t> </a:t>
                      </a:r>
                    </a:p>
                  </a:txBody>
                  <a:tcPr marL="0" marR="0" marT="0" marB="0" anchor="b">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000" b="0" i="0" u="none" strike="noStrike">
                          <a:solidFill>
                            <a:srgbClr val="203764"/>
                          </a:solidFill>
                          <a:effectLst/>
                          <a:latin typeface="Calibri" panose="020F0502020204030204" pitchFamily="34" charset="0"/>
                          <a:cs typeface="Calibri" panose="020F0502020204030204" pitchFamily="34" charset="0"/>
                        </a:rPr>
                        <a:t>0%</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FFFFF"/>
                    </a:solidFill>
                  </a:tcPr>
                </a:tc>
                <a:tc>
                  <a:txBody>
                    <a:bodyPr/>
                    <a:lstStyle/>
                    <a:p>
                      <a:pPr algn="r" rtl="0" fontAlgn="ctr"/>
                      <a:r>
                        <a:rPr lang="es-CO" sz="1000" b="0" i="0" u="none" strike="noStrike">
                          <a:solidFill>
                            <a:srgbClr val="203764"/>
                          </a:solidFill>
                          <a:effectLst/>
                          <a:latin typeface="Calibri" panose="020F0502020204030204" pitchFamily="34" charset="0"/>
                          <a:cs typeface="Calibri" panose="020F0502020204030204" pitchFamily="34" charset="0"/>
                        </a:rPr>
                        <a:t>0%</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FFFFF"/>
                    </a:solidFill>
                  </a:tcPr>
                </a:tc>
                <a:tc>
                  <a:txBody>
                    <a:bodyPr/>
                    <a:lstStyle/>
                    <a:p>
                      <a:pPr algn="r" rtl="0" fontAlgn="ctr"/>
                      <a:r>
                        <a:rPr lang="es-CO" sz="1000" b="0" i="0" u="none" strike="noStrike">
                          <a:solidFill>
                            <a:srgbClr val="203764"/>
                          </a:solidFill>
                          <a:effectLst/>
                          <a:latin typeface="Calibri" panose="020F0502020204030204" pitchFamily="34" charset="0"/>
                          <a:cs typeface="Calibri" panose="020F0502020204030204" pitchFamily="34" charset="0"/>
                        </a:rPr>
                        <a:t>0%</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FFFFF"/>
                    </a:solidFill>
                  </a:tcPr>
                </a:tc>
                <a:tc>
                  <a:txBody>
                    <a:bodyPr/>
                    <a:lstStyle/>
                    <a:p>
                      <a:pPr algn="r" rtl="0" fontAlgn="ctr"/>
                      <a:r>
                        <a:rPr lang="es-CO" sz="1000" b="0" i="0" u="none" strike="noStrike">
                          <a:solidFill>
                            <a:srgbClr val="203764"/>
                          </a:solidFill>
                          <a:effectLst/>
                          <a:latin typeface="Calibri" panose="020F0502020204030204" pitchFamily="34" charset="0"/>
                          <a:cs typeface="Calibri" panose="020F0502020204030204" pitchFamily="34" charset="0"/>
                        </a:rPr>
                        <a:t>0%</a:t>
                      </a:r>
                    </a:p>
                  </a:txBody>
                  <a:tcPr marL="0" marR="0" marT="0" marB="0" anchor="ctr">
                    <a:lnL w="6350" cap="flat" cmpd="sng" algn="ctr">
                      <a:solidFill>
                        <a:srgbClr val="B8CCE4"/>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FFFFF"/>
                    </a:solidFill>
                  </a:tcPr>
                </a:tc>
                <a:extLst>
                  <a:ext uri="{0D108BD9-81ED-4DB2-BD59-A6C34878D82A}">
                    <a16:rowId xmlns:a16="http://schemas.microsoft.com/office/drawing/2014/main" xmlns="" val="1947656514"/>
                  </a:ext>
                </a:extLst>
              </a:tr>
              <a:tr h="245996">
                <a:tc>
                  <a:txBody>
                    <a:bodyPr/>
                    <a:lstStyle/>
                    <a:p>
                      <a:pPr algn="l" rtl="0" fontAlgn="ctr"/>
                      <a:r>
                        <a:rPr lang="es-CO" sz="1000" b="0" i="0" u="none" strike="noStrike">
                          <a:solidFill>
                            <a:srgbClr val="203764"/>
                          </a:solidFill>
                          <a:effectLst/>
                          <a:latin typeface="Calibri" panose="020F0502020204030204" pitchFamily="34" charset="0"/>
                          <a:cs typeface="Calibri" panose="020F0502020204030204" pitchFamily="34" charset="0"/>
                        </a:rPr>
                        <a:t>Tasas y derechos administrativos</a:t>
                      </a:r>
                    </a:p>
                  </a:txBody>
                  <a:tcPr marL="0" marR="0" marT="0" marB="0" anchor="ctr">
                    <a:lnL w="12700" cap="flat" cmpd="sng" algn="ctr">
                      <a:solidFill>
                        <a:schemeClr val="tx1"/>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b"/>
                      <a:r>
                        <a:rPr lang="es-CO" sz="1000" b="0" i="0" u="none" strike="noStrike">
                          <a:solidFill>
                            <a:srgbClr val="203764"/>
                          </a:solidFill>
                          <a:effectLst/>
                          <a:latin typeface="Calibri" panose="020F0502020204030204" pitchFamily="34" charset="0"/>
                          <a:cs typeface="Calibri" panose="020F0502020204030204" pitchFamily="34" charset="0"/>
                        </a:rPr>
                        <a:t> </a:t>
                      </a:r>
                    </a:p>
                  </a:txBody>
                  <a:tcPr marL="0" marR="0" marT="0" marB="0" anchor="b">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b"/>
                      <a:r>
                        <a:rPr lang="es-CO" sz="1000" b="0" i="0" u="none" strike="noStrike">
                          <a:solidFill>
                            <a:srgbClr val="203764"/>
                          </a:solidFill>
                          <a:effectLst/>
                          <a:latin typeface="Calibri" panose="020F0502020204030204" pitchFamily="34" charset="0"/>
                          <a:cs typeface="Calibri" panose="020F0502020204030204" pitchFamily="34" charset="0"/>
                        </a:rPr>
                        <a:t> </a:t>
                      </a:r>
                    </a:p>
                  </a:txBody>
                  <a:tcPr marL="0" marR="0" marT="0" marB="0" anchor="b">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b"/>
                      <a:r>
                        <a:rPr lang="es-CO" sz="1000" b="0" i="0" u="none" strike="noStrike">
                          <a:solidFill>
                            <a:srgbClr val="203764"/>
                          </a:solidFill>
                          <a:effectLst/>
                          <a:latin typeface="Calibri" panose="020F0502020204030204" pitchFamily="34" charset="0"/>
                          <a:cs typeface="Calibri" panose="020F0502020204030204" pitchFamily="34" charset="0"/>
                        </a:rPr>
                        <a:t> </a:t>
                      </a:r>
                    </a:p>
                  </a:txBody>
                  <a:tcPr marL="0" marR="0" marT="0" marB="0" anchor="b">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b"/>
                      <a:r>
                        <a:rPr lang="es-CO" sz="1000" b="0" i="0" u="none" strike="noStrike">
                          <a:solidFill>
                            <a:srgbClr val="203764"/>
                          </a:solidFill>
                          <a:effectLst/>
                          <a:latin typeface="Calibri" panose="020F0502020204030204" pitchFamily="34" charset="0"/>
                          <a:cs typeface="Calibri" panose="020F0502020204030204" pitchFamily="34" charset="0"/>
                        </a:rPr>
                        <a:t> </a:t>
                      </a:r>
                    </a:p>
                  </a:txBody>
                  <a:tcPr marL="0" marR="0" marT="0" marB="0" anchor="b">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b"/>
                      <a:r>
                        <a:rPr lang="es-CO" sz="1000" b="0" i="0" u="none" strike="noStrike">
                          <a:solidFill>
                            <a:srgbClr val="203764"/>
                          </a:solidFill>
                          <a:effectLst/>
                          <a:latin typeface="Calibri" panose="020F0502020204030204" pitchFamily="34" charset="0"/>
                          <a:cs typeface="Calibri" panose="020F0502020204030204" pitchFamily="34" charset="0"/>
                        </a:rPr>
                        <a:t> </a:t>
                      </a:r>
                    </a:p>
                  </a:txBody>
                  <a:tcPr marL="0" marR="0" marT="0" marB="0" anchor="b">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000" b="0" i="0" u="none" strike="noStrike">
                          <a:solidFill>
                            <a:srgbClr val="203764"/>
                          </a:solidFill>
                          <a:effectLst/>
                          <a:latin typeface="Calibri" panose="020F0502020204030204" pitchFamily="34" charset="0"/>
                          <a:cs typeface="Calibri" panose="020F0502020204030204" pitchFamily="34" charset="0"/>
                        </a:rPr>
                        <a:t>0%</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FFFFF"/>
                    </a:solidFill>
                  </a:tcPr>
                </a:tc>
                <a:tc>
                  <a:txBody>
                    <a:bodyPr/>
                    <a:lstStyle/>
                    <a:p>
                      <a:pPr algn="r" rtl="0" fontAlgn="ctr"/>
                      <a:r>
                        <a:rPr lang="es-CO" sz="1000" b="0" i="0" u="none" strike="noStrike">
                          <a:solidFill>
                            <a:srgbClr val="203764"/>
                          </a:solidFill>
                          <a:effectLst/>
                          <a:latin typeface="Calibri" panose="020F0502020204030204" pitchFamily="34" charset="0"/>
                          <a:cs typeface="Calibri" panose="020F0502020204030204" pitchFamily="34" charset="0"/>
                        </a:rPr>
                        <a:t>0%</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FFFFF"/>
                    </a:solidFill>
                  </a:tcPr>
                </a:tc>
                <a:tc>
                  <a:txBody>
                    <a:bodyPr/>
                    <a:lstStyle/>
                    <a:p>
                      <a:pPr algn="r" rtl="0" fontAlgn="ctr"/>
                      <a:r>
                        <a:rPr lang="es-CO" sz="1000" b="0" i="0" u="none" strike="noStrike">
                          <a:solidFill>
                            <a:srgbClr val="203764"/>
                          </a:solidFill>
                          <a:effectLst/>
                          <a:latin typeface="Calibri" panose="020F0502020204030204" pitchFamily="34" charset="0"/>
                          <a:cs typeface="Calibri" panose="020F0502020204030204" pitchFamily="34" charset="0"/>
                        </a:rPr>
                        <a:t>0%</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FFFFF"/>
                    </a:solidFill>
                  </a:tcPr>
                </a:tc>
                <a:tc>
                  <a:txBody>
                    <a:bodyPr/>
                    <a:lstStyle/>
                    <a:p>
                      <a:pPr algn="r" rtl="0" fontAlgn="ctr"/>
                      <a:r>
                        <a:rPr lang="es-CO" sz="1000" b="0" i="0" u="none" strike="noStrike">
                          <a:solidFill>
                            <a:srgbClr val="203764"/>
                          </a:solidFill>
                          <a:effectLst/>
                          <a:latin typeface="Calibri" panose="020F0502020204030204" pitchFamily="34" charset="0"/>
                          <a:cs typeface="Calibri" panose="020F0502020204030204" pitchFamily="34" charset="0"/>
                        </a:rPr>
                        <a:t>0%</a:t>
                      </a:r>
                    </a:p>
                  </a:txBody>
                  <a:tcPr marL="0" marR="0" marT="0" marB="0" anchor="ctr">
                    <a:lnL w="6350" cap="flat" cmpd="sng" algn="ctr">
                      <a:solidFill>
                        <a:srgbClr val="B8CCE4"/>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FFFFF"/>
                    </a:solidFill>
                  </a:tcPr>
                </a:tc>
                <a:extLst>
                  <a:ext uri="{0D108BD9-81ED-4DB2-BD59-A6C34878D82A}">
                    <a16:rowId xmlns:a16="http://schemas.microsoft.com/office/drawing/2014/main" xmlns="" val="765781655"/>
                  </a:ext>
                </a:extLst>
              </a:tr>
              <a:tr h="245996">
                <a:tc>
                  <a:txBody>
                    <a:bodyPr/>
                    <a:lstStyle/>
                    <a:p>
                      <a:pPr algn="l" rtl="0" fontAlgn="ctr"/>
                      <a:r>
                        <a:rPr lang="es-CO" sz="1000" b="0" i="0" u="none" strike="noStrike">
                          <a:solidFill>
                            <a:srgbClr val="203764"/>
                          </a:solidFill>
                          <a:effectLst/>
                          <a:latin typeface="Calibri" panose="020F0502020204030204" pitchFamily="34" charset="0"/>
                          <a:cs typeface="Calibri" panose="020F0502020204030204" pitchFamily="34" charset="0"/>
                        </a:rPr>
                        <a:t>Multas sanciones e intereses de mora </a:t>
                      </a:r>
                    </a:p>
                  </a:txBody>
                  <a:tcPr marL="0" marR="0" marT="0" marB="0" anchor="ctr">
                    <a:lnL w="12700" cap="flat" cmpd="sng" algn="ctr">
                      <a:solidFill>
                        <a:schemeClr val="tx1"/>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b"/>
                      <a:r>
                        <a:rPr lang="es-CO" sz="1000" b="0" i="0" u="none" strike="noStrike">
                          <a:solidFill>
                            <a:srgbClr val="203764"/>
                          </a:solidFill>
                          <a:effectLst/>
                          <a:latin typeface="Calibri" panose="020F0502020204030204" pitchFamily="34" charset="0"/>
                          <a:cs typeface="Calibri" panose="020F0502020204030204" pitchFamily="34" charset="0"/>
                        </a:rPr>
                        <a:t> </a:t>
                      </a:r>
                    </a:p>
                  </a:txBody>
                  <a:tcPr marL="0" marR="0" marT="0" marB="0" anchor="b">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b"/>
                      <a:r>
                        <a:rPr lang="es-CO" sz="1000" b="0" i="0" u="none" strike="noStrike">
                          <a:solidFill>
                            <a:srgbClr val="203764"/>
                          </a:solidFill>
                          <a:effectLst/>
                          <a:latin typeface="Calibri" panose="020F0502020204030204" pitchFamily="34" charset="0"/>
                          <a:cs typeface="Calibri" panose="020F0502020204030204" pitchFamily="34" charset="0"/>
                        </a:rPr>
                        <a:t> </a:t>
                      </a:r>
                    </a:p>
                  </a:txBody>
                  <a:tcPr marL="0" marR="0" marT="0" marB="0" anchor="b">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b"/>
                      <a:r>
                        <a:rPr lang="es-CO" sz="1000" b="0" i="0" u="none" strike="noStrike">
                          <a:solidFill>
                            <a:srgbClr val="203764"/>
                          </a:solidFill>
                          <a:effectLst/>
                          <a:latin typeface="Calibri" panose="020F0502020204030204" pitchFamily="34" charset="0"/>
                          <a:cs typeface="Calibri" panose="020F0502020204030204" pitchFamily="34" charset="0"/>
                        </a:rPr>
                        <a:t> </a:t>
                      </a:r>
                    </a:p>
                  </a:txBody>
                  <a:tcPr marL="0" marR="0" marT="0" marB="0" anchor="b">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b"/>
                      <a:r>
                        <a:rPr lang="es-CO" sz="1000" b="0" i="0" u="none" strike="noStrike">
                          <a:solidFill>
                            <a:srgbClr val="203764"/>
                          </a:solidFill>
                          <a:effectLst/>
                          <a:latin typeface="Calibri" panose="020F0502020204030204" pitchFamily="34" charset="0"/>
                          <a:cs typeface="Calibri" panose="020F0502020204030204" pitchFamily="34" charset="0"/>
                        </a:rPr>
                        <a:t> </a:t>
                      </a:r>
                    </a:p>
                  </a:txBody>
                  <a:tcPr marL="0" marR="0" marT="0" marB="0" anchor="b">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b"/>
                      <a:r>
                        <a:rPr lang="es-CO" sz="1000" b="0" i="0" u="none" strike="noStrike">
                          <a:solidFill>
                            <a:srgbClr val="203764"/>
                          </a:solidFill>
                          <a:effectLst/>
                          <a:latin typeface="Calibri" panose="020F0502020204030204" pitchFamily="34" charset="0"/>
                          <a:cs typeface="Calibri" panose="020F0502020204030204" pitchFamily="34" charset="0"/>
                        </a:rPr>
                        <a:t> </a:t>
                      </a:r>
                    </a:p>
                  </a:txBody>
                  <a:tcPr marL="0" marR="0" marT="0" marB="0" anchor="b">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000" b="0" i="0" u="none" strike="noStrike">
                          <a:solidFill>
                            <a:srgbClr val="203764"/>
                          </a:solidFill>
                          <a:effectLst/>
                          <a:latin typeface="Calibri" panose="020F0502020204030204" pitchFamily="34" charset="0"/>
                          <a:cs typeface="Calibri" panose="020F0502020204030204" pitchFamily="34" charset="0"/>
                        </a:rPr>
                        <a:t>0%</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FFFFF"/>
                    </a:solidFill>
                  </a:tcPr>
                </a:tc>
                <a:tc>
                  <a:txBody>
                    <a:bodyPr/>
                    <a:lstStyle/>
                    <a:p>
                      <a:pPr algn="r" rtl="0" fontAlgn="ctr"/>
                      <a:r>
                        <a:rPr lang="es-CO" sz="1000" b="0" i="0" u="none" strike="noStrike">
                          <a:solidFill>
                            <a:srgbClr val="203764"/>
                          </a:solidFill>
                          <a:effectLst/>
                          <a:latin typeface="Calibri" panose="020F0502020204030204" pitchFamily="34" charset="0"/>
                          <a:cs typeface="Calibri" panose="020F0502020204030204" pitchFamily="34" charset="0"/>
                        </a:rPr>
                        <a:t>0%</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FFFFF"/>
                    </a:solidFill>
                  </a:tcPr>
                </a:tc>
                <a:tc>
                  <a:txBody>
                    <a:bodyPr/>
                    <a:lstStyle/>
                    <a:p>
                      <a:pPr algn="r" rtl="0" fontAlgn="ctr"/>
                      <a:r>
                        <a:rPr lang="es-CO" sz="1000" b="0" i="0" u="none" strike="noStrike">
                          <a:solidFill>
                            <a:srgbClr val="203764"/>
                          </a:solidFill>
                          <a:effectLst/>
                          <a:latin typeface="Calibri" panose="020F0502020204030204" pitchFamily="34" charset="0"/>
                          <a:cs typeface="Calibri" panose="020F0502020204030204" pitchFamily="34" charset="0"/>
                        </a:rPr>
                        <a:t>0%</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FFFFF"/>
                    </a:solidFill>
                  </a:tcPr>
                </a:tc>
                <a:tc>
                  <a:txBody>
                    <a:bodyPr/>
                    <a:lstStyle/>
                    <a:p>
                      <a:pPr algn="r" rtl="0" fontAlgn="ctr"/>
                      <a:r>
                        <a:rPr lang="es-CO" sz="1000" b="0" i="0" u="none" strike="noStrike">
                          <a:solidFill>
                            <a:srgbClr val="203764"/>
                          </a:solidFill>
                          <a:effectLst/>
                          <a:latin typeface="Calibri" panose="020F0502020204030204" pitchFamily="34" charset="0"/>
                          <a:cs typeface="Calibri" panose="020F0502020204030204" pitchFamily="34" charset="0"/>
                        </a:rPr>
                        <a:t>0%</a:t>
                      </a:r>
                    </a:p>
                  </a:txBody>
                  <a:tcPr marL="0" marR="0" marT="0" marB="0" anchor="ctr">
                    <a:lnL w="6350" cap="flat" cmpd="sng" algn="ctr">
                      <a:solidFill>
                        <a:srgbClr val="B8CCE4"/>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FFFFF"/>
                    </a:solidFill>
                  </a:tcPr>
                </a:tc>
                <a:extLst>
                  <a:ext uri="{0D108BD9-81ED-4DB2-BD59-A6C34878D82A}">
                    <a16:rowId xmlns:a16="http://schemas.microsoft.com/office/drawing/2014/main" xmlns="" val="3574223399"/>
                  </a:ext>
                </a:extLst>
              </a:tr>
              <a:tr h="245996">
                <a:tc>
                  <a:txBody>
                    <a:bodyPr/>
                    <a:lstStyle/>
                    <a:p>
                      <a:pPr algn="l" rtl="0" fontAlgn="ctr"/>
                      <a:r>
                        <a:rPr lang="es-CO" sz="1000" b="0" i="0" u="none" strike="noStrike">
                          <a:solidFill>
                            <a:srgbClr val="203764"/>
                          </a:solidFill>
                          <a:effectLst/>
                          <a:latin typeface="Calibri" panose="020F0502020204030204" pitchFamily="34" charset="0"/>
                          <a:cs typeface="Calibri" panose="020F0502020204030204" pitchFamily="34" charset="0"/>
                        </a:rPr>
                        <a:t>Derechos económicos por uso de recursos naturales </a:t>
                      </a:r>
                    </a:p>
                  </a:txBody>
                  <a:tcPr marL="0" marR="0" marT="0" marB="0" anchor="ctr">
                    <a:lnL w="12700" cap="flat" cmpd="sng" algn="ctr">
                      <a:solidFill>
                        <a:schemeClr val="tx1"/>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b"/>
                      <a:r>
                        <a:rPr lang="es-CO" sz="1000" b="0" i="0" u="none" strike="noStrike">
                          <a:solidFill>
                            <a:srgbClr val="203764"/>
                          </a:solidFill>
                          <a:effectLst/>
                          <a:latin typeface="Calibri" panose="020F0502020204030204" pitchFamily="34" charset="0"/>
                          <a:cs typeface="Calibri" panose="020F0502020204030204" pitchFamily="34" charset="0"/>
                        </a:rPr>
                        <a:t> </a:t>
                      </a:r>
                    </a:p>
                  </a:txBody>
                  <a:tcPr marL="0" marR="0" marT="0" marB="0" anchor="b">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b"/>
                      <a:r>
                        <a:rPr lang="es-CO" sz="1000" b="0" i="0" u="none" strike="noStrike">
                          <a:solidFill>
                            <a:srgbClr val="203764"/>
                          </a:solidFill>
                          <a:effectLst/>
                          <a:latin typeface="Calibri" panose="020F0502020204030204" pitchFamily="34" charset="0"/>
                          <a:cs typeface="Calibri" panose="020F0502020204030204" pitchFamily="34" charset="0"/>
                        </a:rPr>
                        <a:t> </a:t>
                      </a:r>
                    </a:p>
                  </a:txBody>
                  <a:tcPr marL="0" marR="0" marT="0" marB="0" anchor="b">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b"/>
                      <a:r>
                        <a:rPr lang="es-CO" sz="1000" b="0" i="0" u="none" strike="noStrike">
                          <a:solidFill>
                            <a:srgbClr val="203764"/>
                          </a:solidFill>
                          <a:effectLst/>
                          <a:latin typeface="Calibri" panose="020F0502020204030204" pitchFamily="34" charset="0"/>
                          <a:cs typeface="Calibri" panose="020F0502020204030204" pitchFamily="34" charset="0"/>
                        </a:rPr>
                        <a:t> </a:t>
                      </a:r>
                    </a:p>
                  </a:txBody>
                  <a:tcPr marL="0" marR="0" marT="0" marB="0" anchor="b">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b"/>
                      <a:r>
                        <a:rPr lang="es-CO" sz="1000" b="0" i="0" u="none" strike="noStrike">
                          <a:solidFill>
                            <a:srgbClr val="203764"/>
                          </a:solidFill>
                          <a:effectLst/>
                          <a:latin typeface="Calibri" panose="020F0502020204030204" pitchFamily="34" charset="0"/>
                          <a:cs typeface="Calibri" panose="020F0502020204030204" pitchFamily="34" charset="0"/>
                        </a:rPr>
                        <a:t> </a:t>
                      </a:r>
                    </a:p>
                  </a:txBody>
                  <a:tcPr marL="0" marR="0" marT="0" marB="0" anchor="b">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b"/>
                      <a:r>
                        <a:rPr lang="es-CO" sz="1000" b="0" i="0" u="none" strike="noStrike" dirty="0">
                          <a:solidFill>
                            <a:srgbClr val="203764"/>
                          </a:solidFill>
                          <a:effectLst/>
                          <a:latin typeface="Calibri" panose="020F0502020204030204" pitchFamily="34" charset="0"/>
                          <a:cs typeface="Calibri" panose="020F0502020204030204" pitchFamily="34" charset="0"/>
                        </a:rPr>
                        <a:t> </a:t>
                      </a:r>
                    </a:p>
                  </a:txBody>
                  <a:tcPr marL="0" marR="0" marT="0" marB="0" anchor="b">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000" b="0" i="0" u="none" strike="noStrike">
                          <a:solidFill>
                            <a:srgbClr val="203764"/>
                          </a:solidFill>
                          <a:effectLst/>
                          <a:latin typeface="Calibri" panose="020F0502020204030204" pitchFamily="34" charset="0"/>
                          <a:cs typeface="Calibri" panose="020F0502020204030204" pitchFamily="34" charset="0"/>
                        </a:rPr>
                        <a:t>0%</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FFFFF"/>
                    </a:solidFill>
                  </a:tcPr>
                </a:tc>
                <a:tc>
                  <a:txBody>
                    <a:bodyPr/>
                    <a:lstStyle/>
                    <a:p>
                      <a:pPr algn="r" rtl="0" fontAlgn="ctr"/>
                      <a:r>
                        <a:rPr lang="es-CO" sz="1000" b="0" i="0" u="none" strike="noStrike">
                          <a:solidFill>
                            <a:srgbClr val="203764"/>
                          </a:solidFill>
                          <a:effectLst/>
                          <a:latin typeface="Calibri" panose="020F0502020204030204" pitchFamily="34" charset="0"/>
                          <a:cs typeface="Calibri" panose="020F0502020204030204" pitchFamily="34" charset="0"/>
                        </a:rPr>
                        <a:t>0%</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FFFFF"/>
                    </a:solidFill>
                  </a:tcPr>
                </a:tc>
                <a:tc>
                  <a:txBody>
                    <a:bodyPr/>
                    <a:lstStyle/>
                    <a:p>
                      <a:pPr algn="r" rtl="0" fontAlgn="ctr"/>
                      <a:r>
                        <a:rPr lang="es-CO" sz="1000" b="0" i="0" u="none" strike="noStrike">
                          <a:solidFill>
                            <a:srgbClr val="203764"/>
                          </a:solidFill>
                          <a:effectLst/>
                          <a:latin typeface="Calibri" panose="020F0502020204030204" pitchFamily="34" charset="0"/>
                          <a:cs typeface="Calibri" panose="020F0502020204030204" pitchFamily="34" charset="0"/>
                        </a:rPr>
                        <a:t>0%</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FFFFF"/>
                    </a:solidFill>
                  </a:tcPr>
                </a:tc>
                <a:tc>
                  <a:txBody>
                    <a:bodyPr/>
                    <a:lstStyle/>
                    <a:p>
                      <a:pPr algn="r" rtl="0" fontAlgn="ctr"/>
                      <a:r>
                        <a:rPr lang="es-CO" sz="1000" b="0" i="0" u="none" strike="noStrike">
                          <a:solidFill>
                            <a:srgbClr val="203764"/>
                          </a:solidFill>
                          <a:effectLst/>
                          <a:latin typeface="Calibri" panose="020F0502020204030204" pitchFamily="34" charset="0"/>
                          <a:cs typeface="Calibri" panose="020F0502020204030204" pitchFamily="34" charset="0"/>
                        </a:rPr>
                        <a:t>0%</a:t>
                      </a:r>
                    </a:p>
                  </a:txBody>
                  <a:tcPr marL="0" marR="0" marT="0" marB="0" anchor="ctr">
                    <a:lnL w="6350" cap="flat" cmpd="sng" algn="ctr">
                      <a:solidFill>
                        <a:srgbClr val="B8CCE4"/>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FFFFF"/>
                    </a:solidFill>
                  </a:tcPr>
                </a:tc>
                <a:extLst>
                  <a:ext uri="{0D108BD9-81ED-4DB2-BD59-A6C34878D82A}">
                    <a16:rowId xmlns:a16="http://schemas.microsoft.com/office/drawing/2014/main" xmlns="" val="3217829837"/>
                  </a:ext>
                </a:extLst>
              </a:tr>
              <a:tr h="146151">
                <a:tc>
                  <a:txBody>
                    <a:bodyPr/>
                    <a:lstStyle/>
                    <a:p>
                      <a:pPr algn="l" rtl="0" fontAlgn="ctr"/>
                      <a:r>
                        <a:rPr lang="es-ES" sz="1000" b="0" i="0" u="none" strike="noStrike">
                          <a:solidFill>
                            <a:srgbClr val="203764"/>
                          </a:solidFill>
                          <a:effectLst/>
                          <a:latin typeface="Calibri" panose="020F0502020204030204" pitchFamily="34" charset="0"/>
                          <a:cs typeface="Calibri" panose="020F0502020204030204" pitchFamily="34" charset="0"/>
                        </a:rPr>
                        <a:t>venta de bienes y servicios </a:t>
                      </a:r>
                    </a:p>
                  </a:txBody>
                  <a:tcPr marL="0" marR="0" marT="0" marB="0" anchor="ctr">
                    <a:lnL w="12700" cap="flat" cmpd="sng" algn="ctr">
                      <a:solidFill>
                        <a:schemeClr val="tx1"/>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b"/>
                      <a:r>
                        <a:rPr lang="es-CO" sz="1000" b="0" i="0" u="none" strike="noStrike">
                          <a:solidFill>
                            <a:srgbClr val="203764"/>
                          </a:solidFill>
                          <a:effectLst/>
                          <a:latin typeface="Calibri" panose="020F0502020204030204" pitchFamily="34" charset="0"/>
                          <a:cs typeface="Calibri" panose="020F0502020204030204" pitchFamily="34" charset="0"/>
                        </a:rPr>
                        <a:t>          4,127 </a:t>
                      </a:r>
                    </a:p>
                  </a:txBody>
                  <a:tcPr marL="0" marR="0" marT="0" marB="0" anchor="b">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b"/>
                      <a:r>
                        <a:rPr lang="es-CO" sz="1000" b="0" i="0" u="none" strike="noStrike">
                          <a:solidFill>
                            <a:srgbClr val="203764"/>
                          </a:solidFill>
                          <a:effectLst/>
                          <a:latin typeface="Calibri" panose="020F0502020204030204" pitchFamily="34" charset="0"/>
                          <a:cs typeface="Calibri" panose="020F0502020204030204" pitchFamily="34" charset="0"/>
                        </a:rPr>
                        <a:t>          4,070 </a:t>
                      </a:r>
                    </a:p>
                  </a:txBody>
                  <a:tcPr marL="0" marR="0" marT="0" marB="0" anchor="b">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b"/>
                      <a:r>
                        <a:rPr lang="es-CO" sz="1000" b="0" i="0" u="none" strike="noStrike">
                          <a:solidFill>
                            <a:srgbClr val="203764"/>
                          </a:solidFill>
                          <a:effectLst/>
                          <a:latin typeface="Calibri" panose="020F0502020204030204" pitchFamily="34" charset="0"/>
                          <a:cs typeface="Calibri" panose="020F0502020204030204" pitchFamily="34" charset="0"/>
                        </a:rPr>
                        <a:t>          4,192 </a:t>
                      </a:r>
                    </a:p>
                  </a:txBody>
                  <a:tcPr marL="0" marR="0" marT="0" marB="0" anchor="b">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b"/>
                      <a:r>
                        <a:rPr lang="es-CO" sz="1000" b="0" i="0" u="none" strike="noStrike">
                          <a:solidFill>
                            <a:srgbClr val="203764"/>
                          </a:solidFill>
                          <a:effectLst/>
                          <a:latin typeface="Calibri" panose="020F0502020204030204" pitchFamily="34" charset="0"/>
                          <a:cs typeface="Calibri" panose="020F0502020204030204" pitchFamily="34" charset="0"/>
                        </a:rPr>
                        <a:t>          4,318 </a:t>
                      </a:r>
                    </a:p>
                  </a:txBody>
                  <a:tcPr marL="0" marR="0" marT="0" marB="0" anchor="b">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b"/>
                      <a:r>
                        <a:rPr lang="es-CO" sz="1000" b="0" i="0" u="none" strike="noStrike" dirty="0">
                          <a:solidFill>
                            <a:srgbClr val="203764"/>
                          </a:solidFill>
                          <a:effectLst/>
                          <a:latin typeface="Calibri" panose="020F0502020204030204" pitchFamily="34" charset="0"/>
                          <a:cs typeface="Calibri" panose="020F0502020204030204" pitchFamily="34" charset="0"/>
                        </a:rPr>
                        <a:t>          4,447 </a:t>
                      </a:r>
                    </a:p>
                  </a:txBody>
                  <a:tcPr marL="0" marR="0" marT="0" marB="0" anchor="b">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000" b="0" i="0" u="none" strike="noStrike">
                          <a:solidFill>
                            <a:srgbClr val="203764"/>
                          </a:solidFill>
                          <a:effectLst/>
                          <a:latin typeface="Calibri" panose="020F0502020204030204" pitchFamily="34" charset="0"/>
                          <a:cs typeface="Calibri" panose="020F0502020204030204" pitchFamily="34" charset="0"/>
                        </a:rPr>
                        <a:t>-1%</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FFFFF"/>
                    </a:solidFill>
                  </a:tcPr>
                </a:tc>
                <a:tc>
                  <a:txBody>
                    <a:bodyPr/>
                    <a:lstStyle/>
                    <a:p>
                      <a:pPr algn="r" rtl="0" fontAlgn="ctr"/>
                      <a:r>
                        <a:rPr lang="es-CO" sz="1000" b="0" i="0" u="none" strike="noStrike">
                          <a:solidFill>
                            <a:srgbClr val="203764"/>
                          </a:solidFill>
                          <a:effectLst/>
                          <a:latin typeface="Calibri" panose="020F0502020204030204" pitchFamily="34" charset="0"/>
                          <a:cs typeface="Calibri" panose="020F0502020204030204" pitchFamily="34" charset="0"/>
                        </a:rPr>
                        <a:t>3%</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FFFFF"/>
                    </a:solidFill>
                  </a:tcPr>
                </a:tc>
                <a:tc>
                  <a:txBody>
                    <a:bodyPr/>
                    <a:lstStyle/>
                    <a:p>
                      <a:pPr algn="r" rtl="0" fontAlgn="ctr"/>
                      <a:r>
                        <a:rPr lang="es-CO" sz="1000" b="0" i="0" u="none" strike="noStrike">
                          <a:solidFill>
                            <a:srgbClr val="203764"/>
                          </a:solidFill>
                          <a:effectLst/>
                          <a:latin typeface="Calibri" panose="020F0502020204030204" pitchFamily="34" charset="0"/>
                          <a:cs typeface="Calibri" panose="020F0502020204030204" pitchFamily="34" charset="0"/>
                        </a:rPr>
                        <a:t>3%</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FFFFF"/>
                    </a:solidFill>
                  </a:tcPr>
                </a:tc>
                <a:tc>
                  <a:txBody>
                    <a:bodyPr/>
                    <a:lstStyle/>
                    <a:p>
                      <a:pPr algn="r" rtl="0" fontAlgn="ctr"/>
                      <a:r>
                        <a:rPr lang="es-CO" sz="1000" b="0" i="0" u="none" strike="noStrike">
                          <a:solidFill>
                            <a:srgbClr val="203764"/>
                          </a:solidFill>
                          <a:effectLst/>
                          <a:latin typeface="Calibri" panose="020F0502020204030204" pitchFamily="34" charset="0"/>
                          <a:cs typeface="Calibri" panose="020F0502020204030204" pitchFamily="34" charset="0"/>
                        </a:rPr>
                        <a:t>3%</a:t>
                      </a:r>
                    </a:p>
                  </a:txBody>
                  <a:tcPr marL="0" marR="0" marT="0" marB="0" anchor="ctr">
                    <a:lnL w="6350" cap="flat" cmpd="sng" algn="ctr">
                      <a:solidFill>
                        <a:srgbClr val="B8CCE4"/>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FFFFF"/>
                    </a:solidFill>
                  </a:tcPr>
                </a:tc>
                <a:extLst>
                  <a:ext uri="{0D108BD9-81ED-4DB2-BD59-A6C34878D82A}">
                    <a16:rowId xmlns:a16="http://schemas.microsoft.com/office/drawing/2014/main" xmlns="" val="3397960035"/>
                  </a:ext>
                </a:extLst>
              </a:tr>
              <a:tr h="146151">
                <a:tc>
                  <a:txBody>
                    <a:bodyPr/>
                    <a:lstStyle/>
                    <a:p>
                      <a:pPr algn="l" rtl="0" fontAlgn="ctr"/>
                      <a:r>
                        <a:rPr lang="es-CO" sz="1000" b="0" i="0" u="none" strike="noStrike">
                          <a:solidFill>
                            <a:srgbClr val="203764"/>
                          </a:solidFill>
                          <a:effectLst/>
                          <a:latin typeface="Calibri" panose="020F0502020204030204" pitchFamily="34" charset="0"/>
                          <a:cs typeface="Calibri" panose="020F0502020204030204" pitchFamily="34" charset="0"/>
                        </a:rPr>
                        <a:t>Transferencias corrientes </a:t>
                      </a:r>
                    </a:p>
                  </a:txBody>
                  <a:tcPr marL="0" marR="0" marT="0" marB="0" anchor="ctr">
                    <a:lnL w="12700" cap="flat" cmpd="sng" algn="ctr">
                      <a:solidFill>
                        <a:schemeClr val="tx1"/>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b"/>
                      <a:r>
                        <a:rPr lang="es-CO" sz="1000" b="0" i="0" u="none" strike="noStrike">
                          <a:solidFill>
                            <a:srgbClr val="203764"/>
                          </a:solidFill>
                          <a:effectLst/>
                          <a:latin typeface="Calibri" panose="020F0502020204030204" pitchFamily="34" charset="0"/>
                          <a:cs typeface="Calibri" panose="020F0502020204030204" pitchFamily="34" charset="0"/>
                        </a:rPr>
                        <a:t> </a:t>
                      </a:r>
                    </a:p>
                  </a:txBody>
                  <a:tcPr marL="0" marR="0" marT="0" marB="0" anchor="b">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b"/>
                      <a:r>
                        <a:rPr lang="es-CO" sz="1000" b="0" i="0" u="none" strike="noStrike">
                          <a:solidFill>
                            <a:srgbClr val="203764"/>
                          </a:solidFill>
                          <a:effectLst/>
                          <a:latin typeface="Calibri" panose="020F0502020204030204" pitchFamily="34" charset="0"/>
                          <a:cs typeface="Calibri" panose="020F0502020204030204" pitchFamily="34" charset="0"/>
                        </a:rPr>
                        <a:t> </a:t>
                      </a:r>
                    </a:p>
                  </a:txBody>
                  <a:tcPr marL="0" marR="0" marT="0" marB="0" anchor="b">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b"/>
                      <a:r>
                        <a:rPr lang="es-CO" sz="1000" b="0" i="0" u="none" strike="noStrike">
                          <a:solidFill>
                            <a:srgbClr val="203764"/>
                          </a:solidFill>
                          <a:effectLst/>
                          <a:latin typeface="Calibri" panose="020F0502020204030204" pitchFamily="34" charset="0"/>
                          <a:cs typeface="Calibri" panose="020F0502020204030204" pitchFamily="34" charset="0"/>
                        </a:rPr>
                        <a:t> </a:t>
                      </a:r>
                    </a:p>
                  </a:txBody>
                  <a:tcPr marL="0" marR="0" marT="0" marB="0" anchor="b">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b"/>
                      <a:r>
                        <a:rPr lang="es-CO" sz="1000" b="0" i="0" u="none" strike="noStrike">
                          <a:solidFill>
                            <a:srgbClr val="203764"/>
                          </a:solidFill>
                          <a:effectLst/>
                          <a:latin typeface="Calibri" panose="020F0502020204030204" pitchFamily="34" charset="0"/>
                          <a:cs typeface="Calibri" panose="020F0502020204030204" pitchFamily="34" charset="0"/>
                        </a:rPr>
                        <a:t> </a:t>
                      </a:r>
                    </a:p>
                  </a:txBody>
                  <a:tcPr marL="0" marR="0" marT="0" marB="0" anchor="b">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b"/>
                      <a:r>
                        <a:rPr lang="es-CO" sz="1000" b="0" i="0" u="none" strike="noStrike">
                          <a:solidFill>
                            <a:srgbClr val="203764"/>
                          </a:solidFill>
                          <a:effectLst/>
                          <a:latin typeface="Calibri" panose="020F0502020204030204" pitchFamily="34" charset="0"/>
                          <a:cs typeface="Calibri" panose="020F0502020204030204" pitchFamily="34" charset="0"/>
                        </a:rPr>
                        <a:t> </a:t>
                      </a:r>
                    </a:p>
                  </a:txBody>
                  <a:tcPr marL="0" marR="0" marT="0" marB="0" anchor="b">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000" b="0" i="0" u="none" strike="noStrike">
                          <a:solidFill>
                            <a:srgbClr val="203764"/>
                          </a:solidFill>
                          <a:effectLst/>
                          <a:latin typeface="Calibri" panose="020F0502020204030204" pitchFamily="34" charset="0"/>
                          <a:cs typeface="Calibri" panose="020F0502020204030204" pitchFamily="34" charset="0"/>
                        </a:rPr>
                        <a:t>0%</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FFFFF"/>
                    </a:solidFill>
                  </a:tcPr>
                </a:tc>
                <a:tc>
                  <a:txBody>
                    <a:bodyPr/>
                    <a:lstStyle/>
                    <a:p>
                      <a:pPr algn="r" rtl="0" fontAlgn="ctr"/>
                      <a:r>
                        <a:rPr lang="es-CO" sz="1000" b="0" i="0" u="none" strike="noStrike">
                          <a:solidFill>
                            <a:srgbClr val="203764"/>
                          </a:solidFill>
                          <a:effectLst/>
                          <a:latin typeface="Calibri" panose="020F0502020204030204" pitchFamily="34" charset="0"/>
                          <a:cs typeface="Calibri" panose="020F0502020204030204" pitchFamily="34" charset="0"/>
                        </a:rPr>
                        <a:t>0%</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FFFFF"/>
                    </a:solidFill>
                  </a:tcPr>
                </a:tc>
                <a:tc>
                  <a:txBody>
                    <a:bodyPr/>
                    <a:lstStyle/>
                    <a:p>
                      <a:pPr algn="r" rtl="0" fontAlgn="ctr"/>
                      <a:r>
                        <a:rPr lang="es-CO" sz="1000" b="0" i="0" u="none" strike="noStrike">
                          <a:solidFill>
                            <a:srgbClr val="203764"/>
                          </a:solidFill>
                          <a:effectLst/>
                          <a:latin typeface="Calibri" panose="020F0502020204030204" pitchFamily="34" charset="0"/>
                          <a:cs typeface="Calibri" panose="020F0502020204030204" pitchFamily="34" charset="0"/>
                        </a:rPr>
                        <a:t>0%</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FFFFF"/>
                    </a:solidFill>
                  </a:tcPr>
                </a:tc>
                <a:tc>
                  <a:txBody>
                    <a:bodyPr/>
                    <a:lstStyle/>
                    <a:p>
                      <a:pPr algn="r" rtl="0" fontAlgn="ctr"/>
                      <a:r>
                        <a:rPr lang="es-CO" sz="1000" b="0" i="0" u="none" strike="noStrike">
                          <a:solidFill>
                            <a:srgbClr val="203764"/>
                          </a:solidFill>
                          <a:effectLst/>
                          <a:latin typeface="Calibri" panose="020F0502020204030204" pitchFamily="34" charset="0"/>
                          <a:cs typeface="Calibri" panose="020F0502020204030204" pitchFamily="34" charset="0"/>
                        </a:rPr>
                        <a:t>0%</a:t>
                      </a:r>
                    </a:p>
                  </a:txBody>
                  <a:tcPr marL="0" marR="0" marT="0" marB="0" anchor="ctr">
                    <a:lnL w="6350" cap="flat" cmpd="sng" algn="ctr">
                      <a:solidFill>
                        <a:srgbClr val="B8CCE4"/>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FFFFF"/>
                    </a:solidFill>
                  </a:tcPr>
                </a:tc>
                <a:extLst>
                  <a:ext uri="{0D108BD9-81ED-4DB2-BD59-A6C34878D82A}">
                    <a16:rowId xmlns:a16="http://schemas.microsoft.com/office/drawing/2014/main" xmlns="" val="2406436464"/>
                  </a:ext>
                </a:extLst>
              </a:tr>
              <a:tr h="146151">
                <a:tc>
                  <a:txBody>
                    <a:bodyPr/>
                    <a:lstStyle/>
                    <a:p>
                      <a:pPr algn="l" rtl="0" fontAlgn="ctr"/>
                      <a:r>
                        <a:rPr lang="es-CO" sz="1000" b="1" i="0" u="none" strike="noStrike">
                          <a:solidFill>
                            <a:srgbClr val="203764"/>
                          </a:solidFill>
                          <a:effectLst/>
                          <a:latin typeface="Calibri" panose="020F0502020204030204" pitchFamily="34" charset="0"/>
                          <a:cs typeface="Calibri" panose="020F0502020204030204" pitchFamily="34" charset="0"/>
                        </a:rPr>
                        <a:t>II. Recursos de Capital </a:t>
                      </a:r>
                    </a:p>
                  </a:txBody>
                  <a:tcPr marL="0" marR="0" marT="0" marB="0" anchor="ctr">
                    <a:lnL w="12700" cap="flat" cmpd="sng" algn="ctr">
                      <a:solidFill>
                        <a:schemeClr val="tx1"/>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D8D8D8"/>
                    </a:solidFill>
                  </a:tcPr>
                </a:tc>
                <a:tc>
                  <a:txBody>
                    <a:bodyPr/>
                    <a:lstStyle/>
                    <a:p>
                      <a:pPr algn="r" rtl="0" fontAlgn="ctr"/>
                      <a:r>
                        <a:rPr lang="es-CO" sz="1000" b="1" i="0" u="none" strike="noStrike">
                          <a:solidFill>
                            <a:srgbClr val="203764"/>
                          </a:solidFill>
                          <a:effectLst/>
                          <a:latin typeface="Calibri" panose="020F0502020204030204" pitchFamily="34" charset="0"/>
                          <a:cs typeface="Calibri" panose="020F0502020204030204" pitchFamily="34" charset="0"/>
                        </a:rPr>
                        <a:t>             113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D8D8D8"/>
                    </a:solidFill>
                  </a:tcPr>
                </a:tc>
                <a:tc>
                  <a:txBody>
                    <a:bodyPr/>
                    <a:lstStyle/>
                    <a:p>
                      <a:pPr algn="r" rtl="0" fontAlgn="ctr"/>
                      <a:r>
                        <a:rPr lang="es-CO" sz="1000" b="1" i="0" u="none" strike="noStrike">
                          <a:solidFill>
                            <a:srgbClr val="203764"/>
                          </a:solidFill>
                          <a:effectLst/>
                          <a:latin typeface="Calibri" panose="020F0502020204030204" pitchFamily="34" charset="0"/>
                          <a:cs typeface="Calibri" panose="020F0502020204030204" pitchFamily="34" charset="0"/>
                        </a:rPr>
                        <a:t>          1,700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D8D8D8"/>
                    </a:solidFill>
                  </a:tcPr>
                </a:tc>
                <a:tc>
                  <a:txBody>
                    <a:bodyPr/>
                    <a:lstStyle/>
                    <a:p>
                      <a:pPr algn="r" rtl="0" fontAlgn="ctr"/>
                      <a:r>
                        <a:rPr lang="es-CO" sz="1000" b="1" i="0" u="none" strike="noStrike">
                          <a:solidFill>
                            <a:srgbClr val="203764"/>
                          </a:solidFill>
                          <a:effectLst/>
                          <a:latin typeface="Calibri" panose="020F0502020204030204" pitchFamily="34" charset="0"/>
                          <a:cs typeface="Calibri" panose="020F0502020204030204" pitchFamily="34" charset="0"/>
                        </a:rPr>
                        <a:t>          1,751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D8D8D8"/>
                    </a:solidFill>
                  </a:tcPr>
                </a:tc>
                <a:tc>
                  <a:txBody>
                    <a:bodyPr/>
                    <a:lstStyle/>
                    <a:p>
                      <a:pPr algn="r" rtl="0" fontAlgn="ctr"/>
                      <a:r>
                        <a:rPr lang="es-CO" sz="1000" b="1" i="0" u="none" strike="noStrike">
                          <a:solidFill>
                            <a:srgbClr val="203764"/>
                          </a:solidFill>
                          <a:effectLst/>
                          <a:latin typeface="Calibri" panose="020F0502020204030204" pitchFamily="34" charset="0"/>
                          <a:cs typeface="Calibri" panose="020F0502020204030204" pitchFamily="34" charset="0"/>
                        </a:rPr>
                        <a:t>          1,803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D8D8D8"/>
                    </a:solidFill>
                  </a:tcPr>
                </a:tc>
                <a:tc>
                  <a:txBody>
                    <a:bodyPr/>
                    <a:lstStyle/>
                    <a:p>
                      <a:pPr algn="r" rtl="0" fontAlgn="ctr"/>
                      <a:r>
                        <a:rPr lang="es-CO" sz="1000" b="1" i="0" u="none" strike="noStrike" dirty="0">
                          <a:solidFill>
                            <a:srgbClr val="203764"/>
                          </a:solidFill>
                          <a:effectLst/>
                          <a:latin typeface="Calibri" panose="020F0502020204030204" pitchFamily="34" charset="0"/>
                          <a:cs typeface="Calibri" panose="020F0502020204030204" pitchFamily="34" charset="0"/>
                        </a:rPr>
                        <a:t>          1,858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D8D8D8"/>
                    </a:solidFill>
                  </a:tcPr>
                </a:tc>
                <a:tc>
                  <a:txBody>
                    <a:bodyPr/>
                    <a:lstStyle/>
                    <a:p>
                      <a:pPr algn="r" rtl="0" fontAlgn="ctr"/>
                      <a:r>
                        <a:rPr lang="es-CO" sz="1000" b="1" i="0" u="none" strike="noStrike">
                          <a:solidFill>
                            <a:srgbClr val="203764"/>
                          </a:solidFill>
                          <a:effectLst/>
                          <a:latin typeface="Calibri" panose="020F0502020204030204" pitchFamily="34" charset="0"/>
                          <a:cs typeface="Calibri" panose="020F0502020204030204" pitchFamily="34" charset="0"/>
                        </a:rPr>
                        <a:t>1404%</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D8D8D8"/>
                    </a:solidFill>
                  </a:tcPr>
                </a:tc>
                <a:tc>
                  <a:txBody>
                    <a:bodyPr/>
                    <a:lstStyle/>
                    <a:p>
                      <a:pPr algn="r" rtl="0" fontAlgn="ctr"/>
                      <a:r>
                        <a:rPr lang="es-CO" sz="1000" b="1" i="0" u="none" strike="noStrike">
                          <a:solidFill>
                            <a:srgbClr val="203764"/>
                          </a:solidFill>
                          <a:effectLst/>
                          <a:latin typeface="Calibri" panose="020F0502020204030204" pitchFamily="34" charset="0"/>
                          <a:cs typeface="Calibri" panose="020F0502020204030204" pitchFamily="34" charset="0"/>
                        </a:rPr>
                        <a:t>3%</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D8D8D8"/>
                    </a:solidFill>
                  </a:tcPr>
                </a:tc>
                <a:tc>
                  <a:txBody>
                    <a:bodyPr/>
                    <a:lstStyle/>
                    <a:p>
                      <a:pPr algn="r" rtl="0" fontAlgn="ctr"/>
                      <a:r>
                        <a:rPr lang="es-CO" sz="1000" b="1" i="0" u="none" strike="noStrike">
                          <a:solidFill>
                            <a:srgbClr val="203764"/>
                          </a:solidFill>
                          <a:effectLst/>
                          <a:latin typeface="Calibri" panose="020F0502020204030204" pitchFamily="34" charset="0"/>
                          <a:cs typeface="Calibri" panose="020F0502020204030204" pitchFamily="34" charset="0"/>
                        </a:rPr>
                        <a:t>3%</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D8D8D8"/>
                    </a:solidFill>
                  </a:tcPr>
                </a:tc>
                <a:tc>
                  <a:txBody>
                    <a:bodyPr/>
                    <a:lstStyle/>
                    <a:p>
                      <a:pPr algn="r" rtl="0" fontAlgn="ctr"/>
                      <a:r>
                        <a:rPr lang="es-CO" sz="1000" b="1" i="0" u="none" strike="noStrike">
                          <a:solidFill>
                            <a:srgbClr val="203764"/>
                          </a:solidFill>
                          <a:effectLst/>
                          <a:latin typeface="Calibri" panose="020F0502020204030204" pitchFamily="34" charset="0"/>
                          <a:cs typeface="Calibri" panose="020F0502020204030204" pitchFamily="34" charset="0"/>
                        </a:rPr>
                        <a:t>3%</a:t>
                      </a:r>
                    </a:p>
                  </a:txBody>
                  <a:tcPr marL="0" marR="0" marT="0" marB="0" anchor="ctr">
                    <a:lnL w="6350" cap="flat" cmpd="sng" algn="ctr">
                      <a:solidFill>
                        <a:srgbClr val="B8CCE4"/>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D8D8D8"/>
                    </a:solidFill>
                  </a:tcPr>
                </a:tc>
                <a:extLst>
                  <a:ext uri="{0D108BD9-81ED-4DB2-BD59-A6C34878D82A}">
                    <a16:rowId xmlns:a16="http://schemas.microsoft.com/office/drawing/2014/main" xmlns="" val="1182805212"/>
                  </a:ext>
                </a:extLst>
              </a:tr>
              <a:tr h="146151">
                <a:tc>
                  <a:txBody>
                    <a:bodyPr/>
                    <a:lstStyle/>
                    <a:p>
                      <a:pPr algn="l" rtl="0" fontAlgn="ctr"/>
                      <a:r>
                        <a:rPr lang="es-CO" sz="1000" b="0" i="0" u="none" strike="noStrike">
                          <a:solidFill>
                            <a:srgbClr val="203764"/>
                          </a:solidFill>
                          <a:effectLst/>
                          <a:latin typeface="Calibri" panose="020F0502020204030204" pitchFamily="34" charset="0"/>
                          <a:cs typeface="Calibri" panose="020F0502020204030204" pitchFamily="34" charset="0"/>
                        </a:rPr>
                        <a:t>Disposición de activos </a:t>
                      </a:r>
                    </a:p>
                  </a:txBody>
                  <a:tcPr marL="0" marR="0" marT="0" marB="0" anchor="ctr">
                    <a:lnL w="12700" cap="flat" cmpd="sng" algn="ctr">
                      <a:solidFill>
                        <a:schemeClr val="tx1"/>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b"/>
                      <a:r>
                        <a:rPr lang="es-CO" sz="1000" b="0" i="0" u="none" strike="noStrike">
                          <a:solidFill>
                            <a:srgbClr val="203764"/>
                          </a:solidFill>
                          <a:effectLst/>
                          <a:latin typeface="Calibri" panose="020F0502020204030204" pitchFamily="34" charset="0"/>
                          <a:cs typeface="Calibri" panose="020F0502020204030204" pitchFamily="34" charset="0"/>
                        </a:rPr>
                        <a:t> </a:t>
                      </a:r>
                    </a:p>
                  </a:txBody>
                  <a:tcPr marL="0" marR="0" marT="0" marB="0" anchor="b">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b"/>
                      <a:r>
                        <a:rPr lang="es-CO" sz="1000" b="0" i="0" u="none" strike="noStrike">
                          <a:solidFill>
                            <a:srgbClr val="203764"/>
                          </a:solidFill>
                          <a:effectLst/>
                          <a:latin typeface="Calibri" panose="020F0502020204030204" pitchFamily="34" charset="0"/>
                          <a:cs typeface="Calibri" panose="020F0502020204030204" pitchFamily="34" charset="0"/>
                        </a:rPr>
                        <a:t> </a:t>
                      </a:r>
                    </a:p>
                  </a:txBody>
                  <a:tcPr marL="0" marR="0" marT="0" marB="0" anchor="b">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b"/>
                      <a:r>
                        <a:rPr lang="es-CO" sz="1000" b="0" i="0" u="none" strike="noStrike">
                          <a:solidFill>
                            <a:srgbClr val="203764"/>
                          </a:solidFill>
                          <a:effectLst/>
                          <a:latin typeface="Calibri" panose="020F0502020204030204" pitchFamily="34" charset="0"/>
                          <a:cs typeface="Calibri" panose="020F0502020204030204" pitchFamily="34" charset="0"/>
                        </a:rPr>
                        <a:t> </a:t>
                      </a:r>
                    </a:p>
                  </a:txBody>
                  <a:tcPr marL="0" marR="0" marT="0" marB="0" anchor="b">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b"/>
                      <a:r>
                        <a:rPr lang="es-CO" sz="1000" b="0" i="0" u="none" strike="noStrike">
                          <a:solidFill>
                            <a:srgbClr val="203764"/>
                          </a:solidFill>
                          <a:effectLst/>
                          <a:latin typeface="Calibri" panose="020F0502020204030204" pitchFamily="34" charset="0"/>
                          <a:cs typeface="Calibri" panose="020F0502020204030204" pitchFamily="34" charset="0"/>
                        </a:rPr>
                        <a:t> </a:t>
                      </a:r>
                    </a:p>
                  </a:txBody>
                  <a:tcPr marL="0" marR="0" marT="0" marB="0" anchor="b">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b"/>
                      <a:r>
                        <a:rPr lang="es-CO" sz="1000" b="0" i="0" u="none" strike="noStrike" dirty="0">
                          <a:solidFill>
                            <a:srgbClr val="203764"/>
                          </a:solidFill>
                          <a:effectLst/>
                          <a:latin typeface="Calibri" panose="020F0502020204030204" pitchFamily="34" charset="0"/>
                          <a:cs typeface="Calibri" panose="020F0502020204030204" pitchFamily="34" charset="0"/>
                        </a:rPr>
                        <a:t> </a:t>
                      </a:r>
                    </a:p>
                  </a:txBody>
                  <a:tcPr marL="0" marR="0" marT="0" marB="0" anchor="b">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000" b="0" i="0" u="none" strike="noStrike">
                          <a:solidFill>
                            <a:srgbClr val="203764"/>
                          </a:solidFill>
                          <a:effectLst/>
                          <a:latin typeface="Calibri" panose="020F0502020204030204" pitchFamily="34" charset="0"/>
                          <a:cs typeface="Calibri" panose="020F0502020204030204" pitchFamily="34" charset="0"/>
                        </a:rPr>
                        <a:t>0%</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FFFFF"/>
                    </a:solidFill>
                  </a:tcPr>
                </a:tc>
                <a:tc>
                  <a:txBody>
                    <a:bodyPr/>
                    <a:lstStyle/>
                    <a:p>
                      <a:pPr algn="r" rtl="0" fontAlgn="ctr"/>
                      <a:r>
                        <a:rPr lang="es-CO" sz="1000" b="0" i="0" u="none" strike="noStrike">
                          <a:solidFill>
                            <a:srgbClr val="203764"/>
                          </a:solidFill>
                          <a:effectLst/>
                          <a:latin typeface="Calibri" panose="020F0502020204030204" pitchFamily="34" charset="0"/>
                          <a:cs typeface="Calibri" panose="020F0502020204030204" pitchFamily="34" charset="0"/>
                        </a:rPr>
                        <a:t>0%</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FFFFF"/>
                    </a:solidFill>
                  </a:tcPr>
                </a:tc>
                <a:tc>
                  <a:txBody>
                    <a:bodyPr/>
                    <a:lstStyle/>
                    <a:p>
                      <a:pPr algn="r" rtl="0" fontAlgn="ctr"/>
                      <a:r>
                        <a:rPr lang="es-CO" sz="1000" b="0" i="0" u="none" strike="noStrike">
                          <a:solidFill>
                            <a:srgbClr val="203764"/>
                          </a:solidFill>
                          <a:effectLst/>
                          <a:latin typeface="Calibri" panose="020F0502020204030204" pitchFamily="34" charset="0"/>
                          <a:cs typeface="Calibri" panose="020F0502020204030204" pitchFamily="34" charset="0"/>
                        </a:rPr>
                        <a:t>0%</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FFFFF"/>
                    </a:solidFill>
                  </a:tcPr>
                </a:tc>
                <a:tc>
                  <a:txBody>
                    <a:bodyPr/>
                    <a:lstStyle/>
                    <a:p>
                      <a:pPr algn="r" rtl="0" fontAlgn="ctr"/>
                      <a:r>
                        <a:rPr lang="es-CO" sz="1000" b="0" i="0" u="none" strike="noStrike">
                          <a:solidFill>
                            <a:srgbClr val="203764"/>
                          </a:solidFill>
                          <a:effectLst/>
                          <a:latin typeface="Calibri" panose="020F0502020204030204" pitchFamily="34" charset="0"/>
                          <a:cs typeface="Calibri" panose="020F0502020204030204" pitchFamily="34" charset="0"/>
                        </a:rPr>
                        <a:t>0%</a:t>
                      </a:r>
                    </a:p>
                  </a:txBody>
                  <a:tcPr marL="0" marR="0" marT="0" marB="0" anchor="ctr">
                    <a:lnL w="6350" cap="flat" cmpd="sng" algn="ctr">
                      <a:solidFill>
                        <a:srgbClr val="B8CCE4"/>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FFFFF"/>
                    </a:solidFill>
                  </a:tcPr>
                </a:tc>
                <a:extLst>
                  <a:ext uri="{0D108BD9-81ED-4DB2-BD59-A6C34878D82A}">
                    <a16:rowId xmlns:a16="http://schemas.microsoft.com/office/drawing/2014/main" xmlns="" val="3186206633"/>
                  </a:ext>
                </a:extLst>
              </a:tr>
              <a:tr h="146151">
                <a:tc>
                  <a:txBody>
                    <a:bodyPr/>
                    <a:lstStyle/>
                    <a:p>
                      <a:pPr algn="l" rtl="0" fontAlgn="ctr"/>
                      <a:r>
                        <a:rPr lang="es-CO" sz="1000" b="0" i="0" u="none" strike="noStrike">
                          <a:solidFill>
                            <a:srgbClr val="203764"/>
                          </a:solidFill>
                          <a:effectLst/>
                          <a:latin typeface="Calibri" panose="020F0502020204030204" pitchFamily="34" charset="0"/>
                          <a:cs typeface="Calibri" panose="020F0502020204030204" pitchFamily="34" charset="0"/>
                        </a:rPr>
                        <a:t>Excedentes financieros </a:t>
                      </a:r>
                    </a:p>
                  </a:txBody>
                  <a:tcPr marL="0" marR="0" marT="0" marB="0" anchor="ctr">
                    <a:lnL w="12700" cap="flat" cmpd="sng" algn="ctr">
                      <a:solidFill>
                        <a:schemeClr val="tx1"/>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b"/>
                      <a:r>
                        <a:rPr lang="es-CO" sz="1000" b="0" i="0" u="none" strike="noStrike">
                          <a:solidFill>
                            <a:srgbClr val="203764"/>
                          </a:solidFill>
                          <a:effectLst/>
                          <a:latin typeface="Calibri" panose="020F0502020204030204" pitchFamily="34" charset="0"/>
                          <a:cs typeface="Calibri" panose="020F0502020204030204" pitchFamily="34" charset="0"/>
                        </a:rPr>
                        <a:t>             113 </a:t>
                      </a:r>
                    </a:p>
                  </a:txBody>
                  <a:tcPr marL="0" marR="0" marT="0" marB="0" anchor="b">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b"/>
                      <a:r>
                        <a:rPr lang="es-CO" sz="1000" b="0" i="0" u="none" strike="noStrike">
                          <a:solidFill>
                            <a:srgbClr val="203764"/>
                          </a:solidFill>
                          <a:effectLst/>
                          <a:latin typeface="Calibri" panose="020F0502020204030204" pitchFamily="34" charset="0"/>
                          <a:cs typeface="Calibri" panose="020F0502020204030204" pitchFamily="34" charset="0"/>
                        </a:rPr>
                        <a:t>          1,700 </a:t>
                      </a:r>
                    </a:p>
                  </a:txBody>
                  <a:tcPr marL="0" marR="0" marT="0" marB="0" anchor="b">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b"/>
                      <a:r>
                        <a:rPr lang="es-CO" sz="1000" b="0" i="0" u="none" strike="noStrike">
                          <a:solidFill>
                            <a:srgbClr val="203764"/>
                          </a:solidFill>
                          <a:effectLst/>
                          <a:latin typeface="Calibri" panose="020F0502020204030204" pitchFamily="34" charset="0"/>
                          <a:cs typeface="Calibri" panose="020F0502020204030204" pitchFamily="34" charset="0"/>
                        </a:rPr>
                        <a:t>          1,751 </a:t>
                      </a:r>
                    </a:p>
                  </a:txBody>
                  <a:tcPr marL="0" marR="0" marT="0" marB="0" anchor="b">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b"/>
                      <a:r>
                        <a:rPr lang="es-CO" sz="1000" b="0" i="0" u="none" strike="noStrike">
                          <a:solidFill>
                            <a:srgbClr val="203764"/>
                          </a:solidFill>
                          <a:effectLst/>
                          <a:latin typeface="Calibri" panose="020F0502020204030204" pitchFamily="34" charset="0"/>
                          <a:cs typeface="Calibri" panose="020F0502020204030204" pitchFamily="34" charset="0"/>
                        </a:rPr>
                        <a:t>          1,803 </a:t>
                      </a:r>
                    </a:p>
                  </a:txBody>
                  <a:tcPr marL="0" marR="0" marT="0" marB="0" anchor="b">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b"/>
                      <a:r>
                        <a:rPr lang="es-CO" sz="1000" b="0" i="0" u="none" strike="noStrike">
                          <a:solidFill>
                            <a:srgbClr val="203764"/>
                          </a:solidFill>
                          <a:effectLst/>
                          <a:latin typeface="Calibri" panose="020F0502020204030204" pitchFamily="34" charset="0"/>
                          <a:cs typeface="Calibri" panose="020F0502020204030204" pitchFamily="34" charset="0"/>
                        </a:rPr>
                        <a:t>          1,858 </a:t>
                      </a:r>
                    </a:p>
                  </a:txBody>
                  <a:tcPr marL="0" marR="0" marT="0" marB="0" anchor="b">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000" b="0" i="0" u="none" strike="noStrike">
                          <a:solidFill>
                            <a:srgbClr val="203764"/>
                          </a:solidFill>
                          <a:effectLst/>
                          <a:latin typeface="Calibri" panose="020F0502020204030204" pitchFamily="34" charset="0"/>
                          <a:cs typeface="Calibri" panose="020F0502020204030204" pitchFamily="34" charset="0"/>
                        </a:rPr>
                        <a:t>1404%</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FFFFF"/>
                    </a:solidFill>
                  </a:tcPr>
                </a:tc>
                <a:tc>
                  <a:txBody>
                    <a:bodyPr/>
                    <a:lstStyle/>
                    <a:p>
                      <a:pPr algn="r" rtl="0" fontAlgn="ctr"/>
                      <a:r>
                        <a:rPr lang="es-CO" sz="1000" b="0" i="0" u="none" strike="noStrike">
                          <a:solidFill>
                            <a:srgbClr val="203764"/>
                          </a:solidFill>
                          <a:effectLst/>
                          <a:latin typeface="Calibri" panose="020F0502020204030204" pitchFamily="34" charset="0"/>
                          <a:cs typeface="Calibri" panose="020F0502020204030204" pitchFamily="34" charset="0"/>
                        </a:rPr>
                        <a:t>3%</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FFFFF"/>
                    </a:solidFill>
                  </a:tcPr>
                </a:tc>
                <a:tc>
                  <a:txBody>
                    <a:bodyPr/>
                    <a:lstStyle/>
                    <a:p>
                      <a:pPr algn="r" rtl="0" fontAlgn="ctr"/>
                      <a:r>
                        <a:rPr lang="es-CO" sz="1000" b="0" i="0" u="none" strike="noStrike">
                          <a:solidFill>
                            <a:srgbClr val="203764"/>
                          </a:solidFill>
                          <a:effectLst/>
                          <a:latin typeface="Calibri" panose="020F0502020204030204" pitchFamily="34" charset="0"/>
                          <a:cs typeface="Calibri" panose="020F0502020204030204" pitchFamily="34" charset="0"/>
                        </a:rPr>
                        <a:t>3%</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FFFFF"/>
                    </a:solidFill>
                  </a:tcPr>
                </a:tc>
                <a:tc>
                  <a:txBody>
                    <a:bodyPr/>
                    <a:lstStyle/>
                    <a:p>
                      <a:pPr algn="r" rtl="0" fontAlgn="ctr"/>
                      <a:r>
                        <a:rPr lang="es-CO" sz="1000" b="0" i="0" u="none" strike="noStrike">
                          <a:solidFill>
                            <a:srgbClr val="203764"/>
                          </a:solidFill>
                          <a:effectLst/>
                          <a:latin typeface="Calibri" panose="020F0502020204030204" pitchFamily="34" charset="0"/>
                          <a:cs typeface="Calibri" panose="020F0502020204030204" pitchFamily="34" charset="0"/>
                        </a:rPr>
                        <a:t>3%</a:t>
                      </a:r>
                    </a:p>
                  </a:txBody>
                  <a:tcPr marL="0" marR="0" marT="0" marB="0" anchor="ctr">
                    <a:lnL w="6350" cap="flat" cmpd="sng" algn="ctr">
                      <a:solidFill>
                        <a:srgbClr val="B8CCE4"/>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FFFFF"/>
                    </a:solidFill>
                  </a:tcPr>
                </a:tc>
                <a:extLst>
                  <a:ext uri="{0D108BD9-81ED-4DB2-BD59-A6C34878D82A}">
                    <a16:rowId xmlns:a16="http://schemas.microsoft.com/office/drawing/2014/main" xmlns="" val="2048970973"/>
                  </a:ext>
                </a:extLst>
              </a:tr>
              <a:tr h="245996">
                <a:tc>
                  <a:txBody>
                    <a:bodyPr/>
                    <a:lstStyle/>
                    <a:p>
                      <a:pPr algn="l" rtl="0" fontAlgn="ctr"/>
                      <a:r>
                        <a:rPr lang="es-ES" sz="1000" b="0" i="0" u="none" strike="noStrike">
                          <a:solidFill>
                            <a:srgbClr val="203764"/>
                          </a:solidFill>
                          <a:effectLst/>
                          <a:latin typeface="Calibri" panose="020F0502020204030204" pitchFamily="34" charset="0"/>
                          <a:cs typeface="Calibri" panose="020F0502020204030204" pitchFamily="34" charset="0"/>
                        </a:rPr>
                        <a:t>Dividendos y utilidades por otras inversiones de capital </a:t>
                      </a:r>
                    </a:p>
                  </a:txBody>
                  <a:tcPr marL="0" marR="0" marT="0" marB="0" anchor="ctr">
                    <a:lnL w="12700" cap="flat" cmpd="sng" algn="ctr">
                      <a:solidFill>
                        <a:schemeClr val="tx1"/>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b"/>
                      <a:r>
                        <a:rPr lang="es-CO" sz="1000" b="0" i="0" u="none" strike="noStrike">
                          <a:solidFill>
                            <a:srgbClr val="203764"/>
                          </a:solidFill>
                          <a:effectLst/>
                          <a:latin typeface="Calibri" panose="020F0502020204030204" pitchFamily="34" charset="0"/>
                          <a:cs typeface="Calibri" panose="020F0502020204030204" pitchFamily="34" charset="0"/>
                        </a:rPr>
                        <a:t> </a:t>
                      </a:r>
                    </a:p>
                  </a:txBody>
                  <a:tcPr marL="0" marR="0" marT="0" marB="0" anchor="b">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b"/>
                      <a:r>
                        <a:rPr lang="es-CO" sz="1000" b="0" i="0" u="none" strike="noStrike">
                          <a:solidFill>
                            <a:srgbClr val="203764"/>
                          </a:solidFill>
                          <a:effectLst/>
                          <a:latin typeface="Calibri" panose="020F0502020204030204" pitchFamily="34" charset="0"/>
                          <a:cs typeface="Calibri" panose="020F0502020204030204" pitchFamily="34" charset="0"/>
                        </a:rPr>
                        <a:t> </a:t>
                      </a:r>
                    </a:p>
                  </a:txBody>
                  <a:tcPr marL="0" marR="0" marT="0" marB="0" anchor="b">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b"/>
                      <a:r>
                        <a:rPr lang="es-CO" sz="1000" b="0" i="0" u="none" strike="noStrike">
                          <a:solidFill>
                            <a:srgbClr val="203764"/>
                          </a:solidFill>
                          <a:effectLst/>
                          <a:latin typeface="Calibri" panose="020F0502020204030204" pitchFamily="34" charset="0"/>
                          <a:cs typeface="Calibri" panose="020F0502020204030204" pitchFamily="34" charset="0"/>
                        </a:rPr>
                        <a:t> </a:t>
                      </a:r>
                    </a:p>
                  </a:txBody>
                  <a:tcPr marL="0" marR="0" marT="0" marB="0" anchor="b">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b"/>
                      <a:r>
                        <a:rPr lang="es-CO" sz="1000" b="0" i="0" u="none" strike="noStrike">
                          <a:solidFill>
                            <a:srgbClr val="203764"/>
                          </a:solidFill>
                          <a:effectLst/>
                          <a:latin typeface="Calibri" panose="020F0502020204030204" pitchFamily="34" charset="0"/>
                          <a:cs typeface="Calibri" panose="020F0502020204030204" pitchFamily="34" charset="0"/>
                        </a:rPr>
                        <a:t> </a:t>
                      </a:r>
                    </a:p>
                  </a:txBody>
                  <a:tcPr marL="0" marR="0" marT="0" marB="0" anchor="b">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b"/>
                      <a:r>
                        <a:rPr lang="es-CO" sz="1000" b="0" i="0" u="none" strike="noStrike" dirty="0">
                          <a:solidFill>
                            <a:srgbClr val="203764"/>
                          </a:solidFill>
                          <a:effectLst/>
                          <a:latin typeface="Calibri" panose="020F0502020204030204" pitchFamily="34" charset="0"/>
                          <a:cs typeface="Calibri" panose="020F0502020204030204" pitchFamily="34" charset="0"/>
                        </a:rPr>
                        <a:t> </a:t>
                      </a:r>
                    </a:p>
                  </a:txBody>
                  <a:tcPr marL="0" marR="0" marT="0" marB="0" anchor="b">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000" b="0" i="0" u="none" strike="noStrike">
                          <a:solidFill>
                            <a:srgbClr val="203764"/>
                          </a:solidFill>
                          <a:effectLst/>
                          <a:latin typeface="Calibri" panose="020F0502020204030204" pitchFamily="34" charset="0"/>
                          <a:cs typeface="Calibri" panose="020F0502020204030204" pitchFamily="34" charset="0"/>
                        </a:rPr>
                        <a:t>0%</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FFFFF"/>
                    </a:solidFill>
                  </a:tcPr>
                </a:tc>
                <a:tc>
                  <a:txBody>
                    <a:bodyPr/>
                    <a:lstStyle/>
                    <a:p>
                      <a:pPr algn="r" rtl="0" fontAlgn="ctr"/>
                      <a:r>
                        <a:rPr lang="es-CO" sz="1000" b="0" i="0" u="none" strike="noStrike">
                          <a:solidFill>
                            <a:srgbClr val="203764"/>
                          </a:solidFill>
                          <a:effectLst/>
                          <a:latin typeface="Calibri" panose="020F0502020204030204" pitchFamily="34" charset="0"/>
                          <a:cs typeface="Calibri" panose="020F0502020204030204" pitchFamily="34" charset="0"/>
                        </a:rPr>
                        <a:t>0%</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FFFFF"/>
                    </a:solidFill>
                  </a:tcPr>
                </a:tc>
                <a:tc>
                  <a:txBody>
                    <a:bodyPr/>
                    <a:lstStyle/>
                    <a:p>
                      <a:pPr algn="r" rtl="0" fontAlgn="ctr"/>
                      <a:r>
                        <a:rPr lang="es-CO" sz="1000" b="0" i="0" u="none" strike="noStrike">
                          <a:solidFill>
                            <a:srgbClr val="203764"/>
                          </a:solidFill>
                          <a:effectLst/>
                          <a:latin typeface="Calibri" panose="020F0502020204030204" pitchFamily="34" charset="0"/>
                          <a:cs typeface="Calibri" panose="020F0502020204030204" pitchFamily="34" charset="0"/>
                        </a:rPr>
                        <a:t>0%</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FFFFF"/>
                    </a:solidFill>
                  </a:tcPr>
                </a:tc>
                <a:tc>
                  <a:txBody>
                    <a:bodyPr/>
                    <a:lstStyle/>
                    <a:p>
                      <a:pPr algn="r" rtl="0" fontAlgn="ctr"/>
                      <a:r>
                        <a:rPr lang="es-CO" sz="1000" b="0" i="0" u="none" strike="noStrike">
                          <a:solidFill>
                            <a:srgbClr val="203764"/>
                          </a:solidFill>
                          <a:effectLst/>
                          <a:latin typeface="Calibri" panose="020F0502020204030204" pitchFamily="34" charset="0"/>
                          <a:cs typeface="Calibri" panose="020F0502020204030204" pitchFamily="34" charset="0"/>
                        </a:rPr>
                        <a:t>0%</a:t>
                      </a:r>
                    </a:p>
                  </a:txBody>
                  <a:tcPr marL="0" marR="0" marT="0" marB="0" anchor="ctr">
                    <a:lnL w="6350" cap="flat" cmpd="sng" algn="ctr">
                      <a:solidFill>
                        <a:srgbClr val="B8CCE4"/>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FFFFF"/>
                    </a:solidFill>
                  </a:tcPr>
                </a:tc>
                <a:extLst>
                  <a:ext uri="{0D108BD9-81ED-4DB2-BD59-A6C34878D82A}">
                    <a16:rowId xmlns:a16="http://schemas.microsoft.com/office/drawing/2014/main" xmlns="" val="4174006269"/>
                  </a:ext>
                </a:extLst>
              </a:tr>
              <a:tr h="146151">
                <a:tc>
                  <a:txBody>
                    <a:bodyPr/>
                    <a:lstStyle/>
                    <a:p>
                      <a:pPr algn="l" rtl="0" fontAlgn="ctr"/>
                      <a:r>
                        <a:rPr lang="es-CO" sz="1000" b="0" i="0" u="none" strike="noStrike">
                          <a:solidFill>
                            <a:srgbClr val="203764"/>
                          </a:solidFill>
                          <a:effectLst/>
                          <a:latin typeface="Calibri" panose="020F0502020204030204" pitchFamily="34" charset="0"/>
                          <a:cs typeface="Calibri" panose="020F0502020204030204" pitchFamily="34" charset="0"/>
                        </a:rPr>
                        <a:t>Traslados fondos DGCPTN</a:t>
                      </a:r>
                    </a:p>
                  </a:txBody>
                  <a:tcPr marL="0" marR="0" marT="0" marB="0" anchor="ctr">
                    <a:lnL w="12700" cap="flat" cmpd="sng" algn="ctr">
                      <a:solidFill>
                        <a:schemeClr val="tx1"/>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b"/>
                      <a:r>
                        <a:rPr lang="es-CO" sz="1000" b="0" i="0" u="none" strike="noStrike">
                          <a:solidFill>
                            <a:srgbClr val="203764"/>
                          </a:solidFill>
                          <a:effectLst/>
                          <a:latin typeface="Calibri" panose="020F0502020204030204" pitchFamily="34" charset="0"/>
                          <a:cs typeface="Calibri" panose="020F0502020204030204" pitchFamily="34" charset="0"/>
                        </a:rPr>
                        <a:t> </a:t>
                      </a:r>
                    </a:p>
                  </a:txBody>
                  <a:tcPr marL="0" marR="0" marT="0" marB="0" anchor="b">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b"/>
                      <a:r>
                        <a:rPr lang="es-CO" sz="1000" b="0" i="0" u="none" strike="noStrike">
                          <a:solidFill>
                            <a:srgbClr val="203764"/>
                          </a:solidFill>
                          <a:effectLst/>
                          <a:latin typeface="Calibri" panose="020F0502020204030204" pitchFamily="34" charset="0"/>
                          <a:cs typeface="Calibri" panose="020F0502020204030204" pitchFamily="34" charset="0"/>
                        </a:rPr>
                        <a:t> </a:t>
                      </a:r>
                    </a:p>
                  </a:txBody>
                  <a:tcPr marL="0" marR="0" marT="0" marB="0" anchor="b">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b"/>
                      <a:r>
                        <a:rPr lang="es-CO" sz="1000" b="0" i="0" u="none" strike="noStrike">
                          <a:solidFill>
                            <a:srgbClr val="203764"/>
                          </a:solidFill>
                          <a:effectLst/>
                          <a:latin typeface="Calibri" panose="020F0502020204030204" pitchFamily="34" charset="0"/>
                          <a:cs typeface="Calibri" panose="020F0502020204030204" pitchFamily="34" charset="0"/>
                        </a:rPr>
                        <a:t> </a:t>
                      </a:r>
                    </a:p>
                  </a:txBody>
                  <a:tcPr marL="0" marR="0" marT="0" marB="0" anchor="b">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b"/>
                      <a:r>
                        <a:rPr lang="es-CO" sz="1000" b="0" i="0" u="none" strike="noStrike">
                          <a:solidFill>
                            <a:srgbClr val="203764"/>
                          </a:solidFill>
                          <a:effectLst/>
                          <a:latin typeface="Calibri" panose="020F0502020204030204" pitchFamily="34" charset="0"/>
                          <a:cs typeface="Calibri" panose="020F0502020204030204" pitchFamily="34" charset="0"/>
                        </a:rPr>
                        <a:t> </a:t>
                      </a:r>
                    </a:p>
                  </a:txBody>
                  <a:tcPr marL="0" marR="0" marT="0" marB="0" anchor="b">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b"/>
                      <a:r>
                        <a:rPr lang="es-CO" sz="1000" b="0" i="0" u="none" strike="noStrike">
                          <a:solidFill>
                            <a:srgbClr val="203764"/>
                          </a:solidFill>
                          <a:effectLst/>
                          <a:latin typeface="Calibri" panose="020F0502020204030204" pitchFamily="34" charset="0"/>
                          <a:cs typeface="Calibri" panose="020F0502020204030204" pitchFamily="34" charset="0"/>
                        </a:rPr>
                        <a:t> </a:t>
                      </a:r>
                    </a:p>
                  </a:txBody>
                  <a:tcPr marL="0" marR="0" marT="0" marB="0" anchor="b">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000" b="0" i="0" u="none" strike="noStrike">
                          <a:solidFill>
                            <a:srgbClr val="203764"/>
                          </a:solidFill>
                          <a:effectLst/>
                          <a:latin typeface="Calibri" panose="020F0502020204030204" pitchFamily="34" charset="0"/>
                          <a:cs typeface="Calibri" panose="020F0502020204030204" pitchFamily="34" charset="0"/>
                        </a:rPr>
                        <a:t>0%</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FFFFF"/>
                    </a:solidFill>
                  </a:tcPr>
                </a:tc>
                <a:tc>
                  <a:txBody>
                    <a:bodyPr/>
                    <a:lstStyle/>
                    <a:p>
                      <a:pPr algn="r" rtl="0" fontAlgn="ctr"/>
                      <a:r>
                        <a:rPr lang="es-CO" sz="1000" b="0" i="0" u="none" strike="noStrike">
                          <a:solidFill>
                            <a:srgbClr val="203764"/>
                          </a:solidFill>
                          <a:effectLst/>
                          <a:latin typeface="Calibri" panose="020F0502020204030204" pitchFamily="34" charset="0"/>
                          <a:cs typeface="Calibri" panose="020F0502020204030204" pitchFamily="34" charset="0"/>
                        </a:rPr>
                        <a:t>0%</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FFFFF"/>
                    </a:solidFill>
                  </a:tcPr>
                </a:tc>
                <a:tc>
                  <a:txBody>
                    <a:bodyPr/>
                    <a:lstStyle/>
                    <a:p>
                      <a:pPr algn="r" rtl="0" fontAlgn="ctr"/>
                      <a:r>
                        <a:rPr lang="es-CO" sz="1000" b="0" i="0" u="none" strike="noStrike">
                          <a:solidFill>
                            <a:srgbClr val="203764"/>
                          </a:solidFill>
                          <a:effectLst/>
                          <a:latin typeface="Calibri" panose="020F0502020204030204" pitchFamily="34" charset="0"/>
                          <a:cs typeface="Calibri" panose="020F0502020204030204" pitchFamily="34" charset="0"/>
                        </a:rPr>
                        <a:t>0%</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FFFFF"/>
                    </a:solidFill>
                  </a:tcPr>
                </a:tc>
                <a:tc>
                  <a:txBody>
                    <a:bodyPr/>
                    <a:lstStyle/>
                    <a:p>
                      <a:pPr algn="r" rtl="0" fontAlgn="ctr"/>
                      <a:r>
                        <a:rPr lang="es-CO" sz="1000" b="0" i="0" u="none" strike="noStrike">
                          <a:solidFill>
                            <a:srgbClr val="203764"/>
                          </a:solidFill>
                          <a:effectLst/>
                          <a:latin typeface="Calibri" panose="020F0502020204030204" pitchFamily="34" charset="0"/>
                          <a:cs typeface="Calibri" panose="020F0502020204030204" pitchFamily="34" charset="0"/>
                        </a:rPr>
                        <a:t>0%</a:t>
                      </a:r>
                    </a:p>
                  </a:txBody>
                  <a:tcPr marL="0" marR="0" marT="0" marB="0" anchor="ctr">
                    <a:lnL w="6350" cap="flat" cmpd="sng" algn="ctr">
                      <a:solidFill>
                        <a:srgbClr val="B8CCE4"/>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FFFFF"/>
                    </a:solidFill>
                  </a:tcPr>
                </a:tc>
                <a:extLst>
                  <a:ext uri="{0D108BD9-81ED-4DB2-BD59-A6C34878D82A}">
                    <a16:rowId xmlns:a16="http://schemas.microsoft.com/office/drawing/2014/main" xmlns="" val="3027221575"/>
                  </a:ext>
                </a:extLst>
              </a:tr>
              <a:tr h="146151">
                <a:tc>
                  <a:txBody>
                    <a:bodyPr/>
                    <a:lstStyle/>
                    <a:p>
                      <a:pPr algn="l" rtl="0" fontAlgn="ctr"/>
                      <a:r>
                        <a:rPr lang="es-CO" sz="1000" b="0" i="0" u="none" strike="noStrike">
                          <a:solidFill>
                            <a:srgbClr val="203764"/>
                          </a:solidFill>
                          <a:effectLst/>
                          <a:latin typeface="Calibri" panose="020F0502020204030204" pitchFamily="34" charset="0"/>
                          <a:cs typeface="Calibri" panose="020F0502020204030204" pitchFamily="34" charset="0"/>
                        </a:rPr>
                        <a:t>Rendimientos financieros </a:t>
                      </a:r>
                    </a:p>
                  </a:txBody>
                  <a:tcPr marL="0" marR="0" marT="0" marB="0" anchor="ctr">
                    <a:lnL w="12700" cap="flat" cmpd="sng" algn="ctr">
                      <a:solidFill>
                        <a:schemeClr val="tx1"/>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b"/>
                      <a:r>
                        <a:rPr lang="es-CO" sz="1000" b="0" i="0" u="none" strike="noStrike">
                          <a:solidFill>
                            <a:srgbClr val="203764"/>
                          </a:solidFill>
                          <a:effectLst/>
                          <a:latin typeface="Calibri" panose="020F0502020204030204" pitchFamily="34" charset="0"/>
                          <a:cs typeface="Calibri" panose="020F0502020204030204" pitchFamily="34" charset="0"/>
                        </a:rPr>
                        <a:t> </a:t>
                      </a:r>
                    </a:p>
                  </a:txBody>
                  <a:tcPr marL="0" marR="0" marT="0" marB="0" anchor="b">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b"/>
                      <a:r>
                        <a:rPr lang="es-CO" sz="1000" b="0" i="0" u="none" strike="noStrike">
                          <a:solidFill>
                            <a:srgbClr val="203764"/>
                          </a:solidFill>
                          <a:effectLst/>
                          <a:latin typeface="Calibri" panose="020F0502020204030204" pitchFamily="34" charset="0"/>
                          <a:cs typeface="Calibri" panose="020F0502020204030204" pitchFamily="34" charset="0"/>
                        </a:rPr>
                        <a:t> </a:t>
                      </a:r>
                    </a:p>
                  </a:txBody>
                  <a:tcPr marL="0" marR="0" marT="0" marB="0" anchor="b">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b"/>
                      <a:r>
                        <a:rPr lang="es-CO" sz="1000" b="0" i="0" u="none" strike="noStrike">
                          <a:solidFill>
                            <a:srgbClr val="203764"/>
                          </a:solidFill>
                          <a:effectLst/>
                          <a:latin typeface="Calibri" panose="020F0502020204030204" pitchFamily="34" charset="0"/>
                          <a:cs typeface="Calibri" panose="020F0502020204030204" pitchFamily="34" charset="0"/>
                        </a:rPr>
                        <a:t> </a:t>
                      </a:r>
                    </a:p>
                  </a:txBody>
                  <a:tcPr marL="0" marR="0" marT="0" marB="0" anchor="b">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b"/>
                      <a:r>
                        <a:rPr lang="es-CO" sz="1000" b="0" i="0" u="none" strike="noStrike">
                          <a:solidFill>
                            <a:srgbClr val="203764"/>
                          </a:solidFill>
                          <a:effectLst/>
                          <a:latin typeface="Calibri" panose="020F0502020204030204" pitchFamily="34" charset="0"/>
                          <a:cs typeface="Calibri" panose="020F0502020204030204" pitchFamily="34" charset="0"/>
                        </a:rPr>
                        <a:t> </a:t>
                      </a:r>
                    </a:p>
                  </a:txBody>
                  <a:tcPr marL="0" marR="0" marT="0" marB="0" anchor="b">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b"/>
                      <a:r>
                        <a:rPr lang="es-CO" sz="1000" b="0" i="0" u="none" strike="noStrike">
                          <a:solidFill>
                            <a:srgbClr val="203764"/>
                          </a:solidFill>
                          <a:effectLst/>
                          <a:latin typeface="Calibri" panose="020F0502020204030204" pitchFamily="34" charset="0"/>
                          <a:cs typeface="Calibri" panose="020F0502020204030204" pitchFamily="34" charset="0"/>
                        </a:rPr>
                        <a:t> </a:t>
                      </a:r>
                    </a:p>
                  </a:txBody>
                  <a:tcPr marL="0" marR="0" marT="0" marB="0" anchor="b">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000" b="0" i="0" u="none" strike="noStrike" dirty="0">
                          <a:solidFill>
                            <a:srgbClr val="203764"/>
                          </a:solidFill>
                          <a:effectLst/>
                          <a:latin typeface="Calibri" panose="020F0502020204030204" pitchFamily="34" charset="0"/>
                          <a:cs typeface="Calibri" panose="020F0502020204030204" pitchFamily="34" charset="0"/>
                        </a:rPr>
                        <a:t>0%</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FFFFF"/>
                    </a:solidFill>
                  </a:tcPr>
                </a:tc>
                <a:tc>
                  <a:txBody>
                    <a:bodyPr/>
                    <a:lstStyle/>
                    <a:p>
                      <a:pPr algn="r" rtl="0" fontAlgn="ctr"/>
                      <a:r>
                        <a:rPr lang="es-CO" sz="1000" b="0" i="0" u="none" strike="noStrike">
                          <a:solidFill>
                            <a:srgbClr val="203764"/>
                          </a:solidFill>
                          <a:effectLst/>
                          <a:latin typeface="Calibri" panose="020F0502020204030204" pitchFamily="34" charset="0"/>
                          <a:cs typeface="Calibri" panose="020F0502020204030204" pitchFamily="34" charset="0"/>
                        </a:rPr>
                        <a:t>0%</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FFFFF"/>
                    </a:solidFill>
                  </a:tcPr>
                </a:tc>
                <a:tc>
                  <a:txBody>
                    <a:bodyPr/>
                    <a:lstStyle/>
                    <a:p>
                      <a:pPr algn="r" rtl="0" fontAlgn="ctr"/>
                      <a:r>
                        <a:rPr lang="es-CO" sz="1000" b="0" i="0" u="none" strike="noStrike">
                          <a:solidFill>
                            <a:srgbClr val="203764"/>
                          </a:solidFill>
                          <a:effectLst/>
                          <a:latin typeface="Calibri" panose="020F0502020204030204" pitchFamily="34" charset="0"/>
                          <a:cs typeface="Calibri" panose="020F0502020204030204" pitchFamily="34" charset="0"/>
                        </a:rPr>
                        <a:t>0%</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FFFFF"/>
                    </a:solidFill>
                  </a:tcPr>
                </a:tc>
                <a:tc>
                  <a:txBody>
                    <a:bodyPr/>
                    <a:lstStyle/>
                    <a:p>
                      <a:pPr algn="r" rtl="0" fontAlgn="ctr"/>
                      <a:r>
                        <a:rPr lang="es-CO" sz="1000" b="0" i="0" u="none" strike="noStrike">
                          <a:solidFill>
                            <a:srgbClr val="203764"/>
                          </a:solidFill>
                          <a:effectLst/>
                          <a:latin typeface="Calibri" panose="020F0502020204030204" pitchFamily="34" charset="0"/>
                          <a:cs typeface="Calibri" panose="020F0502020204030204" pitchFamily="34" charset="0"/>
                        </a:rPr>
                        <a:t>0%</a:t>
                      </a:r>
                    </a:p>
                  </a:txBody>
                  <a:tcPr marL="0" marR="0" marT="0" marB="0" anchor="ctr">
                    <a:lnL w="6350" cap="flat" cmpd="sng" algn="ctr">
                      <a:solidFill>
                        <a:srgbClr val="B8CCE4"/>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FFFFF"/>
                    </a:solidFill>
                  </a:tcPr>
                </a:tc>
                <a:extLst>
                  <a:ext uri="{0D108BD9-81ED-4DB2-BD59-A6C34878D82A}">
                    <a16:rowId xmlns:a16="http://schemas.microsoft.com/office/drawing/2014/main" xmlns="" val="3975900638"/>
                  </a:ext>
                </a:extLst>
              </a:tr>
              <a:tr h="146151">
                <a:tc>
                  <a:txBody>
                    <a:bodyPr/>
                    <a:lstStyle/>
                    <a:p>
                      <a:pPr algn="l" rtl="0" fontAlgn="ctr"/>
                      <a:r>
                        <a:rPr lang="es-CO" sz="1000" b="0" i="0" u="none" strike="noStrike">
                          <a:solidFill>
                            <a:srgbClr val="203764"/>
                          </a:solidFill>
                          <a:effectLst/>
                          <a:latin typeface="Calibri" panose="020F0502020204030204" pitchFamily="34" charset="0"/>
                          <a:cs typeface="Calibri" panose="020F0502020204030204" pitchFamily="34" charset="0"/>
                        </a:rPr>
                        <a:t>Recursos del crédito interno </a:t>
                      </a:r>
                    </a:p>
                  </a:txBody>
                  <a:tcPr marL="0" marR="0" marT="0" marB="0" anchor="ctr">
                    <a:lnL w="12700" cap="flat" cmpd="sng" algn="ctr">
                      <a:solidFill>
                        <a:schemeClr val="tx1"/>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b"/>
                      <a:r>
                        <a:rPr lang="es-CO" sz="1000" b="0" i="0" u="none" strike="noStrike">
                          <a:solidFill>
                            <a:srgbClr val="203764"/>
                          </a:solidFill>
                          <a:effectLst/>
                          <a:latin typeface="Calibri" panose="020F0502020204030204" pitchFamily="34" charset="0"/>
                          <a:cs typeface="Calibri" panose="020F0502020204030204" pitchFamily="34" charset="0"/>
                        </a:rPr>
                        <a:t> </a:t>
                      </a:r>
                    </a:p>
                  </a:txBody>
                  <a:tcPr marL="0" marR="0" marT="0" marB="0" anchor="b">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b"/>
                      <a:r>
                        <a:rPr lang="es-CO" sz="1000" b="0" i="0" u="none" strike="noStrike">
                          <a:solidFill>
                            <a:srgbClr val="203764"/>
                          </a:solidFill>
                          <a:effectLst/>
                          <a:latin typeface="Calibri" panose="020F0502020204030204" pitchFamily="34" charset="0"/>
                          <a:cs typeface="Calibri" panose="020F0502020204030204" pitchFamily="34" charset="0"/>
                        </a:rPr>
                        <a:t> </a:t>
                      </a:r>
                    </a:p>
                  </a:txBody>
                  <a:tcPr marL="0" marR="0" marT="0" marB="0" anchor="b">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b"/>
                      <a:r>
                        <a:rPr lang="es-CO" sz="1000" b="0" i="0" u="none" strike="noStrike">
                          <a:solidFill>
                            <a:srgbClr val="203764"/>
                          </a:solidFill>
                          <a:effectLst/>
                          <a:latin typeface="Calibri" panose="020F0502020204030204" pitchFamily="34" charset="0"/>
                          <a:cs typeface="Calibri" panose="020F0502020204030204" pitchFamily="34" charset="0"/>
                        </a:rPr>
                        <a:t> </a:t>
                      </a:r>
                    </a:p>
                  </a:txBody>
                  <a:tcPr marL="0" marR="0" marT="0" marB="0" anchor="b">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b"/>
                      <a:r>
                        <a:rPr lang="es-CO" sz="1000" b="0" i="0" u="none" strike="noStrike">
                          <a:solidFill>
                            <a:srgbClr val="203764"/>
                          </a:solidFill>
                          <a:effectLst/>
                          <a:latin typeface="Calibri" panose="020F0502020204030204" pitchFamily="34" charset="0"/>
                          <a:cs typeface="Calibri" panose="020F0502020204030204" pitchFamily="34" charset="0"/>
                        </a:rPr>
                        <a:t> </a:t>
                      </a:r>
                    </a:p>
                  </a:txBody>
                  <a:tcPr marL="0" marR="0" marT="0" marB="0" anchor="b">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b"/>
                      <a:r>
                        <a:rPr lang="es-CO" sz="1000" b="0" i="0" u="none" strike="noStrike">
                          <a:solidFill>
                            <a:srgbClr val="203764"/>
                          </a:solidFill>
                          <a:effectLst/>
                          <a:latin typeface="Calibri" panose="020F0502020204030204" pitchFamily="34" charset="0"/>
                          <a:cs typeface="Calibri" panose="020F0502020204030204" pitchFamily="34" charset="0"/>
                        </a:rPr>
                        <a:t> </a:t>
                      </a:r>
                    </a:p>
                  </a:txBody>
                  <a:tcPr marL="0" marR="0" marT="0" marB="0" anchor="b">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000" b="0" i="0" u="none" strike="noStrike">
                          <a:solidFill>
                            <a:srgbClr val="203764"/>
                          </a:solidFill>
                          <a:effectLst/>
                          <a:latin typeface="Calibri" panose="020F0502020204030204" pitchFamily="34" charset="0"/>
                          <a:cs typeface="Calibri" panose="020F0502020204030204" pitchFamily="34" charset="0"/>
                        </a:rPr>
                        <a:t>0%</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FFFFF"/>
                    </a:solidFill>
                  </a:tcPr>
                </a:tc>
                <a:tc>
                  <a:txBody>
                    <a:bodyPr/>
                    <a:lstStyle/>
                    <a:p>
                      <a:pPr algn="r" rtl="0" fontAlgn="ctr"/>
                      <a:r>
                        <a:rPr lang="es-CO" sz="1000" b="0" i="0" u="none" strike="noStrike">
                          <a:solidFill>
                            <a:srgbClr val="203764"/>
                          </a:solidFill>
                          <a:effectLst/>
                          <a:latin typeface="Calibri" panose="020F0502020204030204" pitchFamily="34" charset="0"/>
                          <a:cs typeface="Calibri" panose="020F0502020204030204" pitchFamily="34" charset="0"/>
                        </a:rPr>
                        <a:t>0%</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FFFFF"/>
                    </a:solidFill>
                  </a:tcPr>
                </a:tc>
                <a:tc>
                  <a:txBody>
                    <a:bodyPr/>
                    <a:lstStyle/>
                    <a:p>
                      <a:pPr algn="r" rtl="0" fontAlgn="ctr"/>
                      <a:r>
                        <a:rPr lang="es-CO" sz="1000" b="0" i="0" u="none" strike="noStrike">
                          <a:solidFill>
                            <a:srgbClr val="203764"/>
                          </a:solidFill>
                          <a:effectLst/>
                          <a:latin typeface="Calibri" panose="020F0502020204030204" pitchFamily="34" charset="0"/>
                          <a:cs typeface="Calibri" panose="020F0502020204030204" pitchFamily="34" charset="0"/>
                        </a:rPr>
                        <a:t>0%</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FFFFF"/>
                    </a:solidFill>
                  </a:tcPr>
                </a:tc>
                <a:tc>
                  <a:txBody>
                    <a:bodyPr/>
                    <a:lstStyle/>
                    <a:p>
                      <a:pPr algn="r" rtl="0" fontAlgn="ctr"/>
                      <a:r>
                        <a:rPr lang="es-CO" sz="1000" b="0" i="0" u="none" strike="noStrike">
                          <a:solidFill>
                            <a:srgbClr val="203764"/>
                          </a:solidFill>
                          <a:effectLst/>
                          <a:latin typeface="Calibri" panose="020F0502020204030204" pitchFamily="34" charset="0"/>
                          <a:cs typeface="Calibri" panose="020F0502020204030204" pitchFamily="34" charset="0"/>
                        </a:rPr>
                        <a:t>0%</a:t>
                      </a:r>
                    </a:p>
                  </a:txBody>
                  <a:tcPr marL="0" marR="0" marT="0" marB="0" anchor="ctr">
                    <a:lnL w="6350" cap="flat" cmpd="sng" algn="ctr">
                      <a:solidFill>
                        <a:srgbClr val="B8CCE4"/>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FFFFF"/>
                    </a:solidFill>
                  </a:tcPr>
                </a:tc>
                <a:extLst>
                  <a:ext uri="{0D108BD9-81ED-4DB2-BD59-A6C34878D82A}">
                    <a16:rowId xmlns:a16="http://schemas.microsoft.com/office/drawing/2014/main" xmlns="" val="163438774"/>
                  </a:ext>
                </a:extLst>
              </a:tr>
              <a:tr h="146151">
                <a:tc>
                  <a:txBody>
                    <a:bodyPr/>
                    <a:lstStyle/>
                    <a:p>
                      <a:pPr algn="l" rtl="0" fontAlgn="ctr"/>
                      <a:r>
                        <a:rPr lang="es-CO" sz="1000" b="0" i="0" u="none" strike="noStrike">
                          <a:solidFill>
                            <a:srgbClr val="203764"/>
                          </a:solidFill>
                          <a:effectLst/>
                          <a:latin typeface="Calibri" panose="020F0502020204030204" pitchFamily="34" charset="0"/>
                          <a:cs typeface="Calibri" panose="020F0502020204030204" pitchFamily="34" charset="0"/>
                        </a:rPr>
                        <a:t>Recursos del crédito externo</a:t>
                      </a:r>
                    </a:p>
                  </a:txBody>
                  <a:tcPr marL="0" marR="0" marT="0" marB="0" anchor="ctr">
                    <a:lnL w="12700" cap="flat" cmpd="sng" algn="ctr">
                      <a:solidFill>
                        <a:schemeClr val="tx1"/>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b"/>
                      <a:r>
                        <a:rPr lang="es-CO" sz="1000" b="0" i="0" u="none" strike="noStrike">
                          <a:solidFill>
                            <a:srgbClr val="203764"/>
                          </a:solidFill>
                          <a:effectLst/>
                          <a:latin typeface="Calibri" panose="020F0502020204030204" pitchFamily="34" charset="0"/>
                          <a:cs typeface="Calibri" panose="020F0502020204030204" pitchFamily="34" charset="0"/>
                        </a:rPr>
                        <a:t> </a:t>
                      </a:r>
                    </a:p>
                  </a:txBody>
                  <a:tcPr marL="0" marR="0" marT="0" marB="0" anchor="b">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b"/>
                      <a:r>
                        <a:rPr lang="es-CO" sz="1000" b="0" i="0" u="none" strike="noStrike">
                          <a:solidFill>
                            <a:srgbClr val="203764"/>
                          </a:solidFill>
                          <a:effectLst/>
                          <a:latin typeface="Calibri" panose="020F0502020204030204" pitchFamily="34" charset="0"/>
                          <a:cs typeface="Calibri" panose="020F0502020204030204" pitchFamily="34" charset="0"/>
                        </a:rPr>
                        <a:t> </a:t>
                      </a:r>
                    </a:p>
                  </a:txBody>
                  <a:tcPr marL="0" marR="0" marT="0" marB="0" anchor="b">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b"/>
                      <a:r>
                        <a:rPr lang="es-CO" sz="1000" b="0" i="0" u="none" strike="noStrike">
                          <a:solidFill>
                            <a:srgbClr val="203764"/>
                          </a:solidFill>
                          <a:effectLst/>
                          <a:latin typeface="Calibri" panose="020F0502020204030204" pitchFamily="34" charset="0"/>
                          <a:cs typeface="Calibri" panose="020F0502020204030204" pitchFamily="34" charset="0"/>
                        </a:rPr>
                        <a:t> </a:t>
                      </a:r>
                    </a:p>
                  </a:txBody>
                  <a:tcPr marL="0" marR="0" marT="0" marB="0" anchor="b">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b"/>
                      <a:r>
                        <a:rPr lang="es-CO" sz="1000" b="0" i="0" u="none" strike="noStrike">
                          <a:solidFill>
                            <a:srgbClr val="203764"/>
                          </a:solidFill>
                          <a:effectLst/>
                          <a:latin typeface="Calibri" panose="020F0502020204030204" pitchFamily="34" charset="0"/>
                          <a:cs typeface="Calibri" panose="020F0502020204030204" pitchFamily="34" charset="0"/>
                        </a:rPr>
                        <a:t> </a:t>
                      </a:r>
                    </a:p>
                  </a:txBody>
                  <a:tcPr marL="0" marR="0" marT="0" marB="0" anchor="b">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b"/>
                      <a:r>
                        <a:rPr lang="es-CO" sz="1000" b="0" i="0" u="none" strike="noStrike">
                          <a:solidFill>
                            <a:srgbClr val="203764"/>
                          </a:solidFill>
                          <a:effectLst/>
                          <a:latin typeface="Calibri" panose="020F0502020204030204" pitchFamily="34" charset="0"/>
                          <a:cs typeface="Calibri" panose="020F0502020204030204" pitchFamily="34" charset="0"/>
                        </a:rPr>
                        <a:t> </a:t>
                      </a:r>
                    </a:p>
                  </a:txBody>
                  <a:tcPr marL="0" marR="0" marT="0" marB="0" anchor="b">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000" b="0" i="0" u="none" strike="noStrike">
                          <a:solidFill>
                            <a:srgbClr val="203764"/>
                          </a:solidFill>
                          <a:effectLst/>
                          <a:latin typeface="Calibri" panose="020F0502020204030204" pitchFamily="34" charset="0"/>
                          <a:cs typeface="Calibri" panose="020F0502020204030204" pitchFamily="34" charset="0"/>
                        </a:rPr>
                        <a:t>0%</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FFFFF"/>
                    </a:solidFill>
                  </a:tcPr>
                </a:tc>
                <a:tc>
                  <a:txBody>
                    <a:bodyPr/>
                    <a:lstStyle/>
                    <a:p>
                      <a:pPr algn="r" rtl="0" fontAlgn="ctr"/>
                      <a:r>
                        <a:rPr lang="es-CO" sz="1000" b="0" i="0" u="none" strike="noStrike">
                          <a:solidFill>
                            <a:srgbClr val="203764"/>
                          </a:solidFill>
                          <a:effectLst/>
                          <a:latin typeface="Calibri" panose="020F0502020204030204" pitchFamily="34" charset="0"/>
                          <a:cs typeface="Calibri" panose="020F0502020204030204" pitchFamily="34" charset="0"/>
                        </a:rPr>
                        <a:t>0%</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FFFFF"/>
                    </a:solidFill>
                  </a:tcPr>
                </a:tc>
                <a:tc>
                  <a:txBody>
                    <a:bodyPr/>
                    <a:lstStyle/>
                    <a:p>
                      <a:pPr algn="r" rtl="0" fontAlgn="ctr"/>
                      <a:r>
                        <a:rPr lang="es-CO" sz="1000" b="0" i="0" u="none" strike="noStrike">
                          <a:solidFill>
                            <a:srgbClr val="203764"/>
                          </a:solidFill>
                          <a:effectLst/>
                          <a:latin typeface="Calibri" panose="020F0502020204030204" pitchFamily="34" charset="0"/>
                          <a:cs typeface="Calibri" panose="020F0502020204030204" pitchFamily="34" charset="0"/>
                        </a:rPr>
                        <a:t>0%</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FFFFF"/>
                    </a:solidFill>
                  </a:tcPr>
                </a:tc>
                <a:tc>
                  <a:txBody>
                    <a:bodyPr/>
                    <a:lstStyle/>
                    <a:p>
                      <a:pPr algn="r" rtl="0" fontAlgn="ctr"/>
                      <a:r>
                        <a:rPr lang="es-CO" sz="1000" b="0" i="0" u="none" strike="noStrike">
                          <a:solidFill>
                            <a:srgbClr val="203764"/>
                          </a:solidFill>
                          <a:effectLst/>
                          <a:latin typeface="Calibri" panose="020F0502020204030204" pitchFamily="34" charset="0"/>
                          <a:cs typeface="Calibri" panose="020F0502020204030204" pitchFamily="34" charset="0"/>
                        </a:rPr>
                        <a:t>0%</a:t>
                      </a:r>
                    </a:p>
                  </a:txBody>
                  <a:tcPr marL="0" marR="0" marT="0" marB="0" anchor="ctr">
                    <a:lnL w="6350" cap="flat" cmpd="sng" algn="ctr">
                      <a:solidFill>
                        <a:srgbClr val="B8CCE4"/>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FFFFF"/>
                    </a:solidFill>
                  </a:tcPr>
                </a:tc>
                <a:extLst>
                  <a:ext uri="{0D108BD9-81ED-4DB2-BD59-A6C34878D82A}">
                    <a16:rowId xmlns:a16="http://schemas.microsoft.com/office/drawing/2014/main" xmlns="" val="155850829"/>
                  </a:ext>
                </a:extLst>
              </a:tr>
              <a:tr h="146151">
                <a:tc>
                  <a:txBody>
                    <a:bodyPr/>
                    <a:lstStyle/>
                    <a:p>
                      <a:pPr algn="l" rtl="0" fontAlgn="ctr"/>
                      <a:r>
                        <a:rPr lang="es-CO" sz="1000" b="0" i="0" u="none" strike="noStrike">
                          <a:solidFill>
                            <a:srgbClr val="203764"/>
                          </a:solidFill>
                          <a:effectLst/>
                          <a:latin typeface="Calibri" panose="020F0502020204030204" pitchFamily="34" charset="0"/>
                          <a:cs typeface="Calibri" panose="020F0502020204030204" pitchFamily="34" charset="0"/>
                        </a:rPr>
                        <a:t>Ttransferencias de capital </a:t>
                      </a:r>
                    </a:p>
                  </a:txBody>
                  <a:tcPr marL="0" marR="0" marT="0" marB="0" anchor="ctr">
                    <a:lnL w="12700" cap="flat" cmpd="sng" algn="ctr">
                      <a:solidFill>
                        <a:schemeClr val="tx1"/>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b"/>
                      <a:r>
                        <a:rPr lang="es-CO" sz="1000" b="0" i="0" u="none" strike="noStrike">
                          <a:solidFill>
                            <a:srgbClr val="203764"/>
                          </a:solidFill>
                          <a:effectLst/>
                          <a:latin typeface="Calibri" panose="020F0502020204030204" pitchFamily="34" charset="0"/>
                          <a:cs typeface="Calibri" panose="020F0502020204030204" pitchFamily="34" charset="0"/>
                        </a:rPr>
                        <a:t> </a:t>
                      </a:r>
                    </a:p>
                  </a:txBody>
                  <a:tcPr marL="0" marR="0" marT="0" marB="0" anchor="b">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b"/>
                      <a:r>
                        <a:rPr lang="es-CO" sz="1000" b="0" i="0" u="none" strike="noStrike">
                          <a:solidFill>
                            <a:srgbClr val="203764"/>
                          </a:solidFill>
                          <a:effectLst/>
                          <a:latin typeface="Calibri" panose="020F0502020204030204" pitchFamily="34" charset="0"/>
                          <a:cs typeface="Calibri" panose="020F0502020204030204" pitchFamily="34" charset="0"/>
                        </a:rPr>
                        <a:t> </a:t>
                      </a:r>
                    </a:p>
                  </a:txBody>
                  <a:tcPr marL="0" marR="0" marT="0" marB="0" anchor="b">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b"/>
                      <a:r>
                        <a:rPr lang="es-CO" sz="1000" b="0" i="0" u="none" strike="noStrike">
                          <a:solidFill>
                            <a:srgbClr val="203764"/>
                          </a:solidFill>
                          <a:effectLst/>
                          <a:latin typeface="Calibri" panose="020F0502020204030204" pitchFamily="34" charset="0"/>
                          <a:cs typeface="Calibri" panose="020F0502020204030204" pitchFamily="34" charset="0"/>
                        </a:rPr>
                        <a:t> </a:t>
                      </a:r>
                    </a:p>
                  </a:txBody>
                  <a:tcPr marL="0" marR="0" marT="0" marB="0" anchor="b">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b"/>
                      <a:r>
                        <a:rPr lang="es-CO" sz="1000" b="0" i="0" u="none" strike="noStrike">
                          <a:solidFill>
                            <a:srgbClr val="203764"/>
                          </a:solidFill>
                          <a:effectLst/>
                          <a:latin typeface="Calibri" panose="020F0502020204030204" pitchFamily="34" charset="0"/>
                          <a:cs typeface="Calibri" panose="020F0502020204030204" pitchFamily="34" charset="0"/>
                        </a:rPr>
                        <a:t> </a:t>
                      </a:r>
                    </a:p>
                  </a:txBody>
                  <a:tcPr marL="0" marR="0" marT="0" marB="0" anchor="b">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b"/>
                      <a:r>
                        <a:rPr lang="es-CO" sz="1000" b="0" i="0" u="none" strike="noStrike">
                          <a:solidFill>
                            <a:srgbClr val="203764"/>
                          </a:solidFill>
                          <a:effectLst/>
                          <a:latin typeface="Calibri" panose="020F0502020204030204" pitchFamily="34" charset="0"/>
                          <a:cs typeface="Calibri" panose="020F0502020204030204" pitchFamily="34" charset="0"/>
                        </a:rPr>
                        <a:t> </a:t>
                      </a:r>
                    </a:p>
                  </a:txBody>
                  <a:tcPr marL="0" marR="0" marT="0" marB="0" anchor="b">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000" b="0" i="0" u="none" strike="noStrike">
                          <a:solidFill>
                            <a:srgbClr val="203764"/>
                          </a:solidFill>
                          <a:effectLst/>
                          <a:latin typeface="Calibri" panose="020F0502020204030204" pitchFamily="34" charset="0"/>
                          <a:cs typeface="Calibri" panose="020F0502020204030204" pitchFamily="34" charset="0"/>
                        </a:rPr>
                        <a:t>0%</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FFFFF"/>
                    </a:solidFill>
                  </a:tcPr>
                </a:tc>
                <a:tc>
                  <a:txBody>
                    <a:bodyPr/>
                    <a:lstStyle/>
                    <a:p>
                      <a:pPr algn="r" rtl="0" fontAlgn="ctr"/>
                      <a:r>
                        <a:rPr lang="es-CO" sz="1000" b="0" i="0" u="none" strike="noStrike">
                          <a:solidFill>
                            <a:srgbClr val="203764"/>
                          </a:solidFill>
                          <a:effectLst/>
                          <a:latin typeface="Calibri" panose="020F0502020204030204" pitchFamily="34" charset="0"/>
                          <a:cs typeface="Calibri" panose="020F0502020204030204" pitchFamily="34" charset="0"/>
                        </a:rPr>
                        <a:t>0%</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FFFFF"/>
                    </a:solidFill>
                  </a:tcPr>
                </a:tc>
                <a:tc>
                  <a:txBody>
                    <a:bodyPr/>
                    <a:lstStyle/>
                    <a:p>
                      <a:pPr algn="r" rtl="0" fontAlgn="ctr"/>
                      <a:r>
                        <a:rPr lang="es-CO" sz="1000" b="0" i="0" u="none" strike="noStrike">
                          <a:solidFill>
                            <a:srgbClr val="203764"/>
                          </a:solidFill>
                          <a:effectLst/>
                          <a:latin typeface="Calibri" panose="020F0502020204030204" pitchFamily="34" charset="0"/>
                          <a:cs typeface="Calibri" panose="020F0502020204030204" pitchFamily="34" charset="0"/>
                        </a:rPr>
                        <a:t>0%</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FFFFF"/>
                    </a:solidFill>
                  </a:tcPr>
                </a:tc>
                <a:tc>
                  <a:txBody>
                    <a:bodyPr/>
                    <a:lstStyle/>
                    <a:p>
                      <a:pPr algn="r" rtl="0" fontAlgn="ctr"/>
                      <a:r>
                        <a:rPr lang="es-CO" sz="1000" b="0" i="0" u="none" strike="noStrike">
                          <a:solidFill>
                            <a:srgbClr val="203764"/>
                          </a:solidFill>
                          <a:effectLst/>
                          <a:latin typeface="Calibri" panose="020F0502020204030204" pitchFamily="34" charset="0"/>
                          <a:cs typeface="Calibri" panose="020F0502020204030204" pitchFamily="34" charset="0"/>
                        </a:rPr>
                        <a:t>0%</a:t>
                      </a:r>
                    </a:p>
                  </a:txBody>
                  <a:tcPr marL="0" marR="0" marT="0" marB="0" anchor="ctr">
                    <a:lnL w="6350" cap="flat" cmpd="sng" algn="ctr">
                      <a:solidFill>
                        <a:srgbClr val="B8CCE4"/>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FFFFF"/>
                    </a:solidFill>
                  </a:tcPr>
                </a:tc>
                <a:extLst>
                  <a:ext uri="{0D108BD9-81ED-4DB2-BD59-A6C34878D82A}">
                    <a16:rowId xmlns:a16="http://schemas.microsoft.com/office/drawing/2014/main" xmlns="" val="1502592475"/>
                  </a:ext>
                </a:extLst>
              </a:tr>
              <a:tr h="245996">
                <a:tc>
                  <a:txBody>
                    <a:bodyPr/>
                    <a:lstStyle/>
                    <a:p>
                      <a:pPr algn="l" rtl="0" fontAlgn="ctr"/>
                      <a:r>
                        <a:rPr lang="es-CO" sz="1000" b="0" i="0" u="none" strike="noStrike">
                          <a:solidFill>
                            <a:srgbClr val="203764"/>
                          </a:solidFill>
                          <a:effectLst/>
                          <a:latin typeface="Calibri" panose="020F0502020204030204" pitchFamily="34" charset="0"/>
                          <a:cs typeface="Calibri" panose="020F0502020204030204" pitchFamily="34" charset="0"/>
                        </a:rPr>
                        <a:t>Recurperación de cartera - préstamos </a:t>
                      </a:r>
                    </a:p>
                  </a:txBody>
                  <a:tcPr marL="0" marR="0" marT="0" marB="0" anchor="ctr">
                    <a:lnL w="12700" cap="flat" cmpd="sng" algn="ctr">
                      <a:solidFill>
                        <a:schemeClr val="tx1"/>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b"/>
                      <a:r>
                        <a:rPr lang="es-CO" sz="1000" b="0" i="0" u="none" strike="noStrike">
                          <a:solidFill>
                            <a:srgbClr val="203764"/>
                          </a:solidFill>
                          <a:effectLst/>
                          <a:latin typeface="Calibri" panose="020F0502020204030204" pitchFamily="34" charset="0"/>
                          <a:cs typeface="Calibri" panose="020F0502020204030204" pitchFamily="34" charset="0"/>
                        </a:rPr>
                        <a:t> </a:t>
                      </a:r>
                    </a:p>
                  </a:txBody>
                  <a:tcPr marL="0" marR="0" marT="0" marB="0" anchor="b">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b"/>
                      <a:r>
                        <a:rPr lang="es-CO" sz="1000" b="0" i="0" u="none" strike="noStrike">
                          <a:solidFill>
                            <a:srgbClr val="203764"/>
                          </a:solidFill>
                          <a:effectLst/>
                          <a:latin typeface="Calibri" panose="020F0502020204030204" pitchFamily="34" charset="0"/>
                          <a:cs typeface="Calibri" panose="020F0502020204030204" pitchFamily="34" charset="0"/>
                        </a:rPr>
                        <a:t> </a:t>
                      </a:r>
                    </a:p>
                  </a:txBody>
                  <a:tcPr marL="0" marR="0" marT="0" marB="0" anchor="b">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b"/>
                      <a:r>
                        <a:rPr lang="es-CO" sz="1000" b="0" i="0" u="none" strike="noStrike">
                          <a:solidFill>
                            <a:srgbClr val="203764"/>
                          </a:solidFill>
                          <a:effectLst/>
                          <a:latin typeface="Calibri" panose="020F0502020204030204" pitchFamily="34" charset="0"/>
                          <a:cs typeface="Calibri" panose="020F0502020204030204" pitchFamily="34" charset="0"/>
                        </a:rPr>
                        <a:t> </a:t>
                      </a:r>
                    </a:p>
                  </a:txBody>
                  <a:tcPr marL="0" marR="0" marT="0" marB="0" anchor="b">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b"/>
                      <a:r>
                        <a:rPr lang="es-CO" sz="1000" b="0" i="0" u="none" strike="noStrike">
                          <a:solidFill>
                            <a:srgbClr val="203764"/>
                          </a:solidFill>
                          <a:effectLst/>
                          <a:latin typeface="Calibri" panose="020F0502020204030204" pitchFamily="34" charset="0"/>
                          <a:cs typeface="Calibri" panose="020F0502020204030204" pitchFamily="34" charset="0"/>
                        </a:rPr>
                        <a:t> </a:t>
                      </a:r>
                    </a:p>
                  </a:txBody>
                  <a:tcPr marL="0" marR="0" marT="0" marB="0" anchor="b">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b"/>
                      <a:r>
                        <a:rPr lang="es-CO" sz="1000" b="0" i="0" u="none" strike="noStrike">
                          <a:solidFill>
                            <a:srgbClr val="203764"/>
                          </a:solidFill>
                          <a:effectLst/>
                          <a:latin typeface="Calibri" panose="020F0502020204030204" pitchFamily="34" charset="0"/>
                          <a:cs typeface="Calibri" panose="020F0502020204030204" pitchFamily="34" charset="0"/>
                        </a:rPr>
                        <a:t> </a:t>
                      </a:r>
                    </a:p>
                  </a:txBody>
                  <a:tcPr marL="0" marR="0" marT="0" marB="0" anchor="b">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000" b="0" i="0" u="none" strike="noStrike" dirty="0">
                          <a:solidFill>
                            <a:srgbClr val="203764"/>
                          </a:solidFill>
                          <a:effectLst/>
                          <a:latin typeface="Calibri" panose="020F0502020204030204" pitchFamily="34" charset="0"/>
                          <a:cs typeface="Calibri" panose="020F0502020204030204" pitchFamily="34" charset="0"/>
                        </a:rPr>
                        <a:t>0%</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FFFFF"/>
                    </a:solidFill>
                  </a:tcPr>
                </a:tc>
                <a:tc>
                  <a:txBody>
                    <a:bodyPr/>
                    <a:lstStyle/>
                    <a:p>
                      <a:pPr algn="r" rtl="0" fontAlgn="ctr"/>
                      <a:r>
                        <a:rPr lang="es-CO" sz="1000" b="0" i="0" u="none" strike="noStrike">
                          <a:solidFill>
                            <a:srgbClr val="203764"/>
                          </a:solidFill>
                          <a:effectLst/>
                          <a:latin typeface="Calibri" panose="020F0502020204030204" pitchFamily="34" charset="0"/>
                          <a:cs typeface="Calibri" panose="020F0502020204030204" pitchFamily="34" charset="0"/>
                        </a:rPr>
                        <a:t>0%</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FFFFF"/>
                    </a:solidFill>
                  </a:tcPr>
                </a:tc>
                <a:tc>
                  <a:txBody>
                    <a:bodyPr/>
                    <a:lstStyle/>
                    <a:p>
                      <a:pPr algn="r" rtl="0" fontAlgn="ctr"/>
                      <a:r>
                        <a:rPr lang="es-CO" sz="1000" b="0" i="0" u="none" strike="noStrike">
                          <a:solidFill>
                            <a:srgbClr val="203764"/>
                          </a:solidFill>
                          <a:effectLst/>
                          <a:latin typeface="Calibri" panose="020F0502020204030204" pitchFamily="34" charset="0"/>
                          <a:cs typeface="Calibri" panose="020F0502020204030204" pitchFamily="34" charset="0"/>
                        </a:rPr>
                        <a:t>0%</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FFFFF"/>
                    </a:solidFill>
                  </a:tcPr>
                </a:tc>
                <a:tc>
                  <a:txBody>
                    <a:bodyPr/>
                    <a:lstStyle/>
                    <a:p>
                      <a:pPr algn="r" rtl="0" fontAlgn="ctr"/>
                      <a:r>
                        <a:rPr lang="es-CO" sz="1000" b="0" i="0" u="none" strike="noStrike">
                          <a:solidFill>
                            <a:srgbClr val="203764"/>
                          </a:solidFill>
                          <a:effectLst/>
                          <a:latin typeface="Calibri" panose="020F0502020204030204" pitchFamily="34" charset="0"/>
                          <a:cs typeface="Calibri" panose="020F0502020204030204" pitchFamily="34" charset="0"/>
                        </a:rPr>
                        <a:t>0%</a:t>
                      </a:r>
                    </a:p>
                  </a:txBody>
                  <a:tcPr marL="0" marR="0" marT="0" marB="0" anchor="ctr">
                    <a:lnL w="6350" cap="flat" cmpd="sng" algn="ctr">
                      <a:solidFill>
                        <a:srgbClr val="B8CCE4"/>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FFFFF"/>
                    </a:solidFill>
                  </a:tcPr>
                </a:tc>
                <a:extLst>
                  <a:ext uri="{0D108BD9-81ED-4DB2-BD59-A6C34878D82A}">
                    <a16:rowId xmlns:a16="http://schemas.microsoft.com/office/drawing/2014/main" xmlns="" val="1387669456"/>
                  </a:ext>
                </a:extLst>
              </a:tr>
              <a:tr h="146151">
                <a:tc>
                  <a:txBody>
                    <a:bodyPr/>
                    <a:lstStyle/>
                    <a:p>
                      <a:pPr algn="l" rtl="0" fontAlgn="ctr"/>
                      <a:r>
                        <a:rPr lang="es-CO" sz="1000" b="0" i="0" u="none" strike="noStrike">
                          <a:solidFill>
                            <a:srgbClr val="203764"/>
                          </a:solidFill>
                          <a:effectLst/>
                          <a:latin typeface="Calibri" panose="020F0502020204030204" pitchFamily="34" charset="0"/>
                          <a:cs typeface="Calibri" panose="020F0502020204030204" pitchFamily="34" charset="0"/>
                        </a:rPr>
                        <a:t>Recursos del balance</a:t>
                      </a:r>
                    </a:p>
                  </a:txBody>
                  <a:tcPr marL="0" marR="0" marT="0" marB="0" anchor="ctr">
                    <a:lnL w="12700" cap="flat" cmpd="sng" algn="ctr">
                      <a:solidFill>
                        <a:schemeClr val="tx1"/>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b"/>
                      <a:r>
                        <a:rPr lang="es-CO" sz="1000" b="0" i="0" u="none" strike="noStrike">
                          <a:solidFill>
                            <a:srgbClr val="203764"/>
                          </a:solidFill>
                          <a:effectLst/>
                          <a:latin typeface="Calibri" panose="020F0502020204030204" pitchFamily="34" charset="0"/>
                          <a:cs typeface="Calibri" panose="020F0502020204030204" pitchFamily="34" charset="0"/>
                        </a:rPr>
                        <a:t> </a:t>
                      </a:r>
                    </a:p>
                  </a:txBody>
                  <a:tcPr marL="0" marR="0" marT="0" marB="0" anchor="b">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b"/>
                      <a:r>
                        <a:rPr lang="es-CO" sz="1000" b="0" i="0" u="none" strike="noStrike">
                          <a:solidFill>
                            <a:srgbClr val="203764"/>
                          </a:solidFill>
                          <a:effectLst/>
                          <a:latin typeface="Calibri" panose="020F0502020204030204" pitchFamily="34" charset="0"/>
                          <a:cs typeface="Calibri" panose="020F0502020204030204" pitchFamily="34" charset="0"/>
                        </a:rPr>
                        <a:t> </a:t>
                      </a:r>
                    </a:p>
                  </a:txBody>
                  <a:tcPr marL="0" marR="0" marT="0" marB="0" anchor="b">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b"/>
                      <a:r>
                        <a:rPr lang="es-CO" sz="1000" b="0" i="0" u="none" strike="noStrike">
                          <a:solidFill>
                            <a:srgbClr val="203764"/>
                          </a:solidFill>
                          <a:effectLst/>
                          <a:latin typeface="Calibri" panose="020F0502020204030204" pitchFamily="34" charset="0"/>
                          <a:cs typeface="Calibri" panose="020F0502020204030204" pitchFamily="34" charset="0"/>
                        </a:rPr>
                        <a:t> </a:t>
                      </a:r>
                    </a:p>
                  </a:txBody>
                  <a:tcPr marL="0" marR="0" marT="0" marB="0" anchor="b">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b"/>
                      <a:r>
                        <a:rPr lang="es-CO" sz="1000" b="0" i="0" u="none" strike="noStrike">
                          <a:solidFill>
                            <a:srgbClr val="203764"/>
                          </a:solidFill>
                          <a:effectLst/>
                          <a:latin typeface="Calibri" panose="020F0502020204030204" pitchFamily="34" charset="0"/>
                          <a:cs typeface="Calibri" panose="020F0502020204030204" pitchFamily="34" charset="0"/>
                        </a:rPr>
                        <a:t> </a:t>
                      </a:r>
                    </a:p>
                  </a:txBody>
                  <a:tcPr marL="0" marR="0" marT="0" marB="0" anchor="b">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b"/>
                      <a:r>
                        <a:rPr lang="es-CO" sz="1000" b="0" i="0" u="none" strike="noStrike">
                          <a:solidFill>
                            <a:srgbClr val="203764"/>
                          </a:solidFill>
                          <a:effectLst/>
                          <a:latin typeface="Calibri" panose="020F0502020204030204" pitchFamily="34" charset="0"/>
                          <a:cs typeface="Calibri" panose="020F0502020204030204" pitchFamily="34" charset="0"/>
                        </a:rPr>
                        <a:t> </a:t>
                      </a:r>
                    </a:p>
                  </a:txBody>
                  <a:tcPr marL="0" marR="0" marT="0" marB="0" anchor="b">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000" b="0" i="0" u="none" strike="noStrike">
                          <a:solidFill>
                            <a:srgbClr val="203764"/>
                          </a:solidFill>
                          <a:effectLst/>
                          <a:latin typeface="Calibri" panose="020F0502020204030204" pitchFamily="34" charset="0"/>
                          <a:cs typeface="Calibri" panose="020F0502020204030204" pitchFamily="34" charset="0"/>
                        </a:rPr>
                        <a:t>0%</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FFFFF"/>
                    </a:solidFill>
                  </a:tcPr>
                </a:tc>
                <a:tc>
                  <a:txBody>
                    <a:bodyPr/>
                    <a:lstStyle/>
                    <a:p>
                      <a:pPr algn="r" rtl="0" fontAlgn="ctr"/>
                      <a:r>
                        <a:rPr lang="es-CO" sz="1000" b="0" i="0" u="none" strike="noStrike">
                          <a:solidFill>
                            <a:srgbClr val="203764"/>
                          </a:solidFill>
                          <a:effectLst/>
                          <a:latin typeface="Calibri" panose="020F0502020204030204" pitchFamily="34" charset="0"/>
                          <a:cs typeface="Calibri" panose="020F0502020204030204" pitchFamily="34" charset="0"/>
                        </a:rPr>
                        <a:t>0%</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FFFFF"/>
                    </a:solidFill>
                  </a:tcPr>
                </a:tc>
                <a:tc>
                  <a:txBody>
                    <a:bodyPr/>
                    <a:lstStyle/>
                    <a:p>
                      <a:pPr algn="r" rtl="0" fontAlgn="ctr"/>
                      <a:r>
                        <a:rPr lang="es-CO" sz="1000" b="0" i="0" u="none" strike="noStrike">
                          <a:solidFill>
                            <a:srgbClr val="203764"/>
                          </a:solidFill>
                          <a:effectLst/>
                          <a:latin typeface="Calibri" panose="020F0502020204030204" pitchFamily="34" charset="0"/>
                          <a:cs typeface="Calibri" panose="020F0502020204030204" pitchFamily="34" charset="0"/>
                        </a:rPr>
                        <a:t>0%</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FFFFF"/>
                    </a:solidFill>
                  </a:tcPr>
                </a:tc>
                <a:tc>
                  <a:txBody>
                    <a:bodyPr/>
                    <a:lstStyle/>
                    <a:p>
                      <a:pPr algn="r" rtl="0" fontAlgn="ctr"/>
                      <a:r>
                        <a:rPr lang="es-CO" sz="1000" b="0" i="0" u="none" strike="noStrike">
                          <a:solidFill>
                            <a:srgbClr val="203764"/>
                          </a:solidFill>
                          <a:effectLst/>
                          <a:latin typeface="Calibri" panose="020F0502020204030204" pitchFamily="34" charset="0"/>
                          <a:cs typeface="Calibri" panose="020F0502020204030204" pitchFamily="34" charset="0"/>
                        </a:rPr>
                        <a:t>0%</a:t>
                      </a:r>
                    </a:p>
                  </a:txBody>
                  <a:tcPr marL="0" marR="0" marT="0" marB="0" anchor="ctr">
                    <a:lnL w="6350" cap="flat" cmpd="sng" algn="ctr">
                      <a:solidFill>
                        <a:srgbClr val="B8CCE4"/>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FFFFF"/>
                    </a:solidFill>
                  </a:tcPr>
                </a:tc>
                <a:extLst>
                  <a:ext uri="{0D108BD9-81ED-4DB2-BD59-A6C34878D82A}">
                    <a16:rowId xmlns:a16="http://schemas.microsoft.com/office/drawing/2014/main" xmlns="" val="2720736688"/>
                  </a:ext>
                </a:extLst>
              </a:tr>
              <a:tr h="146151">
                <a:tc>
                  <a:txBody>
                    <a:bodyPr/>
                    <a:lstStyle/>
                    <a:p>
                      <a:pPr algn="l" rtl="0" fontAlgn="ctr"/>
                      <a:r>
                        <a:rPr lang="es-CO" sz="1000" b="0" i="0" u="none" strike="noStrike">
                          <a:solidFill>
                            <a:srgbClr val="203764"/>
                          </a:solidFill>
                          <a:effectLst/>
                          <a:latin typeface="Calibri" panose="020F0502020204030204" pitchFamily="34" charset="0"/>
                          <a:cs typeface="Calibri" panose="020F0502020204030204" pitchFamily="34" charset="0"/>
                        </a:rPr>
                        <a:t>Diferencial cambiario </a:t>
                      </a:r>
                    </a:p>
                  </a:txBody>
                  <a:tcPr marL="0" marR="0" marT="0" marB="0" anchor="ctr">
                    <a:lnL w="12700" cap="flat" cmpd="sng" algn="ctr">
                      <a:solidFill>
                        <a:schemeClr val="tx1"/>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b"/>
                      <a:r>
                        <a:rPr lang="es-CO" sz="1000" b="0" i="0" u="none" strike="noStrike">
                          <a:solidFill>
                            <a:srgbClr val="203764"/>
                          </a:solidFill>
                          <a:effectLst/>
                          <a:latin typeface="Calibri" panose="020F0502020204030204" pitchFamily="34" charset="0"/>
                          <a:cs typeface="Calibri" panose="020F0502020204030204" pitchFamily="34" charset="0"/>
                        </a:rPr>
                        <a:t> </a:t>
                      </a:r>
                    </a:p>
                  </a:txBody>
                  <a:tcPr marL="0" marR="0" marT="0" marB="0" anchor="b">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b"/>
                      <a:r>
                        <a:rPr lang="es-CO" sz="1000" b="0" i="0" u="none" strike="noStrike">
                          <a:solidFill>
                            <a:srgbClr val="203764"/>
                          </a:solidFill>
                          <a:effectLst/>
                          <a:latin typeface="Calibri" panose="020F0502020204030204" pitchFamily="34" charset="0"/>
                          <a:cs typeface="Calibri" panose="020F0502020204030204" pitchFamily="34" charset="0"/>
                        </a:rPr>
                        <a:t> </a:t>
                      </a:r>
                    </a:p>
                  </a:txBody>
                  <a:tcPr marL="0" marR="0" marT="0" marB="0" anchor="b">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b"/>
                      <a:r>
                        <a:rPr lang="es-CO" sz="1000" b="0" i="0" u="none" strike="noStrike">
                          <a:solidFill>
                            <a:srgbClr val="203764"/>
                          </a:solidFill>
                          <a:effectLst/>
                          <a:latin typeface="Calibri" panose="020F0502020204030204" pitchFamily="34" charset="0"/>
                          <a:cs typeface="Calibri" panose="020F0502020204030204" pitchFamily="34" charset="0"/>
                        </a:rPr>
                        <a:t> </a:t>
                      </a:r>
                    </a:p>
                  </a:txBody>
                  <a:tcPr marL="0" marR="0" marT="0" marB="0" anchor="b">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b"/>
                      <a:r>
                        <a:rPr lang="es-CO" sz="1000" b="0" i="0" u="none" strike="noStrike">
                          <a:solidFill>
                            <a:srgbClr val="203764"/>
                          </a:solidFill>
                          <a:effectLst/>
                          <a:latin typeface="Calibri" panose="020F0502020204030204" pitchFamily="34" charset="0"/>
                          <a:cs typeface="Calibri" panose="020F0502020204030204" pitchFamily="34" charset="0"/>
                        </a:rPr>
                        <a:t> </a:t>
                      </a:r>
                    </a:p>
                  </a:txBody>
                  <a:tcPr marL="0" marR="0" marT="0" marB="0" anchor="b">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b"/>
                      <a:r>
                        <a:rPr lang="es-CO" sz="1000" b="0" i="0" u="none" strike="noStrike">
                          <a:solidFill>
                            <a:srgbClr val="203764"/>
                          </a:solidFill>
                          <a:effectLst/>
                          <a:latin typeface="Calibri" panose="020F0502020204030204" pitchFamily="34" charset="0"/>
                          <a:cs typeface="Calibri" panose="020F0502020204030204" pitchFamily="34" charset="0"/>
                        </a:rPr>
                        <a:t> </a:t>
                      </a:r>
                    </a:p>
                  </a:txBody>
                  <a:tcPr marL="0" marR="0" marT="0" marB="0" anchor="b">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000" b="0" i="0" u="none" strike="noStrike">
                          <a:solidFill>
                            <a:srgbClr val="203764"/>
                          </a:solidFill>
                          <a:effectLst/>
                          <a:latin typeface="Calibri" panose="020F0502020204030204" pitchFamily="34" charset="0"/>
                          <a:cs typeface="Calibri" panose="020F0502020204030204" pitchFamily="34" charset="0"/>
                        </a:rPr>
                        <a:t>0%</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FFFFF"/>
                    </a:solidFill>
                  </a:tcPr>
                </a:tc>
                <a:tc>
                  <a:txBody>
                    <a:bodyPr/>
                    <a:lstStyle/>
                    <a:p>
                      <a:pPr algn="r" rtl="0" fontAlgn="ctr"/>
                      <a:r>
                        <a:rPr lang="es-CO" sz="1000" b="0" i="0" u="none" strike="noStrike">
                          <a:solidFill>
                            <a:srgbClr val="203764"/>
                          </a:solidFill>
                          <a:effectLst/>
                          <a:latin typeface="Calibri" panose="020F0502020204030204" pitchFamily="34" charset="0"/>
                          <a:cs typeface="Calibri" panose="020F0502020204030204" pitchFamily="34" charset="0"/>
                        </a:rPr>
                        <a:t>0%</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FFFFF"/>
                    </a:solidFill>
                  </a:tcPr>
                </a:tc>
                <a:tc>
                  <a:txBody>
                    <a:bodyPr/>
                    <a:lstStyle/>
                    <a:p>
                      <a:pPr algn="r" rtl="0" fontAlgn="ctr"/>
                      <a:r>
                        <a:rPr lang="es-CO" sz="1000" b="0" i="0" u="none" strike="noStrike">
                          <a:solidFill>
                            <a:srgbClr val="203764"/>
                          </a:solidFill>
                          <a:effectLst/>
                          <a:latin typeface="Calibri" panose="020F0502020204030204" pitchFamily="34" charset="0"/>
                          <a:cs typeface="Calibri" panose="020F0502020204030204" pitchFamily="34" charset="0"/>
                        </a:rPr>
                        <a:t>0%</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FFFFF"/>
                    </a:solidFill>
                  </a:tcPr>
                </a:tc>
                <a:tc>
                  <a:txBody>
                    <a:bodyPr/>
                    <a:lstStyle/>
                    <a:p>
                      <a:pPr algn="r" rtl="0" fontAlgn="ctr"/>
                      <a:r>
                        <a:rPr lang="es-CO" sz="1000" b="0" i="0" u="none" strike="noStrike">
                          <a:solidFill>
                            <a:srgbClr val="203764"/>
                          </a:solidFill>
                          <a:effectLst/>
                          <a:latin typeface="Calibri" panose="020F0502020204030204" pitchFamily="34" charset="0"/>
                          <a:cs typeface="Calibri" panose="020F0502020204030204" pitchFamily="34" charset="0"/>
                        </a:rPr>
                        <a:t>0%</a:t>
                      </a:r>
                    </a:p>
                  </a:txBody>
                  <a:tcPr marL="0" marR="0" marT="0" marB="0" anchor="ctr">
                    <a:lnL w="6350" cap="flat" cmpd="sng" algn="ctr">
                      <a:solidFill>
                        <a:srgbClr val="B8CCE4"/>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FFFFF"/>
                    </a:solidFill>
                  </a:tcPr>
                </a:tc>
                <a:extLst>
                  <a:ext uri="{0D108BD9-81ED-4DB2-BD59-A6C34878D82A}">
                    <a16:rowId xmlns:a16="http://schemas.microsoft.com/office/drawing/2014/main" xmlns="" val="181470426"/>
                  </a:ext>
                </a:extLst>
              </a:tr>
              <a:tr h="245996">
                <a:tc>
                  <a:txBody>
                    <a:bodyPr/>
                    <a:lstStyle/>
                    <a:p>
                      <a:pPr algn="l" rtl="0" fontAlgn="ctr"/>
                      <a:r>
                        <a:rPr lang="es-ES" sz="1000" b="0" i="0" u="none" strike="noStrike">
                          <a:solidFill>
                            <a:srgbClr val="203764"/>
                          </a:solidFill>
                          <a:effectLst/>
                          <a:latin typeface="Calibri" panose="020F0502020204030204" pitchFamily="34" charset="0"/>
                          <a:cs typeface="Calibri" panose="020F0502020204030204" pitchFamily="34" charset="0"/>
                        </a:rPr>
                        <a:t>Recursos de terceros en consignación </a:t>
                      </a:r>
                    </a:p>
                  </a:txBody>
                  <a:tcPr marL="0" marR="0" marT="0" marB="0" anchor="ctr">
                    <a:lnL w="12700" cap="flat" cmpd="sng" algn="ctr">
                      <a:solidFill>
                        <a:schemeClr val="tx1"/>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b"/>
                      <a:r>
                        <a:rPr lang="es-CO" sz="1000" b="0" i="0" u="none" strike="noStrike">
                          <a:solidFill>
                            <a:srgbClr val="203764"/>
                          </a:solidFill>
                          <a:effectLst/>
                          <a:latin typeface="Calibri" panose="020F0502020204030204" pitchFamily="34" charset="0"/>
                          <a:cs typeface="Calibri" panose="020F0502020204030204" pitchFamily="34" charset="0"/>
                        </a:rPr>
                        <a:t> </a:t>
                      </a:r>
                    </a:p>
                  </a:txBody>
                  <a:tcPr marL="0" marR="0" marT="0" marB="0" anchor="b">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b"/>
                      <a:r>
                        <a:rPr lang="es-CO" sz="1000" b="0" i="0" u="none" strike="noStrike">
                          <a:solidFill>
                            <a:srgbClr val="203764"/>
                          </a:solidFill>
                          <a:effectLst/>
                          <a:latin typeface="Calibri" panose="020F0502020204030204" pitchFamily="34" charset="0"/>
                          <a:cs typeface="Calibri" panose="020F0502020204030204" pitchFamily="34" charset="0"/>
                        </a:rPr>
                        <a:t> </a:t>
                      </a:r>
                    </a:p>
                  </a:txBody>
                  <a:tcPr marL="0" marR="0" marT="0" marB="0" anchor="b">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b"/>
                      <a:r>
                        <a:rPr lang="es-CO" sz="1000" b="0" i="0" u="none" strike="noStrike">
                          <a:solidFill>
                            <a:srgbClr val="203764"/>
                          </a:solidFill>
                          <a:effectLst/>
                          <a:latin typeface="Calibri" panose="020F0502020204030204" pitchFamily="34" charset="0"/>
                          <a:cs typeface="Calibri" panose="020F0502020204030204" pitchFamily="34" charset="0"/>
                        </a:rPr>
                        <a:t> </a:t>
                      </a:r>
                    </a:p>
                  </a:txBody>
                  <a:tcPr marL="0" marR="0" marT="0" marB="0" anchor="b">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b"/>
                      <a:r>
                        <a:rPr lang="es-CO" sz="1000" b="0" i="0" u="none" strike="noStrike">
                          <a:solidFill>
                            <a:srgbClr val="203764"/>
                          </a:solidFill>
                          <a:effectLst/>
                          <a:latin typeface="Calibri" panose="020F0502020204030204" pitchFamily="34" charset="0"/>
                          <a:cs typeface="Calibri" panose="020F0502020204030204" pitchFamily="34" charset="0"/>
                        </a:rPr>
                        <a:t> </a:t>
                      </a:r>
                    </a:p>
                  </a:txBody>
                  <a:tcPr marL="0" marR="0" marT="0" marB="0" anchor="b">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b"/>
                      <a:r>
                        <a:rPr lang="es-CO" sz="1000" b="0" i="0" u="none" strike="noStrike">
                          <a:solidFill>
                            <a:srgbClr val="203764"/>
                          </a:solidFill>
                          <a:effectLst/>
                          <a:latin typeface="Calibri" panose="020F0502020204030204" pitchFamily="34" charset="0"/>
                          <a:cs typeface="Calibri" panose="020F0502020204030204" pitchFamily="34" charset="0"/>
                        </a:rPr>
                        <a:t> </a:t>
                      </a:r>
                    </a:p>
                  </a:txBody>
                  <a:tcPr marL="0" marR="0" marT="0" marB="0" anchor="b">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000" b="0" i="0" u="none" strike="noStrike">
                          <a:solidFill>
                            <a:srgbClr val="203764"/>
                          </a:solidFill>
                          <a:effectLst/>
                          <a:latin typeface="Calibri" panose="020F0502020204030204" pitchFamily="34" charset="0"/>
                          <a:cs typeface="Calibri" panose="020F0502020204030204" pitchFamily="34" charset="0"/>
                        </a:rPr>
                        <a:t>0%</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FFFFF"/>
                    </a:solidFill>
                  </a:tcPr>
                </a:tc>
                <a:tc>
                  <a:txBody>
                    <a:bodyPr/>
                    <a:lstStyle/>
                    <a:p>
                      <a:pPr algn="r" rtl="0" fontAlgn="ctr"/>
                      <a:r>
                        <a:rPr lang="es-CO" sz="1000" b="0" i="0" u="none" strike="noStrike" dirty="0">
                          <a:solidFill>
                            <a:srgbClr val="203764"/>
                          </a:solidFill>
                          <a:effectLst/>
                          <a:latin typeface="Calibri" panose="020F0502020204030204" pitchFamily="34" charset="0"/>
                          <a:cs typeface="Calibri" panose="020F0502020204030204" pitchFamily="34" charset="0"/>
                        </a:rPr>
                        <a:t>0%</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FFFFF"/>
                    </a:solidFill>
                  </a:tcPr>
                </a:tc>
                <a:tc>
                  <a:txBody>
                    <a:bodyPr/>
                    <a:lstStyle/>
                    <a:p>
                      <a:pPr algn="r" rtl="0" fontAlgn="ctr"/>
                      <a:r>
                        <a:rPr lang="es-CO" sz="1000" b="0" i="0" u="none" strike="noStrike" dirty="0">
                          <a:solidFill>
                            <a:srgbClr val="203764"/>
                          </a:solidFill>
                          <a:effectLst/>
                          <a:latin typeface="Calibri" panose="020F0502020204030204" pitchFamily="34" charset="0"/>
                          <a:cs typeface="Calibri" panose="020F0502020204030204" pitchFamily="34" charset="0"/>
                        </a:rPr>
                        <a:t>0%</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FFFFF"/>
                    </a:solidFill>
                  </a:tcPr>
                </a:tc>
                <a:tc>
                  <a:txBody>
                    <a:bodyPr/>
                    <a:lstStyle/>
                    <a:p>
                      <a:pPr algn="r" rtl="0" fontAlgn="ctr"/>
                      <a:r>
                        <a:rPr lang="es-CO" sz="1000" b="0" i="0" u="none" strike="noStrike">
                          <a:solidFill>
                            <a:srgbClr val="203764"/>
                          </a:solidFill>
                          <a:effectLst/>
                          <a:latin typeface="Calibri" panose="020F0502020204030204" pitchFamily="34" charset="0"/>
                          <a:cs typeface="Calibri" panose="020F0502020204030204" pitchFamily="34" charset="0"/>
                        </a:rPr>
                        <a:t>0%</a:t>
                      </a:r>
                    </a:p>
                  </a:txBody>
                  <a:tcPr marL="0" marR="0" marT="0" marB="0" anchor="ctr">
                    <a:lnL w="6350" cap="flat" cmpd="sng" algn="ctr">
                      <a:solidFill>
                        <a:srgbClr val="B8CCE4"/>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FFFFF"/>
                    </a:solidFill>
                  </a:tcPr>
                </a:tc>
                <a:extLst>
                  <a:ext uri="{0D108BD9-81ED-4DB2-BD59-A6C34878D82A}">
                    <a16:rowId xmlns:a16="http://schemas.microsoft.com/office/drawing/2014/main" xmlns="" val="1691950560"/>
                  </a:ext>
                </a:extLst>
              </a:tr>
              <a:tr h="245996">
                <a:tc>
                  <a:txBody>
                    <a:bodyPr/>
                    <a:lstStyle/>
                    <a:p>
                      <a:pPr algn="l" rtl="0" fontAlgn="ctr"/>
                      <a:r>
                        <a:rPr lang="es-ES" sz="1000" b="0" i="0" u="none" strike="noStrike">
                          <a:solidFill>
                            <a:srgbClr val="203764"/>
                          </a:solidFill>
                          <a:effectLst/>
                          <a:latin typeface="Calibri" panose="020F0502020204030204" pitchFamily="34" charset="0"/>
                          <a:cs typeface="Calibri" panose="020F0502020204030204" pitchFamily="34" charset="0"/>
                        </a:rPr>
                        <a:t>Reintegros y otros recursos no apropiados </a:t>
                      </a:r>
                    </a:p>
                  </a:txBody>
                  <a:tcPr marL="0" marR="0" marT="0" marB="0" anchor="ctr">
                    <a:lnL w="12700" cap="flat" cmpd="sng" algn="ctr">
                      <a:solidFill>
                        <a:schemeClr val="tx1"/>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b"/>
                      <a:r>
                        <a:rPr lang="es-CO" sz="1000" b="0" i="0" u="none" strike="noStrike">
                          <a:solidFill>
                            <a:srgbClr val="203764"/>
                          </a:solidFill>
                          <a:effectLst/>
                          <a:latin typeface="Calibri" panose="020F0502020204030204" pitchFamily="34" charset="0"/>
                          <a:cs typeface="Calibri" panose="020F0502020204030204" pitchFamily="34" charset="0"/>
                        </a:rPr>
                        <a:t> </a:t>
                      </a:r>
                    </a:p>
                  </a:txBody>
                  <a:tcPr marL="0" marR="0" marT="0" marB="0" anchor="b">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b"/>
                      <a:r>
                        <a:rPr lang="es-CO" sz="1000" b="0" i="0" u="none" strike="noStrike">
                          <a:solidFill>
                            <a:srgbClr val="203764"/>
                          </a:solidFill>
                          <a:effectLst/>
                          <a:latin typeface="Calibri" panose="020F0502020204030204" pitchFamily="34" charset="0"/>
                          <a:cs typeface="Calibri" panose="020F0502020204030204" pitchFamily="34" charset="0"/>
                        </a:rPr>
                        <a:t> </a:t>
                      </a:r>
                    </a:p>
                  </a:txBody>
                  <a:tcPr marL="0" marR="0" marT="0" marB="0" anchor="b">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b"/>
                      <a:r>
                        <a:rPr lang="es-CO" sz="1000" b="0" i="0" u="none" strike="noStrike">
                          <a:solidFill>
                            <a:srgbClr val="203764"/>
                          </a:solidFill>
                          <a:effectLst/>
                          <a:latin typeface="Calibri" panose="020F0502020204030204" pitchFamily="34" charset="0"/>
                          <a:cs typeface="Calibri" panose="020F0502020204030204" pitchFamily="34" charset="0"/>
                        </a:rPr>
                        <a:t> </a:t>
                      </a:r>
                    </a:p>
                  </a:txBody>
                  <a:tcPr marL="0" marR="0" marT="0" marB="0" anchor="b">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b"/>
                      <a:r>
                        <a:rPr lang="es-CO" sz="1000" b="0" i="0" u="none" strike="noStrike">
                          <a:solidFill>
                            <a:srgbClr val="203764"/>
                          </a:solidFill>
                          <a:effectLst/>
                          <a:latin typeface="Calibri" panose="020F0502020204030204" pitchFamily="34" charset="0"/>
                          <a:cs typeface="Calibri" panose="020F0502020204030204" pitchFamily="34" charset="0"/>
                        </a:rPr>
                        <a:t> </a:t>
                      </a:r>
                    </a:p>
                  </a:txBody>
                  <a:tcPr marL="0" marR="0" marT="0" marB="0" anchor="b">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b"/>
                      <a:r>
                        <a:rPr lang="es-CO" sz="1000" b="0" i="0" u="none" strike="noStrike">
                          <a:solidFill>
                            <a:srgbClr val="203764"/>
                          </a:solidFill>
                          <a:effectLst/>
                          <a:latin typeface="Calibri" panose="020F0502020204030204" pitchFamily="34" charset="0"/>
                          <a:cs typeface="Calibri" panose="020F0502020204030204" pitchFamily="34" charset="0"/>
                        </a:rPr>
                        <a:t> </a:t>
                      </a:r>
                    </a:p>
                  </a:txBody>
                  <a:tcPr marL="0" marR="0" marT="0" marB="0" anchor="b">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000" b="0" i="0" u="none" strike="noStrike">
                          <a:solidFill>
                            <a:srgbClr val="203764"/>
                          </a:solidFill>
                          <a:effectLst/>
                          <a:latin typeface="Calibri" panose="020F0502020204030204" pitchFamily="34" charset="0"/>
                          <a:cs typeface="Calibri" panose="020F0502020204030204" pitchFamily="34" charset="0"/>
                        </a:rPr>
                        <a:t>0%</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FFFFF"/>
                    </a:solidFill>
                  </a:tcPr>
                </a:tc>
                <a:tc>
                  <a:txBody>
                    <a:bodyPr/>
                    <a:lstStyle/>
                    <a:p>
                      <a:pPr algn="r" rtl="0" fontAlgn="ctr"/>
                      <a:r>
                        <a:rPr lang="es-CO" sz="1000" b="0" i="0" u="none" strike="noStrike">
                          <a:solidFill>
                            <a:srgbClr val="203764"/>
                          </a:solidFill>
                          <a:effectLst/>
                          <a:latin typeface="Calibri" panose="020F0502020204030204" pitchFamily="34" charset="0"/>
                          <a:cs typeface="Calibri" panose="020F0502020204030204" pitchFamily="34" charset="0"/>
                        </a:rPr>
                        <a:t>0%</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FFFFF"/>
                    </a:solidFill>
                  </a:tcPr>
                </a:tc>
                <a:tc>
                  <a:txBody>
                    <a:bodyPr/>
                    <a:lstStyle/>
                    <a:p>
                      <a:pPr algn="r" rtl="0" fontAlgn="ctr"/>
                      <a:r>
                        <a:rPr lang="es-CO" sz="1000" b="0" i="0" u="none" strike="noStrike" dirty="0">
                          <a:solidFill>
                            <a:srgbClr val="203764"/>
                          </a:solidFill>
                          <a:effectLst/>
                          <a:latin typeface="Calibri" panose="020F0502020204030204" pitchFamily="34" charset="0"/>
                          <a:cs typeface="Calibri" panose="020F0502020204030204" pitchFamily="34" charset="0"/>
                        </a:rPr>
                        <a:t>0%</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FFFFF"/>
                    </a:solidFill>
                  </a:tcPr>
                </a:tc>
                <a:tc>
                  <a:txBody>
                    <a:bodyPr/>
                    <a:lstStyle/>
                    <a:p>
                      <a:pPr algn="r" rtl="0" fontAlgn="ctr"/>
                      <a:r>
                        <a:rPr lang="es-CO" sz="1000" b="0" i="0" u="none" strike="noStrike">
                          <a:solidFill>
                            <a:srgbClr val="203764"/>
                          </a:solidFill>
                          <a:effectLst/>
                          <a:latin typeface="Calibri" panose="020F0502020204030204" pitchFamily="34" charset="0"/>
                          <a:cs typeface="Calibri" panose="020F0502020204030204" pitchFamily="34" charset="0"/>
                        </a:rPr>
                        <a:t>0%</a:t>
                      </a:r>
                    </a:p>
                  </a:txBody>
                  <a:tcPr marL="0" marR="0" marT="0" marB="0" anchor="ctr">
                    <a:lnL w="6350" cap="flat" cmpd="sng" algn="ctr">
                      <a:solidFill>
                        <a:srgbClr val="B8CCE4"/>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FFFFF"/>
                    </a:solidFill>
                  </a:tcPr>
                </a:tc>
                <a:extLst>
                  <a:ext uri="{0D108BD9-81ED-4DB2-BD59-A6C34878D82A}">
                    <a16:rowId xmlns:a16="http://schemas.microsoft.com/office/drawing/2014/main" xmlns="" val="3576322359"/>
                  </a:ext>
                </a:extLst>
              </a:tr>
              <a:tr h="146151">
                <a:tc>
                  <a:txBody>
                    <a:bodyPr/>
                    <a:lstStyle/>
                    <a:p>
                      <a:pPr algn="l" rtl="0" fontAlgn="ctr"/>
                      <a:r>
                        <a:rPr lang="es-CO" sz="1000" b="0" i="0" u="none" strike="noStrike">
                          <a:solidFill>
                            <a:srgbClr val="203764"/>
                          </a:solidFill>
                          <a:effectLst/>
                          <a:latin typeface="Calibri" panose="020F0502020204030204" pitchFamily="34" charset="0"/>
                          <a:cs typeface="Calibri" panose="020F0502020204030204" pitchFamily="34" charset="0"/>
                        </a:rPr>
                        <a:t>Otros recursos de capital </a:t>
                      </a:r>
                    </a:p>
                  </a:txBody>
                  <a:tcPr marL="0" marR="0" marT="0" marB="0" anchor="ctr">
                    <a:lnL w="12700" cap="flat" cmpd="sng" algn="ctr">
                      <a:solidFill>
                        <a:schemeClr val="tx1"/>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b"/>
                      <a:r>
                        <a:rPr lang="es-CO" sz="1000" b="0" i="0" u="none" strike="noStrike">
                          <a:solidFill>
                            <a:srgbClr val="203764"/>
                          </a:solidFill>
                          <a:effectLst/>
                          <a:latin typeface="Calibri" panose="020F0502020204030204" pitchFamily="34" charset="0"/>
                          <a:cs typeface="Calibri" panose="020F0502020204030204" pitchFamily="34" charset="0"/>
                        </a:rPr>
                        <a:t> </a:t>
                      </a:r>
                    </a:p>
                  </a:txBody>
                  <a:tcPr marL="0" marR="0" marT="0" marB="0" anchor="b">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b"/>
                      <a:r>
                        <a:rPr lang="es-CO" sz="1000" b="0" i="0" u="none" strike="noStrike">
                          <a:solidFill>
                            <a:srgbClr val="203764"/>
                          </a:solidFill>
                          <a:effectLst/>
                          <a:latin typeface="Calibri" panose="020F0502020204030204" pitchFamily="34" charset="0"/>
                          <a:cs typeface="Calibri" panose="020F0502020204030204" pitchFamily="34" charset="0"/>
                        </a:rPr>
                        <a:t> </a:t>
                      </a:r>
                    </a:p>
                  </a:txBody>
                  <a:tcPr marL="0" marR="0" marT="0" marB="0" anchor="b">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b"/>
                      <a:r>
                        <a:rPr lang="es-CO" sz="1000" b="0" i="0" u="none" strike="noStrike">
                          <a:solidFill>
                            <a:srgbClr val="203764"/>
                          </a:solidFill>
                          <a:effectLst/>
                          <a:latin typeface="Calibri" panose="020F0502020204030204" pitchFamily="34" charset="0"/>
                          <a:cs typeface="Calibri" panose="020F0502020204030204" pitchFamily="34" charset="0"/>
                        </a:rPr>
                        <a:t> </a:t>
                      </a:r>
                    </a:p>
                  </a:txBody>
                  <a:tcPr marL="0" marR="0" marT="0" marB="0" anchor="b">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b"/>
                      <a:r>
                        <a:rPr lang="es-CO" sz="1000" b="0" i="0" u="none" strike="noStrike">
                          <a:solidFill>
                            <a:srgbClr val="203764"/>
                          </a:solidFill>
                          <a:effectLst/>
                          <a:latin typeface="Calibri" panose="020F0502020204030204" pitchFamily="34" charset="0"/>
                          <a:cs typeface="Calibri" panose="020F0502020204030204" pitchFamily="34" charset="0"/>
                        </a:rPr>
                        <a:t> </a:t>
                      </a:r>
                    </a:p>
                  </a:txBody>
                  <a:tcPr marL="0" marR="0" marT="0" marB="0" anchor="b">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b"/>
                      <a:r>
                        <a:rPr lang="es-CO" sz="1000" b="0" i="0" u="none" strike="noStrike">
                          <a:solidFill>
                            <a:srgbClr val="203764"/>
                          </a:solidFill>
                          <a:effectLst/>
                          <a:latin typeface="Calibri" panose="020F0502020204030204" pitchFamily="34" charset="0"/>
                          <a:cs typeface="Calibri" panose="020F0502020204030204" pitchFamily="34" charset="0"/>
                        </a:rPr>
                        <a:t> </a:t>
                      </a:r>
                    </a:p>
                  </a:txBody>
                  <a:tcPr marL="0" marR="0" marT="0" marB="0" anchor="b">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000" b="0" i="0" u="none" strike="noStrike">
                          <a:solidFill>
                            <a:srgbClr val="203764"/>
                          </a:solidFill>
                          <a:effectLst/>
                          <a:latin typeface="Calibri" panose="020F0502020204030204" pitchFamily="34" charset="0"/>
                          <a:cs typeface="Calibri" panose="020F0502020204030204" pitchFamily="34" charset="0"/>
                        </a:rPr>
                        <a:t>0%</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FFFFF"/>
                    </a:solidFill>
                  </a:tcPr>
                </a:tc>
                <a:tc>
                  <a:txBody>
                    <a:bodyPr/>
                    <a:lstStyle/>
                    <a:p>
                      <a:pPr algn="r" rtl="0" fontAlgn="ctr"/>
                      <a:r>
                        <a:rPr lang="es-CO" sz="1000" b="0" i="0" u="none" strike="noStrike">
                          <a:solidFill>
                            <a:srgbClr val="203764"/>
                          </a:solidFill>
                          <a:effectLst/>
                          <a:latin typeface="Calibri" panose="020F0502020204030204" pitchFamily="34" charset="0"/>
                          <a:cs typeface="Calibri" panose="020F0502020204030204" pitchFamily="34" charset="0"/>
                        </a:rPr>
                        <a:t>0%</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FFFFF"/>
                    </a:solidFill>
                  </a:tcPr>
                </a:tc>
                <a:tc>
                  <a:txBody>
                    <a:bodyPr/>
                    <a:lstStyle/>
                    <a:p>
                      <a:pPr algn="r" rtl="0" fontAlgn="ctr"/>
                      <a:r>
                        <a:rPr lang="es-CO" sz="1000" b="0" i="0" u="none" strike="noStrike" dirty="0">
                          <a:solidFill>
                            <a:srgbClr val="203764"/>
                          </a:solidFill>
                          <a:effectLst/>
                          <a:latin typeface="Calibri" panose="020F0502020204030204" pitchFamily="34" charset="0"/>
                          <a:cs typeface="Calibri" panose="020F0502020204030204" pitchFamily="34" charset="0"/>
                        </a:rPr>
                        <a:t>0%</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FFFFF"/>
                    </a:solidFill>
                  </a:tcPr>
                </a:tc>
                <a:tc>
                  <a:txBody>
                    <a:bodyPr/>
                    <a:lstStyle/>
                    <a:p>
                      <a:pPr algn="r" rtl="0" fontAlgn="ctr"/>
                      <a:r>
                        <a:rPr lang="es-CO" sz="1000" b="0" i="0" u="none" strike="noStrike" dirty="0">
                          <a:solidFill>
                            <a:srgbClr val="203764"/>
                          </a:solidFill>
                          <a:effectLst/>
                          <a:latin typeface="Calibri" panose="020F0502020204030204" pitchFamily="34" charset="0"/>
                          <a:cs typeface="Calibri" panose="020F0502020204030204" pitchFamily="34" charset="0"/>
                        </a:rPr>
                        <a:t>0%</a:t>
                      </a:r>
                    </a:p>
                  </a:txBody>
                  <a:tcPr marL="0" marR="0" marT="0" marB="0" anchor="ctr">
                    <a:lnL w="6350" cap="flat" cmpd="sng" algn="ctr">
                      <a:solidFill>
                        <a:srgbClr val="B8CCE4"/>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FFFFF"/>
                    </a:solidFill>
                  </a:tcPr>
                </a:tc>
                <a:extLst>
                  <a:ext uri="{0D108BD9-81ED-4DB2-BD59-A6C34878D82A}">
                    <a16:rowId xmlns:a16="http://schemas.microsoft.com/office/drawing/2014/main" xmlns="" val="3109501377"/>
                  </a:ext>
                </a:extLst>
              </a:tr>
              <a:tr h="146151">
                <a:tc>
                  <a:txBody>
                    <a:bodyPr/>
                    <a:lstStyle/>
                    <a:p>
                      <a:pPr algn="l" rtl="0" fontAlgn="ctr"/>
                      <a:r>
                        <a:rPr lang="es-CO" sz="1000" b="1" i="0" u="none" strike="noStrike">
                          <a:solidFill>
                            <a:srgbClr val="FFFFFF"/>
                          </a:solidFill>
                          <a:effectLst/>
                          <a:latin typeface="Calibri" panose="020F0502020204030204" pitchFamily="34" charset="0"/>
                          <a:cs typeface="Calibri" panose="020F0502020204030204" pitchFamily="34" charset="0"/>
                        </a:rPr>
                        <a:t>Total Ingresos por año</a:t>
                      </a:r>
                    </a:p>
                  </a:txBody>
                  <a:tcPr marL="0" marR="0" marT="0" marB="0" anchor="ctr">
                    <a:lnL w="12700" cap="flat" cmpd="sng" algn="ctr">
                      <a:solidFill>
                        <a:schemeClr val="tx1"/>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a:noFill/>
                    </a:lnB>
                    <a:solidFill>
                      <a:srgbClr val="203764"/>
                    </a:solidFill>
                  </a:tcPr>
                </a:tc>
                <a:tc>
                  <a:txBody>
                    <a:bodyPr/>
                    <a:lstStyle/>
                    <a:p>
                      <a:pPr algn="ctr" rtl="0" fontAlgn="ctr"/>
                      <a:r>
                        <a:rPr lang="es-CO" sz="1000" b="1" i="0" u="none" strike="noStrike">
                          <a:solidFill>
                            <a:srgbClr val="FFFFFF"/>
                          </a:solidFill>
                          <a:effectLst/>
                          <a:latin typeface="Calibri" panose="020F0502020204030204" pitchFamily="34" charset="0"/>
                          <a:cs typeface="Calibri" panose="020F0502020204030204" pitchFamily="34" charset="0"/>
                        </a:rPr>
                        <a:t>          4,240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a:noFill/>
                    </a:lnB>
                    <a:solidFill>
                      <a:srgbClr val="203764"/>
                    </a:solidFill>
                  </a:tcPr>
                </a:tc>
                <a:tc>
                  <a:txBody>
                    <a:bodyPr/>
                    <a:lstStyle/>
                    <a:p>
                      <a:pPr algn="ctr" rtl="0" fontAlgn="ctr"/>
                      <a:r>
                        <a:rPr lang="es-CO" sz="1000" b="1" i="0" u="none" strike="noStrike">
                          <a:solidFill>
                            <a:srgbClr val="FFFFFF"/>
                          </a:solidFill>
                          <a:effectLst/>
                          <a:latin typeface="Calibri" panose="020F0502020204030204" pitchFamily="34" charset="0"/>
                          <a:cs typeface="Calibri" panose="020F0502020204030204" pitchFamily="34" charset="0"/>
                        </a:rPr>
                        <a:t>          5,770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a:noFill/>
                    </a:lnB>
                    <a:solidFill>
                      <a:srgbClr val="203764"/>
                    </a:solidFill>
                  </a:tcPr>
                </a:tc>
                <a:tc>
                  <a:txBody>
                    <a:bodyPr/>
                    <a:lstStyle/>
                    <a:p>
                      <a:pPr algn="ctr" rtl="0" fontAlgn="ctr"/>
                      <a:r>
                        <a:rPr lang="es-CO" sz="1000" b="1" i="0" u="none" strike="noStrike">
                          <a:solidFill>
                            <a:srgbClr val="FFFFFF"/>
                          </a:solidFill>
                          <a:effectLst/>
                          <a:latin typeface="Calibri" panose="020F0502020204030204" pitchFamily="34" charset="0"/>
                          <a:cs typeface="Calibri" panose="020F0502020204030204" pitchFamily="34" charset="0"/>
                        </a:rPr>
                        <a:t>          5,943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a:noFill/>
                    </a:lnB>
                    <a:solidFill>
                      <a:srgbClr val="203764"/>
                    </a:solidFill>
                  </a:tcPr>
                </a:tc>
                <a:tc>
                  <a:txBody>
                    <a:bodyPr/>
                    <a:lstStyle/>
                    <a:p>
                      <a:pPr algn="ctr" rtl="0" fontAlgn="ctr"/>
                      <a:r>
                        <a:rPr lang="es-CO" sz="1000" b="1" i="0" u="none" strike="noStrike">
                          <a:solidFill>
                            <a:srgbClr val="FFFFFF"/>
                          </a:solidFill>
                          <a:effectLst/>
                          <a:latin typeface="Calibri" panose="020F0502020204030204" pitchFamily="34" charset="0"/>
                          <a:cs typeface="Calibri" panose="020F0502020204030204" pitchFamily="34" charset="0"/>
                        </a:rPr>
                        <a:t>          6,121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a:noFill/>
                    </a:lnB>
                    <a:solidFill>
                      <a:srgbClr val="203764"/>
                    </a:solidFill>
                  </a:tcPr>
                </a:tc>
                <a:tc>
                  <a:txBody>
                    <a:bodyPr/>
                    <a:lstStyle/>
                    <a:p>
                      <a:pPr algn="ctr" rtl="0" fontAlgn="ctr"/>
                      <a:r>
                        <a:rPr lang="es-CO" sz="1000" b="1" i="0" u="none" strike="noStrike">
                          <a:solidFill>
                            <a:srgbClr val="FFFFFF"/>
                          </a:solidFill>
                          <a:effectLst/>
                          <a:latin typeface="Calibri" panose="020F0502020204030204" pitchFamily="34" charset="0"/>
                          <a:cs typeface="Calibri" panose="020F0502020204030204" pitchFamily="34" charset="0"/>
                        </a:rPr>
                        <a:t>          6,305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a:noFill/>
                    </a:lnB>
                    <a:solidFill>
                      <a:srgbClr val="203764"/>
                    </a:solidFill>
                  </a:tcPr>
                </a:tc>
                <a:tc>
                  <a:txBody>
                    <a:bodyPr/>
                    <a:lstStyle/>
                    <a:p>
                      <a:pPr algn="r" rtl="0" fontAlgn="ctr"/>
                      <a:r>
                        <a:rPr lang="es-CO" sz="1000" b="1" i="0" u="none" strike="noStrike">
                          <a:solidFill>
                            <a:srgbClr val="FFFFFF"/>
                          </a:solidFill>
                          <a:effectLst/>
                          <a:latin typeface="Calibri" panose="020F0502020204030204" pitchFamily="34" charset="0"/>
                          <a:cs typeface="Calibri" panose="020F0502020204030204" pitchFamily="34" charset="0"/>
                        </a:rPr>
                        <a:t>36%</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002060"/>
                    </a:solidFill>
                  </a:tcPr>
                </a:tc>
                <a:tc>
                  <a:txBody>
                    <a:bodyPr/>
                    <a:lstStyle/>
                    <a:p>
                      <a:pPr algn="r" rtl="0" fontAlgn="ctr"/>
                      <a:r>
                        <a:rPr lang="es-CO" sz="1000" b="1" i="0" u="none" strike="noStrike">
                          <a:solidFill>
                            <a:srgbClr val="FFFFFF"/>
                          </a:solidFill>
                          <a:effectLst/>
                          <a:latin typeface="Calibri" panose="020F0502020204030204" pitchFamily="34" charset="0"/>
                          <a:cs typeface="Calibri" panose="020F0502020204030204" pitchFamily="34" charset="0"/>
                        </a:rPr>
                        <a:t>3%</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002060"/>
                    </a:solidFill>
                  </a:tcPr>
                </a:tc>
                <a:tc>
                  <a:txBody>
                    <a:bodyPr/>
                    <a:lstStyle/>
                    <a:p>
                      <a:pPr algn="r" rtl="0" fontAlgn="ctr"/>
                      <a:r>
                        <a:rPr lang="es-CO" sz="1000" b="1" i="0" u="none" strike="noStrike">
                          <a:solidFill>
                            <a:srgbClr val="FFFFFF"/>
                          </a:solidFill>
                          <a:effectLst/>
                          <a:latin typeface="Calibri" panose="020F0502020204030204" pitchFamily="34" charset="0"/>
                          <a:cs typeface="Calibri" panose="020F0502020204030204" pitchFamily="34" charset="0"/>
                        </a:rPr>
                        <a:t>3%</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002060"/>
                    </a:solidFill>
                  </a:tcPr>
                </a:tc>
                <a:tc>
                  <a:txBody>
                    <a:bodyPr/>
                    <a:lstStyle/>
                    <a:p>
                      <a:pPr algn="r" rtl="0" fontAlgn="ctr"/>
                      <a:r>
                        <a:rPr lang="es-CO" sz="1000" b="1" i="0" u="none" strike="noStrike">
                          <a:solidFill>
                            <a:srgbClr val="FFFFFF"/>
                          </a:solidFill>
                          <a:effectLst/>
                          <a:latin typeface="Calibri" panose="020F0502020204030204" pitchFamily="34" charset="0"/>
                          <a:cs typeface="Calibri" panose="020F0502020204030204" pitchFamily="34" charset="0"/>
                        </a:rPr>
                        <a:t>3%</a:t>
                      </a:r>
                    </a:p>
                  </a:txBody>
                  <a:tcPr marL="0" marR="0" marT="0" marB="0" anchor="ctr">
                    <a:lnL w="6350" cap="flat" cmpd="sng" algn="ctr">
                      <a:solidFill>
                        <a:srgbClr val="B8CCE4"/>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002060"/>
                    </a:solidFill>
                  </a:tcPr>
                </a:tc>
                <a:extLst>
                  <a:ext uri="{0D108BD9-81ED-4DB2-BD59-A6C34878D82A}">
                    <a16:rowId xmlns:a16="http://schemas.microsoft.com/office/drawing/2014/main" xmlns="" val="1507027763"/>
                  </a:ext>
                </a:extLst>
              </a:tr>
              <a:tr h="245996">
                <a:tc gridSpan="5">
                  <a:txBody>
                    <a:bodyPr/>
                    <a:lstStyle/>
                    <a:p>
                      <a:pPr algn="l" rtl="0" fontAlgn="ctr"/>
                      <a:r>
                        <a:rPr lang="es-ES" sz="1000" b="0" i="0" u="none" strike="noStrike">
                          <a:solidFill>
                            <a:srgbClr val="203764"/>
                          </a:solidFill>
                          <a:effectLst/>
                          <a:latin typeface="Calibri" panose="020F0502020204030204" pitchFamily="34" charset="0"/>
                          <a:cs typeface="Calibri" panose="020F0502020204030204" pitchFamily="34" charset="0"/>
                        </a:rPr>
                        <a:t>*corresponde a la sumatoria de los impuestos directos programados en el anteproyecto </a:t>
                      </a:r>
                    </a:p>
                  </a:txBody>
                  <a:tcPr marL="0" marR="0" marT="0" marB="0" anchor="ctr">
                    <a:lnL w="12700" cap="flat" cmpd="sng" algn="ctr">
                      <a:solidFill>
                        <a:schemeClr val="tx1"/>
                      </a:solidFill>
                      <a:prstDash val="solid"/>
                      <a:round/>
                      <a:headEnd type="none" w="med" len="med"/>
                      <a:tailEnd type="none" w="med" len="med"/>
                    </a:lnL>
                    <a:lnR>
                      <a:noFill/>
                    </a:lnR>
                    <a:lnT>
                      <a:noFill/>
                    </a:lnT>
                    <a:lnB>
                      <a:noFill/>
                    </a:lnB>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a:txBody>
                    <a:bodyPr/>
                    <a:lstStyle/>
                    <a:p>
                      <a:pPr algn="l" rtl="0" fontAlgn="ctr"/>
                      <a:endParaRPr lang="es-CO" sz="1000" b="0" i="0" u="none" strike="noStrike">
                        <a:solidFill>
                          <a:srgbClr val="800000"/>
                        </a:solidFill>
                        <a:effectLst/>
                        <a:latin typeface="Calibri" panose="020F0502020204030204" pitchFamily="34" charset="0"/>
                        <a:cs typeface="Calibri" panose="020F0502020204030204" pitchFamily="34" charset="0"/>
                      </a:endParaRPr>
                    </a:p>
                  </a:txBody>
                  <a:tcPr marL="0" marR="0" marT="0" marB="0" anchor="ctr">
                    <a:lnL>
                      <a:noFill/>
                    </a:lnL>
                    <a:lnR>
                      <a:noFill/>
                    </a:lnR>
                    <a:lnT>
                      <a:noFill/>
                    </a:lnT>
                    <a:lnB>
                      <a:noFill/>
                    </a:lnB>
                  </a:tcPr>
                </a:tc>
                <a:tc>
                  <a:txBody>
                    <a:bodyPr/>
                    <a:lstStyle/>
                    <a:p>
                      <a:pPr algn="l" rtl="0" fontAlgn="ctr"/>
                      <a:endParaRPr lang="es-CO" sz="1000" b="0" i="0" u="none" strike="noStrike">
                        <a:solidFill>
                          <a:srgbClr val="800000"/>
                        </a:solidFill>
                        <a:effectLst/>
                        <a:latin typeface="Calibri" panose="020F0502020204030204" pitchFamily="34" charset="0"/>
                        <a:cs typeface="Calibri" panose="020F0502020204030204" pitchFamily="34" charset="0"/>
                      </a:endParaRPr>
                    </a:p>
                  </a:txBody>
                  <a:tcPr marL="0" marR="0" marT="0" marB="0" anchor="ctr">
                    <a:lnL>
                      <a:noFill/>
                    </a:lnL>
                    <a:lnR>
                      <a:noFill/>
                    </a:lnR>
                    <a:lnT w="6350" cap="flat" cmpd="sng" algn="ctr">
                      <a:solidFill>
                        <a:srgbClr val="B8CCE4"/>
                      </a:solidFill>
                      <a:prstDash val="solid"/>
                      <a:round/>
                      <a:headEnd type="none" w="med" len="med"/>
                      <a:tailEnd type="none" w="med" len="med"/>
                    </a:lnT>
                    <a:lnB>
                      <a:noFill/>
                    </a:lnB>
                  </a:tcPr>
                </a:tc>
                <a:tc>
                  <a:txBody>
                    <a:bodyPr/>
                    <a:lstStyle/>
                    <a:p>
                      <a:pPr algn="l" rtl="0" fontAlgn="ctr"/>
                      <a:endParaRPr lang="es-CO" sz="1000" b="0" i="0" u="none" strike="noStrike">
                        <a:solidFill>
                          <a:srgbClr val="800000"/>
                        </a:solidFill>
                        <a:effectLst/>
                        <a:latin typeface="Calibri" panose="020F0502020204030204" pitchFamily="34" charset="0"/>
                        <a:cs typeface="Calibri" panose="020F0502020204030204" pitchFamily="34" charset="0"/>
                      </a:endParaRPr>
                    </a:p>
                  </a:txBody>
                  <a:tcPr marL="0" marR="0" marT="0" marB="0" anchor="ctr">
                    <a:lnL>
                      <a:noFill/>
                    </a:lnL>
                    <a:lnR>
                      <a:noFill/>
                    </a:lnR>
                    <a:lnT w="6350" cap="flat" cmpd="sng" algn="ctr">
                      <a:solidFill>
                        <a:srgbClr val="B8CCE4"/>
                      </a:solidFill>
                      <a:prstDash val="solid"/>
                      <a:round/>
                      <a:headEnd type="none" w="med" len="med"/>
                      <a:tailEnd type="none" w="med" len="med"/>
                    </a:lnT>
                    <a:lnB>
                      <a:noFill/>
                    </a:lnB>
                  </a:tcPr>
                </a:tc>
                <a:tc>
                  <a:txBody>
                    <a:bodyPr/>
                    <a:lstStyle/>
                    <a:p>
                      <a:pPr algn="l" rtl="0" fontAlgn="ctr"/>
                      <a:endParaRPr lang="es-CO" sz="1000" b="0" i="0" u="none" strike="noStrike">
                        <a:solidFill>
                          <a:srgbClr val="800000"/>
                        </a:solidFill>
                        <a:effectLst/>
                        <a:latin typeface="Calibri" panose="020F0502020204030204" pitchFamily="34" charset="0"/>
                        <a:cs typeface="Calibri" panose="020F0502020204030204" pitchFamily="34" charset="0"/>
                      </a:endParaRPr>
                    </a:p>
                  </a:txBody>
                  <a:tcPr marL="0" marR="0" marT="0" marB="0" anchor="ctr">
                    <a:lnL>
                      <a:noFill/>
                    </a:lnL>
                    <a:lnR>
                      <a:noFill/>
                    </a:lnR>
                    <a:lnT w="6350" cap="flat" cmpd="sng" algn="ctr">
                      <a:solidFill>
                        <a:srgbClr val="B8CCE4"/>
                      </a:solidFill>
                      <a:prstDash val="solid"/>
                      <a:round/>
                      <a:headEnd type="none" w="med" len="med"/>
                      <a:tailEnd type="none" w="med" len="med"/>
                    </a:lnT>
                    <a:lnB>
                      <a:noFill/>
                    </a:lnB>
                  </a:tcPr>
                </a:tc>
                <a:tc>
                  <a:txBody>
                    <a:bodyPr/>
                    <a:lstStyle/>
                    <a:p>
                      <a:pPr algn="l" rtl="0" fontAlgn="ctr"/>
                      <a:endParaRPr lang="es-CO" sz="1000" b="0" i="0" u="none" strike="noStrike">
                        <a:solidFill>
                          <a:srgbClr val="800000"/>
                        </a:solidFill>
                        <a:effectLst/>
                        <a:latin typeface="Calibri" panose="020F0502020204030204" pitchFamily="34" charset="0"/>
                        <a:cs typeface="Calibri" panose="020F0502020204030204" pitchFamily="34" charset="0"/>
                      </a:endParaRPr>
                    </a:p>
                  </a:txBody>
                  <a:tcPr marL="0" marR="0" marT="0" marB="0" anchor="ctr">
                    <a:lnL>
                      <a:noFill/>
                    </a:lnL>
                    <a:lnR w="12700" cap="flat" cmpd="sng" algn="ctr">
                      <a:solidFill>
                        <a:schemeClr val="tx1"/>
                      </a:solidFill>
                      <a:prstDash val="solid"/>
                      <a:round/>
                      <a:headEnd type="none" w="med" len="med"/>
                      <a:tailEnd type="none" w="med" len="med"/>
                    </a:lnR>
                    <a:lnT w="6350" cap="flat" cmpd="sng" algn="ctr">
                      <a:solidFill>
                        <a:srgbClr val="B8CCE4"/>
                      </a:solidFill>
                      <a:prstDash val="solid"/>
                      <a:round/>
                      <a:headEnd type="none" w="med" len="med"/>
                      <a:tailEnd type="none" w="med" len="med"/>
                    </a:lnT>
                    <a:lnB>
                      <a:noFill/>
                    </a:lnB>
                  </a:tcPr>
                </a:tc>
                <a:extLst>
                  <a:ext uri="{0D108BD9-81ED-4DB2-BD59-A6C34878D82A}">
                    <a16:rowId xmlns:a16="http://schemas.microsoft.com/office/drawing/2014/main" xmlns="" val="3592400550"/>
                  </a:ext>
                </a:extLst>
              </a:tr>
              <a:tr h="245996">
                <a:tc gridSpan="5">
                  <a:txBody>
                    <a:bodyPr/>
                    <a:lstStyle/>
                    <a:p>
                      <a:pPr algn="l" rtl="0" fontAlgn="ctr"/>
                      <a:r>
                        <a:rPr lang="es-ES" sz="1000" b="0" i="0" u="none" strike="noStrike">
                          <a:solidFill>
                            <a:srgbClr val="203764"/>
                          </a:solidFill>
                          <a:effectLst/>
                          <a:latin typeface="Calibri" panose="020F0502020204030204" pitchFamily="34" charset="0"/>
                          <a:cs typeface="Calibri" panose="020F0502020204030204" pitchFamily="34" charset="0"/>
                        </a:rPr>
                        <a:t>**corresponde a la sumatoria de los impuestos indirectos programados en el anteproyecto </a:t>
                      </a:r>
                    </a:p>
                  </a:txBody>
                  <a:tcPr marL="0" marR="0" marT="0" marB="0" anchor="ctr">
                    <a:lnL w="12700" cap="flat" cmpd="sng" algn="ctr">
                      <a:solidFill>
                        <a:schemeClr val="tx1"/>
                      </a:solidFill>
                      <a:prstDash val="solid"/>
                      <a:round/>
                      <a:headEnd type="none" w="med" len="med"/>
                      <a:tailEnd type="none" w="med" len="med"/>
                    </a:lnL>
                    <a:lnR>
                      <a:noFill/>
                    </a:lnR>
                    <a:lnT>
                      <a:noFill/>
                    </a:lnT>
                    <a:lnB w="12700" cap="flat" cmpd="sng" algn="ctr">
                      <a:solidFill>
                        <a:schemeClr val="tx1"/>
                      </a:solidFill>
                      <a:prstDash val="solid"/>
                      <a:round/>
                      <a:headEnd type="none" w="med" len="med"/>
                      <a:tailEnd type="none" w="med" len="med"/>
                    </a:lnB>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a:txBody>
                    <a:bodyPr/>
                    <a:lstStyle/>
                    <a:p>
                      <a:pPr algn="l" rtl="0" fontAlgn="ctr"/>
                      <a:endParaRPr lang="es-CO" sz="1000" b="0" i="0" u="none" strike="noStrike">
                        <a:solidFill>
                          <a:srgbClr val="800000"/>
                        </a:solidFill>
                        <a:effectLst/>
                        <a:latin typeface="Calibri" panose="020F0502020204030204" pitchFamily="34" charset="0"/>
                        <a:cs typeface="Calibri" panose="020F0502020204030204" pitchFamily="34" charset="0"/>
                      </a:endParaRPr>
                    </a:p>
                  </a:txBody>
                  <a:tcPr marL="0" marR="0" marT="0" marB="0" anchor="ctr">
                    <a:lnL>
                      <a:noFill/>
                    </a:lnL>
                    <a:lnR>
                      <a:noFill/>
                    </a:lnR>
                    <a:lnT>
                      <a:noFill/>
                    </a:lnT>
                    <a:lnB w="12700" cap="flat" cmpd="sng" algn="ctr">
                      <a:solidFill>
                        <a:schemeClr val="tx1"/>
                      </a:solidFill>
                      <a:prstDash val="solid"/>
                      <a:round/>
                      <a:headEnd type="none" w="med" len="med"/>
                      <a:tailEnd type="none" w="med" len="med"/>
                    </a:lnB>
                  </a:tcPr>
                </a:tc>
                <a:tc>
                  <a:txBody>
                    <a:bodyPr/>
                    <a:lstStyle/>
                    <a:p>
                      <a:pPr algn="l" rtl="0" fontAlgn="ctr"/>
                      <a:endParaRPr lang="es-CO" sz="1000" b="0" i="0" u="none" strike="noStrike">
                        <a:solidFill>
                          <a:srgbClr val="800000"/>
                        </a:solidFill>
                        <a:effectLst/>
                        <a:latin typeface="Calibri" panose="020F0502020204030204" pitchFamily="34" charset="0"/>
                        <a:cs typeface="Calibri" panose="020F0502020204030204" pitchFamily="34" charset="0"/>
                      </a:endParaRPr>
                    </a:p>
                  </a:txBody>
                  <a:tcPr marL="0" marR="0" marT="0" marB="0" anchor="ctr">
                    <a:lnL>
                      <a:noFill/>
                    </a:lnL>
                    <a:lnR>
                      <a:noFill/>
                    </a:lnR>
                    <a:lnT>
                      <a:noFill/>
                    </a:lnT>
                    <a:lnB w="12700" cap="flat" cmpd="sng" algn="ctr">
                      <a:solidFill>
                        <a:schemeClr val="tx1"/>
                      </a:solidFill>
                      <a:prstDash val="solid"/>
                      <a:round/>
                      <a:headEnd type="none" w="med" len="med"/>
                      <a:tailEnd type="none" w="med" len="med"/>
                    </a:lnB>
                  </a:tcPr>
                </a:tc>
                <a:tc>
                  <a:txBody>
                    <a:bodyPr/>
                    <a:lstStyle/>
                    <a:p>
                      <a:pPr algn="l" rtl="0" fontAlgn="ctr"/>
                      <a:endParaRPr lang="es-CO" sz="1000" b="0" i="0" u="none" strike="noStrike">
                        <a:solidFill>
                          <a:srgbClr val="800000"/>
                        </a:solidFill>
                        <a:effectLst/>
                        <a:latin typeface="Calibri" panose="020F0502020204030204" pitchFamily="34" charset="0"/>
                        <a:cs typeface="Calibri" panose="020F0502020204030204" pitchFamily="34" charset="0"/>
                      </a:endParaRPr>
                    </a:p>
                  </a:txBody>
                  <a:tcPr marL="0" marR="0" marT="0" marB="0" anchor="ctr">
                    <a:lnL>
                      <a:noFill/>
                    </a:lnL>
                    <a:lnR>
                      <a:noFill/>
                    </a:lnR>
                    <a:lnT>
                      <a:noFill/>
                    </a:lnT>
                    <a:lnB w="12700" cap="flat" cmpd="sng" algn="ctr">
                      <a:solidFill>
                        <a:schemeClr val="tx1"/>
                      </a:solidFill>
                      <a:prstDash val="solid"/>
                      <a:round/>
                      <a:headEnd type="none" w="med" len="med"/>
                      <a:tailEnd type="none" w="med" len="med"/>
                    </a:lnB>
                  </a:tcPr>
                </a:tc>
                <a:tc>
                  <a:txBody>
                    <a:bodyPr/>
                    <a:lstStyle/>
                    <a:p>
                      <a:pPr algn="l" rtl="0" fontAlgn="ctr"/>
                      <a:endParaRPr lang="es-CO" sz="1000" b="0" i="0" u="none" strike="noStrike">
                        <a:solidFill>
                          <a:srgbClr val="800000"/>
                        </a:solidFill>
                        <a:effectLst/>
                        <a:latin typeface="Calibri" panose="020F0502020204030204" pitchFamily="34" charset="0"/>
                        <a:cs typeface="Calibri" panose="020F0502020204030204" pitchFamily="34" charset="0"/>
                      </a:endParaRPr>
                    </a:p>
                  </a:txBody>
                  <a:tcPr marL="0" marR="0" marT="0" marB="0" anchor="ctr">
                    <a:lnL>
                      <a:noFill/>
                    </a:lnL>
                    <a:lnR>
                      <a:noFill/>
                    </a:lnR>
                    <a:lnT>
                      <a:noFill/>
                    </a:lnT>
                    <a:lnB w="12700" cap="flat" cmpd="sng" algn="ctr">
                      <a:solidFill>
                        <a:schemeClr val="tx1"/>
                      </a:solidFill>
                      <a:prstDash val="solid"/>
                      <a:round/>
                      <a:headEnd type="none" w="med" len="med"/>
                      <a:tailEnd type="none" w="med" len="med"/>
                    </a:lnB>
                  </a:tcPr>
                </a:tc>
                <a:tc>
                  <a:txBody>
                    <a:bodyPr/>
                    <a:lstStyle/>
                    <a:p>
                      <a:pPr algn="l" rtl="0" fontAlgn="ctr"/>
                      <a:endParaRPr lang="es-CO" sz="1000" b="0" i="0" u="none" strike="noStrike" dirty="0">
                        <a:solidFill>
                          <a:srgbClr val="800000"/>
                        </a:solidFill>
                        <a:effectLst/>
                        <a:latin typeface="Calibri" panose="020F0502020204030204" pitchFamily="34" charset="0"/>
                        <a:cs typeface="Calibri" panose="020F0502020204030204" pitchFamily="34" charset="0"/>
                      </a:endParaRPr>
                    </a:p>
                  </a:txBody>
                  <a:tcPr marL="0" marR="0" marT="0" marB="0" anchor="ctr">
                    <a:lnL>
                      <a:noFill/>
                    </a:lnL>
                    <a:lnR w="12700" cap="flat" cmpd="sng" algn="ctr">
                      <a:solidFill>
                        <a:schemeClr val="tx1"/>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3189265891"/>
                  </a:ext>
                </a:extLst>
              </a:tr>
            </a:tbl>
          </a:graphicData>
        </a:graphic>
      </p:graphicFrame>
    </p:spTree>
    <p:extLst>
      <p:ext uri="{BB962C8B-B14F-4D97-AF65-F5344CB8AC3E}">
        <p14:creationId xmlns:p14="http://schemas.microsoft.com/office/powerpoint/2010/main" val="276916633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5">
            <a:extLst>
              <a:ext uri="{FF2B5EF4-FFF2-40B4-BE49-F238E27FC236}">
                <a16:creationId xmlns:a16="http://schemas.microsoft.com/office/drawing/2014/main" xmlns="" id="{147A00F9-85D5-482F-8929-515BA65B6DAA}"/>
              </a:ext>
            </a:extLst>
          </p:cNvPr>
          <p:cNvSpPr>
            <a:spLocks noGrp="1"/>
          </p:cNvSpPr>
          <p:nvPr>
            <p:ph type="title"/>
          </p:nvPr>
        </p:nvSpPr>
        <p:spPr>
          <a:xfrm>
            <a:off x="292653" y="200479"/>
            <a:ext cx="11613596" cy="559387"/>
          </a:xfrm>
        </p:spPr>
        <p:txBody>
          <a:bodyPr/>
          <a:lstStyle/>
          <a:p>
            <a:r>
              <a:rPr lang="es-CO" dirty="0"/>
              <a:t>Ingresos</a:t>
            </a:r>
          </a:p>
        </p:txBody>
      </p:sp>
      <p:sp>
        <p:nvSpPr>
          <p:cNvPr id="17" name="Text Placeholder 16">
            <a:extLst>
              <a:ext uri="{FF2B5EF4-FFF2-40B4-BE49-F238E27FC236}">
                <a16:creationId xmlns:a16="http://schemas.microsoft.com/office/drawing/2014/main" xmlns="" id="{CC7E4799-0F53-4A92-81A5-D4162B3A1AAE}"/>
              </a:ext>
            </a:extLst>
          </p:cNvPr>
          <p:cNvSpPr>
            <a:spLocks noGrp="1"/>
          </p:cNvSpPr>
          <p:nvPr>
            <p:ph type="body" sz="quarter" idx="10"/>
          </p:nvPr>
        </p:nvSpPr>
        <p:spPr>
          <a:xfrm>
            <a:off x="292653" y="759866"/>
            <a:ext cx="11614384" cy="360939"/>
          </a:xfrm>
        </p:spPr>
        <p:txBody>
          <a:bodyPr/>
          <a:lstStyle/>
          <a:p>
            <a:r>
              <a:rPr lang="es-CO" dirty="0"/>
              <a:t>Supuestos cálculo de ingresos</a:t>
            </a:r>
          </a:p>
          <a:p>
            <a:endParaRPr lang="es-CO" dirty="0"/>
          </a:p>
        </p:txBody>
      </p:sp>
      <p:sp>
        <p:nvSpPr>
          <p:cNvPr id="3" name="Rectángulo 2"/>
          <p:cNvSpPr/>
          <p:nvPr/>
        </p:nvSpPr>
        <p:spPr>
          <a:xfrm>
            <a:off x="353743" y="1680192"/>
            <a:ext cx="11491415" cy="3539430"/>
          </a:xfrm>
          <a:prstGeom prst="rect">
            <a:avLst/>
          </a:prstGeom>
        </p:spPr>
        <p:txBody>
          <a:bodyPr wrap="square">
            <a:spAutoFit/>
          </a:bodyPr>
          <a:lstStyle/>
          <a:p>
            <a:pPr marL="342900" indent="-342900" algn="just">
              <a:buAutoNum type="arabicPeriod"/>
            </a:pPr>
            <a:r>
              <a:rPr lang="es-ES" sz="1600" dirty="0" smtClean="0"/>
              <a:t>Para </a:t>
            </a:r>
            <a:r>
              <a:rPr lang="es-ES" sz="1600" dirty="0"/>
              <a:t>2021 corresponde al valor presentado en el anteproyecto de presupuesto</a:t>
            </a:r>
            <a:r>
              <a:rPr lang="es-ES" sz="1600" dirty="0" smtClean="0"/>
              <a:t>.</a:t>
            </a:r>
          </a:p>
          <a:p>
            <a:pPr algn="just"/>
            <a:endParaRPr lang="es-ES" sz="1600" dirty="0"/>
          </a:p>
          <a:p>
            <a:pPr algn="just"/>
            <a:r>
              <a:rPr lang="es-ES" sz="1600" dirty="0"/>
              <a:t>1.1. El mayor componente corresponde a los recursos proyectados recaudar por concepto de venta de mercancías Aprehendidas, Decomisadas y Abandonadas - ADA ($3.644 millones). Son Recursos Propios de la entidad en virtud de lo dispuesto en los artículos 248 de la Ley 1450 de 2011 y 267 de la Ley 1753 de 2015. Corresponde a venta de mercancías obtenidas por la DIAN en cumplimiento de su objeto misional y sobre las cuales se haya definido su situación legal y disposición final.</a:t>
            </a:r>
          </a:p>
          <a:p>
            <a:pPr algn="just"/>
            <a:r>
              <a:rPr lang="es-ES" sz="1600" dirty="0"/>
              <a:t>1.2. El valor restante corresponde a valores recaudados por: Arrendamiento de espacios físicos, carnets, fotocopias y tarjetas de aproximación ($425 millones).</a:t>
            </a:r>
          </a:p>
          <a:p>
            <a:pPr algn="just"/>
            <a:r>
              <a:rPr lang="es-ES" sz="1600" dirty="0"/>
              <a:t>1.3. El valor obtenido para excedentes financieros ($1.699 millones) se toma de los estados de resultados de la entidad.</a:t>
            </a:r>
          </a:p>
          <a:p>
            <a:pPr algn="just"/>
            <a:endParaRPr lang="es-ES" sz="1600" dirty="0"/>
          </a:p>
          <a:p>
            <a:pPr algn="just"/>
            <a:r>
              <a:rPr lang="es-ES" sz="1600" dirty="0"/>
              <a:t>2. Se proyecta crecimiento para 2022 a 2024 de acuerdo con los supuestos macroeconómicos; crecimiento del 3%.</a:t>
            </a:r>
            <a:endParaRPr lang="es-CO" sz="1600" dirty="0"/>
          </a:p>
        </p:txBody>
      </p:sp>
    </p:spTree>
    <p:extLst>
      <p:ext uri="{BB962C8B-B14F-4D97-AF65-F5344CB8AC3E}">
        <p14:creationId xmlns:p14="http://schemas.microsoft.com/office/powerpoint/2010/main" val="151341505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5">
            <a:extLst>
              <a:ext uri="{FF2B5EF4-FFF2-40B4-BE49-F238E27FC236}">
                <a16:creationId xmlns:a16="http://schemas.microsoft.com/office/drawing/2014/main" xmlns="" id="{147A00F9-85D5-482F-8929-515BA65B6DAA}"/>
              </a:ext>
            </a:extLst>
          </p:cNvPr>
          <p:cNvSpPr>
            <a:spLocks noGrp="1"/>
          </p:cNvSpPr>
          <p:nvPr>
            <p:ph type="title"/>
          </p:nvPr>
        </p:nvSpPr>
        <p:spPr>
          <a:xfrm>
            <a:off x="291865" y="186829"/>
            <a:ext cx="11613596" cy="559387"/>
          </a:xfrm>
        </p:spPr>
        <p:txBody>
          <a:bodyPr/>
          <a:lstStyle/>
          <a:p>
            <a:r>
              <a:rPr lang="es-CO" dirty="0"/>
              <a:t>Ingresos</a:t>
            </a:r>
          </a:p>
        </p:txBody>
      </p:sp>
      <p:sp>
        <p:nvSpPr>
          <p:cNvPr id="17" name="Text Placeholder 16">
            <a:extLst>
              <a:ext uri="{FF2B5EF4-FFF2-40B4-BE49-F238E27FC236}">
                <a16:creationId xmlns:a16="http://schemas.microsoft.com/office/drawing/2014/main" xmlns="" id="{CC7E4799-0F53-4A92-81A5-D4162B3A1AAE}"/>
              </a:ext>
            </a:extLst>
          </p:cNvPr>
          <p:cNvSpPr>
            <a:spLocks noGrp="1"/>
          </p:cNvSpPr>
          <p:nvPr>
            <p:ph type="body" sz="quarter" idx="10"/>
          </p:nvPr>
        </p:nvSpPr>
        <p:spPr>
          <a:xfrm>
            <a:off x="291077" y="746216"/>
            <a:ext cx="11614384" cy="360939"/>
          </a:xfrm>
        </p:spPr>
        <p:txBody>
          <a:bodyPr/>
          <a:lstStyle/>
          <a:p>
            <a:r>
              <a:rPr lang="es-CO" sz="1800" dirty="0"/>
              <a:t>Tendencia de ingresos propios</a:t>
            </a:r>
          </a:p>
          <a:p>
            <a:endParaRPr lang="es-CO" sz="1800" dirty="0"/>
          </a:p>
        </p:txBody>
      </p:sp>
      <p:pic>
        <p:nvPicPr>
          <p:cNvPr id="4" name="Imagen 3"/>
          <p:cNvPicPr>
            <a:picLocks noChangeAspect="1"/>
          </p:cNvPicPr>
          <p:nvPr/>
        </p:nvPicPr>
        <p:blipFill>
          <a:blip r:embed="rId2"/>
          <a:stretch>
            <a:fillRect/>
          </a:stretch>
        </p:blipFill>
        <p:spPr>
          <a:xfrm>
            <a:off x="427772" y="1305603"/>
            <a:ext cx="3448050" cy="2686050"/>
          </a:xfrm>
          <a:prstGeom prst="rect">
            <a:avLst/>
          </a:prstGeom>
        </p:spPr>
      </p:pic>
      <p:graphicFrame>
        <p:nvGraphicFramePr>
          <p:cNvPr id="7" name="Gráfico 6"/>
          <p:cNvGraphicFramePr>
            <a:graphicFrameLocks/>
          </p:cNvGraphicFramePr>
          <p:nvPr>
            <p:extLst/>
          </p:nvPr>
        </p:nvGraphicFramePr>
        <p:xfrm>
          <a:off x="4540983" y="3125337"/>
          <a:ext cx="7364478" cy="2930419"/>
        </p:xfrm>
        <a:graphic>
          <a:graphicData uri="http://schemas.openxmlformats.org/drawingml/2006/chart">
            <c:chart xmlns:c="http://schemas.openxmlformats.org/drawingml/2006/chart" xmlns:r="http://schemas.openxmlformats.org/officeDocument/2006/relationships" r:id="rId3"/>
          </a:graphicData>
        </a:graphic>
      </p:graphicFrame>
      <p:sp>
        <p:nvSpPr>
          <p:cNvPr id="2" name="CuadroTexto 1"/>
          <p:cNvSpPr txBox="1"/>
          <p:nvPr/>
        </p:nvSpPr>
        <p:spPr>
          <a:xfrm>
            <a:off x="10840871" y="3048393"/>
            <a:ext cx="2702257" cy="153888"/>
          </a:xfrm>
          <a:prstGeom prst="rect">
            <a:avLst/>
          </a:prstGeom>
          <a:noFill/>
        </p:spPr>
        <p:txBody>
          <a:bodyPr wrap="square" rtlCol="0" anchor="ctr">
            <a:spAutoFit/>
          </a:bodyPr>
          <a:lstStyle/>
          <a:p>
            <a:pPr algn="l">
              <a:spcBef>
                <a:spcPts val="600"/>
              </a:spcBef>
            </a:pPr>
            <a:r>
              <a:rPr lang="es-CO" sz="400" dirty="0" smtClean="0"/>
              <a:t>Cifras en millones de pesos </a:t>
            </a:r>
          </a:p>
        </p:txBody>
      </p:sp>
    </p:spTree>
    <p:extLst>
      <p:ext uri="{BB962C8B-B14F-4D97-AF65-F5344CB8AC3E}">
        <p14:creationId xmlns:p14="http://schemas.microsoft.com/office/powerpoint/2010/main" val="233718035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xmlns="" id="{A9BF9024-8020-45D8-80DC-C010FECB1919}"/>
              </a:ext>
            </a:extLst>
          </p:cNvPr>
          <p:cNvSpPr>
            <a:spLocks noGrp="1"/>
          </p:cNvSpPr>
          <p:nvPr>
            <p:ph type="body" sz="quarter" idx="11"/>
          </p:nvPr>
        </p:nvSpPr>
        <p:spPr/>
        <p:txBody>
          <a:bodyPr>
            <a:normAutofit/>
          </a:bodyPr>
          <a:lstStyle/>
          <a:p>
            <a:r>
              <a:rPr lang="es-CO" dirty="0"/>
              <a:t>Solicitudes MGMP </a:t>
            </a:r>
            <a:r>
              <a:rPr lang="es-CO" dirty="0" smtClean="0"/>
              <a:t>2021-2024 </a:t>
            </a:r>
            <a:r>
              <a:rPr lang="es-CO" dirty="0"/>
              <a:t>y Vigencias Futuras</a:t>
            </a:r>
          </a:p>
        </p:txBody>
      </p:sp>
      <p:sp>
        <p:nvSpPr>
          <p:cNvPr id="12" name="Text Placeholder 11">
            <a:extLst>
              <a:ext uri="{FF2B5EF4-FFF2-40B4-BE49-F238E27FC236}">
                <a16:creationId xmlns:a16="http://schemas.microsoft.com/office/drawing/2014/main" xmlns="" id="{F474FB92-D38F-4078-BAA8-B8932BB77242}"/>
              </a:ext>
            </a:extLst>
          </p:cNvPr>
          <p:cNvSpPr>
            <a:spLocks noGrp="1"/>
          </p:cNvSpPr>
          <p:nvPr>
            <p:ph type="body" sz="quarter" idx="12"/>
          </p:nvPr>
        </p:nvSpPr>
        <p:spPr/>
        <p:txBody>
          <a:bodyPr>
            <a:normAutofit/>
          </a:bodyPr>
          <a:lstStyle/>
          <a:p>
            <a:r>
              <a:rPr lang="es-CO" dirty="0"/>
              <a:t>3.</a:t>
            </a:r>
          </a:p>
        </p:txBody>
      </p:sp>
    </p:spTree>
    <p:extLst>
      <p:ext uri="{BB962C8B-B14F-4D97-AF65-F5344CB8AC3E}">
        <p14:creationId xmlns:p14="http://schemas.microsoft.com/office/powerpoint/2010/main" val="229575950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5">
            <a:extLst>
              <a:ext uri="{FF2B5EF4-FFF2-40B4-BE49-F238E27FC236}">
                <a16:creationId xmlns:a16="http://schemas.microsoft.com/office/drawing/2014/main" xmlns="" id="{147A00F9-85D5-482F-8929-515BA65B6DAA}"/>
              </a:ext>
            </a:extLst>
          </p:cNvPr>
          <p:cNvSpPr>
            <a:spLocks noGrp="1"/>
          </p:cNvSpPr>
          <p:nvPr>
            <p:ph type="title"/>
          </p:nvPr>
        </p:nvSpPr>
        <p:spPr>
          <a:xfrm>
            <a:off x="347243" y="202618"/>
            <a:ext cx="11613596" cy="559387"/>
          </a:xfrm>
        </p:spPr>
        <p:txBody>
          <a:bodyPr/>
          <a:lstStyle/>
          <a:p>
            <a:r>
              <a:rPr lang="es-CO" sz="3200" dirty="0"/>
              <a:t>3. Vigencias Futuras MGMP </a:t>
            </a:r>
            <a:r>
              <a:rPr lang="es-CO" sz="3200" dirty="0" smtClean="0"/>
              <a:t>2021 </a:t>
            </a:r>
            <a:r>
              <a:rPr lang="es-CO" sz="3200" dirty="0"/>
              <a:t>- </a:t>
            </a:r>
            <a:r>
              <a:rPr lang="es-CO" sz="3200" dirty="0" smtClean="0"/>
              <a:t>2024</a:t>
            </a:r>
            <a:endParaRPr lang="es-CO" sz="3200" dirty="0"/>
          </a:p>
        </p:txBody>
      </p:sp>
      <p:graphicFrame>
        <p:nvGraphicFramePr>
          <p:cNvPr id="2" name="Tabla 1"/>
          <p:cNvGraphicFramePr>
            <a:graphicFrameLocks noGrp="1"/>
          </p:cNvGraphicFramePr>
          <p:nvPr>
            <p:extLst/>
          </p:nvPr>
        </p:nvGraphicFramePr>
        <p:xfrm>
          <a:off x="777920" y="991408"/>
          <a:ext cx="10276769" cy="4686061"/>
        </p:xfrm>
        <a:graphic>
          <a:graphicData uri="http://schemas.openxmlformats.org/drawingml/2006/table">
            <a:tbl>
              <a:tblPr/>
              <a:tblGrid>
                <a:gridCol w="2187185">
                  <a:extLst>
                    <a:ext uri="{9D8B030D-6E8A-4147-A177-3AD203B41FA5}">
                      <a16:colId xmlns:a16="http://schemas.microsoft.com/office/drawing/2014/main" xmlns="" val="4280090997"/>
                    </a:ext>
                  </a:extLst>
                </a:gridCol>
                <a:gridCol w="1348264">
                  <a:extLst>
                    <a:ext uri="{9D8B030D-6E8A-4147-A177-3AD203B41FA5}">
                      <a16:colId xmlns:a16="http://schemas.microsoft.com/office/drawing/2014/main" xmlns="" val="618419817"/>
                    </a:ext>
                  </a:extLst>
                </a:gridCol>
                <a:gridCol w="1348264">
                  <a:extLst>
                    <a:ext uri="{9D8B030D-6E8A-4147-A177-3AD203B41FA5}">
                      <a16:colId xmlns:a16="http://schemas.microsoft.com/office/drawing/2014/main" xmlns="" val="3242414298"/>
                    </a:ext>
                  </a:extLst>
                </a:gridCol>
                <a:gridCol w="1348264">
                  <a:extLst>
                    <a:ext uri="{9D8B030D-6E8A-4147-A177-3AD203B41FA5}">
                      <a16:colId xmlns:a16="http://schemas.microsoft.com/office/drawing/2014/main" xmlns="" val="1140486681"/>
                    </a:ext>
                  </a:extLst>
                </a:gridCol>
                <a:gridCol w="1348264">
                  <a:extLst>
                    <a:ext uri="{9D8B030D-6E8A-4147-A177-3AD203B41FA5}">
                      <a16:colId xmlns:a16="http://schemas.microsoft.com/office/drawing/2014/main" xmlns="" val="3854422999"/>
                    </a:ext>
                  </a:extLst>
                </a:gridCol>
                <a:gridCol w="1348264">
                  <a:extLst>
                    <a:ext uri="{9D8B030D-6E8A-4147-A177-3AD203B41FA5}">
                      <a16:colId xmlns:a16="http://schemas.microsoft.com/office/drawing/2014/main" xmlns="" val="2135127894"/>
                    </a:ext>
                  </a:extLst>
                </a:gridCol>
                <a:gridCol w="1348264">
                  <a:extLst>
                    <a:ext uri="{9D8B030D-6E8A-4147-A177-3AD203B41FA5}">
                      <a16:colId xmlns:a16="http://schemas.microsoft.com/office/drawing/2014/main" xmlns="" val="605762739"/>
                    </a:ext>
                  </a:extLst>
                </a:gridCol>
              </a:tblGrid>
              <a:tr h="180384">
                <a:tc>
                  <a:txBody>
                    <a:bodyPr/>
                    <a:lstStyle/>
                    <a:p>
                      <a:pPr algn="l" rtl="0" fontAlgn="ctr"/>
                      <a:r>
                        <a:rPr lang="es-CO" sz="1100" b="1" i="0" u="none" strike="noStrike">
                          <a:solidFill>
                            <a:srgbClr val="203764"/>
                          </a:solidFill>
                          <a:effectLst/>
                          <a:latin typeface="Calibri" panose="020F0502020204030204" pitchFamily="34" charset="0"/>
                          <a:cs typeface="Calibri" panose="020F0502020204030204" pitchFamily="34" charset="0"/>
                        </a:rPr>
                        <a:t>Millones de pesos</a:t>
                      </a:r>
                    </a:p>
                  </a:txBody>
                  <a:tcPr marL="0" marR="0" marT="0"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ctr"/>
                      <a:endParaRPr lang="es-CO" sz="1100" b="0" i="0" u="none" strike="noStrike">
                        <a:solidFill>
                          <a:srgbClr val="000000"/>
                        </a:solidFill>
                        <a:effectLst/>
                        <a:latin typeface="Calibri" panose="020F0502020204030204" pitchFamily="34" charset="0"/>
                        <a:cs typeface="Calibri" panose="020F0502020204030204" pitchFamily="34" charset="0"/>
                      </a:endParaRPr>
                    </a:p>
                  </a:txBody>
                  <a:tcPr marL="0" marR="0" marT="0"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ctr"/>
                      <a:endParaRPr lang="es-CO" sz="1100" b="0" i="0" u="none" strike="noStrike">
                        <a:solidFill>
                          <a:srgbClr val="000000"/>
                        </a:solidFill>
                        <a:effectLst/>
                        <a:latin typeface="Calibri" panose="020F0502020204030204" pitchFamily="34" charset="0"/>
                        <a:cs typeface="Calibri" panose="020F0502020204030204" pitchFamily="34" charset="0"/>
                      </a:endParaRPr>
                    </a:p>
                  </a:txBody>
                  <a:tcPr marL="0" marR="0" marT="0" marB="0" anchor="ctr">
                    <a:lnL>
                      <a:noFill/>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gridSpan="4">
                  <a:txBody>
                    <a:bodyPr/>
                    <a:lstStyle/>
                    <a:p>
                      <a:pPr algn="ctr" rtl="0" fontAlgn="ctr"/>
                      <a:r>
                        <a:rPr lang="es-CO" sz="1100" b="1" i="0" u="none" strike="noStrike">
                          <a:solidFill>
                            <a:srgbClr val="FFFFFF"/>
                          </a:solidFill>
                          <a:effectLst/>
                          <a:latin typeface="Calibri" panose="020F0502020204030204" pitchFamily="34" charset="0"/>
                          <a:cs typeface="Calibri" panose="020F0502020204030204" pitchFamily="34" charset="0"/>
                        </a:rPr>
                        <a:t>Vigencias Futuras aprobadas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03764"/>
                    </a:solidFill>
                  </a:tcPr>
                </a:tc>
                <a:tc hMerge="1">
                  <a:txBody>
                    <a:bodyPr/>
                    <a:lstStyle/>
                    <a:p>
                      <a:endParaRPr lang="es-CO"/>
                    </a:p>
                  </a:txBody>
                  <a:tcPr/>
                </a:tc>
                <a:tc hMerge="1">
                  <a:txBody>
                    <a:bodyPr/>
                    <a:lstStyle/>
                    <a:p>
                      <a:endParaRPr lang="es-CO"/>
                    </a:p>
                  </a:txBody>
                  <a:tcPr/>
                </a:tc>
                <a:tc hMerge="1">
                  <a:txBody>
                    <a:bodyPr/>
                    <a:lstStyle/>
                    <a:p>
                      <a:endParaRPr lang="es-CO"/>
                    </a:p>
                  </a:txBody>
                  <a:tcPr/>
                </a:tc>
                <a:extLst>
                  <a:ext uri="{0D108BD9-81ED-4DB2-BD59-A6C34878D82A}">
                    <a16:rowId xmlns:a16="http://schemas.microsoft.com/office/drawing/2014/main" xmlns="" val="3455704877"/>
                  </a:ext>
                </a:extLst>
              </a:tr>
              <a:tr h="180384">
                <a:tc>
                  <a:txBody>
                    <a:bodyPr/>
                    <a:lstStyle/>
                    <a:p>
                      <a:pPr algn="ctr" rtl="0" fontAlgn="ctr"/>
                      <a:r>
                        <a:rPr lang="es-CO" sz="1100" b="1" i="0" u="none" strike="noStrike">
                          <a:solidFill>
                            <a:srgbClr val="FFFFFF"/>
                          </a:solidFill>
                          <a:effectLst/>
                          <a:latin typeface="Calibri" panose="020F0502020204030204" pitchFamily="34" charset="0"/>
                          <a:cs typeface="Calibri" panose="020F0502020204030204" pitchFamily="34" charset="0"/>
                        </a:rPr>
                        <a:t>Vigencias Futuras</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03764"/>
                    </a:solidFill>
                  </a:tcPr>
                </a:tc>
                <a:tc>
                  <a:txBody>
                    <a:bodyPr/>
                    <a:lstStyle/>
                    <a:p>
                      <a:pPr algn="ctr" rtl="0" fontAlgn="ctr"/>
                      <a:r>
                        <a:rPr lang="es-CO" sz="1100" b="1" i="0" u="none" strike="noStrike">
                          <a:solidFill>
                            <a:srgbClr val="FFFFFF"/>
                          </a:solidFill>
                          <a:effectLst/>
                          <a:latin typeface="Calibri" panose="020F0502020204030204" pitchFamily="34" charset="0"/>
                          <a:cs typeface="Calibri" panose="020F0502020204030204" pitchFamily="34" charset="0"/>
                        </a:rPr>
                        <a:t>2020*</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03764"/>
                    </a:solidFill>
                  </a:tcPr>
                </a:tc>
                <a:tc>
                  <a:txBody>
                    <a:bodyPr/>
                    <a:lstStyle/>
                    <a:p>
                      <a:pPr algn="ctr" rtl="0" fontAlgn="ctr"/>
                      <a:r>
                        <a:rPr lang="es-CO" sz="1100" b="1" i="0" u="none" strike="noStrike">
                          <a:solidFill>
                            <a:srgbClr val="FFFFFF"/>
                          </a:solidFill>
                          <a:effectLst/>
                          <a:latin typeface="Calibri" panose="020F0502020204030204" pitchFamily="34" charset="0"/>
                          <a:cs typeface="Calibri" panose="020F0502020204030204" pitchFamily="34" charset="0"/>
                        </a:rPr>
                        <a:t>2020**</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03764"/>
                    </a:solidFill>
                  </a:tcPr>
                </a:tc>
                <a:tc>
                  <a:txBody>
                    <a:bodyPr/>
                    <a:lstStyle/>
                    <a:p>
                      <a:pPr algn="ctr" rtl="0" fontAlgn="ctr"/>
                      <a:r>
                        <a:rPr lang="es-CO" sz="1100" b="1" i="0" u="none" strike="noStrike">
                          <a:solidFill>
                            <a:srgbClr val="FFFFFF"/>
                          </a:solidFill>
                          <a:effectLst/>
                          <a:latin typeface="Calibri" panose="020F0502020204030204" pitchFamily="34" charset="0"/>
                          <a:cs typeface="Calibri" panose="020F0502020204030204" pitchFamily="34" charset="0"/>
                        </a:rPr>
                        <a:t>2021</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03764"/>
                    </a:solidFill>
                  </a:tcPr>
                </a:tc>
                <a:tc>
                  <a:txBody>
                    <a:bodyPr/>
                    <a:lstStyle/>
                    <a:p>
                      <a:pPr algn="ctr" rtl="0" fontAlgn="ctr"/>
                      <a:r>
                        <a:rPr lang="es-CO" sz="1100" b="1" i="0" u="none" strike="noStrike">
                          <a:solidFill>
                            <a:srgbClr val="FFFFFF"/>
                          </a:solidFill>
                          <a:effectLst/>
                          <a:latin typeface="Calibri" panose="020F0502020204030204" pitchFamily="34" charset="0"/>
                          <a:cs typeface="Calibri" panose="020F0502020204030204" pitchFamily="34" charset="0"/>
                        </a:rPr>
                        <a:t>2022</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03764"/>
                    </a:solidFill>
                  </a:tcPr>
                </a:tc>
                <a:tc>
                  <a:txBody>
                    <a:bodyPr/>
                    <a:lstStyle/>
                    <a:p>
                      <a:pPr algn="ctr" rtl="0" fontAlgn="ctr"/>
                      <a:r>
                        <a:rPr lang="es-CO" sz="1100" b="1" i="0" u="none" strike="noStrike">
                          <a:solidFill>
                            <a:srgbClr val="FFFFFF"/>
                          </a:solidFill>
                          <a:effectLst/>
                          <a:latin typeface="Calibri" panose="020F0502020204030204" pitchFamily="34" charset="0"/>
                          <a:cs typeface="Calibri" panose="020F0502020204030204" pitchFamily="34" charset="0"/>
                        </a:rPr>
                        <a:t>2023</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03764"/>
                    </a:solidFill>
                  </a:tcPr>
                </a:tc>
                <a:tc>
                  <a:txBody>
                    <a:bodyPr/>
                    <a:lstStyle/>
                    <a:p>
                      <a:pPr algn="ctr" rtl="0" fontAlgn="ctr"/>
                      <a:r>
                        <a:rPr lang="es-CO" sz="1100" b="1" i="0" u="none" strike="noStrike">
                          <a:solidFill>
                            <a:srgbClr val="FFFFFF"/>
                          </a:solidFill>
                          <a:effectLst/>
                          <a:latin typeface="Calibri" panose="020F0502020204030204" pitchFamily="34" charset="0"/>
                          <a:cs typeface="Calibri" panose="020F0502020204030204" pitchFamily="34" charset="0"/>
                        </a:rPr>
                        <a:t>2024</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03764"/>
                    </a:solidFill>
                  </a:tcPr>
                </a:tc>
                <a:extLst>
                  <a:ext uri="{0D108BD9-81ED-4DB2-BD59-A6C34878D82A}">
                    <a16:rowId xmlns:a16="http://schemas.microsoft.com/office/drawing/2014/main" xmlns="" val="2422799226"/>
                  </a:ext>
                </a:extLst>
              </a:tr>
              <a:tr h="229579">
                <a:tc>
                  <a:txBody>
                    <a:bodyPr/>
                    <a:lstStyle/>
                    <a:p>
                      <a:pPr algn="l" rtl="0" fontAlgn="ctr"/>
                      <a:r>
                        <a:rPr lang="es-CO" sz="1400" b="1" i="0" u="none" strike="noStrike">
                          <a:solidFill>
                            <a:srgbClr val="203764"/>
                          </a:solidFill>
                          <a:effectLst/>
                          <a:latin typeface="Calibri" panose="020F0502020204030204" pitchFamily="34" charset="0"/>
                          <a:cs typeface="Calibri" panose="020F0502020204030204" pitchFamily="34" charset="0"/>
                        </a:rPr>
                        <a:t>Funcionamiento</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203764"/>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203764"/>
                      </a:solidFill>
                      <a:prstDash val="solid"/>
                      <a:round/>
                      <a:headEnd type="none" w="med" len="med"/>
                      <a:tailEnd type="none" w="med" len="med"/>
                    </a:lnB>
                  </a:tcPr>
                </a:tc>
                <a:tc>
                  <a:txBody>
                    <a:bodyPr/>
                    <a:lstStyle/>
                    <a:p>
                      <a:pPr algn="r" rtl="0" fontAlgn="ctr"/>
                      <a:r>
                        <a:rPr lang="es-CO" sz="1200" b="0" i="0" u="none" strike="noStrike" dirty="0">
                          <a:solidFill>
                            <a:srgbClr val="203764"/>
                          </a:solidFill>
                          <a:effectLst/>
                          <a:latin typeface="Calibri" panose="020F0502020204030204" pitchFamily="34" charset="0"/>
                          <a:cs typeface="Calibri" panose="020F0502020204030204" pitchFamily="34" charset="0"/>
                        </a:rPr>
                        <a:t>         1,580,941 </a:t>
                      </a:r>
                    </a:p>
                  </a:txBody>
                  <a:tcPr marL="0" marR="0" marT="0" marB="0" anchor="ctr">
                    <a:lnL w="6350" cap="flat" cmpd="sng" algn="ctr">
                      <a:solidFill>
                        <a:srgbClr val="203764"/>
                      </a:solidFill>
                      <a:prstDash val="solid"/>
                      <a:round/>
                      <a:headEnd type="none" w="med" len="med"/>
                      <a:tailEnd type="none" w="med" len="med"/>
                    </a:lnL>
                    <a:lnR w="6350" cap="flat" cmpd="sng" algn="ctr">
                      <a:solidFill>
                        <a:srgbClr val="203764"/>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203764"/>
                      </a:solidFill>
                      <a:prstDash val="solid"/>
                      <a:round/>
                      <a:headEnd type="none" w="med" len="med"/>
                      <a:tailEnd type="none" w="med" len="med"/>
                    </a:lnB>
                  </a:tcPr>
                </a:tc>
                <a:tc>
                  <a:txBody>
                    <a:bodyPr/>
                    <a:lstStyle/>
                    <a:p>
                      <a:pPr algn="r" rtl="0" fontAlgn="ctr"/>
                      <a:r>
                        <a:rPr lang="es-CO" sz="1200" b="0" i="0" u="none" strike="noStrike">
                          <a:solidFill>
                            <a:srgbClr val="203764"/>
                          </a:solidFill>
                          <a:effectLst/>
                          <a:latin typeface="Calibri" panose="020F0502020204030204" pitchFamily="34" charset="0"/>
                          <a:cs typeface="Calibri" panose="020F0502020204030204" pitchFamily="34" charset="0"/>
                        </a:rPr>
                        <a:t>         1,580,941 </a:t>
                      </a:r>
                    </a:p>
                  </a:txBody>
                  <a:tcPr marL="0" marR="0" marT="0" marB="0" anchor="ctr">
                    <a:lnL w="6350" cap="flat" cmpd="sng" algn="ctr">
                      <a:solidFill>
                        <a:srgbClr val="203764"/>
                      </a:solidFill>
                      <a:prstDash val="solid"/>
                      <a:round/>
                      <a:headEnd type="none" w="med" len="med"/>
                      <a:tailEnd type="none" w="med" len="med"/>
                    </a:lnL>
                    <a:lnR w="6350" cap="flat" cmpd="sng" algn="ctr">
                      <a:solidFill>
                        <a:srgbClr val="203764"/>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203764"/>
                      </a:solidFill>
                      <a:prstDash val="solid"/>
                      <a:round/>
                      <a:headEnd type="none" w="med" len="med"/>
                      <a:tailEnd type="none" w="med" len="med"/>
                    </a:lnB>
                  </a:tcPr>
                </a:tc>
                <a:tc>
                  <a:txBody>
                    <a:bodyPr/>
                    <a:lstStyle/>
                    <a:p>
                      <a:pPr algn="r" rtl="0" fontAlgn="ctr"/>
                      <a:r>
                        <a:rPr lang="es-CO" sz="1200" b="0" i="0" u="none" strike="noStrike">
                          <a:solidFill>
                            <a:srgbClr val="203764"/>
                          </a:solidFill>
                          <a:effectLst/>
                          <a:latin typeface="Calibri" panose="020F0502020204030204" pitchFamily="34" charset="0"/>
                          <a:cs typeface="Calibri" panose="020F0502020204030204" pitchFamily="34" charset="0"/>
                        </a:rPr>
                        <a:t>               86,538 </a:t>
                      </a:r>
                    </a:p>
                  </a:txBody>
                  <a:tcPr marL="0" marR="0" marT="0" marB="0" anchor="ctr">
                    <a:lnL w="6350" cap="flat" cmpd="sng" algn="ctr">
                      <a:solidFill>
                        <a:srgbClr val="203764"/>
                      </a:solidFill>
                      <a:prstDash val="solid"/>
                      <a:round/>
                      <a:headEnd type="none" w="med" len="med"/>
                      <a:tailEnd type="none" w="med" len="med"/>
                    </a:lnL>
                    <a:lnR w="6350" cap="flat" cmpd="sng" algn="ctr">
                      <a:solidFill>
                        <a:srgbClr val="203764"/>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203764"/>
                      </a:solidFill>
                      <a:prstDash val="solid"/>
                      <a:round/>
                      <a:headEnd type="none" w="med" len="med"/>
                      <a:tailEnd type="none" w="med" len="med"/>
                    </a:lnB>
                  </a:tcPr>
                </a:tc>
                <a:tc>
                  <a:txBody>
                    <a:bodyPr/>
                    <a:lstStyle/>
                    <a:p>
                      <a:pPr algn="r" rtl="0" fontAlgn="ctr"/>
                      <a:r>
                        <a:rPr lang="es-CO" sz="1200" b="0" i="0" u="none" strike="noStrike">
                          <a:solidFill>
                            <a:srgbClr val="203764"/>
                          </a:solidFill>
                          <a:effectLst/>
                          <a:latin typeface="Calibri" panose="020F0502020204030204" pitchFamily="34" charset="0"/>
                          <a:cs typeface="Calibri" panose="020F0502020204030204" pitchFamily="34" charset="0"/>
                        </a:rPr>
                        <a:t>               37,303 </a:t>
                      </a:r>
                    </a:p>
                  </a:txBody>
                  <a:tcPr marL="0" marR="0" marT="0" marB="0" anchor="ctr">
                    <a:lnL w="6350" cap="flat" cmpd="sng" algn="ctr">
                      <a:solidFill>
                        <a:srgbClr val="203764"/>
                      </a:solidFill>
                      <a:prstDash val="solid"/>
                      <a:round/>
                      <a:headEnd type="none" w="med" len="med"/>
                      <a:tailEnd type="none" w="med" len="med"/>
                    </a:lnL>
                    <a:lnR w="6350" cap="flat" cmpd="sng" algn="ctr">
                      <a:solidFill>
                        <a:srgbClr val="203764"/>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203764"/>
                      </a:solidFill>
                      <a:prstDash val="solid"/>
                      <a:round/>
                      <a:headEnd type="none" w="med" len="med"/>
                      <a:tailEnd type="none" w="med" len="med"/>
                    </a:lnB>
                  </a:tcPr>
                </a:tc>
                <a:tc>
                  <a:txBody>
                    <a:bodyPr/>
                    <a:lstStyle/>
                    <a:p>
                      <a:pPr algn="r" rtl="0" fontAlgn="ctr"/>
                      <a:r>
                        <a:rPr lang="es-CO" sz="1200" b="0" i="0" u="none" strike="noStrike">
                          <a:solidFill>
                            <a:srgbClr val="203764"/>
                          </a:solidFill>
                          <a:effectLst/>
                          <a:latin typeface="Calibri" panose="020F0502020204030204" pitchFamily="34" charset="0"/>
                          <a:cs typeface="Calibri" panose="020F0502020204030204" pitchFamily="34" charset="0"/>
                        </a:rPr>
                        <a:t>                          - </a:t>
                      </a:r>
                    </a:p>
                  </a:txBody>
                  <a:tcPr marL="0" marR="0" marT="0" marB="0" anchor="ctr">
                    <a:lnL w="6350" cap="flat" cmpd="sng" algn="ctr">
                      <a:solidFill>
                        <a:srgbClr val="203764"/>
                      </a:solidFill>
                      <a:prstDash val="solid"/>
                      <a:round/>
                      <a:headEnd type="none" w="med" len="med"/>
                      <a:tailEnd type="none" w="med" len="med"/>
                    </a:lnL>
                    <a:lnR w="6350" cap="flat" cmpd="sng" algn="ctr">
                      <a:solidFill>
                        <a:srgbClr val="203764"/>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203764"/>
                      </a:solidFill>
                      <a:prstDash val="solid"/>
                      <a:round/>
                      <a:headEnd type="none" w="med" len="med"/>
                      <a:tailEnd type="none" w="med" len="med"/>
                    </a:lnB>
                  </a:tcPr>
                </a:tc>
                <a:tc>
                  <a:txBody>
                    <a:bodyPr/>
                    <a:lstStyle/>
                    <a:p>
                      <a:pPr algn="r" rtl="0" fontAlgn="ctr"/>
                      <a:r>
                        <a:rPr lang="es-CO" sz="1200" b="0" i="0" u="none" strike="noStrike">
                          <a:solidFill>
                            <a:srgbClr val="203764"/>
                          </a:solidFill>
                          <a:effectLst/>
                          <a:latin typeface="Calibri" panose="020F0502020204030204" pitchFamily="34" charset="0"/>
                          <a:cs typeface="Calibri" panose="020F0502020204030204" pitchFamily="34" charset="0"/>
                        </a:rPr>
                        <a:t>                          - </a:t>
                      </a:r>
                    </a:p>
                  </a:txBody>
                  <a:tcPr marL="0" marR="0" marT="0" marB="0" anchor="ctr">
                    <a:lnL w="6350" cap="flat" cmpd="sng" algn="ctr">
                      <a:solidFill>
                        <a:srgbClr val="203764"/>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203764"/>
                      </a:solidFill>
                      <a:prstDash val="solid"/>
                      <a:round/>
                      <a:headEnd type="none" w="med" len="med"/>
                      <a:tailEnd type="none" w="med" len="med"/>
                    </a:lnB>
                  </a:tcPr>
                </a:tc>
                <a:extLst>
                  <a:ext uri="{0D108BD9-81ED-4DB2-BD59-A6C34878D82A}">
                    <a16:rowId xmlns:a16="http://schemas.microsoft.com/office/drawing/2014/main" xmlns="" val="1733316945"/>
                  </a:ext>
                </a:extLst>
              </a:tr>
              <a:tr h="229579">
                <a:tc>
                  <a:txBody>
                    <a:bodyPr/>
                    <a:lstStyle/>
                    <a:p>
                      <a:pPr algn="l" rtl="0" fontAlgn="ctr"/>
                      <a:r>
                        <a:rPr lang="es-CO" sz="1400" b="1" i="0" u="none" strike="noStrike">
                          <a:solidFill>
                            <a:srgbClr val="203764"/>
                          </a:solidFill>
                          <a:effectLst/>
                          <a:latin typeface="Calibri" panose="020F0502020204030204" pitchFamily="34" charset="0"/>
                          <a:cs typeface="Calibri" panose="020F0502020204030204" pitchFamily="34" charset="0"/>
                        </a:rPr>
                        <a:t>Inversión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203764"/>
                      </a:solidFill>
                      <a:prstDash val="solid"/>
                      <a:round/>
                      <a:headEnd type="none" w="med" len="med"/>
                      <a:tailEnd type="none" w="med" len="med"/>
                    </a:lnR>
                    <a:lnT w="6350" cap="flat" cmpd="sng" algn="ctr">
                      <a:solidFill>
                        <a:srgbClr val="203764"/>
                      </a:solidFill>
                      <a:prstDash val="solid"/>
                      <a:round/>
                      <a:headEnd type="none" w="med" len="med"/>
                      <a:tailEnd type="none" w="med" len="med"/>
                    </a:lnT>
                    <a:lnB w="6350" cap="flat" cmpd="sng" algn="ctr">
                      <a:solidFill>
                        <a:srgbClr val="203764"/>
                      </a:solidFill>
                      <a:prstDash val="solid"/>
                      <a:round/>
                      <a:headEnd type="none" w="med" len="med"/>
                      <a:tailEnd type="none" w="med" len="med"/>
                    </a:lnB>
                  </a:tcPr>
                </a:tc>
                <a:tc>
                  <a:txBody>
                    <a:bodyPr/>
                    <a:lstStyle/>
                    <a:p>
                      <a:pPr algn="r" rtl="0" fontAlgn="ctr"/>
                      <a:r>
                        <a:rPr lang="es-CO" sz="1200" b="0" i="0" u="none" strike="noStrike" dirty="0">
                          <a:solidFill>
                            <a:srgbClr val="203764"/>
                          </a:solidFill>
                          <a:effectLst/>
                          <a:latin typeface="Calibri" panose="020F0502020204030204" pitchFamily="34" charset="0"/>
                          <a:cs typeface="Calibri" panose="020F0502020204030204" pitchFamily="34" charset="0"/>
                        </a:rPr>
                        <a:t>            142,073 </a:t>
                      </a:r>
                    </a:p>
                  </a:txBody>
                  <a:tcPr marL="0" marR="0" marT="0" marB="0" anchor="ctr">
                    <a:lnL w="6350" cap="flat" cmpd="sng" algn="ctr">
                      <a:solidFill>
                        <a:srgbClr val="203764"/>
                      </a:solidFill>
                      <a:prstDash val="solid"/>
                      <a:round/>
                      <a:headEnd type="none" w="med" len="med"/>
                      <a:tailEnd type="none" w="med" len="med"/>
                    </a:lnL>
                    <a:lnR w="6350" cap="flat" cmpd="sng" algn="ctr">
                      <a:solidFill>
                        <a:srgbClr val="203764"/>
                      </a:solidFill>
                      <a:prstDash val="solid"/>
                      <a:round/>
                      <a:headEnd type="none" w="med" len="med"/>
                      <a:tailEnd type="none" w="med" len="med"/>
                    </a:lnR>
                    <a:lnT w="6350" cap="flat" cmpd="sng" algn="ctr">
                      <a:solidFill>
                        <a:srgbClr val="203764"/>
                      </a:solidFill>
                      <a:prstDash val="solid"/>
                      <a:round/>
                      <a:headEnd type="none" w="med" len="med"/>
                      <a:tailEnd type="none" w="med" len="med"/>
                    </a:lnT>
                    <a:lnB w="6350" cap="flat" cmpd="sng" algn="ctr">
                      <a:solidFill>
                        <a:srgbClr val="203764"/>
                      </a:solidFill>
                      <a:prstDash val="solid"/>
                      <a:round/>
                      <a:headEnd type="none" w="med" len="med"/>
                      <a:tailEnd type="none" w="med" len="med"/>
                    </a:lnB>
                  </a:tcPr>
                </a:tc>
                <a:tc>
                  <a:txBody>
                    <a:bodyPr/>
                    <a:lstStyle/>
                    <a:p>
                      <a:pPr algn="r" rtl="0" fontAlgn="ctr"/>
                      <a:r>
                        <a:rPr lang="es-CO" sz="1200" b="0" i="0" u="none" strike="noStrike">
                          <a:solidFill>
                            <a:srgbClr val="203764"/>
                          </a:solidFill>
                          <a:effectLst/>
                          <a:latin typeface="Calibri" panose="020F0502020204030204" pitchFamily="34" charset="0"/>
                          <a:cs typeface="Calibri" panose="020F0502020204030204" pitchFamily="34" charset="0"/>
                        </a:rPr>
                        <a:t>            142,073 </a:t>
                      </a:r>
                    </a:p>
                  </a:txBody>
                  <a:tcPr marL="0" marR="0" marT="0" marB="0" anchor="ctr">
                    <a:lnL w="6350" cap="flat" cmpd="sng" algn="ctr">
                      <a:solidFill>
                        <a:srgbClr val="203764"/>
                      </a:solidFill>
                      <a:prstDash val="solid"/>
                      <a:round/>
                      <a:headEnd type="none" w="med" len="med"/>
                      <a:tailEnd type="none" w="med" len="med"/>
                    </a:lnL>
                    <a:lnR w="6350" cap="flat" cmpd="sng" algn="ctr">
                      <a:solidFill>
                        <a:srgbClr val="203764"/>
                      </a:solidFill>
                      <a:prstDash val="solid"/>
                      <a:round/>
                      <a:headEnd type="none" w="med" len="med"/>
                      <a:tailEnd type="none" w="med" len="med"/>
                    </a:lnR>
                    <a:lnT w="6350" cap="flat" cmpd="sng" algn="ctr">
                      <a:solidFill>
                        <a:srgbClr val="203764"/>
                      </a:solidFill>
                      <a:prstDash val="solid"/>
                      <a:round/>
                      <a:headEnd type="none" w="med" len="med"/>
                      <a:tailEnd type="none" w="med" len="med"/>
                    </a:lnT>
                    <a:lnB w="6350" cap="flat" cmpd="sng" algn="ctr">
                      <a:solidFill>
                        <a:srgbClr val="203764"/>
                      </a:solidFill>
                      <a:prstDash val="solid"/>
                      <a:round/>
                      <a:headEnd type="none" w="med" len="med"/>
                      <a:tailEnd type="none" w="med" len="med"/>
                    </a:lnB>
                  </a:tcPr>
                </a:tc>
                <a:tc>
                  <a:txBody>
                    <a:bodyPr/>
                    <a:lstStyle/>
                    <a:p>
                      <a:pPr algn="r" rtl="0" fontAlgn="ctr"/>
                      <a:r>
                        <a:rPr lang="es-CO" sz="1200" b="0" i="0" u="none" strike="noStrike">
                          <a:solidFill>
                            <a:srgbClr val="203764"/>
                          </a:solidFill>
                          <a:effectLst/>
                          <a:latin typeface="Calibri" panose="020F0502020204030204" pitchFamily="34" charset="0"/>
                          <a:cs typeface="Calibri" panose="020F0502020204030204" pitchFamily="34" charset="0"/>
                        </a:rPr>
                        <a:t>               57,968 </a:t>
                      </a:r>
                    </a:p>
                  </a:txBody>
                  <a:tcPr marL="0" marR="0" marT="0" marB="0" anchor="ctr">
                    <a:lnL w="6350" cap="flat" cmpd="sng" algn="ctr">
                      <a:solidFill>
                        <a:srgbClr val="203764"/>
                      </a:solidFill>
                      <a:prstDash val="solid"/>
                      <a:round/>
                      <a:headEnd type="none" w="med" len="med"/>
                      <a:tailEnd type="none" w="med" len="med"/>
                    </a:lnL>
                    <a:lnR w="6350" cap="flat" cmpd="sng" algn="ctr">
                      <a:solidFill>
                        <a:srgbClr val="203764"/>
                      </a:solidFill>
                      <a:prstDash val="solid"/>
                      <a:round/>
                      <a:headEnd type="none" w="med" len="med"/>
                      <a:tailEnd type="none" w="med" len="med"/>
                    </a:lnR>
                    <a:lnT w="6350" cap="flat" cmpd="sng" algn="ctr">
                      <a:solidFill>
                        <a:srgbClr val="203764"/>
                      </a:solidFill>
                      <a:prstDash val="solid"/>
                      <a:round/>
                      <a:headEnd type="none" w="med" len="med"/>
                      <a:tailEnd type="none" w="med" len="med"/>
                    </a:lnT>
                    <a:lnB w="6350" cap="flat" cmpd="sng" algn="ctr">
                      <a:solidFill>
                        <a:srgbClr val="203764"/>
                      </a:solidFill>
                      <a:prstDash val="solid"/>
                      <a:round/>
                      <a:headEnd type="none" w="med" len="med"/>
                      <a:tailEnd type="none" w="med" len="med"/>
                    </a:lnB>
                  </a:tcPr>
                </a:tc>
                <a:tc>
                  <a:txBody>
                    <a:bodyPr/>
                    <a:lstStyle/>
                    <a:p>
                      <a:pPr algn="r" rtl="0" fontAlgn="ctr"/>
                      <a:r>
                        <a:rPr lang="es-CO" sz="1200" b="0" i="0" u="none" strike="noStrike">
                          <a:solidFill>
                            <a:srgbClr val="203764"/>
                          </a:solidFill>
                          <a:effectLst/>
                          <a:latin typeface="Calibri" panose="020F0502020204030204" pitchFamily="34" charset="0"/>
                          <a:cs typeface="Calibri" panose="020F0502020204030204" pitchFamily="34" charset="0"/>
                        </a:rPr>
                        <a:t>               24,677 </a:t>
                      </a:r>
                    </a:p>
                  </a:txBody>
                  <a:tcPr marL="0" marR="0" marT="0" marB="0" anchor="ctr">
                    <a:lnL w="6350" cap="flat" cmpd="sng" algn="ctr">
                      <a:solidFill>
                        <a:srgbClr val="203764"/>
                      </a:solidFill>
                      <a:prstDash val="solid"/>
                      <a:round/>
                      <a:headEnd type="none" w="med" len="med"/>
                      <a:tailEnd type="none" w="med" len="med"/>
                    </a:lnL>
                    <a:lnR w="6350" cap="flat" cmpd="sng" algn="ctr">
                      <a:solidFill>
                        <a:srgbClr val="203764"/>
                      </a:solidFill>
                      <a:prstDash val="solid"/>
                      <a:round/>
                      <a:headEnd type="none" w="med" len="med"/>
                      <a:tailEnd type="none" w="med" len="med"/>
                    </a:lnR>
                    <a:lnT w="6350" cap="flat" cmpd="sng" algn="ctr">
                      <a:solidFill>
                        <a:srgbClr val="203764"/>
                      </a:solidFill>
                      <a:prstDash val="solid"/>
                      <a:round/>
                      <a:headEnd type="none" w="med" len="med"/>
                      <a:tailEnd type="none" w="med" len="med"/>
                    </a:lnT>
                    <a:lnB w="6350" cap="flat" cmpd="sng" algn="ctr">
                      <a:solidFill>
                        <a:srgbClr val="203764"/>
                      </a:solidFill>
                      <a:prstDash val="solid"/>
                      <a:round/>
                      <a:headEnd type="none" w="med" len="med"/>
                      <a:tailEnd type="none" w="med" len="med"/>
                    </a:lnB>
                  </a:tcPr>
                </a:tc>
                <a:tc>
                  <a:txBody>
                    <a:bodyPr/>
                    <a:lstStyle/>
                    <a:p>
                      <a:pPr algn="r" rtl="0" fontAlgn="ctr"/>
                      <a:r>
                        <a:rPr lang="es-CO" sz="1200" b="0" i="0" u="none" strike="noStrike">
                          <a:solidFill>
                            <a:srgbClr val="203764"/>
                          </a:solidFill>
                          <a:effectLst/>
                          <a:latin typeface="Calibri" panose="020F0502020204030204" pitchFamily="34" charset="0"/>
                          <a:cs typeface="Calibri" panose="020F0502020204030204" pitchFamily="34" charset="0"/>
                        </a:rPr>
                        <a:t>                          - </a:t>
                      </a:r>
                    </a:p>
                  </a:txBody>
                  <a:tcPr marL="0" marR="0" marT="0" marB="0" anchor="ctr">
                    <a:lnL w="6350" cap="flat" cmpd="sng" algn="ctr">
                      <a:solidFill>
                        <a:srgbClr val="203764"/>
                      </a:solidFill>
                      <a:prstDash val="solid"/>
                      <a:round/>
                      <a:headEnd type="none" w="med" len="med"/>
                      <a:tailEnd type="none" w="med" len="med"/>
                    </a:lnL>
                    <a:lnR w="6350" cap="flat" cmpd="sng" algn="ctr">
                      <a:solidFill>
                        <a:srgbClr val="203764"/>
                      </a:solidFill>
                      <a:prstDash val="solid"/>
                      <a:round/>
                      <a:headEnd type="none" w="med" len="med"/>
                      <a:tailEnd type="none" w="med" len="med"/>
                    </a:lnR>
                    <a:lnT w="6350" cap="flat" cmpd="sng" algn="ctr">
                      <a:solidFill>
                        <a:srgbClr val="203764"/>
                      </a:solidFill>
                      <a:prstDash val="solid"/>
                      <a:round/>
                      <a:headEnd type="none" w="med" len="med"/>
                      <a:tailEnd type="none" w="med" len="med"/>
                    </a:lnT>
                    <a:lnB w="6350" cap="flat" cmpd="sng" algn="ctr">
                      <a:solidFill>
                        <a:srgbClr val="203764"/>
                      </a:solidFill>
                      <a:prstDash val="solid"/>
                      <a:round/>
                      <a:headEnd type="none" w="med" len="med"/>
                      <a:tailEnd type="none" w="med" len="med"/>
                    </a:lnB>
                  </a:tcPr>
                </a:tc>
                <a:tc>
                  <a:txBody>
                    <a:bodyPr/>
                    <a:lstStyle/>
                    <a:p>
                      <a:pPr algn="r" rtl="0" fontAlgn="ctr"/>
                      <a:r>
                        <a:rPr lang="es-CO" sz="1200" b="0" i="0" u="none" strike="noStrike">
                          <a:solidFill>
                            <a:srgbClr val="203764"/>
                          </a:solidFill>
                          <a:effectLst/>
                          <a:latin typeface="Calibri" panose="020F0502020204030204" pitchFamily="34" charset="0"/>
                          <a:cs typeface="Calibri" panose="020F0502020204030204" pitchFamily="34" charset="0"/>
                        </a:rPr>
                        <a:t>                          - </a:t>
                      </a:r>
                    </a:p>
                  </a:txBody>
                  <a:tcPr marL="0" marR="0" marT="0" marB="0" anchor="ctr">
                    <a:lnL w="6350" cap="flat" cmpd="sng" algn="ctr">
                      <a:solidFill>
                        <a:srgbClr val="203764"/>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203764"/>
                      </a:solidFill>
                      <a:prstDash val="solid"/>
                      <a:round/>
                      <a:headEnd type="none" w="med" len="med"/>
                      <a:tailEnd type="none" w="med" len="med"/>
                    </a:lnT>
                    <a:lnB w="6350" cap="flat" cmpd="sng" algn="ctr">
                      <a:solidFill>
                        <a:srgbClr val="203764"/>
                      </a:solidFill>
                      <a:prstDash val="solid"/>
                      <a:round/>
                      <a:headEnd type="none" w="med" len="med"/>
                      <a:tailEnd type="none" w="med" len="med"/>
                    </a:lnB>
                  </a:tcPr>
                </a:tc>
                <a:extLst>
                  <a:ext uri="{0D108BD9-81ED-4DB2-BD59-A6C34878D82A}">
                    <a16:rowId xmlns:a16="http://schemas.microsoft.com/office/drawing/2014/main" xmlns="" val="2202411947"/>
                  </a:ext>
                </a:extLst>
              </a:tr>
              <a:tr h="541152">
                <a:tc>
                  <a:txBody>
                    <a:bodyPr/>
                    <a:lstStyle/>
                    <a:p>
                      <a:pPr algn="r" rtl="0" fontAlgn="ctr"/>
                      <a:r>
                        <a:rPr lang="es-ES" sz="1100" b="0" i="0" u="none" strike="noStrike">
                          <a:solidFill>
                            <a:srgbClr val="203764"/>
                          </a:solidFill>
                          <a:effectLst/>
                          <a:latin typeface="Calibri" panose="020F0502020204030204" pitchFamily="34" charset="0"/>
                          <a:cs typeface="Calibri" panose="020F0502020204030204" pitchFamily="34" charset="0"/>
                        </a:rPr>
                        <a:t> Implementación impulso y masificación de la factura electrónica en colombia  nacional </a:t>
                      </a:r>
                    </a:p>
                  </a:txBody>
                  <a:tcPr marL="0" marR="0" marT="0" marB="0" anchor="ctr">
                    <a:lnL w="6350" cap="flat" cmpd="sng" algn="ctr">
                      <a:solidFill>
                        <a:srgbClr val="203764"/>
                      </a:solidFill>
                      <a:prstDash val="solid"/>
                      <a:round/>
                      <a:headEnd type="none" w="med" len="med"/>
                      <a:tailEnd type="none" w="med" len="med"/>
                    </a:lnL>
                    <a:lnR w="6350" cap="flat" cmpd="sng" algn="ctr">
                      <a:solidFill>
                        <a:srgbClr val="203764"/>
                      </a:solidFill>
                      <a:prstDash val="solid"/>
                      <a:round/>
                      <a:headEnd type="none" w="med" len="med"/>
                      <a:tailEnd type="none" w="med" len="med"/>
                    </a:lnR>
                    <a:lnT w="6350" cap="flat" cmpd="sng" algn="ctr">
                      <a:solidFill>
                        <a:srgbClr val="203764"/>
                      </a:solidFill>
                      <a:prstDash val="solid"/>
                      <a:round/>
                      <a:headEnd type="none" w="med" len="med"/>
                      <a:tailEnd type="none" w="med" len="med"/>
                    </a:lnT>
                    <a:lnB w="6350" cap="flat" cmpd="sng" algn="ctr">
                      <a:solidFill>
                        <a:srgbClr val="203764"/>
                      </a:solidFill>
                      <a:prstDash val="solid"/>
                      <a:round/>
                      <a:headEnd type="none" w="med" len="med"/>
                      <a:tailEnd type="none" w="med" len="med"/>
                    </a:lnB>
                  </a:tcPr>
                </a:tc>
                <a:tc>
                  <a:txBody>
                    <a:bodyPr/>
                    <a:lstStyle/>
                    <a:p>
                      <a:pPr algn="r" rtl="0" fontAlgn="ctr"/>
                      <a:r>
                        <a:rPr lang="es-CO" sz="1200" b="0" i="0" u="none" strike="noStrike" dirty="0">
                          <a:solidFill>
                            <a:srgbClr val="203764"/>
                          </a:solidFill>
                          <a:effectLst/>
                          <a:latin typeface="Calibri" panose="020F0502020204030204" pitchFamily="34" charset="0"/>
                          <a:cs typeface="Calibri" panose="020F0502020204030204" pitchFamily="34" charset="0"/>
                        </a:rPr>
                        <a:t>                 8,901 </a:t>
                      </a:r>
                    </a:p>
                  </a:txBody>
                  <a:tcPr marL="0" marR="0" marT="0" marB="0" anchor="ctr">
                    <a:lnL w="6350" cap="flat" cmpd="sng" algn="ctr">
                      <a:solidFill>
                        <a:srgbClr val="203764"/>
                      </a:solidFill>
                      <a:prstDash val="solid"/>
                      <a:round/>
                      <a:headEnd type="none" w="med" len="med"/>
                      <a:tailEnd type="none" w="med" len="med"/>
                    </a:lnL>
                    <a:lnR w="6350" cap="flat" cmpd="sng" algn="ctr">
                      <a:solidFill>
                        <a:srgbClr val="203764"/>
                      </a:solidFill>
                      <a:prstDash val="solid"/>
                      <a:round/>
                      <a:headEnd type="none" w="med" len="med"/>
                      <a:tailEnd type="none" w="med" len="med"/>
                    </a:lnR>
                    <a:lnT w="6350" cap="flat" cmpd="sng" algn="ctr">
                      <a:solidFill>
                        <a:srgbClr val="203764"/>
                      </a:solidFill>
                      <a:prstDash val="solid"/>
                      <a:round/>
                      <a:headEnd type="none" w="med" len="med"/>
                      <a:tailEnd type="none" w="med" len="med"/>
                    </a:lnT>
                    <a:lnB w="6350" cap="flat" cmpd="sng" algn="ctr">
                      <a:solidFill>
                        <a:srgbClr val="203764"/>
                      </a:solidFill>
                      <a:prstDash val="solid"/>
                      <a:round/>
                      <a:headEnd type="none" w="med" len="med"/>
                      <a:tailEnd type="none" w="med" len="med"/>
                    </a:lnB>
                  </a:tcPr>
                </a:tc>
                <a:tc>
                  <a:txBody>
                    <a:bodyPr/>
                    <a:lstStyle/>
                    <a:p>
                      <a:pPr algn="r" rtl="0" fontAlgn="ctr"/>
                      <a:r>
                        <a:rPr lang="es-CO" sz="1200" b="0" i="0" u="none" strike="noStrike" dirty="0">
                          <a:solidFill>
                            <a:srgbClr val="203764"/>
                          </a:solidFill>
                          <a:effectLst/>
                          <a:latin typeface="Calibri" panose="020F0502020204030204" pitchFamily="34" charset="0"/>
                          <a:cs typeface="Calibri" panose="020F0502020204030204" pitchFamily="34" charset="0"/>
                        </a:rPr>
                        <a:t>                 8,901 </a:t>
                      </a:r>
                    </a:p>
                  </a:txBody>
                  <a:tcPr marL="0" marR="0" marT="0" marB="0" anchor="ctr">
                    <a:lnL w="6350" cap="flat" cmpd="sng" algn="ctr">
                      <a:solidFill>
                        <a:srgbClr val="203764"/>
                      </a:solidFill>
                      <a:prstDash val="solid"/>
                      <a:round/>
                      <a:headEnd type="none" w="med" len="med"/>
                      <a:tailEnd type="none" w="med" len="med"/>
                    </a:lnL>
                    <a:lnR w="6350" cap="flat" cmpd="sng" algn="ctr">
                      <a:solidFill>
                        <a:srgbClr val="203764"/>
                      </a:solidFill>
                      <a:prstDash val="solid"/>
                      <a:round/>
                      <a:headEnd type="none" w="med" len="med"/>
                      <a:tailEnd type="none" w="med" len="med"/>
                    </a:lnR>
                    <a:lnT w="6350" cap="flat" cmpd="sng" algn="ctr">
                      <a:solidFill>
                        <a:srgbClr val="203764"/>
                      </a:solidFill>
                      <a:prstDash val="solid"/>
                      <a:round/>
                      <a:headEnd type="none" w="med" len="med"/>
                      <a:tailEnd type="none" w="med" len="med"/>
                    </a:lnT>
                    <a:lnB w="6350" cap="flat" cmpd="sng" algn="ctr">
                      <a:solidFill>
                        <a:srgbClr val="203764"/>
                      </a:solidFill>
                      <a:prstDash val="solid"/>
                      <a:round/>
                      <a:headEnd type="none" w="med" len="med"/>
                      <a:tailEnd type="none" w="med" len="med"/>
                    </a:lnB>
                  </a:tcPr>
                </a:tc>
                <a:tc>
                  <a:txBody>
                    <a:bodyPr/>
                    <a:lstStyle/>
                    <a:p>
                      <a:pPr algn="r" rtl="0" fontAlgn="ctr"/>
                      <a:r>
                        <a:rPr lang="es-CO" sz="1200" b="0" i="0" u="none" strike="noStrike">
                          <a:solidFill>
                            <a:srgbClr val="203764"/>
                          </a:solidFill>
                          <a:effectLst/>
                          <a:latin typeface="Calibri" panose="020F0502020204030204" pitchFamily="34" charset="0"/>
                          <a:cs typeface="Calibri" panose="020F0502020204030204" pitchFamily="34" charset="0"/>
                        </a:rPr>
                        <a:t>                        -   </a:t>
                      </a:r>
                    </a:p>
                  </a:txBody>
                  <a:tcPr marL="0" marR="0" marT="0" marB="0" anchor="ctr">
                    <a:lnL w="6350" cap="flat" cmpd="sng" algn="ctr">
                      <a:solidFill>
                        <a:srgbClr val="203764"/>
                      </a:solidFill>
                      <a:prstDash val="solid"/>
                      <a:round/>
                      <a:headEnd type="none" w="med" len="med"/>
                      <a:tailEnd type="none" w="med" len="med"/>
                    </a:lnL>
                    <a:lnR w="6350" cap="flat" cmpd="sng" algn="ctr">
                      <a:solidFill>
                        <a:srgbClr val="203764"/>
                      </a:solidFill>
                      <a:prstDash val="solid"/>
                      <a:round/>
                      <a:headEnd type="none" w="med" len="med"/>
                      <a:tailEnd type="none" w="med" len="med"/>
                    </a:lnR>
                    <a:lnT w="6350" cap="flat" cmpd="sng" algn="ctr">
                      <a:solidFill>
                        <a:srgbClr val="203764"/>
                      </a:solidFill>
                      <a:prstDash val="solid"/>
                      <a:round/>
                      <a:headEnd type="none" w="med" len="med"/>
                      <a:tailEnd type="none" w="med" len="med"/>
                    </a:lnT>
                    <a:lnB w="6350" cap="flat" cmpd="sng" algn="ctr">
                      <a:solidFill>
                        <a:srgbClr val="203764"/>
                      </a:solidFill>
                      <a:prstDash val="solid"/>
                      <a:round/>
                      <a:headEnd type="none" w="med" len="med"/>
                      <a:tailEnd type="none" w="med" len="med"/>
                    </a:lnB>
                  </a:tcPr>
                </a:tc>
                <a:tc>
                  <a:txBody>
                    <a:bodyPr/>
                    <a:lstStyle/>
                    <a:p>
                      <a:pPr algn="r" rtl="0" fontAlgn="ctr"/>
                      <a:r>
                        <a:rPr lang="es-CO" sz="1200" b="0" i="0" u="none" strike="noStrike">
                          <a:solidFill>
                            <a:srgbClr val="203764"/>
                          </a:solidFill>
                          <a:effectLst/>
                          <a:latin typeface="Calibri" panose="020F0502020204030204" pitchFamily="34" charset="0"/>
                          <a:cs typeface="Calibri" panose="020F0502020204030204" pitchFamily="34" charset="0"/>
                        </a:rPr>
                        <a:t>                        -   </a:t>
                      </a:r>
                    </a:p>
                  </a:txBody>
                  <a:tcPr marL="0" marR="0" marT="0" marB="0" anchor="ctr">
                    <a:lnL w="6350" cap="flat" cmpd="sng" algn="ctr">
                      <a:solidFill>
                        <a:srgbClr val="203764"/>
                      </a:solidFill>
                      <a:prstDash val="solid"/>
                      <a:round/>
                      <a:headEnd type="none" w="med" len="med"/>
                      <a:tailEnd type="none" w="med" len="med"/>
                    </a:lnL>
                    <a:lnR w="6350" cap="flat" cmpd="sng" algn="ctr">
                      <a:solidFill>
                        <a:srgbClr val="203764"/>
                      </a:solidFill>
                      <a:prstDash val="solid"/>
                      <a:round/>
                      <a:headEnd type="none" w="med" len="med"/>
                      <a:tailEnd type="none" w="med" len="med"/>
                    </a:lnR>
                    <a:lnT w="6350" cap="flat" cmpd="sng" algn="ctr">
                      <a:solidFill>
                        <a:srgbClr val="203764"/>
                      </a:solidFill>
                      <a:prstDash val="solid"/>
                      <a:round/>
                      <a:headEnd type="none" w="med" len="med"/>
                      <a:tailEnd type="none" w="med" len="med"/>
                    </a:lnT>
                    <a:lnB w="6350" cap="flat" cmpd="sng" algn="ctr">
                      <a:solidFill>
                        <a:srgbClr val="203764"/>
                      </a:solidFill>
                      <a:prstDash val="solid"/>
                      <a:round/>
                      <a:headEnd type="none" w="med" len="med"/>
                      <a:tailEnd type="none" w="med" len="med"/>
                    </a:lnB>
                  </a:tcPr>
                </a:tc>
                <a:tc>
                  <a:txBody>
                    <a:bodyPr/>
                    <a:lstStyle/>
                    <a:p>
                      <a:pPr algn="r" rtl="0" fontAlgn="ctr"/>
                      <a:r>
                        <a:rPr lang="es-CO" sz="1200" b="0" i="0" u="none" strike="noStrike">
                          <a:solidFill>
                            <a:srgbClr val="203764"/>
                          </a:solidFill>
                          <a:effectLst/>
                          <a:latin typeface="Calibri" panose="020F0502020204030204" pitchFamily="34" charset="0"/>
                          <a:cs typeface="Calibri" panose="020F0502020204030204" pitchFamily="34" charset="0"/>
                        </a:rPr>
                        <a:t>                          - </a:t>
                      </a:r>
                    </a:p>
                  </a:txBody>
                  <a:tcPr marL="0" marR="0" marT="0" marB="0" anchor="ctr">
                    <a:lnL w="6350" cap="flat" cmpd="sng" algn="ctr">
                      <a:solidFill>
                        <a:srgbClr val="203764"/>
                      </a:solidFill>
                      <a:prstDash val="solid"/>
                      <a:round/>
                      <a:headEnd type="none" w="med" len="med"/>
                      <a:tailEnd type="none" w="med" len="med"/>
                    </a:lnL>
                    <a:lnR w="6350" cap="flat" cmpd="sng" algn="ctr">
                      <a:solidFill>
                        <a:srgbClr val="203764"/>
                      </a:solidFill>
                      <a:prstDash val="solid"/>
                      <a:round/>
                      <a:headEnd type="none" w="med" len="med"/>
                      <a:tailEnd type="none" w="med" len="med"/>
                    </a:lnR>
                    <a:lnT w="6350" cap="flat" cmpd="sng" algn="ctr">
                      <a:solidFill>
                        <a:srgbClr val="203764"/>
                      </a:solidFill>
                      <a:prstDash val="solid"/>
                      <a:round/>
                      <a:headEnd type="none" w="med" len="med"/>
                      <a:tailEnd type="none" w="med" len="med"/>
                    </a:lnT>
                    <a:lnB w="6350" cap="flat" cmpd="sng" algn="ctr">
                      <a:solidFill>
                        <a:srgbClr val="203764"/>
                      </a:solidFill>
                      <a:prstDash val="solid"/>
                      <a:round/>
                      <a:headEnd type="none" w="med" len="med"/>
                      <a:tailEnd type="none" w="med" len="med"/>
                    </a:lnB>
                  </a:tcPr>
                </a:tc>
                <a:tc>
                  <a:txBody>
                    <a:bodyPr/>
                    <a:lstStyle/>
                    <a:p>
                      <a:pPr algn="r" rtl="0" fontAlgn="ctr"/>
                      <a:r>
                        <a:rPr lang="es-CO" sz="1200" b="0" i="0" u="none" strike="noStrike">
                          <a:solidFill>
                            <a:srgbClr val="203764"/>
                          </a:solidFill>
                          <a:effectLst/>
                          <a:latin typeface="Calibri" panose="020F0502020204030204" pitchFamily="34" charset="0"/>
                          <a:cs typeface="Calibri" panose="020F0502020204030204" pitchFamily="34" charset="0"/>
                        </a:rPr>
                        <a:t>                          - </a:t>
                      </a:r>
                    </a:p>
                  </a:txBody>
                  <a:tcPr marL="0" marR="0" marT="0" marB="0" anchor="ctr">
                    <a:lnL w="6350" cap="flat" cmpd="sng" algn="ctr">
                      <a:solidFill>
                        <a:srgbClr val="203764"/>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203764"/>
                      </a:solidFill>
                      <a:prstDash val="solid"/>
                      <a:round/>
                      <a:headEnd type="none" w="med" len="med"/>
                      <a:tailEnd type="none" w="med" len="med"/>
                    </a:lnT>
                    <a:lnB w="6350" cap="flat" cmpd="sng" algn="ctr">
                      <a:solidFill>
                        <a:srgbClr val="203764"/>
                      </a:solidFill>
                      <a:prstDash val="solid"/>
                      <a:round/>
                      <a:headEnd type="none" w="med" len="med"/>
                      <a:tailEnd type="none" w="med" len="med"/>
                    </a:lnB>
                  </a:tcPr>
                </a:tc>
                <a:extLst>
                  <a:ext uri="{0D108BD9-81ED-4DB2-BD59-A6C34878D82A}">
                    <a16:rowId xmlns:a16="http://schemas.microsoft.com/office/drawing/2014/main" xmlns="" val="438520897"/>
                  </a:ext>
                </a:extLst>
              </a:tr>
              <a:tr h="541152">
                <a:tc>
                  <a:txBody>
                    <a:bodyPr/>
                    <a:lstStyle/>
                    <a:p>
                      <a:pPr algn="r" rtl="0" fontAlgn="ctr"/>
                      <a:r>
                        <a:rPr lang="es-ES" sz="1100" b="0" i="0" u="none" strike="noStrike" dirty="0">
                          <a:solidFill>
                            <a:srgbClr val="203764"/>
                          </a:solidFill>
                          <a:effectLst/>
                          <a:latin typeface="Calibri" panose="020F0502020204030204" pitchFamily="34" charset="0"/>
                          <a:cs typeface="Calibri" panose="020F0502020204030204" pitchFamily="34" charset="0"/>
                        </a:rPr>
                        <a:t> Fortalecimiento  y </a:t>
                      </a:r>
                      <a:r>
                        <a:rPr lang="es-ES" sz="1100" b="0" i="0" u="none" strike="noStrike" dirty="0" smtClean="0">
                          <a:solidFill>
                            <a:srgbClr val="203764"/>
                          </a:solidFill>
                          <a:effectLst/>
                          <a:latin typeface="Calibri" panose="020F0502020204030204" pitchFamily="34" charset="0"/>
                          <a:cs typeface="Calibri" panose="020F0502020204030204" pitchFamily="34" charset="0"/>
                        </a:rPr>
                        <a:t>dotación </a:t>
                      </a:r>
                      <a:r>
                        <a:rPr lang="es-ES" sz="1100" b="0" i="0" u="none" strike="noStrike" dirty="0">
                          <a:solidFill>
                            <a:srgbClr val="203764"/>
                          </a:solidFill>
                          <a:effectLst/>
                          <a:latin typeface="Calibri" panose="020F0502020204030204" pitchFamily="34" charset="0"/>
                          <a:cs typeface="Calibri" panose="020F0502020204030204" pitchFamily="34" charset="0"/>
                        </a:rPr>
                        <a:t>del laboratorio nacional de aduanas  nacional </a:t>
                      </a:r>
                    </a:p>
                  </a:txBody>
                  <a:tcPr marL="0" marR="0" marT="0" marB="0" anchor="ctr">
                    <a:lnL w="6350" cap="flat" cmpd="sng" algn="ctr">
                      <a:solidFill>
                        <a:srgbClr val="203764"/>
                      </a:solidFill>
                      <a:prstDash val="solid"/>
                      <a:round/>
                      <a:headEnd type="none" w="med" len="med"/>
                      <a:tailEnd type="none" w="med" len="med"/>
                    </a:lnL>
                    <a:lnR w="6350" cap="flat" cmpd="sng" algn="ctr">
                      <a:solidFill>
                        <a:srgbClr val="203764"/>
                      </a:solidFill>
                      <a:prstDash val="solid"/>
                      <a:round/>
                      <a:headEnd type="none" w="med" len="med"/>
                      <a:tailEnd type="none" w="med" len="med"/>
                    </a:lnR>
                    <a:lnT w="6350" cap="flat" cmpd="sng" algn="ctr">
                      <a:solidFill>
                        <a:srgbClr val="203764"/>
                      </a:solidFill>
                      <a:prstDash val="solid"/>
                      <a:round/>
                      <a:headEnd type="none" w="med" len="med"/>
                      <a:tailEnd type="none" w="med" len="med"/>
                    </a:lnT>
                    <a:lnB w="6350" cap="flat" cmpd="sng" algn="ctr">
                      <a:solidFill>
                        <a:srgbClr val="203764"/>
                      </a:solidFill>
                      <a:prstDash val="solid"/>
                      <a:round/>
                      <a:headEnd type="none" w="med" len="med"/>
                      <a:tailEnd type="none" w="med" len="med"/>
                    </a:lnB>
                  </a:tcPr>
                </a:tc>
                <a:tc>
                  <a:txBody>
                    <a:bodyPr/>
                    <a:lstStyle/>
                    <a:p>
                      <a:pPr algn="r" rtl="0" fontAlgn="ctr"/>
                      <a:r>
                        <a:rPr lang="es-CO" sz="1200" b="0" i="0" u="none" strike="noStrike">
                          <a:solidFill>
                            <a:srgbClr val="203764"/>
                          </a:solidFill>
                          <a:effectLst/>
                          <a:latin typeface="Calibri" panose="020F0502020204030204" pitchFamily="34" charset="0"/>
                          <a:cs typeface="Calibri" panose="020F0502020204030204" pitchFamily="34" charset="0"/>
                        </a:rPr>
                        <a:t>                 3,000 </a:t>
                      </a:r>
                    </a:p>
                  </a:txBody>
                  <a:tcPr marL="0" marR="0" marT="0" marB="0" anchor="ctr">
                    <a:lnL w="6350" cap="flat" cmpd="sng" algn="ctr">
                      <a:solidFill>
                        <a:srgbClr val="203764"/>
                      </a:solidFill>
                      <a:prstDash val="solid"/>
                      <a:round/>
                      <a:headEnd type="none" w="med" len="med"/>
                      <a:tailEnd type="none" w="med" len="med"/>
                    </a:lnL>
                    <a:lnR w="6350" cap="flat" cmpd="sng" algn="ctr">
                      <a:solidFill>
                        <a:srgbClr val="203764"/>
                      </a:solidFill>
                      <a:prstDash val="solid"/>
                      <a:round/>
                      <a:headEnd type="none" w="med" len="med"/>
                      <a:tailEnd type="none" w="med" len="med"/>
                    </a:lnR>
                    <a:lnT w="6350" cap="flat" cmpd="sng" algn="ctr">
                      <a:solidFill>
                        <a:srgbClr val="203764"/>
                      </a:solidFill>
                      <a:prstDash val="solid"/>
                      <a:round/>
                      <a:headEnd type="none" w="med" len="med"/>
                      <a:tailEnd type="none" w="med" len="med"/>
                    </a:lnT>
                    <a:lnB w="6350" cap="flat" cmpd="sng" algn="ctr">
                      <a:solidFill>
                        <a:srgbClr val="203764"/>
                      </a:solidFill>
                      <a:prstDash val="solid"/>
                      <a:round/>
                      <a:headEnd type="none" w="med" len="med"/>
                      <a:tailEnd type="none" w="med" len="med"/>
                    </a:lnB>
                  </a:tcPr>
                </a:tc>
                <a:tc>
                  <a:txBody>
                    <a:bodyPr/>
                    <a:lstStyle/>
                    <a:p>
                      <a:pPr algn="r" rtl="0" fontAlgn="ctr"/>
                      <a:r>
                        <a:rPr lang="es-CO" sz="1200" b="0" i="0" u="none" strike="noStrike" dirty="0">
                          <a:solidFill>
                            <a:srgbClr val="203764"/>
                          </a:solidFill>
                          <a:effectLst/>
                          <a:latin typeface="Calibri" panose="020F0502020204030204" pitchFamily="34" charset="0"/>
                          <a:cs typeface="Calibri" panose="020F0502020204030204" pitchFamily="34" charset="0"/>
                        </a:rPr>
                        <a:t>                 3,000 </a:t>
                      </a:r>
                    </a:p>
                  </a:txBody>
                  <a:tcPr marL="0" marR="0" marT="0" marB="0" anchor="ctr">
                    <a:lnL w="6350" cap="flat" cmpd="sng" algn="ctr">
                      <a:solidFill>
                        <a:srgbClr val="203764"/>
                      </a:solidFill>
                      <a:prstDash val="solid"/>
                      <a:round/>
                      <a:headEnd type="none" w="med" len="med"/>
                      <a:tailEnd type="none" w="med" len="med"/>
                    </a:lnL>
                    <a:lnR w="6350" cap="flat" cmpd="sng" algn="ctr">
                      <a:solidFill>
                        <a:srgbClr val="203764"/>
                      </a:solidFill>
                      <a:prstDash val="solid"/>
                      <a:round/>
                      <a:headEnd type="none" w="med" len="med"/>
                      <a:tailEnd type="none" w="med" len="med"/>
                    </a:lnR>
                    <a:lnT w="6350" cap="flat" cmpd="sng" algn="ctr">
                      <a:solidFill>
                        <a:srgbClr val="203764"/>
                      </a:solidFill>
                      <a:prstDash val="solid"/>
                      <a:round/>
                      <a:headEnd type="none" w="med" len="med"/>
                      <a:tailEnd type="none" w="med" len="med"/>
                    </a:lnT>
                    <a:lnB w="6350" cap="flat" cmpd="sng" algn="ctr">
                      <a:solidFill>
                        <a:srgbClr val="203764"/>
                      </a:solidFill>
                      <a:prstDash val="solid"/>
                      <a:round/>
                      <a:headEnd type="none" w="med" len="med"/>
                      <a:tailEnd type="none" w="med" len="med"/>
                    </a:lnB>
                  </a:tcPr>
                </a:tc>
                <a:tc>
                  <a:txBody>
                    <a:bodyPr/>
                    <a:lstStyle/>
                    <a:p>
                      <a:pPr algn="r" rtl="0" fontAlgn="ctr"/>
                      <a:r>
                        <a:rPr lang="es-CO" sz="1200" b="0" i="0" u="none" strike="noStrike">
                          <a:solidFill>
                            <a:srgbClr val="203764"/>
                          </a:solidFill>
                          <a:effectLst/>
                          <a:latin typeface="Calibri" panose="020F0502020204030204" pitchFamily="34" charset="0"/>
                          <a:cs typeface="Calibri" panose="020F0502020204030204" pitchFamily="34" charset="0"/>
                        </a:rPr>
                        <a:t>                        -   </a:t>
                      </a:r>
                    </a:p>
                  </a:txBody>
                  <a:tcPr marL="0" marR="0" marT="0" marB="0" anchor="ctr">
                    <a:lnL w="6350" cap="flat" cmpd="sng" algn="ctr">
                      <a:solidFill>
                        <a:srgbClr val="203764"/>
                      </a:solidFill>
                      <a:prstDash val="solid"/>
                      <a:round/>
                      <a:headEnd type="none" w="med" len="med"/>
                      <a:tailEnd type="none" w="med" len="med"/>
                    </a:lnL>
                    <a:lnR w="6350" cap="flat" cmpd="sng" algn="ctr">
                      <a:solidFill>
                        <a:srgbClr val="203764"/>
                      </a:solidFill>
                      <a:prstDash val="solid"/>
                      <a:round/>
                      <a:headEnd type="none" w="med" len="med"/>
                      <a:tailEnd type="none" w="med" len="med"/>
                    </a:lnR>
                    <a:lnT w="6350" cap="flat" cmpd="sng" algn="ctr">
                      <a:solidFill>
                        <a:srgbClr val="203764"/>
                      </a:solidFill>
                      <a:prstDash val="solid"/>
                      <a:round/>
                      <a:headEnd type="none" w="med" len="med"/>
                      <a:tailEnd type="none" w="med" len="med"/>
                    </a:lnT>
                    <a:lnB w="6350" cap="flat" cmpd="sng" algn="ctr">
                      <a:solidFill>
                        <a:srgbClr val="203764"/>
                      </a:solidFill>
                      <a:prstDash val="solid"/>
                      <a:round/>
                      <a:headEnd type="none" w="med" len="med"/>
                      <a:tailEnd type="none" w="med" len="med"/>
                    </a:lnB>
                  </a:tcPr>
                </a:tc>
                <a:tc>
                  <a:txBody>
                    <a:bodyPr/>
                    <a:lstStyle/>
                    <a:p>
                      <a:pPr algn="r" rtl="0" fontAlgn="ctr"/>
                      <a:r>
                        <a:rPr lang="es-CO" sz="1200" b="0" i="0" u="none" strike="noStrike">
                          <a:solidFill>
                            <a:srgbClr val="203764"/>
                          </a:solidFill>
                          <a:effectLst/>
                          <a:latin typeface="Calibri" panose="020F0502020204030204" pitchFamily="34" charset="0"/>
                          <a:cs typeface="Calibri" panose="020F0502020204030204" pitchFamily="34" charset="0"/>
                        </a:rPr>
                        <a:t>                        -   </a:t>
                      </a:r>
                    </a:p>
                  </a:txBody>
                  <a:tcPr marL="0" marR="0" marT="0" marB="0" anchor="ctr">
                    <a:lnL w="6350" cap="flat" cmpd="sng" algn="ctr">
                      <a:solidFill>
                        <a:srgbClr val="203764"/>
                      </a:solidFill>
                      <a:prstDash val="solid"/>
                      <a:round/>
                      <a:headEnd type="none" w="med" len="med"/>
                      <a:tailEnd type="none" w="med" len="med"/>
                    </a:lnL>
                    <a:lnR w="6350" cap="flat" cmpd="sng" algn="ctr">
                      <a:solidFill>
                        <a:srgbClr val="203764"/>
                      </a:solidFill>
                      <a:prstDash val="solid"/>
                      <a:round/>
                      <a:headEnd type="none" w="med" len="med"/>
                      <a:tailEnd type="none" w="med" len="med"/>
                    </a:lnR>
                    <a:lnT w="6350" cap="flat" cmpd="sng" algn="ctr">
                      <a:solidFill>
                        <a:srgbClr val="203764"/>
                      </a:solidFill>
                      <a:prstDash val="solid"/>
                      <a:round/>
                      <a:headEnd type="none" w="med" len="med"/>
                      <a:tailEnd type="none" w="med" len="med"/>
                    </a:lnT>
                    <a:lnB w="6350" cap="flat" cmpd="sng" algn="ctr">
                      <a:solidFill>
                        <a:srgbClr val="203764"/>
                      </a:solidFill>
                      <a:prstDash val="solid"/>
                      <a:round/>
                      <a:headEnd type="none" w="med" len="med"/>
                      <a:tailEnd type="none" w="med" len="med"/>
                    </a:lnB>
                  </a:tcPr>
                </a:tc>
                <a:tc>
                  <a:txBody>
                    <a:bodyPr/>
                    <a:lstStyle/>
                    <a:p>
                      <a:pPr algn="r" rtl="0" fontAlgn="ctr"/>
                      <a:r>
                        <a:rPr lang="es-CO" sz="1200" b="0" i="0" u="none" strike="noStrike">
                          <a:solidFill>
                            <a:srgbClr val="203764"/>
                          </a:solidFill>
                          <a:effectLst/>
                          <a:latin typeface="Calibri" panose="020F0502020204030204" pitchFamily="34" charset="0"/>
                          <a:cs typeface="Calibri" panose="020F0502020204030204" pitchFamily="34" charset="0"/>
                        </a:rPr>
                        <a:t>                          - </a:t>
                      </a:r>
                    </a:p>
                  </a:txBody>
                  <a:tcPr marL="0" marR="0" marT="0" marB="0" anchor="ctr">
                    <a:lnL w="6350" cap="flat" cmpd="sng" algn="ctr">
                      <a:solidFill>
                        <a:srgbClr val="203764"/>
                      </a:solidFill>
                      <a:prstDash val="solid"/>
                      <a:round/>
                      <a:headEnd type="none" w="med" len="med"/>
                      <a:tailEnd type="none" w="med" len="med"/>
                    </a:lnL>
                    <a:lnR w="6350" cap="flat" cmpd="sng" algn="ctr">
                      <a:solidFill>
                        <a:srgbClr val="203764"/>
                      </a:solidFill>
                      <a:prstDash val="solid"/>
                      <a:round/>
                      <a:headEnd type="none" w="med" len="med"/>
                      <a:tailEnd type="none" w="med" len="med"/>
                    </a:lnR>
                    <a:lnT w="6350" cap="flat" cmpd="sng" algn="ctr">
                      <a:solidFill>
                        <a:srgbClr val="203764"/>
                      </a:solidFill>
                      <a:prstDash val="solid"/>
                      <a:round/>
                      <a:headEnd type="none" w="med" len="med"/>
                      <a:tailEnd type="none" w="med" len="med"/>
                    </a:lnT>
                    <a:lnB w="6350" cap="flat" cmpd="sng" algn="ctr">
                      <a:solidFill>
                        <a:srgbClr val="203764"/>
                      </a:solidFill>
                      <a:prstDash val="solid"/>
                      <a:round/>
                      <a:headEnd type="none" w="med" len="med"/>
                      <a:tailEnd type="none" w="med" len="med"/>
                    </a:lnB>
                  </a:tcPr>
                </a:tc>
                <a:tc>
                  <a:txBody>
                    <a:bodyPr/>
                    <a:lstStyle/>
                    <a:p>
                      <a:pPr algn="r" rtl="0" fontAlgn="ctr"/>
                      <a:r>
                        <a:rPr lang="es-CO" sz="1200" b="0" i="0" u="none" strike="noStrike">
                          <a:solidFill>
                            <a:srgbClr val="203764"/>
                          </a:solidFill>
                          <a:effectLst/>
                          <a:latin typeface="Calibri" panose="020F0502020204030204" pitchFamily="34" charset="0"/>
                          <a:cs typeface="Calibri" panose="020F0502020204030204" pitchFamily="34" charset="0"/>
                        </a:rPr>
                        <a:t>                          - </a:t>
                      </a:r>
                    </a:p>
                  </a:txBody>
                  <a:tcPr marL="0" marR="0" marT="0" marB="0" anchor="ctr">
                    <a:lnL w="6350" cap="flat" cmpd="sng" algn="ctr">
                      <a:solidFill>
                        <a:srgbClr val="203764"/>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203764"/>
                      </a:solidFill>
                      <a:prstDash val="solid"/>
                      <a:round/>
                      <a:headEnd type="none" w="med" len="med"/>
                      <a:tailEnd type="none" w="med" len="med"/>
                    </a:lnT>
                    <a:lnB w="6350" cap="flat" cmpd="sng" algn="ctr">
                      <a:solidFill>
                        <a:srgbClr val="203764"/>
                      </a:solidFill>
                      <a:prstDash val="solid"/>
                      <a:round/>
                      <a:headEnd type="none" w="med" len="med"/>
                      <a:tailEnd type="none" w="med" len="med"/>
                    </a:lnB>
                  </a:tcPr>
                </a:tc>
                <a:extLst>
                  <a:ext uri="{0D108BD9-81ED-4DB2-BD59-A6C34878D82A}">
                    <a16:rowId xmlns:a16="http://schemas.microsoft.com/office/drawing/2014/main" xmlns="" val="3268399202"/>
                  </a:ext>
                </a:extLst>
              </a:tr>
              <a:tr h="541152">
                <a:tc>
                  <a:txBody>
                    <a:bodyPr/>
                    <a:lstStyle/>
                    <a:p>
                      <a:pPr algn="r" rtl="0" fontAlgn="ctr"/>
                      <a:r>
                        <a:rPr lang="es-ES" sz="1100" b="0" i="0" u="none" strike="noStrike">
                          <a:solidFill>
                            <a:srgbClr val="203764"/>
                          </a:solidFill>
                          <a:effectLst/>
                          <a:latin typeface="Calibri" panose="020F0502020204030204" pitchFamily="34" charset="0"/>
                          <a:cs typeface="Calibri" panose="020F0502020204030204" pitchFamily="34" charset="0"/>
                        </a:rPr>
                        <a:t> Implementación del plan de modernización tecnológica en la dian a nivel  nacional </a:t>
                      </a:r>
                    </a:p>
                  </a:txBody>
                  <a:tcPr marL="0" marR="0" marT="0" marB="0" anchor="ctr">
                    <a:lnL w="6350" cap="flat" cmpd="sng" algn="ctr">
                      <a:solidFill>
                        <a:srgbClr val="203764"/>
                      </a:solidFill>
                      <a:prstDash val="solid"/>
                      <a:round/>
                      <a:headEnd type="none" w="med" len="med"/>
                      <a:tailEnd type="none" w="med" len="med"/>
                    </a:lnL>
                    <a:lnR w="6350" cap="flat" cmpd="sng" algn="ctr">
                      <a:solidFill>
                        <a:srgbClr val="203764"/>
                      </a:solidFill>
                      <a:prstDash val="solid"/>
                      <a:round/>
                      <a:headEnd type="none" w="med" len="med"/>
                      <a:tailEnd type="none" w="med" len="med"/>
                    </a:lnR>
                    <a:lnT w="6350" cap="flat" cmpd="sng" algn="ctr">
                      <a:solidFill>
                        <a:srgbClr val="203764"/>
                      </a:solidFill>
                      <a:prstDash val="solid"/>
                      <a:round/>
                      <a:headEnd type="none" w="med" len="med"/>
                      <a:tailEnd type="none" w="med" len="med"/>
                    </a:lnT>
                    <a:lnB w="6350" cap="flat" cmpd="sng" algn="ctr">
                      <a:solidFill>
                        <a:srgbClr val="203764"/>
                      </a:solidFill>
                      <a:prstDash val="solid"/>
                      <a:round/>
                      <a:headEnd type="none" w="med" len="med"/>
                      <a:tailEnd type="none" w="med" len="med"/>
                    </a:lnB>
                  </a:tcPr>
                </a:tc>
                <a:tc>
                  <a:txBody>
                    <a:bodyPr/>
                    <a:lstStyle/>
                    <a:p>
                      <a:pPr algn="r" rtl="0" fontAlgn="ctr"/>
                      <a:r>
                        <a:rPr lang="es-CO" sz="1200" b="0" i="0" u="none" strike="noStrike">
                          <a:solidFill>
                            <a:srgbClr val="203764"/>
                          </a:solidFill>
                          <a:effectLst/>
                          <a:latin typeface="Calibri" panose="020F0502020204030204" pitchFamily="34" charset="0"/>
                          <a:cs typeface="Calibri" panose="020F0502020204030204" pitchFamily="34" charset="0"/>
                        </a:rPr>
                        <a:t>               46,387 </a:t>
                      </a:r>
                    </a:p>
                  </a:txBody>
                  <a:tcPr marL="0" marR="0" marT="0" marB="0" anchor="ctr">
                    <a:lnL w="6350" cap="flat" cmpd="sng" algn="ctr">
                      <a:solidFill>
                        <a:srgbClr val="203764"/>
                      </a:solidFill>
                      <a:prstDash val="solid"/>
                      <a:round/>
                      <a:headEnd type="none" w="med" len="med"/>
                      <a:tailEnd type="none" w="med" len="med"/>
                    </a:lnL>
                    <a:lnR w="6350" cap="flat" cmpd="sng" algn="ctr">
                      <a:solidFill>
                        <a:srgbClr val="203764"/>
                      </a:solidFill>
                      <a:prstDash val="solid"/>
                      <a:round/>
                      <a:headEnd type="none" w="med" len="med"/>
                      <a:tailEnd type="none" w="med" len="med"/>
                    </a:lnR>
                    <a:lnT w="6350" cap="flat" cmpd="sng" algn="ctr">
                      <a:solidFill>
                        <a:srgbClr val="203764"/>
                      </a:solidFill>
                      <a:prstDash val="solid"/>
                      <a:round/>
                      <a:headEnd type="none" w="med" len="med"/>
                      <a:tailEnd type="none" w="med" len="med"/>
                    </a:lnT>
                    <a:lnB w="6350" cap="flat" cmpd="sng" algn="ctr">
                      <a:solidFill>
                        <a:srgbClr val="203764"/>
                      </a:solidFill>
                      <a:prstDash val="solid"/>
                      <a:round/>
                      <a:headEnd type="none" w="med" len="med"/>
                      <a:tailEnd type="none" w="med" len="med"/>
                    </a:lnB>
                  </a:tcPr>
                </a:tc>
                <a:tc>
                  <a:txBody>
                    <a:bodyPr/>
                    <a:lstStyle/>
                    <a:p>
                      <a:pPr algn="r" rtl="0" fontAlgn="ctr"/>
                      <a:r>
                        <a:rPr lang="es-CO" sz="1200" b="0" i="0" u="none" strike="noStrike">
                          <a:solidFill>
                            <a:srgbClr val="203764"/>
                          </a:solidFill>
                          <a:effectLst/>
                          <a:latin typeface="Calibri" panose="020F0502020204030204" pitchFamily="34" charset="0"/>
                          <a:cs typeface="Calibri" panose="020F0502020204030204" pitchFamily="34" charset="0"/>
                        </a:rPr>
                        <a:t>               46,387 </a:t>
                      </a:r>
                    </a:p>
                  </a:txBody>
                  <a:tcPr marL="0" marR="0" marT="0" marB="0" anchor="ctr">
                    <a:lnL w="6350" cap="flat" cmpd="sng" algn="ctr">
                      <a:solidFill>
                        <a:srgbClr val="203764"/>
                      </a:solidFill>
                      <a:prstDash val="solid"/>
                      <a:round/>
                      <a:headEnd type="none" w="med" len="med"/>
                      <a:tailEnd type="none" w="med" len="med"/>
                    </a:lnL>
                    <a:lnR w="6350" cap="flat" cmpd="sng" algn="ctr">
                      <a:solidFill>
                        <a:srgbClr val="203764"/>
                      </a:solidFill>
                      <a:prstDash val="solid"/>
                      <a:round/>
                      <a:headEnd type="none" w="med" len="med"/>
                      <a:tailEnd type="none" w="med" len="med"/>
                    </a:lnR>
                    <a:lnT w="6350" cap="flat" cmpd="sng" algn="ctr">
                      <a:solidFill>
                        <a:srgbClr val="203764"/>
                      </a:solidFill>
                      <a:prstDash val="solid"/>
                      <a:round/>
                      <a:headEnd type="none" w="med" len="med"/>
                      <a:tailEnd type="none" w="med" len="med"/>
                    </a:lnT>
                    <a:lnB w="6350" cap="flat" cmpd="sng" algn="ctr">
                      <a:solidFill>
                        <a:srgbClr val="203764"/>
                      </a:solidFill>
                      <a:prstDash val="solid"/>
                      <a:round/>
                      <a:headEnd type="none" w="med" len="med"/>
                      <a:tailEnd type="none" w="med" len="med"/>
                    </a:lnB>
                  </a:tcPr>
                </a:tc>
                <a:tc>
                  <a:txBody>
                    <a:bodyPr/>
                    <a:lstStyle/>
                    <a:p>
                      <a:pPr algn="r" rtl="0" fontAlgn="ctr"/>
                      <a:r>
                        <a:rPr lang="es-CO" sz="1200" b="0" i="0" u="none" strike="noStrike" dirty="0">
                          <a:solidFill>
                            <a:srgbClr val="203764"/>
                          </a:solidFill>
                          <a:effectLst/>
                          <a:latin typeface="Calibri" panose="020F0502020204030204" pitchFamily="34" charset="0"/>
                          <a:cs typeface="Calibri" panose="020F0502020204030204" pitchFamily="34" charset="0"/>
                        </a:rPr>
                        <a:t>                 9,465 </a:t>
                      </a:r>
                    </a:p>
                  </a:txBody>
                  <a:tcPr marL="0" marR="0" marT="0" marB="0" anchor="ctr">
                    <a:lnL w="6350" cap="flat" cmpd="sng" algn="ctr">
                      <a:solidFill>
                        <a:srgbClr val="203764"/>
                      </a:solidFill>
                      <a:prstDash val="solid"/>
                      <a:round/>
                      <a:headEnd type="none" w="med" len="med"/>
                      <a:tailEnd type="none" w="med" len="med"/>
                    </a:lnL>
                    <a:lnR w="6350" cap="flat" cmpd="sng" algn="ctr">
                      <a:solidFill>
                        <a:srgbClr val="203764"/>
                      </a:solidFill>
                      <a:prstDash val="solid"/>
                      <a:round/>
                      <a:headEnd type="none" w="med" len="med"/>
                      <a:tailEnd type="none" w="med" len="med"/>
                    </a:lnR>
                    <a:lnT w="6350" cap="flat" cmpd="sng" algn="ctr">
                      <a:solidFill>
                        <a:srgbClr val="203764"/>
                      </a:solidFill>
                      <a:prstDash val="solid"/>
                      <a:round/>
                      <a:headEnd type="none" w="med" len="med"/>
                      <a:tailEnd type="none" w="med" len="med"/>
                    </a:lnT>
                    <a:lnB w="6350" cap="flat" cmpd="sng" algn="ctr">
                      <a:solidFill>
                        <a:srgbClr val="203764"/>
                      </a:solidFill>
                      <a:prstDash val="solid"/>
                      <a:round/>
                      <a:headEnd type="none" w="med" len="med"/>
                      <a:tailEnd type="none" w="med" len="med"/>
                    </a:lnB>
                  </a:tcPr>
                </a:tc>
                <a:tc>
                  <a:txBody>
                    <a:bodyPr/>
                    <a:lstStyle/>
                    <a:p>
                      <a:pPr algn="r" rtl="0" fontAlgn="ctr"/>
                      <a:r>
                        <a:rPr lang="es-CO" sz="1200" b="0" i="0" u="none" strike="noStrike">
                          <a:solidFill>
                            <a:srgbClr val="203764"/>
                          </a:solidFill>
                          <a:effectLst/>
                          <a:latin typeface="Calibri" panose="020F0502020204030204" pitchFamily="34" charset="0"/>
                          <a:cs typeface="Calibri" panose="020F0502020204030204" pitchFamily="34" charset="0"/>
                        </a:rPr>
                        <a:t>                    597 </a:t>
                      </a:r>
                    </a:p>
                  </a:txBody>
                  <a:tcPr marL="0" marR="0" marT="0" marB="0" anchor="ctr">
                    <a:lnL w="6350" cap="flat" cmpd="sng" algn="ctr">
                      <a:solidFill>
                        <a:srgbClr val="203764"/>
                      </a:solidFill>
                      <a:prstDash val="solid"/>
                      <a:round/>
                      <a:headEnd type="none" w="med" len="med"/>
                      <a:tailEnd type="none" w="med" len="med"/>
                    </a:lnL>
                    <a:lnR w="6350" cap="flat" cmpd="sng" algn="ctr">
                      <a:solidFill>
                        <a:srgbClr val="203764"/>
                      </a:solidFill>
                      <a:prstDash val="solid"/>
                      <a:round/>
                      <a:headEnd type="none" w="med" len="med"/>
                      <a:tailEnd type="none" w="med" len="med"/>
                    </a:lnR>
                    <a:lnT w="6350" cap="flat" cmpd="sng" algn="ctr">
                      <a:solidFill>
                        <a:srgbClr val="203764"/>
                      </a:solidFill>
                      <a:prstDash val="solid"/>
                      <a:round/>
                      <a:headEnd type="none" w="med" len="med"/>
                      <a:tailEnd type="none" w="med" len="med"/>
                    </a:lnT>
                    <a:lnB w="6350" cap="flat" cmpd="sng" algn="ctr">
                      <a:solidFill>
                        <a:srgbClr val="203764"/>
                      </a:solidFill>
                      <a:prstDash val="solid"/>
                      <a:round/>
                      <a:headEnd type="none" w="med" len="med"/>
                      <a:tailEnd type="none" w="med" len="med"/>
                    </a:lnB>
                  </a:tcPr>
                </a:tc>
                <a:tc>
                  <a:txBody>
                    <a:bodyPr/>
                    <a:lstStyle/>
                    <a:p>
                      <a:pPr algn="r" rtl="0" fontAlgn="ctr"/>
                      <a:r>
                        <a:rPr lang="es-CO" sz="1200" b="0" i="0" u="none" strike="noStrike">
                          <a:solidFill>
                            <a:srgbClr val="203764"/>
                          </a:solidFill>
                          <a:effectLst/>
                          <a:latin typeface="Calibri" panose="020F0502020204030204" pitchFamily="34" charset="0"/>
                          <a:cs typeface="Calibri" panose="020F0502020204030204" pitchFamily="34" charset="0"/>
                        </a:rPr>
                        <a:t>                          - </a:t>
                      </a:r>
                    </a:p>
                  </a:txBody>
                  <a:tcPr marL="0" marR="0" marT="0" marB="0" anchor="ctr">
                    <a:lnL w="6350" cap="flat" cmpd="sng" algn="ctr">
                      <a:solidFill>
                        <a:srgbClr val="203764"/>
                      </a:solidFill>
                      <a:prstDash val="solid"/>
                      <a:round/>
                      <a:headEnd type="none" w="med" len="med"/>
                      <a:tailEnd type="none" w="med" len="med"/>
                    </a:lnL>
                    <a:lnR w="6350" cap="flat" cmpd="sng" algn="ctr">
                      <a:solidFill>
                        <a:srgbClr val="203764"/>
                      </a:solidFill>
                      <a:prstDash val="solid"/>
                      <a:round/>
                      <a:headEnd type="none" w="med" len="med"/>
                      <a:tailEnd type="none" w="med" len="med"/>
                    </a:lnR>
                    <a:lnT w="6350" cap="flat" cmpd="sng" algn="ctr">
                      <a:solidFill>
                        <a:srgbClr val="203764"/>
                      </a:solidFill>
                      <a:prstDash val="solid"/>
                      <a:round/>
                      <a:headEnd type="none" w="med" len="med"/>
                      <a:tailEnd type="none" w="med" len="med"/>
                    </a:lnT>
                    <a:lnB w="6350" cap="flat" cmpd="sng" algn="ctr">
                      <a:solidFill>
                        <a:srgbClr val="203764"/>
                      </a:solidFill>
                      <a:prstDash val="solid"/>
                      <a:round/>
                      <a:headEnd type="none" w="med" len="med"/>
                      <a:tailEnd type="none" w="med" len="med"/>
                    </a:lnB>
                  </a:tcPr>
                </a:tc>
                <a:tc>
                  <a:txBody>
                    <a:bodyPr/>
                    <a:lstStyle/>
                    <a:p>
                      <a:pPr algn="r" rtl="0" fontAlgn="ctr"/>
                      <a:r>
                        <a:rPr lang="es-CO" sz="1200" b="0" i="0" u="none" strike="noStrike">
                          <a:solidFill>
                            <a:srgbClr val="203764"/>
                          </a:solidFill>
                          <a:effectLst/>
                          <a:latin typeface="Calibri" panose="020F0502020204030204" pitchFamily="34" charset="0"/>
                          <a:cs typeface="Calibri" panose="020F0502020204030204" pitchFamily="34" charset="0"/>
                        </a:rPr>
                        <a:t>                          - </a:t>
                      </a:r>
                    </a:p>
                  </a:txBody>
                  <a:tcPr marL="0" marR="0" marT="0" marB="0" anchor="ctr">
                    <a:lnL w="6350" cap="flat" cmpd="sng" algn="ctr">
                      <a:solidFill>
                        <a:srgbClr val="203764"/>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203764"/>
                      </a:solidFill>
                      <a:prstDash val="solid"/>
                      <a:round/>
                      <a:headEnd type="none" w="med" len="med"/>
                      <a:tailEnd type="none" w="med" len="med"/>
                    </a:lnT>
                    <a:lnB w="6350" cap="flat" cmpd="sng" algn="ctr">
                      <a:solidFill>
                        <a:srgbClr val="203764"/>
                      </a:solidFill>
                      <a:prstDash val="solid"/>
                      <a:round/>
                      <a:headEnd type="none" w="med" len="med"/>
                      <a:tailEnd type="none" w="med" len="med"/>
                    </a:lnB>
                  </a:tcPr>
                </a:tc>
                <a:extLst>
                  <a:ext uri="{0D108BD9-81ED-4DB2-BD59-A6C34878D82A}">
                    <a16:rowId xmlns:a16="http://schemas.microsoft.com/office/drawing/2014/main" xmlns="" val="517287137"/>
                  </a:ext>
                </a:extLst>
              </a:tr>
              <a:tr h="360767">
                <a:tc>
                  <a:txBody>
                    <a:bodyPr/>
                    <a:lstStyle/>
                    <a:p>
                      <a:pPr algn="r" rtl="0" fontAlgn="ctr"/>
                      <a:r>
                        <a:rPr lang="es-ES" sz="1100" b="0" i="0" u="none" strike="noStrike">
                          <a:solidFill>
                            <a:srgbClr val="203764"/>
                          </a:solidFill>
                          <a:effectLst/>
                          <a:latin typeface="Calibri" panose="020F0502020204030204" pitchFamily="34" charset="0"/>
                          <a:cs typeface="Calibri" panose="020F0502020204030204" pitchFamily="34" charset="0"/>
                        </a:rPr>
                        <a:t> Implantación plan anual antievasion  nacional </a:t>
                      </a:r>
                    </a:p>
                  </a:txBody>
                  <a:tcPr marL="0" marR="0" marT="0" marB="0" anchor="ctr">
                    <a:lnL w="6350" cap="flat" cmpd="sng" algn="ctr">
                      <a:solidFill>
                        <a:srgbClr val="203764"/>
                      </a:solidFill>
                      <a:prstDash val="solid"/>
                      <a:round/>
                      <a:headEnd type="none" w="med" len="med"/>
                      <a:tailEnd type="none" w="med" len="med"/>
                    </a:lnL>
                    <a:lnR w="6350" cap="flat" cmpd="sng" algn="ctr">
                      <a:solidFill>
                        <a:srgbClr val="203764"/>
                      </a:solidFill>
                      <a:prstDash val="solid"/>
                      <a:round/>
                      <a:headEnd type="none" w="med" len="med"/>
                      <a:tailEnd type="none" w="med" len="med"/>
                    </a:lnR>
                    <a:lnT w="6350" cap="flat" cmpd="sng" algn="ctr">
                      <a:solidFill>
                        <a:srgbClr val="203764"/>
                      </a:solidFill>
                      <a:prstDash val="solid"/>
                      <a:round/>
                      <a:headEnd type="none" w="med" len="med"/>
                      <a:tailEnd type="none" w="med" len="med"/>
                    </a:lnT>
                    <a:lnB w="6350" cap="flat" cmpd="sng" algn="ctr">
                      <a:solidFill>
                        <a:srgbClr val="203764"/>
                      </a:solidFill>
                      <a:prstDash val="solid"/>
                      <a:round/>
                      <a:headEnd type="none" w="med" len="med"/>
                      <a:tailEnd type="none" w="med" len="med"/>
                    </a:lnB>
                  </a:tcPr>
                </a:tc>
                <a:tc>
                  <a:txBody>
                    <a:bodyPr/>
                    <a:lstStyle/>
                    <a:p>
                      <a:pPr algn="r" rtl="0" fontAlgn="ctr"/>
                      <a:r>
                        <a:rPr lang="es-CO" sz="1200" b="0" i="0" u="none" strike="noStrike">
                          <a:solidFill>
                            <a:srgbClr val="203764"/>
                          </a:solidFill>
                          <a:effectLst/>
                          <a:latin typeface="Calibri" panose="020F0502020204030204" pitchFamily="34" charset="0"/>
                          <a:cs typeface="Calibri" panose="020F0502020204030204" pitchFamily="34" charset="0"/>
                        </a:rPr>
                        <a:t>               42,274 </a:t>
                      </a:r>
                    </a:p>
                  </a:txBody>
                  <a:tcPr marL="0" marR="0" marT="0" marB="0" anchor="ctr">
                    <a:lnL w="6350" cap="flat" cmpd="sng" algn="ctr">
                      <a:solidFill>
                        <a:srgbClr val="203764"/>
                      </a:solidFill>
                      <a:prstDash val="solid"/>
                      <a:round/>
                      <a:headEnd type="none" w="med" len="med"/>
                      <a:tailEnd type="none" w="med" len="med"/>
                    </a:lnL>
                    <a:lnR w="6350" cap="flat" cmpd="sng" algn="ctr">
                      <a:solidFill>
                        <a:srgbClr val="203764"/>
                      </a:solidFill>
                      <a:prstDash val="solid"/>
                      <a:round/>
                      <a:headEnd type="none" w="med" len="med"/>
                      <a:tailEnd type="none" w="med" len="med"/>
                    </a:lnR>
                    <a:lnT w="6350" cap="flat" cmpd="sng" algn="ctr">
                      <a:solidFill>
                        <a:srgbClr val="203764"/>
                      </a:solidFill>
                      <a:prstDash val="solid"/>
                      <a:round/>
                      <a:headEnd type="none" w="med" len="med"/>
                      <a:tailEnd type="none" w="med" len="med"/>
                    </a:lnT>
                    <a:lnB w="6350" cap="flat" cmpd="sng" algn="ctr">
                      <a:solidFill>
                        <a:srgbClr val="203764"/>
                      </a:solidFill>
                      <a:prstDash val="solid"/>
                      <a:round/>
                      <a:headEnd type="none" w="med" len="med"/>
                      <a:tailEnd type="none" w="med" len="med"/>
                    </a:lnB>
                  </a:tcPr>
                </a:tc>
                <a:tc>
                  <a:txBody>
                    <a:bodyPr/>
                    <a:lstStyle/>
                    <a:p>
                      <a:pPr algn="r" rtl="0" fontAlgn="ctr"/>
                      <a:r>
                        <a:rPr lang="es-CO" sz="1200" b="0" i="0" u="none" strike="noStrike">
                          <a:solidFill>
                            <a:srgbClr val="203764"/>
                          </a:solidFill>
                          <a:effectLst/>
                          <a:latin typeface="Calibri" panose="020F0502020204030204" pitchFamily="34" charset="0"/>
                          <a:cs typeface="Calibri" panose="020F0502020204030204" pitchFamily="34" charset="0"/>
                        </a:rPr>
                        <a:t>               42,274 </a:t>
                      </a:r>
                    </a:p>
                  </a:txBody>
                  <a:tcPr marL="0" marR="0" marT="0" marB="0" anchor="ctr">
                    <a:lnL w="6350" cap="flat" cmpd="sng" algn="ctr">
                      <a:solidFill>
                        <a:srgbClr val="203764"/>
                      </a:solidFill>
                      <a:prstDash val="solid"/>
                      <a:round/>
                      <a:headEnd type="none" w="med" len="med"/>
                      <a:tailEnd type="none" w="med" len="med"/>
                    </a:lnL>
                    <a:lnR w="6350" cap="flat" cmpd="sng" algn="ctr">
                      <a:solidFill>
                        <a:srgbClr val="203764"/>
                      </a:solidFill>
                      <a:prstDash val="solid"/>
                      <a:round/>
                      <a:headEnd type="none" w="med" len="med"/>
                      <a:tailEnd type="none" w="med" len="med"/>
                    </a:lnR>
                    <a:lnT w="6350" cap="flat" cmpd="sng" algn="ctr">
                      <a:solidFill>
                        <a:srgbClr val="203764"/>
                      </a:solidFill>
                      <a:prstDash val="solid"/>
                      <a:round/>
                      <a:headEnd type="none" w="med" len="med"/>
                      <a:tailEnd type="none" w="med" len="med"/>
                    </a:lnT>
                    <a:lnB w="6350" cap="flat" cmpd="sng" algn="ctr">
                      <a:solidFill>
                        <a:srgbClr val="203764"/>
                      </a:solidFill>
                      <a:prstDash val="solid"/>
                      <a:round/>
                      <a:headEnd type="none" w="med" len="med"/>
                      <a:tailEnd type="none" w="med" len="med"/>
                    </a:lnB>
                  </a:tcPr>
                </a:tc>
                <a:tc>
                  <a:txBody>
                    <a:bodyPr/>
                    <a:lstStyle/>
                    <a:p>
                      <a:pPr algn="r" rtl="0" fontAlgn="ctr"/>
                      <a:r>
                        <a:rPr lang="es-CO" sz="1200" b="0" i="0" u="none" strike="noStrike" dirty="0">
                          <a:solidFill>
                            <a:srgbClr val="203764"/>
                          </a:solidFill>
                          <a:effectLst/>
                          <a:latin typeface="Calibri" panose="020F0502020204030204" pitchFamily="34" charset="0"/>
                          <a:cs typeface="Calibri" panose="020F0502020204030204" pitchFamily="34" charset="0"/>
                        </a:rPr>
                        <a:t>               41,542 </a:t>
                      </a:r>
                    </a:p>
                  </a:txBody>
                  <a:tcPr marL="0" marR="0" marT="0" marB="0" anchor="ctr">
                    <a:lnL w="6350" cap="flat" cmpd="sng" algn="ctr">
                      <a:solidFill>
                        <a:srgbClr val="203764"/>
                      </a:solidFill>
                      <a:prstDash val="solid"/>
                      <a:round/>
                      <a:headEnd type="none" w="med" len="med"/>
                      <a:tailEnd type="none" w="med" len="med"/>
                    </a:lnL>
                    <a:lnR w="6350" cap="flat" cmpd="sng" algn="ctr">
                      <a:solidFill>
                        <a:srgbClr val="203764"/>
                      </a:solidFill>
                      <a:prstDash val="solid"/>
                      <a:round/>
                      <a:headEnd type="none" w="med" len="med"/>
                      <a:tailEnd type="none" w="med" len="med"/>
                    </a:lnR>
                    <a:lnT w="6350" cap="flat" cmpd="sng" algn="ctr">
                      <a:solidFill>
                        <a:srgbClr val="203764"/>
                      </a:solidFill>
                      <a:prstDash val="solid"/>
                      <a:round/>
                      <a:headEnd type="none" w="med" len="med"/>
                      <a:tailEnd type="none" w="med" len="med"/>
                    </a:lnT>
                    <a:lnB w="6350" cap="flat" cmpd="sng" algn="ctr">
                      <a:solidFill>
                        <a:srgbClr val="203764"/>
                      </a:solidFill>
                      <a:prstDash val="solid"/>
                      <a:round/>
                      <a:headEnd type="none" w="med" len="med"/>
                      <a:tailEnd type="none" w="med" len="med"/>
                    </a:lnB>
                  </a:tcPr>
                </a:tc>
                <a:tc>
                  <a:txBody>
                    <a:bodyPr/>
                    <a:lstStyle/>
                    <a:p>
                      <a:pPr algn="r" rtl="0" fontAlgn="ctr"/>
                      <a:r>
                        <a:rPr lang="es-CO" sz="1200" b="0" i="0" u="none" strike="noStrike">
                          <a:solidFill>
                            <a:srgbClr val="203764"/>
                          </a:solidFill>
                          <a:effectLst/>
                          <a:latin typeface="Calibri" panose="020F0502020204030204" pitchFamily="34" charset="0"/>
                          <a:cs typeface="Calibri" panose="020F0502020204030204" pitchFamily="34" charset="0"/>
                        </a:rPr>
                        <a:t>               24,079 </a:t>
                      </a:r>
                    </a:p>
                  </a:txBody>
                  <a:tcPr marL="0" marR="0" marT="0" marB="0" anchor="ctr">
                    <a:lnL w="6350" cap="flat" cmpd="sng" algn="ctr">
                      <a:solidFill>
                        <a:srgbClr val="203764"/>
                      </a:solidFill>
                      <a:prstDash val="solid"/>
                      <a:round/>
                      <a:headEnd type="none" w="med" len="med"/>
                      <a:tailEnd type="none" w="med" len="med"/>
                    </a:lnL>
                    <a:lnR w="6350" cap="flat" cmpd="sng" algn="ctr">
                      <a:solidFill>
                        <a:srgbClr val="203764"/>
                      </a:solidFill>
                      <a:prstDash val="solid"/>
                      <a:round/>
                      <a:headEnd type="none" w="med" len="med"/>
                      <a:tailEnd type="none" w="med" len="med"/>
                    </a:lnR>
                    <a:lnT w="6350" cap="flat" cmpd="sng" algn="ctr">
                      <a:solidFill>
                        <a:srgbClr val="203764"/>
                      </a:solidFill>
                      <a:prstDash val="solid"/>
                      <a:round/>
                      <a:headEnd type="none" w="med" len="med"/>
                      <a:tailEnd type="none" w="med" len="med"/>
                    </a:lnT>
                    <a:lnB w="6350" cap="flat" cmpd="sng" algn="ctr">
                      <a:solidFill>
                        <a:srgbClr val="203764"/>
                      </a:solidFill>
                      <a:prstDash val="solid"/>
                      <a:round/>
                      <a:headEnd type="none" w="med" len="med"/>
                      <a:tailEnd type="none" w="med" len="med"/>
                    </a:lnB>
                  </a:tcPr>
                </a:tc>
                <a:tc>
                  <a:txBody>
                    <a:bodyPr/>
                    <a:lstStyle/>
                    <a:p>
                      <a:pPr algn="r" rtl="0" fontAlgn="ctr"/>
                      <a:r>
                        <a:rPr lang="es-CO" sz="1200" b="0" i="0" u="none" strike="noStrike">
                          <a:solidFill>
                            <a:srgbClr val="203764"/>
                          </a:solidFill>
                          <a:effectLst/>
                          <a:latin typeface="Calibri" panose="020F0502020204030204" pitchFamily="34" charset="0"/>
                          <a:cs typeface="Calibri" panose="020F0502020204030204" pitchFamily="34" charset="0"/>
                        </a:rPr>
                        <a:t>                          - </a:t>
                      </a:r>
                    </a:p>
                  </a:txBody>
                  <a:tcPr marL="0" marR="0" marT="0" marB="0" anchor="ctr">
                    <a:lnL w="6350" cap="flat" cmpd="sng" algn="ctr">
                      <a:solidFill>
                        <a:srgbClr val="203764"/>
                      </a:solidFill>
                      <a:prstDash val="solid"/>
                      <a:round/>
                      <a:headEnd type="none" w="med" len="med"/>
                      <a:tailEnd type="none" w="med" len="med"/>
                    </a:lnL>
                    <a:lnR w="6350" cap="flat" cmpd="sng" algn="ctr">
                      <a:solidFill>
                        <a:srgbClr val="203764"/>
                      </a:solidFill>
                      <a:prstDash val="solid"/>
                      <a:round/>
                      <a:headEnd type="none" w="med" len="med"/>
                      <a:tailEnd type="none" w="med" len="med"/>
                    </a:lnR>
                    <a:lnT w="6350" cap="flat" cmpd="sng" algn="ctr">
                      <a:solidFill>
                        <a:srgbClr val="203764"/>
                      </a:solidFill>
                      <a:prstDash val="solid"/>
                      <a:round/>
                      <a:headEnd type="none" w="med" len="med"/>
                      <a:tailEnd type="none" w="med" len="med"/>
                    </a:lnT>
                    <a:lnB w="6350" cap="flat" cmpd="sng" algn="ctr">
                      <a:solidFill>
                        <a:srgbClr val="203764"/>
                      </a:solidFill>
                      <a:prstDash val="solid"/>
                      <a:round/>
                      <a:headEnd type="none" w="med" len="med"/>
                      <a:tailEnd type="none" w="med" len="med"/>
                    </a:lnB>
                  </a:tcPr>
                </a:tc>
                <a:tc>
                  <a:txBody>
                    <a:bodyPr/>
                    <a:lstStyle/>
                    <a:p>
                      <a:pPr algn="r" rtl="0" fontAlgn="ctr"/>
                      <a:r>
                        <a:rPr lang="es-CO" sz="1200" b="0" i="0" u="none" strike="noStrike">
                          <a:solidFill>
                            <a:srgbClr val="203764"/>
                          </a:solidFill>
                          <a:effectLst/>
                          <a:latin typeface="Calibri" panose="020F0502020204030204" pitchFamily="34" charset="0"/>
                          <a:cs typeface="Calibri" panose="020F0502020204030204" pitchFamily="34" charset="0"/>
                        </a:rPr>
                        <a:t>                          - </a:t>
                      </a:r>
                    </a:p>
                  </a:txBody>
                  <a:tcPr marL="0" marR="0" marT="0" marB="0" anchor="ctr">
                    <a:lnL w="6350" cap="flat" cmpd="sng" algn="ctr">
                      <a:solidFill>
                        <a:srgbClr val="203764"/>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203764"/>
                      </a:solidFill>
                      <a:prstDash val="solid"/>
                      <a:round/>
                      <a:headEnd type="none" w="med" len="med"/>
                      <a:tailEnd type="none" w="med" len="med"/>
                    </a:lnT>
                    <a:lnB w="6350" cap="flat" cmpd="sng" algn="ctr">
                      <a:solidFill>
                        <a:srgbClr val="203764"/>
                      </a:solidFill>
                      <a:prstDash val="solid"/>
                      <a:round/>
                      <a:headEnd type="none" w="med" len="med"/>
                      <a:tailEnd type="none" w="med" len="med"/>
                    </a:lnB>
                  </a:tcPr>
                </a:tc>
                <a:extLst>
                  <a:ext uri="{0D108BD9-81ED-4DB2-BD59-A6C34878D82A}">
                    <a16:rowId xmlns:a16="http://schemas.microsoft.com/office/drawing/2014/main" xmlns="" val="1909292385"/>
                  </a:ext>
                </a:extLst>
              </a:tr>
              <a:tr h="721536">
                <a:tc>
                  <a:txBody>
                    <a:bodyPr/>
                    <a:lstStyle/>
                    <a:p>
                      <a:pPr algn="r" rtl="0" fontAlgn="ctr"/>
                      <a:r>
                        <a:rPr lang="es-ES" sz="1100" b="0" i="0" u="none" strike="noStrike">
                          <a:solidFill>
                            <a:srgbClr val="203764"/>
                          </a:solidFill>
                          <a:effectLst/>
                          <a:latin typeface="Calibri" panose="020F0502020204030204" pitchFamily="34" charset="0"/>
                          <a:cs typeface="Calibri" panose="020F0502020204030204" pitchFamily="34" charset="0"/>
                        </a:rPr>
                        <a:t> Control de la producción y conservación en el ciclo vital de documentos de la dian a nivel  nacional </a:t>
                      </a:r>
                    </a:p>
                  </a:txBody>
                  <a:tcPr marL="0" marR="0" marT="0" marB="0" anchor="ctr">
                    <a:lnL w="6350" cap="flat" cmpd="sng" algn="ctr">
                      <a:solidFill>
                        <a:srgbClr val="203764"/>
                      </a:solidFill>
                      <a:prstDash val="solid"/>
                      <a:round/>
                      <a:headEnd type="none" w="med" len="med"/>
                      <a:tailEnd type="none" w="med" len="med"/>
                    </a:lnL>
                    <a:lnR w="6350" cap="flat" cmpd="sng" algn="ctr">
                      <a:solidFill>
                        <a:srgbClr val="203764"/>
                      </a:solidFill>
                      <a:prstDash val="solid"/>
                      <a:round/>
                      <a:headEnd type="none" w="med" len="med"/>
                      <a:tailEnd type="none" w="med" len="med"/>
                    </a:lnR>
                    <a:lnT w="6350" cap="flat" cmpd="sng" algn="ctr">
                      <a:solidFill>
                        <a:srgbClr val="203764"/>
                      </a:solidFill>
                      <a:prstDash val="solid"/>
                      <a:round/>
                      <a:headEnd type="none" w="med" len="med"/>
                      <a:tailEnd type="none" w="med" len="med"/>
                    </a:lnT>
                    <a:lnB w="6350" cap="flat" cmpd="sng" algn="ctr">
                      <a:solidFill>
                        <a:srgbClr val="203764"/>
                      </a:solidFill>
                      <a:prstDash val="solid"/>
                      <a:round/>
                      <a:headEnd type="none" w="med" len="med"/>
                      <a:tailEnd type="none" w="med" len="med"/>
                    </a:lnB>
                  </a:tcPr>
                </a:tc>
                <a:tc>
                  <a:txBody>
                    <a:bodyPr/>
                    <a:lstStyle/>
                    <a:p>
                      <a:pPr algn="r" rtl="0" fontAlgn="ctr"/>
                      <a:r>
                        <a:rPr lang="es-CO" sz="1200" b="0" i="0" u="none" strike="noStrike">
                          <a:solidFill>
                            <a:srgbClr val="203764"/>
                          </a:solidFill>
                          <a:effectLst/>
                          <a:latin typeface="Calibri" panose="020F0502020204030204" pitchFamily="34" charset="0"/>
                          <a:cs typeface="Calibri" panose="020F0502020204030204" pitchFamily="34" charset="0"/>
                        </a:rPr>
                        <a:t>                 6,512 </a:t>
                      </a:r>
                    </a:p>
                  </a:txBody>
                  <a:tcPr marL="0" marR="0" marT="0" marB="0" anchor="ctr">
                    <a:lnL w="6350" cap="flat" cmpd="sng" algn="ctr">
                      <a:solidFill>
                        <a:srgbClr val="203764"/>
                      </a:solidFill>
                      <a:prstDash val="solid"/>
                      <a:round/>
                      <a:headEnd type="none" w="med" len="med"/>
                      <a:tailEnd type="none" w="med" len="med"/>
                    </a:lnL>
                    <a:lnR w="6350" cap="flat" cmpd="sng" algn="ctr">
                      <a:solidFill>
                        <a:srgbClr val="203764"/>
                      </a:solidFill>
                      <a:prstDash val="solid"/>
                      <a:round/>
                      <a:headEnd type="none" w="med" len="med"/>
                      <a:tailEnd type="none" w="med" len="med"/>
                    </a:lnR>
                    <a:lnT w="6350" cap="flat" cmpd="sng" algn="ctr">
                      <a:solidFill>
                        <a:srgbClr val="203764"/>
                      </a:solidFill>
                      <a:prstDash val="solid"/>
                      <a:round/>
                      <a:headEnd type="none" w="med" len="med"/>
                      <a:tailEnd type="none" w="med" len="med"/>
                    </a:lnT>
                    <a:lnB w="6350" cap="flat" cmpd="sng" algn="ctr">
                      <a:solidFill>
                        <a:srgbClr val="203764"/>
                      </a:solidFill>
                      <a:prstDash val="solid"/>
                      <a:round/>
                      <a:headEnd type="none" w="med" len="med"/>
                      <a:tailEnd type="none" w="med" len="med"/>
                    </a:lnB>
                  </a:tcPr>
                </a:tc>
                <a:tc>
                  <a:txBody>
                    <a:bodyPr/>
                    <a:lstStyle/>
                    <a:p>
                      <a:pPr algn="r" rtl="0" fontAlgn="ctr"/>
                      <a:r>
                        <a:rPr lang="es-CO" sz="1200" b="0" i="0" u="none" strike="noStrike">
                          <a:solidFill>
                            <a:srgbClr val="203764"/>
                          </a:solidFill>
                          <a:effectLst/>
                          <a:latin typeface="Calibri" panose="020F0502020204030204" pitchFamily="34" charset="0"/>
                          <a:cs typeface="Calibri" panose="020F0502020204030204" pitchFamily="34" charset="0"/>
                        </a:rPr>
                        <a:t>                 6,512 </a:t>
                      </a:r>
                    </a:p>
                  </a:txBody>
                  <a:tcPr marL="0" marR="0" marT="0" marB="0" anchor="ctr">
                    <a:lnL w="6350" cap="flat" cmpd="sng" algn="ctr">
                      <a:solidFill>
                        <a:srgbClr val="203764"/>
                      </a:solidFill>
                      <a:prstDash val="solid"/>
                      <a:round/>
                      <a:headEnd type="none" w="med" len="med"/>
                      <a:tailEnd type="none" w="med" len="med"/>
                    </a:lnL>
                    <a:lnR w="6350" cap="flat" cmpd="sng" algn="ctr">
                      <a:solidFill>
                        <a:srgbClr val="203764"/>
                      </a:solidFill>
                      <a:prstDash val="solid"/>
                      <a:round/>
                      <a:headEnd type="none" w="med" len="med"/>
                      <a:tailEnd type="none" w="med" len="med"/>
                    </a:lnR>
                    <a:lnT w="6350" cap="flat" cmpd="sng" algn="ctr">
                      <a:solidFill>
                        <a:srgbClr val="203764"/>
                      </a:solidFill>
                      <a:prstDash val="solid"/>
                      <a:round/>
                      <a:headEnd type="none" w="med" len="med"/>
                      <a:tailEnd type="none" w="med" len="med"/>
                    </a:lnT>
                    <a:lnB w="6350" cap="flat" cmpd="sng" algn="ctr">
                      <a:solidFill>
                        <a:srgbClr val="203764"/>
                      </a:solidFill>
                      <a:prstDash val="solid"/>
                      <a:round/>
                      <a:headEnd type="none" w="med" len="med"/>
                      <a:tailEnd type="none" w="med" len="med"/>
                    </a:lnB>
                  </a:tcPr>
                </a:tc>
                <a:tc>
                  <a:txBody>
                    <a:bodyPr/>
                    <a:lstStyle/>
                    <a:p>
                      <a:pPr algn="r" rtl="0" fontAlgn="ctr"/>
                      <a:r>
                        <a:rPr lang="es-CO" sz="1200" b="0" i="0" u="none" strike="noStrike" dirty="0">
                          <a:solidFill>
                            <a:srgbClr val="203764"/>
                          </a:solidFill>
                          <a:effectLst/>
                          <a:latin typeface="Calibri" panose="020F0502020204030204" pitchFamily="34" charset="0"/>
                          <a:cs typeface="Calibri" panose="020F0502020204030204" pitchFamily="34" charset="0"/>
                        </a:rPr>
                        <a:t>                 6,960 </a:t>
                      </a:r>
                    </a:p>
                  </a:txBody>
                  <a:tcPr marL="0" marR="0" marT="0" marB="0" anchor="ctr">
                    <a:lnL w="6350" cap="flat" cmpd="sng" algn="ctr">
                      <a:solidFill>
                        <a:srgbClr val="203764"/>
                      </a:solidFill>
                      <a:prstDash val="solid"/>
                      <a:round/>
                      <a:headEnd type="none" w="med" len="med"/>
                      <a:tailEnd type="none" w="med" len="med"/>
                    </a:lnL>
                    <a:lnR w="6350" cap="flat" cmpd="sng" algn="ctr">
                      <a:solidFill>
                        <a:srgbClr val="203764"/>
                      </a:solidFill>
                      <a:prstDash val="solid"/>
                      <a:round/>
                      <a:headEnd type="none" w="med" len="med"/>
                      <a:tailEnd type="none" w="med" len="med"/>
                    </a:lnR>
                    <a:lnT w="6350" cap="flat" cmpd="sng" algn="ctr">
                      <a:solidFill>
                        <a:srgbClr val="203764"/>
                      </a:solidFill>
                      <a:prstDash val="solid"/>
                      <a:round/>
                      <a:headEnd type="none" w="med" len="med"/>
                      <a:tailEnd type="none" w="med" len="med"/>
                    </a:lnT>
                    <a:lnB w="6350" cap="flat" cmpd="sng" algn="ctr">
                      <a:solidFill>
                        <a:srgbClr val="203764"/>
                      </a:solidFill>
                      <a:prstDash val="solid"/>
                      <a:round/>
                      <a:headEnd type="none" w="med" len="med"/>
                      <a:tailEnd type="none" w="med" len="med"/>
                    </a:lnB>
                  </a:tcPr>
                </a:tc>
                <a:tc>
                  <a:txBody>
                    <a:bodyPr/>
                    <a:lstStyle/>
                    <a:p>
                      <a:pPr algn="r" rtl="0" fontAlgn="ctr"/>
                      <a:r>
                        <a:rPr lang="es-CO" sz="1200" b="0" i="0" u="none" strike="noStrike">
                          <a:solidFill>
                            <a:srgbClr val="203764"/>
                          </a:solidFill>
                          <a:effectLst/>
                          <a:latin typeface="Calibri" panose="020F0502020204030204" pitchFamily="34" charset="0"/>
                          <a:cs typeface="Calibri" panose="020F0502020204030204" pitchFamily="34" charset="0"/>
                        </a:rPr>
                        <a:t>                        -   </a:t>
                      </a:r>
                    </a:p>
                  </a:txBody>
                  <a:tcPr marL="0" marR="0" marT="0" marB="0" anchor="ctr">
                    <a:lnL w="6350" cap="flat" cmpd="sng" algn="ctr">
                      <a:solidFill>
                        <a:srgbClr val="203764"/>
                      </a:solidFill>
                      <a:prstDash val="solid"/>
                      <a:round/>
                      <a:headEnd type="none" w="med" len="med"/>
                      <a:tailEnd type="none" w="med" len="med"/>
                    </a:lnL>
                    <a:lnR w="6350" cap="flat" cmpd="sng" algn="ctr">
                      <a:solidFill>
                        <a:srgbClr val="203764"/>
                      </a:solidFill>
                      <a:prstDash val="solid"/>
                      <a:round/>
                      <a:headEnd type="none" w="med" len="med"/>
                      <a:tailEnd type="none" w="med" len="med"/>
                    </a:lnR>
                    <a:lnT w="6350" cap="flat" cmpd="sng" algn="ctr">
                      <a:solidFill>
                        <a:srgbClr val="203764"/>
                      </a:solidFill>
                      <a:prstDash val="solid"/>
                      <a:round/>
                      <a:headEnd type="none" w="med" len="med"/>
                      <a:tailEnd type="none" w="med" len="med"/>
                    </a:lnT>
                    <a:lnB w="6350" cap="flat" cmpd="sng" algn="ctr">
                      <a:solidFill>
                        <a:srgbClr val="203764"/>
                      </a:solidFill>
                      <a:prstDash val="solid"/>
                      <a:round/>
                      <a:headEnd type="none" w="med" len="med"/>
                      <a:tailEnd type="none" w="med" len="med"/>
                    </a:lnB>
                  </a:tcPr>
                </a:tc>
                <a:tc>
                  <a:txBody>
                    <a:bodyPr/>
                    <a:lstStyle/>
                    <a:p>
                      <a:pPr algn="r" rtl="0" fontAlgn="ctr"/>
                      <a:r>
                        <a:rPr lang="es-CO" sz="1200" b="0" i="0" u="none" strike="noStrike">
                          <a:solidFill>
                            <a:srgbClr val="203764"/>
                          </a:solidFill>
                          <a:effectLst/>
                          <a:latin typeface="Calibri" panose="020F0502020204030204" pitchFamily="34" charset="0"/>
                          <a:cs typeface="Calibri" panose="020F0502020204030204" pitchFamily="34" charset="0"/>
                        </a:rPr>
                        <a:t>                          - </a:t>
                      </a:r>
                    </a:p>
                  </a:txBody>
                  <a:tcPr marL="0" marR="0" marT="0" marB="0" anchor="ctr">
                    <a:lnL w="6350" cap="flat" cmpd="sng" algn="ctr">
                      <a:solidFill>
                        <a:srgbClr val="203764"/>
                      </a:solidFill>
                      <a:prstDash val="solid"/>
                      <a:round/>
                      <a:headEnd type="none" w="med" len="med"/>
                      <a:tailEnd type="none" w="med" len="med"/>
                    </a:lnL>
                    <a:lnR w="6350" cap="flat" cmpd="sng" algn="ctr">
                      <a:solidFill>
                        <a:srgbClr val="203764"/>
                      </a:solidFill>
                      <a:prstDash val="solid"/>
                      <a:round/>
                      <a:headEnd type="none" w="med" len="med"/>
                      <a:tailEnd type="none" w="med" len="med"/>
                    </a:lnR>
                    <a:lnT w="6350" cap="flat" cmpd="sng" algn="ctr">
                      <a:solidFill>
                        <a:srgbClr val="203764"/>
                      </a:solidFill>
                      <a:prstDash val="solid"/>
                      <a:round/>
                      <a:headEnd type="none" w="med" len="med"/>
                      <a:tailEnd type="none" w="med" len="med"/>
                    </a:lnT>
                    <a:lnB w="6350" cap="flat" cmpd="sng" algn="ctr">
                      <a:solidFill>
                        <a:srgbClr val="203764"/>
                      </a:solidFill>
                      <a:prstDash val="solid"/>
                      <a:round/>
                      <a:headEnd type="none" w="med" len="med"/>
                      <a:tailEnd type="none" w="med" len="med"/>
                    </a:lnB>
                  </a:tcPr>
                </a:tc>
                <a:tc>
                  <a:txBody>
                    <a:bodyPr/>
                    <a:lstStyle/>
                    <a:p>
                      <a:pPr algn="r" rtl="0" fontAlgn="ctr"/>
                      <a:r>
                        <a:rPr lang="es-CO" sz="1200" b="0" i="0" u="none" strike="noStrike">
                          <a:solidFill>
                            <a:srgbClr val="203764"/>
                          </a:solidFill>
                          <a:effectLst/>
                          <a:latin typeface="Calibri" panose="020F0502020204030204" pitchFamily="34" charset="0"/>
                          <a:cs typeface="Calibri" panose="020F0502020204030204" pitchFamily="34" charset="0"/>
                        </a:rPr>
                        <a:t>                          - </a:t>
                      </a:r>
                    </a:p>
                  </a:txBody>
                  <a:tcPr marL="0" marR="0" marT="0" marB="0" anchor="ctr">
                    <a:lnL w="6350" cap="flat" cmpd="sng" algn="ctr">
                      <a:solidFill>
                        <a:srgbClr val="203764"/>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203764"/>
                      </a:solidFill>
                      <a:prstDash val="solid"/>
                      <a:round/>
                      <a:headEnd type="none" w="med" len="med"/>
                      <a:tailEnd type="none" w="med" len="med"/>
                    </a:lnT>
                    <a:lnB w="6350" cap="flat" cmpd="sng" algn="ctr">
                      <a:solidFill>
                        <a:srgbClr val="203764"/>
                      </a:solidFill>
                      <a:prstDash val="solid"/>
                      <a:round/>
                      <a:headEnd type="none" w="med" len="med"/>
                      <a:tailEnd type="none" w="med" len="med"/>
                    </a:lnB>
                  </a:tcPr>
                </a:tc>
                <a:extLst>
                  <a:ext uri="{0D108BD9-81ED-4DB2-BD59-A6C34878D82A}">
                    <a16:rowId xmlns:a16="http://schemas.microsoft.com/office/drawing/2014/main" xmlns="" val="2768793340"/>
                  </a:ext>
                </a:extLst>
              </a:tr>
              <a:tr h="884605">
                <a:tc>
                  <a:txBody>
                    <a:bodyPr/>
                    <a:lstStyle/>
                    <a:p>
                      <a:pPr algn="r" rtl="0" fontAlgn="ctr"/>
                      <a:r>
                        <a:rPr lang="es-ES" sz="1100" b="0" i="0" u="none" strike="noStrike">
                          <a:solidFill>
                            <a:srgbClr val="203764"/>
                          </a:solidFill>
                          <a:effectLst/>
                          <a:latin typeface="Calibri" panose="020F0502020204030204" pitchFamily="34" charset="0"/>
                          <a:cs typeface="Calibri" panose="020F0502020204030204" pitchFamily="34" charset="0"/>
                        </a:rPr>
                        <a:t> Mantenimiento y adecuación de la infraestructura física de la dirección de impuestos y aduanas nacionales a nivel nacional </a:t>
                      </a:r>
                    </a:p>
                  </a:txBody>
                  <a:tcPr marL="0" marR="0" marT="0" marB="0" anchor="ctr">
                    <a:lnL w="6350" cap="flat" cmpd="sng" algn="ctr">
                      <a:solidFill>
                        <a:srgbClr val="203764"/>
                      </a:solidFill>
                      <a:prstDash val="solid"/>
                      <a:round/>
                      <a:headEnd type="none" w="med" len="med"/>
                      <a:tailEnd type="none" w="med" len="med"/>
                    </a:lnL>
                    <a:lnR w="6350" cap="flat" cmpd="sng" algn="ctr">
                      <a:solidFill>
                        <a:srgbClr val="203764"/>
                      </a:solidFill>
                      <a:prstDash val="solid"/>
                      <a:round/>
                      <a:headEnd type="none" w="med" len="med"/>
                      <a:tailEnd type="none" w="med" len="med"/>
                    </a:lnR>
                    <a:lnT w="6350" cap="flat" cmpd="sng" algn="ctr">
                      <a:solidFill>
                        <a:srgbClr val="20376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200" b="0" i="0" u="none" strike="noStrike">
                          <a:solidFill>
                            <a:srgbClr val="203764"/>
                          </a:solidFill>
                          <a:effectLst/>
                          <a:latin typeface="Calibri" panose="020F0502020204030204" pitchFamily="34" charset="0"/>
                          <a:cs typeface="Calibri" panose="020F0502020204030204" pitchFamily="34" charset="0"/>
                        </a:rPr>
                        <a:t>               35,000 </a:t>
                      </a:r>
                    </a:p>
                  </a:txBody>
                  <a:tcPr marL="0" marR="0" marT="0" marB="0" anchor="ctr">
                    <a:lnL w="6350" cap="flat" cmpd="sng" algn="ctr">
                      <a:solidFill>
                        <a:srgbClr val="203764"/>
                      </a:solidFill>
                      <a:prstDash val="solid"/>
                      <a:round/>
                      <a:headEnd type="none" w="med" len="med"/>
                      <a:tailEnd type="none" w="med" len="med"/>
                    </a:lnL>
                    <a:lnR w="6350" cap="flat" cmpd="sng" algn="ctr">
                      <a:solidFill>
                        <a:srgbClr val="203764"/>
                      </a:solidFill>
                      <a:prstDash val="solid"/>
                      <a:round/>
                      <a:headEnd type="none" w="med" len="med"/>
                      <a:tailEnd type="none" w="med" len="med"/>
                    </a:lnR>
                    <a:lnT w="6350" cap="flat" cmpd="sng" algn="ctr">
                      <a:solidFill>
                        <a:srgbClr val="20376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200" b="0" i="0" u="none" strike="noStrike">
                          <a:solidFill>
                            <a:srgbClr val="203764"/>
                          </a:solidFill>
                          <a:effectLst/>
                          <a:latin typeface="Calibri" panose="020F0502020204030204" pitchFamily="34" charset="0"/>
                          <a:cs typeface="Calibri" panose="020F0502020204030204" pitchFamily="34" charset="0"/>
                        </a:rPr>
                        <a:t>               35,000 </a:t>
                      </a:r>
                    </a:p>
                  </a:txBody>
                  <a:tcPr marL="0" marR="0" marT="0" marB="0" anchor="ctr">
                    <a:lnL w="6350" cap="flat" cmpd="sng" algn="ctr">
                      <a:solidFill>
                        <a:srgbClr val="203764"/>
                      </a:solidFill>
                      <a:prstDash val="solid"/>
                      <a:round/>
                      <a:headEnd type="none" w="med" len="med"/>
                      <a:tailEnd type="none" w="med" len="med"/>
                    </a:lnL>
                    <a:lnR w="6350" cap="flat" cmpd="sng" algn="ctr">
                      <a:solidFill>
                        <a:srgbClr val="203764"/>
                      </a:solidFill>
                      <a:prstDash val="solid"/>
                      <a:round/>
                      <a:headEnd type="none" w="med" len="med"/>
                      <a:tailEnd type="none" w="med" len="med"/>
                    </a:lnR>
                    <a:lnT w="6350" cap="flat" cmpd="sng" algn="ctr">
                      <a:solidFill>
                        <a:srgbClr val="20376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200" b="0" i="0" u="none" strike="noStrike" dirty="0">
                          <a:solidFill>
                            <a:srgbClr val="203764"/>
                          </a:solidFill>
                          <a:effectLst/>
                          <a:latin typeface="Calibri" panose="020F0502020204030204" pitchFamily="34" charset="0"/>
                          <a:cs typeface="Calibri" panose="020F0502020204030204" pitchFamily="34" charset="0"/>
                        </a:rPr>
                        <a:t>                        -   </a:t>
                      </a:r>
                    </a:p>
                  </a:txBody>
                  <a:tcPr marL="0" marR="0" marT="0" marB="0" anchor="ctr">
                    <a:lnL w="6350" cap="flat" cmpd="sng" algn="ctr">
                      <a:solidFill>
                        <a:srgbClr val="203764"/>
                      </a:solidFill>
                      <a:prstDash val="solid"/>
                      <a:round/>
                      <a:headEnd type="none" w="med" len="med"/>
                      <a:tailEnd type="none" w="med" len="med"/>
                    </a:lnL>
                    <a:lnR w="6350" cap="flat" cmpd="sng" algn="ctr">
                      <a:solidFill>
                        <a:srgbClr val="203764"/>
                      </a:solidFill>
                      <a:prstDash val="solid"/>
                      <a:round/>
                      <a:headEnd type="none" w="med" len="med"/>
                      <a:tailEnd type="none" w="med" len="med"/>
                    </a:lnR>
                    <a:lnT w="6350" cap="flat" cmpd="sng" algn="ctr">
                      <a:solidFill>
                        <a:srgbClr val="20376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200" b="0" i="0" u="none" strike="noStrike" dirty="0">
                          <a:solidFill>
                            <a:srgbClr val="203764"/>
                          </a:solidFill>
                          <a:effectLst/>
                          <a:latin typeface="Calibri" panose="020F0502020204030204" pitchFamily="34" charset="0"/>
                          <a:cs typeface="Calibri" panose="020F0502020204030204" pitchFamily="34" charset="0"/>
                        </a:rPr>
                        <a:t>                        -   </a:t>
                      </a:r>
                    </a:p>
                  </a:txBody>
                  <a:tcPr marL="0" marR="0" marT="0" marB="0" anchor="ctr">
                    <a:lnL w="6350" cap="flat" cmpd="sng" algn="ctr">
                      <a:solidFill>
                        <a:srgbClr val="203764"/>
                      </a:solidFill>
                      <a:prstDash val="solid"/>
                      <a:round/>
                      <a:headEnd type="none" w="med" len="med"/>
                      <a:tailEnd type="none" w="med" len="med"/>
                    </a:lnL>
                    <a:lnR w="6350" cap="flat" cmpd="sng" algn="ctr">
                      <a:solidFill>
                        <a:srgbClr val="203764"/>
                      </a:solidFill>
                      <a:prstDash val="solid"/>
                      <a:round/>
                      <a:headEnd type="none" w="med" len="med"/>
                      <a:tailEnd type="none" w="med" len="med"/>
                    </a:lnR>
                    <a:lnT w="6350" cap="flat" cmpd="sng" algn="ctr">
                      <a:solidFill>
                        <a:srgbClr val="20376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200" b="0" i="0" u="none" strike="noStrike" dirty="0">
                          <a:solidFill>
                            <a:srgbClr val="203764"/>
                          </a:solidFill>
                          <a:effectLst/>
                          <a:latin typeface="Calibri" panose="020F0502020204030204" pitchFamily="34" charset="0"/>
                          <a:cs typeface="Calibri" panose="020F0502020204030204" pitchFamily="34" charset="0"/>
                        </a:rPr>
                        <a:t>                          - </a:t>
                      </a:r>
                    </a:p>
                  </a:txBody>
                  <a:tcPr marL="0" marR="0" marT="0" marB="0" anchor="ctr">
                    <a:lnL w="6350" cap="flat" cmpd="sng" algn="ctr">
                      <a:solidFill>
                        <a:srgbClr val="203764"/>
                      </a:solidFill>
                      <a:prstDash val="solid"/>
                      <a:round/>
                      <a:headEnd type="none" w="med" len="med"/>
                      <a:tailEnd type="none" w="med" len="med"/>
                    </a:lnL>
                    <a:lnR w="6350" cap="flat" cmpd="sng" algn="ctr">
                      <a:solidFill>
                        <a:srgbClr val="203764"/>
                      </a:solidFill>
                      <a:prstDash val="solid"/>
                      <a:round/>
                      <a:headEnd type="none" w="med" len="med"/>
                      <a:tailEnd type="none" w="med" len="med"/>
                    </a:lnR>
                    <a:lnT w="6350" cap="flat" cmpd="sng" algn="ctr">
                      <a:solidFill>
                        <a:srgbClr val="20376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200" b="0" i="0" u="none" strike="noStrike" dirty="0">
                          <a:solidFill>
                            <a:srgbClr val="203764"/>
                          </a:solidFill>
                          <a:effectLst/>
                          <a:latin typeface="Calibri" panose="020F0502020204030204" pitchFamily="34" charset="0"/>
                          <a:cs typeface="Calibri" panose="020F0502020204030204" pitchFamily="34" charset="0"/>
                        </a:rPr>
                        <a:t>                          - </a:t>
                      </a:r>
                    </a:p>
                  </a:txBody>
                  <a:tcPr marL="0" marR="0" marT="0" marB="0" anchor="ctr">
                    <a:lnL w="6350" cap="flat" cmpd="sng" algn="ctr">
                      <a:solidFill>
                        <a:srgbClr val="203764"/>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20376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extLst>
                  <a:ext uri="{0D108BD9-81ED-4DB2-BD59-A6C34878D82A}">
                    <a16:rowId xmlns:a16="http://schemas.microsoft.com/office/drawing/2014/main" xmlns="" val="2167114121"/>
                  </a:ext>
                </a:extLst>
              </a:tr>
              <a:tr h="275771">
                <a:tc>
                  <a:txBody>
                    <a:bodyPr/>
                    <a:lstStyle/>
                    <a:p>
                      <a:pPr algn="l" rtl="0" fontAlgn="ctr"/>
                      <a:r>
                        <a:rPr lang="es-CO" sz="1100" b="1" i="0" u="none" strike="noStrike">
                          <a:solidFill>
                            <a:srgbClr val="FFFFFF"/>
                          </a:solidFill>
                          <a:effectLst/>
                          <a:latin typeface="Calibri" panose="020F0502020204030204" pitchFamily="34" charset="0"/>
                          <a:cs typeface="Calibri" panose="020F0502020204030204" pitchFamily="34" charset="0"/>
                        </a:rPr>
                        <a:t>Total Vigencias Futuras 2021-2024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03764"/>
                    </a:solidFill>
                  </a:tcPr>
                </a:tc>
                <a:tc>
                  <a:txBody>
                    <a:bodyPr/>
                    <a:lstStyle/>
                    <a:p>
                      <a:pPr algn="r" rtl="0" fontAlgn="ctr"/>
                      <a:r>
                        <a:rPr lang="es-CO" sz="1000" b="0" i="0" u="none" strike="noStrike">
                          <a:solidFill>
                            <a:srgbClr val="FFFFFF"/>
                          </a:solidFill>
                          <a:effectLst/>
                          <a:latin typeface="Calibri" panose="020F0502020204030204" pitchFamily="34" charset="0"/>
                          <a:cs typeface="Calibri" panose="020F0502020204030204" pitchFamily="34" charset="0"/>
                        </a:rPr>
                        <a:t>         1,723,014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03764"/>
                    </a:solidFill>
                  </a:tcPr>
                </a:tc>
                <a:tc>
                  <a:txBody>
                    <a:bodyPr/>
                    <a:lstStyle/>
                    <a:p>
                      <a:pPr algn="r" rtl="0" fontAlgn="ctr"/>
                      <a:r>
                        <a:rPr lang="es-CO" sz="1000" b="0" i="0" u="none" strike="noStrike">
                          <a:solidFill>
                            <a:srgbClr val="FFFFFF"/>
                          </a:solidFill>
                          <a:effectLst/>
                          <a:latin typeface="Calibri" panose="020F0502020204030204" pitchFamily="34" charset="0"/>
                          <a:cs typeface="Calibri" panose="020F0502020204030204" pitchFamily="34" charset="0"/>
                        </a:rPr>
                        <a:t>         1,723,014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03764"/>
                    </a:solidFill>
                  </a:tcPr>
                </a:tc>
                <a:tc>
                  <a:txBody>
                    <a:bodyPr/>
                    <a:lstStyle/>
                    <a:p>
                      <a:pPr algn="r" rtl="0" fontAlgn="ctr"/>
                      <a:r>
                        <a:rPr lang="es-CO" sz="1000" b="0" i="0" u="none" strike="noStrike">
                          <a:solidFill>
                            <a:srgbClr val="FFFFFF"/>
                          </a:solidFill>
                          <a:effectLst/>
                          <a:latin typeface="Calibri" panose="020F0502020204030204" pitchFamily="34" charset="0"/>
                          <a:cs typeface="Calibri" panose="020F0502020204030204" pitchFamily="34" charset="0"/>
                        </a:rPr>
                        <a:t>            144,506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03764"/>
                    </a:solidFill>
                  </a:tcPr>
                </a:tc>
                <a:tc>
                  <a:txBody>
                    <a:bodyPr/>
                    <a:lstStyle/>
                    <a:p>
                      <a:pPr algn="r" rtl="0" fontAlgn="ctr"/>
                      <a:r>
                        <a:rPr lang="es-CO" sz="1000" b="0" i="0" u="none" strike="noStrike">
                          <a:solidFill>
                            <a:srgbClr val="FFFFFF"/>
                          </a:solidFill>
                          <a:effectLst/>
                          <a:latin typeface="Calibri" panose="020F0502020204030204" pitchFamily="34" charset="0"/>
                          <a:cs typeface="Calibri" panose="020F0502020204030204" pitchFamily="34" charset="0"/>
                        </a:rPr>
                        <a:t>               61,979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03764"/>
                    </a:solidFill>
                  </a:tcPr>
                </a:tc>
                <a:tc>
                  <a:txBody>
                    <a:bodyPr/>
                    <a:lstStyle/>
                    <a:p>
                      <a:pPr algn="r" rtl="0" fontAlgn="ctr"/>
                      <a:r>
                        <a:rPr lang="es-CO" sz="1000" b="0" i="0" u="none" strike="noStrike">
                          <a:solidFill>
                            <a:srgbClr val="FFFFFF"/>
                          </a:solidFill>
                          <a:effectLst/>
                          <a:latin typeface="Calibri" panose="020F0502020204030204" pitchFamily="34" charset="0"/>
                          <a:cs typeface="Calibri" panose="020F0502020204030204" pitchFamily="34" charset="0"/>
                        </a:rPr>
                        <a:t>                          -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03764"/>
                    </a:solidFill>
                  </a:tcPr>
                </a:tc>
                <a:tc>
                  <a:txBody>
                    <a:bodyPr/>
                    <a:lstStyle/>
                    <a:p>
                      <a:pPr algn="r" rtl="0" fontAlgn="ctr"/>
                      <a:r>
                        <a:rPr lang="es-CO" sz="1000" b="0" i="0" u="none" strike="noStrike" dirty="0">
                          <a:solidFill>
                            <a:srgbClr val="FFFFFF"/>
                          </a:solidFill>
                          <a:effectLst/>
                          <a:latin typeface="Calibri" panose="020F0502020204030204" pitchFamily="34" charset="0"/>
                          <a:cs typeface="Calibri" panose="020F0502020204030204" pitchFamily="34" charset="0"/>
                        </a:rPr>
                        <a:t>                          -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03764"/>
                    </a:solidFill>
                  </a:tcPr>
                </a:tc>
                <a:extLst>
                  <a:ext uri="{0D108BD9-81ED-4DB2-BD59-A6C34878D82A}">
                    <a16:rowId xmlns:a16="http://schemas.microsoft.com/office/drawing/2014/main" xmlns="" val="911693679"/>
                  </a:ext>
                </a:extLst>
              </a:tr>
            </a:tbl>
          </a:graphicData>
        </a:graphic>
      </p:graphicFrame>
      <p:graphicFrame>
        <p:nvGraphicFramePr>
          <p:cNvPr id="6" name="Tabla 5"/>
          <p:cNvGraphicFramePr>
            <a:graphicFrameLocks noGrp="1"/>
          </p:cNvGraphicFramePr>
          <p:nvPr>
            <p:extLst>
              <p:ext uri="{D42A27DB-BD31-4B8C-83A1-F6EECF244321}">
                <p14:modId xmlns:p14="http://schemas.microsoft.com/office/powerpoint/2010/main" val="2239358710"/>
              </p:ext>
            </p:extLst>
          </p:nvPr>
        </p:nvGraphicFramePr>
        <p:xfrm>
          <a:off x="777920" y="5737526"/>
          <a:ext cx="6105267" cy="393283"/>
        </p:xfrm>
        <a:graphic>
          <a:graphicData uri="http://schemas.openxmlformats.org/drawingml/2006/table">
            <a:tbl>
              <a:tblPr>
                <a:tableStyleId>{2D5ABB26-0587-4C30-8999-92F81FD0307C}</a:tableStyleId>
              </a:tblPr>
              <a:tblGrid>
                <a:gridCol w="6105267">
                  <a:extLst>
                    <a:ext uri="{9D8B030D-6E8A-4147-A177-3AD203B41FA5}">
                      <a16:colId xmlns:a16="http://schemas.microsoft.com/office/drawing/2014/main" xmlns="" val="1202380372"/>
                    </a:ext>
                  </a:extLst>
                </a:gridCol>
              </a:tblGrid>
              <a:tr h="78197">
                <a:tc>
                  <a:txBody>
                    <a:bodyPr/>
                    <a:lstStyle/>
                    <a:p>
                      <a:pPr algn="just" rtl="0" fontAlgn="ctr"/>
                      <a:r>
                        <a:rPr lang="es-ES" sz="700" u="none" strike="noStrike">
                          <a:solidFill>
                            <a:srgbClr val="002060"/>
                          </a:solidFill>
                          <a:effectLst/>
                        </a:rPr>
                        <a:t>* Apropiación vigente a 30 de abril de 2020, SIN descontar partidas suspendidas</a:t>
                      </a:r>
                      <a:endParaRPr lang="es-ES" sz="700" b="0" i="0" u="none" strike="noStrike">
                        <a:solidFill>
                          <a:srgbClr val="002060"/>
                        </a:solidFill>
                        <a:effectLst/>
                        <a:latin typeface="Calibri" panose="020F0502020204030204" pitchFamily="34" charset="0"/>
                      </a:endParaRPr>
                    </a:p>
                  </a:txBody>
                  <a:tcPr marL="0" marR="0" marT="0" marB="0" anchor="ctr"/>
                </a:tc>
                <a:extLst>
                  <a:ext uri="{0D108BD9-81ED-4DB2-BD59-A6C34878D82A}">
                    <a16:rowId xmlns:a16="http://schemas.microsoft.com/office/drawing/2014/main" xmlns="" val="347556302"/>
                  </a:ext>
                </a:extLst>
              </a:tr>
              <a:tr h="286603">
                <a:tc>
                  <a:txBody>
                    <a:bodyPr/>
                    <a:lstStyle/>
                    <a:p>
                      <a:pPr algn="just" rtl="0" fontAlgn="ctr"/>
                      <a:r>
                        <a:rPr lang="es-CO" sz="700" u="none" strike="noStrike" dirty="0">
                          <a:solidFill>
                            <a:srgbClr val="002060"/>
                          </a:solidFill>
                          <a:effectLst/>
                        </a:rPr>
                        <a:t>** Apropiación vigente a 30 de abril de 2020, descontando partidas </a:t>
                      </a:r>
                      <a:r>
                        <a:rPr lang="es-CO" sz="700" u="none" strike="noStrike" dirty="0" smtClean="0">
                          <a:solidFill>
                            <a:srgbClr val="002060"/>
                          </a:solidFill>
                          <a:effectLst/>
                        </a:rPr>
                        <a:t>suspendidas</a:t>
                      </a:r>
                    </a:p>
                    <a:p>
                      <a:pPr algn="just" rtl="0" fontAlgn="ctr"/>
                      <a:r>
                        <a:rPr lang="es-CO" sz="700" b="0" i="0" u="none" strike="noStrike" dirty="0" smtClean="0">
                          <a:solidFill>
                            <a:srgbClr val="002060"/>
                          </a:solidFill>
                          <a:effectLst/>
                          <a:latin typeface="Calibri" panose="020F0502020204030204" pitchFamily="34" charset="0"/>
                        </a:rPr>
                        <a:t>Nota: Las cifras de</a:t>
                      </a:r>
                      <a:r>
                        <a:rPr lang="es-CO" sz="700" b="0" i="0" u="none" strike="noStrike" baseline="0" dirty="0" smtClean="0">
                          <a:solidFill>
                            <a:srgbClr val="002060"/>
                          </a:solidFill>
                          <a:effectLst/>
                          <a:latin typeface="Calibri" panose="020F0502020204030204" pitchFamily="34" charset="0"/>
                        </a:rPr>
                        <a:t> vigencias futuras son  proporcionadas por la Entidad. </a:t>
                      </a:r>
                      <a:endParaRPr lang="es-CO" sz="700" b="0" i="0" u="none" strike="noStrike" dirty="0">
                        <a:solidFill>
                          <a:srgbClr val="002060"/>
                        </a:solidFill>
                        <a:effectLst/>
                        <a:latin typeface="Calibri" panose="020F0502020204030204" pitchFamily="34" charset="0"/>
                      </a:endParaRPr>
                    </a:p>
                  </a:txBody>
                  <a:tcPr marL="0" marR="0" marT="0" marB="0" anchor="ctr"/>
                </a:tc>
                <a:extLst>
                  <a:ext uri="{0D108BD9-81ED-4DB2-BD59-A6C34878D82A}">
                    <a16:rowId xmlns:a16="http://schemas.microsoft.com/office/drawing/2014/main" xmlns="" val="2571866931"/>
                  </a:ext>
                </a:extLst>
              </a:tr>
            </a:tbl>
          </a:graphicData>
        </a:graphic>
      </p:graphicFrame>
    </p:spTree>
    <p:extLst>
      <p:ext uri="{BB962C8B-B14F-4D97-AF65-F5344CB8AC3E}">
        <p14:creationId xmlns:p14="http://schemas.microsoft.com/office/powerpoint/2010/main" val="89301214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5">
            <a:extLst>
              <a:ext uri="{FF2B5EF4-FFF2-40B4-BE49-F238E27FC236}">
                <a16:creationId xmlns:a16="http://schemas.microsoft.com/office/drawing/2014/main" xmlns="" id="{147A00F9-85D5-482F-8929-515BA65B6DAA}"/>
              </a:ext>
            </a:extLst>
          </p:cNvPr>
          <p:cNvSpPr>
            <a:spLocks noGrp="1"/>
          </p:cNvSpPr>
          <p:nvPr>
            <p:ph type="title"/>
          </p:nvPr>
        </p:nvSpPr>
        <p:spPr>
          <a:xfrm>
            <a:off x="254816" y="422538"/>
            <a:ext cx="4522506" cy="559387"/>
          </a:xfrm>
        </p:spPr>
        <p:txBody>
          <a:bodyPr/>
          <a:lstStyle/>
          <a:p>
            <a:r>
              <a:rPr lang="es-CO" dirty="0"/>
              <a:t>Principales metas</a:t>
            </a:r>
          </a:p>
        </p:txBody>
      </p:sp>
      <p:sp>
        <p:nvSpPr>
          <p:cNvPr id="12" name="Text Placeholder 20">
            <a:extLst>
              <a:ext uri="{FF2B5EF4-FFF2-40B4-BE49-F238E27FC236}">
                <a16:creationId xmlns:a16="http://schemas.microsoft.com/office/drawing/2014/main" xmlns="" id="{816B8284-2532-4628-BF17-E273BAB06F1A}"/>
              </a:ext>
            </a:extLst>
          </p:cNvPr>
          <p:cNvSpPr txBox="1">
            <a:spLocks/>
          </p:cNvSpPr>
          <p:nvPr/>
        </p:nvSpPr>
        <p:spPr>
          <a:xfrm>
            <a:off x="595906" y="55576"/>
            <a:ext cx="10709275" cy="279400"/>
          </a:xfrm>
          <a:prstGeom prst="rect">
            <a:avLst/>
          </a:prstGeom>
        </p:spPr>
        <p:txBody>
          <a:bodyPr vert="horz" lIns="91440" tIns="45720" rIns="91440" bIns="45720" rtlCol="0" anchor="ctr">
            <a:normAutofit/>
          </a:bodyPr>
          <a:lstStyle>
            <a:lvl1pPr marL="0" indent="0" algn="l" defTabSz="914400" rtl="0" eaLnBrk="1" latinLnBrk="0" hangingPunct="1">
              <a:lnSpc>
                <a:spcPct val="100000"/>
              </a:lnSpc>
              <a:spcBef>
                <a:spcPts val="0"/>
              </a:spcBef>
              <a:buFont typeface="Arial" panose="020B0604020202020204" pitchFamily="34" charset="0"/>
              <a:buNone/>
              <a:defRPr sz="800" kern="1200">
                <a:solidFill>
                  <a:schemeClr val="tx1"/>
                </a:solidFill>
                <a:latin typeface="Work Sans" panose="00000500000000000000" pitchFamily="2" charset="0"/>
                <a:ea typeface="+mn-ea"/>
                <a:cs typeface="+mn-cs"/>
              </a:defRPr>
            </a:lvl1pPr>
            <a:lvl2pPr marL="0" indent="0" algn="l" defTabSz="914400" rtl="0" eaLnBrk="1" latinLnBrk="0" hangingPunct="1">
              <a:lnSpc>
                <a:spcPct val="100000"/>
              </a:lnSpc>
              <a:spcBef>
                <a:spcPts val="0"/>
              </a:spcBef>
              <a:buFont typeface="Arial" panose="020B0604020202020204" pitchFamily="34" charset="0"/>
              <a:buNone/>
              <a:defRPr sz="1600" kern="1200">
                <a:solidFill>
                  <a:schemeClr val="bg1"/>
                </a:solidFill>
                <a:latin typeface="+mn-lt"/>
                <a:ea typeface="+mn-ea"/>
                <a:cs typeface="+mn-cs"/>
              </a:defRPr>
            </a:lvl2pPr>
            <a:lvl3pPr marL="0" indent="0" algn="l" defTabSz="914400" rtl="0" eaLnBrk="1" latinLnBrk="0" hangingPunct="1">
              <a:lnSpc>
                <a:spcPct val="100000"/>
              </a:lnSpc>
              <a:spcBef>
                <a:spcPts val="0"/>
              </a:spcBef>
              <a:buFont typeface="Arial" panose="020B0604020202020204" pitchFamily="34" charset="0"/>
              <a:buNone/>
              <a:defRPr sz="1600" kern="1200">
                <a:solidFill>
                  <a:schemeClr val="bg1"/>
                </a:solidFill>
                <a:latin typeface="+mn-lt"/>
                <a:ea typeface="+mn-ea"/>
                <a:cs typeface="+mn-cs"/>
              </a:defRPr>
            </a:lvl3pPr>
            <a:lvl4pPr marL="0" indent="0" algn="l" defTabSz="914400" rtl="0" eaLnBrk="1" latinLnBrk="0" hangingPunct="1">
              <a:lnSpc>
                <a:spcPct val="100000"/>
              </a:lnSpc>
              <a:spcBef>
                <a:spcPts val="0"/>
              </a:spcBef>
              <a:buFont typeface="Arial" panose="020B0604020202020204" pitchFamily="34" charset="0"/>
              <a:buNone/>
              <a:defRPr sz="1600" kern="1200">
                <a:solidFill>
                  <a:schemeClr val="bg1"/>
                </a:solidFill>
                <a:latin typeface="+mn-lt"/>
                <a:ea typeface="+mn-ea"/>
                <a:cs typeface="+mn-cs"/>
              </a:defRPr>
            </a:lvl4pPr>
            <a:lvl5pPr marL="0" indent="0" algn="l" defTabSz="914400" rtl="0" eaLnBrk="1" latinLnBrk="0" hangingPunct="1">
              <a:lnSpc>
                <a:spcPct val="100000"/>
              </a:lnSpc>
              <a:spcBef>
                <a:spcPts val="0"/>
              </a:spcBef>
              <a:buFont typeface="Arial" panose="020B0604020202020204" pitchFamily="34" charset="0"/>
              <a:buNone/>
              <a:defRPr sz="16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CO"/>
              <a:t>Departamento Nacional de Planeación – DNP 		Ministerio de Hacienda y Crédito Público		Agenda</a:t>
            </a:r>
            <a:endParaRPr lang="es-CO" dirty="0"/>
          </a:p>
        </p:txBody>
      </p:sp>
      <p:sp>
        <p:nvSpPr>
          <p:cNvPr id="13" name="Title 15">
            <a:extLst>
              <a:ext uri="{FF2B5EF4-FFF2-40B4-BE49-F238E27FC236}">
                <a16:creationId xmlns:a16="http://schemas.microsoft.com/office/drawing/2014/main" xmlns="" id="{6394F03F-E29D-4E12-B782-F5643039D3EC}"/>
              </a:ext>
            </a:extLst>
          </p:cNvPr>
          <p:cNvSpPr txBox="1">
            <a:spLocks/>
          </p:cNvSpPr>
          <p:nvPr/>
        </p:nvSpPr>
        <p:spPr>
          <a:xfrm>
            <a:off x="8259804" y="687661"/>
            <a:ext cx="4357077" cy="858788"/>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lang="es-CO" sz="3600" b="0" kern="1200" spc="-150">
                <a:solidFill>
                  <a:schemeClr val="tx1"/>
                </a:solidFill>
                <a:latin typeface="Work Sans" panose="00000500000000000000" pitchFamily="2" charset="0"/>
                <a:ea typeface="+mj-ea"/>
                <a:cs typeface="+mj-cs"/>
              </a:defRPr>
            </a:lvl1pPr>
          </a:lstStyle>
          <a:p>
            <a:r>
              <a:rPr lang="es-CO" dirty="0"/>
              <a:t>Sector </a:t>
            </a:r>
            <a:r>
              <a:rPr lang="es-CO" dirty="0" smtClean="0"/>
              <a:t>Hacienda</a:t>
            </a:r>
            <a:endParaRPr lang="es-CO" dirty="0"/>
          </a:p>
        </p:txBody>
      </p:sp>
      <p:grpSp>
        <p:nvGrpSpPr>
          <p:cNvPr id="9" name="88 Grupo"/>
          <p:cNvGrpSpPr/>
          <p:nvPr/>
        </p:nvGrpSpPr>
        <p:grpSpPr>
          <a:xfrm>
            <a:off x="908116" y="2337550"/>
            <a:ext cx="3050212" cy="3581393"/>
            <a:chOff x="467545" y="1700806"/>
            <a:chExt cx="3050212" cy="3581393"/>
          </a:xfrm>
        </p:grpSpPr>
        <p:sp>
          <p:nvSpPr>
            <p:cNvPr id="10" name="89 Rectángulo redondeado"/>
            <p:cNvSpPr/>
            <p:nvPr/>
          </p:nvSpPr>
          <p:spPr>
            <a:xfrm rot="10800000">
              <a:off x="1268258" y="2986950"/>
              <a:ext cx="2223620" cy="830998"/>
            </a:xfrm>
            <a:prstGeom prst="roundRect">
              <a:avLst>
                <a:gd name="adj" fmla="val 50000"/>
              </a:avLst>
            </a:prstGeom>
            <a:solidFill>
              <a:schemeClr val="bg1">
                <a:lumMod val="75000"/>
              </a:schemeClr>
            </a:solidFill>
            <a:ln>
              <a:solidFill>
                <a:schemeClr val="bg1">
                  <a:lumMod val="75000"/>
                </a:schemeClr>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grpSp>
          <p:nvGrpSpPr>
            <p:cNvPr id="11" name="90 Grupo"/>
            <p:cNvGrpSpPr/>
            <p:nvPr/>
          </p:nvGrpSpPr>
          <p:grpSpPr>
            <a:xfrm>
              <a:off x="467545" y="1700806"/>
              <a:ext cx="1800199" cy="3581393"/>
              <a:chOff x="1115616" y="1700806"/>
              <a:chExt cx="1800199" cy="3581393"/>
            </a:xfrm>
          </p:grpSpPr>
          <p:grpSp>
            <p:nvGrpSpPr>
              <p:cNvPr id="15" name="92 Grupo"/>
              <p:cNvGrpSpPr/>
              <p:nvPr/>
            </p:nvGrpSpPr>
            <p:grpSpPr>
              <a:xfrm>
                <a:off x="1331640" y="2799000"/>
                <a:ext cx="1260000" cy="1260000"/>
                <a:chOff x="1331640" y="3069120"/>
                <a:chExt cx="1260000" cy="1260000"/>
              </a:xfrm>
            </p:grpSpPr>
            <p:sp>
              <p:nvSpPr>
                <p:cNvPr id="24" name="99 Conector"/>
                <p:cNvSpPr/>
                <p:nvPr/>
              </p:nvSpPr>
              <p:spPr>
                <a:xfrm>
                  <a:off x="1331640" y="3069120"/>
                  <a:ext cx="1260000" cy="1260000"/>
                </a:xfrm>
                <a:prstGeom prst="flowChartConnector">
                  <a:avLst/>
                </a:prstGeom>
                <a:solidFill>
                  <a:schemeClr val="bg1"/>
                </a:solidFill>
                <a:ln>
                  <a:solidFill>
                    <a:schemeClr val="bg1">
                      <a:lumMod val="85000"/>
                    </a:schemeClr>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25" name="100 Anillo"/>
                <p:cNvSpPr/>
                <p:nvPr/>
              </p:nvSpPr>
              <p:spPr>
                <a:xfrm>
                  <a:off x="1417296" y="3172152"/>
                  <a:ext cx="1080000" cy="1080000"/>
                </a:xfrm>
                <a:prstGeom prst="donut">
                  <a:avLst>
                    <a:gd name="adj" fmla="val 7231"/>
                  </a:avLst>
                </a:prstGeom>
                <a:solidFill>
                  <a:srgbClr val="003399"/>
                </a:solidFill>
                <a:ln>
                  <a:solidFill>
                    <a:srgbClr val="0033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solidFill>
                      <a:schemeClr val="tx1"/>
                    </a:solidFill>
                  </a:endParaRPr>
                </a:p>
              </p:txBody>
            </p:sp>
            <p:sp>
              <p:nvSpPr>
                <p:cNvPr id="26" name="101 CuadroTexto"/>
                <p:cNvSpPr txBox="1"/>
                <p:nvPr/>
              </p:nvSpPr>
              <p:spPr>
                <a:xfrm>
                  <a:off x="1517428" y="3339824"/>
                  <a:ext cx="792088" cy="707886"/>
                </a:xfrm>
                <a:prstGeom prst="rect">
                  <a:avLst/>
                </a:prstGeom>
                <a:noFill/>
              </p:spPr>
              <p:txBody>
                <a:bodyPr wrap="square" rtlCol="0">
                  <a:spAutoFit/>
                </a:bodyPr>
                <a:lstStyle/>
                <a:p>
                  <a:pPr algn="ctr"/>
                  <a:r>
                    <a:rPr lang="es-CO" sz="4000" b="1" dirty="0" smtClean="0">
                      <a:solidFill>
                        <a:schemeClr val="tx1">
                          <a:lumMod val="50000"/>
                          <a:lumOff val="50000"/>
                        </a:schemeClr>
                      </a:solidFill>
                      <a:effectLst>
                        <a:outerShdw blurRad="38100" dist="38100" dir="2700000" algn="tl">
                          <a:srgbClr val="000000">
                            <a:alpha val="43137"/>
                          </a:srgbClr>
                        </a:outerShdw>
                      </a:effectLst>
                      <a:latin typeface="Century Gothic" panose="020B0502020202020204" pitchFamily="34" charset="0"/>
                    </a:rPr>
                    <a:t>15</a:t>
                  </a:r>
                  <a:endParaRPr lang="es-CO" sz="4000" b="1" dirty="0">
                    <a:solidFill>
                      <a:schemeClr val="tx1">
                        <a:lumMod val="50000"/>
                        <a:lumOff val="50000"/>
                      </a:schemeClr>
                    </a:solidFill>
                    <a:effectLst>
                      <a:outerShdw blurRad="38100" dist="38100" dir="2700000" algn="tl">
                        <a:srgbClr val="000000">
                          <a:alpha val="43137"/>
                        </a:srgbClr>
                      </a:outerShdw>
                    </a:effectLst>
                    <a:latin typeface="Century Gothic" panose="020B0502020202020204" pitchFamily="34" charset="0"/>
                  </a:endParaRPr>
                </a:p>
              </p:txBody>
            </p:sp>
          </p:grpSp>
          <p:sp>
            <p:nvSpPr>
              <p:cNvPr id="18" name="93 Arco"/>
              <p:cNvSpPr/>
              <p:nvPr/>
            </p:nvSpPr>
            <p:spPr>
              <a:xfrm rot="10800000">
                <a:off x="1115616" y="2636912"/>
                <a:ext cx="1800199" cy="1638112"/>
              </a:xfrm>
              <a:prstGeom prst="arc">
                <a:avLst>
                  <a:gd name="adj1" fmla="val 16371705"/>
                  <a:gd name="adj2" fmla="val 5193262"/>
                </a:avLst>
              </a:prstGeom>
              <a:ln w="19050">
                <a:solidFill>
                  <a:srgbClr val="003399"/>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CO"/>
              </a:p>
            </p:txBody>
          </p:sp>
          <p:cxnSp>
            <p:nvCxnSpPr>
              <p:cNvPr id="20" name="94 Conector recto"/>
              <p:cNvCxnSpPr>
                <a:stCxn id="18" idx="0"/>
              </p:cNvCxnSpPr>
              <p:nvPr/>
            </p:nvCxnSpPr>
            <p:spPr>
              <a:xfrm>
                <a:off x="1974814" y="4274178"/>
                <a:ext cx="4800" cy="936000"/>
              </a:xfrm>
              <a:prstGeom prst="line">
                <a:avLst/>
              </a:prstGeom>
              <a:ln w="19050">
                <a:solidFill>
                  <a:srgbClr val="003399"/>
                </a:solidFill>
                <a:prstDash val="solid"/>
              </a:ln>
            </p:spPr>
            <p:style>
              <a:lnRef idx="1">
                <a:schemeClr val="accent1"/>
              </a:lnRef>
              <a:fillRef idx="0">
                <a:schemeClr val="accent1"/>
              </a:fillRef>
              <a:effectRef idx="0">
                <a:schemeClr val="accent1"/>
              </a:effectRef>
              <a:fontRef idx="minor">
                <a:schemeClr val="tx1"/>
              </a:fontRef>
            </p:style>
          </p:cxnSp>
          <p:cxnSp>
            <p:nvCxnSpPr>
              <p:cNvPr id="21" name="95 Conector recto"/>
              <p:cNvCxnSpPr>
                <a:stCxn id="18" idx="2"/>
              </p:cNvCxnSpPr>
              <p:nvPr/>
            </p:nvCxnSpPr>
            <p:spPr>
              <a:xfrm flipH="1" flipV="1">
                <a:off x="1954954" y="1700807"/>
                <a:ext cx="11520" cy="936000"/>
              </a:xfrm>
              <a:prstGeom prst="line">
                <a:avLst/>
              </a:prstGeom>
              <a:ln w="19050">
                <a:solidFill>
                  <a:srgbClr val="003399"/>
                </a:solidFill>
                <a:prstDash val="solid"/>
              </a:ln>
            </p:spPr>
            <p:style>
              <a:lnRef idx="1">
                <a:schemeClr val="accent1"/>
              </a:lnRef>
              <a:fillRef idx="0">
                <a:schemeClr val="accent1"/>
              </a:fillRef>
              <a:effectRef idx="0">
                <a:schemeClr val="accent1"/>
              </a:effectRef>
              <a:fontRef idx="minor">
                <a:schemeClr val="tx1"/>
              </a:fontRef>
            </p:style>
          </p:cxnSp>
          <p:sp>
            <p:nvSpPr>
              <p:cNvPr id="22" name="97 Conector"/>
              <p:cNvSpPr/>
              <p:nvPr/>
            </p:nvSpPr>
            <p:spPr>
              <a:xfrm>
                <a:off x="1916330" y="1700806"/>
                <a:ext cx="72000" cy="72000"/>
              </a:xfrm>
              <a:prstGeom prst="flowChartConnector">
                <a:avLst/>
              </a:prstGeom>
              <a:solidFill>
                <a:srgbClr val="003399"/>
              </a:solidFill>
              <a:ln>
                <a:solidFill>
                  <a:srgbClr val="0033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23" name="98 Conector"/>
              <p:cNvSpPr/>
              <p:nvPr/>
            </p:nvSpPr>
            <p:spPr>
              <a:xfrm>
                <a:off x="1942208" y="5210199"/>
                <a:ext cx="72000" cy="72000"/>
              </a:xfrm>
              <a:prstGeom prst="flowChartConnector">
                <a:avLst/>
              </a:prstGeom>
              <a:solidFill>
                <a:srgbClr val="003399"/>
              </a:solidFill>
              <a:ln>
                <a:solidFill>
                  <a:srgbClr val="0033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grpSp>
        <p:sp>
          <p:nvSpPr>
            <p:cNvPr id="14" name="91 CuadroTexto"/>
            <p:cNvSpPr txBox="1"/>
            <p:nvPr/>
          </p:nvSpPr>
          <p:spPr>
            <a:xfrm>
              <a:off x="1969447" y="3238854"/>
              <a:ext cx="1548310" cy="307777"/>
            </a:xfrm>
            <a:prstGeom prst="rect">
              <a:avLst/>
            </a:prstGeom>
            <a:noFill/>
          </p:spPr>
          <p:txBody>
            <a:bodyPr wrap="square" lIns="0" tIns="0" rIns="0" bIns="0" rtlCol="0">
              <a:spAutoFit/>
            </a:bodyPr>
            <a:lstStyle/>
            <a:p>
              <a:r>
                <a:rPr lang="es-CO" sz="2000" b="1" dirty="0" smtClean="0">
                  <a:solidFill>
                    <a:srgbClr val="003399"/>
                  </a:solidFill>
                  <a:effectLst>
                    <a:outerShdw blurRad="38100" dist="38100" dir="2700000" algn="tl">
                      <a:srgbClr val="000000">
                        <a:alpha val="43137"/>
                      </a:srgbClr>
                    </a:outerShdw>
                  </a:effectLst>
                  <a:latin typeface="Century Gothic" panose="020B0502020202020204" pitchFamily="34" charset="0"/>
                </a:rPr>
                <a:t>Metas</a:t>
              </a:r>
              <a:endParaRPr lang="es-CO" sz="2000" b="1" dirty="0">
                <a:solidFill>
                  <a:srgbClr val="003399"/>
                </a:solidFill>
                <a:effectLst>
                  <a:outerShdw blurRad="38100" dist="38100" dir="2700000" algn="tl">
                    <a:srgbClr val="000000">
                      <a:alpha val="43137"/>
                    </a:srgbClr>
                  </a:outerShdw>
                </a:effectLst>
                <a:latin typeface="Century Gothic" panose="020B0502020202020204" pitchFamily="34" charset="0"/>
              </a:endParaRPr>
            </a:p>
          </p:txBody>
        </p:sp>
      </p:grpSp>
      <p:grpSp>
        <p:nvGrpSpPr>
          <p:cNvPr id="31" name="Grupo 30"/>
          <p:cNvGrpSpPr/>
          <p:nvPr/>
        </p:nvGrpSpPr>
        <p:grpSpPr>
          <a:xfrm>
            <a:off x="3760169" y="813615"/>
            <a:ext cx="3924044" cy="5620156"/>
            <a:chOff x="5003825" y="1090513"/>
            <a:chExt cx="3726574" cy="5620156"/>
          </a:xfrm>
        </p:grpSpPr>
        <p:grpSp>
          <p:nvGrpSpPr>
            <p:cNvPr id="32" name="112 Grupo"/>
            <p:cNvGrpSpPr/>
            <p:nvPr/>
          </p:nvGrpSpPr>
          <p:grpSpPr>
            <a:xfrm>
              <a:off x="5003825" y="1090513"/>
              <a:ext cx="3726574" cy="4707344"/>
              <a:chOff x="4901215" y="1423551"/>
              <a:chExt cx="4135281" cy="5357602"/>
            </a:xfrm>
          </p:grpSpPr>
          <p:grpSp>
            <p:nvGrpSpPr>
              <p:cNvPr id="43" name="25 Grupo"/>
              <p:cNvGrpSpPr/>
              <p:nvPr/>
            </p:nvGrpSpPr>
            <p:grpSpPr>
              <a:xfrm>
                <a:off x="6087993" y="1423551"/>
                <a:ext cx="837174" cy="5357602"/>
                <a:chOff x="6019975" y="1418355"/>
                <a:chExt cx="728359" cy="4816969"/>
              </a:xfrm>
            </p:grpSpPr>
            <p:grpSp>
              <p:nvGrpSpPr>
                <p:cNvPr id="91" name="29 Grupo"/>
                <p:cNvGrpSpPr/>
                <p:nvPr/>
              </p:nvGrpSpPr>
              <p:grpSpPr>
                <a:xfrm>
                  <a:off x="6046757" y="1418355"/>
                  <a:ext cx="669548" cy="942127"/>
                  <a:chOff x="1115617" y="2636911"/>
                  <a:chExt cx="1800199" cy="2645288"/>
                </a:xfrm>
              </p:grpSpPr>
              <p:grpSp>
                <p:nvGrpSpPr>
                  <p:cNvPr id="92" name="31 Grupo"/>
                  <p:cNvGrpSpPr/>
                  <p:nvPr/>
                </p:nvGrpSpPr>
                <p:grpSpPr>
                  <a:xfrm>
                    <a:off x="1331640" y="2799000"/>
                    <a:ext cx="1260000" cy="1260000"/>
                    <a:chOff x="1331640" y="3069120"/>
                    <a:chExt cx="1260000" cy="1260000"/>
                  </a:xfrm>
                </p:grpSpPr>
                <p:sp>
                  <p:nvSpPr>
                    <p:cNvPr id="96" name="40 Conector"/>
                    <p:cNvSpPr/>
                    <p:nvPr/>
                  </p:nvSpPr>
                  <p:spPr>
                    <a:xfrm>
                      <a:off x="1331640" y="3069120"/>
                      <a:ext cx="1260000" cy="1260000"/>
                    </a:xfrm>
                    <a:prstGeom prst="flowChartConnector">
                      <a:avLst/>
                    </a:prstGeom>
                    <a:solidFill>
                      <a:schemeClr val="bg1"/>
                    </a:solidFill>
                    <a:ln>
                      <a:solidFill>
                        <a:schemeClr val="bg1">
                          <a:lumMod val="85000"/>
                        </a:schemeClr>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2000"/>
                    </a:p>
                  </p:txBody>
                </p:sp>
                <p:sp>
                  <p:nvSpPr>
                    <p:cNvPr id="97" name="41 Anillo"/>
                    <p:cNvSpPr/>
                    <p:nvPr/>
                  </p:nvSpPr>
                  <p:spPr>
                    <a:xfrm>
                      <a:off x="1417296" y="3172152"/>
                      <a:ext cx="1080000" cy="1080000"/>
                    </a:xfrm>
                    <a:prstGeom prst="donut">
                      <a:avLst>
                        <a:gd name="adj" fmla="val 7231"/>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2000">
                        <a:solidFill>
                          <a:schemeClr val="tx1"/>
                        </a:solidFill>
                      </a:endParaRPr>
                    </a:p>
                  </p:txBody>
                </p:sp>
              </p:grpSp>
              <p:sp>
                <p:nvSpPr>
                  <p:cNvPr id="93" name="32 Arco"/>
                  <p:cNvSpPr/>
                  <p:nvPr/>
                </p:nvSpPr>
                <p:spPr>
                  <a:xfrm rot="10800000">
                    <a:off x="1115617" y="2636911"/>
                    <a:ext cx="1800199" cy="1638112"/>
                  </a:xfrm>
                  <a:prstGeom prst="arc">
                    <a:avLst>
                      <a:gd name="adj1" fmla="val 16371705"/>
                      <a:gd name="adj2" fmla="val 5193262"/>
                    </a:avLst>
                  </a:prstGeom>
                  <a:ln w="19050">
                    <a:solidFill>
                      <a:srgbClr val="00B050"/>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CO" sz="2000"/>
                  </a:p>
                </p:txBody>
              </p:sp>
              <p:cxnSp>
                <p:nvCxnSpPr>
                  <p:cNvPr id="94" name="33 Conector recto"/>
                  <p:cNvCxnSpPr>
                    <a:stCxn id="93" idx="0"/>
                  </p:cNvCxnSpPr>
                  <p:nvPr/>
                </p:nvCxnSpPr>
                <p:spPr>
                  <a:xfrm>
                    <a:off x="1974813" y="4274175"/>
                    <a:ext cx="4800" cy="935998"/>
                  </a:xfrm>
                  <a:prstGeom prst="line">
                    <a:avLst/>
                  </a:prstGeom>
                  <a:ln w="19050">
                    <a:solidFill>
                      <a:srgbClr val="00B050"/>
                    </a:solidFill>
                    <a:prstDash val="solid"/>
                  </a:ln>
                </p:spPr>
                <p:style>
                  <a:lnRef idx="1">
                    <a:schemeClr val="accent1"/>
                  </a:lnRef>
                  <a:fillRef idx="0">
                    <a:schemeClr val="accent1"/>
                  </a:fillRef>
                  <a:effectRef idx="0">
                    <a:schemeClr val="accent1"/>
                  </a:effectRef>
                  <a:fontRef idx="minor">
                    <a:schemeClr val="tx1"/>
                  </a:fontRef>
                </p:style>
              </p:cxnSp>
              <p:sp>
                <p:nvSpPr>
                  <p:cNvPr id="95" name="39 Conector"/>
                  <p:cNvSpPr/>
                  <p:nvPr/>
                </p:nvSpPr>
                <p:spPr>
                  <a:xfrm>
                    <a:off x="1942208" y="5210199"/>
                    <a:ext cx="72000" cy="72000"/>
                  </a:xfrm>
                  <a:prstGeom prst="flowChartConnector">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2000"/>
                  </a:p>
                </p:txBody>
              </p:sp>
            </p:grpSp>
            <p:grpSp>
              <p:nvGrpSpPr>
                <p:cNvPr id="81" name="45 Grupo"/>
                <p:cNvGrpSpPr/>
                <p:nvPr/>
              </p:nvGrpSpPr>
              <p:grpSpPr>
                <a:xfrm rot="10800000">
                  <a:off x="6019975" y="2377375"/>
                  <a:ext cx="669548" cy="1275523"/>
                  <a:chOff x="1115616" y="1700806"/>
                  <a:chExt cx="1800199" cy="3581393"/>
                </a:xfrm>
              </p:grpSpPr>
              <p:grpSp>
                <p:nvGrpSpPr>
                  <p:cNvPr id="82" name="46 Grupo"/>
                  <p:cNvGrpSpPr/>
                  <p:nvPr/>
                </p:nvGrpSpPr>
                <p:grpSpPr>
                  <a:xfrm>
                    <a:off x="1331640" y="2858496"/>
                    <a:ext cx="1260000" cy="1260000"/>
                    <a:chOff x="1331640" y="3128616"/>
                    <a:chExt cx="1260000" cy="1260000"/>
                  </a:xfrm>
                </p:grpSpPr>
                <p:sp>
                  <p:nvSpPr>
                    <p:cNvPr id="88" name="52 Conector"/>
                    <p:cNvSpPr/>
                    <p:nvPr/>
                  </p:nvSpPr>
                  <p:spPr>
                    <a:xfrm>
                      <a:off x="1331640" y="3128616"/>
                      <a:ext cx="1260000" cy="1260000"/>
                    </a:xfrm>
                    <a:prstGeom prst="flowChartConnector">
                      <a:avLst/>
                    </a:prstGeom>
                    <a:solidFill>
                      <a:schemeClr val="bg1"/>
                    </a:solidFill>
                    <a:ln>
                      <a:solidFill>
                        <a:schemeClr val="bg1">
                          <a:lumMod val="85000"/>
                        </a:schemeClr>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2000"/>
                    </a:p>
                  </p:txBody>
                </p:sp>
                <p:sp>
                  <p:nvSpPr>
                    <p:cNvPr id="89" name="53 Anillo"/>
                    <p:cNvSpPr/>
                    <p:nvPr/>
                  </p:nvSpPr>
                  <p:spPr>
                    <a:xfrm>
                      <a:off x="1417297" y="3231647"/>
                      <a:ext cx="1080000" cy="1080000"/>
                    </a:xfrm>
                    <a:prstGeom prst="donut">
                      <a:avLst>
                        <a:gd name="adj" fmla="val 7231"/>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2000">
                        <a:solidFill>
                          <a:schemeClr val="tx1"/>
                        </a:solidFill>
                      </a:endParaRPr>
                    </a:p>
                  </p:txBody>
                </p:sp>
              </p:grpSp>
              <p:sp>
                <p:nvSpPr>
                  <p:cNvPr id="83" name="47 Arco"/>
                  <p:cNvSpPr/>
                  <p:nvPr/>
                </p:nvSpPr>
                <p:spPr>
                  <a:xfrm rot="10800000">
                    <a:off x="1115616" y="2636912"/>
                    <a:ext cx="1800199" cy="1638112"/>
                  </a:xfrm>
                  <a:prstGeom prst="arc">
                    <a:avLst>
                      <a:gd name="adj1" fmla="val 16371705"/>
                      <a:gd name="adj2" fmla="val 5193262"/>
                    </a:avLst>
                  </a:prstGeom>
                  <a:ln w="19050">
                    <a:solidFill>
                      <a:srgbClr val="7030A0"/>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CO" sz="2000"/>
                  </a:p>
                </p:txBody>
              </p:sp>
              <p:cxnSp>
                <p:nvCxnSpPr>
                  <p:cNvPr id="84" name="48 Conector recto"/>
                  <p:cNvCxnSpPr>
                    <a:stCxn id="83" idx="0"/>
                  </p:cNvCxnSpPr>
                  <p:nvPr/>
                </p:nvCxnSpPr>
                <p:spPr>
                  <a:xfrm>
                    <a:off x="1974814" y="4274178"/>
                    <a:ext cx="4800" cy="936000"/>
                  </a:xfrm>
                  <a:prstGeom prst="line">
                    <a:avLst/>
                  </a:prstGeom>
                  <a:ln w="19050">
                    <a:solidFill>
                      <a:srgbClr val="7030A0"/>
                    </a:solidFill>
                    <a:prstDash val="solid"/>
                  </a:ln>
                </p:spPr>
                <p:style>
                  <a:lnRef idx="1">
                    <a:schemeClr val="accent1"/>
                  </a:lnRef>
                  <a:fillRef idx="0">
                    <a:schemeClr val="accent1"/>
                  </a:fillRef>
                  <a:effectRef idx="0">
                    <a:schemeClr val="accent1"/>
                  </a:effectRef>
                  <a:fontRef idx="minor">
                    <a:schemeClr val="tx1"/>
                  </a:fontRef>
                </p:style>
              </p:cxnSp>
              <p:cxnSp>
                <p:nvCxnSpPr>
                  <p:cNvPr id="85" name="49 Conector recto"/>
                  <p:cNvCxnSpPr>
                    <a:stCxn id="83" idx="2"/>
                  </p:cNvCxnSpPr>
                  <p:nvPr/>
                </p:nvCxnSpPr>
                <p:spPr>
                  <a:xfrm flipH="1" flipV="1">
                    <a:off x="1954954" y="1700807"/>
                    <a:ext cx="11520" cy="936000"/>
                  </a:xfrm>
                  <a:prstGeom prst="line">
                    <a:avLst/>
                  </a:prstGeom>
                  <a:ln w="19050">
                    <a:solidFill>
                      <a:srgbClr val="7030A0"/>
                    </a:solidFill>
                    <a:prstDash val="solid"/>
                  </a:ln>
                </p:spPr>
                <p:style>
                  <a:lnRef idx="1">
                    <a:schemeClr val="accent1"/>
                  </a:lnRef>
                  <a:fillRef idx="0">
                    <a:schemeClr val="accent1"/>
                  </a:fillRef>
                  <a:effectRef idx="0">
                    <a:schemeClr val="accent1"/>
                  </a:effectRef>
                  <a:fontRef idx="minor">
                    <a:schemeClr val="tx1"/>
                  </a:fontRef>
                </p:style>
              </p:cxnSp>
              <p:sp>
                <p:nvSpPr>
                  <p:cNvPr id="86" name="50 Conector"/>
                  <p:cNvSpPr/>
                  <p:nvPr/>
                </p:nvSpPr>
                <p:spPr>
                  <a:xfrm>
                    <a:off x="1916330" y="1700806"/>
                    <a:ext cx="72000" cy="72000"/>
                  </a:xfrm>
                  <a:prstGeom prst="flowChartConnector">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2000"/>
                  </a:p>
                </p:txBody>
              </p:sp>
              <p:sp>
                <p:nvSpPr>
                  <p:cNvPr id="87" name="51 Conector"/>
                  <p:cNvSpPr/>
                  <p:nvPr/>
                </p:nvSpPr>
                <p:spPr>
                  <a:xfrm>
                    <a:off x="1942208" y="5210199"/>
                    <a:ext cx="72000" cy="72000"/>
                  </a:xfrm>
                  <a:prstGeom prst="flowChartConnector">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2000"/>
                  </a:p>
                </p:txBody>
              </p:sp>
            </p:grpSp>
            <p:grpSp>
              <p:nvGrpSpPr>
                <p:cNvPr id="71" name="56 Grupo"/>
                <p:cNvGrpSpPr/>
                <p:nvPr/>
              </p:nvGrpSpPr>
              <p:grpSpPr>
                <a:xfrm>
                  <a:off x="6078786" y="3667026"/>
                  <a:ext cx="669548" cy="1275523"/>
                  <a:chOff x="1115616" y="1700806"/>
                  <a:chExt cx="1800199" cy="3581393"/>
                </a:xfrm>
              </p:grpSpPr>
              <p:grpSp>
                <p:nvGrpSpPr>
                  <p:cNvPr id="72" name="57 Grupo"/>
                  <p:cNvGrpSpPr/>
                  <p:nvPr/>
                </p:nvGrpSpPr>
                <p:grpSpPr>
                  <a:xfrm>
                    <a:off x="1331640" y="2799000"/>
                    <a:ext cx="1260000" cy="1260000"/>
                    <a:chOff x="1331640" y="3069120"/>
                    <a:chExt cx="1260000" cy="1260000"/>
                  </a:xfrm>
                </p:grpSpPr>
                <p:sp>
                  <p:nvSpPr>
                    <p:cNvPr id="78" name="63 Conector"/>
                    <p:cNvSpPr/>
                    <p:nvPr/>
                  </p:nvSpPr>
                  <p:spPr>
                    <a:xfrm>
                      <a:off x="1331640" y="3069120"/>
                      <a:ext cx="1260000" cy="1260000"/>
                    </a:xfrm>
                    <a:prstGeom prst="flowChartConnector">
                      <a:avLst/>
                    </a:prstGeom>
                    <a:solidFill>
                      <a:schemeClr val="bg1"/>
                    </a:solidFill>
                    <a:ln>
                      <a:solidFill>
                        <a:schemeClr val="bg1">
                          <a:lumMod val="85000"/>
                        </a:schemeClr>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2000"/>
                    </a:p>
                  </p:txBody>
                </p:sp>
                <p:sp>
                  <p:nvSpPr>
                    <p:cNvPr id="79" name="64 Anillo"/>
                    <p:cNvSpPr/>
                    <p:nvPr/>
                  </p:nvSpPr>
                  <p:spPr>
                    <a:xfrm>
                      <a:off x="1417296" y="3172152"/>
                      <a:ext cx="1080000" cy="1080000"/>
                    </a:xfrm>
                    <a:prstGeom prst="donut">
                      <a:avLst>
                        <a:gd name="adj" fmla="val 7231"/>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2000">
                        <a:solidFill>
                          <a:schemeClr val="tx1"/>
                        </a:solidFill>
                      </a:endParaRPr>
                    </a:p>
                  </p:txBody>
                </p:sp>
              </p:grpSp>
              <p:sp>
                <p:nvSpPr>
                  <p:cNvPr id="73" name="58 Arco"/>
                  <p:cNvSpPr/>
                  <p:nvPr/>
                </p:nvSpPr>
                <p:spPr>
                  <a:xfrm rot="10800000">
                    <a:off x="1115616" y="2636912"/>
                    <a:ext cx="1800199" cy="1638112"/>
                  </a:xfrm>
                  <a:prstGeom prst="arc">
                    <a:avLst>
                      <a:gd name="adj1" fmla="val 16371705"/>
                      <a:gd name="adj2" fmla="val 5193262"/>
                    </a:avLst>
                  </a:prstGeom>
                  <a:ln w="19050">
                    <a:solidFill>
                      <a:srgbClr val="00B0F0"/>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CO" sz="2000"/>
                  </a:p>
                </p:txBody>
              </p:sp>
              <p:cxnSp>
                <p:nvCxnSpPr>
                  <p:cNvPr id="74" name="59 Conector recto"/>
                  <p:cNvCxnSpPr>
                    <a:stCxn id="73" idx="0"/>
                  </p:cNvCxnSpPr>
                  <p:nvPr/>
                </p:nvCxnSpPr>
                <p:spPr>
                  <a:xfrm>
                    <a:off x="1974814" y="4274178"/>
                    <a:ext cx="4800" cy="936000"/>
                  </a:xfrm>
                  <a:prstGeom prst="line">
                    <a:avLst/>
                  </a:prstGeom>
                  <a:ln w="19050">
                    <a:solidFill>
                      <a:srgbClr val="00B0F0"/>
                    </a:solidFill>
                    <a:prstDash val="solid"/>
                  </a:ln>
                </p:spPr>
                <p:style>
                  <a:lnRef idx="1">
                    <a:schemeClr val="accent1"/>
                  </a:lnRef>
                  <a:fillRef idx="0">
                    <a:schemeClr val="accent1"/>
                  </a:fillRef>
                  <a:effectRef idx="0">
                    <a:schemeClr val="accent1"/>
                  </a:effectRef>
                  <a:fontRef idx="minor">
                    <a:schemeClr val="tx1"/>
                  </a:fontRef>
                </p:style>
              </p:cxnSp>
              <p:cxnSp>
                <p:nvCxnSpPr>
                  <p:cNvPr id="75" name="60 Conector recto"/>
                  <p:cNvCxnSpPr>
                    <a:stCxn id="73" idx="2"/>
                  </p:cNvCxnSpPr>
                  <p:nvPr/>
                </p:nvCxnSpPr>
                <p:spPr>
                  <a:xfrm flipH="1" flipV="1">
                    <a:off x="1954954" y="1700807"/>
                    <a:ext cx="11520" cy="936000"/>
                  </a:xfrm>
                  <a:prstGeom prst="line">
                    <a:avLst/>
                  </a:prstGeom>
                  <a:ln w="19050">
                    <a:solidFill>
                      <a:srgbClr val="00B0F0"/>
                    </a:solidFill>
                    <a:prstDash val="solid"/>
                  </a:ln>
                </p:spPr>
                <p:style>
                  <a:lnRef idx="1">
                    <a:schemeClr val="accent1"/>
                  </a:lnRef>
                  <a:fillRef idx="0">
                    <a:schemeClr val="accent1"/>
                  </a:fillRef>
                  <a:effectRef idx="0">
                    <a:schemeClr val="accent1"/>
                  </a:effectRef>
                  <a:fontRef idx="minor">
                    <a:schemeClr val="tx1"/>
                  </a:fontRef>
                </p:style>
              </p:cxnSp>
              <p:sp>
                <p:nvSpPr>
                  <p:cNvPr id="76" name="61 Conector"/>
                  <p:cNvSpPr/>
                  <p:nvPr/>
                </p:nvSpPr>
                <p:spPr>
                  <a:xfrm>
                    <a:off x="1896204" y="1700806"/>
                    <a:ext cx="72000" cy="72000"/>
                  </a:xfrm>
                  <a:prstGeom prst="flowChartConnector">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2000"/>
                  </a:p>
                </p:txBody>
              </p:sp>
              <p:sp>
                <p:nvSpPr>
                  <p:cNvPr id="77" name="62 Conector"/>
                  <p:cNvSpPr/>
                  <p:nvPr/>
                </p:nvSpPr>
                <p:spPr>
                  <a:xfrm>
                    <a:off x="1942208" y="5210199"/>
                    <a:ext cx="72000" cy="72000"/>
                  </a:xfrm>
                  <a:prstGeom prst="flowChartConnector">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2000"/>
                  </a:p>
                </p:txBody>
              </p:sp>
            </p:grpSp>
            <p:grpSp>
              <p:nvGrpSpPr>
                <p:cNvPr id="61" name="67 Grupo"/>
                <p:cNvGrpSpPr/>
                <p:nvPr/>
              </p:nvGrpSpPr>
              <p:grpSpPr>
                <a:xfrm rot="10800000">
                  <a:off x="6051832" y="4959801"/>
                  <a:ext cx="669548" cy="1275523"/>
                  <a:chOff x="1115616" y="1700806"/>
                  <a:chExt cx="1800199" cy="3581393"/>
                </a:xfrm>
              </p:grpSpPr>
              <p:grpSp>
                <p:nvGrpSpPr>
                  <p:cNvPr id="62" name="68 Grupo"/>
                  <p:cNvGrpSpPr/>
                  <p:nvPr/>
                </p:nvGrpSpPr>
                <p:grpSpPr>
                  <a:xfrm>
                    <a:off x="1331640" y="2858496"/>
                    <a:ext cx="1260000" cy="1260000"/>
                    <a:chOff x="1331640" y="3128616"/>
                    <a:chExt cx="1260000" cy="1260000"/>
                  </a:xfrm>
                </p:grpSpPr>
                <p:sp>
                  <p:nvSpPr>
                    <p:cNvPr id="68" name="74 Conector"/>
                    <p:cNvSpPr/>
                    <p:nvPr/>
                  </p:nvSpPr>
                  <p:spPr>
                    <a:xfrm>
                      <a:off x="1331640" y="3128616"/>
                      <a:ext cx="1260000" cy="1260000"/>
                    </a:xfrm>
                    <a:prstGeom prst="flowChartConnector">
                      <a:avLst/>
                    </a:prstGeom>
                    <a:solidFill>
                      <a:schemeClr val="bg1"/>
                    </a:solidFill>
                    <a:ln>
                      <a:solidFill>
                        <a:schemeClr val="bg1">
                          <a:lumMod val="85000"/>
                        </a:schemeClr>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2000"/>
                    </a:p>
                  </p:txBody>
                </p:sp>
                <p:sp>
                  <p:nvSpPr>
                    <p:cNvPr id="69" name="75 Anillo"/>
                    <p:cNvSpPr/>
                    <p:nvPr/>
                  </p:nvSpPr>
                  <p:spPr>
                    <a:xfrm>
                      <a:off x="1417297" y="3231647"/>
                      <a:ext cx="1080000" cy="1080000"/>
                    </a:xfrm>
                    <a:prstGeom prst="donut">
                      <a:avLst>
                        <a:gd name="adj" fmla="val 7231"/>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2000">
                        <a:solidFill>
                          <a:schemeClr val="tx1"/>
                        </a:solidFill>
                      </a:endParaRPr>
                    </a:p>
                  </p:txBody>
                </p:sp>
              </p:grpSp>
              <p:sp>
                <p:nvSpPr>
                  <p:cNvPr id="63" name="69 Arco"/>
                  <p:cNvSpPr/>
                  <p:nvPr/>
                </p:nvSpPr>
                <p:spPr>
                  <a:xfrm rot="10800000">
                    <a:off x="1115616" y="2636912"/>
                    <a:ext cx="1800199" cy="1638112"/>
                  </a:xfrm>
                  <a:prstGeom prst="arc">
                    <a:avLst>
                      <a:gd name="adj1" fmla="val 16371705"/>
                      <a:gd name="adj2" fmla="val 5193262"/>
                    </a:avLst>
                  </a:prstGeom>
                  <a:ln w="19050">
                    <a:solidFill>
                      <a:schemeClr val="accent6">
                        <a:lumMod val="75000"/>
                      </a:schemeClr>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CO" sz="2000"/>
                  </a:p>
                </p:txBody>
              </p:sp>
              <p:cxnSp>
                <p:nvCxnSpPr>
                  <p:cNvPr id="64" name="70 Conector recto"/>
                  <p:cNvCxnSpPr>
                    <a:stCxn id="63" idx="0"/>
                  </p:cNvCxnSpPr>
                  <p:nvPr/>
                </p:nvCxnSpPr>
                <p:spPr>
                  <a:xfrm>
                    <a:off x="1974814" y="4274178"/>
                    <a:ext cx="4800" cy="936000"/>
                  </a:xfrm>
                  <a:prstGeom prst="line">
                    <a:avLst/>
                  </a:prstGeom>
                  <a:ln w="19050">
                    <a:solidFill>
                      <a:schemeClr val="accent6">
                        <a:lumMod val="7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65" name="71 Conector recto"/>
                  <p:cNvCxnSpPr>
                    <a:stCxn id="63" idx="2"/>
                  </p:cNvCxnSpPr>
                  <p:nvPr/>
                </p:nvCxnSpPr>
                <p:spPr>
                  <a:xfrm flipH="1" flipV="1">
                    <a:off x="1954954" y="1700807"/>
                    <a:ext cx="11520" cy="936000"/>
                  </a:xfrm>
                  <a:prstGeom prst="line">
                    <a:avLst/>
                  </a:prstGeom>
                  <a:ln w="19050">
                    <a:solidFill>
                      <a:schemeClr val="accent6">
                        <a:lumMod val="75000"/>
                      </a:schemeClr>
                    </a:solidFill>
                    <a:prstDash val="solid"/>
                  </a:ln>
                </p:spPr>
                <p:style>
                  <a:lnRef idx="1">
                    <a:schemeClr val="accent1"/>
                  </a:lnRef>
                  <a:fillRef idx="0">
                    <a:schemeClr val="accent1"/>
                  </a:fillRef>
                  <a:effectRef idx="0">
                    <a:schemeClr val="accent1"/>
                  </a:effectRef>
                  <a:fontRef idx="minor">
                    <a:schemeClr val="tx1"/>
                  </a:fontRef>
                </p:style>
              </p:cxnSp>
              <p:sp>
                <p:nvSpPr>
                  <p:cNvPr id="66" name="72 Conector"/>
                  <p:cNvSpPr/>
                  <p:nvPr/>
                </p:nvSpPr>
                <p:spPr>
                  <a:xfrm>
                    <a:off x="1916330" y="1700806"/>
                    <a:ext cx="72000" cy="72000"/>
                  </a:xfrm>
                  <a:prstGeom prst="flowChartConnector">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2000"/>
                  </a:p>
                </p:txBody>
              </p:sp>
              <p:sp>
                <p:nvSpPr>
                  <p:cNvPr id="67" name="73 Conector"/>
                  <p:cNvSpPr/>
                  <p:nvPr/>
                </p:nvSpPr>
                <p:spPr>
                  <a:xfrm>
                    <a:off x="1942208" y="5210199"/>
                    <a:ext cx="72000" cy="72000"/>
                  </a:xfrm>
                  <a:prstGeom prst="flowChartConnector">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2000"/>
                  </a:p>
                </p:txBody>
              </p:sp>
            </p:grpSp>
          </p:grpSp>
          <p:sp>
            <p:nvSpPr>
              <p:cNvPr id="44" name="26 CuadroTexto"/>
              <p:cNvSpPr txBox="1"/>
              <p:nvPr/>
            </p:nvSpPr>
            <p:spPr>
              <a:xfrm>
                <a:off x="6293846" y="1523110"/>
                <a:ext cx="360040" cy="455380"/>
              </a:xfrm>
              <a:prstGeom prst="rect">
                <a:avLst/>
              </a:prstGeom>
              <a:noFill/>
            </p:spPr>
            <p:txBody>
              <a:bodyPr wrap="square" rtlCol="0">
                <a:spAutoFit/>
              </a:bodyPr>
              <a:lstStyle/>
              <a:p>
                <a:r>
                  <a:rPr lang="es-MX" sz="2000" b="1" dirty="0" smtClean="0">
                    <a:solidFill>
                      <a:schemeClr val="tx1">
                        <a:lumMod val="50000"/>
                        <a:lumOff val="50000"/>
                      </a:schemeClr>
                    </a:solidFill>
                    <a:effectLst>
                      <a:outerShdw blurRad="38100" dist="38100" dir="2700000" algn="tl">
                        <a:srgbClr val="000000">
                          <a:alpha val="43137"/>
                        </a:srgbClr>
                      </a:outerShdw>
                    </a:effectLst>
                    <a:latin typeface="Century Gothic" panose="020B0502020202020204" pitchFamily="34" charset="0"/>
                  </a:rPr>
                  <a:t>4</a:t>
                </a:r>
                <a:endParaRPr lang="es-CO" sz="2000" b="1" dirty="0">
                  <a:solidFill>
                    <a:schemeClr val="tx1">
                      <a:lumMod val="50000"/>
                      <a:lumOff val="50000"/>
                    </a:schemeClr>
                  </a:solidFill>
                  <a:effectLst>
                    <a:outerShdw blurRad="38100" dist="38100" dir="2700000" algn="tl">
                      <a:srgbClr val="000000">
                        <a:alpha val="43137"/>
                      </a:srgbClr>
                    </a:outerShdw>
                  </a:effectLst>
                  <a:latin typeface="Century Gothic" panose="020B0502020202020204" pitchFamily="34" charset="0"/>
                </a:endParaRPr>
              </a:p>
            </p:txBody>
          </p:sp>
          <p:sp>
            <p:nvSpPr>
              <p:cNvPr id="45" name="76 CuadroTexto"/>
              <p:cNvSpPr txBox="1"/>
              <p:nvPr/>
            </p:nvSpPr>
            <p:spPr>
              <a:xfrm>
                <a:off x="6307744" y="2974869"/>
                <a:ext cx="360040" cy="455380"/>
              </a:xfrm>
              <a:prstGeom prst="rect">
                <a:avLst/>
              </a:prstGeom>
              <a:noFill/>
            </p:spPr>
            <p:txBody>
              <a:bodyPr wrap="square" rtlCol="0">
                <a:spAutoFit/>
              </a:bodyPr>
              <a:lstStyle/>
              <a:p>
                <a:r>
                  <a:rPr lang="es-CO" sz="2000" b="1" dirty="0" smtClean="0">
                    <a:solidFill>
                      <a:schemeClr val="tx1">
                        <a:lumMod val="50000"/>
                        <a:lumOff val="50000"/>
                      </a:schemeClr>
                    </a:solidFill>
                    <a:effectLst>
                      <a:outerShdw blurRad="38100" dist="38100" dir="2700000" algn="tl">
                        <a:srgbClr val="000000">
                          <a:alpha val="43137"/>
                        </a:srgbClr>
                      </a:outerShdw>
                    </a:effectLst>
                    <a:latin typeface="Century Gothic" panose="020B0502020202020204" pitchFamily="34" charset="0"/>
                  </a:rPr>
                  <a:t>3</a:t>
                </a:r>
                <a:endParaRPr lang="es-CO" sz="2000" b="1" dirty="0">
                  <a:solidFill>
                    <a:schemeClr val="tx1">
                      <a:lumMod val="50000"/>
                      <a:lumOff val="50000"/>
                    </a:schemeClr>
                  </a:solidFill>
                  <a:effectLst>
                    <a:outerShdw blurRad="38100" dist="38100" dir="2700000" algn="tl">
                      <a:srgbClr val="000000">
                        <a:alpha val="43137"/>
                      </a:srgbClr>
                    </a:outerShdw>
                  </a:effectLst>
                  <a:latin typeface="Century Gothic" panose="020B0502020202020204" pitchFamily="34" charset="0"/>
                </a:endParaRPr>
              </a:p>
            </p:txBody>
          </p:sp>
          <p:sp>
            <p:nvSpPr>
              <p:cNvPr id="46" name="77 CuadroTexto"/>
              <p:cNvSpPr txBox="1"/>
              <p:nvPr/>
            </p:nvSpPr>
            <p:spPr>
              <a:xfrm>
                <a:off x="6339760" y="4396156"/>
                <a:ext cx="360040" cy="455380"/>
              </a:xfrm>
              <a:prstGeom prst="rect">
                <a:avLst/>
              </a:prstGeom>
              <a:noFill/>
            </p:spPr>
            <p:txBody>
              <a:bodyPr wrap="square" rtlCol="0">
                <a:spAutoFit/>
              </a:bodyPr>
              <a:lstStyle/>
              <a:p>
                <a:r>
                  <a:rPr lang="es-CO" sz="2000" b="1" dirty="0" smtClean="0">
                    <a:solidFill>
                      <a:schemeClr val="tx1">
                        <a:lumMod val="50000"/>
                        <a:lumOff val="50000"/>
                      </a:schemeClr>
                    </a:solidFill>
                    <a:effectLst>
                      <a:outerShdw blurRad="38100" dist="38100" dir="2700000" algn="tl">
                        <a:srgbClr val="000000">
                          <a:alpha val="43137"/>
                        </a:srgbClr>
                      </a:outerShdw>
                    </a:effectLst>
                    <a:latin typeface="Century Gothic" panose="020B0502020202020204" pitchFamily="34" charset="0"/>
                  </a:rPr>
                  <a:t>1</a:t>
                </a:r>
                <a:endParaRPr lang="es-CO" sz="2000" b="1" dirty="0">
                  <a:solidFill>
                    <a:schemeClr val="tx1">
                      <a:lumMod val="50000"/>
                      <a:lumOff val="50000"/>
                    </a:schemeClr>
                  </a:solidFill>
                  <a:effectLst>
                    <a:outerShdw blurRad="38100" dist="38100" dir="2700000" algn="tl">
                      <a:srgbClr val="000000">
                        <a:alpha val="43137"/>
                      </a:srgbClr>
                    </a:outerShdw>
                  </a:effectLst>
                  <a:latin typeface="Century Gothic" panose="020B0502020202020204" pitchFamily="34" charset="0"/>
                </a:endParaRPr>
              </a:p>
            </p:txBody>
          </p:sp>
          <p:sp>
            <p:nvSpPr>
              <p:cNvPr id="47" name="78 CuadroTexto"/>
              <p:cNvSpPr txBox="1"/>
              <p:nvPr/>
            </p:nvSpPr>
            <p:spPr>
              <a:xfrm>
                <a:off x="6356666" y="5851519"/>
                <a:ext cx="360040" cy="455380"/>
              </a:xfrm>
              <a:prstGeom prst="rect">
                <a:avLst/>
              </a:prstGeom>
              <a:noFill/>
            </p:spPr>
            <p:txBody>
              <a:bodyPr wrap="square" rtlCol="0">
                <a:spAutoFit/>
              </a:bodyPr>
              <a:lstStyle/>
              <a:p>
                <a:r>
                  <a:rPr lang="es-CO" sz="2000" b="1" dirty="0" smtClean="0">
                    <a:solidFill>
                      <a:schemeClr val="tx1">
                        <a:lumMod val="50000"/>
                        <a:lumOff val="50000"/>
                      </a:schemeClr>
                    </a:solidFill>
                    <a:effectLst>
                      <a:outerShdw blurRad="38100" dist="38100" dir="2700000" algn="tl">
                        <a:srgbClr val="000000">
                          <a:alpha val="43137"/>
                        </a:srgbClr>
                      </a:outerShdw>
                    </a:effectLst>
                    <a:latin typeface="Century Gothic" panose="020B0502020202020204" pitchFamily="34" charset="0"/>
                  </a:rPr>
                  <a:t>2</a:t>
                </a:r>
                <a:endParaRPr lang="es-CO" sz="2000" b="1" dirty="0">
                  <a:solidFill>
                    <a:schemeClr val="tx1">
                      <a:lumMod val="50000"/>
                      <a:lumOff val="50000"/>
                    </a:schemeClr>
                  </a:solidFill>
                  <a:effectLst>
                    <a:outerShdw blurRad="38100" dist="38100" dir="2700000" algn="tl">
                      <a:srgbClr val="000000">
                        <a:alpha val="43137"/>
                      </a:srgbClr>
                    </a:outerShdw>
                  </a:effectLst>
                  <a:latin typeface="Century Gothic" panose="020B0502020202020204" pitchFamily="34" charset="0"/>
                </a:endParaRPr>
              </a:p>
            </p:txBody>
          </p:sp>
          <p:sp>
            <p:nvSpPr>
              <p:cNvPr id="52" name="83 CuadroTexto"/>
              <p:cNvSpPr txBox="1"/>
              <p:nvPr/>
            </p:nvSpPr>
            <p:spPr>
              <a:xfrm>
                <a:off x="4901215" y="1652394"/>
                <a:ext cx="1247068" cy="297748"/>
              </a:xfrm>
              <a:prstGeom prst="rect">
                <a:avLst/>
              </a:prstGeom>
              <a:noFill/>
            </p:spPr>
            <p:txBody>
              <a:bodyPr wrap="square" rtlCol="0">
                <a:spAutoFit/>
              </a:bodyPr>
              <a:lstStyle/>
              <a:p>
                <a:r>
                  <a:rPr lang="es-CO" sz="1100" b="1" dirty="0" smtClean="0">
                    <a:effectLst>
                      <a:outerShdw blurRad="38100" dist="38100" dir="2700000" algn="tl">
                        <a:srgbClr val="000000">
                          <a:alpha val="43137"/>
                        </a:srgbClr>
                      </a:outerShdw>
                    </a:effectLst>
                    <a:latin typeface="Century Gothic" panose="020B0502020202020204" pitchFamily="34" charset="0"/>
                  </a:rPr>
                  <a:t>MinHacienda</a:t>
                </a:r>
                <a:endParaRPr lang="es-CO" sz="1100" b="1" dirty="0">
                  <a:effectLst>
                    <a:outerShdw blurRad="38100" dist="38100" dir="2700000" algn="tl">
                      <a:srgbClr val="000000">
                        <a:alpha val="43137"/>
                      </a:srgbClr>
                    </a:outerShdw>
                  </a:effectLst>
                  <a:latin typeface="Century Gothic" panose="020B0502020202020204" pitchFamily="34" charset="0"/>
                </a:endParaRPr>
              </a:p>
            </p:txBody>
          </p:sp>
          <p:sp>
            <p:nvSpPr>
              <p:cNvPr id="53" name="84 CuadroTexto"/>
              <p:cNvSpPr txBox="1"/>
              <p:nvPr/>
            </p:nvSpPr>
            <p:spPr>
              <a:xfrm>
                <a:off x="6830125" y="3013919"/>
                <a:ext cx="2206371" cy="297748"/>
              </a:xfrm>
              <a:prstGeom prst="rect">
                <a:avLst/>
              </a:prstGeom>
              <a:noFill/>
            </p:spPr>
            <p:txBody>
              <a:bodyPr wrap="square" rtlCol="0">
                <a:spAutoFit/>
              </a:bodyPr>
              <a:lstStyle/>
              <a:p>
                <a:r>
                  <a:rPr lang="es-CO" sz="1100" b="1" dirty="0" smtClean="0">
                    <a:effectLst>
                      <a:outerShdw blurRad="38100" dist="38100" dir="2700000" algn="tl">
                        <a:srgbClr val="000000">
                          <a:alpha val="43137"/>
                        </a:srgbClr>
                      </a:outerShdw>
                    </a:effectLst>
                    <a:latin typeface="Century Gothic" panose="020B0502020202020204" pitchFamily="34" charset="0"/>
                  </a:rPr>
                  <a:t>URF</a:t>
                </a:r>
                <a:endParaRPr lang="es-CO" sz="1100" b="1" dirty="0">
                  <a:effectLst>
                    <a:outerShdw blurRad="38100" dist="38100" dir="2700000" algn="tl">
                      <a:srgbClr val="000000">
                        <a:alpha val="43137"/>
                      </a:srgbClr>
                    </a:outerShdw>
                  </a:effectLst>
                  <a:latin typeface="Century Gothic" panose="020B0502020202020204" pitchFamily="34" charset="0"/>
                </a:endParaRPr>
              </a:p>
            </p:txBody>
          </p:sp>
          <p:sp>
            <p:nvSpPr>
              <p:cNvPr id="54" name="85 CuadroTexto"/>
              <p:cNvSpPr txBox="1"/>
              <p:nvPr/>
            </p:nvSpPr>
            <p:spPr>
              <a:xfrm>
                <a:off x="5181730" y="4509704"/>
                <a:ext cx="1020031" cy="297748"/>
              </a:xfrm>
              <a:prstGeom prst="rect">
                <a:avLst/>
              </a:prstGeom>
              <a:noFill/>
            </p:spPr>
            <p:txBody>
              <a:bodyPr wrap="square" rtlCol="0">
                <a:spAutoFit/>
              </a:bodyPr>
              <a:lstStyle/>
              <a:p>
                <a:r>
                  <a:rPr lang="es-CO" sz="1100" b="1" dirty="0" smtClean="0">
                    <a:effectLst>
                      <a:outerShdw blurRad="38100" dist="38100" dir="2700000" algn="tl">
                        <a:srgbClr val="000000">
                          <a:alpha val="43137"/>
                        </a:srgbClr>
                      </a:outerShdw>
                    </a:effectLst>
                    <a:latin typeface="Century Gothic" panose="020B0502020202020204" pitchFamily="34" charset="0"/>
                  </a:rPr>
                  <a:t>Coljuegos </a:t>
                </a:r>
                <a:endParaRPr lang="es-CO" sz="1100" b="1" dirty="0">
                  <a:effectLst>
                    <a:outerShdw blurRad="38100" dist="38100" dir="2700000" algn="tl">
                      <a:srgbClr val="000000">
                        <a:alpha val="43137"/>
                      </a:srgbClr>
                    </a:outerShdw>
                  </a:effectLst>
                  <a:latin typeface="Century Gothic" panose="020B0502020202020204" pitchFamily="34" charset="0"/>
                </a:endParaRPr>
              </a:p>
            </p:txBody>
          </p:sp>
          <p:sp>
            <p:nvSpPr>
              <p:cNvPr id="55" name="86 CuadroTexto"/>
              <p:cNvSpPr txBox="1"/>
              <p:nvPr/>
            </p:nvSpPr>
            <p:spPr>
              <a:xfrm>
                <a:off x="6934519" y="5928507"/>
                <a:ext cx="754674" cy="297748"/>
              </a:xfrm>
              <a:prstGeom prst="rect">
                <a:avLst/>
              </a:prstGeom>
              <a:noFill/>
            </p:spPr>
            <p:txBody>
              <a:bodyPr wrap="square" rtlCol="0">
                <a:spAutoFit/>
              </a:bodyPr>
              <a:lstStyle/>
              <a:p>
                <a:r>
                  <a:rPr lang="es-CO" sz="1100" b="1" dirty="0" smtClean="0">
                    <a:effectLst>
                      <a:outerShdw blurRad="38100" dist="38100" dir="2700000" algn="tl">
                        <a:srgbClr val="000000">
                          <a:alpha val="43137"/>
                        </a:srgbClr>
                      </a:outerShdw>
                    </a:effectLst>
                    <a:latin typeface="Century Gothic" panose="020B0502020202020204" pitchFamily="34" charset="0"/>
                  </a:rPr>
                  <a:t>UIAF</a:t>
                </a:r>
                <a:endParaRPr lang="es-CO" sz="1100" b="1" dirty="0">
                  <a:effectLst>
                    <a:outerShdw blurRad="38100" dist="38100" dir="2700000" algn="tl">
                      <a:srgbClr val="000000">
                        <a:alpha val="43137"/>
                      </a:srgbClr>
                    </a:outerShdw>
                  </a:effectLst>
                  <a:latin typeface="Century Gothic" panose="020B0502020202020204" pitchFamily="34" charset="0"/>
                </a:endParaRPr>
              </a:p>
            </p:txBody>
          </p:sp>
        </p:grpSp>
        <p:sp>
          <p:nvSpPr>
            <p:cNvPr id="33" name="122 CuadroTexto"/>
            <p:cNvSpPr txBox="1"/>
            <p:nvPr/>
          </p:nvSpPr>
          <p:spPr>
            <a:xfrm>
              <a:off x="5596192" y="6298319"/>
              <a:ext cx="686624" cy="261610"/>
            </a:xfrm>
            <a:prstGeom prst="rect">
              <a:avLst/>
            </a:prstGeom>
            <a:noFill/>
          </p:spPr>
          <p:txBody>
            <a:bodyPr wrap="square" rtlCol="0">
              <a:spAutoFit/>
            </a:bodyPr>
            <a:lstStyle/>
            <a:p>
              <a:r>
                <a:rPr lang="es-CO" sz="1100" b="1" dirty="0" smtClean="0">
                  <a:effectLst>
                    <a:outerShdw blurRad="38100" dist="38100" dir="2700000" algn="tl">
                      <a:srgbClr val="000000">
                        <a:alpha val="43137"/>
                      </a:srgbClr>
                    </a:outerShdw>
                  </a:effectLst>
                  <a:latin typeface="Century Gothic" panose="020B0502020202020204" pitchFamily="34" charset="0"/>
                </a:rPr>
                <a:t>DIAN</a:t>
              </a:r>
              <a:endParaRPr lang="es-CO" sz="1100" b="1" dirty="0">
                <a:effectLst>
                  <a:outerShdw blurRad="38100" dist="38100" dir="2700000" algn="tl">
                    <a:srgbClr val="000000">
                      <a:alpha val="43137"/>
                    </a:srgbClr>
                  </a:outerShdw>
                </a:effectLst>
                <a:latin typeface="Century Gothic" panose="020B0502020202020204" pitchFamily="34" charset="0"/>
              </a:endParaRPr>
            </a:p>
          </p:txBody>
        </p:sp>
        <p:grpSp>
          <p:nvGrpSpPr>
            <p:cNvPr id="35" name="57 Grupo"/>
            <p:cNvGrpSpPr/>
            <p:nvPr/>
          </p:nvGrpSpPr>
          <p:grpSpPr>
            <a:xfrm>
              <a:off x="6244308" y="6196943"/>
              <a:ext cx="485408" cy="438540"/>
              <a:chOff x="1331640" y="3069120"/>
              <a:chExt cx="1260000" cy="1260000"/>
            </a:xfrm>
          </p:grpSpPr>
          <p:sp>
            <p:nvSpPr>
              <p:cNvPr id="41" name="63 Conector"/>
              <p:cNvSpPr/>
              <p:nvPr/>
            </p:nvSpPr>
            <p:spPr>
              <a:xfrm>
                <a:off x="1331640" y="3069120"/>
                <a:ext cx="1260000" cy="1260000"/>
              </a:xfrm>
              <a:prstGeom prst="flowChartConnector">
                <a:avLst/>
              </a:prstGeom>
              <a:solidFill>
                <a:schemeClr val="bg1"/>
              </a:solidFill>
              <a:ln>
                <a:solidFill>
                  <a:schemeClr val="bg1">
                    <a:lumMod val="85000"/>
                  </a:schemeClr>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2000"/>
              </a:p>
            </p:txBody>
          </p:sp>
          <p:sp>
            <p:nvSpPr>
              <p:cNvPr id="42" name="64 Anillo"/>
              <p:cNvSpPr/>
              <p:nvPr/>
            </p:nvSpPr>
            <p:spPr>
              <a:xfrm>
                <a:off x="1417296" y="3172152"/>
                <a:ext cx="1080000" cy="1080000"/>
              </a:xfrm>
              <a:prstGeom prst="donut">
                <a:avLst>
                  <a:gd name="adj" fmla="val 7231"/>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2000">
                  <a:solidFill>
                    <a:schemeClr val="tx1"/>
                  </a:solidFill>
                </a:endParaRPr>
              </a:p>
            </p:txBody>
          </p:sp>
        </p:grpSp>
        <p:sp>
          <p:nvSpPr>
            <p:cNvPr id="36" name="58 Arco"/>
            <p:cNvSpPr/>
            <p:nvPr/>
          </p:nvSpPr>
          <p:spPr>
            <a:xfrm rot="10800000">
              <a:off x="6161086" y="6140528"/>
              <a:ext cx="693517" cy="570141"/>
            </a:xfrm>
            <a:prstGeom prst="arc">
              <a:avLst>
                <a:gd name="adj1" fmla="val 16371705"/>
                <a:gd name="adj2" fmla="val 5193262"/>
              </a:avLst>
            </a:prstGeom>
            <a:ln w="19050">
              <a:solidFill>
                <a:srgbClr val="92D050"/>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CO" sz="2000"/>
            </a:p>
          </p:txBody>
        </p:sp>
        <p:cxnSp>
          <p:nvCxnSpPr>
            <p:cNvPr id="37" name="60 Conector recto"/>
            <p:cNvCxnSpPr>
              <a:stCxn id="36" idx="2"/>
            </p:cNvCxnSpPr>
            <p:nvPr/>
          </p:nvCxnSpPr>
          <p:spPr>
            <a:xfrm flipH="1" flipV="1">
              <a:off x="6484436" y="5814719"/>
              <a:ext cx="4438" cy="325772"/>
            </a:xfrm>
            <a:prstGeom prst="line">
              <a:avLst/>
            </a:prstGeom>
            <a:ln w="19050">
              <a:solidFill>
                <a:srgbClr val="92D050"/>
              </a:solidFill>
              <a:prstDash val="solid"/>
            </a:ln>
          </p:spPr>
          <p:style>
            <a:lnRef idx="1">
              <a:schemeClr val="accent1"/>
            </a:lnRef>
            <a:fillRef idx="0">
              <a:schemeClr val="accent1"/>
            </a:fillRef>
            <a:effectRef idx="0">
              <a:schemeClr val="accent1"/>
            </a:effectRef>
            <a:fontRef idx="minor">
              <a:schemeClr val="tx1"/>
            </a:fontRef>
          </p:style>
        </p:cxnSp>
        <p:sp>
          <p:nvSpPr>
            <p:cNvPr id="38" name="61 Conector"/>
            <p:cNvSpPr/>
            <p:nvPr/>
          </p:nvSpPr>
          <p:spPr>
            <a:xfrm>
              <a:off x="6461803" y="5814719"/>
              <a:ext cx="27738" cy="25059"/>
            </a:xfrm>
            <a:prstGeom prst="flowChartConnector">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2000"/>
            </a:p>
          </p:txBody>
        </p:sp>
        <p:sp>
          <p:nvSpPr>
            <p:cNvPr id="39" name="78 CuadroTexto"/>
            <p:cNvSpPr txBox="1"/>
            <p:nvPr/>
          </p:nvSpPr>
          <p:spPr>
            <a:xfrm>
              <a:off x="6324427" y="6231547"/>
              <a:ext cx="324456" cy="400110"/>
            </a:xfrm>
            <a:prstGeom prst="rect">
              <a:avLst/>
            </a:prstGeom>
            <a:noFill/>
          </p:spPr>
          <p:txBody>
            <a:bodyPr wrap="square" rtlCol="0">
              <a:spAutoFit/>
            </a:bodyPr>
            <a:lstStyle/>
            <a:p>
              <a:r>
                <a:rPr lang="es-CO" sz="2000" b="1" dirty="0" smtClean="0">
                  <a:solidFill>
                    <a:schemeClr val="tx1">
                      <a:lumMod val="50000"/>
                      <a:lumOff val="50000"/>
                    </a:schemeClr>
                  </a:solidFill>
                  <a:effectLst>
                    <a:outerShdw blurRad="38100" dist="38100" dir="2700000" algn="tl">
                      <a:srgbClr val="000000">
                        <a:alpha val="43137"/>
                      </a:srgbClr>
                    </a:outerShdw>
                  </a:effectLst>
                  <a:latin typeface="Century Gothic" panose="020B0502020202020204" pitchFamily="34" charset="0"/>
                </a:rPr>
                <a:t>5</a:t>
              </a:r>
              <a:endParaRPr lang="es-CO" sz="2000" b="1" dirty="0">
                <a:solidFill>
                  <a:schemeClr val="tx1">
                    <a:lumMod val="50000"/>
                    <a:lumOff val="50000"/>
                  </a:schemeClr>
                </a:solidFill>
                <a:effectLst>
                  <a:outerShdw blurRad="38100" dist="38100" dir="2700000" algn="tl">
                    <a:srgbClr val="000000">
                      <a:alpha val="43137"/>
                    </a:srgbClr>
                  </a:outerShdw>
                </a:effectLst>
                <a:latin typeface="Century Gothic" panose="020B0502020202020204" pitchFamily="34" charset="0"/>
              </a:endParaRPr>
            </a:p>
          </p:txBody>
        </p:sp>
      </p:grpSp>
      <p:pic>
        <p:nvPicPr>
          <p:cNvPr id="98" name="Picture 4" descr="Resultado de imagen para indicador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34201" y="2503726"/>
            <a:ext cx="4824474" cy="2239935"/>
          </a:xfrm>
          <a:prstGeom prst="rect">
            <a:avLst/>
          </a:prstGeom>
          <a:noFill/>
          <a:extLst>
            <a:ext uri="{909E8E84-426E-40DD-AFC4-6F175D3DCCD1}">
              <a14:hiddenFill xmlns:a14="http://schemas.microsoft.com/office/drawing/2010/main">
                <a:solidFill>
                  <a:srgbClr val="FFFFFF"/>
                </a:solidFill>
              </a14:hiddenFill>
            </a:ext>
          </a:extLst>
        </p:spPr>
      </p:pic>
      <p:sp>
        <p:nvSpPr>
          <p:cNvPr id="4" name="Rectángulo 3"/>
          <p:cNvSpPr/>
          <p:nvPr/>
        </p:nvSpPr>
        <p:spPr>
          <a:xfrm>
            <a:off x="6786823" y="4713849"/>
            <a:ext cx="716863" cy="153888"/>
          </a:xfrm>
          <a:prstGeom prst="rect">
            <a:avLst/>
          </a:prstGeom>
        </p:spPr>
        <p:txBody>
          <a:bodyPr wrap="none">
            <a:spAutoFit/>
          </a:bodyPr>
          <a:lstStyle/>
          <a:p>
            <a:r>
              <a:rPr lang="es-CO" sz="400" dirty="0" smtClean="0">
                <a:solidFill>
                  <a:srgbClr val="203764"/>
                </a:solidFill>
                <a:latin typeface="Calibri" panose="020F0502020204030204" pitchFamily="34" charset="0"/>
              </a:rPr>
              <a:t>Fuente. Imágenes Google</a:t>
            </a:r>
            <a:endParaRPr lang="es-CO" sz="400" dirty="0"/>
          </a:p>
        </p:txBody>
      </p:sp>
    </p:spTree>
    <p:extLst>
      <p:ext uri="{BB962C8B-B14F-4D97-AF65-F5344CB8AC3E}">
        <p14:creationId xmlns:p14="http://schemas.microsoft.com/office/powerpoint/2010/main" val="287683304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5">
            <a:extLst>
              <a:ext uri="{FF2B5EF4-FFF2-40B4-BE49-F238E27FC236}">
                <a16:creationId xmlns:a16="http://schemas.microsoft.com/office/drawing/2014/main" xmlns="" id="{147A00F9-85D5-482F-8929-515BA65B6DAA}"/>
              </a:ext>
            </a:extLst>
          </p:cNvPr>
          <p:cNvSpPr>
            <a:spLocks noGrp="1"/>
          </p:cNvSpPr>
          <p:nvPr>
            <p:ph type="title"/>
          </p:nvPr>
        </p:nvSpPr>
        <p:spPr>
          <a:xfrm>
            <a:off x="265357" y="314696"/>
            <a:ext cx="11613596" cy="559387"/>
          </a:xfrm>
        </p:spPr>
        <p:txBody>
          <a:bodyPr/>
          <a:lstStyle/>
          <a:p>
            <a:r>
              <a:rPr lang="es-CO" dirty="0"/>
              <a:t>3. Vigencias Futuras MGMP </a:t>
            </a:r>
            <a:r>
              <a:rPr lang="es-CO" dirty="0" smtClean="0"/>
              <a:t>2021 </a:t>
            </a:r>
            <a:r>
              <a:rPr lang="es-CO" dirty="0"/>
              <a:t>- </a:t>
            </a:r>
            <a:r>
              <a:rPr lang="es-CO" dirty="0" smtClean="0"/>
              <a:t>2024</a:t>
            </a:r>
            <a:endParaRPr lang="es-CO" dirty="0"/>
          </a:p>
        </p:txBody>
      </p:sp>
      <p:pic>
        <p:nvPicPr>
          <p:cNvPr id="2" name="Imagen 1"/>
          <p:cNvPicPr>
            <a:picLocks noChangeAspect="1"/>
          </p:cNvPicPr>
          <p:nvPr/>
        </p:nvPicPr>
        <p:blipFill>
          <a:blip r:embed="rId2"/>
          <a:stretch>
            <a:fillRect/>
          </a:stretch>
        </p:blipFill>
        <p:spPr>
          <a:xfrm>
            <a:off x="398486" y="1300079"/>
            <a:ext cx="3491126" cy="1238250"/>
          </a:xfrm>
          <a:prstGeom prst="rect">
            <a:avLst/>
          </a:prstGeom>
        </p:spPr>
      </p:pic>
      <p:graphicFrame>
        <p:nvGraphicFramePr>
          <p:cNvPr id="7" name="Gráfico 6"/>
          <p:cNvGraphicFramePr>
            <a:graphicFrameLocks/>
          </p:cNvGraphicFramePr>
          <p:nvPr>
            <p:extLst/>
          </p:nvPr>
        </p:nvGraphicFramePr>
        <p:xfrm>
          <a:off x="4095487" y="2784143"/>
          <a:ext cx="7600644" cy="3347764"/>
        </p:xfrm>
        <a:graphic>
          <a:graphicData uri="http://schemas.openxmlformats.org/drawingml/2006/chart">
            <c:chart xmlns:c="http://schemas.openxmlformats.org/drawingml/2006/chart" xmlns:r="http://schemas.openxmlformats.org/officeDocument/2006/relationships" r:id="rId3"/>
          </a:graphicData>
        </a:graphic>
      </p:graphicFrame>
      <p:sp>
        <p:nvSpPr>
          <p:cNvPr id="5" name="CuadroTexto 4"/>
          <p:cNvSpPr txBox="1"/>
          <p:nvPr/>
        </p:nvSpPr>
        <p:spPr>
          <a:xfrm>
            <a:off x="10663450" y="2707199"/>
            <a:ext cx="2702257" cy="153888"/>
          </a:xfrm>
          <a:prstGeom prst="rect">
            <a:avLst/>
          </a:prstGeom>
          <a:noFill/>
        </p:spPr>
        <p:txBody>
          <a:bodyPr wrap="square" rtlCol="0" anchor="ctr">
            <a:spAutoFit/>
          </a:bodyPr>
          <a:lstStyle/>
          <a:p>
            <a:pPr algn="l">
              <a:spcBef>
                <a:spcPts val="600"/>
              </a:spcBef>
            </a:pPr>
            <a:r>
              <a:rPr lang="es-CO" sz="400" dirty="0" smtClean="0"/>
              <a:t>Cifras en millones de pesos </a:t>
            </a:r>
          </a:p>
        </p:txBody>
      </p:sp>
    </p:spTree>
    <p:extLst>
      <p:ext uri="{BB962C8B-B14F-4D97-AF65-F5344CB8AC3E}">
        <p14:creationId xmlns:p14="http://schemas.microsoft.com/office/powerpoint/2010/main" val="283862902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xmlns="" id="{A9BF9024-8020-45D8-80DC-C010FECB1919}"/>
              </a:ext>
            </a:extLst>
          </p:cNvPr>
          <p:cNvSpPr>
            <a:spLocks noGrp="1"/>
          </p:cNvSpPr>
          <p:nvPr>
            <p:ph type="body" sz="quarter" idx="11"/>
          </p:nvPr>
        </p:nvSpPr>
        <p:spPr/>
        <p:txBody>
          <a:bodyPr>
            <a:normAutofit/>
          </a:bodyPr>
          <a:lstStyle/>
          <a:p>
            <a:r>
              <a:rPr lang="es-CO" dirty="0"/>
              <a:t>Solicitudes MGMP </a:t>
            </a:r>
            <a:r>
              <a:rPr lang="es-CO" dirty="0" smtClean="0"/>
              <a:t>2021-2024 </a:t>
            </a:r>
            <a:r>
              <a:rPr lang="es-CO" dirty="0"/>
              <a:t>Funcionamiento</a:t>
            </a:r>
          </a:p>
        </p:txBody>
      </p:sp>
      <p:sp>
        <p:nvSpPr>
          <p:cNvPr id="12" name="Text Placeholder 11">
            <a:extLst>
              <a:ext uri="{FF2B5EF4-FFF2-40B4-BE49-F238E27FC236}">
                <a16:creationId xmlns:a16="http://schemas.microsoft.com/office/drawing/2014/main" xmlns="" id="{F474FB92-D38F-4078-BAA8-B8932BB77242}"/>
              </a:ext>
            </a:extLst>
          </p:cNvPr>
          <p:cNvSpPr>
            <a:spLocks noGrp="1"/>
          </p:cNvSpPr>
          <p:nvPr>
            <p:ph type="body" sz="quarter" idx="12"/>
          </p:nvPr>
        </p:nvSpPr>
        <p:spPr/>
        <p:txBody>
          <a:bodyPr>
            <a:normAutofit/>
          </a:bodyPr>
          <a:lstStyle/>
          <a:p>
            <a:r>
              <a:rPr lang="es-CO" dirty="0"/>
              <a:t>4.</a:t>
            </a:r>
          </a:p>
        </p:txBody>
      </p:sp>
    </p:spTree>
    <p:extLst>
      <p:ext uri="{BB962C8B-B14F-4D97-AF65-F5344CB8AC3E}">
        <p14:creationId xmlns:p14="http://schemas.microsoft.com/office/powerpoint/2010/main" val="378094540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5">
            <a:extLst>
              <a:ext uri="{FF2B5EF4-FFF2-40B4-BE49-F238E27FC236}">
                <a16:creationId xmlns:a16="http://schemas.microsoft.com/office/drawing/2014/main" xmlns="" id="{147A00F9-85D5-482F-8929-515BA65B6DAA}"/>
              </a:ext>
            </a:extLst>
          </p:cNvPr>
          <p:cNvSpPr>
            <a:spLocks noGrp="1"/>
          </p:cNvSpPr>
          <p:nvPr>
            <p:ph type="title"/>
          </p:nvPr>
        </p:nvSpPr>
        <p:spPr>
          <a:xfrm>
            <a:off x="292653" y="469154"/>
            <a:ext cx="11613596" cy="559387"/>
          </a:xfrm>
        </p:spPr>
        <p:txBody>
          <a:bodyPr/>
          <a:lstStyle/>
          <a:p>
            <a:r>
              <a:rPr lang="es-CO" dirty="0"/>
              <a:t>4.1 Solicitud MGMP Funcionamiento</a:t>
            </a:r>
          </a:p>
        </p:txBody>
      </p:sp>
      <p:sp>
        <p:nvSpPr>
          <p:cNvPr id="17" name="Text Placeholder 16">
            <a:extLst>
              <a:ext uri="{FF2B5EF4-FFF2-40B4-BE49-F238E27FC236}">
                <a16:creationId xmlns:a16="http://schemas.microsoft.com/office/drawing/2014/main" xmlns="" id="{CC7E4799-0F53-4A92-81A5-D4162B3A1AAE}"/>
              </a:ext>
            </a:extLst>
          </p:cNvPr>
          <p:cNvSpPr>
            <a:spLocks noGrp="1"/>
          </p:cNvSpPr>
          <p:nvPr>
            <p:ph type="body" sz="quarter" idx="10"/>
          </p:nvPr>
        </p:nvSpPr>
        <p:spPr>
          <a:xfrm>
            <a:off x="291865" y="1028541"/>
            <a:ext cx="11614384" cy="360939"/>
          </a:xfrm>
        </p:spPr>
        <p:txBody>
          <a:bodyPr/>
          <a:lstStyle/>
          <a:p>
            <a:r>
              <a:rPr lang="es-CO" dirty="0"/>
              <a:t>Proyecciones</a:t>
            </a:r>
          </a:p>
          <a:p>
            <a:endParaRPr lang="es-CO" dirty="0"/>
          </a:p>
        </p:txBody>
      </p:sp>
      <p:graphicFrame>
        <p:nvGraphicFramePr>
          <p:cNvPr id="4" name="Tabla 3">
            <a:extLst>
              <a:ext uri="{FF2B5EF4-FFF2-40B4-BE49-F238E27FC236}">
                <a16:creationId xmlns:a16="http://schemas.microsoft.com/office/drawing/2014/main" xmlns="" id="{92C6D3E3-91C9-462C-8ABF-4E0535310489}"/>
              </a:ext>
            </a:extLst>
          </p:cNvPr>
          <p:cNvGraphicFramePr>
            <a:graphicFrameLocks noGrp="1"/>
          </p:cNvGraphicFramePr>
          <p:nvPr>
            <p:extLst/>
          </p:nvPr>
        </p:nvGraphicFramePr>
        <p:xfrm>
          <a:off x="701722" y="5420281"/>
          <a:ext cx="5345552" cy="400050"/>
        </p:xfrm>
        <a:graphic>
          <a:graphicData uri="http://schemas.openxmlformats.org/drawingml/2006/table">
            <a:tbl>
              <a:tblPr/>
              <a:tblGrid>
                <a:gridCol w="5345552">
                  <a:extLst>
                    <a:ext uri="{9D8B030D-6E8A-4147-A177-3AD203B41FA5}">
                      <a16:colId xmlns:a16="http://schemas.microsoft.com/office/drawing/2014/main" xmlns="" val="4294867119"/>
                    </a:ext>
                  </a:extLst>
                </a:gridCol>
              </a:tblGrid>
              <a:tr h="209550">
                <a:tc>
                  <a:txBody>
                    <a:bodyPr/>
                    <a:lstStyle/>
                    <a:p>
                      <a:pPr algn="l" fontAlgn="ctr"/>
                      <a:r>
                        <a:rPr lang="es-CO" sz="600" b="0" i="0" u="none" strike="noStrike" dirty="0">
                          <a:solidFill>
                            <a:srgbClr val="203764"/>
                          </a:solidFill>
                          <a:effectLst/>
                          <a:latin typeface="Calibri" panose="020F0502020204030204" pitchFamily="34" charset="0"/>
                        </a:rPr>
                        <a:t>* Apropiación vigente a 30 de abril de </a:t>
                      </a:r>
                      <a:r>
                        <a:rPr lang="es-CO" sz="600" b="0" i="0" u="none" strike="noStrike" dirty="0" smtClean="0">
                          <a:solidFill>
                            <a:srgbClr val="203764"/>
                          </a:solidFill>
                          <a:effectLst/>
                          <a:latin typeface="Calibri" panose="020F0502020204030204" pitchFamily="34" charset="0"/>
                        </a:rPr>
                        <a:t>2020, </a:t>
                      </a:r>
                      <a:r>
                        <a:rPr lang="es-CO" sz="600" b="0" i="0" u="none" strike="noStrike" dirty="0">
                          <a:solidFill>
                            <a:srgbClr val="203764"/>
                          </a:solidFill>
                          <a:effectLst/>
                          <a:latin typeface="Calibri" panose="020F0502020204030204" pitchFamily="34" charset="0"/>
                        </a:rPr>
                        <a:t>SIN descontar partidas suspendidas</a:t>
                      </a:r>
                    </a:p>
                  </a:txBody>
                  <a:tcPr marL="0" marR="0" marT="0" marB="0" anchor="ctr">
                    <a:lnL>
                      <a:noFill/>
                    </a:lnL>
                    <a:lnR>
                      <a:noFill/>
                    </a:lnR>
                    <a:lnT>
                      <a:noFill/>
                    </a:lnT>
                    <a:lnB>
                      <a:noFill/>
                    </a:lnB>
                  </a:tcPr>
                </a:tc>
                <a:extLst>
                  <a:ext uri="{0D108BD9-81ED-4DB2-BD59-A6C34878D82A}">
                    <a16:rowId xmlns:a16="http://schemas.microsoft.com/office/drawing/2014/main" xmlns="" val="3461413024"/>
                  </a:ext>
                </a:extLst>
              </a:tr>
              <a:tr h="190500">
                <a:tc>
                  <a:txBody>
                    <a:bodyPr/>
                    <a:lstStyle/>
                    <a:p>
                      <a:pPr algn="l" fontAlgn="ctr"/>
                      <a:r>
                        <a:rPr lang="es-CO" sz="600" b="0" i="0" u="none" strike="noStrike" dirty="0">
                          <a:solidFill>
                            <a:srgbClr val="203764"/>
                          </a:solidFill>
                          <a:effectLst/>
                          <a:latin typeface="Calibri" panose="020F0502020204030204" pitchFamily="34" charset="0"/>
                        </a:rPr>
                        <a:t>** Apropiación vigente a 30 de abril de </a:t>
                      </a:r>
                      <a:r>
                        <a:rPr lang="es-CO" sz="600" b="0" i="0" u="none" strike="noStrike" dirty="0" smtClean="0">
                          <a:solidFill>
                            <a:srgbClr val="203764"/>
                          </a:solidFill>
                          <a:effectLst/>
                          <a:latin typeface="Calibri" panose="020F0502020204030204" pitchFamily="34" charset="0"/>
                        </a:rPr>
                        <a:t>2020, </a:t>
                      </a:r>
                      <a:r>
                        <a:rPr lang="es-CO" sz="600" b="0" i="0" u="none" strike="noStrike" dirty="0">
                          <a:solidFill>
                            <a:srgbClr val="203764"/>
                          </a:solidFill>
                          <a:effectLst/>
                          <a:latin typeface="Calibri" panose="020F0502020204030204" pitchFamily="34" charset="0"/>
                        </a:rPr>
                        <a:t>descontando partidas suspendidas</a:t>
                      </a:r>
                    </a:p>
                  </a:txBody>
                  <a:tcPr marL="0" marR="0" marT="0" marB="0" anchor="ctr">
                    <a:lnL>
                      <a:noFill/>
                    </a:lnL>
                    <a:lnR>
                      <a:noFill/>
                    </a:lnR>
                    <a:lnT>
                      <a:noFill/>
                    </a:lnT>
                    <a:lnB>
                      <a:noFill/>
                    </a:lnB>
                  </a:tcPr>
                </a:tc>
                <a:extLst>
                  <a:ext uri="{0D108BD9-81ED-4DB2-BD59-A6C34878D82A}">
                    <a16:rowId xmlns:a16="http://schemas.microsoft.com/office/drawing/2014/main" xmlns="" val="1985021368"/>
                  </a:ext>
                </a:extLst>
              </a:tr>
            </a:tbl>
          </a:graphicData>
        </a:graphic>
      </p:graphicFrame>
      <p:graphicFrame>
        <p:nvGraphicFramePr>
          <p:cNvPr id="2" name="Tabla 1"/>
          <p:cNvGraphicFramePr>
            <a:graphicFrameLocks noGrp="1"/>
          </p:cNvGraphicFramePr>
          <p:nvPr>
            <p:extLst/>
          </p:nvPr>
        </p:nvGraphicFramePr>
        <p:xfrm>
          <a:off x="701722" y="1496070"/>
          <a:ext cx="10515602" cy="3869320"/>
        </p:xfrm>
        <a:graphic>
          <a:graphicData uri="http://schemas.openxmlformats.org/drawingml/2006/table">
            <a:tbl>
              <a:tblPr/>
              <a:tblGrid>
                <a:gridCol w="3179450">
                  <a:extLst>
                    <a:ext uri="{9D8B030D-6E8A-4147-A177-3AD203B41FA5}">
                      <a16:colId xmlns:a16="http://schemas.microsoft.com/office/drawing/2014/main" xmlns="" val="2761138907"/>
                    </a:ext>
                  </a:extLst>
                </a:gridCol>
                <a:gridCol w="756583">
                  <a:extLst>
                    <a:ext uri="{9D8B030D-6E8A-4147-A177-3AD203B41FA5}">
                      <a16:colId xmlns:a16="http://schemas.microsoft.com/office/drawing/2014/main" xmlns="" val="2334215836"/>
                    </a:ext>
                  </a:extLst>
                </a:gridCol>
                <a:gridCol w="756583">
                  <a:extLst>
                    <a:ext uri="{9D8B030D-6E8A-4147-A177-3AD203B41FA5}">
                      <a16:colId xmlns:a16="http://schemas.microsoft.com/office/drawing/2014/main" xmlns="" val="296155459"/>
                    </a:ext>
                  </a:extLst>
                </a:gridCol>
                <a:gridCol w="747576">
                  <a:extLst>
                    <a:ext uri="{9D8B030D-6E8A-4147-A177-3AD203B41FA5}">
                      <a16:colId xmlns:a16="http://schemas.microsoft.com/office/drawing/2014/main" xmlns="" val="1584823565"/>
                    </a:ext>
                  </a:extLst>
                </a:gridCol>
                <a:gridCol w="722807">
                  <a:extLst>
                    <a:ext uri="{9D8B030D-6E8A-4147-A177-3AD203B41FA5}">
                      <a16:colId xmlns:a16="http://schemas.microsoft.com/office/drawing/2014/main" xmlns="" val="1978025864"/>
                    </a:ext>
                  </a:extLst>
                </a:gridCol>
                <a:gridCol w="747576">
                  <a:extLst>
                    <a:ext uri="{9D8B030D-6E8A-4147-A177-3AD203B41FA5}">
                      <a16:colId xmlns:a16="http://schemas.microsoft.com/office/drawing/2014/main" xmlns="" val="2779808919"/>
                    </a:ext>
                  </a:extLst>
                </a:gridCol>
                <a:gridCol w="702541">
                  <a:extLst>
                    <a:ext uri="{9D8B030D-6E8A-4147-A177-3AD203B41FA5}">
                      <a16:colId xmlns:a16="http://schemas.microsoft.com/office/drawing/2014/main" xmlns="" val="1663746957"/>
                    </a:ext>
                  </a:extLst>
                </a:gridCol>
                <a:gridCol w="720555">
                  <a:extLst>
                    <a:ext uri="{9D8B030D-6E8A-4147-A177-3AD203B41FA5}">
                      <a16:colId xmlns:a16="http://schemas.microsoft.com/office/drawing/2014/main" xmlns="" val="3597214954"/>
                    </a:ext>
                  </a:extLst>
                </a:gridCol>
                <a:gridCol w="722807">
                  <a:extLst>
                    <a:ext uri="{9D8B030D-6E8A-4147-A177-3AD203B41FA5}">
                      <a16:colId xmlns:a16="http://schemas.microsoft.com/office/drawing/2014/main" xmlns="" val="3388625498"/>
                    </a:ext>
                  </a:extLst>
                </a:gridCol>
                <a:gridCol w="729562">
                  <a:extLst>
                    <a:ext uri="{9D8B030D-6E8A-4147-A177-3AD203B41FA5}">
                      <a16:colId xmlns:a16="http://schemas.microsoft.com/office/drawing/2014/main" xmlns="" val="1446389670"/>
                    </a:ext>
                  </a:extLst>
                </a:gridCol>
                <a:gridCol w="729562">
                  <a:extLst>
                    <a:ext uri="{9D8B030D-6E8A-4147-A177-3AD203B41FA5}">
                      <a16:colId xmlns:a16="http://schemas.microsoft.com/office/drawing/2014/main" xmlns="" val="1640153276"/>
                    </a:ext>
                  </a:extLst>
                </a:gridCol>
              </a:tblGrid>
              <a:tr h="137639">
                <a:tc>
                  <a:txBody>
                    <a:bodyPr/>
                    <a:lstStyle/>
                    <a:p>
                      <a:pPr algn="l" rtl="0" fontAlgn="ctr"/>
                      <a:r>
                        <a:rPr lang="es-CO" sz="1050" b="1" i="0" u="none" strike="noStrike">
                          <a:solidFill>
                            <a:srgbClr val="203764"/>
                          </a:solidFill>
                          <a:effectLst/>
                          <a:latin typeface="Calibri" panose="020F0502020204030204" pitchFamily="34" charset="0"/>
                          <a:cs typeface="Calibri" panose="020F0502020204030204" pitchFamily="34" charset="0"/>
                        </a:rPr>
                        <a:t>Millones de pesos</a:t>
                      </a:r>
                    </a:p>
                  </a:txBody>
                  <a:tcPr marL="0" marR="0" marT="0" marB="0" anchor="ctr">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ctr"/>
                      <a:endParaRPr lang="es-CO" sz="1050" b="0" i="0" u="none" strike="noStrike">
                        <a:solidFill>
                          <a:srgbClr val="000000"/>
                        </a:solidFill>
                        <a:effectLst/>
                        <a:latin typeface="Calibri" panose="020F0502020204030204" pitchFamily="34" charset="0"/>
                        <a:cs typeface="Calibri" panose="020F0502020204030204" pitchFamily="34" charset="0"/>
                      </a:endParaRPr>
                    </a:p>
                  </a:txBody>
                  <a:tcPr marL="0" marR="0" marT="0" marB="0" anchor="ctr">
                    <a:lnL>
                      <a:noFill/>
                    </a:lnL>
                    <a:lnR>
                      <a:noFill/>
                    </a:lnR>
                    <a:lnT w="1270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ctr"/>
                      <a:r>
                        <a:rPr lang="es-CO" sz="1050" b="0" i="0" u="none" strike="noStrike">
                          <a:solidFill>
                            <a:srgbClr val="000000"/>
                          </a:solidFill>
                          <a:effectLst/>
                          <a:latin typeface="Calibri" panose="020F0502020204030204" pitchFamily="34" charset="0"/>
                          <a:cs typeface="Calibri" panose="020F0502020204030204" pitchFamily="34" charset="0"/>
                        </a:rPr>
                        <a:t> </a:t>
                      </a:r>
                    </a:p>
                  </a:txBody>
                  <a:tcPr marL="0" marR="0" marT="0" marB="0" anchor="ctr">
                    <a:lnL>
                      <a:noFill/>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8">
                  <a:txBody>
                    <a:bodyPr/>
                    <a:lstStyle/>
                    <a:p>
                      <a:pPr algn="ctr" rtl="0" fontAlgn="ctr"/>
                      <a:r>
                        <a:rPr lang="es-CO" sz="1050" b="1" i="0" u="none" strike="noStrike">
                          <a:solidFill>
                            <a:srgbClr val="FFFFFF"/>
                          </a:solidFill>
                          <a:effectLst/>
                          <a:latin typeface="Calibri" panose="020F0502020204030204" pitchFamily="34" charset="0"/>
                          <a:cs typeface="Calibri" panose="020F0502020204030204" pitchFamily="34" charset="0"/>
                        </a:rPr>
                        <a:t>Solicitud MGMP 2021 - 2024</a:t>
                      </a:r>
                    </a:p>
                  </a:txBody>
                  <a:tcPr marL="0" marR="0" marT="0" marB="0" anchor="ctr">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03764"/>
                    </a:solidFill>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extLst>
                  <a:ext uri="{0D108BD9-81ED-4DB2-BD59-A6C34878D82A}">
                    <a16:rowId xmlns:a16="http://schemas.microsoft.com/office/drawing/2014/main" xmlns="" val="107148001"/>
                  </a:ext>
                </a:extLst>
              </a:tr>
              <a:tr h="137639">
                <a:tc rowSpan="2">
                  <a:txBody>
                    <a:bodyPr/>
                    <a:lstStyle/>
                    <a:p>
                      <a:pPr algn="ctr" rtl="0" fontAlgn="ctr"/>
                      <a:r>
                        <a:rPr lang="es-CO" sz="1050" b="1" i="0" u="none" strike="noStrike">
                          <a:solidFill>
                            <a:srgbClr val="FFFFFF"/>
                          </a:solidFill>
                          <a:effectLst/>
                          <a:latin typeface="Calibri" panose="020F0502020204030204" pitchFamily="34" charset="0"/>
                          <a:cs typeface="Calibri" panose="020F0502020204030204" pitchFamily="34" charset="0"/>
                        </a:rPr>
                        <a:t>Funcionamiento/Entidad</a:t>
                      </a:r>
                    </a:p>
                  </a:txBody>
                  <a:tcPr marL="0" marR="0" marT="0" marB="0" anchor="ctr">
                    <a:lnL w="12700" cap="flat" cmpd="sng" algn="ctr">
                      <a:solidFill>
                        <a:schemeClr val="tx1"/>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03764"/>
                    </a:solidFill>
                  </a:tcPr>
                </a:tc>
                <a:tc rowSpan="2">
                  <a:txBody>
                    <a:bodyPr/>
                    <a:lstStyle/>
                    <a:p>
                      <a:pPr algn="ctr" rtl="0" fontAlgn="ctr"/>
                      <a:r>
                        <a:rPr lang="es-CO" sz="1050" b="1" i="0" u="none" strike="noStrike">
                          <a:solidFill>
                            <a:srgbClr val="FFFFFF"/>
                          </a:solidFill>
                          <a:effectLst/>
                          <a:latin typeface="Calibri" panose="020F0502020204030204" pitchFamily="34" charset="0"/>
                          <a:cs typeface="Calibri" panose="020F0502020204030204" pitchFamily="34" charset="0"/>
                        </a:rPr>
                        <a:t>2020*</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03764"/>
                    </a:solidFill>
                  </a:tcPr>
                </a:tc>
                <a:tc rowSpan="2">
                  <a:txBody>
                    <a:bodyPr/>
                    <a:lstStyle/>
                    <a:p>
                      <a:pPr algn="ctr" rtl="0" fontAlgn="ctr"/>
                      <a:r>
                        <a:rPr lang="es-CO" sz="1050" b="1" i="0" u="none" strike="noStrike">
                          <a:solidFill>
                            <a:srgbClr val="FFFFFF"/>
                          </a:solidFill>
                          <a:effectLst/>
                          <a:latin typeface="Calibri" panose="020F0502020204030204" pitchFamily="34" charset="0"/>
                          <a:cs typeface="Calibri" panose="020F0502020204030204" pitchFamily="34" charset="0"/>
                        </a:rPr>
                        <a:t>2020**</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03764"/>
                    </a:solidFill>
                  </a:tcPr>
                </a:tc>
                <a:tc rowSpan="2">
                  <a:txBody>
                    <a:bodyPr/>
                    <a:lstStyle/>
                    <a:p>
                      <a:pPr algn="ctr" rtl="0" fontAlgn="ctr"/>
                      <a:r>
                        <a:rPr lang="es-CO" sz="1050" b="1" i="0" u="none" strike="noStrike">
                          <a:solidFill>
                            <a:srgbClr val="FFFFFF"/>
                          </a:solidFill>
                          <a:effectLst/>
                          <a:latin typeface="Calibri" panose="020F0502020204030204" pitchFamily="34" charset="0"/>
                          <a:cs typeface="Calibri" panose="020F0502020204030204" pitchFamily="34" charset="0"/>
                        </a:rPr>
                        <a:t>2021</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03764"/>
                    </a:solidFill>
                  </a:tcPr>
                </a:tc>
                <a:tc rowSpan="2">
                  <a:txBody>
                    <a:bodyPr/>
                    <a:lstStyle/>
                    <a:p>
                      <a:pPr algn="ctr" rtl="0" fontAlgn="ctr"/>
                      <a:r>
                        <a:rPr lang="es-CO" sz="1050" b="1" i="0" u="none" strike="noStrike">
                          <a:solidFill>
                            <a:srgbClr val="FFFFFF"/>
                          </a:solidFill>
                          <a:effectLst/>
                          <a:latin typeface="Calibri" panose="020F0502020204030204" pitchFamily="34" charset="0"/>
                          <a:cs typeface="Calibri" panose="020F0502020204030204" pitchFamily="34" charset="0"/>
                        </a:rPr>
                        <a:t>2022</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03764"/>
                    </a:solidFill>
                  </a:tcPr>
                </a:tc>
                <a:tc rowSpan="2">
                  <a:txBody>
                    <a:bodyPr/>
                    <a:lstStyle/>
                    <a:p>
                      <a:pPr algn="ctr" rtl="0" fontAlgn="ctr"/>
                      <a:r>
                        <a:rPr lang="es-CO" sz="1050" b="1" i="0" u="none" strike="noStrike">
                          <a:solidFill>
                            <a:srgbClr val="FFFFFF"/>
                          </a:solidFill>
                          <a:effectLst/>
                          <a:latin typeface="Calibri" panose="020F0502020204030204" pitchFamily="34" charset="0"/>
                          <a:cs typeface="Calibri" panose="020F0502020204030204" pitchFamily="34" charset="0"/>
                        </a:rPr>
                        <a:t>2023</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03764"/>
                    </a:solidFill>
                  </a:tcPr>
                </a:tc>
                <a:tc rowSpan="2">
                  <a:txBody>
                    <a:bodyPr/>
                    <a:lstStyle/>
                    <a:p>
                      <a:pPr algn="ctr" rtl="0" fontAlgn="ctr"/>
                      <a:r>
                        <a:rPr lang="es-CO" sz="1050" b="1" i="0" u="none" strike="noStrike">
                          <a:solidFill>
                            <a:srgbClr val="FFFFFF"/>
                          </a:solidFill>
                          <a:effectLst/>
                          <a:latin typeface="Calibri" panose="020F0502020204030204" pitchFamily="34" charset="0"/>
                          <a:cs typeface="Calibri" panose="020F0502020204030204" pitchFamily="34" charset="0"/>
                        </a:rPr>
                        <a:t>2024</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03764"/>
                    </a:solidFill>
                  </a:tcPr>
                </a:tc>
                <a:tc>
                  <a:txBody>
                    <a:bodyPr/>
                    <a:lstStyle/>
                    <a:p>
                      <a:pPr algn="ctr" rtl="0" fontAlgn="ctr"/>
                      <a:r>
                        <a:rPr lang="es-CO" sz="1050" b="1" i="0" u="none" strike="noStrike">
                          <a:solidFill>
                            <a:srgbClr val="FFFFFF"/>
                          </a:solidFill>
                          <a:effectLst/>
                          <a:latin typeface="Calibri" panose="020F0502020204030204" pitchFamily="34" charset="0"/>
                          <a:cs typeface="Calibri" panose="020F0502020204030204" pitchFamily="34" charset="0"/>
                        </a:rPr>
                        <a:t>Var%</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203764"/>
                    </a:solidFill>
                  </a:tcPr>
                </a:tc>
                <a:tc>
                  <a:txBody>
                    <a:bodyPr/>
                    <a:lstStyle/>
                    <a:p>
                      <a:pPr algn="ctr" rtl="0" fontAlgn="ctr"/>
                      <a:r>
                        <a:rPr lang="es-CO" sz="1050" b="1" i="0" u="none" strike="noStrike">
                          <a:solidFill>
                            <a:srgbClr val="FFFFFF"/>
                          </a:solidFill>
                          <a:effectLst/>
                          <a:latin typeface="Calibri" panose="020F0502020204030204" pitchFamily="34" charset="0"/>
                          <a:cs typeface="Calibri" panose="020F0502020204030204" pitchFamily="34" charset="0"/>
                        </a:rPr>
                        <a:t>Var%</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203764"/>
                    </a:solidFill>
                  </a:tcPr>
                </a:tc>
                <a:tc>
                  <a:txBody>
                    <a:bodyPr/>
                    <a:lstStyle/>
                    <a:p>
                      <a:pPr algn="ctr" rtl="0" fontAlgn="ctr"/>
                      <a:r>
                        <a:rPr lang="es-CO" sz="1050" b="1" i="0" u="none" strike="noStrike">
                          <a:solidFill>
                            <a:srgbClr val="FFFFFF"/>
                          </a:solidFill>
                          <a:effectLst/>
                          <a:latin typeface="Calibri" panose="020F0502020204030204" pitchFamily="34" charset="0"/>
                          <a:cs typeface="Calibri" panose="020F0502020204030204" pitchFamily="34" charset="0"/>
                        </a:rPr>
                        <a:t>Var%</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203764"/>
                    </a:solidFill>
                  </a:tcPr>
                </a:tc>
                <a:tc>
                  <a:txBody>
                    <a:bodyPr/>
                    <a:lstStyle/>
                    <a:p>
                      <a:pPr algn="ctr" rtl="0" fontAlgn="ctr"/>
                      <a:r>
                        <a:rPr lang="es-CO" sz="1050" b="1" i="0" u="none" strike="noStrike">
                          <a:solidFill>
                            <a:srgbClr val="FFFFFF"/>
                          </a:solidFill>
                          <a:effectLst/>
                          <a:latin typeface="Calibri" panose="020F0502020204030204" pitchFamily="34" charset="0"/>
                          <a:cs typeface="Calibri" panose="020F0502020204030204" pitchFamily="34" charset="0"/>
                        </a:rPr>
                        <a:t>Var%</a:t>
                      </a:r>
                    </a:p>
                  </a:txBody>
                  <a:tcPr marL="0" marR="0" marT="0" marB="0" anchor="ctr">
                    <a:lnL w="6350" cap="flat" cmpd="sng" algn="ctr">
                      <a:solidFill>
                        <a:srgbClr val="B8CCE4"/>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203764"/>
                    </a:solidFill>
                  </a:tcPr>
                </a:tc>
                <a:extLst>
                  <a:ext uri="{0D108BD9-81ED-4DB2-BD59-A6C34878D82A}">
                    <a16:rowId xmlns:a16="http://schemas.microsoft.com/office/drawing/2014/main" xmlns="" val="2929679361"/>
                  </a:ext>
                </a:extLst>
              </a:tr>
              <a:tr h="137639">
                <a:tc vMerge="1">
                  <a:txBody>
                    <a:bodyPr/>
                    <a:lstStyle/>
                    <a:p>
                      <a:endParaRPr lang="es-CO"/>
                    </a:p>
                  </a:txBody>
                  <a:tcPr/>
                </a:tc>
                <a:tc vMerge="1">
                  <a:txBody>
                    <a:bodyPr/>
                    <a:lstStyle/>
                    <a:p>
                      <a:endParaRPr lang="es-CO"/>
                    </a:p>
                  </a:txBody>
                  <a:tcPr/>
                </a:tc>
                <a:tc vMerge="1">
                  <a:txBody>
                    <a:bodyPr/>
                    <a:lstStyle/>
                    <a:p>
                      <a:endParaRPr lang="es-CO"/>
                    </a:p>
                  </a:txBody>
                  <a:tcPr/>
                </a:tc>
                <a:tc vMerge="1">
                  <a:txBody>
                    <a:bodyPr/>
                    <a:lstStyle/>
                    <a:p>
                      <a:endParaRPr lang="es-CO"/>
                    </a:p>
                  </a:txBody>
                  <a:tcPr/>
                </a:tc>
                <a:tc vMerge="1">
                  <a:txBody>
                    <a:bodyPr/>
                    <a:lstStyle/>
                    <a:p>
                      <a:endParaRPr lang="es-CO"/>
                    </a:p>
                  </a:txBody>
                  <a:tcPr/>
                </a:tc>
                <a:tc vMerge="1">
                  <a:txBody>
                    <a:bodyPr/>
                    <a:lstStyle/>
                    <a:p>
                      <a:endParaRPr lang="es-CO"/>
                    </a:p>
                  </a:txBody>
                  <a:tcPr/>
                </a:tc>
                <a:tc vMerge="1">
                  <a:txBody>
                    <a:bodyPr/>
                    <a:lstStyle/>
                    <a:p>
                      <a:endParaRPr lang="es-CO"/>
                    </a:p>
                  </a:txBody>
                  <a:tcPr/>
                </a:tc>
                <a:tc>
                  <a:txBody>
                    <a:bodyPr/>
                    <a:lstStyle/>
                    <a:p>
                      <a:pPr algn="ctr" rtl="0" fontAlgn="ctr"/>
                      <a:r>
                        <a:rPr lang="es-CO" sz="1050" b="1" i="0" u="none" strike="noStrike">
                          <a:solidFill>
                            <a:srgbClr val="FFFFFF"/>
                          </a:solidFill>
                          <a:effectLst/>
                          <a:latin typeface="Calibri" panose="020F0502020204030204" pitchFamily="34" charset="0"/>
                          <a:cs typeface="Calibri" panose="020F0502020204030204" pitchFamily="34" charset="0"/>
                        </a:rPr>
                        <a:t>21/20</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203764"/>
                    </a:solidFill>
                  </a:tcPr>
                </a:tc>
                <a:tc>
                  <a:txBody>
                    <a:bodyPr/>
                    <a:lstStyle/>
                    <a:p>
                      <a:pPr algn="ctr" rtl="0" fontAlgn="ctr"/>
                      <a:r>
                        <a:rPr lang="es-CO" sz="1050" b="1" i="0" u="none" strike="noStrike">
                          <a:solidFill>
                            <a:srgbClr val="FFFFFF"/>
                          </a:solidFill>
                          <a:effectLst/>
                          <a:latin typeface="Calibri" panose="020F0502020204030204" pitchFamily="34" charset="0"/>
                          <a:cs typeface="Calibri" panose="020F0502020204030204" pitchFamily="34" charset="0"/>
                        </a:rPr>
                        <a:t>22/21</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203764"/>
                    </a:solidFill>
                  </a:tcPr>
                </a:tc>
                <a:tc>
                  <a:txBody>
                    <a:bodyPr/>
                    <a:lstStyle/>
                    <a:p>
                      <a:pPr algn="ctr" rtl="0" fontAlgn="ctr"/>
                      <a:r>
                        <a:rPr lang="es-CO" sz="1050" b="1" i="0" u="none" strike="noStrike">
                          <a:solidFill>
                            <a:srgbClr val="FFFFFF"/>
                          </a:solidFill>
                          <a:effectLst/>
                          <a:latin typeface="Calibri" panose="020F0502020204030204" pitchFamily="34" charset="0"/>
                          <a:cs typeface="Calibri" panose="020F0502020204030204" pitchFamily="34" charset="0"/>
                        </a:rPr>
                        <a:t>23/22</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203764"/>
                    </a:solidFill>
                  </a:tcPr>
                </a:tc>
                <a:tc>
                  <a:txBody>
                    <a:bodyPr/>
                    <a:lstStyle/>
                    <a:p>
                      <a:pPr algn="ctr" rtl="0" fontAlgn="ctr"/>
                      <a:r>
                        <a:rPr lang="es-CO" sz="1050" b="1" i="0" u="none" strike="noStrike">
                          <a:solidFill>
                            <a:srgbClr val="FFFFFF"/>
                          </a:solidFill>
                          <a:effectLst/>
                          <a:latin typeface="Calibri" panose="020F0502020204030204" pitchFamily="34" charset="0"/>
                          <a:cs typeface="Calibri" panose="020F0502020204030204" pitchFamily="34" charset="0"/>
                        </a:rPr>
                        <a:t>24/23</a:t>
                      </a:r>
                    </a:p>
                  </a:txBody>
                  <a:tcPr marL="0" marR="0" marT="0" marB="0" anchor="ctr">
                    <a:lnL w="6350" cap="flat" cmpd="sng" algn="ctr">
                      <a:solidFill>
                        <a:srgbClr val="B8CCE4"/>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203764"/>
                    </a:solidFill>
                  </a:tcPr>
                </a:tc>
                <a:extLst>
                  <a:ext uri="{0D108BD9-81ED-4DB2-BD59-A6C34878D82A}">
                    <a16:rowId xmlns:a16="http://schemas.microsoft.com/office/drawing/2014/main" xmlns="" val="1742208727"/>
                  </a:ext>
                </a:extLst>
              </a:tr>
              <a:tr h="137639">
                <a:tc>
                  <a:txBody>
                    <a:bodyPr/>
                    <a:lstStyle/>
                    <a:p>
                      <a:pPr algn="l" rtl="0" fontAlgn="ctr"/>
                      <a:r>
                        <a:rPr lang="es-CO" sz="1050" b="1" i="0" u="none" strike="noStrike">
                          <a:solidFill>
                            <a:srgbClr val="203764"/>
                          </a:solidFill>
                          <a:effectLst/>
                          <a:latin typeface="Calibri" panose="020F0502020204030204" pitchFamily="34" charset="0"/>
                          <a:cs typeface="Calibri" panose="020F0502020204030204" pitchFamily="34" charset="0"/>
                        </a:rPr>
                        <a:t>DIAN</a:t>
                      </a:r>
                    </a:p>
                  </a:txBody>
                  <a:tcPr marL="0" marR="0" marT="0" marB="0" anchor="ctr">
                    <a:lnL w="12700" cap="flat" cmpd="sng" algn="ctr">
                      <a:solidFill>
                        <a:schemeClr val="tx1"/>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2F2F2"/>
                    </a:solidFill>
                  </a:tcPr>
                </a:tc>
                <a:tc>
                  <a:txBody>
                    <a:bodyPr/>
                    <a:lstStyle/>
                    <a:p>
                      <a:pPr algn="r" rtl="0" fontAlgn="ctr"/>
                      <a:r>
                        <a:rPr lang="es-CO" sz="1050" b="1" i="0" u="none" strike="noStrike" dirty="0">
                          <a:solidFill>
                            <a:srgbClr val="203764"/>
                          </a:solidFill>
                          <a:effectLst/>
                          <a:latin typeface="Calibri" panose="020F0502020204030204" pitchFamily="34" charset="0"/>
                          <a:cs typeface="Calibri" panose="020F0502020204030204" pitchFamily="34" charset="0"/>
                        </a:rPr>
                        <a:t>         1,580,941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2F2F2"/>
                    </a:solidFill>
                  </a:tcPr>
                </a:tc>
                <a:tc>
                  <a:txBody>
                    <a:bodyPr/>
                    <a:lstStyle/>
                    <a:p>
                      <a:pPr algn="r" rtl="0" fontAlgn="ctr"/>
                      <a:r>
                        <a:rPr lang="es-CO" sz="1050" b="1" i="0" u="none" strike="noStrike" dirty="0">
                          <a:solidFill>
                            <a:srgbClr val="203764"/>
                          </a:solidFill>
                          <a:effectLst/>
                          <a:latin typeface="Calibri" panose="020F0502020204030204" pitchFamily="34" charset="0"/>
                          <a:cs typeface="Calibri" panose="020F0502020204030204" pitchFamily="34" charset="0"/>
                        </a:rPr>
                        <a:t>         1,580,941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2F2F2"/>
                    </a:solidFill>
                  </a:tcPr>
                </a:tc>
                <a:tc>
                  <a:txBody>
                    <a:bodyPr/>
                    <a:lstStyle/>
                    <a:p>
                      <a:pPr algn="r" rtl="0" fontAlgn="ctr"/>
                      <a:r>
                        <a:rPr lang="es-CO" sz="1050" b="1" i="0" u="none" strike="noStrike">
                          <a:solidFill>
                            <a:srgbClr val="203764"/>
                          </a:solidFill>
                          <a:effectLst/>
                          <a:latin typeface="Calibri" panose="020F0502020204030204" pitchFamily="34" charset="0"/>
                          <a:cs typeface="Calibri" panose="020F0502020204030204" pitchFamily="34" charset="0"/>
                        </a:rPr>
                        <a:t>         1,872,596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2F2F2"/>
                    </a:solidFill>
                  </a:tcPr>
                </a:tc>
                <a:tc>
                  <a:txBody>
                    <a:bodyPr/>
                    <a:lstStyle/>
                    <a:p>
                      <a:pPr algn="r" rtl="0" fontAlgn="ctr"/>
                      <a:r>
                        <a:rPr lang="es-CO" sz="1050" b="1" i="0" u="none" strike="noStrike">
                          <a:solidFill>
                            <a:srgbClr val="203764"/>
                          </a:solidFill>
                          <a:effectLst/>
                          <a:latin typeface="Calibri" panose="020F0502020204030204" pitchFamily="34" charset="0"/>
                          <a:cs typeface="Calibri" panose="020F0502020204030204" pitchFamily="34" charset="0"/>
                        </a:rPr>
                        <a:t>        1,948,114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2F2F2"/>
                    </a:solidFill>
                  </a:tcPr>
                </a:tc>
                <a:tc>
                  <a:txBody>
                    <a:bodyPr/>
                    <a:lstStyle/>
                    <a:p>
                      <a:pPr algn="r" rtl="0" fontAlgn="ctr"/>
                      <a:r>
                        <a:rPr lang="es-CO" sz="1050" b="1" i="0" u="none" strike="noStrike">
                          <a:solidFill>
                            <a:srgbClr val="203764"/>
                          </a:solidFill>
                          <a:effectLst/>
                          <a:latin typeface="Calibri" panose="020F0502020204030204" pitchFamily="34" charset="0"/>
                          <a:cs typeface="Calibri" panose="020F0502020204030204" pitchFamily="34" charset="0"/>
                        </a:rPr>
                        <a:t>         2,026,734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2F2F2"/>
                    </a:solidFill>
                  </a:tcPr>
                </a:tc>
                <a:tc>
                  <a:txBody>
                    <a:bodyPr/>
                    <a:lstStyle/>
                    <a:p>
                      <a:pPr algn="r" rtl="0" fontAlgn="ctr"/>
                      <a:r>
                        <a:rPr lang="es-CO" sz="1050" b="1" i="0" u="none" strike="noStrike">
                          <a:solidFill>
                            <a:srgbClr val="203764"/>
                          </a:solidFill>
                          <a:effectLst/>
                          <a:latin typeface="Calibri" panose="020F0502020204030204" pitchFamily="34" charset="0"/>
                          <a:cs typeface="Calibri" panose="020F0502020204030204" pitchFamily="34" charset="0"/>
                        </a:rPr>
                        <a:t>       2,108,584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2F2F2"/>
                    </a:solidFill>
                  </a:tcPr>
                </a:tc>
                <a:tc>
                  <a:txBody>
                    <a:bodyPr/>
                    <a:lstStyle/>
                    <a:p>
                      <a:pPr algn="r" rtl="0" fontAlgn="ctr"/>
                      <a:r>
                        <a:rPr lang="es-CO" sz="1050" b="1" i="0" u="none" strike="noStrike">
                          <a:solidFill>
                            <a:srgbClr val="203764"/>
                          </a:solidFill>
                          <a:effectLst/>
                          <a:latin typeface="Calibri" panose="020F0502020204030204" pitchFamily="34" charset="0"/>
                          <a:cs typeface="Calibri" panose="020F0502020204030204" pitchFamily="34" charset="0"/>
                        </a:rPr>
                        <a:t>18%</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2F2F2"/>
                    </a:solidFill>
                  </a:tcPr>
                </a:tc>
                <a:tc>
                  <a:txBody>
                    <a:bodyPr/>
                    <a:lstStyle/>
                    <a:p>
                      <a:pPr algn="r" rtl="0" fontAlgn="ctr"/>
                      <a:r>
                        <a:rPr lang="es-CO" sz="1050" b="1" i="0" u="none" strike="noStrike">
                          <a:solidFill>
                            <a:srgbClr val="203764"/>
                          </a:solidFill>
                          <a:effectLst/>
                          <a:latin typeface="Calibri" panose="020F0502020204030204" pitchFamily="34" charset="0"/>
                          <a:cs typeface="Calibri" panose="020F0502020204030204" pitchFamily="34" charset="0"/>
                        </a:rPr>
                        <a:t>4%</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2F2F2"/>
                    </a:solidFill>
                  </a:tcPr>
                </a:tc>
                <a:tc>
                  <a:txBody>
                    <a:bodyPr/>
                    <a:lstStyle/>
                    <a:p>
                      <a:pPr algn="r" rtl="0" fontAlgn="ctr"/>
                      <a:r>
                        <a:rPr lang="es-CO" sz="1050" b="1" i="0" u="none" strike="noStrike">
                          <a:solidFill>
                            <a:srgbClr val="203764"/>
                          </a:solidFill>
                          <a:effectLst/>
                          <a:latin typeface="Calibri" panose="020F0502020204030204" pitchFamily="34" charset="0"/>
                          <a:cs typeface="Calibri" panose="020F0502020204030204" pitchFamily="34" charset="0"/>
                        </a:rPr>
                        <a:t>4%</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2F2F2"/>
                    </a:solidFill>
                  </a:tcPr>
                </a:tc>
                <a:tc>
                  <a:txBody>
                    <a:bodyPr/>
                    <a:lstStyle/>
                    <a:p>
                      <a:pPr algn="r" rtl="0" fontAlgn="ctr"/>
                      <a:r>
                        <a:rPr lang="es-CO" sz="1050" b="1" i="0" u="none" strike="noStrike">
                          <a:solidFill>
                            <a:srgbClr val="203764"/>
                          </a:solidFill>
                          <a:effectLst/>
                          <a:latin typeface="Calibri" panose="020F0502020204030204" pitchFamily="34" charset="0"/>
                          <a:cs typeface="Calibri" panose="020F0502020204030204" pitchFamily="34" charset="0"/>
                        </a:rPr>
                        <a:t>4%</a:t>
                      </a:r>
                    </a:p>
                  </a:txBody>
                  <a:tcPr marL="0" marR="0" marT="0" marB="0" anchor="ctr">
                    <a:lnL w="6350" cap="flat" cmpd="sng" algn="ctr">
                      <a:solidFill>
                        <a:srgbClr val="B8CCE4"/>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2F2F2"/>
                    </a:solidFill>
                  </a:tcPr>
                </a:tc>
                <a:extLst>
                  <a:ext uri="{0D108BD9-81ED-4DB2-BD59-A6C34878D82A}">
                    <a16:rowId xmlns:a16="http://schemas.microsoft.com/office/drawing/2014/main" xmlns="" val="609103472"/>
                  </a:ext>
                </a:extLst>
              </a:tr>
              <a:tr h="137639">
                <a:tc>
                  <a:txBody>
                    <a:bodyPr/>
                    <a:lstStyle/>
                    <a:p>
                      <a:pPr algn="l" rtl="0" fontAlgn="ctr"/>
                      <a:r>
                        <a:rPr lang="es-CO" sz="1050" b="0" i="0" u="none" strike="noStrike">
                          <a:solidFill>
                            <a:srgbClr val="203764"/>
                          </a:solidFill>
                          <a:effectLst/>
                          <a:latin typeface="Calibri" panose="020F0502020204030204" pitchFamily="34" charset="0"/>
                          <a:cs typeface="Calibri" panose="020F0502020204030204" pitchFamily="34" charset="0"/>
                        </a:rPr>
                        <a:t>Gastos de personal</a:t>
                      </a:r>
                    </a:p>
                  </a:txBody>
                  <a:tcPr marL="0" marR="0" marT="0" marB="0" anchor="ctr">
                    <a:lnL w="12700" cap="flat" cmpd="sng" algn="ctr">
                      <a:solidFill>
                        <a:schemeClr val="tx1"/>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100" b="0" i="0" u="none" strike="noStrike">
                          <a:solidFill>
                            <a:srgbClr val="203764"/>
                          </a:solidFill>
                          <a:effectLst/>
                          <a:latin typeface="Calibri" panose="020F0502020204030204" pitchFamily="34" charset="0"/>
                          <a:cs typeface="Calibri" panose="020F0502020204030204" pitchFamily="34" charset="0"/>
                        </a:rPr>
                        <a:t>       1,339,623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100" b="0" i="0" u="none" strike="noStrike">
                          <a:solidFill>
                            <a:srgbClr val="203764"/>
                          </a:solidFill>
                          <a:effectLst/>
                          <a:latin typeface="Calibri" panose="020F0502020204030204" pitchFamily="34" charset="0"/>
                          <a:cs typeface="Calibri" panose="020F0502020204030204" pitchFamily="34" charset="0"/>
                        </a:rPr>
                        <a:t>       1,339,623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100" b="0" i="0" u="none" strike="noStrike" dirty="0">
                          <a:solidFill>
                            <a:srgbClr val="203764"/>
                          </a:solidFill>
                          <a:effectLst/>
                          <a:latin typeface="Calibri" panose="020F0502020204030204" pitchFamily="34" charset="0"/>
                          <a:cs typeface="Calibri" panose="020F0502020204030204" pitchFamily="34" charset="0"/>
                        </a:rPr>
                        <a:t>       1,465,198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100" b="0" i="0" u="none" strike="noStrike">
                          <a:solidFill>
                            <a:srgbClr val="203764"/>
                          </a:solidFill>
                          <a:effectLst/>
                          <a:latin typeface="Calibri" panose="020F0502020204030204" pitchFamily="34" charset="0"/>
                          <a:cs typeface="Calibri" panose="020F0502020204030204" pitchFamily="34" charset="0"/>
                        </a:rPr>
                        <a:t>      1,528,495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100" b="0" i="0" u="none" strike="noStrike">
                          <a:solidFill>
                            <a:srgbClr val="203764"/>
                          </a:solidFill>
                          <a:effectLst/>
                          <a:latin typeface="Calibri" panose="020F0502020204030204" pitchFamily="34" charset="0"/>
                          <a:cs typeface="Calibri" panose="020F0502020204030204" pitchFamily="34" charset="0"/>
                        </a:rPr>
                        <a:t>       1,594,526 </a:t>
                      </a:r>
                    </a:p>
                  </a:txBody>
                  <a:tcPr marL="0" marR="0" marT="0" marB="0" anchor="ctr">
                    <a:lnL w="6350" cap="flat" cmpd="sng" algn="ctr">
                      <a:solidFill>
                        <a:srgbClr val="B8CCE4"/>
                      </a:solidFill>
                      <a:prstDash val="solid"/>
                      <a:round/>
                      <a:headEnd type="none" w="med" len="med"/>
                      <a:tailEnd type="none" w="med" len="med"/>
                    </a:lnL>
                    <a:lnR>
                      <a:noFill/>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100" b="0" i="0" u="none" strike="noStrike">
                          <a:solidFill>
                            <a:srgbClr val="203764"/>
                          </a:solidFill>
                          <a:effectLst/>
                          <a:latin typeface="Calibri" panose="020F0502020204030204" pitchFamily="34" charset="0"/>
                          <a:cs typeface="Calibri" panose="020F0502020204030204" pitchFamily="34" charset="0"/>
                        </a:rPr>
                        <a:t>     1,663,409 </a:t>
                      </a:r>
                    </a:p>
                  </a:txBody>
                  <a:tcPr marL="0" marR="0" marT="0" marB="0" anchor="ctr">
                    <a:lnL>
                      <a:noFill/>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050" b="0" i="0" u="none" strike="noStrike">
                          <a:solidFill>
                            <a:srgbClr val="203764"/>
                          </a:solidFill>
                          <a:effectLst/>
                          <a:latin typeface="Calibri" panose="020F0502020204030204" pitchFamily="34" charset="0"/>
                          <a:cs typeface="Calibri" panose="020F0502020204030204" pitchFamily="34" charset="0"/>
                        </a:rPr>
                        <a:t>9%</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050" b="0" i="0" u="none" strike="noStrike">
                          <a:solidFill>
                            <a:srgbClr val="203764"/>
                          </a:solidFill>
                          <a:effectLst/>
                          <a:latin typeface="Calibri" panose="020F0502020204030204" pitchFamily="34" charset="0"/>
                          <a:cs typeface="Calibri" panose="020F0502020204030204" pitchFamily="34" charset="0"/>
                        </a:rPr>
                        <a:t>4%</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050" b="0" i="0" u="none" strike="noStrike">
                          <a:solidFill>
                            <a:srgbClr val="203764"/>
                          </a:solidFill>
                          <a:effectLst/>
                          <a:latin typeface="Calibri" panose="020F0502020204030204" pitchFamily="34" charset="0"/>
                          <a:cs typeface="Calibri" panose="020F0502020204030204" pitchFamily="34" charset="0"/>
                        </a:rPr>
                        <a:t>4%</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050" b="0" i="0" u="none" strike="noStrike">
                          <a:solidFill>
                            <a:srgbClr val="203764"/>
                          </a:solidFill>
                          <a:effectLst/>
                          <a:latin typeface="Calibri" panose="020F0502020204030204" pitchFamily="34" charset="0"/>
                          <a:cs typeface="Calibri" panose="020F0502020204030204" pitchFamily="34" charset="0"/>
                        </a:rPr>
                        <a:t>4%</a:t>
                      </a:r>
                    </a:p>
                  </a:txBody>
                  <a:tcPr marL="0" marR="0" marT="0" marB="0" anchor="ctr">
                    <a:lnL w="6350" cap="flat" cmpd="sng" algn="ctr">
                      <a:solidFill>
                        <a:srgbClr val="B8CCE4"/>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extLst>
                  <a:ext uri="{0D108BD9-81ED-4DB2-BD59-A6C34878D82A}">
                    <a16:rowId xmlns:a16="http://schemas.microsoft.com/office/drawing/2014/main" xmlns="" val="3069242305"/>
                  </a:ext>
                </a:extLst>
              </a:tr>
              <a:tr h="137639">
                <a:tc>
                  <a:txBody>
                    <a:bodyPr/>
                    <a:lstStyle/>
                    <a:p>
                      <a:pPr algn="l" rtl="0" fontAlgn="ctr"/>
                      <a:r>
                        <a:rPr lang="es-ES" sz="1050" b="0" i="0" u="none" strike="noStrike">
                          <a:solidFill>
                            <a:srgbClr val="203764"/>
                          </a:solidFill>
                          <a:effectLst/>
                          <a:latin typeface="Calibri" panose="020F0502020204030204" pitchFamily="34" charset="0"/>
                          <a:cs typeface="Calibri" panose="020F0502020204030204" pitchFamily="34" charset="0"/>
                        </a:rPr>
                        <a:t>Adquisición de Bienes y servicios </a:t>
                      </a:r>
                    </a:p>
                  </a:txBody>
                  <a:tcPr marL="0" marR="0" marT="0" marB="0" anchor="ctr">
                    <a:lnL w="12700" cap="flat" cmpd="sng" algn="ctr">
                      <a:solidFill>
                        <a:schemeClr val="tx1"/>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100" b="0" i="0" u="none" strike="noStrike">
                          <a:solidFill>
                            <a:srgbClr val="203764"/>
                          </a:solidFill>
                          <a:effectLst/>
                          <a:latin typeface="Calibri" panose="020F0502020204030204" pitchFamily="34" charset="0"/>
                          <a:cs typeface="Calibri" panose="020F0502020204030204" pitchFamily="34" charset="0"/>
                        </a:rPr>
                        <a:t>          163,436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100" b="0" i="0" u="none" strike="noStrike">
                          <a:solidFill>
                            <a:srgbClr val="203764"/>
                          </a:solidFill>
                          <a:effectLst/>
                          <a:latin typeface="Calibri" panose="020F0502020204030204" pitchFamily="34" charset="0"/>
                          <a:cs typeface="Calibri" panose="020F0502020204030204" pitchFamily="34" charset="0"/>
                        </a:rPr>
                        <a:t>          163,436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100" b="0" i="0" u="none" strike="noStrike">
                          <a:solidFill>
                            <a:srgbClr val="203764"/>
                          </a:solidFill>
                          <a:effectLst/>
                          <a:latin typeface="Calibri" panose="020F0502020204030204" pitchFamily="34" charset="0"/>
                          <a:cs typeface="Calibri" panose="020F0502020204030204" pitchFamily="34" charset="0"/>
                        </a:rPr>
                        <a:t>          221,162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100" b="0" i="0" u="none" strike="noStrike">
                          <a:solidFill>
                            <a:srgbClr val="203764"/>
                          </a:solidFill>
                          <a:effectLst/>
                          <a:latin typeface="Calibri" panose="020F0502020204030204" pitchFamily="34" charset="0"/>
                          <a:cs typeface="Calibri" panose="020F0502020204030204" pitchFamily="34" charset="0"/>
                        </a:rPr>
                        <a:t>         227,797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100" b="0" i="0" u="none" strike="noStrike" dirty="0">
                          <a:solidFill>
                            <a:srgbClr val="203764"/>
                          </a:solidFill>
                          <a:effectLst/>
                          <a:latin typeface="Calibri" panose="020F0502020204030204" pitchFamily="34" charset="0"/>
                          <a:cs typeface="Calibri" panose="020F0502020204030204" pitchFamily="34" charset="0"/>
                        </a:rPr>
                        <a:t>          234,631 </a:t>
                      </a:r>
                    </a:p>
                  </a:txBody>
                  <a:tcPr marL="0" marR="0" marT="0" marB="0" anchor="ctr">
                    <a:lnL w="6350" cap="flat" cmpd="sng" algn="ctr">
                      <a:solidFill>
                        <a:srgbClr val="B8CCE4"/>
                      </a:solidFill>
                      <a:prstDash val="solid"/>
                      <a:round/>
                      <a:headEnd type="none" w="med" len="med"/>
                      <a:tailEnd type="none" w="med" len="med"/>
                    </a:lnL>
                    <a:lnR>
                      <a:noFill/>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100" b="0" i="0" u="none" strike="noStrike">
                          <a:solidFill>
                            <a:srgbClr val="203764"/>
                          </a:solidFill>
                          <a:effectLst/>
                          <a:latin typeface="Calibri" panose="020F0502020204030204" pitchFamily="34" charset="0"/>
                          <a:cs typeface="Calibri" panose="020F0502020204030204" pitchFamily="34" charset="0"/>
                        </a:rPr>
                        <a:t>        241,670 </a:t>
                      </a:r>
                    </a:p>
                  </a:txBody>
                  <a:tcPr marL="0" marR="0" marT="0" marB="0" anchor="ctr">
                    <a:lnL>
                      <a:noFill/>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050" b="0" i="0" u="none" strike="noStrike">
                          <a:solidFill>
                            <a:srgbClr val="203764"/>
                          </a:solidFill>
                          <a:effectLst/>
                          <a:latin typeface="Calibri" panose="020F0502020204030204" pitchFamily="34" charset="0"/>
                          <a:cs typeface="Calibri" panose="020F0502020204030204" pitchFamily="34" charset="0"/>
                        </a:rPr>
                        <a:t>35%</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050" b="0" i="0" u="none" strike="noStrike">
                          <a:solidFill>
                            <a:srgbClr val="203764"/>
                          </a:solidFill>
                          <a:effectLst/>
                          <a:latin typeface="Calibri" panose="020F0502020204030204" pitchFamily="34" charset="0"/>
                          <a:cs typeface="Calibri" panose="020F0502020204030204" pitchFamily="34" charset="0"/>
                        </a:rPr>
                        <a:t>3%</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050" b="0" i="0" u="none" strike="noStrike">
                          <a:solidFill>
                            <a:srgbClr val="203764"/>
                          </a:solidFill>
                          <a:effectLst/>
                          <a:latin typeface="Calibri" panose="020F0502020204030204" pitchFamily="34" charset="0"/>
                          <a:cs typeface="Calibri" panose="020F0502020204030204" pitchFamily="34" charset="0"/>
                        </a:rPr>
                        <a:t>3%</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050" b="0" i="0" u="none" strike="noStrike">
                          <a:solidFill>
                            <a:srgbClr val="203764"/>
                          </a:solidFill>
                          <a:effectLst/>
                          <a:latin typeface="Calibri" panose="020F0502020204030204" pitchFamily="34" charset="0"/>
                          <a:cs typeface="Calibri" panose="020F0502020204030204" pitchFamily="34" charset="0"/>
                        </a:rPr>
                        <a:t>3%</a:t>
                      </a:r>
                    </a:p>
                  </a:txBody>
                  <a:tcPr marL="0" marR="0" marT="0" marB="0" anchor="ctr">
                    <a:lnL w="6350" cap="flat" cmpd="sng" algn="ctr">
                      <a:solidFill>
                        <a:srgbClr val="B8CCE4"/>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extLst>
                  <a:ext uri="{0D108BD9-81ED-4DB2-BD59-A6C34878D82A}">
                    <a16:rowId xmlns:a16="http://schemas.microsoft.com/office/drawing/2014/main" xmlns="" val="3557014395"/>
                  </a:ext>
                </a:extLst>
              </a:tr>
              <a:tr h="137639">
                <a:tc>
                  <a:txBody>
                    <a:bodyPr/>
                    <a:lstStyle/>
                    <a:p>
                      <a:pPr algn="l" rtl="0" fontAlgn="ctr"/>
                      <a:r>
                        <a:rPr lang="es-CO" sz="1050" b="0" i="0" u="none" strike="noStrike">
                          <a:solidFill>
                            <a:srgbClr val="203764"/>
                          </a:solidFill>
                          <a:effectLst/>
                          <a:latin typeface="Calibri" panose="020F0502020204030204" pitchFamily="34" charset="0"/>
                          <a:cs typeface="Calibri" panose="020F0502020204030204" pitchFamily="34" charset="0"/>
                        </a:rPr>
                        <a:t>Transferencias corrientes </a:t>
                      </a:r>
                    </a:p>
                  </a:txBody>
                  <a:tcPr marL="0" marR="0" marT="0" marB="0" anchor="ctr">
                    <a:lnL w="12700" cap="flat" cmpd="sng" algn="ctr">
                      <a:solidFill>
                        <a:schemeClr val="tx1"/>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100" b="0" i="0" u="none" strike="noStrike">
                          <a:solidFill>
                            <a:srgbClr val="203764"/>
                          </a:solidFill>
                          <a:effectLst/>
                          <a:latin typeface="Calibri" panose="020F0502020204030204" pitchFamily="34" charset="0"/>
                          <a:cs typeface="Calibri" panose="020F0502020204030204" pitchFamily="34" charset="0"/>
                        </a:rPr>
                        <a:t>             69,815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100" b="0" i="0" u="none" strike="noStrike">
                          <a:solidFill>
                            <a:srgbClr val="203764"/>
                          </a:solidFill>
                          <a:effectLst/>
                          <a:latin typeface="Calibri" panose="020F0502020204030204" pitchFamily="34" charset="0"/>
                          <a:cs typeface="Calibri" panose="020F0502020204030204" pitchFamily="34" charset="0"/>
                        </a:rPr>
                        <a:t>             69,815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100" b="0" i="0" u="none" strike="noStrike">
                          <a:solidFill>
                            <a:srgbClr val="203764"/>
                          </a:solidFill>
                          <a:effectLst/>
                          <a:latin typeface="Calibri" panose="020F0502020204030204" pitchFamily="34" charset="0"/>
                          <a:cs typeface="Calibri" panose="020F0502020204030204" pitchFamily="34" charset="0"/>
                        </a:rPr>
                        <a:t>            23,063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100" b="0" i="0" u="none" strike="noStrike">
                          <a:solidFill>
                            <a:srgbClr val="203764"/>
                          </a:solidFill>
                          <a:effectLst/>
                          <a:latin typeface="Calibri" panose="020F0502020204030204" pitchFamily="34" charset="0"/>
                          <a:cs typeface="Calibri" panose="020F0502020204030204" pitchFamily="34" charset="0"/>
                        </a:rPr>
                        <a:t>           23,755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100" b="0" i="0" u="none" strike="noStrike" dirty="0">
                          <a:solidFill>
                            <a:srgbClr val="203764"/>
                          </a:solidFill>
                          <a:effectLst/>
                          <a:latin typeface="Calibri" panose="020F0502020204030204" pitchFamily="34" charset="0"/>
                          <a:cs typeface="Calibri" panose="020F0502020204030204" pitchFamily="34" charset="0"/>
                        </a:rPr>
                        <a:t>            24,468 </a:t>
                      </a:r>
                    </a:p>
                  </a:txBody>
                  <a:tcPr marL="0" marR="0" marT="0" marB="0" anchor="ctr">
                    <a:lnL w="6350" cap="flat" cmpd="sng" algn="ctr">
                      <a:solidFill>
                        <a:srgbClr val="B8CCE4"/>
                      </a:solidFill>
                      <a:prstDash val="solid"/>
                      <a:round/>
                      <a:headEnd type="none" w="med" len="med"/>
                      <a:tailEnd type="none" w="med" len="med"/>
                    </a:lnL>
                    <a:lnR>
                      <a:noFill/>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100" b="0" i="0" u="none" strike="noStrike">
                          <a:solidFill>
                            <a:srgbClr val="203764"/>
                          </a:solidFill>
                          <a:effectLst/>
                          <a:latin typeface="Calibri" panose="020F0502020204030204" pitchFamily="34" charset="0"/>
                          <a:cs typeface="Calibri" panose="020F0502020204030204" pitchFamily="34" charset="0"/>
                        </a:rPr>
                        <a:t>           25,202 </a:t>
                      </a:r>
                    </a:p>
                  </a:txBody>
                  <a:tcPr marL="0" marR="0" marT="0" marB="0" anchor="ctr">
                    <a:lnL>
                      <a:noFill/>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050" b="0" i="0" u="none" strike="noStrike">
                          <a:solidFill>
                            <a:srgbClr val="203764"/>
                          </a:solidFill>
                          <a:effectLst/>
                          <a:latin typeface="Calibri" panose="020F0502020204030204" pitchFamily="34" charset="0"/>
                          <a:cs typeface="Calibri" panose="020F0502020204030204" pitchFamily="34" charset="0"/>
                        </a:rPr>
                        <a:t>-67%</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050" b="0" i="0" u="none" strike="noStrike">
                          <a:solidFill>
                            <a:srgbClr val="203764"/>
                          </a:solidFill>
                          <a:effectLst/>
                          <a:latin typeface="Calibri" panose="020F0502020204030204" pitchFamily="34" charset="0"/>
                          <a:cs typeface="Calibri" panose="020F0502020204030204" pitchFamily="34" charset="0"/>
                        </a:rPr>
                        <a:t>3%</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050" b="0" i="0" u="none" strike="noStrike">
                          <a:solidFill>
                            <a:srgbClr val="203764"/>
                          </a:solidFill>
                          <a:effectLst/>
                          <a:latin typeface="Calibri" panose="020F0502020204030204" pitchFamily="34" charset="0"/>
                          <a:cs typeface="Calibri" panose="020F0502020204030204" pitchFamily="34" charset="0"/>
                        </a:rPr>
                        <a:t>3%</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050" b="0" i="0" u="none" strike="noStrike">
                          <a:solidFill>
                            <a:srgbClr val="203764"/>
                          </a:solidFill>
                          <a:effectLst/>
                          <a:latin typeface="Calibri" panose="020F0502020204030204" pitchFamily="34" charset="0"/>
                          <a:cs typeface="Calibri" panose="020F0502020204030204" pitchFamily="34" charset="0"/>
                        </a:rPr>
                        <a:t>3%</a:t>
                      </a:r>
                    </a:p>
                  </a:txBody>
                  <a:tcPr marL="0" marR="0" marT="0" marB="0" anchor="ctr">
                    <a:lnL w="6350" cap="flat" cmpd="sng" algn="ctr">
                      <a:solidFill>
                        <a:srgbClr val="B8CCE4"/>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extLst>
                  <a:ext uri="{0D108BD9-81ED-4DB2-BD59-A6C34878D82A}">
                    <a16:rowId xmlns:a16="http://schemas.microsoft.com/office/drawing/2014/main" xmlns="" val="3496517495"/>
                  </a:ext>
                </a:extLst>
              </a:tr>
              <a:tr h="264266">
                <a:tc>
                  <a:txBody>
                    <a:bodyPr/>
                    <a:lstStyle/>
                    <a:p>
                      <a:pPr algn="l" rtl="0" fontAlgn="ctr"/>
                      <a:r>
                        <a:rPr lang="es-CO" sz="1050" b="0" i="0" u="none" strike="noStrike">
                          <a:solidFill>
                            <a:srgbClr val="203764"/>
                          </a:solidFill>
                          <a:effectLst/>
                          <a:latin typeface="Calibri" panose="020F0502020204030204" pitchFamily="34" charset="0"/>
                          <a:cs typeface="Calibri" panose="020F0502020204030204" pitchFamily="34" charset="0"/>
                        </a:rPr>
                        <a:t>Transferencias de capital </a:t>
                      </a:r>
                    </a:p>
                  </a:txBody>
                  <a:tcPr marL="0" marR="0" marT="0" marB="0" anchor="ctr">
                    <a:lnL w="12700" cap="flat" cmpd="sng" algn="ctr">
                      <a:solidFill>
                        <a:schemeClr val="tx1"/>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100" b="0" i="0" u="none" strike="noStrike">
                          <a:solidFill>
                            <a:srgbClr val="203764"/>
                          </a:solidFill>
                          <a:effectLst/>
                          <a:latin typeface="Calibri" panose="020F0502020204030204" pitchFamily="34" charset="0"/>
                          <a:cs typeface="Calibri" panose="020F0502020204030204" pitchFamily="34" charset="0"/>
                        </a:rPr>
                        <a:t>                        -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100" b="0" i="0" u="none" strike="noStrike">
                          <a:solidFill>
                            <a:srgbClr val="203764"/>
                          </a:solidFill>
                          <a:effectLst/>
                          <a:latin typeface="Calibri" panose="020F0502020204030204" pitchFamily="34" charset="0"/>
                          <a:cs typeface="Calibri" panose="020F0502020204030204" pitchFamily="34" charset="0"/>
                        </a:rPr>
                        <a:t>                        -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100" b="0" i="0" u="none" strike="noStrike">
                          <a:solidFill>
                            <a:srgbClr val="203764"/>
                          </a:solidFill>
                          <a:effectLst/>
                          <a:latin typeface="Calibri" panose="020F0502020204030204" pitchFamily="34" charset="0"/>
                          <a:cs typeface="Calibri" panose="020F0502020204030204" pitchFamily="34" charset="0"/>
                        </a:rPr>
                        <a:t>                       -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100" b="0" i="0" u="none" strike="noStrike">
                          <a:solidFill>
                            <a:srgbClr val="203764"/>
                          </a:solidFill>
                          <a:effectLst/>
                          <a:latin typeface="Calibri" panose="020F0502020204030204" pitchFamily="34" charset="0"/>
                          <a:cs typeface="Calibri" panose="020F0502020204030204" pitchFamily="34" charset="0"/>
                        </a:rPr>
                        <a:t>                      -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100" b="0" i="0" u="none" strike="noStrike">
                          <a:solidFill>
                            <a:srgbClr val="203764"/>
                          </a:solidFill>
                          <a:effectLst/>
                          <a:latin typeface="Calibri" panose="020F0502020204030204" pitchFamily="34" charset="0"/>
                          <a:cs typeface="Calibri" panose="020F0502020204030204" pitchFamily="34" charset="0"/>
                        </a:rPr>
                        <a:t>                       -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100" b="0" i="0" u="none" strike="noStrike">
                          <a:solidFill>
                            <a:srgbClr val="203764"/>
                          </a:solidFill>
                          <a:effectLst/>
                          <a:latin typeface="Calibri" panose="020F0502020204030204" pitchFamily="34" charset="0"/>
                          <a:cs typeface="Calibri" panose="020F0502020204030204" pitchFamily="34" charset="0"/>
                        </a:rPr>
                        <a:t>                      -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050" b="0" i="0" u="none" strike="noStrike">
                          <a:solidFill>
                            <a:srgbClr val="203764"/>
                          </a:solidFill>
                          <a:effectLst/>
                          <a:latin typeface="Calibri" panose="020F0502020204030204" pitchFamily="34" charset="0"/>
                          <a:cs typeface="Calibri" panose="020F0502020204030204" pitchFamily="34" charset="0"/>
                        </a:rPr>
                        <a:t>0%</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050" b="0" i="0" u="none" strike="noStrike">
                          <a:solidFill>
                            <a:srgbClr val="203764"/>
                          </a:solidFill>
                          <a:effectLst/>
                          <a:latin typeface="Calibri" panose="020F0502020204030204" pitchFamily="34" charset="0"/>
                          <a:cs typeface="Calibri" panose="020F0502020204030204" pitchFamily="34" charset="0"/>
                        </a:rPr>
                        <a:t>0%</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050" b="0" i="0" u="none" strike="noStrike">
                          <a:solidFill>
                            <a:srgbClr val="203764"/>
                          </a:solidFill>
                          <a:effectLst/>
                          <a:latin typeface="Calibri" panose="020F0502020204030204" pitchFamily="34" charset="0"/>
                          <a:cs typeface="Calibri" panose="020F0502020204030204" pitchFamily="34" charset="0"/>
                        </a:rPr>
                        <a:t>0%</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050" b="0" i="0" u="none" strike="noStrike">
                          <a:solidFill>
                            <a:srgbClr val="203764"/>
                          </a:solidFill>
                          <a:effectLst/>
                          <a:latin typeface="Calibri" panose="020F0502020204030204" pitchFamily="34" charset="0"/>
                          <a:cs typeface="Calibri" panose="020F0502020204030204" pitchFamily="34" charset="0"/>
                        </a:rPr>
                        <a:t>0%</a:t>
                      </a:r>
                    </a:p>
                  </a:txBody>
                  <a:tcPr marL="0" marR="0" marT="0" marB="0" anchor="ctr">
                    <a:lnL w="6350" cap="flat" cmpd="sng" algn="ctr">
                      <a:solidFill>
                        <a:srgbClr val="B8CCE4"/>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extLst>
                  <a:ext uri="{0D108BD9-81ED-4DB2-BD59-A6C34878D82A}">
                    <a16:rowId xmlns:a16="http://schemas.microsoft.com/office/drawing/2014/main" xmlns="" val="2037590227"/>
                  </a:ext>
                </a:extLst>
              </a:tr>
              <a:tr h="264266">
                <a:tc>
                  <a:txBody>
                    <a:bodyPr/>
                    <a:lstStyle/>
                    <a:p>
                      <a:pPr algn="l" rtl="0" fontAlgn="ctr"/>
                      <a:r>
                        <a:rPr lang="es-ES" sz="1050" b="0" i="0" u="none" strike="noStrike">
                          <a:solidFill>
                            <a:srgbClr val="203764"/>
                          </a:solidFill>
                          <a:effectLst/>
                          <a:latin typeface="Calibri" panose="020F0502020204030204" pitchFamily="34" charset="0"/>
                          <a:cs typeface="Calibri" panose="020F0502020204030204" pitchFamily="34" charset="0"/>
                        </a:rPr>
                        <a:t>Gastos de comercialización y producción </a:t>
                      </a:r>
                    </a:p>
                  </a:txBody>
                  <a:tcPr marL="0" marR="0" marT="0" marB="0" anchor="ctr">
                    <a:lnL w="12700" cap="flat" cmpd="sng" algn="ctr">
                      <a:solidFill>
                        <a:schemeClr val="tx1"/>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100" b="0" i="0" u="none" strike="noStrike">
                          <a:solidFill>
                            <a:srgbClr val="203764"/>
                          </a:solidFill>
                          <a:effectLst/>
                          <a:latin typeface="Calibri" panose="020F0502020204030204" pitchFamily="34" charset="0"/>
                          <a:cs typeface="Calibri" panose="020F0502020204030204" pitchFamily="34" charset="0"/>
                        </a:rPr>
                        <a:t>                        -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100" b="0" i="0" u="none" strike="noStrike">
                          <a:solidFill>
                            <a:srgbClr val="203764"/>
                          </a:solidFill>
                          <a:effectLst/>
                          <a:latin typeface="Calibri" panose="020F0502020204030204" pitchFamily="34" charset="0"/>
                          <a:cs typeface="Calibri" panose="020F0502020204030204" pitchFamily="34" charset="0"/>
                        </a:rPr>
                        <a:t>                        -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100" b="0" i="0" u="none" strike="noStrike">
                          <a:solidFill>
                            <a:srgbClr val="203764"/>
                          </a:solidFill>
                          <a:effectLst/>
                          <a:latin typeface="Calibri" panose="020F0502020204030204" pitchFamily="34" charset="0"/>
                          <a:cs typeface="Calibri" panose="020F0502020204030204" pitchFamily="34" charset="0"/>
                        </a:rPr>
                        <a:t>                       -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100" b="0" i="0" u="none" strike="noStrike">
                          <a:solidFill>
                            <a:srgbClr val="203764"/>
                          </a:solidFill>
                          <a:effectLst/>
                          <a:latin typeface="Calibri" panose="020F0502020204030204" pitchFamily="34" charset="0"/>
                          <a:cs typeface="Calibri" panose="020F0502020204030204" pitchFamily="34" charset="0"/>
                        </a:rPr>
                        <a:t>                      -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100" b="0" i="0" u="none" strike="noStrike">
                          <a:solidFill>
                            <a:srgbClr val="203764"/>
                          </a:solidFill>
                          <a:effectLst/>
                          <a:latin typeface="Calibri" panose="020F0502020204030204" pitchFamily="34" charset="0"/>
                          <a:cs typeface="Calibri" panose="020F0502020204030204" pitchFamily="34" charset="0"/>
                        </a:rPr>
                        <a:t>                       -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100" b="0" i="0" u="none" strike="noStrike" dirty="0">
                          <a:solidFill>
                            <a:srgbClr val="203764"/>
                          </a:solidFill>
                          <a:effectLst/>
                          <a:latin typeface="Calibri" panose="020F0502020204030204" pitchFamily="34" charset="0"/>
                          <a:cs typeface="Calibri" panose="020F0502020204030204" pitchFamily="34" charset="0"/>
                        </a:rPr>
                        <a:t>                      -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050" b="0" i="0" u="none" strike="noStrike" dirty="0">
                          <a:solidFill>
                            <a:srgbClr val="203764"/>
                          </a:solidFill>
                          <a:effectLst/>
                          <a:latin typeface="Calibri" panose="020F0502020204030204" pitchFamily="34" charset="0"/>
                          <a:cs typeface="Calibri" panose="020F0502020204030204" pitchFamily="34" charset="0"/>
                        </a:rPr>
                        <a:t>0%</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050" b="0" i="0" u="none" strike="noStrike">
                          <a:solidFill>
                            <a:srgbClr val="203764"/>
                          </a:solidFill>
                          <a:effectLst/>
                          <a:latin typeface="Calibri" panose="020F0502020204030204" pitchFamily="34" charset="0"/>
                          <a:cs typeface="Calibri" panose="020F0502020204030204" pitchFamily="34" charset="0"/>
                        </a:rPr>
                        <a:t>0%</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050" b="0" i="0" u="none" strike="noStrike">
                          <a:solidFill>
                            <a:srgbClr val="203764"/>
                          </a:solidFill>
                          <a:effectLst/>
                          <a:latin typeface="Calibri" panose="020F0502020204030204" pitchFamily="34" charset="0"/>
                          <a:cs typeface="Calibri" panose="020F0502020204030204" pitchFamily="34" charset="0"/>
                        </a:rPr>
                        <a:t>0%</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050" b="0" i="0" u="none" strike="noStrike">
                          <a:solidFill>
                            <a:srgbClr val="203764"/>
                          </a:solidFill>
                          <a:effectLst/>
                          <a:latin typeface="Calibri" panose="020F0502020204030204" pitchFamily="34" charset="0"/>
                          <a:cs typeface="Calibri" panose="020F0502020204030204" pitchFamily="34" charset="0"/>
                        </a:rPr>
                        <a:t>0%</a:t>
                      </a:r>
                    </a:p>
                  </a:txBody>
                  <a:tcPr marL="0" marR="0" marT="0" marB="0" anchor="ctr">
                    <a:lnL w="6350" cap="flat" cmpd="sng" algn="ctr">
                      <a:solidFill>
                        <a:srgbClr val="B8CCE4"/>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extLst>
                  <a:ext uri="{0D108BD9-81ED-4DB2-BD59-A6C34878D82A}">
                    <a16:rowId xmlns:a16="http://schemas.microsoft.com/office/drawing/2014/main" xmlns="" val="2347333739"/>
                  </a:ext>
                </a:extLst>
              </a:tr>
              <a:tr h="264266">
                <a:tc>
                  <a:txBody>
                    <a:bodyPr/>
                    <a:lstStyle/>
                    <a:p>
                      <a:pPr algn="l" rtl="0" fontAlgn="ctr"/>
                      <a:r>
                        <a:rPr lang="es-CO" sz="1050" b="0" i="0" u="none" strike="noStrike">
                          <a:solidFill>
                            <a:srgbClr val="203764"/>
                          </a:solidFill>
                          <a:effectLst/>
                          <a:latin typeface="Calibri" panose="020F0502020204030204" pitchFamily="34" charset="0"/>
                          <a:cs typeface="Calibri" panose="020F0502020204030204" pitchFamily="34" charset="0"/>
                        </a:rPr>
                        <a:t>Adquisición de activos financieros</a:t>
                      </a:r>
                    </a:p>
                  </a:txBody>
                  <a:tcPr marL="0" marR="0" marT="0" marB="0" anchor="ctr">
                    <a:lnL w="12700" cap="flat" cmpd="sng" algn="ctr">
                      <a:solidFill>
                        <a:schemeClr val="tx1"/>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100" b="0" i="0" u="none" strike="noStrike">
                          <a:solidFill>
                            <a:srgbClr val="203764"/>
                          </a:solidFill>
                          <a:effectLst/>
                          <a:latin typeface="Calibri" panose="020F0502020204030204" pitchFamily="34" charset="0"/>
                          <a:cs typeface="Calibri" panose="020F0502020204030204" pitchFamily="34" charset="0"/>
                        </a:rPr>
                        <a:t>                        -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100" b="0" i="0" u="none" strike="noStrike">
                          <a:solidFill>
                            <a:srgbClr val="203764"/>
                          </a:solidFill>
                          <a:effectLst/>
                          <a:latin typeface="Calibri" panose="020F0502020204030204" pitchFamily="34" charset="0"/>
                          <a:cs typeface="Calibri" panose="020F0502020204030204" pitchFamily="34" charset="0"/>
                        </a:rPr>
                        <a:t>                        -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100" b="0" i="0" u="none" strike="noStrike">
                          <a:solidFill>
                            <a:srgbClr val="203764"/>
                          </a:solidFill>
                          <a:effectLst/>
                          <a:latin typeface="Calibri" panose="020F0502020204030204" pitchFamily="34" charset="0"/>
                          <a:cs typeface="Calibri" panose="020F0502020204030204" pitchFamily="34" charset="0"/>
                        </a:rPr>
                        <a:t>                       -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100" b="0" i="0" u="none" strike="noStrike">
                          <a:solidFill>
                            <a:srgbClr val="203764"/>
                          </a:solidFill>
                          <a:effectLst/>
                          <a:latin typeface="Calibri" panose="020F0502020204030204" pitchFamily="34" charset="0"/>
                          <a:cs typeface="Calibri" panose="020F0502020204030204" pitchFamily="34" charset="0"/>
                        </a:rPr>
                        <a:t>                      -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100" b="0" i="0" u="none" strike="noStrike">
                          <a:solidFill>
                            <a:srgbClr val="203764"/>
                          </a:solidFill>
                          <a:effectLst/>
                          <a:latin typeface="Calibri" panose="020F0502020204030204" pitchFamily="34" charset="0"/>
                          <a:cs typeface="Calibri" panose="020F0502020204030204" pitchFamily="34" charset="0"/>
                        </a:rPr>
                        <a:t>                       -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100" b="0" i="0" u="none" strike="noStrike">
                          <a:solidFill>
                            <a:srgbClr val="203764"/>
                          </a:solidFill>
                          <a:effectLst/>
                          <a:latin typeface="Calibri" panose="020F0502020204030204" pitchFamily="34" charset="0"/>
                          <a:cs typeface="Calibri" panose="020F0502020204030204" pitchFamily="34" charset="0"/>
                        </a:rPr>
                        <a:t>                      -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050" b="0" i="0" u="none" strike="noStrike" dirty="0">
                          <a:solidFill>
                            <a:srgbClr val="203764"/>
                          </a:solidFill>
                          <a:effectLst/>
                          <a:latin typeface="Calibri" panose="020F0502020204030204" pitchFamily="34" charset="0"/>
                          <a:cs typeface="Calibri" panose="020F0502020204030204" pitchFamily="34" charset="0"/>
                        </a:rPr>
                        <a:t>0%</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050" b="0" i="0" u="none" strike="noStrike">
                          <a:solidFill>
                            <a:srgbClr val="203764"/>
                          </a:solidFill>
                          <a:effectLst/>
                          <a:latin typeface="Calibri" panose="020F0502020204030204" pitchFamily="34" charset="0"/>
                          <a:cs typeface="Calibri" panose="020F0502020204030204" pitchFamily="34" charset="0"/>
                        </a:rPr>
                        <a:t>0%</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050" b="0" i="0" u="none" strike="noStrike">
                          <a:solidFill>
                            <a:srgbClr val="203764"/>
                          </a:solidFill>
                          <a:effectLst/>
                          <a:latin typeface="Calibri" panose="020F0502020204030204" pitchFamily="34" charset="0"/>
                          <a:cs typeface="Calibri" panose="020F0502020204030204" pitchFamily="34" charset="0"/>
                        </a:rPr>
                        <a:t>0%</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050" b="0" i="0" u="none" strike="noStrike">
                          <a:solidFill>
                            <a:srgbClr val="203764"/>
                          </a:solidFill>
                          <a:effectLst/>
                          <a:latin typeface="Calibri" panose="020F0502020204030204" pitchFamily="34" charset="0"/>
                          <a:cs typeface="Calibri" panose="020F0502020204030204" pitchFamily="34" charset="0"/>
                        </a:rPr>
                        <a:t>0%</a:t>
                      </a:r>
                    </a:p>
                  </a:txBody>
                  <a:tcPr marL="0" marR="0" marT="0" marB="0" anchor="ctr">
                    <a:lnL w="6350" cap="flat" cmpd="sng" algn="ctr">
                      <a:solidFill>
                        <a:srgbClr val="B8CCE4"/>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extLst>
                  <a:ext uri="{0D108BD9-81ED-4DB2-BD59-A6C34878D82A}">
                    <a16:rowId xmlns:a16="http://schemas.microsoft.com/office/drawing/2014/main" xmlns="" val="1725727152"/>
                  </a:ext>
                </a:extLst>
              </a:tr>
              <a:tr h="386980">
                <a:tc>
                  <a:txBody>
                    <a:bodyPr/>
                    <a:lstStyle/>
                    <a:p>
                      <a:pPr algn="l" rtl="0" fontAlgn="ctr"/>
                      <a:r>
                        <a:rPr lang="es-CO" sz="1050" b="0" i="0" u="none" strike="noStrike">
                          <a:solidFill>
                            <a:srgbClr val="203764"/>
                          </a:solidFill>
                          <a:effectLst/>
                          <a:latin typeface="Calibri" panose="020F0502020204030204" pitchFamily="34" charset="0"/>
                          <a:cs typeface="Calibri" panose="020F0502020204030204" pitchFamily="34" charset="0"/>
                        </a:rPr>
                        <a:t>Disminución de pasivos </a:t>
                      </a:r>
                    </a:p>
                  </a:txBody>
                  <a:tcPr marL="0" marR="0" marT="0" marB="0" anchor="ctr">
                    <a:lnL w="12700" cap="flat" cmpd="sng" algn="ctr">
                      <a:solidFill>
                        <a:schemeClr val="tx1"/>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100" b="0" i="0" u="none" strike="noStrike" dirty="0">
                          <a:solidFill>
                            <a:srgbClr val="203764"/>
                          </a:solidFill>
                          <a:effectLst/>
                          <a:latin typeface="Calibri" panose="020F0502020204030204" pitchFamily="34" charset="0"/>
                          <a:cs typeface="Calibri" panose="020F0502020204030204" pitchFamily="34" charset="0"/>
                        </a:rPr>
                        <a:t>             </a:t>
                      </a:r>
                      <a:r>
                        <a:rPr lang="es-CO" sz="1100" b="0" i="0" u="none" strike="noStrike" dirty="0" smtClean="0">
                          <a:solidFill>
                            <a:srgbClr val="203764"/>
                          </a:solidFill>
                          <a:effectLst/>
                          <a:latin typeface="Calibri" panose="020F0502020204030204" pitchFamily="34" charset="0"/>
                          <a:cs typeface="Calibri" panose="020F0502020204030204" pitchFamily="34" charset="0"/>
                        </a:rPr>
                        <a:t>1,726 </a:t>
                      </a:r>
                      <a:endParaRPr lang="es-CO" sz="1100" b="0" i="0" u="none" strike="noStrike" dirty="0">
                        <a:solidFill>
                          <a:srgbClr val="203764"/>
                        </a:solidFill>
                        <a:effectLst/>
                        <a:latin typeface="Calibri" panose="020F0502020204030204" pitchFamily="34" charset="0"/>
                        <a:cs typeface="Calibri" panose="020F0502020204030204" pitchFamily="34" charset="0"/>
                      </a:endParaRP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100" b="0" i="0" u="none" strike="noStrike" dirty="0">
                          <a:solidFill>
                            <a:srgbClr val="203764"/>
                          </a:solidFill>
                          <a:effectLst/>
                          <a:latin typeface="Calibri" panose="020F0502020204030204" pitchFamily="34" charset="0"/>
                          <a:cs typeface="Calibri" panose="020F0502020204030204" pitchFamily="34" charset="0"/>
                        </a:rPr>
                        <a:t>             </a:t>
                      </a:r>
                      <a:r>
                        <a:rPr lang="es-CO" sz="1100" b="0" i="0" u="none" strike="noStrike" dirty="0" smtClean="0">
                          <a:solidFill>
                            <a:srgbClr val="203764"/>
                          </a:solidFill>
                          <a:effectLst/>
                          <a:latin typeface="Calibri" panose="020F0502020204030204" pitchFamily="34" charset="0"/>
                          <a:cs typeface="Calibri" panose="020F0502020204030204" pitchFamily="34" charset="0"/>
                        </a:rPr>
                        <a:t>1,726 </a:t>
                      </a:r>
                      <a:endParaRPr lang="es-CO" sz="1100" b="0" i="0" u="none" strike="noStrike" dirty="0">
                        <a:solidFill>
                          <a:srgbClr val="203764"/>
                        </a:solidFill>
                        <a:effectLst/>
                        <a:latin typeface="Calibri" panose="020F0502020204030204" pitchFamily="34" charset="0"/>
                        <a:cs typeface="Calibri" panose="020F0502020204030204" pitchFamily="34" charset="0"/>
                      </a:endParaRP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100" b="0" i="0" u="none" strike="noStrike" dirty="0">
                          <a:solidFill>
                            <a:srgbClr val="203764"/>
                          </a:solidFill>
                          <a:effectLst/>
                          <a:latin typeface="Calibri" panose="020F0502020204030204" pitchFamily="34" charset="0"/>
                          <a:cs typeface="Calibri" panose="020F0502020204030204" pitchFamily="34" charset="0"/>
                        </a:rPr>
                        <a:t>        </a:t>
                      </a:r>
                      <a:r>
                        <a:rPr lang="es-CO" sz="1100" b="0" i="0" u="none" strike="noStrike" dirty="0" smtClean="0">
                          <a:solidFill>
                            <a:srgbClr val="203764"/>
                          </a:solidFill>
                          <a:effectLst/>
                          <a:latin typeface="Calibri" panose="020F0502020204030204" pitchFamily="34" charset="0"/>
                          <a:cs typeface="Calibri" panose="020F0502020204030204" pitchFamily="34" charset="0"/>
                        </a:rPr>
                        <a:t>156,000 </a:t>
                      </a:r>
                      <a:endParaRPr lang="es-CO" sz="1100" b="0" i="0" u="none" strike="noStrike" dirty="0">
                        <a:solidFill>
                          <a:srgbClr val="203764"/>
                        </a:solidFill>
                        <a:effectLst/>
                        <a:latin typeface="Calibri" panose="020F0502020204030204" pitchFamily="34" charset="0"/>
                        <a:cs typeface="Calibri" panose="020F0502020204030204" pitchFamily="34" charset="0"/>
                      </a:endParaRP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100" b="0" i="0" u="none" strike="noStrike" dirty="0">
                          <a:solidFill>
                            <a:srgbClr val="203764"/>
                          </a:solidFill>
                          <a:effectLst/>
                          <a:latin typeface="Calibri" panose="020F0502020204030204" pitchFamily="34" charset="0"/>
                          <a:cs typeface="Calibri" panose="020F0502020204030204" pitchFamily="34" charset="0"/>
                        </a:rPr>
                        <a:t>       </a:t>
                      </a:r>
                      <a:r>
                        <a:rPr lang="es-CO" sz="1100" b="0" i="0" u="none" strike="noStrike" dirty="0" smtClean="0">
                          <a:solidFill>
                            <a:srgbClr val="203764"/>
                          </a:solidFill>
                          <a:effectLst/>
                          <a:latin typeface="Calibri" panose="020F0502020204030204" pitchFamily="34" charset="0"/>
                          <a:cs typeface="Calibri" panose="020F0502020204030204" pitchFamily="34" charset="0"/>
                        </a:rPr>
                        <a:t>160,680 </a:t>
                      </a:r>
                      <a:endParaRPr lang="es-CO" sz="1100" b="0" i="0" u="none" strike="noStrike" dirty="0">
                        <a:solidFill>
                          <a:srgbClr val="203764"/>
                        </a:solidFill>
                        <a:effectLst/>
                        <a:latin typeface="Calibri" panose="020F0502020204030204" pitchFamily="34" charset="0"/>
                        <a:cs typeface="Calibri" panose="020F0502020204030204" pitchFamily="34" charset="0"/>
                      </a:endParaRP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100" b="0" i="0" u="none" strike="noStrike" dirty="0">
                          <a:solidFill>
                            <a:srgbClr val="203764"/>
                          </a:solidFill>
                          <a:effectLst/>
                          <a:latin typeface="Calibri" panose="020F0502020204030204" pitchFamily="34" charset="0"/>
                          <a:cs typeface="Calibri" panose="020F0502020204030204" pitchFamily="34" charset="0"/>
                        </a:rPr>
                        <a:t>        </a:t>
                      </a:r>
                      <a:r>
                        <a:rPr lang="es-CO" sz="1100" b="0" i="0" u="none" strike="noStrike" dirty="0" smtClean="0">
                          <a:solidFill>
                            <a:srgbClr val="203764"/>
                          </a:solidFill>
                          <a:effectLst/>
                          <a:latin typeface="Calibri" panose="020F0502020204030204" pitchFamily="34" charset="0"/>
                          <a:cs typeface="Calibri" panose="020F0502020204030204" pitchFamily="34" charset="0"/>
                        </a:rPr>
                        <a:t>165,500 </a:t>
                      </a:r>
                      <a:endParaRPr lang="es-CO" sz="1100" b="0" i="0" u="none" strike="noStrike" dirty="0">
                        <a:solidFill>
                          <a:srgbClr val="203764"/>
                        </a:solidFill>
                        <a:effectLst/>
                        <a:latin typeface="Calibri" panose="020F0502020204030204" pitchFamily="34" charset="0"/>
                        <a:cs typeface="Calibri" panose="020F0502020204030204" pitchFamily="34" charset="0"/>
                      </a:endParaRPr>
                    </a:p>
                  </a:txBody>
                  <a:tcPr marL="0" marR="0" marT="0" marB="0" anchor="ctr">
                    <a:lnL w="6350" cap="flat" cmpd="sng" algn="ctr">
                      <a:solidFill>
                        <a:srgbClr val="B8CCE4"/>
                      </a:solidFill>
                      <a:prstDash val="solid"/>
                      <a:round/>
                      <a:headEnd type="none" w="med" len="med"/>
                      <a:tailEnd type="none" w="med" len="med"/>
                    </a:lnL>
                    <a:lnR>
                      <a:noFill/>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100" b="0" i="0" u="none" strike="noStrike" dirty="0">
                          <a:solidFill>
                            <a:srgbClr val="203764"/>
                          </a:solidFill>
                          <a:effectLst/>
                          <a:latin typeface="Calibri" panose="020F0502020204030204" pitchFamily="34" charset="0"/>
                          <a:cs typeface="Calibri" panose="020F0502020204030204" pitchFamily="34" charset="0"/>
                        </a:rPr>
                        <a:t>       </a:t>
                      </a:r>
                      <a:r>
                        <a:rPr lang="es-CO" sz="1100" b="0" i="0" u="none" strike="noStrike" dirty="0" smtClean="0">
                          <a:solidFill>
                            <a:srgbClr val="203764"/>
                          </a:solidFill>
                          <a:effectLst/>
                          <a:latin typeface="Calibri" panose="020F0502020204030204" pitchFamily="34" charset="0"/>
                          <a:cs typeface="Calibri" panose="020F0502020204030204" pitchFamily="34" charset="0"/>
                        </a:rPr>
                        <a:t>170,465 </a:t>
                      </a:r>
                      <a:endParaRPr lang="es-CO" sz="1100" b="0" i="0" u="none" strike="noStrike" dirty="0">
                        <a:solidFill>
                          <a:srgbClr val="203764"/>
                        </a:solidFill>
                        <a:effectLst/>
                        <a:latin typeface="Calibri" panose="020F0502020204030204" pitchFamily="34" charset="0"/>
                        <a:cs typeface="Calibri" panose="020F0502020204030204" pitchFamily="34" charset="0"/>
                      </a:endParaRPr>
                    </a:p>
                  </a:txBody>
                  <a:tcPr marL="0" marR="0" marT="0" marB="0" anchor="ctr">
                    <a:lnL>
                      <a:noFill/>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050" b="0" i="0" u="none" strike="noStrike">
                          <a:solidFill>
                            <a:srgbClr val="203764"/>
                          </a:solidFill>
                          <a:effectLst/>
                          <a:latin typeface="Calibri" panose="020F0502020204030204" pitchFamily="34" charset="0"/>
                          <a:cs typeface="Calibri" panose="020F0502020204030204" pitchFamily="34" charset="0"/>
                        </a:rPr>
                        <a:t>8938%</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050" b="0" i="0" u="none" strike="noStrike">
                          <a:solidFill>
                            <a:srgbClr val="203764"/>
                          </a:solidFill>
                          <a:effectLst/>
                          <a:latin typeface="Calibri" panose="020F0502020204030204" pitchFamily="34" charset="0"/>
                          <a:cs typeface="Calibri" panose="020F0502020204030204" pitchFamily="34" charset="0"/>
                        </a:rPr>
                        <a:t>3%</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050" b="0" i="0" u="none" strike="noStrike">
                          <a:solidFill>
                            <a:srgbClr val="203764"/>
                          </a:solidFill>
                          <a:effectLst/>
                          <a:latin typeface="Calibri" panose="020F0502020204030204" pitchFamily="34" charset="0"/>
                          <a:cs typeface="Calibri" panose="020F0502020204030204" pitchFamily="34" charset="0"/>
                        </a:rPr>
                        <a:t>3%</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050" b="0" i="0" u="none" strike="noStrike">
                          <a:solidFill>
                            <a:srgbClr val="203764"/>
                          </a:solidFill>
                          <a:effectLst/>
                          <a:latin typeface="Calibri" panose="020F0502020204030204" pitchFamily="34" charset="0"/>
                          <a:cs typeface="Calibri" panose="020F0502020204030204" pitchFamily="34" charset="0"/>
                        </a:rPr>
                        <a:t>3%</a:t>
                      </a:r>
                    </a:p>
                  </a:txBody>
                  <a:tcPr marL="0" marR="0" marT="0" marB="0" anchor="ctr">
                    <a:lnL w="6350" cap="flat" cmpd="sng" algn="ctr">
                      <a:solidFill>
                        <a:srgbClr val="B8CCE4"/>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extLst>
                  <a:ext uri="{0D108BD9-81ED-4DB2-BD59-A6C34878D82A}">
                    <a16:rowId xmlns:a16="http://schemas.microsoft.com/office/drawing/2014/main" xmlns="" val="6751332"/>
                  </a:ext>
                </a:extLst>
              </a:tr>
              <a:tr h="137639">
                <a:tc>
                  <a:txBody>
                    <a:bodyPr/>
                    <a:lstStyle/>
                    <a:p>
                      <a:pPr algn="l" rtl="0" fontAlgn="ctr"/>
                      <a:r>
                        <a:rPr lang="es-CO" sz="1050" b="0" i="0" u="none" strike="noStrike">
                          <a:solidFill>
                            <a:srgbClr val="203764"/>
                          </a:solidFill>
                          <a:effectLst/>
                          <a:latin typeface="Calibri" panose="020F0502020204030204" pitchFamily="34" charset="0"/>
                          <a:cs typeface="Calibri" panose="020F0502020204030204" pitchFamily="34" charset="0"/>
                        </a:rPr>
                        <a:t>Gastos por tributos, multas, sanciones e intereses de mora </a:t>
                      </a:r>
                    </a:p>
                  </a:txBody>
                  <a:tcPr marL="0" marR="0" marT="0" marB="0" anchor="ctr">
                    <a:lnL w="12700" cap="flat" cmpd="sng" algn="ctr">
                      <a:solidFill>
                        <a:schemeClr val="tx1"/>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100" b="0" i="0" u="none" strike="noStrike" dirty="0">
                          <a:solidFill>
                            <a:srgbClr val="203764"/>
                          </a:solidFill>
                          <a:effectLst/>
                          <a:latin typeface="Calibri" panose="020F0502020204030204" pitchFamily="34" charset="0"/>
                          <a:cs typeface="Calibri" panose="020F0502020204030204" pitchFamily="34" charset="0"/>
                        </a:rPr>
                        <a:t>               6,341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100" b="0" i="0" u="none" strike="noStrike">
                          <a:solidFill>
                            <a:srgbClr val="203764"/>
                          </a:solidFill>
                          <a:effectLst/>
                          <a:latin typeface="Calibri" panose="020F0502020204030204" pitchFamily="34" charset="0"/>
                          <a:cs typeface="Calibri" panose="020F0502020204030204" pitchFamily="34" charset="0"/>
                        </a:rPr>
                        <a:t>               6,341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100" b="0" i="0" u="none" strike="noStrike">
                          <a:solidFill>
                            <a:srgbClr val="203764"/>
                          </a:solidFill>
                          <a:effectLst/>
                          <a:latin typeface="Calibri" panose="020F0502020204030204" pitchFamily="34" charset="0"/>
                          <a:cs typeface="Calibri" panose="020F0502020204030204" pitchFamily="34" charset="0"/>
                        </a:rPr>
                        <a:t>              7,173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100" b="0" i="0" u="none" strike="noStrike">
                          <a:solidFill>
                            <a:srgbClr val="203764"/>
                          </a:solidFill>
                          <a:effectLst/>
                          <a:latin typeface="Calibri" panose="020F0502020204030204" pitchFamily="34" charset="0"/>
                          <a:cs typeface="Calibri" panose="020F0502020204030204" pitchFamily="34" charset="0"/>
                        </a:rPr>
                        <a:t>              7,388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100" b="0" i="0" u="none" strike="noStrike">
                          <a:solidFill>
                            <a:srgbClr val="203764"/>
                          </a:solidFill>
                          <a:effectLst/>
                          <a:latin typeface="Calibri" panose="020F0502020204030204" pitchFamily="34" charset="0"/>
                          <a:cs typeface="Calibri" panose="020F0502020204030204" pitchFamily="34" charset="0"/>
                        </a:rPr>
                        <a:t>              7,610 </a:t>
                      </a:r>
                    </a:p>
                  </a:txBody>
                  <a:tcPr marL="0" marR="0" marT="0" marB="0" anchor="ctr">
                    <a:lnL w="6350" cap="flat" cmpd="sng" algn="ctr">
                      <a:solidFill>
                        <a:srgbClr val="B8CCE4"/>
                      </a:solidFill>
                      <a:prstDash val="solid"/>
                      <a:round/>
                      <a:headEnd type="none" w="med" len="med"/>
                      <a:tailEnd type="none" w="med" len="med"/>
                    </a:lnL>
                    <a:lnR>
                      <a:noFill/>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100" b="0" i="0" u="none" strike="noStrike" dirty="0">
                          <a:solidFill>
                            <a:srgbClr val="203764"/>
                          </a:solidFill>
                          <a:effectLst/>
                          <a:latin typeface="Calibri" panose="020F0502020204030204" pitchFamily="34" charset="0"/>
                          <a:cs typeface="Calibri" panose="020F0502020204030204" pitchFamily="34" charset="0"/>
                        </a:rPr>
                        <a:t>             7,838 </a:t>
                      </a:r>
                    </a:p>
                  </a:txBody>
                  <a:tcPr marL="0" marR="0" marT="0" marB="0" anchor="ctr">
                    <a:lnL>
                      <a:noFill/>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050" b="0" i="0" u="none" strike="noStrike">
                          <a:solidFill>
                            <a:srgbClr val="203764"/>
                          </a:solidFill>
                          <a:effectLst/>
                          <a:latin typeface="Calibri" panose="020F0502020204030204" pitchFamily="34" charset="0"/>
                          <a:cs typeface="Calibri" panose="020F0502020204030204" pitchFamily="34" charset="0"/>
                        </a:rPr>
                        <a:t>13%</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050" b="0" i="0" u="none" strike="noStrike">
                          <a:solidFill>
                            <a:srgbClr val="203764"/>
                          </a:solidFill>
                          <a:effectLst/>
                          <a:latin typeface="Calibri" panose="020F0502020204030204" pitchFamily="34" charset="0"/>
                          <a:cs typeface="Calibri" panose="020F0502020204030204" pitchFamily="34" charset="0"/>
                        </a:rPr>
                        <a:t>3%</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050" b="0" i="0" u="none" strike="noStrike">
                          <a:solidFill>
                            <a:srgbClr val="203764"/>
                          </a:solidFill>
                          <a:effectLst/>
                          <a:latin typeface="Calibri" panose="020F0502020204030204" pitchFamily="34" charset="0"/>
                          <a:cs typeface="Calibri" panose="020F0502020204030204" pitchFamily="34" charset="0"/>
                        </a:rPr>
                        <a:t>3%</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050" b="0" i="0" u="none" strike="noStrike">
                          <a:solidFill>
                            <a:srgbClr val="203764"/>
                          </a:solidFill>
                          <a:effectLst/>
                          <a:latin typeface="Calibri" panose="020F0502020204030204" pitchFamily="34" charset="0"/>
                          <a:cs typeface="Calibri" panose="020F0502020204030204" pitchFamily="34" charset="0"/>
                        </a:rPr>
                        <a:t>3%</a:t>
                      </a:r>
                    </a:p>
                  </a:txBody>
                  <a:tcPr marL="0" marR="0" marT="0" marB="0" anchor="ctr">
                    <a:lnL w="6350" cap="flat" cmpd="sng" algn="ctr">
                      <a:solidFill>
                        <a:srgbClr val="B8CCE4"/>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extLst>
                  <a:ext uri="{0D108BD9-81ED-4DB2-BD59-A6C34878D82A}">
                    <a16:rowId xmlns:a16="http://schemas.microsoft.com/office/drawing/2014/main" xmlns="" val="2606975396"/>
                  </a:ext>
                </a:extLst>
              </a:tr>
              <a:tr h="264266">
                <a:tc>
                  <a:txBody>
                    <a:bodyPr/>
                    <a:lstStyle/>
                    <a:p>
                      <a:pPr algn="l" rtl="0" fontAlgn="ctr"/>
                      <a:r>
                        <a:rPr lang="es-CO" sz="1050" b="0" i="0" u="none" strike="noStrike">
                          <a:solidFill>
                            <a:srgbClr val="203764"/>
                          </a:solidFill>
                          <a:effectLst/>
                          <a:latin typeface="Calibri" panose="020F0502020204030204" pitchFamily="34" charset="0"/>
                          <a:cs typeface="Calibri" panose="020F0502020204030204" pitchFamily="34" charset="0"/>
                        </a:rPr>
                        <a:t>Servicio de la Deuda</a:t>
                      </a:r>
                    </a:p>
                  </a:txBody>
                  <a:tcPr marL="0" marR="0" marT="0" marB="0" anchor="ctr">
                    <a:lnL w="12700" cap="flat" cmpd="sng" algn="ctr">
                      <a:solidFill>
                        <a:schemeClr val="tx1"/>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rtl="0" fontAlgn="ctr"/>
                      <a:r>
                        <a:rPr lang="es-CO" sz="1100" b="0" i="0" u="none" strike="noStrike">
                          <a:solidFill>
                            <a:srgbClr val="203764"/>
                          </a:solidFill>
                          <a:effectLst/>
                          <a:latin typeface="Calibri" panose="020F0502020204030204" pitchFamily="34" charset="0"/>
                          <a:cs typeface="Calibri" panose="020F0502020204030204" pitchFamily="34" charset="0"/>
                        </a:rPr>
                        <a:t>                        -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rtl="0" fontAlgn="ctr"/>
                      <a:r>
                        <a:rPr lang="es-CO" sz="1100" b="0" i="0" u="none" strike="noStrike">
                          <a:solidFill>
                            <a:srgbClr val="203764"/>
                          </a:solidFill>
                          <a:effectLst/>
                          <a:latin typeface="Calibri" panose="020F0502020204030204" pitchFamily="34" charset="0"/>
                          <a:cs typeface="Calibri" panose="020F0502020204030204" pitchFamily="34" charset="0"/>
                        </a:rPr>
                        <a:t>                        -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rtl="0" fontAlgn="ctr"/>
                      <a:r>
                        <a:rPr lang="es-CO" sz="1100" b="0" i="0" u="none" strike="noStrike">
                          <a:solidFill>
                            <a:srgbClr val="203764"/>
                          </a:solidFill>
                          <a:effectLst/>
                          <a:latin typeface="Calibri" panose="020F0502020204030204" pitchFamily="34" charset="0"/>
                          <a:cs typeface="Calibri" panose="020F0502020204030204" pitchFamily="34" charset="0"/>
                        </a:rPr>
                        <a:t>                       -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rtl="0" fontAlgn="ctr"/>
                      <a:r>
                        <a:rPr lang="es-CO" sz="1100" b="0" i="0" u="none" strike="noStrike">
                          <a:solidFill>
                            <a:srgbClr val="203764"/>
                          </a:solidFill>
                          <a:effectLst/>
                          <a:latin typeface="Calibri" panose="020F0502020204030204" pitchFamily="34" charset="0"/>
                          <a:cs typeface="Calibri" panose="020F0502020204030204" pitchFamily="34" charset="0"/>
                        </a:rPr>
                        <a:t>                      -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rtl="0" fontAlgn="ctr"/>
                      <a:r>
                        <a:rPr lang="es-CO" sz="1100" b="0" i="0" u="none" strike="noStrike">
                          <a:solidFill>
                            <a:srgbClr val="203764"/>
                          </a:solidFill>
                          <a:effectLst/>
                          <a:latin typeface="Calibri" panose="020F0502020204030204" pitchFamily="34" charset="0"/>
                          <a:cs typeface="Calibri" panose="020F0502020204030204" pitchFamily="34" charset="0"/>
                        </a:rPr>
                        <a:t>                       - </a:t>
                      </a:r>
                    </a:p>
                  </a:txBody>
                  <a:tcPr marL="0" marR="0" marT="0" marB="0" anchor="ctr">
                    <a:lnL w="6350" cap="flat" cmpd="sng" algn="ctr">
                      <a:solidFill>
                        <a:srgbClr val="B8CCE4"/>
                      </a:solidFill>
                      <a:prstDash val="solid"/>
                      <a:round/>
                      <a:headEnd type="none" w="med" len="med"/>
                      <a:tailEnd type="none" w="med" len="med"/>
                    </a:lnL>
                    <a:lnR>
                      <a:noFill/>
                    </a:lnR>
                    <a:lnT w="6350" cap="flat" cmpd="sng" algn="ctr">
                      <a:solidFill>
                        <a:srgbClr val="B8CCE4"/>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rtl="0" fontAlgn="ctr"/>
                      <a:r>
                        <a:rPr lang="es-CO" sz="1100" b="0" i="0" u="none" strike="noStrike">
                          <a:solidFill>
                            <a:srgbClr val="203764"/>
                          </a:solidFill>
                          <a:effectLst/>
                          <a:latin typeface="Calibri" panose="020F0502020204030204" pitchFamily="34" charset="0"/>
                          <a:cs typeface="Calibri" panose="020F0502020204030204" pitchFamily="34" charset="0"/>
                        </a:rPr>
                        <a:t>                      - </a:t>
                      </a:r>
                    </a:p>
                  </a:txBody>
                  <a:tcPr marL="0" marR="0" marT="0" marB="0" anchor="ctr">
                    <a:lnL>
                      <a:noFill/>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rtl="0" fontAlgn="ctr"/>
                      <a:r>
                        <a:rPr lang="es-CO" sz="1050" b="0" i="0" u="none" strike="noStrike">
                          <a:solidFill>
                            <a:srgbClr val="203764"/>
                          </a:solidFill>
                          <a:effectLst/>
                          <a:latin typeface="Calibri" panose="020F0502020204030204" pitchFamily="34" charset="0"/>
                          <a:cs typeface="Calibri" panose="020F0502020204030204" pitchFamily="34" charset="0"/>
                        </a:rPr>
                        <a:t>0%</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rtl="0" fontAlgn="ctr"/>
                      <a:r>
                        <a:rPr lang="es-CO" sz="1050" b="0" i="0" u="none" strike="noStrike" dirty="0">
                          <a:solidFill>
                            <a:srgbClr val="203764"/>
                          </a:solidFill>
                          <a:effectLst/>
                          <a:latin typeface="Calibri" panose="020F0502020204030204" pitchFamily="34" charset="0"/>
                          <a:cs typeface="Calibri" panose="020F0502020204030204" pitchFamily="34" charset="0"/>
                        </a:rPr>
                        <a:t>0%</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rtl="0" fontAlgn="ctr"/>
                      <a:r>
                        <a:rPr lang="es-CO" sz="1050" b="0" i="0" u="none" strike="noStrike" dirty="0">
                          <a:solidFill>
                            <a:srgbClr val="203764"/>
                          </a:solidFill>
                          <a:effectLst/>
                          <a:latin typeface="Calibri" panose="020F0502020204030204" pitchFamily="34" charset="0"/>
                          <a:cs typeface="Calibri" panose="020F0502020204030204" pitchFamily="34" charset="0"/>
                        </a:rPr>
                        <a:t>0%</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rtl="0" fontAlgn="ctr"/>
                      <a:r>
                        <a:rPr lang="es-CO" sz="1050" b="0" i="0" u="none" strike="noStrike" dirty="0">
                          <a:solidFill>
                            <a:srgbClr val="203764"/>
                          </a:solidFill>
                          <a:effectLst/>
                          <a:latin typeface="Calibri" panose="020F0502020204030204" pitchFamily="34" charset="0"/>
                          <a:cs typeface="Calibri" panose="020F0502020204030204" pitchFamily="34" charset="0"/>
                        </a:rPr>
                        <a:t>0%</a:t>
                      </a:r>
                    </a:p>
                  </a:txBody>
                  <a:tcPr marL="0" marR="0" marT="0" marB="0" anchor="ctr">
                    <a:lnL w="6350" cap="flat" cmpd="sng" algn="ctr">
                      <a:solidFill>
                        <a:srgbClr val="B8CCE4"/>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B8CCE4"/>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82878172"/>
                  </a:ext>
                </a:extLst>
              </a:tr>
            </a:tbl>
          </a:graphicData>
        </a:graphic>
      </p:graphicFrame>
    </p:spTree>
    <p:extLst>
      <p:ext uri="{BB962C8B-B14F-4D97-AF65-F5344CB8AC3E}">
        <p14:creationId xmlns:p14="http://schemas.microsoft.com/office/powerpoint/2010/main" val="152649875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5">
            <a:extLst>
              <a:ext uri="{FF2B5EF4-FFF2-40B4-BE49-F238E27FC236}">
                <a16:creationId xmlns:a16="http://schemas.microsoft.com/office/drawing/2014/main" xmlns="" id="{147A00F9-85D5-482F-8929-515BA65B6DAA}"/>
              </a:ext>
            </a:extLst>
          </p:cNvPr>
          <p:cNvSpPr>
            <a:spLocks noGrp="1"/>
          </p:cNvSpPr>
          <p:nvPr>
            <p:ph type="title"/>
          </p:nvPr>
        </p:nvSpPr>
        <p:spPr>
          <a:xfrm>
            <a:off x="291865" y="223498"/>
            <a:ext cx="11613596" cy="559387"/>
          </a:xfrm>
        </p:spPr>
        <p:txBody>
          <a:bodyPr/>
          <a:lstStyle/>
          <a:p>
            <a:r>
              <a:rPr lang="es-CO" dirty="0"/>
              <a:t>4.2 Solicitud MGMP Funcionamiento</a:t>
            </a:r>
          </a:p>
        </p:txBody>
      </p:sp>
      <p:sp>
        <p:nvSpPr>
          <p:cNvPr id="17" name="Text Placeholder 16">
            <a:extLst>
              <a:ext uri="{FF2B5EF4-FFF2-40B4-BE49-F238E27FC236}">
                <a16:creationId xmlns:a16="http://schemas.microsoft.com/office/drawing/2014/main" xmlns="" id="{CC7E4799-0F53-4A92-81A5-D4162B3A1AAE}"/>
              </a:ext>
            </a:extLst>
          </p:cNvPr>
          <p:cNvSpPr>
            <a:spLocks noGrp="1"/>
          </p:cNvSpPr>
          <p:nvPr>
            <p:ph type="body" sz="quarter" idx="10"/>
          </p:nvPr>
        </p:nvSpPr>
        <p:spPr>
          <a:xfrm>
            <a:off x="291865" y="782885"/>
            <a:ext cx="11614384" cy="360939"/>
          </a:xfrm>
        </p:spPr>
        <p:txBody>
          <a:bodyPr/>
          <a:lstStyle/>
          <a:p>
            <a:r>
              <a:rPr lang="es-CO" sz="1600" dirty="0"/>
              <a:t>Resumen de Requerimientos Adicionales en Funcionamiento (con respecto a </a:t>
            </a:r>
            <a:r>
              <a:rPr lang="es-CO" sz="1600" dirty="0" smtClean="0"/>
              <a:t>2020)</a:t>
            </a:r>
            <a:endParaRPr lang="es-CO" sz="1600" dirty="0"/>
          </a:p>
        </p:txBody>
      </p:sp>
      <p:sp>
        <p:nvSpPr>
          <p:cNvPr id="2" name="Rectángulo 1"/>
          <p:cNvSpPr/>
          <p:nvPr/>
        </p:nvSpPr>
        <p:spPr>
          <a:xfrm>
            <a:off x="291865" y="1449910"/>
            <a:ext cx="11236721" cy="3754874"/>
          </a:xfrm>
          <a:prstGeom prst="rect">
            <a:avLst/>
          </a:prstGeom>
        </p:spPr>
        <p:txBody>
          <a:bodyPr wrap="square">
            <a:spAutoFit/>
          </a:bodyPr>
          <a:lstStyle/>
          <a:p>
            <a:pPr algn="just"/>
            <a:r>
              <a:rPr lang="es-ES" sz="1400" dirty="0"/>
              <a:t>1. Gastos de personal: Para 2021 se registra lo anotado en el anteproyecto de presupuesto presentado ($1.380.265 millones) más recursos adicionales por que se </a:t>
            </a:r>
            <a:r>
              <a:rPr lang="es-ES" sz="1400" dirty="0" smtClean="0"/>
              <a:t>prevé </a:t>
            </a:r>
            <a:r>
              <a:rPr lang="es-ES" sz="1400" dirty="0"/>
              <a:t>la provisión de la totalidad de la planta autorizada para la entidad en la vigencia 2020 más 35 cargos adicionales producto de la reestructuración de la entidad por un monto de $84.933. Para las vigencias 2022 a 2024 se proyecta crecimiento con los supuestos macroeconómicos de inflación del 3% más posibles incrementos decretados por el gobierno nacional de 1,32 para un total de 4,32%.</a:t>
            </a:r>
          </a:p>
          <a:p>
            <a:pPr algn="just"/>
            <a:endParaRPr lang="es-ES" sz="1400" dirty="0"/>
          </a:p>
          <a:p>
            <a:pPr algn="just"/>
            <a:r>
              <a:rPr lang="es-ES" sz="1400" dirty="0"/>
              <a:t>2. Adquisición de bienes y servicios:  Para 2021 se registra lo indicado en el anteproyecto de presupuesto. Del 2022 al 2024 se proyecta crecimiento con los supuestos </a:t>
            </a:r>
            <a:r>
              <a:rPr lang="es-ES" sz="1400" dirty="0" smtClean="0"/>
              <a:t>macroeconómicos, </a:t>
            </a:r>
            <a:r>
              <a:rPr lang="es-ES" sz="1400" dirty="0"/>
              <a:t>3% producto de la inflación. </a:t>
            </a:r>
          </a:p>
          <a:p>
            <a:pPr algn="just"/>
            <a:endParaRPr lang="es-ES" sz="1400" dirty="0"/>
          </a:p>
          <a:p>
            <a:pPr algn="just"/>
            <a:r>
              <a:rPr lang="es-ES" sz="1400" dirty="0"/>
              <a:t>3. Transferencias Corrientes:  Para 2021 se registra lo indicado en el anteproyecto de presupuesto. Del 2022 al 2024 se proyecta crecimiento con los supuestos macroeconómicos, incremento del 3% por inflación.</a:t>
            </a:r>
          </a:p>
          <a:p>
            <a:pPr algn="just"/>
            <a:endParaRPr lang="es-ES" sz="1400" dirty="0"/>
          </a:p>
          <a:p>
            <a:pPr algn="just"/>
            <a:r>
              <a:rPr lang="es-ES" sz="1400" dirty="0"/>
              <a:t>4. Disminución de pasivos: Para 2021 se registra lo indicado en el anteproyecto de presupuesto ($6.000 millones) más un valor de $150.000 millones  producto de las necesidades adicionales, para amparar el pago de las solicitudes de devolución, producto de la aplicación de la sentencia del Consejo de Estado del 30 de agosto de 2016, según la cual no es aplicable el impuesto sobre el patrimonio a los contribuyentes que se acogieron al régimen especial de estabilidad jurídica. Para las vigencias 2022 a 2024 se proyecta crecimiento con los supuestos </a:t>
            </a:r>
            <a:r>
              <a:rPr lang="es-ES" sz="1400" dirty="0" smtClean="0"/>
              <a:t>macroeconómicos, </a:t>
            </a:r>
            <a:r>
              <a:rPr lang="es-ES" sz="1400" dirty="0"/>
              <a:t>3% producto de la inflación.</a:t>
            </a:r>
            <a:endParaRPr lang="es-CO" sz="1400" dirty="0"/>
          </a:p>
        </p:txBody>
      </p:sp>
    </p:spTree>
    <p:extLst>
      <p:ext uri="{BB962C8B-B14F-4D97-AF65-F5344CB8AC3E}">
        <p14:creationId xmlns:p14="http://schemas.microsoft.com/office/powerpoint/2010/main" val="389682126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xmlns="" id="{A9BF9024-8020-45D8-80DC-C010FECB1919}"/>
              </a:ext>
            </a:extLst>
          </p:cNvPr>
          <p:cNvSpPr>
            <a:spLocks noGrp="1"/>
          </p:cNvSpPr>
          <p:nvPr>
            <p:ph type="body" sz="quarter" idx="11"/>
          </p:nvPr>
        </p:nvSpPr>
        <p:spPr/>
        <p:txBody>
          <a:bodyPr>
            <a:normAutofit/>
          </a:bodyPr>
          <a:lstStyle/>
          <a:p>
            <a:r>
              <a:rPr lang="es-CO" dirty="0"/>
              <a:t>Solicitudes MGMP 2020-2023 Inversión</a:t>
            </a:r>
          </a:p>
        </p:txBody>
      </p:sp>
      <p:sp>
        <p:nvSpPr>
          <p:cNvPr id="12" name="Text Placeholder 11">
            <a:extLst>
              <a:ext uri="{FF2B5EF4-FFF2-40B4-BE49-F238E27FC236}">
                <a16:creationId xmlns:a16="http://schemas.microsoft.com/office/drawing/2014/main" xmlns="" id="{F474FB92-D38F-4078-BAA8-B8932BB77242}"/>
              </a:ext>
            </a:extLst>
          </p:cNvPr>
          <p:cNvSpPr>
            <a:spLocks noGrp="1"/>
          </p:cNvSpPr>
          <p:nvPr>
            <p:ph type="body" sz="quarter" idx="12"/>
          </p:nvPr>
        </p:nvSpPr>
        <p:spPr/>
        <p:txBody>
          <a:bodyPr>
            <a:normAutofit/>
          </a:bodyPr>
          <a:lstStyle/>
          <a:p>
            <a:r>
              <a:rPr lang="es-CO" dirty="0"/>
              <a:t>5.</a:t>
            </a:r>
          </a:p>
        </p:txBody>
      </p:sp>
    </p:spTree>
    <p:extLst>
      <p:ext uri="{BB962C8B-B14F-4D97-AF65-F5344CB8AC3E}">
        <p14:creationId xmlns:p14="http://schemas.microsoft.com/office/powerpoint/2010/main" val="318974644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5">
            <a:extLst>
              <a:ext uri="{FF2B5EF4-FFF2-40B4-BE49-F238E27FC236}">
                <a16:creationId xmlns:a16="http://schemas.microsoft.com/office/drawing/2014/main" xmlns="" id="{147A00F9-85D5-482F-8929-515BA65B6DAA}"/>
              </a:ext>
            </a:extLst>
          </p:cNvPr>
          <p:cNvSpPr>
            <a:spLocks noGrp="1"/>
          </p:cNvSpPr>
          <p:nvPr>
            <p:ph type="title"/>
          </p:nvPr>
        </p:nvSpPr>
        <p:spPr>
          <a:xfrm>
            <a:off x="292653" y="196201"/>
            <a:ext cx="11613596" cy="559387"/>
          </a:xfrm>
        </p:spPr>
        <p:txBody>
          <a:bodyPr/>
          <a:lstStyle/>
          <a:p>
            <a:r>
              <a:rPr lang="es-CO" dirty="0"/>
              <a:t>5. Solicitud MGMP Inversión</a:t>
            </a:r>
          </a:p>
        </p:txBody>
      </p:sp>
      <p:sp>
        <p:nvSpPr>
          <p:cNvPr id="17" name="Text Placeholder 16">
            <a:extLst>
              <a:ext uri="{FF2B5EF4-FFF2-40B4-BE49-F238E27FC236}">
                <a16:creationId xmlns:a16="http://schemas.microsoft.com/office/drawing/2014/main" xmlns="" id="{CC7E4799-0F53-4A92-81A5-D4162B3A1AAE}"/>
              </a:ext>
            </a:extLst>
          </p:cNvPr>
          <p:cNvSpPr>
            <a:spLocks noGrp="1"/>
          </p:cNvSpPr>
          <p:nvPr>
            <p:ph type="body" sz="quarter" idx="10"/>
          </p:nvPr>
        </p:nvSpPr>
        <p:spPr>
          <a:xfrm>
            <a:off x="291865" y="869784"/>
            <a:ext cx="11614384" cy="360939"/>
          </a:xfrm>
        </p:spPr>
        <p:txBody>
          <a:bodyPr/>
          <a:lstStyle/>
          <a:p>
            <a:r>
              <a:rPr lang="es-CO" dirty="0"/>
              <a:t>Proyecciones</a:t>
            </a:r>
          </a:p>
          <a:p>
            <a:endParaRPr lang="es-CO" dirty="0"/>
          </a:p>
        </p:txBody>
      </p:sp>
      <p:graphicFrame>
        <p:nvGraphicFramePr>
          <p:cNvPr id="3" name="Tabla 2"/>
          <p:cNvGraphicFramePr>
            <a:graphicFrameLocks noGrp="1"/>
          </p:cNvGraphicFramePr>
          <p:nvPr>
            <p:extLst>
              <p:ext uri="{D42A27DB-BD31-4B8C-83A1-F6EECF244321}">
                <p14:modId xmlns:p14="http://schemas.microsoft.com/office/powerpoint/2010/main" val="1893069335"/>
              </p:ext>
            </p:extLst>
          </p:nvPr>
        </p:nvGraphicFramePr>
        <p:xfrm>
          <a:off x="647130" y="1534432"/>
          <a:ext cx="11144541" cy="2013985"/>
        </p:xfrm>
        <a:graphic>
          <a:graphicData uri="http://schemas.openxmlformats.org/drawingml/2006/table">
            <a:tbl>
              <a:tblPr/>
              <a:tblGrid>
                <a:gridCol w="1504269">
                  <a:extLst>
                    <a:ext uri="{9D8B030D-6E8A-4147-A177-3AD203B41FA5}">
                      <a16:colId xmlns:a16="http://schemas.microsoft.com/office/drawing/2014/main" xmlns="" val="648555017"/>
                    </a:ext>
                  </a:extLst>
                </a:gridCol>
                <a:gridCol w="760223">
                  <a:extLst>
                    <a:ext uri="{9D8B030D-6E8A-4147-A177-3AD203B41FA5}">
                      <a16:colId xmlns:a16="http://schemas.microsoft.com/office/drawing/2014/main" xmlns="" val="2938208118"/>
                    </a:ext>
                  </a:extLst>
                </a:gridCol>
                <a:gridCol w="760223">
                  <a:extLst>
                    <a:ext uri="{9D8B030D-6E8A-4147-A177-3AD203B41FA5}">
                      <a16:colId xmlns:a16="http://schemas.microsoft.com/office/drawing/2014/main" xmlns="" val="4102702420"/>
                    </a:ext>
                  </a:extLst>
                </a:gridCol>
                <a:gridCol w="760223">
                  <a:extLst>
                    <a:ext uri="{9D8B030D-6E8A-4147-A177-3AD203B41FA5}">
                      <a16:colId xmlns:a16="http://schemas.microsoft.com/office/drawing/2014/main" xmlns="" val="2174794036"/>
                    </a:ext>
                  </a:extLst>
                </a:gridCol>
                <a:gridCol w="1019021">
                  <a:extLst>
                    <a:ext uri="{9D8B030D-6E8A-4147-A177-3AD203B41FA5}">
                      <a16:colId xmlns:a16="http://schemas.microsoft.com/office/drawing/2014/main" xmlns="" val="854224691"/>
                    </a:ext>
                  </a:extLst>
                </a:gridCol>
                <a:gridCol w="1019021">
                  <a:extLst>
                    <a:ext uri="{9D8B030D-6E8A-4147-A177-3AD203B41FA5}">
                      <a16:colId xmlns:a16="http://schemas.microsoft.com/office/drawing/2014/main" xmlns="" val="2602929186"/>
                    </a:ext>
                  </a:extLst>
                </a:gridCol>
                <a:gridCol w="760223">
                  <a:extLst>
                    <a:ext uri="{9D8B030D-6E8A-4147-A177-3AD203B41FA5}">
                      <a16:colId xmlns:a16="http://schemas.microsoft.com/office/drawing/2014/main" xmlns="" val="897015803"/>
                    </a:ext>
                  </a:extLst>
                </a:gridCol>
                <a:gridCol w="760223">
                  <a:extLst>
                    <a:ext uri="{9D8B030D-6E8A-4147-A177-3AD203B41FA5}">
                      <a16:colId xmlns:a16="http://schemas.microsoft.com/office/drawing/2014/main" xmlns="" val="1146122871"/>
                    </a:ext>
                  </a:extLst>
                </a:gridCol>
                <a:gridCol w="760223">
                  <a:extLst>
                    <a:ext uri="{9D8B030D-6E8A-4147-A177-3AD203B41FA5}">
                      <a16:colId xmlns:a16="http://schemas.microsoft.com/office/drawing/2014/main" xmlns="" val="3213958492"/>
                    </a:ext>
                  </a:extLst>
                </a:gridCol>
                <a:gridCol w="760223">
                  <a:extLst>
                    <a:ext uri="{9D8B030D-6E8A-4147-A177-3AD203B41FA5}">
                      <a16:colId xmlns:a16="http://schemas.microsoft.com/office/drawing/2014/main" xmlns="" val="939142240"/>
                    </a:ext>
                  </a:extLst>
                </a:gridCol>
                <a:gridCol w="760223">
                  <a:extLst>
                    <a:ext uri="{9D8B030D-6E8A-4147-A177-3AD203B41FA5}">
                      <a16:colId xmlns:a16="http://schemas.microsoft.com/office/drawing/2014/main" xmlns="" val="4150246821"/>
                    </a:ext>
                  </a:extLst>
                </a:gridCol>
                <a:gridCol w="760223">
                  <a:extLst>
                    <a:ext uri="{9D8B030D-6E8A-4147-A177-3AD203B41FA5}">
                      <a16:colId xmlns:a16="http://schemas.microsoft.com/office/drawing/2014/main" xmlns="" val="2969566370"/>
                    </a:ext>
                  </a:extLst>
                </a:gridCol>
                <a:gridCol w="760223">
                  <a:extLst>
                    <a:ext uri="{9D8B030D-6E8A-4147-A177-3AD203B41FA5}">
                      <a16:colId xmlns:a16="http://schemas.microsoft.com/office/drawing/2014/main" xmlns="" val="1903840638"/>
                    </a:ext>
                  </a:extLst>
                </a:gridCol>
              </a:tblGrid>
              <a:tr h="280207">
                <a:tc>
                  <a:txBody>
                    <a:bodyPr/>
                    <a:lstStyle/>
                    <a:p>
                      <a:pPr algn="l" rtl="0" fontAlgn="ctr"/>
                      <a:r>
                        <a:rPr lang="es-CO" sz="1000" b="1" i="0" u="none" strike="noStrike">
                          <a:solidFill>
                            <a:srgbClr val="203764"/>
                          </a:solidFill>
                          <a:effectLst/>
                          <a:latin typeface="Calibri" panose="020F0502020204030204" pitchFamily="34" charset="0"/>
                          <a:cs typeface="Calibri" panose="020F0502020204030204" pitchFamily="34" charset="0"/>
                        </a:rPr>
                        <a:t>Millones de pesos</a:t>
                      </a:r>
                    </a:p>
                  </a:txBody>
                  <a:tcPr marL="0" marR="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ctr"/>
                      <a:endParaRPr lang="es-CO" sz="1600" b="0" i="0" u="none" strike="noStrike">
                        <a:solidFill>
                          <a:srgbClr val="000000"/>
                        </a:solidFill>
                        <a:effectLst/>
                        <a:latin typeface="Calibri" panose="020F0502020204030204" pitchFamily="34" charset="0"/>
                        <a:cs typeface="Calibri" panose="020F0502020204030204" pitchFamily="34" charset="0"/>
                      </a:endParaRPr>
                    </a:p>
                  </a:txBody>
                  <a:tcPr marL="0" marR="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ctr"/>
                      <a:endParaRPr lang="es-CO" sz="1600" b="0" i="0" u="none" strike="noStrike">
                        <a:solidFill>
                          <a:srgbClr val="000000"/>
                        </a:solidFill>
                        <a:effectLst/>
                        <a:latin typeface="Calibri" panose="020F0502020204030204" pitchFamily="34" charset="0"/>
                        <a:cs typeface="Calibri" panose="020F0502020204030204" pitchFamily="34" charset="0"/>
                      </a:endParaRPr>
                    </a:p>
                  </a:txBody>
                  <a:tcPr marL="0" marR="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l" rtl="0" fontAlgn="ctr"/>
                      <a:endParaRPr lang="es-CO" sz="900" b="0" i="0" u="none" strike="noStrike">
                        <a:solidFill>
                          <a:srgbClr val="000000"/>
                        </a:solidFill>
                        <a:effectLst/>
                        <a:latin typeface="Calibri" panose="020F0502020204030204" pitchFamily="34" charset="0"/>
                        <a:cs typeface="Calibri" panose="020F0502020204030204" pitchFamily="34" charset="0"/>
                      </a:endParaRPr>
                    </a:p>
                  </a:txBody>
                  <a:tcPr marL="0" marR="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l" rtl="0" fontAlgn="ctr"/>
                      <a:endParaRPr lang="es-CO" sz="900" b="0" i="0" u="none" strike="noStrike">
                        <a:solidFill>
                          <a:srgbClr val="000000"/>
                        </a:solidFill>
                        <a:effectLst/>
                        <a:latin typeface="Calibri" panose="020F0502020204030204" pitchFamily="34" charset="0"/>
                        <a:cs typeface="Calibri" panose="020F0502020204030204" pitchFamily="34" charset="0"/>
                      </a:endParaRPr>
                    </a:p>
                  </a:txBody>
                  <a:tcPr marL="0" marR="0" marT="0" marB="0" anchor="ctr">
                    <a:lnL>
                      <a:noFill/>
                    </a:lnL>
                    <a:lnR w="635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gridSpan="8">
                  <a:txBody>
                    <a:bodyPr/>
                    <a:lstStyle/>
                    <a:p>
                      <a:pPr algn="ctr" rtl="0" fontAlgn="ctr"/>
                      <a:r>
                        <a:rPr lang="es-CO" sz="1200" b="1" i="0" u="none" strike="noStrike">
                          <a:solidFill>
                            <a:srgbClr val="FFFFFF"/>
                          </a:solidFill>
                          <a:effectLst/>
                          <a:latin typeface="Calibri" panose="020F0502020204030204" pitchFamily="34" charset="0"/>
                          <a:cs typeface="Calibri" panose="020F0502020204030204" pitchFamily="34" charset="0"/>
                        </a:rPr>
                        <a:t>MGMP 2021 - 2024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203764"/>
                    </a:solidFill>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extLst>
                  <a:ext uri="{0D108BD9-81ED-4DB2-BD59-A6C34878D82A}">
                    <a16:rowId xmlns:a16="http://schemas.microsoft.com/office/drawing/2014/main" xmlns="" val="376504430"/>
                  </a:ext>
                </a:extLst>
              </a:tr>
              <a:tr h="192642">
                <a:tc rowSpan="2">
                  <a:txBody>
                    <a:bodyPr/>
                    <a:lstStyle/>
                    <a:p>
                      <a:pPr algn="ctr" rtl="0" fontAlgn="ctr"/>
                      <a:r>
                        <a:rPr lang="es-CO" sz="1100" b="1" i="0" u="none" strike="noStrike">
                          <a:solidFill>
                            <a:srgbClr val="FFFFFF"/>
                          </a:solidFill>
                          <a:effectLst/>
                          <a:latin typeface="Calibri" panose="020F0502020204030204" pitchFamily="34" charset="0"/>
                          <a:cs typeface="Calibri" panose="020F0502020204030204" pitchFamily="34" charset="0"/>
                        </a:rPr>
                        <a:t>TOTAL***</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B8CCE4"/>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203764"/>
                    </a:solidFill>
                  </a:tcPr>
                </a:tc>
                <a:tc gridSpan="2">
                  <a:txBody>
                    <a:bodyPr/>
                    <a:lstStyle/>
                    <a:p>
                      <a:pPr algn="ctr" rtl="0" fontAlgn="ctr"/>
                      <a:r>
                        <a:rPr lang="es-CO" sz="1100" b="1" i="0" u="none" strike="noStrike">
                          <a:solidFill>
                            <a:srgbClr val="FFFFFF"/>
                          </a:solidFill>
                          <a:effectLst/>
                          <a:latin typeface="Calibri" panose="020F0502020204030204" pitchFamily="34" charset="0"/>
                          <a:cs typeface="Calibri" panose="020F0502020204030204" pitchFamily="34" charset="0"/>
                        </a:rPr>
                        <a:t>2020*</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203764"/>
                    </a:solidFill>
                  </a:tcPr>
                </a:tc>
                <a:tc hMerge="1">
                  <a:txBody>
                    <a:bodyPr/>
                    <a:lstStyle/>
                    <a:p>
                      <a:endParaRPr lang="es-CO"/>
                    </a:p>
                  </a:txBody>
                  <a:tcPr/>
                </a:tc>
                <a:tc gridSpan="2">
                  <a:txBody>
                    <a:bodyPr/>
                    <a:lstStyle/>
                    <a:p>
                      <a:pPr algn="ctr" rtl="0" fontAlgn="ctr"/>
                      <a:r>
                        <a:rPr lang="es-CO" sz="1100" b="1" i="0" u="none" strike="noStrike">
                          <a:solidFill>
                            <a:srgbClr val="FFFFFF"/>
                          </a:solidFill>
                          <a:effectLst/>
                          <a:latin typeface="Calibri" panose="020F0502020204030204" pitchFamily="34" charset="0"/>
                          <a:cs typeface="Calibri" panose="020F0502020204030204" pitchFamily="34" charset="0"/>
                        </a:rPr>
                        <a:t>2020**</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203764"/>
                    </a:solidFill>
                  </a:tcPr>
                </a:tc>
                <a:tc hMerge="1">
                  <a:txBody>
                    <a:bodyPr/>
                    <a:lstStyle/>
                    <a:p>
                      <a:endParaRPr lang="es-CO"/>
                    </a:p>
                  </a:txBody>
                  <a:tcPr/>
                </a:tc>
                <a:tc gridSpan="2">
                  <a:txBody>
                    <a:bodyPr/>
                    <a:lstStyle/>
                    <a:p>
                      <a:pPr algn="ctr" rtl="0" fontAlgn="ctr"/>
                      <a:r>
                        <a:rPr lang="es-CO" sz="1100" b="1" i="0" u="none" strike="noStrike">
                          <a:solidFill>
                            <a:srgbClr val="FFFFFF"/>
                          </a:solidFill>
                          <a:effectLst/>
                          <a:latin typeface="Calibri" panose="020F0502020204030204" pitchFamily="34" charset="0"/>
                          <a:cs typeface="Calibri" panose="020F0502020204030204" pitchFamily="34" charset="0"/>
                        </a:rPr>
                        <a:t>2021</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203764"/>
                    </a:solidFill>
                  </a:tcPr>
                </a:tc>
                <a:tc hMerge="1">
                  <a:txBody>
                    <a:bodyPr/>
                    <a:lstStyle/>
                    <a:p>
                      <a:endParaRPr lang="es-CO"/>
                    </a:p>
                  </a:txBody>
                  <a:tcPr/>
                </a:tc>
                <a:tc gridSpan="2">
                  <a:txBody>
                    <a:bodyPr/>
                    <a:lstStyle/>
                    <a:p>
                      <a:pPr algn="ctr" rtl="0" fontAlgn="ctr"/>
                      <a:r>
                        <a:rPr lang="es-CO" sz="1100" b="1" i="0" u="none" strike="noStrike">
                          <a:solidFill>
                            <a:srgbClr val="FFFFFF"/>
                          </a:solidFill>
                          <a:effectLst/>
                          <a:latin typeface="Calibri" panose="020F0502020204030204" pitchFamily="34" charset="0"/>
                          <a:cs typeface="Calibri" panose="020F0502020204030204" pitchFamily="34" charset="0"/>
                        </a:rPr>
                        <a:t>2022</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203764"/>
                    </a:solidFill>
                  </a:tcPr>
                </a:tc>
                <a:tc hMerge="1">
                  <a:txBody>
                    <a:bodyPr/>
                    <a:lstStyle/>
                    <a:p>
                      <a:endParaRPr lang="es-CO"/>
                    </a:p>
                  </a:txBody>
                  <a:tcPr/>
                </a:tc>
                <a:tc gridSpan="2">
                  <a:txBody>
                    <a:bodyPr/>
                    <a:lstStyle/>
                    <a:p>
                      <a:pPr algn="ctr" rtl="0" fontAlgn="ctr"/>
                      <a:r>
                        <a:rPr lang="es-CO" sz="1100" b="1" i="0" u="none" strike="noStrike">
                          <a:solidFill>
                            <a:srgbClr val="FFFFFF"/>
                          </a:solidFill>
                          <a:effectLst/>
                          <a:latin typeface="Calibri" panose="020F0502020204030204" pitchFamily="34" charset="0"/>
                          <a:cs typeface="Calibri" panose="020F0502020204030204" pitchFamily="34" charset="0"/>
                        </a:rPr>
                        <a:t>2023</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203764"/>
                    </a:solidFill>
                  </a:tcPr>
                </a:tc>
                <a:tc hMerge="1">
                  <a:txBody>
                    <a:bodyPr/>
                    <a:lstStyle/>
                    <a:p>
                      <a:endParaRPr lang="es-CO"/>
                    </a:p>
                  </a:txBody>
                  <a:tcPr/>
                </a:tc>
                <a:tc gridSpan="2">
                  <a:txBody>
                    <a:bodyPr/>
                    <a:lstStyle/>
                    <a:p>
                      <a:pPr algn="ctr" rtl="0" fontAlgn="ctr"/>
                      <a:r>
                        <a:rPr lang="es-CO" sz="1100" b="1" i="0" u="none" strike="noStrike">
                          <a:solidFill>
                            <a:srgbClr val="FFFFFF"/>
                          </a:solidFill>
                          <a:effectLst/>
                          <a:latin typeface="Calibri" panose="020F0502020204030204" pitchFamily="34" charset="0"/>
                          <a:cs typeface="Calibri" panose="020F0502020204030204" pitchFamily="34" charset="0"/>
                        </a:rPr>
                        <a:t>2024</a:t>
                      </a:r>
                    </a:p>
                  </a:txBody>
                  <a:tcPr marL="0" marR="0" marT="0" marB="0" anchor="ctr">
                    <a:lnL w="6350" cap="flat" cmpd="sng" algn="ctr">
                      <a:solidFill>
                        <a:srgbClr val="B8CCE4"/>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203764"/>
                    </a:solidFill>
                  </a:tcPr>
                </a:tc>
                <a:tc hMerge="1">
                  <a:txBody>
                    <a:bodyPr/>
                    <a:lstStyle/>
                    <a:p>
                      <a:endParaRPr lang="es-CO"/>
                    </a:p>
                  </a:txBody>
                  <a:tcPr/>
                </a:tc>
                <a:extLst>
                  <a:ext uri="{0D108BD9-81ED-4DB2-BD59-A6C34878D82A}">
                    <a16:rowId xmlns:a16="http://schemas.microsoft.com/office/drawing/2014/main" xmlns="" val="369970462"/>
                  </a:ext>
                </a:extLst>
              </a:tr>
              <a:tr h="192642">
                <a:tc vMerge="1">
                  <a:txBody>
                    <a:bodyPr/>
                    <a:lstStyle/>
                    <a:p>
                      <a:endParaRPr lang="es-CO"/>
                    </a:p>
                  </a:txBody>
                  <a:tcPr/>
                </a:tc>
                <a:tc>
                  <a:txBody>
                    <a:bodyPr/>
                    <a:lstStyle/>
                    <a:p>
                      <a:pPr algn="ctr" rtl="0" fontAlgn="ctr"/>
                      <a:r>
                        <a:rPr lang="es-CO" sz="1100" b="1" i="0" u="none" strike="noStrike">
                          <a:solidFill>
                            <a:srgbClr val="FFFFFF"/>
                          </a:solidFill>
                          <a:effectLst/>
                          <a:latin typeface="Calibri" panose="020F0502020204030204" pitchFamily="34" charset="0"/>
                          <a:cs typeface="Calibri" panose="020F0502020204030204" pitchFamily="34" charset="0"/>
                        </a:rPr>
                        <a:t>Nación</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03764"/>
                    </a:solidFill>
                  </a:tcPr>
                </a:tc>
                <a:tc>
                  <a:txBody>
                    <a:bodyPr/>
                    <a:lstStyle/>
                    <a:p>
                      <a:pPr algn="ctr" rtl="0" fontAlgn="ctr"/>
                      <a:r>
                        <a:rPr lang="es-CO" sz="1100" b="1" i="0" u="none" strike="noStrike">
                          <a:solidFill>
                            <a:srgbClr val="FFFFFF"/>
                          </a:solidFill>
                          <a:effectLst/>
                          <a:latin typeface="Calibri" panose="020F0502020204030204" pitchFamily="34" charset="0"/>
                          <a:cs typeface="Calibri" panose="020F0502020204030204" pitchFamily="34" charset="0"/>
                        </a:rPr>
                        <a:t>Propios</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03764"/>
                    </a:solidFill>
                  </a:tcPr>
                </a:tc>
                <a:tc>
                  <a:txBody>
                    <a:bodyPr/>
                    <a:lstStyle/>
                    <a:p>
                      <a:pPr algn="ctr" rtl="0" fontAlgn="ctr"/>
                      <a:r>
                        <a:rPr lang="es-CO" sz="1100" b="1" i="0" u="none" strike="noStrike">
                          <a:solidFill>
                            <a:srgbClr val="FFFFFF"/>
                          </a:solidFill>
                          <a:effectLst/>
                          <a:latin typeface="Calibri" panose="020F0502020204030204" pitchFamily="34" charset="0"/>
                          <a:cs typeface="Calibri" panose="020F0502020204030204" pitchFamily="34" charset="0"/>
                        </a:rPr>
                        <a:t>Nación</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03764"/>
                    </a:solidFill>
                  </a:tcPr>
                </a:tc>
                <a:tc>
                  <a:txBody>
                    <a:bodyPr/>
                    <a:lstStyle/>
                    <a:p>
                      <a:pPr algn="ctr" rtl="0" fontAlgn="ctr"/>
                      <a:r>
                        <a:rPr lang="es-CO" sz="1100" b="1" i="0" u="none" strike="noStrike">
                          <a:solidFill>
                            <a:srgbClr val="FFFFFF"/>
                          </a:solidFill>
                          <a:effectLst/>
                          <a:latin typeface="Calibri" panose="020F0502020204030204" pitchFamily="34" charset="0"/>
                          <a:cs typeface="Calibri" panose="020F0502020204030204" pitchFamily="34" charset="0"/>
                        </a:rPr>
                        <a:t>Propios</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03764"/>
                    </a:solidFill>
                  </a:tcPr>
                </a:tc>
                <a:tc>
                  <a:txBody>
                    <a:bodyPr/>
                    <a:lstStyle/>
                    <a:p>
                      <a:pPr algn="ctr" rtl="0" fontAlgn="ctr"/>
                      <a:r>
                        <a:rPr lang="es-CO" sz="1100" b="1" i="0" u="none" strike="noStrike">
                          <a:solidFill>
                            <a:srgbClr val="FFFFFF"/>
                          </a:solidFill>
                          <a:effectLst/>
                          <a:latin typeface="Calibri" panose="020F0502020204030204" pitchFamily="34" charset="0"/>
                          <a:cs typeface="Calibri" panose="020F0502020204030204" pitchFamily="34" charset="0"/>
                        </a:rPr>
                        <a:t>Nación</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03764"/>
                    </a:solidFill>
                  </a:tcPr>
                </a:tc>
                <a:tc>
                  <a:txBody>
                    <a:bodyPr/>
                    <a:lstStyle/>
                    <a:p>
                      <a:pPr algn="ctr" rtl="0" fontAlgn="ctr"/>
                      <a:r>
                        <a:rPr lang="es-CO" sz="1100" b="1" i="0" u="none" strike="noStrike">
                          <a:solidFill>
                            <a:srgbClr val="FFFFFF"/>
                          </a:solidFill>
                          <a:effectLst/>
                          <a:latin typeface="Calibri" panose="020F0502020204030204" pitchFamily="34" charset="0"/>
                          <a:cs typeface="Calibri" panose="020F0502020204030204" pitchFamily="34" charset="0"/>
                        </a:rPr>
                        <a:t>Propios</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03764"/>
                    </a:solidFill>
                  </a:tcPr>
                </a:tc>
                <a:tc>
                  <a:txBody>
                    <a:bodyPr/>
                    <a:lstStyle/>
                    <a:p>
                      <a:pPr algn="ctr" rtl="0" fontAlgn="ctr"/>
                      <a:r>
                        <a:rPr lang="es-CO" sz="1100" b="1" i="0" u="none" strike="noStrike">
                          <a:solidFill>
                            <a:srgbClr val="FFFFFF"/>
                          </a:solidFill>
                          <a:effectLst/>
                          <a:latin typeface="Calibri" panose="020F0502020204030204" pitchFamily="34" charset="0"/>
                          <a:cs typeface="Calibri" panose="020F0502020204030204" pitchFamily="34" charset="0"/>
                        </a:rPr>
                        <a:t>Nación</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03764"/>
                    </a:solidFill>
                  </a:tcPr>
                </a:tc>
                <a:tc>
                  <a:txBody>
                    <a:bodyPr/>
                    <a:lstStyle/>
                    <a:p>
                      <a:pPr algn="ctr" rtl="0" fontAlgn="ctr"/>
                      <a:r>
                        <a:rPr lang="es-CO" sz="1100" b="1" i="0" u="none" strike="noStrike">
                          <a:solidFill>
                            <a:srgbClr val="FFFFFF"/>
                          </a:solidFill>
                          <a:effectLst/>
                          <a:latin typeface="Calibri" panose="020F0502020204030204" pitchFamily="34" charset="0"/>
                          <a:cs typeface="Calibri" panose="020F0502020204030204" pitchFamily="34" charset="0"/>
                        </a:rPr>
                        <a:t>Propios</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03764"/>
                    </a:solidFill>
                  </a:tcPr>
                </a:tc>
                <a:tc>
                  <a:txBody>
                    <a:bodyPr/>
                    <a:lstStyle/>
                    <a:p>
                      <a:pPr algn="ctr" rtl="0" fontAlgn="ctr"/>
                      <a:r>
                        <a:rPr lang="es-CO" sz="1100" b="1" i="0" u="none" strike="noStrike">
                          <a:solidFill>
                            <a:srgbClr val="FFFFFF"/>
                          </a:solidFill>
                          <a:effectLst/>
                          <a:latin typeface="Calibri" panose="020F0502020204030204" pitchFamily="34" charset="0"/>
                          <a:cs typeface="Calibri" panose="020F0502020204030204" pitchFamily="34" charset="0"/>
                        </a:rPr>
                        <a:t>Nación</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03764"/>
                    </a:solidFill>
                  </a:tcPr>
                </a:tc>
                <a:tc>
                  <a:txBody>
                    <a:bodyPr/>
                    <a:lstStyle/>
                    <a:p>
                      <a:pPr algn="ctr" rtl="0" fontAlgn="ctr"/>
                      <a:r>
                        <a:rPr lang="es-CO" sz="1100" b="1" i="0" u="none" strike="noStrike">
                          <a:solidFill>
                            <a:srgbClr val="FFFFFF"/>
                          </a:solidFill>
                          <a:effectLst/>
                          <a:latin typeface="Calibri" panose="020F0502020204030204" pitchFamily="34" charset="0"/>
                          <a:cs typeface="Calibri" panose="020F0502020204030204" pitchFamily="34" charset="0"/>
                        </a:rPr>
                        <a:t>Propios</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03764"/>
                    </a:solidFill>
                  </a:tcPr>
                </a:tc>
                <a:tc>
                  <a:txBody>
                    <a:bodyPr/>
                    <a:lstStyle/>
                    <a:p>
                      <a:pPr algn="ctr" rtl="0" fontAlgn="ctr"/>
                      <a:r>
                        <a:rPr lang="es-CO" sz="1100" b="1" i="0" u="none" strike="noStrike">
                          <a:solidFill>
                            <a:srgbClr val="FFFFFF"/>
                          </a:solidFill>
                          <a:effectLst/>
                          <a:latin typeface="Calibri" panose="020F0502020204030204" pitchFamily="34" charset="0"/>
                          <a:cs typeface="Calibri" panose="020F0502020204030204" pitchFamily="34" charset="0"/>
                        </a:rPr>
                        <a:t>Nación</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03764"/>
                    </a:solidFill>
                  </a:tcPr>
                </a:tc>
                <a:tc>
                  <a:txBody>
                    <a:bodyPr/>
                    <a:lstStyle/>
                    <a:p>
                      <a:pPr algn="ctr" rtl="0" fontAlgn="ctr"/>
                      <a:r>
                        <a:rPr lang="es-CO" sz="1100" b="1" i="0" u="none" strike="noStrike">
                          <a:solidFill>
                            <a:srgbClr val="FFFFFF"/>
                          </a:solidFill>
                          <a:effectLst/>
                          <a:latin typeface="Calibri" panose="020F0502020204030204" pitchFamily="34" charset="0"/>
                          <a:cs typeface="Calibri" panose="020F0502020204030204" pitchFamily="34" charset="0"/>
                        </a:rPr>
                        <a:t>Propios</a:t>
                      </a:r>
                    </a:p>
                  </a:txBody>
                  <a:tcPr marL="0" marR="0" marT="0" marB="0" anchor="ctr">
                    <a:lnL w="6350" cap="flat" cmpd="sng" algn="ctr">
                      <a:solidFill>
                        <a:srgbClr val="B8CCE4"/>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03764"/>
                    </a:solidFill>
                  </a:tcPr>
                </a:tc>
                <a:extLst>
                  <a:ext uri="{0D108BD9-81ED-4DB2-BD59-A6C34878D82A}">
                    <a16:rowId xmlns:a16="http://schemas.microsoft.com/office/drawing/2014/main" xmlns="" val="2046266422"/>
                  </a:ext>
                </a:extLst>
              </a:tr>
              <a:tr h="192642">
                <a:tc>
                  <a:txBody>
                    <a:bodyPr/>
                    <a:lstStyle/>
                    <a:p>
                      <a:pPr algn="l" rtl="0" fontAlgn="ctr"/>
                      <a:r>
                        <a:rPr lang="es-CO" sz="1100" b="1" i="0" u="none" strike="noStrike">
                          <a:solidFill>
                            <a:srgbClr val="203764"/>
                          </a:solidFill>
                          <a:effectLst/>
                          <a:latin typeface="Calibri" panose="020F0502020204030204" pitchFamily="34" charset="0"/>
                          <a:cs typeface="Calibri" panose="020F0502020204030204" pitchFamily="34" charset="0"/>
                        </a:rPr>
                        <a:t>DIAN</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8EA9DB"/>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8EA9DB"/>
                      </a:solidFill>
                      <a:prstDash val="solid"/>
                      <a:round/>
                      <a:headEnd type="none" w="med" len="med"/>
                      <a:tailEnd type="none" w="med" len="med"/>
                    </a:lnB>
                    <a:solidFill>
                      <a:srgbClr val="F2F2F2"/>
                    </a:solidFill>
                  </a:tcPr>
                </a:tc>
                <a:tc>
                  <a:txBody>
                    <a:bodyPr/>
                    <a:lstStyle/>
                    <a:p>
                      <a:pPr algn="r" fontAlgn="ctr"/>
                      <a:r>
                        <a:rPr lang="es-CO" sz="1100" b="0" i="0" u="none" strike="noStrike">
                          <a:solidFill>
                            <a:srgbClr val="203764"/>
                          </a:solidFill>
                          <a:effectLst/>
                          <a:latin typeface="Calibri" panose="020F0502020204030204" pitchFamily="34" charset="0"/>
                          <a:cs typeface="Calibri" panose="020F0502020204030204" pitchFamily="34" charset="0"/>
                        </a:rPr>
                        <a:t> </a:t>
                      </a:r>
                    </a:p>
                  </a:txBody>
                  <a:tcPr marL="0" marR="0" marT="0" marB="0" anchor="ctr">
                    <a:lnL w="6350" cap="flat" cmpd="sng" algn="ctr">
                      <a:solidFill>
                        <a:srgbClr val="8EA9DB"/>
                      </a:solidFill>
                      <a:prstDash val="solid"/>
                      <a:round/>
                      <a:headEnd type="none" w="med" len="med"/>
                      <a:tailEnd type="none" w="med" len="med"/>
                    </a:lnL>
                    <a:lnR w="6350" cap="flat" cmpd="sng" algn="ctr">
                      <a:solidFill>
                        <a:srgbClr val="8EA9DB"/>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8EA9DB"/>
                      </a:solidFill>
                      <a:prstDash val="solid"/>
                      <a:round/>
                      <a:headEnd type="none" w="med" len="med"/>
                      <a:tailEnd type="none" w="med" len="med"/>
                    </a:lnB>
                    <a:solidFill>
                      <a:srgbClr val="F2F2F2"/>
                    </a:solidFill>
                  </a:tcPr>
                </a:tc>
                <a:tc>
                  <a:txBody>
                    <a:bodyPr/>
                    <a:lstStyle/>
                    <a:p>
                      <a:pPr algn="r" fontAlgn="ctr"/>
                      <a:r>
                        <a:rPr lang="es-CO" sz="1100" b="0" i="0" u="none" strike="noStrike">
                          <a:solidFill>
                            <a:srgbClr val="203764"/>
                          </a:solidFill>
                          <a:effectLst/>
                          <a:latin typeface="Calibri" panose="020F0502020204030204" pitchFamily="34" charset="0"/>
                          <a:cs typeface="Calibri" panose="020F0502020204030204" pitchFamily="34" charset="0"/>
                        </a:rPr>
                        <a:t> </a:t>
                      </a:r>
                    </a:p>
                  </a:txBody>
                  <a:tcPr marL="0" marR="0" marT="0" marB="0" anchor="ctr">
                    <a:lnL w="6350" cap="flat" cmpd="sng" algn="ctr">
                      <a:solidFill>
                        <a:srgbClr val="8EA9DB"/>
                      </a:solidFill>
                      <a:prstDash val="solid"/>
                      <a:round/>
                      <a:headEnd type="none" w="med" len="med"/>
                      <a:tailEnd type="none" w="med" len="med"/>
                    </a:lnL>
                    <a:lnR w="6350" cap="flat" cmpd="sng" algn="ctr">
                      <a:solidFill>
                        <a:srgbClr val="8EA9DB"/>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8EA9DB"/>
                      </a:solidFill>
                      <a:prstDash val="solid"/>
                      <a:round/>
                      <a:headEnd type="none" w="med" len="med"/>
                      <a:tailEnd type="none" w="med" len="med"/>
                    </a:lnB>
                    <a:solidFill>
                      <a:srgbClr val="F2F2F2"/>
                    </a:solidFill>
                  </a:tcPr>
                </a:tc>
                <a:tc>
                  <a:txBody>
                    <a:bodyPr/>
                    <a:lstStyle/>
                    <a:p>
                      <a:pPr algn="r" rtl="0" fontAlgn="ctr"/>
                      <a:r>
                        <a:rPr lang="es-CO" sz="1100" b="0" i="0" u="none" strike="noStrike">
                          <a:solidFill>
                            <a:srgbClr val="203764"/>
                          </a:solidFill>
                          <a:effectLst/>
                          <a:latin typeface="Calibri" panose="020F0502020204030204" pitchFamily="34" charset="0"/>
                          <a:cs typeface="Calibri" panose="020F0502020204030204" pitchFamily="34" charset="0"/>
                        </a:rPr>
                        <a:t> </a:t>
                      </a:r>
                    </a:p>
                  </a:txBody>
                  <a:tcPr marL="0" marR="0" marT="0" marB="0" anchor="ctr">
                    <a:lnL w="6350" cap="flat" cmpd="sng" algn="ctr">
                      <a:solidFill>
                        <a:srgbClr val="8EA9DB"/>
                      </a:solidFill>
                      <a:prstDash val="solid"/>
                      <a:round/>
                      <a:headEnd type="none" w="med" len="med"/>
                      <a:tailEnd type="none" w="med" len="med"/>
                    </a:lnL>
                    <a:lnR w="6350" cap="flat" cmpd="sng" algn="ctr">
                      <a:solidFill>
                        <a:srgbClr val="8EA9DB"/>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8EA9DB"/>
                      </a:solidFill>
                      <a:prstDash val="solid"/>
                      <a:round/>
                      <a:headEnd type="none" w="med" len="med"/>
                      <a:tailEnd type="none" w="med" len="med"/>
                    </a:lnB>
                    <a:solidFill>
                      <a:srgbClr val="F2F2F2"/>
                    </a:solidFill>
                  </a:tcPr>
                </a:tc>
                <a:tc>
                  <a:txBody>
                    <a:bodyPr/>
                    <a:lstStyle/>
                    <a:p>
                      <a:pPr algn="r" rtl="0" fontAlgn="ctr"/>
                      <a:r>
                        <a:rPr lang="es-CO" sz="1100" b="0" i="0" u="none" strike="noStrike">
                          <a:solidFill>
                            <a:srgbClr val="203764"/>
                          </a:solidFill>
                          <a:effectLst/>
                          <a:latin typeface="Calibri" panose="020F0502020204030204" pitchFamily="34" charset="0"/>
                          <a:cs typeface="Calibri" panose="020F0502020204030204" pitchFamily="34" charset="0"/>
                        </a:rPr>
                        <a:t> </a:t>
                      </a:r>
                    </a:p>
                  </a:txBody>
                  <a:tcPr marL="0" marR="0" marT="0" marB="0" anchor="ctr">
                    <a:lnL w="6350" cap="flat" cmpd="sng" algn="ctr">
                      <a:solidFill>
                        <a:srgbClr val="8EA9DB"/>
                      </a:solidFill>
                      <a:prstDash val="solid"/>
                      <a:round/>
                      <a:headEnd type="none" w="med" len="med"/>
                      <a:tailEnd type="none" w="med" len="med"/>
                    </a:lnL>
                    <a:lnR w="6350" cap="flat" cmpd="sng" algn="ctr">
                      <a:solidFill>
                        <a:srgbClr val="8EA9DB"/>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8EA9DB"/>
                      </a:solidFill>
                      <a:prstDash val="solid"/>
                      <a:round/>
                      <a:headEnd type="none" w="med" len="med"/>
                      <a:tailEnd type="none" w="med" len="med"/>
                    </a:lnB>
                    <a:solidFill>
                      <a:srgbClr val="F2F2F2"/>
                    </a:solidFill>
                  </a:tcPr>
                </a:tc>
                <a:tc>
                  <a:txBody>
                    <a:bodyPr/>
                    <a:lstStyle/>
                    <a:p>
                      <a:pPr algn="r" rtl="0" fontAlgn="ctr"/>
                      <a:r>
                        <a:rPr lang="es-CO" sz="1100" b="0" i="0" u="none" strike="noStrike">
                          <a:solidFill>
                            <a:srgbClr val="203764"/>
                          </a:solidFill>
                          <a:effectLst/>
                          <a:latin typeface="Calibri" panose="020F0502020204030204" pitchFamily="34" charset="0"/>
                          <a:cs typeface="Calibri" panose="020F0502020204030204" pitchFamily="34" charset="0"/>
                        </a:rPr>
                        <a:t> </a:t>
                      </a:r>
                    </a:p>
                  </a:txBody>
                  <a:tcPr marL="0" marR="0" marT="0" marB="0" anchor="ctr">
                    <a:lnL w="6350" cap="flat" cmpd="sng" algn="ctr">
                      <a:solidFill>
                        <a:srgbClr val="8EA9DB"/>
                      </a:solidFill>
                      <a:prstDash val="solid"/>
                      <a:round/>
                      <a:headEnd type="none" w="med" len="med"/>
                      <a:tailEnd type="none" w="med" len="med"/>
                    </a:lnL>
                    <a:lnR w="6350" cap="flat" cmpd="sng" algn="ctr">
                      <a:solidFill>
                        <a:srgbClr val="8EA9DB"/>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8EA9DB"/>
                      </a:solidFill>
                      <a:prstDash val="solid"/>
                      <a:round/>
                      <a:headEnd type="none" w="med" len="med"/>
                      <a:tailEnd type="none" w="med" len="med"/>
                    </a:lnB>
                    <a:solidFill>
                      <a:srgbClr val="F2F2F2"/>
                    </a:solidFill>
                  </a:tcPr>
                </a:tc>
                <a:tc>
                  <a:txBody>
                    <a:bodyPr/>
                    <a:lstStyle/>
                    <a:p>
                      <a:pPr algn="r" rtl="0" fontAlgn="ctr"/>
                      <a:r>
                        <a:rPr lang="es-CO" sz="1100" b="0" i="0" u="none" strike="noStrike">
                          <a:solidFill>
                            <a:srgbClr val="203764"/>
                          </a:solidFill>
                          <a:effectLst/>
                          <a:latin typeface="Calibri" panose="020F0502020204030204" pitchFamily="34" charset="0"/>
                          <a:cs typeface="Calibri" panose="020F0502020204030204" pitchFamily="34" charset="0"/>
                        </a:rPr>
                        <a:t> </a:t>
                      </a:r>
                    </a:p>
                  </a:txBody>
                  <a:tcPr marL="0" marR="0" marT="0" marB="0" anchor="ctr">
                    <a:lnL w="6350" cap="flat" cmpd="sng" algn="ctr">
                      <a:solidFill>
                        <a:srgbClr val="8EA9DB"/>
                      </a:solidFill>
                      <a:prstDash val="solid"/>
                      <a:round/>
                      <a:headEnd type="none" w="med" len="med"/>
                      <a:tailEnd type="none" w="med" len="med"/>
                    </a:lnL>
                    <a:lnR w="6350" cap="flat" cmpd="sng" algn="ctr">
                      <a:solidFill>
                        <a:srgbClr val="8EA9DB"/>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8EA9DB"/>
                      </a:solidFill>
                      <a:prstDash val="solid"/>
                      <a:round/>
                      <a:headEnd type="none" w="med" len="med"/>
                      <a:tailEnd type="none" w="med" len="med"/>
                    </a:lnB>
                    <a:solidFill>
                      <a:srgbClr val="F2F2F2"/>
                    </a:solidFill>
                  </a:tcPr>
                </a:tc>
                <a:tc>
                  <a:txBody>
                    <a:bodyPr/>
                    <a:lstStyle/>
                    <a:p>
                      <a:pPr algn="r" rtl="0" fontAlgn="ctr"/>
                      <a:r>
                        <a:rPr lang="es-CO" sz="1100" b="0" i="0" u="none" strike="noStrike">
                          <a:solidFill>
                            <a:srgbClr val="203764"/>
                          </a:solidFill>
                          <a:effectLst/>
                          <a:latin typeface="Calibri" panose="020F0502020204030204" pitchFamily="34" charset="0"/>
                          <a:cs typeface="Calibri" panose="020F0502020204030204" pitchFamily="34" charset="0"/>
                        </a:rPr>
                        <a:t> </a:t>
                      </a:r>
                    </a:p>
                  </a:txBody>
                  <a:tcPr marL="0" marR="0" marT="0" marB="0" anchor="ctr">
                    <a:lnL w="6350" cap="flat" cmpd="sng" algn="ctr">
                      <a:solidFill>
                        <a:srgbClr val="8EA9DB"/>
                      </a:solidFill>
                      <a:prstDash val="solid"/>
                      <a:round/>
                      <a:headEnd type="none" w="med" len="med"/>
                      <a:tailEnd type="none" w="med" len="med"/>
                    </a:lnL>
                    <a:lnR w="6350" cap="flat" cmpd="sng" algn="ctr">
                      <a:solidFill>
                        <a:srgbClr val="8EA9DB"/>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8EA9DB"/>
                      </a:solidFill>
                      <a:prstDash val="solid"/>
                      <a:round/>
                      <a:headEnd type="none" w="med" len="med"/>
                      <a:tailEnd type="none" w="med" len="med"/>
                    </a:lnB>
                    <a:solidFill>
                      <a:srgbClr val="F2F2F2"/>
                    </a:solidFill>
                  </a:tcPr>
                </a:tc>
                <a:tc>
                  <a:txBody>
                    <a:bodyPr/>
                    <a:lstStyle/>
                    <a:p>
                      <a:pPr algn="r" rtl="0" fontAlgn="ctr"/>
                      <a:r>
                        <a:rPr lang="es-CO" sz="1100" b="0" i="0" u="none" strike="noStrike">
                          <a:solidFill>
                            <a:srgbClr val="203764"/>
                          </a:solidFill>
                          <a:effectLst/>
                          <a:latin typeface="Calibri" panose="020F0502020204030204" pitchFamily="34" charset="0"/>
                          <a:cs typeface="Calibri" panose="020F0502020204030204" pitchFamily="34" charset="0"/>
                        </a:rPr>
                        <a:t> </a:t>
                      </a:r>
                    </a:p>
                  </a:txBody>
                  <a:tcPr marL="0" marR="0" marT="0" marB="0" anchor="ctr">
                    <a:lnL w="6350" cap="flat" cmpd="sng" algn="ctr">
                      <a:solidFill>
                        <a:srgbClr val="8EA9DB"/>
                      </a:solidFill>
                      <a:prstDash val="solid"/>
                      <a:round/>
                      <a:headEnd type="none" w="med" len="med"/>
                      <a:tailEnd type="none" w="med" len="med"/>
                    </a:lnL>
                    <a:lnR w="6350" cap="flat" cmpd="sng" algn="ctr">
                      <a:solidFill>
                        <a:srgbClr val="8EA9DB"/>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8EA9DB"/>
                      </a:solidFill>
                      <a:prstDash val="solid"/>
                      <a:round/>
                      <a:headEnd type="none" w="med" len="med"/>
                      <a:tailEnd type="none" w="med" len="med"/>
                    </a:lnB>
                    <a:solidFill>
                      <a:srgbClr val="F2F2F2"/>
                    </a:solidFill>
                  </a:tcPr>
                </a:tc>
                <a:tc>
                  <a:txBody>
                    <a:bodyPr/>
                    <a:lstStyle/>
                    <a:p>
                      <a:pPr algn="r" rtl="0" fontAlgn="ctr"/>
                      <a:r>
                        <a:rPr lang="es-CO" sz="1100" b="0" i="0" u="none" strike="noStrike">
                          <a:solidFill>
                            <a:srgbClr val="203764"/>
                          </a:solidFill>
                          <a:effectLst/>
                          <a:latin typeface="Calibri" panose="020F0502020204030204" pitchFamily="34" charset="0"/>
                          <a:cs typeface="Calibri" panose="020F0502020204030204" pitchFamily="34" charset="0"/>
                        </a:rPr>
                        <a:t> </a:t>
                      </a:r>
                    </a:p>
                  </a:txBody>
                  <a:tcPr marL="0" marR="0" marT="0" marB="0" anchor="ctr">
                    <a:lnL w="6350" cap="flat" cmpd="sng" algn="ctr">
                      <a:solidFill>
                        <a:srgbClr val="8EA9DB"/>
                      </a:solidFill>
                      <a:prstDash val="solid"/>
                      <a:round/>
                      <a:headEnd type="none" w="med" len="med"/>
                      <a:tailEnd type="none" w="med" len="med"/>
                    </a:lnL>
                    <a:lnR w="6350" cap="flat" cmpd="sng" algn="ctr">
                      <a:solidFill>
                        <a:srgbClr val="8EA9DB"/>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8EA9DB"/>
                      </a:solidFill>
                      <a:prstDash val="solid"/>
                      <a:round/>
                      <a:headEnd type="none" w="med" len="med"/>
                      <a:tailEnd type="none" w="med" len="med"/>
                    </a:lnB>
                    <a:solidFill>
                      <a:srgbClr val="F2F2F2"/>
                    </a:solidFill>
                  </a:tcPr>
                </a:tc>
                <a:tc>
                  <a:txBody>
                    <a:bodyPr/>
                    <a:lstStyle/>
                    <a:p>
                      <a:pPr algn="r" rtl="0" fontAlgn="ctr"/>
                      <a:r>
                        <a:rPr lang="es-CO" sz="1100" b="0" i="0" u="none" strike="noStrike">
                          <a:solidFill>
                            <a:srgbClr val="203764"/>
                          </a:solidFill>
                          <a:effectLst/>
                          <a:latin typeface="Calibri" panose="020F0502020204030204" pitchFamily="34" charset="0"/>
                          <a:cs typeface="Calibri" panose="020F0502020204030204" pitchFamily="34" charset="0"/>
                        </a:rPr>
                        <a:t> </a:t>
                      </a:r>
                    </a:p>
                  </a:txBody>
                  <a:tcPr marL="0" marR="0" marT="0" marB="0" anchor="ctr">
                    <a:lnL w="6350" cap="flat" cmpd="sng" algn="ctr">
                      <a:solidFill>
                        <a:srgbClr val="8EA9DB"/>
                      </a:solidFill>
                      <a:prstDash val="solid"/>
                      <a:round/>
                      <a:headEnd type="none" w="med" len="med"/>
                      <a:tailEnd type="none" w="med" len="med"/>
                    </a:lnL>
                    <a:lnR w="6350" cap="flat" cmpd="sng" algn="ctr">
                      <a:solidFill>
                        <a:srgbClr val="8EA9DB"/>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8EA9DB"/>
                      </a:solidFill>
                      <a:prstDash val="solid"/>
                      <a:round/>
                      <a:headEnd type="none" w="med" len="med"/>
                      <a:tailEnd type="none" w="med" len="med"/>
                    </a:lnB>
                    <a:solidFill>
                      <a:srgbClr val="F2F2F2"/>
                    </a:solidFill>
                  </a:tcPr>
                </a:tc>
                <a:tc>
                  <a:txBody>
                    <a:bodyPr/>
                    <a:lstStyle/>
                    <a:p>
                      <a:pPr algn="r" rtl="0" fontAlgn="ctr"/>
                      <a:r>
                        <a:rPr lang="es-CO" sz="1100" b="0" i="0" u="none" strike="noStrike">
                          <a:solidFill>
                            <a:srgbClr val="203764"/>
                          </a:solidFill>
                          <a:effectLst/>
                          <a:latin typeface="Calibri" panose="020F0502020204030204" pitchFamily="34" charset="0"/>
                          <a:cs typeface="Calibri" panose="020F0502020204030204" pitchFamily="34" charset="0"/>
                        </a:rPr>
                        <a:t> </a:t>
                      </a:r>
                    </a:p>
                  </a:txBody>
                  <a:tcPr marL="0" marR="0" marT="0" marB="0" anchor="ctr">
                    <a:lnL w="6350" cap="flat" cmpd="sng" algn="ctr">
                      <a:solidFill>
                        <a:srgbClr val="8EA9DB"/>
                      </a:solidFill>
                      <a:prstDash val="solid"/>
                      <a:round/>
                      <a:headEnd type="none" w="med" len="med"/>
                      <a:tailEnd type="none" w="med" len="med"/>
                    </a:lnL>
                    <a:lnR w="6350" cap="flat" cmpd="sng" algn="ctr">
                      <a:solidFill>
                        <a:srgbClr val="8EA9DB"/>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8EA9DB"/>
                      </a:solidFill>
                      <a:prstDash val="solid"/>
                      <a:round/>
                      <a:headEnd type="none" w="med" len="med"/>
                      <a:tailEnd type="none" w="med" len="med"/>
                    </a:lnB>
                    <a:solidFill>
                      <a:srgbClr val="F2F2F2"/>
                    </a:solidFill>
                  </a:tcPr>
                </a:tc>
                <a:tc>
                  <a:txBody>
                    <a:bodyPr/>
                    <a:lstStyle/>
                    <a:p>
                      <a:pPr algn="r" rtl="0" fontAlgn="ctr"/>
                      <a:r>
                        <a:rPr lang="es-CO" sz="1100" b="0" i="0" u="none" strike="noStrike">
                          <a:solidFill>
                            <a:srgbClr val="203764"/>
                          </a:solidFill>
                          <a:effectLst/>
                          <a:latin typeface="Calibri" panose="020F0502020204030204" pitchFamily="34" charset="0"/>
                          <a:cs typeface="Calibri" panose="020F0502020204030204" pitchFamily="34" charset="0"/>
                        </a:rPr>
                        <a:t> </a:t>
                      </a:r>
                    </a:p>
                  </a:txBody>
                  <a:tcPr marL="0" marR="0" marT="0" marB="0" anchor="ctr">
                    <a:lnL w="6350" cap="flat" cmpd="sng" algn="ctr">
                      <a:solidFill>
                        <a:srgbClr val="8EA9DB"/>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8EA9DB"/>
                      </a:solidFill>
                      <a:prstDash val="solid"/>
                      <a:round/>
                      <a:headEnd type="none" w="med" len="med"/>
                      <a:tailEnd type="none" w="med" len="med"/>
                    </a:lnB>
                    <a:solidFill>
                      <a:srgbClr val="F2F2F2"/>
                    </a:solidFill>
                  </a:tcPr>
                </a:tc>
                <a:extLst>
                  <a:ext uri="{0D108BD9-81ED-4DB2-BD59-A6C34878D82A}">
                    <a16:rowId xmlns:a16="http://schemas.microsoft.com/office/drawing/2014/main" xmlns="" val="2573733396"/>
                  </a:ext>
                </a:extLst>
              </a:tr>
              <a:tr h="385284">
                <a:tc>
                  <a:txBody>
                    <a:bodyPr/>
                    <a:lstStyle/>
                    <a:p>
                      <a:pPr algn="l" rtl="0" fontAlgn="ctr"/>
                      <a:r>
                        <a:rPr lang="es-CO" sz="1000" b="0" i="0" u="none" strike="noStrike">
                          <a:solidFill>
                            <a:srgbClr val="203764"/>
                          </a:solidFill>
                          <a:effectLst/>
                          <a:latin typeface="Calibri" panose="020F0502020204030204" pitchFamily="34" charset="0"/>
                          <a:cs typeface="Calibri" panose="020F0502020204030204" pitchFamily="34" charset="0"/>
                        </a:rPr>
                        <a:t>SOLICITADO INVERSION</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8EA9DB"/>
                      </a:solidFill>
                      <a:prstDash val="solid"/>
                      <a:round/>
                      <a:headEnd type="none" w="med" len="med"/>
                      <a:tailEnd type="none" w="med" len="med"/>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tcPr>
                </a:tc>
                <a:tc>
                  <a:txBody>
                    <a:bodyPr/>
                    <a:lstStyle/>
                    <a:p>
                      <a:pPr algn="r" fontAlgn="ctr"/>
                      <a:r>
                        <a:rPr lang="es-CO" sz="1100" b="0" i="0" u="none" strike="noStrike" dirty="0">
                          <a:solidFill>
                            <a:srgbClr val="203764"/>
                          </a:solidFill>
                          <a:effectLst/>
                          <a:latin typeface="Calibri" panose="020F0502020204030204" pitchFamily="34" charset="0"/>
                          <a:cs typeface="Calibri" panose="020F0502020204030204" pitchFamily="34" charset="0"/>
                        </a:rPr>
                        <a:t>        142,073 </a:t>
                      </a:r>
                    </a:p>
                  </a:txBody>
                  <a:tcPr marL="0" marR="0" marT="0" marB="0" anchor="ctr">
                    <a:lnL w="6350" cap="flat" cmpd="sng" algn="ctr">
                      <a:solidFill>
                        <a:srgbClr val="8EA9DB"/>
                      </a:solidFill>
                      <a:prstDash val="solid"/>
                      <a:round/>
                      <a:headEnd type="none" w="med" len="med"/>
                      <a:tailEnd type="none" w="med" len="med"/>
                    </a:lnL>
                    <a:lnR w="6350" cap="flat" cmpd="sng" algn="ctr">
                      <a:solidFill>
                        <a:srgbClr val="8EA9DB"/>
                      </a:solidFill>
                      <a:prstDash val="solid"/>
                      <a:round/>
                      <a:headEnd type="none" w="med" len="med"/>
                      <a:tailEnd type="none" w="med" len="med"/>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tcPr>
                </a:tc>
                <a:tc>
                  <a:txBody>
                    <a:bodyPr/>
                    <a:lstStyle/>
                    <a:p>
                      <a:pPr algn="r" fontAlgn="ctr"/>
                      <a:r>
                        <a:rPr lang="es-CO" sz="1100" b="0" i="0" u="none" strike="noStrike" dirty="0">
                          <a:solidFill>
                            <a:srgbClr val="203764"/>
                          </a:solidFill>
                          <a:effectLst/>
                          <a:latin typeface="Calibri" panose="020F0502020204030204" pitchFamily="34" charset="0"/>
                          <a:cs typeface="Calibri" panose="020F0502020204030204" pitchFamily="34" charset="0"/>
                        </a:rPr>
                        <a:t> </a:t>
                      </a:r>
                    </a:p>
                  </a:txBody>
                  <a:tcPr marL="0" marR="0" marT="0" marB="0" anchor="ctr">
                    <a:lnL w="6350" cap="flat" cmpd="sng" algn="ctr">
                      <a:solidFill>
                        <a:srgbClr val="8EA9DB"/>
                      </a:solidFill>
                      <a:prstDash val="solid"/>
                      <a:round/>
                      <a:headEnd type="none" w="med" len="med"/>
                      <a:tailEnd type="none" w="med" len="med"/>
                    </a:lnL>
                    <a:lnR w="6350" cap="flat" cmpd="sng" algn="ctr">
                      <a:solidFill>
                        <a:srgbClr val="8EA9DB"/>
                      </a:solidFill>
                      <a:prstDash val="solid"/>
                      <a:round/>
                      <a:headEnd type="none" w="med" len="med"/>
                      <a:tailEnd type="none" w="med" len="med"/>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tcPr>
                </a:tc>
                <a:tc>
                  <a:txBody>
                    <a:bodyPr/>
                    <a:lstStyle/>
                    <a:p>
                      <a:pPr algn="r" fontAlgn="ctr"/>
                      <a:r>
                        <a:rPr lang="es-CO" sz="1100" b="0" i="0" u="none" strike="noStrike">
                          <a:solidFill>
                            <a:srgbClr val="203764"/>
                          </a:solidFill>
                          <a:effectLst/>
                          <a:latin typeface="Calibri" panose="020F0502020204030204" pitchFamily="34" charset="0"/>
                          <a:cs typeface="Calibri" panose="020F0502020204030204" pitchFamily="34" charset="0"/>
                        </a:rPr>
                        <a:t>        142,073 </a:t>
                      </a:r>
                    </a:p>
                  </a:txBody>
                  <a:tcPr marL="0" marR="0" marT="0" marB="0" anchor="ctr">
                    <a:lnL w="6350" cap="flat" cmpd="sng" algn="ctr">
                      <a:solidFill>
                        <a:srgbClr val="8EA9DB"/>
                      </a:solidFill>
                      <a:prstDash val="solid"/>
                      <a:round/>
                      <a:headEnd type="none" w="med" len="med"/>
                      <a:tailEnd type="none" w="med" len="med"/>
                    </a:lnL>
                    <a:lnR w="6350" cap="flat" cmpd="sng" algn="ctr">
                      <a:solidFill>
                        <a:srgbClr val="8EA9DB"/>
                      </a:solidFill>
                      <a:prstDash val="solid"/>
                      <a:round/>
                      <a:headEnd type="none" w="med" len="med"/>
                      <a:tailEnd type="none" w="med" len="med"/>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tcPr>
                </a:tc>
                <a:tc>
                  <a:txBody>
                    <a:bodyPr/>
                    <a:lstStyle/>
                    <a:p>
                      <a:pPr algn="r" fontAlgn="ctr"/>
                      <a:r>
                        <a:rPr lang="es-CO" sz="1100" b="0" i="0" u="none" strike="noStrike" dirty="0">
                          <a:solidFill>
                            <a:srgbClr val="203764"/>
                          </a:solidFill>
                          <a:effectLst/>
                          <a:latin typeface="Calibri" panose="020F0502020204030204" pitchFamily="34" charset="0"/>
                          <a:cs typeface="Calibri" panose="020F0502020204030204" pitchFamily="34" charset="0"/>
                        </a:rPr>
                        <a:t> </a:t>
                      </a:r>
                    </a:p>
                  </a:txBody>
                  <a:tcPr marL="0" marR="0" marT="0" marB="0" anchor="ctr">
                    <a:lnL w="6350" cap="flat" cmpd="sng" algn="ctr">
                      <a:solidFill>
                        <a:srgbClr val="8EA9DB"/>
                      </a:solidFill>
                      <a:prstDash val="solid"/>
                      <a:round/>
                      <a:headEnd type="none" w="med" len="med"/>
                      <a:tailEnd type="none" w="med" len="med"/>
                    </a:lnL>
                    <a:lnR w="6350" cap="flat" cmpd="sng" algn="ctr">
                      <a:solidFill>
                        <a:srgbClr val="8EA9DB"/>
                      </a:solidFill>
                      <a:prstDash val="solid"/>
                      <a:round/>
                      <a:headEnd type="none" w="med" len="med"/>
                      <a:tailEnd type="none" w="med" len="med"/>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tcPr>
                </a:tc>
                <a:tc>
                  <a:txBody>
                    <a:bodyPr/>
                    <a:lstStyle/>
                    <a:p>
                      <a:pPr algn="r" fontAlgn="ctr"/>
                      <a:r>
                        <a:rPr lang="es-CO" sz="1100" b="0" i="0" u="none" strike="noStrike" dirty="0">
                          <a:solidFill>
                            <a:srgbClr val="203764"/>
                          </a:solidFill>
                          <a:effectLst/>
                          <a:latin typeface="Calibri" panose="020F0502020204030204" pitchFamily="34" charset="0"/>
                          <a:cs typeface="Calibri" panose="020F0502020204030204" pitchFamily="34" charset="0"/>
                        </a:rPr>
                        <a:t>                 277,212 </a:t>
                      </a:r>
                    </a:p>
                  </a:txBody>
                  <a:tcPr marL="0" marR="0" marT="0" marB="0" anchor="ctr">
                    <a:lnL w="6350" cap="flat" cmpd="sng" algn="ctr">
                      <a:solidFill>
                        <a:srgbClr val="8EA9DB"/>
                      </a:solidFill>
                      <a:prstDash val="solid"/>
                      <a:round/>
                      <a:headEnd type="none" w="med" len="med"/>
                      <a:tailEnd type="none" w="med" len="med"/>
                    </a:lnL>
                    <a:lnR w="6350" cap="flat" cmpd="sng" algn="ctr">
                      <a:solidFill>
                        <a:srgbClr val="8EA9DB"/>
                      </a:solidFill>
                      <a:prstDash val="solid"/>
                      <a:round/>
                      <a:headEnd type="none" w="med" len="med"/>
                      <a:tailEnd type="none" w="med" len="med"/>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tcPr>
                </a:tc>
                <a:tc>
                  <a:txBody>
                    <a:bodyPr/>
                    <a:lstStyle/>
                    <a:p>
                      <a:pPr algn="r" fontAlgn="ctr"/>
                      <a:r>
                        <a:rPr lang="es-CO" sz="1100" b="0" i="0" u="none" strike="noStrike">
                          <a:solidFill>
                            <a:srgbClr val="203764"/>
                          </a:solidFill>
                          <a:effectLst/>
                          <a:latin typeface="Calibri" panose="020F0502020204030204" pitchFamily="34" charset="0"/>
                          <a:cs typeface="Calibri" panose="020F0502020204030204" pitchFamily="34" charset="0"/>
                        </a:rPr>
                        <a:t> </a:t>
                      </a:r>
                    </a:p>
                  </a:txBody>
                  <a:tcPr marL="0" marR="0" marT="0" marB="0" anchor="ctr">
                    <a:lnL w="6350" cap="flat" cmpd="sng" algn="ctr">
                      <a:solidFill>
                        <a:srgbClr val="8EA9DB"/>
                      </a:solidFill>
                      <a:prstDash val="solid"/>
                      <a:round/>
                      <a:headEnd type="none" w="med" len="med"/>
                      <a:tailEnd type="none" w="med" len="med"/>
                    </a:lnL>
                    <a:lnR w="6350" cap="flat" cmpd="sng" algn="ctr">
                      <a:solidFill>
                        <a:srgbClr val="8EA9DB"/>
                      </a:solidFill>
                      <a:prstDash val="solid"/>
                      <a:round/>
                      <a:headEnd type="none" w="med" len="med"/>
                      <a:tailEnd type="none" w="med" len="med"/>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tcPr>
                </a:tc>
                <a:tc>
                  <a:txBody>
                    <a:bodyPr/>
                    <a:lstStyle/>
                    <a:p>
                      <a:pPr algn="r" fontAlgn="ctr"/>
                      <a:r>
                        <a:rPr lang="es-CO" sz="1100" b="0" i="0" u="none" strike="noStrike">
                          <a:solidFill>
                            <a:srgbClr val="203764"/>
                          </a:solidFill>
                          <a:effectLst/>
                          <a:latin typeface="Calibri" panose="020F0502020204030204" pitchFamily="34" charset="0"/>
                          <a:cs typeface="Calibri" panose="020F0502020204030204" pitchFamily="34" charset="0"/>
                        </a:rPr>
                        <a:t>        313,477 </a:t>
                      </a:r>
                    </a:p>
                  </a:txBody>
                  <a:tcPr marL="0" marR="0" marT="0" marB="0" anchor="ctr">
                    <a:lnL w="6350" cap="flat" cmpd="sng" algn="ctr">
                      <a:solidFill>
                        <a:srgbClr val="8EA9DB"/>
                      </a:solidFill>
                      <a:prstDash val="solid"/>
                      <a:round/>
                      <a:headEnd type="none" w="med" len="med"/>
                      <a:tailEnd type="none" w="med" len="med"/>
                    </a:lnL>
                    <a:lnR w="6350" cap="flat" cmpd="sng" algn="ctr">
                      <a:solidFill>
                        <a:srgbClr val="8EA9DB"/>
                      </a:solidFill>
                      <a:prstDash val="solid"/>
                      <a:round/>
                      <a:headEnd type="none" w="med" len="med"/>
                      <a:tailEnd type="none" w="med" len="med"/>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tcPr>
                </a:tc>
                <a:tc>
                  <a:txBody>
                    <a:bodyPr/>
                    <a:lstStyle/>
                    <a:p>
                      <a:pPr algn="r" fontAlgn="ctr"/>
                      <a:r>
                        <a:rPr lang="es-CO" sz="1100" b="0" i="0" u="none" strike="noStrike" dirty="0">
                          <a:solidFill>
                            <a:srgbClr val="203764"/>
                          </a:solidFill>
                          <a:effectLst/>
                          <a:latin typeface="Calibri" panose="020F0502020204030204" pitchFamily="34" charset="0"/>
                          <a:cs typeface="Calibri" panose="020F0502020204030204" pitchFamily="34" charset="0"/>
                        </a:rPr>
                        <a:t> </a:t>
                      </a:r>
                    </a:p>
                  </a:txBody>
                  <a:tcPr marL="0" marR="0" marT="0" marB="0" anchor="ctr">
                    <a:lnL w="6350" cap="flat" cmpd="sng" algn="ctr">
                      <a:solidFill>
                        <a:srgbClr val="8EA9DB"/>
                      </a:solidFill>
                      <a:prstDash val="solid"/>
                      <a:round/>
                      <a:headEnd type="none" w="med" len="med"/>
                      <a:tailEnd type="none" w="med" len="med"/>
                    </a:lnL>
                    <a:lnR w="6350" cap="flat" cmpd="sng" algn="ctr">
                      <a:solidFill>
                        <a:srgbClr val="8EA9DB"/>
                      </a:solidFill>
                      <a:prstDash val="solid"/>
                      <a:round/>
                      <a:headEnd type="none" w="med" len="med"/>
                      <a:tailEnd type="none" w="med" len="med"/>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tcPr>
                </a:tc>
                <a:tc>
                  <a:txBody>
                    <a:bodyPr/>
                    <a:lstStyle/>
                    <a:p>
                      <a:pPr algn="r" fontAlgn="ctr"/>
                      <a:r>
                        <a:rPr lang="es-CO" sz="1100" b="0" i="0" u="none" strike="noStrike" dirty="0">
                          <a:solidFill>
                            <a:srgbClr val="203764"/>
                          </a:solidFill>
                          <a:effectLst/>
                          <a:latin typeface="Calibri" panose="020F0502020204030204" pitchFamily="34" charset="0"/>
                          <a:cs typeface="Calibri" panose="020F0502020204030204" pitchFamily="34" charset="0"/>
                        </a:rPr>
                        <a:t>          74,954 </a:t>
                      </a:r>
                    </a:p>
                  </a:txBody>
                  <a:tcPr marL="0" marR="0" marT="0" marB="0" anchor="ctr">
                    <a:lnL w="6350" cap="flat" cmpd="sng" algn="ctr">
                      <a:solidFill>
                        <a:srgbClr val="8EA9DB"/>
                      </a:solidFill>
                      <a:prstDash val="solid"/>
                      <a:round/>
                      <a:headEnd type="none" w="med" len="med"/>
                      <a:tailEnd type="none" w="med" len="med"/>
                    </a:lnL>
                    <a:lnR w="6350" cap="flat" cmpd="sng" algn="ctr">
                      <a:solidFill>
                        <a:srgbClr val="8EA9DB"/>
                      </a:solidFill>
                      <a:prstDash val="solid"/>
                      <a:round/>
                      <a:headEnd type="none" w="med" len="med"/>
                      <a:tailEnd type="none" w="med" len="med"/>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tcPr>
                </a:tc>
                <a:tc>
                  <a:txBody>
                    <a:bodyPr/>
                    <a:lstStyle/>
                    <a:p>
                      <a:pPr algn="r" fontAlgn="ctr"/>
                      <a:r>
                        <a:rPr lang="es-CO" sz="1100" b="0" i="0" u="none" strike="noStrike">
                          <a:solidFill>
                            <a:srgbClr val="203764"/>
                          </a:solidFill>
                          <a:effectLst/>
                          <a:latin typeface="Calibri" panose="020F0502020204030204" pitchFamily="34" charset="0"/>
                          <a:cs typeface="Calibri" panose="020F0502020204030204" pitchFamily="34" charset="0"/>
                        </a:rPr>
                        <a:t> </a:t>
                      </a:r>
                    </a:p>
                  </a:txBody>
                  <a:tcPr marL="0" marR="0" marT="0" marB="0" anchor="ctr">
                    <a:lnL w="6350" cap="flat" cmpd="sng" algn="ctr">
                      <a:solidFill>
                        <a:srgbClr val="8EA9DB"/>
                      </a:solidFill>
                      <a:prstDash val="solid"/>
                      <a:round/>
                      <a:headEnd type="none" w="med" len="med"/>
                      <a:tailEnd type="none" w="med" len="med"/>
                    </a:lnL>
                    <a:lnR w="6350" cap="flat" cmpd="sng" algn="ctr">
                      <a:solidFill>
                        <a:srgbClr val="8EA9DB"/>
                      </a:solidFill>
                      <a:prstDash val="solid"/>
                      <a:round/>
                      <a:headEnd type="none" w="med" len="med"/>
                      <a:tailEnd type="none" w="med" len="med"/>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tcPr>
                </a:tc>
                <a:tc>
                  <a:txBody>
                    <a:bodyPr/>
                    <a:lstStyle/>
                    <a:p>
                      <a:pPr algn="r" fontAlgn="ctr"/>
                      <a:r>
                        <a:rPr lang="es-CO" sz="1100" b="0" i="0" u="none" strike="noStrike">
                          <a:solidFill>
                            <a:srgbClr val="203764"/>
                          </a:solidFill>
                          <a:effectLst/>
                          <a:latin typeface="Calibri" panose="020F0502020204030204" pitchFamily="34" charset="0"/>
                          <a:cs typeface="Calibri" panose="020F0502020204030204" pitchFamily="34" charset="0"/>
                        </a:rPr>
                        <a:t>          31,021 </a:t>
                      </a:r>
                    </a:p>
                  </a:txBody>
                  <a:tcPr marL="0" marR="0" marT="0" marB="0" anchor="ctr">
                    <a:lnL w="6350" cap="flat" cmpd="sng" algn="ctr">
                      <a:solidFill>
                        <a:srgbClr val="8EA9DB"/>
                      </a:solidFill>
                      <a:prstDash val="solid"/>
                      <a:round/>
                      <a:headEnd type="none" w="med" len="med"/>
                      <a:tailEnd type="none" w="med" len="med"/>
                    </a:lnL>
                    <a:lnR w="6350" cap="flat" cmpd="sng" algn="ctr">
                      <a:solidFill>
                        <a:srgbClr val="8EA9DB"/>
                      </a:solidFill>
                      <a:prstDash val="solid"/>
                      <a:round/>
                      <a:headEnd type="none" w="med" len="med"/>
                      <a:tailEnd type="none" w="med" len="med"/>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tcPr>
                </a:tc>
                <a:tc>
                  <a:txBody>
                    <a:bodyPr/>
                    <a:lstStyle/>
                    <a:p>
                      <a:pPr algn="r" fontAlgn="ctr"/>
                      <a:r>
                        <a:rPr lang="es-CO" sz="1100" b="0" i="0" u="none" strike="noStrike">
                          <a:solidFill>
                            <a:srgbClr val="203764"/>
                          </a:solidFill>
                          <a:effectLst/>
                          <a:latin typeface="Calibri" panose="020F0502020204030204" pitchFamily="34" charset="0"/>
                          <a:cs typeface="Calibri" panose="020F0502020204030204" pitchFamily="34" charset="0"/>
                        </a:rPr>
                        <a:t> </a:t>
                      </a:r>
                    </a:p>
                  </a:txBody>
                  <a:tcPr marL="0" marR="0" marT="0" marB="0" anchor="ctr">
                    <a:lnL w="6350" cap="flat" cmpd="sng" algn="ctr">
                      <a:solidFill>
                        <a:srgbClr val="8EA9DB"/>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tcPr>
                </a:tc>
                <a:extLst>
                  <a:ext uri="{0D108BD9-81ED-4DB2-BD59-A6C34878D82A}">
                    <a16:rowId xmlns:a16="http://schemas.microsoft.com/office/drawing/2014/main" xmlns="" val="547794500"/>
                  </a:ext>
                </a:extLst>
              </a:tr>
              <a:tr h="385284">
                <a:tc>
                  <a:txBody>
                    <a:bodyPr/>
                    <a:lstStyle/>
                    <a:p>
                      <a:pPr algn="l" rtl="0" fontAlgn="ctr"/>
                      <a:r>
                        <a:rPr lang="es-CO" sz="1000" b="0" i="0" u="none" strike="noStrike" dirty="0">
                          <a:solidFill>
                            <a:srgbClr val="203764"/>
                          </a:solidFill>
                          <a:effectLst/>
                          <a:latin typeface="Calibri" panose="020F0502020204030204" pitchFamily="34" charset="0"/>
                          <a:cs typeface="Calibri" panose="020F0502020204030204" pitchFamily="34" charset="0"/>
                        </a:rPr>
                        <a:t>MGMP </a:t>
                      </a:r>
                      <a:r>
                        <a:rPr lang="es-CO" sz="1000" b="0" i="0" u="none" strike="noStrike" dirty="0" smtClean="0">
                          <a:solidFill>
                            <a:srgbClr val="203764"/>
                          </a:solidFill>
                          <a:effectLst/>
                          <a:latin typeface="Calibri" panose="020F0502020204030204" pitchFamily="34" charset="0"/>
                          <a:cs typeface="Calibri" panose="020F0502020204030204" pitchFamily="34" charset="0"/>
                        </a:rPr>
                        <a:t>2021-2024****</a:t>
                      </a:r>
                      <a:endParaRPr lang="es-CO" sz="1000" b="0" i="0" u="none" strike="noStrike" dirty="0">
                        <a:solidFill>
                          <a:srgbClr val="203764"/>
                        </a:solidFill>
                        <a:effectLst/>
                        <a:latin typeface="Calibri" panose="020F0502020204030204" pitchFamily="34" charset="0"/>
                        <a:cs typeface="Calibri" panose="020F0502020204030204" pitchFamily="34" charset="0"/>
                      </a:endParaRPr>
                    </a:p>
                  </a:txBody>
                  <a:tcPr marL="0" marR="0" marT="0" marB="0" anchor="ctr">
                    <a:lnL w="12700" cap="flat" cmpd="sng" algn="ctr">
                      <a:solidFill>
                        <a:srgbClr val="000000"/>
                      </a:solidFill>
                      <a:prstDash val="solid"/>
                      <a:round/>
                      <a:headEnd type="none" w="med" len="med"/>
                      <a:tailEnd type="none" w="med" len="med"/>
                    </a:lnL>
                    <a:lnR w="6350" cap="flat" cmpd="sng" algn="ctr">
                      <a:solidFill>
                        <a:srgbClr val="8EA9DB"/>
                      </a:solidFill>
                      <a:prstDash val="solid"/>
                      <a:round/>
                      <a:headEnd type="none" w="med" len="med"/>
                      <a:tailEnd type="none" w="med" len="med"/>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solidFill>
                      <a:srgbClr val="FFFFFF"/>
                    </a:solidFill>
                  </a:tcPr>
                </a:tc>
                <a:tc>
                  <a:txBody>
                    <a:bodyPr/>
                    <a:lstStyle/>
                    <a:p>
                      <a:pPr algn="r" fontAlgn="ctr"/>
                      <a:r>
                        <a:rPr lang="es-CO" sz="1100" b="0" i="0" u="none" strike="noStrike">
                          <a:solidFill>
                            <a:srgbClr val="203764"/>
                          </a:solidFill>
                          <a:effectLst/>
                          <a:latin typeface="Calibri" panose="020F0502020204030204" pitchFamily="34" charset="0"/>
                          <a:cs typeface="Calibri" panose="020F0502020204030204" pitchFamily="34" charset="0"/>
                        </a:rPr>
                        <a:t> </a:t>
                      </a:r>
                    </a:p>
                  </a:txBody>
                  <a:tcPr marL="0" marR="0" marT="0" marB="0" anchor="ctr">
                    <a:lnL w="6350" cap="flat" cmpd="sng" algn="ctr">
                      <a:solidFill>
                        <a:srgbClr val="8EA9DB"/>
                      </a:solidFill>
                      <a:prstDash val="solid"/>
                      <a:round/>
                      <a:headEnd type="none" w="med" len="med"/>
                      <a:tailEnd type="none" w="med" len="med"/>
                    </a:lnL>
                    <a:lnR w="6350" cap="flat" cmpd="sng" algn="ctr">
                      <a:solidFill>
                        <a:srgbClr val="8EA9DB"/>
                      </a:solidFill>
                      <a:prstDash val="solid"/>
                      <a:round/>
                      <a:headEnd type="none" w="med" len="med"/>
                      <a:tailEnd type="none" w="med" len="med"/>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tcPr>
                </a:tc>
                <a:tc>
                  <a:txBody>
                    <a:bodyPr/>
                    <a:lstStyle/>
                    <a:p>
                      <a:pPr algn="r" fontAlgn="ctr"/>
                      <a:r>
                        <a:rPr lang="es-CO" sz="1100" b="0" i="0" u="none" strike="noStrike">
                          <a:solidFill>
                            <a:srgbClr val="203764"/>
                          </a:solidFill>
                          <a:effectLst/>
                          <a:latin typeface="Calibri" panose="020F0502020204030204" pitchFamily="34" charset="0"/>
                          <a:cs typeface="Calibri" panose="020F0502020204030204" pitchFamily="34" charset="0"/>
                        </a:rPr>
                        <a:t> </a:t>
                      </a:r>
                    </a:p>
                  </a:txBody>
                  <a:tcPr marL="0" marR="0" marT="0" marB="0" anchor="ctr">
                    <a:lnL w="6350" cap="flat" cmpd="sng" algn="ctr">
                      <a:solidFill>
                        <a:srgbClr val="8EA9DB"/>
                      </a:solidFill>
                      <a:prstDash val="solid"/>
                      <a:round/>
                      <a:headEnd type="none" w="med" len="med"/>
                      <a:tailEnd type="none" w="med" len="med"/>
                    </a:lnL>
                    <a:lnR w="6350" cap="flat" cmpd="sng" algn="ctr">
                      <a:solidFill>
                        <a:srgbClr val="8EA9DB"/>
                      </a:solidFill>
                      <a:prstDash val="solid"/>
                      <a:round/>
                      <a:headEnd type="none" w="med" len="med"/>
                      <a:tailEnd type="none" w="med" len="med"/>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tcPr>
                </a:tc>
                <a:tc>
                  <a:txBody>
                    <a:bodyPr/>
                    <a:lstStyle/>
                    <a:p>
                      <a:pPr algn="r" rtl="0" fontAlgn="ctr"/>
                      <a:r>
                        <a:rPr lang="es-CO" sz="1100" b="0" i="0" u="none" strike="noStrike">
                          <a:solidFill>
                            <a:srgbClr val="203764"/>
                          </a:solidFill>
                          <a:effectLst/>
                          <a:latin typeface="Calibri" panose="020F0502020204030204" pitchFamily="34" charset="0"/>
                          <a:cs typeface="Calibri" panose="020F0502020204030204" pitchFamily="34" charset="0"/>
                        </a:rPr>
                        <a:t> </a:t>
                      </a:r>
                    </a:p>
                  </a:txBody>
                  <a:tcPr marL="0" marR="0" marT="0" marB="0" anchor="ctr">
                    <a:lnL w="6350" cap="flat" cmpd="sng" algn="ctr">
                      <a:solidFill>
                        <a:srgbClr val="8EA9DB"/>
                      </a:solidFill>
                      <a:prstDash val="solid"/>
                      <a:round/>
                      <a:headEnd type="none" w="med" len="med"/>
                      <a:tailEnd type="none" w="med" len="med"/>
                    </a:lnL>
                    <a:lnR w="6350" cap="flat" cmpd="sng" algn="ctr">
                      <a:solidFill>
                        <a:srgbClr val="8EA9DB"/>
                      </a:solidFill>
                      <a:prstDash val="solid"/>
                      <a:round/>
                      <a:headEnd type="none" w="med" len="med"/>
                      <a:tailEnd type="none" w="med" len="med"/>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tcPr>
                </a:tc>
                <a:tc>
                  <a:txBody>
                    <a:bodyPr/>
                    <a:lstStyle/>
                    <a:p>
                      <a:pPr algn="r" rtl="0" fontAlgn="ctr"/>
                      <a:r>
                        <a:rPr lang="es-CO" sz="1100" b="0" i="0" u="none" strike="noStrike">
                          <a:solidFill>
                            <a:srgbClr val="203764"/>
                          </a:solidFill>
                          <a:effectLst/>
                          <a:latin typeface="Calibri" panose="020F0502020204030204" pitchFamily="34" charset="0"/>
                          <a:cs typeface="Calibri" panose="020F0502020204030204" pitchFamily="34" charset="0"/>
                        </a:rPr>
                        <a:t> </a:t>
                      </a:r>
                    </a:p>
                  </a:txBody>
                  <a:tcPr marL="0" marR="0" marT="0" marB="0" anchor="ctr">
                    <a:lnL w="6350" cap="flat" cmpd="sng" algn="ctr">
                      <a:solidFill>
                        <a:srgbClr val="8EA9DB"/>
                      </a:solidFill>
                      <a:prstDash val="solid"/>
                      <a:round/>
                      <a:headEnd type="none" w="med" len="med"/>
                      <a:tailEnd type="none" w="med" len="med"/>
                    </a:lnL>
                    <a:lnR w="6350" cap="flat" cmpd="sng" algn="ctr">
                      <a:solidFill>
                        <a:srgbClr val="8EA9DB"/>
                      </a:solidFill>
                      <a:prstDash val="solid"/>
                      <a:round/>
                      <a:headEnd type="none" w="med" len="med"/>
                      <a:tailEnd type="none" w="med" len="med"/>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tcPr>
                </a:tc>
                <a:tc>
                  <a:txBody>
                    <a:bodyPr/>
                    <a:lstStyle/>
                    <a:p>
                      <a:pPr algn="r" fontAlgn="ctr"/>
                      <a:r>
                        <a:rPr lang="es-CO" sz="1100" b="0" i="0" u="none" strike="noStrike">
                          <a:solidFill>
                            <a:srgbClr val="203764"/>
                          </a:solidFill>
                          <a:effectLst/>
                          <a:latin typeface="Calibri" panose="020F0502020204030204" pitchFamily="34" charset="0"/>
                          <a:cs typeface="Calibri" panose="020F0502020204030204" pitchFamily="34" charset="0"/>
                        </a:rPr>
                        <a:t>                   48,178 </a:t>
                      </a:r>
                    </a:p>
                  </a:txBody>
                  <a:tcPr marL="0" marR="0" marT="0" marB="0" anchor="ctr">
                    <a:lnL w="6350" cap="flat" cmpd="sng" algn="ctr">
                      <a:solidFill>
                        <a:srgbClr val="8EA9DB"/>
                      </a:solidFill>
                      <a:prstDash val="solid"/>
                      <a:round/>
                      <a:headEnd type="none" w="med" len="med"/>
                      <a:tailEnd type="none" w="med" len="med"/>
                    </a:lnL>
                    <a:lnR w="6350" cap="flat" cmpd="sng" algn="ctr">
                      <a:solidFill>
                        <a:srgbClr val="8EA9DB"/>
                      </a:solidFill>
                      <a:prstDash val="solid"/>
                      <a:round/>
                      <a:headEnd type="none" w="med" len="med"/>
                      <a:tailEnd type="none" w="med" len="med"/>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tcPr>
                </a:tc>
                <a:tc>
                  <a:txBody>
                    <a:bodyPr/>
                    <a:lstStyle/>
                    <a:p>
                      <a:pPr algn="r" fontAlgn="ctr"/>
                      <a:r>
                        <a:rPr lang="es-CO" sz="1100" b="0" i="0" u="none" strike="noStrike">
                          <a:solidFill>
                            <a:srgbClr val="203764"/>
                          </a:solidFill>
                          <a:effectLst/>
                          <a:latin typeface="Calibri" panose="020F0502020204030204" pitchFamily="34" charset="0"/>
                          <a:cs typeface="Calibri" panose="020F0502020204030204" pitchFamily="34" charset="0"/>
                        </a:rPr>
                        <a:t> </a:t>
                      </a:r>
                    </a:p>
                  </a:txBody>
                  <a:tcPr marL="0" marR="0" marT="0" marB="0" anchor="ctr">
                    <a:lnL w="6350" cap="flat" cmpd="sng" algn="ctr">
                      <a:solidFill>
                        <a:srgbClr val="8EA9DB"/>
                      </a:solidFill>
                      <a:prstDash val="solid"/>
                      <a:round/>
                      <a:headEnd type="none" w="med" len="med"/>
                      <a:tailEnd type="none" w="med" len="med"/>
                    </a:lnL>
                    <a:lnR w="6350" cap="flat" cmpd="sng" algn="ctr">
                      <a:solidFill>
                        <a:srgbClr val="8EA9DB"/>
                      </a:solidFill>
                      <a:prstDash val="solid"/>
                      <a:round/>
                      <a:headEnd type="none" w="med" len="med"/>
                      <a:tailEnd type="none" w="med" len="med"/>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tcPr>
                </a:tc>
                <a:tc>
                  <a:txBody>
                    <a:bodyPr/>
                    <a:lstStyle/>
                    <a:p>
                      <a:pPr algn="r" fontAlgn="ctr"/>
                      <a:r>
                        <a:rPr lang="es-CO" sz="1100" b="0" i="0" u="none" strike="noStrike">
                          <a:solidFill>
                            <a:srgbClr val="203764"/>
                          </a:solidFill>
                          <a:effectLst/>
                          <a:latin typeface="Calibri" panose="020F0502020204030204" pitchFamily="34" charset="0"/>
                          <a:cs typeface="Calibri" panose="020F0502020204030204" pitchFamily="34" charset="0"/>
                        </a:rPr>
                        <a:t>          73,713 </a:t>
                      </a:r>
                    </a:p>
                  </a:txBody>
                  <a:tcPr marL="0" marR="0" marT="0" marB="0" anchor="ctr">
                    <a:lnL w="6350" cap="flat" cmpd="sng" algn="ctr">
                      <a:solidFill>
                        <a:srgbClr val="8EA9DB"/>
                      </a:solidFill>
                      <a:prstDash val="solid"/>
                      <a:round/>
                      <a:headEnd type="none" w="med" len="med"/>
                      <a:tailEnd type="none" w="med" len="med"/>
                    </a:lnL>
                    <a:lnR w="6350" cap="flat" cmpd="sng" algn="ctr">
                      <a:solidFill>
                        <a:srgbClr val="8EA9DB"/>
                      </a:solidFill>
                      <a:prstDash val="solid"/>
                      <a:round/>
                      <a:headEnd type="none" w="med" len="med"/>
                      <a:tailEnd type="none" w="med" len="med"/>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tcPr>
                </a:tc>
                <a:tc>
                  <a:txBody>
                    <a:bodyPr/>
                    <a:lstStyle/>
                    <a:p>
                      <a:pPr algn="r" fontAlgn="ctr"/>
                      <a:r>
                        <a:rPr lang="es-CO" sz="1100" b="0" i="0" u="none" strike="noStrike">
                          <a:solidFill>
                            <a:srgbClr val="203764"/>
                          </a:solidFill>
                          <a:effectLst/>
                          <a:latin typeface="Calibri" panose="020F0502020204030204" pitchFamily="34" charset="0"/>
                          <a:cs typeface="Calibri" panose="020F0502020204030204" pitchFamily="34" charset="0"/>
                        </a:rPr>
                        <a:t> </a:t>
                      </a:r>
                    </a:p>
                  </a:txBody>
                  <a:tcPr marL="0" marR="0" marT="0" marB="0" anchor="ctr">
                    <a:lnL w="6350" cap="flat" cmpd="sng" algn="ctr">
                      <a:solidFill>
                        <a:srgbClr val="8EA9DB"/>
                      </a:solidFill>
                      <a:prstDash val="solid"/>
                      <a:round/>
                      <a:headEnd type="none" w="med" len="med"/>
                      <a:tailEnd type="none" w="med" len="med"/>
                    </a:lnL>
                    <a:lnR w="6350" cap="flat" cmpd="sng" algn="ctr">
                      <a:solidFill>
                        <a:srgbClr val="8EA9DB"/>
                      </a:solidFill>
                      <a:prstDash val="solid"/>
                      <a:round/>
                      <a:headEnd type="none" w="med" len="med"/>
                      <a:tailEnd type="none" w="med" len="med"/>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tcPr>
                </a:tc>
                <a:tc>
                  <a:txBody>
                    <a:bodyPr/>
                    <a:lstStyle/>
                    <a:p>
                      <a:pPr algn="r" fontAlgn="ctr"/>
                      <a:r>
                        <a:rPr lang="es-CO" sz="1100" b="0" i="0" u="none" strike="noStrike" dirty="0">
                          <a:solidFill>
                            <a:srgbClr val="203764"/>
                          </a:solidFill>
                          <a:effectLst/>
                          <a:latin typeface="Calibri" panose="020F0502020204030204" pitchFamily="34" charset="0"/>
                          <a:cs typeface="Calibri" panose="020F0502020204030204" pitchFamily="34" charset="0"/>
                        </a:rPr>
                        <a:t>          94,721 </a:t>
                      </a:r>
                    </a:p>
                  </a:txBody>
                  <a:tcPr marL="0" marR="0" marT="0" marB="0" anchor="ctr">
                    <a:lnL w="6350" cap="flat" cmpd="sng" algn="ctr">
                      <a:solidFill>
                        <a:srgbClr val="8EA9DB"/>
                      </a:solidFill>
                      <a:prstDash val="solid"/>
                      <a:round/>
                      <a:headEnd type="none" w="med" len="med"/>
                      <a:tailEnd type="none" w="med" len="med"/>
                    </a:lnL>
                    <a:lnR w="6350" cap="flat" cmpd="sng" algn="ctr">
                      <a:solidFill>
                        <a:srgbClr val="8EA9DB"/>
                      </a:solidFill>
                      <a:prstDash val="solid"/>
                      <a:round/>
                      <a:headEnd type="none" w="med" len="med"/>
                      <a:tailEnd type="none" w="med" len="med"/>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tcPr>
                </a:tc>
                <a:tc>
                  <a:txBody>
                    <a:bodyPr/>
                    <a:lstStyle/>
                    <a:p>
                      <a:pPr algn="r" fontAlgn="ctr"/>
                      <a:r>
                        <a:rPr lang="es-CO" sz="1100" b="0" i="0" u="none" strike="noStrike" dirty="0">
                          <a:solidFill>
                            <a:srgbClr val="203764"/>
                          </a:solidFill>
                          <a:effectLst/>
                          <a:latin typeface="Calibri" panose="020F0502020204030204" pitchFamily="34" charset="0"/>
                          <a:cs typeface="Calibri" panose="020F0502020204030204" pitchFamily="34" charset="0"/>
                        </a:rPr>
                        <a:t> </a:t>
                      </a:r>
                    </a:p>
                  </a:txBody>
                  <a:tcPr marL="0" marR="0" marT="0" marB="0" anchor="ctr">
                    <a:lnL w="6350" cap="flat" cmpd="sng" algn="ctr">
                      <a:solidFill>
                        <a:srgbClr val="8EA9DB"/>
                      </a:solidFill>
                      <a:prstDash val="solid"/>
                      <a:round/>
                      <a:headEnd type="none" w="med" len="med"/>
                      <a:tailEnd type="none" w="med" len="med"/>
                    </a:lnL>
                    <a:lnR w="6350" cap="flat" cmpd="sng" algn="ctr">
                      <a:solidFill>
                        <a:srgbClr val="8EA9DB"/>
                      </a:solidFill>
                      <a:prstDash val="solid"/>
                      <a:round/>
                      <a:headEnd type="none" w="med" len="med"/>
                      <a:tailEnd type="none" w="med" len="med"/>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tcPr>
                </a:tc>
                <a:tc>
                  <a:txBody>
                    <a:bodyPr/>
                    <a:lstStyle/>
                    <a:p>
                      <a:pPr algn="r" fontAlgn="ctr"/>
                      <a:r>
                        <a:rPr lang="es-CO" sz="1100" b="0" i="0" u="none" strike="noStrike">
                          <a:solidFill>
                            <a:srgbClr val="203764"/>
                          </a:solidFill>
                          <a:effectLst/>
                          <a:latin typeface="Calibri" panose="020F0502020204030204" pitchFamily="34" charset="0"/>
                          <a:cs typeface="Calibri" panose="020F0502020204030204" pitchFamily="34" charset="0"/>
                        </a:rPr>
                        <a:t>          97,562 </a:t>
                      </a:r>
                    </a:p>
                  </a:txBody>
                  <a:tcPr marL="0" marR="0" marT="0" marB="0" anchor="ctr">
                    <a:lnL w="6350" cap="flat" cmpd="sng" algn="ctr">
                      <a:solidFill>
                        <a:srgbClr val="8EA9DB"/>
                      </a:solidFill>
                      <a:prstDash val="solid"/>
                      <a:round/>
                      <a:headEnd type="none" w="med" len="med"/>
                      <a:tailEnd type="none" w="med" len="med"/>
                    </a:lnL>
                    <a:lnR w="6350" cap="flat" cmpd="sng" algn="ctr">
                      <a:solidFill>
                        <a:srgbClr val="8EA9DB"/>
                      </a:solidFill>
                      <a:prstDash val="solid"/>
                      <a:round/>
                      <a:headEnd type="none" w="med" len="med"/>
                      <a:tailEnd type="none" w="med" len="med"/>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tcPr>
                </a:tc>
                <a:tc>
                  <a:txBody>
                    <a:bodyPr/>
                    <a:lstStyle/>
                    <a:p>
                      <a:pPr algn="r" rtl="0" fontAlgn="ctr"/>
                      <a:r>
                        <a:rPr lang="es-CO" sz="1100" b="0" i="0" u="none" strike="noStrike">
                          <a:solidFill>
                            <a:srgbClr val="203764"/>
                          </a:solidFill>
                          <a:effectLst/>
                          <a:latin typeface="Calibri" panose="020F0502020204030204" pitchFamily="34" charset="0"/>
                          <a:cs typeface="Calibri" panose="020F0502020204030204" pitchFamily="34" charset="0"/>
                        </a:rPr>
                        <a:t> </a:t>
                      </a:r>
                    </a:p>
                  </a:txBody>
                  <a:tcPr marL="0" marR="0" marT="0" marB="0" anchor="ctr">
                    <a:lnL w="6350" cap="flat" cmpd="sng" algn="ctr">
                      <a:solidFill>
                        <a:srgbClr val="8EA9DB"/>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tcPr>
                </a:tc>
                <a:extLst>
                  <a:ext uri="{0D108BD9-81ED-4DB2-BD59-A6C34878D82A}">
                    <a16:rowId xmlns:a16="http://schemas.microsoft.com/office/drawing/2014/main" xmlns="" val="2443216603"/>
                  </a:ext>
                </a:extLst>
              </a:tr>
              <a:tr h="385284">
                <a:tc>
                  <a:txBody>
                    <a:bodyPr/>
                    <a:lstStyle/>
                    <a:p>
                      <a:pPr algn="l" rtl="0" fontAlgn="ctr"/>
                      <a:r>
                        <a:rPr lang="es-CO" sz="1000" b="0" i="0" u="none" strike="noStrike">
                          <a:solidFill>
                            <a:srgbClr val="203764"/>
                          </a:solidFill>
                          <a:effectLst/>
                          <a:latin typeface="Calibri" panose="020F0502020204030204" pitchFamily="34" charset="0"/>
                          <a:cs typeface="Calibri" panose="020F0502020204030204" pitchFamily="34" charset="0"/>
                        </a:rPr>
                        <a:t>DIFERENCIA</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8EA9DB"/>
                      </a:solidFill>
                      <a:prstDash val="solid"/>
                      <a:round/>
                      <a:headEnd type="none" w="med" len="med"/>
                      <a:tailEnd type="none" w="med" len="med"/>
                    </a:lnR>
                    <a:lnT w="6350" cap="flat" cmpd="sng" algn="ctr">
                      <a:solidFill>
                        <a:srgbClr val="8EA9DB"/>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ctr"/>
                      <a:r>
                        <a:rPr lang="es-CO" sz="1100" b="0" i="0" u="none" strike="noStrike">
                          <a:solidFill>
                            <a:srgbClr val="203764"/>
                          </a:solidFill>
                          <a:effectLst/>
                          <a:latin typeface="Calibri" panose="020F0502020204030204" pitchFamily="34" charset="0"/>
                          <a:cs typeface="Calibri" panose="020F0502020204030204" pitchFamily="34" charset="0"/>
                        </a:rPr>
                        <a:t> </a:t>
                      </a:r>
                    </a:p>
                  </a:txBody>
                  <a:tcPr marL="0" marR="0" marT="0" marB="0" anchor="ctr">
                    <a:lnL w="6350" cap="flat" cmpd="sng" algn="ctr">
                      <a:solidFill>
                        <a:srgbClr val="8EA9DB"/>
                      </a:solidFill>
                      <a:prstDash val="solid"/>
                      <a:round/>
                      <a:headEnd type="none" w="med" len="med"/>
                      <a:tailEnd type="none" w="med" len="med"/>
                    </a:lnL>
                    <a:lnR w="6350" cap="flat" cmpd="sng" algn="ctr">
                      <a:solidFill>
                        <a:srgbClr val="8EA9DB"/>
                      </a:solidFill>
                      <a:prstDash val="solid"/>
                      <a:round/>
                      <a:headEnd type="none" w="med" len="med"/>
                      <a:tailEnd type="none" w="med" len="med"/>
                    </a:lnR>
                    <a:lnT w="6350" cap="flat" cmpd="sng" algn="ctr">
                      <a:solidFill>
                        <a:srgbClr val="8EA9DB"/>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ctr"/>
                      <a:r>
                        <a:rPr lang="es-CO" sz="1100" b="0" i="0" u="none" strike="noStrike">
                          <a:solidFill>
                            <a:srgbClr val="203764"/>
                          </a:solidFill>
                          <a:effectLst/>
                          <a:latin typeface="Calibri" panose="020F0502020204030204" pitchFamily="34" charset="0"/>
                          <a:cs typeface="Calibri" panose="020F0502020204030204" pitchFamily="34" charset="0"/>
                        </a:rPr>
                        <a:t> </a:t>
                      </a:r>
                    </a:p>
                  </a:txBody>
                  <a:tcPr marL="0" marR="0" marT="0" marB="0" anchor="ctr">
                    <a:lnL w="6350" cap="flat" cmpd="sng" algn="ctr">
                      <a:solidFill>
                        <a:srgbClr val="8EA9DB"/>
                      </a:solidFill>
                      <a:prstDash val="solid"/>
                      <a:round/>
                      <a:headEnd type="none" w="med" len="med"/>
                      <a:tailEnd type="none" w="med" len="med"/>
                    </a:lnL>
                    <a:lnR w="6350" cap="flat" cmpd="sng" algn="ctr">
                      <a:solidFill>
                        <a:srgbClr val="8EA9DB"/>
                      </a:solidFill>
                      <a:prstDash val="solid"/>
                      <a:round/>
                      <a:headEnd type="none" w="med" len="med"/>
                      <a:tailEnd type="none" w="med" len="med"/>
                    </a:lnR>
                    <a:lnT w="6350" cap="flat" cmpd="sng" algn="ctr">
                      <a:solidFill>
                        <a:srgbClr val="8EA9DB"/>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ctr"/>
                      <a:r>
                        <a:rPr lang="es-CO" sz="1100" b="0" i="0" u="none" strike="noStrike">
                          <a:solidFill>
                            <a:srgbClr val="203764"/>
                          </a:solidFill>
                          <a:effectLst/>
                          <a:latin typeface="Calibri" panose="020F0502020204030204" pitchFamily="34" charset="0"/>
                          <a:cs typeface="Calibri" panose="020F0502020204030204" pitchFamily="34" charset="0"/>
                        </a:rPr>
                        <a:t> </a:t>
                      </a:r>
                    </a:p>
                  </a:txBody>
                  <a:tcPr marL="0" marR="0" marT="0" marB="0" anchor="ctr">
                    <a:lnL w="6350" cap="flat" cmpd="sng" algn="ctr">
                      <a:solidFill>
                        <a:srgbClr val="8EA9DB"/>
                      </a:solidFill>
                      <a:prstDash val="solid"/>
                      <a:round/>
                      <a:headEnd type="none" w="med" len="med"/>
                      <a:tailEnd type="none" w="med" len="med"/>
                    </a:lnL>
                    <a:lnR w="6350" cap="flat" cmpd="sng" algn="ctr">
                      <a:solidFill>
                        <a:srgbClr val="8EA9DB"/>
                      </a:solidFill>
                      <a:prstDash val="solid"/>
                      <a:round/>
                      <a:headEnd type="none" w="med" len="med"/>
                      <a:tailEnd type="none" w="med" len="med"/>
                    </a:lnR>
                    <a:lnT w="6350" cap="flat" cmpd="sng" algn="ctr">
                      <a:solidFill>
                        <a:srgbClr val="8EA9DB"/>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ctr"/>
                      <a:r>
                        <a:rPr lang="es-CO" sz="1100" b="0" i="0" u="none" strike="noStrike">
                          <a:solidFill>
                            <a:srgbClr val="203764"/>
                          </a:solidFill>
                          <a:effectLst/>
                          <a:latin typeface="Calibri" panose="020F0502020204030204" pitchFamily="34" charset="0"/>
                          <a:cs typeface="Calibri" panose="020F0502020204030204" pitchFamily="34" charset="0"/>
                        </a:rPr>
                        <a:t> </a:t>
                      </a:r>
                    </a:p>
                  </a:txBody>
                  <a:tcPr marL="0" marR="0" marT="0" marB="0" anchor="ctr">
                    <a:lnL w="6350" cap="flat" cmpd="sng" algn="ctr">
                      <a:solidFill>
                        <a:srgbClr val="8EA9DB"/>
                      </a:solidFill>
                      <a:prstDash val="solid"/>
                      <a:round/>
                      <a:headEnd type="none" w="med" len="med"/>
                      <a:tailEnd type="none" w="med" len="med"/>
                    </a:lnL>
                    <a:lnR w="6350" cap="flat" cmpd="sng" algn="ctr">
                      <a:solidFill>
                        <a:srgbClr val="8EA9DB"/>
                      </a:solidFill>
                      <a:prstDash val="solid"/>
                      <a:round/>
                      <a:headEnd type="none" w="med" len="med"/>
                      <a:tailEnd type="none" w="med" len="med"/>
                    </a:lnR>
                    <a:lnT w="6350" cap="flat" cmpd="sng" algn="ctr">
                      <a:solidFill>
                        <a:srgbClr val="8EA9DB"/>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ctr"/>
                      <a:r>
                        <a:rPr lang="es-CO" sz="1100" b="0" i="0" u="none" strike="noStrike" dirty="0">
                          <a:solidFill>
                            <a:srgbClr val="203764"/>
                          </a:solidFill>
                          <a:effectLst/>
                          <a:latin typeface="Calibri" panose="020F0502020204030204" pitchFamily="34" charset="0"/>
                          <a:cs typeface="Calibri" panose="020F0502020204030204" pitchFamily="34" charset="0"/>
                        </a:rPr>
                        <a:t>             </a:t>
                      </a:r>
                      <a:r>
                        <a:rPr lang="es-CO" sz="1100" b="0" i="0" u="none" strike="noStrike" dirty="0" smtClean="0">
                          <a:solidFill>
                            <a:srgbClr val="203764"/>
                          </a:solidFill>
                          <a:effectLst/>
                          <a:latin typeface="Calibri" panose="020F0502020204030204" pitchFamily="34" charset="0"/>
                          <a:cs typeface="Calibri" panose="020F0502020204030204" pitchFamily="34" charset="0"/>
                        </a:rPr>
                        <a:t>(</a:t>
                      </a:r>
                      <a:r>
                        <a:rPr lang="es-CO" sz="1100" b="0" i="0" u="none" strike="noStrike" dirty="0">
                          <a:solidFill>
                            <a:srgbClr val="203764"/>
                          </a:solidFill>
                          <a:effectLst/>
                          <a:latin typeface="Calibri" panose="020F0502020204030204" pitchFamily="34" charset="0"/>
                          <a:cs typeface="Calibri" panose="020F0502020204030204" pitchFamily="34" charset="0"/>
                        </a:rPr>
                        <a:t>229,033)</a:t>
                      </a:r>
                    </a:p>
                  </a:txBody>
                  <a:tcPr marL="0" marR="0" marT="0" marB="0" anchor="ctr">
                    <a:lnL w="6350" cap="flat" cmpd="sng" algn="ctr">
                      <a:solidFill>
                        <a:srgbClr val="8EA9DB"/>
                      </a:solidFill>
                      <a:prstDash val="solid"/>
                      <a:round/>
                      <a:headEnd type="none" w="med" len="med"/>
                      <a:tailEnd type="none" w="med" len="med"/>
                    </a:lnL>
                    <a:lnR w="6350" cap="flat" cmpd="sng" algn="ctr">
                      <a:solidFill>
                        <a:srgbClr val="8EA9DB"/>
                      </a:solidFill>
                      <a:prstDash val="solid"/>
                      <a:round/>
                      <a:headEnd type="none" w="med" len="med"/>
                      <a:tailEnd type="none" w="med" len="med"/>
                    </a:lnR>
                    <a:lnT w="6350" cap="flat" cmpd="sng" algn="ctr">
                      <a:solidFill>
                        <a:srgbClr val="8EA9DB"/>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ctr"/>
                      <a:r>
                        <a:rPr lang="es-CO" sz="1100" b="0" i="0" u="none" strike="noStrike">
                          <a:solidFill>
                            <a:srgbClr val="203764"/>
                          </a:solidFill>
                          <a:effectLst/>
                          <a:latin typeface="Calibri" panose="020F0502020204030204" pitchFamily="34" charset="0"/>
                          <a:cs typeface="Calibri" panose="020F0502020204030204" pitchFamily="34" charset="0"/>
                        </a:rPr>
                        <a:t> </a:t>
                      </a:r>
                    </a:p>
                  </a:txBody>
                  <a:tcPr marL="0" marR="0" marT="0" marB="0" anchor="ctr">
                    <a:lnL w="6350" cap="flat" cmpd="sng" algn="ctr">
                      <a:solidFill>
                        <a:srgbClr val="8EA9DB"/>
                      </a:solidFill>
                      <a:prstDash val="solid"/>
                      <a:round/>
                      <a:headEnd type="none" w="med" len="med"/>
                      <a:tailEnd type="none" w="med" len="med"/>
                    </a:lnL>
                    <a:lnR w="6350" cap="flat" cmpd="sng" algn="ctr">
                      <a:solidFill>
                        <a:srgbClr val="8EA9DB"/>
                      </a:solidFill>
                      <a:prstDash val="solid"/>
                      <a:round/>
                      <a:headEnd type="none" w="med" len="med"/>
                      <a:tailEnd type="none" w="med" len="med"/>
                    </a:lnR>
                    <a:lnT w="6350" cap="flat" cmpd="sng" algn="ctr">
                      <a:solidFill>
                        <a:srgbClr val="8EA9DB"/>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ctr"/>
                      <a:r>
                        <a:rPr lang="es-CO" sz="1100" b="0" i="0" u="none" strike="noStrike" dirty="0">
                          <a:solidFill>
                            <a:srgbClr val="203764"/>
                          </a:solidFill>
                          <a:effectLst/>
                          <a:latin typeface="Calibri" panose="020F0502020204030204" pitchFamily="34" charset="0"/>
                          <a:cs typeface="Calibri" panose="020F0502020204030204" pitchFamily="34" charset="0"/>
                        </a:rPr>
                        <a:t>      </a:t>
                      </a:r>
                      <a:r>
                        <a:rPr lang="es-CO" sz="1100" b="0" i="0" u="none" strike="noStrike" dirty="0" smtClean="0">
                          <a:solidFill>
                            <a:srgbClr val="203764"/>
                          </a:solidFill>
                          <a:effectLst/>
                          <a:latin typeface="Calibri" panose="020F0502020204030204" pitchFamily="34" charset="0"/>
                          <a:cs typeface="Calibri" panose="020F0502020204030204" pitchFamily="34" charset="0"/>
                        </a:rPr>
                        <a:t>(</a:t>
                      </a:r>
                      <a:r>
                        <a:rPr lang="es-CO" sz="1100" b="0" i="0" u="none" strike="noStrike" dirty="0">
                          <a:solidFill>
                            <a:srgbClr val="203764"/>
                          </a:solidFill>
                          <a:effectLst/>
                          <a:latin typeface="Calibri" panose="020F0502020204030204" pitchFamily="34" charset="0"/>
                          <a:cs typeface="Calibri" panose="020F0502020204030204" pitchFamily="34" charset="0"/>
                        </a:rPr>
                        <a:t>239,764)</a:t>
                      </a:r>
                    </a:p>
                  </a:txBody>
                  <a:tcPr marL="0" marR="0" marT="0" marB="0" anchor="ctr">
                    <a:lnL w="6350" cap="flat" cmpd="sng" algn="ctr">
                      <a:solidFill>
                        <a:srgbClr val="8EA9DB"/>
                      </a:solidFill>
                      <a:prstDash val="solid"/>
                      <a:round/>
                      <a:headEnd type="none" w="med" len="med"/>
                      <a:tailEnd type="none" w="med" len="med"/>
                    </a:lnL>
                    <a:lnR w="6350" cap="flat" cmpd="sng" algn="ctr">
                      <a:solidFill>
                        <a:srgbClr val="8EA9DB"/>
                      </a:solidFill>
                      <a:prstDash val="solid"/>
                      <a:round/>
                      <a:headEnd type="none" w="med" len="med"/>
                      <a:tailEnd type="none" w="med" len="med"/>
                    </a:lnR>
                    <a:lnT w="6350" cap="flat" cmpd="sng" algn="ctr">
                      <a:solidFill>
                        <a:srgbClr val="8EA9DB"/>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ctr"/>
                      <a:r>
                        <a:rPr lang="es-CO" sz="1100" b="0" i="0" u="none" strike="noStrike">
                          <a:solidFill>
                            <a:srgbClr val="203764"/>
                          </a:solidFill>
                          <a:effectLst/>
                          <a:latin typeface="Calibri" panose="020F0502020204030204" pitchFamily="34" charset="0"/>
                          <a:cs typeface="Calibri" panose="020F0502020204030204" pitchFamily="34" charset="0"/>
                        </a:rPr>
                        <a:t> </a:t>
                      </a:r>
                    </a:p>
                  </a:txBody>
                  <a:tcPr marL="0" marR="0" marT="0" marB="0" anchor="ctr">
                    <a:lnL w="6350" cap="flat" cmpd="sng" algn="ctr">
                      <a:solidFill>
                        <a:srgbClr val="8EA9DB"/>
                      </a:solidFill>
                      <a:prstDash val="solid"/>
                      <a:round/>
                      <a:headEnd type="none" w="med" len="med"/>
                      <a:tailEnd type="none" w="med" len="med"/>
                    </a:lnL>
                    <a:lnR w="6350" cap="flat" cmpd="sng" algn="ctr">
                      <a:solidFill>
                        <a:srgbClr val="8EA9DB"/>
                      </a:solidFill>
                      <a:prstDash val="solid"/>
                      <a:round/>
                      <a:headEnd type="none" w="med" len="med"/>
                      <a:tailEnd type="none" w="med" len="med"/>
                    </a:lnR>
                    <a:lnT w="6350" cap="flat" cmpd="sng" algn="ctr">
                      <a:solidFill>
                        <a:srgbClr val="8EA9DB"/>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ctr"/>
                      <a:r>
                        <a:rPr lang="es-CO" sz="1100" b="0" i="0" u="none" strike="noStrike">
                          <a:solidFill>
                            <a:srgbClr val="203764"/>
                          </a:solidFill>
                          <a:effectLst/>
                          <a:latin typeface="Calibri" panose="020F0502020204030204" pitchFamily="34" charset="0"/>
                          <a:cs typeface="Calibri" panose="020F0502020204030204" pitchFamily="34" charset="0"/>
                        </a:rPr>
                        <a:t>          19,767 </a:t>
                      </a:r>
                    </a:p>
                  </a:txBody>
                  <a:tcPr marL="0" marR="0" marT="0" marB="0" anchor="ctr">
                    <a:lnL w="6350" cap="flat" cmpd="sng" algn="ctr">
                      <a:solidFill>
                        <a:srgbClr val="8EA9DB"/>
                      </a:solidFill>
                      <a:prstDash val="solid"/>
                      <a:round/>
                      <a:headEnd type="none" w="med" len="med"/>
                      <a:tailEnd type="none" w="med" len="med"/>
                    </a:lnL>
                    <a:lnR w="6350" cap="flat" cmpd="sng" algn="ctr">
                      <a:solidFill>
                        <a:srgbClr val="8EA9DB"/>
                      </a:solidFill>
                      <a:prstDash val="solid"/>
                      <a:round/>
                      <a:headEnd type="none" w="med" len="med"/>
                      <a:tailEnd type="none" w="med" len="med"/>
                    </a:lnR>
                    <a:lnT w="6350" cap="flat" cmpd="sng" algn="ctr">
                      <a:solidFill>
                        <a:srgbClr val="8EA9DB"/>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ctr"/>
                      <a:r>
                        <a:rPr lang="es-CO" sz="1100" b="0" i="0" u="none" strike="noStrike" dirty="0">
                          <a:solidFill>
                            <a:srgbClr val="203764"/>
                          </a:solidFill>
                          <a:effectLst/>
                          <a:latin typeface="Calibri" panose="020F0502020204030204" pitchFamily="34" charset="0"/>
                          <a:cs typeface="Calibri" panose="020F0502020204030204" pitchFamily="34" charset="0"/>
                        </a:rPr>
                        <a:t> </a:t>
                      </a:r>
                    </a:p>
                  </a:txBody>
                  <a:tcPr marL="0" marR="0" marT="0" marB="0" anchor="ctr">
                    <a:lnL w="6350" cap="flat" cmpd="sng" algn="ctr">
                      <a:solidFill>
                        <a:srgbClr val="8EA9DB"/>
                      </a:solidFill>
                      <a:prstDash val="solid"/>
                      <a:round/>
                      <a:headEnd type="none" w="med" len="med"/>
                      <a:tailEnd type="none" w="med" len="med"/>
                    </a:lnL>
                    <a:lnR w="6350" cap="flat" cmpd="sng" algn="ctr">
                      <a:solidFill>
                        <a:srgbClr val="8EA9DB"/>
                      </a:solidFill>
                      <a:prstDash val="solid"/>
                      <a:round/>
                      <a:headEnd type="none" w="med" len="med"/>
                      <a:tailEnd type="none" w="med" len="med"/>
                    </a:lnR>
                    <a:lnT w="6350" cap="flat" cmpd="sng" algn="ctr">
                      <a:solidFill>
                        <a:srgbClr val="8EA9DB"/>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ctr"/>
                      <a:r>
                        <a:rPr lang="es-CO" sz="1100" b="0" i="0" u="none" strike="noStrike" dirty="0">
                          <a:solidFill>
                            <a:srgbClr val="203764"/>
                          </a:solidFill>
                          <a:effectLst/>
                          <a:latin typeface="Calibri" panose="020F0502020204030204" pitchFamily="34" charset="0"/>
                          <a:cs typeface="Calibri" panose="020F0502020204030204" pitchFamily="34" charset="0"/>
                        </a:rPr>
                        <a:t>          66,542 </a:t>
                      </a:r>
                    </a:p>
                  </a:txBody>
                  <a:tcPr marL="0" marR="0" marT="0" marB="0" anchor="ctr">
                    <a:lnL w="6350" cap="flat" cmpd="sng" algn="ctr">
                      <a:solidFill>
                        <a:srgbClr val="8EA9DB"/>
                      </a:solidFill>
                      <a:prstDash val="solid"/>
                      <a:round/>
                      <a:headEnd type="none" w="med" len="med"/>
                      <a:tailEnd type="none" w="med" len="med"/>
                    </a:lnL>
                    <a:lnR w="6350" cap="flat" cmpd="sng" algn="ctr">
                      <a:solidFill>
                        <a:srgbClr val="8EA9DB"/>
                      </a:solidFill>
                      <a:prstDash val="solid"/>
                      <a:round/>
                      <a:headEnd type="none" w="med" len="med"/>
                      <a:tailEnd type="none" w="med" len="med"/>
                    </a:lnR>
                    <a:lnT w="6350" cap="flat" cmpd="sng" algn="ctr">
                      <a:solidFill>
                        <a:srgbClr val="8EA9DB"/>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ctr"/>
                      <a:r>
                        <a:rPr lang="es-CO" sz="1100" b="0" i="0" u="none" strike="noStrike" dirty="0">
                          <a:solidFill>
                            <a:srgbClr val="203764"/>
                          </a:solidFill>
                          <a:effectLst/>
                          <a:latin typeface="Calibri" panose="020F0502020204030204" pitchFamily="34" charset="0"/>
                          <a:cs typeface="Calibri" panose="020F0502020204030204" pitchFamily="34" charset="0"/>
                        </a:rPr>
                        <a:t> </a:t>
                      </a:r>
                    </a:p>
                  </a:txBody>
                  <a:tcPr marL="0" marR="0" marT="0" marB="0" anchor="ctr">
                    <a:lnL w="6350" cap="flat" cmpd="sng" algn="ctr">
                      <a:solidFill>
                        <a:srgbClr val="8EA9DB"/>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8EA9DB"/>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252217791"/>
                  </a:ext>
                </a:extLst>
              </a:tr>
            </a:tbl>
          </a:graphicData>
        </a:graphic>
      </p:graphicFrame>
      <p:graphicFrame>
        <p:nvGraphicFramePr>
          <p:cNvPr id="6" name="Tabla 5"/>
          <p:cNvGraphicFramePr>
            <a:graphicFrameLocks noGrp="1"/>
          </p:cNvGraphicFramePr>
          <p:nvPr>
            <p:extLst>
              <p:ext uri="{D42A27DB-BD31-4B8C-83A1-F6EECF244321}">
                <p14:modId xmlns:p14="http://schemas.microsoft.com/office/powerpoint/2010/main" val="2939915269"/>
              </p:ext>
            </p:extLst>
          </p:nvPr>
        </p:nvGraphicFramePr>
        <p:xfrm>
          <a:off x="678526" y="3651228"/>
          <a:ext cx="10841062" cy="1462133"/>
        </p:xfrm>
        <a:graphic>
          <a:graphicData uri="http://schemas.openxmlformats.org/drawingml/2006/table">
            <a:tbl>
              <a:tblPr>
                <a:tableStyleId>{2D5ABB26-0587-4C30-8999-92F81FD0307C}</a:tableStyleId>
              </a:tblPr>
              <a:tblGrid>
                <a:gridCol w="6294226">
                  <a:extLst>
                    <a:ext uri="{9D8B030D-6E8A-4147-A177-3AD203B41FA5}">
                      <a16:colId xmlns:a16="http://schemas.microsoft.com/office/drawing/2014/main" xmlns="" val="2061757269"/>
                    </a:ext>
                  </a:extLst>
                </a:gridCol>
                <a:gridCol w="757806">
                  <a:extLst>
                    <a:ext uri="{9D8B030D-6E8A-4147-A177-3AD203B41FA5}">
                      <a16:colId xmlns:a16="http://schemas.microsoft.com/office/drawing/2014/main" xmlns="" val="147164746"/>
                    </a:ext>
                  </a:extLst>
                </a:gridCol>
                <a:gridCol w="757806">
                  <a:extLst>
                    <a:ext uri="{9D8B030D-6E8A-4147-A177-3AD203B41FA5}">
                      <a16:colId xmlns:a16="http://schemas.microsoft.com/office/drawing/2014/main" xmlns="" val="1997888101"/>
                    </a:ext>
                  </a:extLst>
                </a:gridCol>
                <a:gridCol w="757806">
                  <a:extLst>
                    <a:ext uri="{9D8B030D-6E8A-4147-A177-3AD203B41FA5}">
                      <a16:colId xmlns:a16="http://schemas.microsoft.com/office/drawing/2014/main" xmlns="" val="2557710950"/>
                    </a:ext>
                  </a:extLst>
                </a:gridCol>
                <a:gridCol w="757806">
                  <a:extLst>
                    <a:ext uri="{9D8B030D-6E8A-4147-A177-3AD203B41FA5}">
                      <a16:colId xmlns:a16="http://schemas.microsoft.com/office/drawing/2014/main" xmlns="" val="2883732559"/>
                    </a:ext>
                  </a:extLst>
                </a:gridCol>
                <a:gridCol w="757806">
                  <a:extLst>
                    <a:ext uri="{9D8B030D-6E8A-4147-A177-3AD203B41FA5}">
                      <a16:colId xmlns:a16="http://schemas.microsoft.com/office/drawing/2014/main" xmlns="" val="3646050447"/>
                    </a:ext>
                  </a:extLst>
                </a:gridCol>
                <a:gridCol w="757806">
                  <a:extLst>
                    <a:ext uri="{9D8B030D-6E8A-4147-A177-3AD203B41FA5}">
                      <a16:colId xmlns:a16="http://schemas.microsoft.com/office/drawing/2014/main" xmlns="" val="3961382284"/>
                    </a:ext>
                  </a:extLst>
                </a:gridCol>
              </a:tblGrid>
              <a:tr h="292975">
                <a:tc>
                  <a:txBody>
                    <a:bodyPr/>
                    <a:lstStyle/>
                    <a:p>
                      <a:pPr algn="just" rtl="0" fontAlgn="ctr"/>
                      <a:r>
                        <a:rPr lang="es-ES" sz="1000" u="none" strike="noStrike">
                          <a:solidFill>
                            <a:srgbClr val="002060"/>
                          </a:solidFill>
                          <a:effectLst/>
                        </a:rPr>
                        <a:t>* Apropiación vigente a 30 de abril de 2020, SIN descontar partidas suspendidas</a:t>
                      </a:r>
                      <a:endParaRPr lang="es-ES" sz="1000" b="0" i="0" u="none" strike="noStrike">
                        <a:solidFill>
                          <a:srgbClr val="002060"/>
                        </a:solidFill>
                        <a:effectLst/>
                        <a:latin typeface="Calibri" panose="020F0502020204030204" pitchFamily="34" charset="0"/>
                      </a:endParaRPr>
                    </a:p>
                  </a:txBody>
                  <a:tcPr marL="0" marR="0" marT="0" marB="0" anchor="ctr"/>
                </a:tc>
                <a:tc>
                  <a:txBody>
                    <a:bodyPr/>
                    <a:lstStyle/>
                    <a:p>
                      <a:pPr algn="just" rtl="0" fontAlgn="ctr"/>
                      <a:endParaRPr lang="es-CO" sz="1000" b="0" i="0" u="none" strike="noStrike">
                        <a:solidFill>
                          <a:srgbClr val="002060"/>
                        </a:solidFill>
                        <a:effectLst/>
                        <a:latin typeface="Calibri" panose="020F0502020204030204" pitchFamily="34" charset="0"/>
                      </a:endParaRPr>
                    </a:p>
                  </a:txBody>
                  <a:tcPr marL="0" marR="0" marT="0" marB="0" anchor="ctr"/>
                </a:tc>
                <a:tc>
                  <a:txBody>
                    <a:bodyPr/>
                    <a:lstStyle/>
                    <a:p>
                      <a:pPr algn="just" rtl="0" fontAlgn="ctr"/>
                      <a:endParaRPr lang="es-CO" sz="1000" b="0" i="0" u="none" strike="noStrike">
                        <a:solidFill>
                          <a:srgbClr val="002060"/>
                        </a:solidFill>
                        <a:effectLst/>
                        <a:latin typeface="Calibri" panose="020F0502020204030204" pitchFamily="34" charset="0"/>
                      </a:endParaRPr>
                    </a:p>
                  </a:txBody>
                  <a:tcPr marL="0" marR="0" marT="0" marB="0" anchor="ctr"/>
                </a:tc>
                <a:tc>
                  <a:txBody>
                    <a:bodyPr/>
                    <a:lstStyle/>
                    <a:p>
                      <a:pPr algn="just" rtl="0" fontAlgn="ctr"/>
                      <a:endParaRPr lang="es-CO" sz="1000" b="0" i="0" u="none" strike="noStrike">
                        <a:solidFill>
                          <a:srgbClr val="002060"/>
                        </a:solidFill>
                        <a:effectLst/>
                        <a:latin typeface="Calibri" panose="020F0502020204030204" pitchFamily="34" charset="0"/>
                      </a:endParaRPr>
                    </a:p>
                  </a:txBody>
                  <a:tcPr marL="0" marR="0" marT="0" marB="0" anchor="ctr"/>
                </a:tc>
                <a:tc>
                  <a:txBody>
                    <a:bodyPr/>
                    <a:lstStyle/>
                    <a:p>
                      <a:pPr algn="just" rtl="0" fontAlgn="ctr"/>
                      <a:endParaRPr lang="es-CO" sz="1000" b="0" i="0" u="none" strike="noStrike">
                        <a:solidFill>
                          <a:srgbClr val="002060"/>
                        </a:solidFill>
                        <a:effectLst/>
                        <a:latin typeface="Calibri" panose="020F0502020204030204" pitchFamily="34" charset="0"/>
                      </a:endParaRPr>
                    </a:p>
                  </a:txBody>
                  <a:tcPr marL="0" marR="0" marT="0" marB="0" anchor="ctr"/>
                </a:tc>
                <a:tc>
                  <a:txBody>
                    <a:bodyPr/>
                    <a:lstStyle/>
                    <a:p>
                      <a:pPr algn="just" rtl="0" fontAlgn="ctr"/>
                      <a:endParaRPr lang="es-CO" sz="1000" b="0" i="0" u="none" strike="noStrike">
                        <a:solidFill>
                          <a:srgbClr val="002060"/>
                        </a:solidFill>
                        <a:effectLst/>
                        <a:latin typeface="Calibri" panose="020F0502020204030204" pitchFamily="34" charset="0"/>
                      </a:endParaRPr>
                    </a:p>
                  </a:txBody>
                  <a:tcPr marL="0" marR="0" marT="0" marB="0" anchor="ctr"/>
                </a:tc>
                <a:tc>
                  <a:txBody>
                    <a:bodyPr/>
                    <a:lstStyle/>
                    <a:p>
                      <a:pPr algn="just" rtl="0" fontAlgn="ctr"/>
                      <a:endParaRPr lang="es-CO" sz="1000" b="0" i="0" u="none" strike="noStrike">
                        <a:solidFill>
                          <a:srgbClr val="002060"/>
                        </a:solidFill>
                        <a:effectLst/>
                        <a:latin typeface="Calibri" panose="020F0502020204030204" pitchFamily="34" charset="0"/>
                      </a:endParaRPr>
                    </a:p>
                  </a:txBody>
                  <a:tcPr marL="0" marR="0" marT="0" marB="0" anchor="ctr"/>
                </a:tc>
                <a:extLst>
                  <a:ext uri="{0D108BD9-81ED-4DB2-BD59-A6C34878D82A}">
                    <a16:rowId xmlns:a16="http://schemas.microsoft.com/office/drawing/2014/main" xmlns="" val="1716328669"/>
                  </a:ext>
                </a:extLst>
              </a:tr>
              <a:tr h="313898">
                <a:tc>
                  <a:txBody>
                    <a:bodyPr/>
                    <a:lstStyle/>
                    <a:p>
                      <a:pPr algn="just" rtl="0" fontAlgn="ctr"/>
                      <a:r>
                        <a:rPr lang="es-CO" sz="1000" u="none" strike="noStrike">
                          <a:solidFill>
                            <a:srgbClr val="002060"/>
                          </a:solidFill>
                          <a:effectLst/>
                        </a:rPr>
                        <a:t>** Apropiación vigente a 30 de abril de 2020, descontando partidas suspendidas</a:t>
                      </a:r>
                      <a:endParaRPr lang="es-CO" sz="1000" b="0" i="0" u="none" strike="noStrike">
                        <a:solidFill>
                          <a:srgbClr val="002060"/>
                        </a:solidFill>
                        <a:effectLst/>
                        <a:latin typeface="Calibri" panose="020F0502020204030204" pitchFamily="34" charset="0"/>
                      </a:endParaRPr>
                    </a:p>
                  </a:txBody>
                  <a:tcPr marL="0" marR="0" marT="0" marB="0" anchor="ctr"/>
                </a:tc>
                <a:tc>
                  <a:txBody>
                    <a:bodyPr/>
                    <a:lstStyle/>
                    <a:p>
                      <a:pPr algn="just" rtl="0" fontAlgn="ctr"/>
                      <a:endParaRPr lang="es-CO" sz="1000" b="0" i="0" u="none" strike="noStrike">
                        <a:solidFill>
                          <a:srgbClr val="002060"/>
                        </a:solidFill>
                        <a:effectLst/>
                        <a:latin typeface="Calibri" panose="020F0502020204030204" pitchFamily="34" charset="0"/>
                      </a:endParaRPr>
                    </a:p>
                  </a:txBody>
                  <a:tcPr marL="0" marR="0" marT="0" marB="0" anchor="ctr"/>
                </a:tc>
                <a:tc>
                  <a:txBody>
                    <a:bodyPr/>
                    <a:lstStyle/>
                    <a:p>
                      <a:pPr algn="just" rtl="0" fontAlgn="ctr"/>
                      <a:endParaRPr lang="es-CO" sz="1000" b="0" i="0" u="none" strike="noStrike">
                        <a:solidFill>
                          <a:srgbClr val="002060"/>
                        </a:solidFill>
                        <a:effectLst/>
                        <a:latin typeface="Calibri" panose="020F0502020204030204" pitchFamily="34" charset="0"/>
                      </a:endParaRPr>
                    </a:p>
                  </a:txBody>
                  <a:tcPr marL="0" marR="0" marT="0" marB="0" anchor="ctr"/>
                </a:tc>
                <a:tc>
                  <a:txBody>
                    <a:bodyPr/>
                    <a:lstStyle/>
                    <a:p>
                      <a:pPr algn="just" rtl="0" fontAlgn="ctr"/>
                      <a:endParaRPr lang="es-CO" sz="1000" b="0" i="0" u="none" strike="noStrike">
                        <a:solidFill>
                          <a:srgbClr val="002060"/>
                        </a:solidFill>
                        <a:effectLst/>
                        <a:latin typeface="Calibri" panose="020F0502020204030204" pitchFamily="34" charset="0"/>
                      </a:endParaRPr>
                    </a:p>
                  </a:txBody>
                  <a:tcPr marL="0" marR="0" marT="0" marB="0" anchor="ctr"/>
                </a:tc>
                <a:tc>
                  <a:txBody>
                    <a:bodyPr/>
                    <a:lstStyle/>
                    <a:p>
                      <a:pPr algn="just" rtl="0" fontAlgn="ctr"/>
                      <a:endParaRPr lang="es-CO" sz="1000" b="0" i="0" u="none" strike="noStrike">
                        <a:solidFill>
                          <a:srgbClr val="002060"/>
                        </a:solidFill>
                        <a:effectLst/>
                        <a:latin typeface="Calibri" panose="020F0502020204030204" pitchFamily="34" charset="0"/>
                      </a:endParaRPr>
                    </a:p>
                  </a:txBody>
                  <a:tcPr marL="0" marR="0" marT="0" marB="0" anchor="ctr"/>
                </a:tc>
                <a:tc>
                  <a:txBody>
                    <a:bodyPr/>
                    <a:lstStyle/>
                    <a:p>
                      <a:pPr algn="just" rtl="0" fontAlgn="ctr"/>
                      <a:endParaRPr lang="es-CO" sz="1000" b="0" i="0" u="none" strike="noStrike">
                        <a:solidFill>
                          <a:srgbClr val="002060"/>
                        </a:solidFill>
                        <a:effectLst/>
                        <a:latin typeface="Calibri" panose="020F0502020204030204" pitchFamily="34" charset="0"/>
                      </a:endParaRPr>
                    </a:p>
                  </a:txBody>
                  <a:tcPr marL="0" marR="0" marT="0" marB="0" anchor="ctr"/>
                </a:tc>
                <a:tc>
                  <a:txBody>
                    <a:bodyPr/>
                    <a:lstStyle/>
                    <a:p>
                      <a:pPr algn="just" rtl="0" fontAlgn="ctr"/>
                      <a:endParaRPr lang="es-CO" sz="1000" b="0" i="0" u="none" strike="noStrike">
                        <a:solidFill>
                          <a:srgbClr val="002060"/>
                        </a:solidFill>
                        <a:effectLst/>
                        <a:latin typeface="Calibri" panose="020F0502020204030204" pitchFamily="34" charset="0"/>
                      </a:endParaRPr>
                    </a:p>
                  </a:txBody>
                  <a:tcPr marL="0" marR="0" marT="0" marB="0" anchor="ctr"/>
                </a:tc>
                <a:extLst>
                  <a:ext uri="{0D108BD9-81ED-4DB2-BD59-A6C34878D82A}">
                    <a16:rowId xmlns:a16="http://schemas.microsoft.com/office/drawing/2014/main" xmlns="" val="1581373752"/>
                  </a:ext>
                </a:extLst>
              </a:tr>
              <a:tr h="245660">
                <a:tc gridSpan="7">
                  <a:txBody>
                    <a:bodyPr/>
                    <a:lstStyle/>
                    <a:p>
                      <a:pPr algn="just" rtl="0" fontAlgn="ctr"/>
                      <a:r>
                        <a:rPr lang="es-ES" sz="1000" u="none" strike="noStrike" dirty="0">
                          <a:solidFill>
                            <a:srgbClr val="002060"/>
                          </a:solidFill>
                          <a:effectLst/>
                        </a:rPr>
                        <a:t>*** La información de los proyectos de inversión 2021 - 2024 del Sector Hacienda guardan total coherencia con la información del aplicativo SUIFP a la fecha.</a:t>
                      </a:r>
                      <a:endParaRPr lang="es-ES" sz="1000" b="0" i="0" u="none" strike="noStrike" dirty="0">
                        <a:solidFill>
                          <a:srgbClr val="002060"/>
                        </a:solidFill>
                        <a:effectLst/>
                        <a:latin typeface="Calibri" panose="020F0502020204030204" pitchFamily="34" charset="0"/>
                      </a:endParaRPr>
                    </a:p>
                  </a:txBody>
                  <a:tcPr marL="0" marR="0" marT="0" marB="0" anchor="ct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pPr algn="l" rtl="0" fontAlgn="ctr"/>
                      <a:endParaRPr lang="es-CO" sz="900" b="0" i="0" u="none" strike="noStrike" dirty="0">
                        <a:solidFill>
                          <a:srgbClr val="203764"/>
                        </a:solidFill>
                        <a:effectLst/>
                        <a:latin typeface="Calibri" panose="020F0502020204030204" pitchFamily="34" charset="0"/>
                      </a:endParaRPr>
                    </a:p>
                  </a:txBody>
                  <a:tcPr marL="0" marR="0" marT="0" marB="0" anchor="ctr"/>
                </a:tc>
                <a:tc hMerge="1">
                  <a:txBody>
                    <a:bodyPr/>
                    <a:lstStyle/>
                    <a:p>
                      <a:pPr algn="l" rtl="0" fontAlgn="ctr"/>
                      <a:endParaRPr lang="es-CO" sz="900" b="0" i="0" u="none" strike="noStrike" dirty="0">
                        <a:solidFill>
                          <a:srgbClr val="203764"/>
                        </a:solidFill>
                        <a:effectLst/>
                        <a:latin typeface="Calibri" panose="020F0502020204030204" pitchFamily="34" charset="0"/>
                      </a:endParaRPr>
                    </a:p>
                  </a:txBody>
                  <a:tcPr marL="0" marR="0" marT="0" marB="0" anchor="ctr"/>
                </a:tc>
                <a:tc hMerge="1">
                  <a:txBody>
                    <a:bodyPr/>
                    <a:lstStyle/>
                    <a:p>
                      <a:pPr algn="l" rtl="0" fontAlgn="ctr"/>
                      <a:endParaRPr lang="es-CO" sz="900" b="0" i="0" u="none" strike="noStrike" dirty="0">
                        <a:solidFill>
                          <a:srgbClr val="203764"/>
                        </a:solidFill>
                        <a:effectLst/>
                        <a:latin typeface="Calibri" panose="020F0502020204030204" pitchFamily="34" charset="0"/>
                      </a:endParaRPr>
                    </a:p>
                  </a:txBody>
                  <a:tcPr marL="0" marR="0" marT="0" marB="0" anchor="ctr"/>
                </a:tc>
                <a:extLst>
                  <a:ext uri="{0D108BD9-81ED-4DB2-BD59-A6C34878D82A}">
                    <a16:rowId xmlns:a16="http://schemas.microsoft.com/office/drawing/2014/main" xmlns="" val="75577306"/>
                  </a:ext>
                </a:extLst>
              </a:tr>
              <a:tr h="350793">
                <a:tc gridSpan="7">
                  <a:txBody>
                    <a:bodyPr/>
                    <a:lstStyle/>
                    <a:p>
                      <a:pPr algn="just" rtl="0" fontAlgn="ctr"/>
                      <a:r>
                        <a:rPr lang="es-ES" sz="1000" u="none" strike="noStrike" dirty="0">
                          <a:solidFill>
                            <a:srgbClr val="002060"/>
                          </a:solidFill>
                          <a:effectLst/>
                        </a:rPr>
                        <a:t>**** Para el calculo de los valores por Entidad del MGMP 2021- 2023 ; se </a:t>
                      </a:r>
                      <a:r>
                        <a:rPr lang="es-ES" sz="1000" u="none" strike="noStrike" dirty="0" smtClean="0">
                          <a:solidFill>
                            <a:srgbClr val="002060"/>
                          </a:solidFill>
                          <a:effectLst/>
                        </a:rPr>
                        <a:t>estableció </a:t>
                      </a:r>
                      <a:r>
                        <a:rPr lang="es-ES" sz="1000" u="none" strike="noStrike" dirty="0">
                          <a:solidFill>
                            <a:srgbClr val="002060"/>
                          </a:solidFill>
                          <a:effectLst/>
                        </a:rPr>
                        <a:t>en  la vigencia 2021 conforme al tope presupuestal de inversión asignado en el Anteproyecto de Presupuesto,  y en las vigencias 2022 -2023, se realizó el incremento de acuerdo a los topes de inversión indicados  en correo </a:t>
                      </a:r>
                      <a:r>
                        <a:rPr lang="es-ES" sz="1000" u="none" strike="noStrike" dirty="0" smtClean="0">
                          <a:solidFill>
                            <a:srgbClr val="002060"/>
                          </a:solidFill>
                          <a:effectLst/>
                        </a:rPr>
                        <a:t>electrónico </a:t>
                      </a:r>
                      <a:r>
                        <a:rPr lang="es-ES" sz="1000" u="none" strike="noStrike" dirty="0">
                          <a:solidFill>
                            <a:srgbClr val="002060"/>
                          </a:solidFill>
                          <a:effectLst/>
                        </a:rPr>
                        <a:t>por parte del Departamento Nacional de Planeación para el Sector Hacienda, estableciendo las variaciones porcentuales conforme a la variación anual del tope global y la vigencia 2024 con un incremento por entidad del 3% conforme a los supuestos </a:t>
                      </a:r>
                      <a:r>
                        <a:rPr lang="es-ES" sz="1000" u="none" strike="noStrike" dirty="0" smtClean="0">
                          <a:solidFill>
                            <a:srgbClr val="002060"/>
                          </a:solidFill>
                          <a:effectLst/>
                        </a:rPr>
                        <a:t>macroeconómicos.</a:t>
                      </a:r>
                      <a:endParaRPr lang="es-ES" sz="1000" b="0" i="0" u="none" strike="noStrike" dirty="0">
                        <a:solidFill>
                          <a:srgbClr val="002060"/>
                        </a:solidFill>
                        <a:effectLst/>
                        <a:latin typeface="Calibri" panose="020F0502020204030204" pitchFamily="34" charset="0"/>
                      </a:endParaRPr>
                    </a:p>
                  </a:txBody>
                  <a:tcPr marL="0" marR="0" marT="0" marB="0" anchor="ctr"/>
                </a:tc>
                <a:tc hMerge="1">
                  <a:txBody>
                    <a:bodyPr/>
                    <a:lstStyle/>
                    <a:p>
                      <a:endParaRPr lang="es-CO"/>
                    </a:p>
                  </a:txBody>
                  <a:tcPr/>
                </a:tc>
                <a:tc hMerge="1">
                  <a:txBody>
                    <a:bodyPr/>
                    <a:lstStyle/>
                    <a:p>
                      <a:endParaRPr lang="es-CO"/>
                    </a:p>
                  </a:txBody>
                  <a:tcPr/>
                </a:tc>
                <a:tc hMerge="1">
                  <a:txBody>
                    <a:bodyPr/>
                    <a:lstStyle/>
                    <a:p>
                      <a:endParaRPr lang="es-CO" sz="1500"/>
                    </a:p>
                  </a:txBody>
                  <a:tcPr marL="78054" marR="78054" marT="39027" marB="39027"/>
                </a:tc>
                <a:tc hMerge="1">
                  <a:txBody>
                    <a:bodyPr/>
                    <a:lstStyle/>
                    <a:p>
                      <a:endParaRPr lang="es-CO" sz="1500"/>
                    </a:p>
                  </a:txBody>
                  <a:tcPr marL="78054" marR="78054" marT="39027" marB="39027"/>
                </a:tc>
                <a:tc hMerge="1">
                  <a:txBody>
                    <a:bodyPr/>
                    <a:lstStyle/>
                    <a:p>
                      <a:endParaRPr lang="es-CO" sz="1500"/>
                    </a:p>
                  </a:txBody>
                  <a:tcPr marL="78054" marR="78054" marT="39027" marB="39027"/>
                </a:tc>
                <a:tc hMerge="1">
                  <a:txBody>
                    <a:bodyPr/>
                    <a:lstStyle/>
                    <a:p>
                      <a:endParaRPr lang="es-CO" sz="1500" dirty="0"/>
                    </a:p>
                  </a:txBody>
                  <a:tcPr marL="78054" marR="78054" marT="39027" marB="39027"/>
                </a:tc>
                <a:extLst>
                  <a:ext uri="{0D108BD9-81ED-4DB2-BD59-A6C34878D82A}">
                    <a16:rowId xmlns:a16="http://schemas.microsoft.com/office/drawing/2014/main" xmlns="" val="4231338699"/>
                  </a:ext>
                </a:extLst>
              </a:tr>
            </a:tbl>
          </a:graphicData>
        </a:graphic>
      </p:graphicFrame>
    </p:spTree>
    <p:extLst>
      <p:ext uri="{BB962C8B-B14F-4D97-AF65-F5344CB8AC3E}">
        <p14:creationId xmlns:p14="http://schemas.microsoft.com/office/powerpoint/2010/main" val="352733090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5">
            <a:extLst>
              <a:ext uri="{FF2B5EF4-FFF2-40B4-BE49-F238E27FC236}">
                <a16:creationId xmlns:a16="http://schemas.microsoft.com/office/drawing/2014/main" xmlns="" id="{147A00F9-85D5-482F-8929-515BA65B6DAA}"/>
              </a:ext>
            </a:extLst>
          </p:cNvPr>
          <p:cNvSpPr>
            <a:spLocks noGrp="1"/>
          </p:cNvSpPr>
          <p:nvPr>
            <p:ph type="title"/>
          </p:nvPr>
        </p:nvSpPr>
        <p:spPr>
          <a:xfrm>
            <a:off x="292653" y="250628"/>
            <a:ext cx="11613596" cy="559387"/>
          </a:xfrm>
        </p:spPr>
        <p:txBody>
          <a:bodyPr/>
          <a:lstStyle/>
          <a:p>
            <a:r>
              <a:rPr lang="es-CO" sz="2800" dirty="0"/>
              <a:t>5.1 Solicitud MGMP Inversión</a:t>
            </a:r>
          </a:p>
        </p:txBody>
      </p:sp>
      <p:sp>
        <p:nvSpPr>
          <p:cNvPr id="17" name="Text Placeholder 16">
            <a:extLst>
              <a:ext uri="{FF2B5EF4-FFF2-40B4-BE49-F238E27FC236}">
                <a16:creationId xmlns:a16="http://schemas.microsoft.com/office/drawing/2014/main" xmlns="" id="{CC7E4799-0F53-4A92-81A5-D4162B3A1AAE}"/>
              </a:ext>
            </a:extLst>
          </p:cNvPr>
          <p:cNvSpPr>
            <a:spLocks noGrp="1"/>
          </p:cNvSpPr>
          <p:nvPr>
            <p:ph type="body" sz="quarter" idx="10"/>
          </p:nvPr>
        </p:nvSpPr>
        <p:spPr>
          <a:xfrm>
            <a:off x="292653" y="629545"/>
            <a:ext cx="11614384" cy="360939"/>
          </a:xfrm>
        </p:spPr>
        <p:txBody>
          <a:bodyPr/>
          <a:lstStyle/>
          <a:p>
            <a:r>
              <a:rPr lang="es-CO" sz="1600" dirty="0"/>
              <a:t>Proyecciones</a:t>
            </a:r>
          </a:p>
          <a:p>
            <a:endParaRPr lang="es-CO" sz="1600" dirty="0"/>
          </a:p>
        </p:txBody>
      </p:sp>
      <p:graphicFrame>
        <p:nvGraphicFramePr>
          <p:cNvPr id="5" name="Tabla 4"/>
          <p:cNvGraphicFramePr>
            <a:graphicFrameLocks noGrp="1"/>
          </p:cNvGraphicFramePr>
          <p:nvPr>
            <p:extLst/>
          </p:nvPr>
        </p:nvGraphicFramePr>
        <p:xfrm>
          <a:off x="575131" y="1188932"/>
          <a:ext cx="11048640" cy="5097780"/>
        </p:xfrm>
        <a:graphic>
          <a:graphicData uri="http://schemas.openxmlformats.org/drawingml/2006/table">
            <a:tbl>
              <a:tblPr/>
              <a:tblGrid>
                <a:gridCol w="2882747">
                  <a:extLst>
                    <a:ext uri="{9D8B030D-6E8A-4147-A177-3AD203B41FA5}">
                      <a16:colId xmlns:a16="http://schemas.microsoft.com/office/drawing/2014/main" xmlns="" val="722294946"/>
                    </a:ext>
                  </a:extLst>
                </a:gridCol>
                <a:gridCol w="964684">
                  <a:extLst>
                    <a:ext uri="{9D8B030D-6E8A-4147-A177-3AD203B41FA5}">
                      <a16:colId xmlns:a16="http://schemas.microsoft.com/office/drawing/2014/main" xmlns="" val="88414892"/>
                    </a:ext>
                  </a:extLst>
                </a:gridCol>
                <a:gridCol w="964684">
                  <a:extLst>
                    <a:ext uri="{9D8B030D-6E8A-4147-A177-3AD203B41FA5}">
                      <a16:colId xmlns:a16="http://schemas.microsoft.com/office/drawing/2014/main" xmlns="" val="2185253331"/>
                    </a:ext>
                  </a:extLst>
                </a:gridCol>
                <a:gridCol w="964684">
                  <a:extLst>
                    <a:ext uri="{9D8B030D-6E8A-4147-A177-3AD203B41FA5}">
                      <a16:colId xmlns:a16="http://schemas.microsoft.com/office/drawing/2014/main" xmlns="" val="705881053"/>
                    </a:ext>
                  </a:extLst>
                </a:gridCol>
                <a:gridCol w="964684">
                  <a:extLst>
                    <a:ext uri="{9D8B030D-6E8A-4147-A177-3AD203B41FA5}">
                      <a16:colId xmlns:a16="http://schemas.microsoft.com/office/drawing/2014/main" xmlns="" val="2285508798"/>
                    </a:ext>
                  </a:extLst>
                </a:gridCol>
                <a:gridCol w="964684">
                  <a:extLst>
                    <a:ext uri="{9D8B030D-6E8A-4147-A177-3AD203B41FA5}">
                      <a16:colId xmlns:a16="http://schemas.microsoft.com/office/drawing/2014/main" xmlns="" val="185645652"/>
                    </a:ext>
                  </a:extLst>
                </a:gridCol>
                <a:gridCol w="949610">
                  <a:extLst>
                    <a:ext uri="{9D8B030D-6E8A-4147-A177-3AD203B41FA5}">
                      <a16:colId xmlns:a16="http://schemas.microsoft.com/office/drawing/2014/main" xmlns="" val="3278618513"/>
                    </a:ext>
                  </a:extLst>
                </a:gridCol>
                <a:gridCol w="617999">
                  <a:extLst>
                    <a:ext uri="{9D8B030D-6E8A-4147-A177-3AD203B41FA5}">
                      <a16:colId xmlns:a16="http://schemas.microsoft.com/office/drawing/2014/main" xmlns="" val="4243078042"/>
                    </a:ext>
                  </a:extLst>
                </a:gridCol>
                <a:gridCol w="621768">
                  <a:extLst>
                    <a:ext uri="{9D8B030D-6E8A-4147-A177-3AD203B41FA5}">
                      <a16:colId xmlns:a16="http://schemas.microsoft.com/office/drawing/2014/main" xmlns="" val="1768664262"/>
                    </a:ext>
                  </a:extLst>
                </a:gridCol>
                <a:gridCol w="576548">
                  <a:extLst>
                    <a:ext uri="{9D8B030D-6E8A-4147-A177-3AD203B41FA5}">
                      <a16:colId xmlns:a16="http://schemas.microsoft.com/office/drawing/2014/main" xmlns="" val="1058494841"/>
                    </a:ext>
                  </a:extLst>
                </a:gridCol>
                <a:gridCol w="576548">
                  <a:extLst>
                    <a:ext uri="{9D8B030D-6E8A-4147-A177-3AD203B41FA5}">
                      <a16:colId xmlns:a16="http://schemas.microsoft.com/office/drawing/2014/main" xmlns="" val="3621274616"/>
                    </a:ext>
                  </a:extLst>
                </a:gridCol>
              </a:tblGrid>
              <a:tr h="91954">
                <a:tc>
                  <a:txBody>
                    <a:bodyPr/>
                    <a:lstStyle/>
                    <a:p>
                      <a:pPr algn="l" rtl="0" fontAlgn="ctr"/>
                      <a:r>
                        <a:rPr lang="es-CO" sz="800" b="1" i="0" u="none" strike="noStrike">
                          <a:solidFill>
                            <a:srgbClr val="203764"/>
                          </a:solidFill>
                          <a:effectLst/>
                          <a:latin typeface="Calibri" panose="020F0502020204030204" pitchFamily="34" charset="0"/>
                          <a:cs typeface="Calibri" panose="020F0502020204030204" pitchFamily="34" charset="0"/>
                        </a:rPr>
                        <a:t>Millones de pesos</a:t>
                      </a:r>
                    </a:p>
                  </a:txBody>
                  <a:tcPr marL="0" marR="0" marT="0" marB="0" anchor="ctr">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endParaRPr lang="es-CO" sz="1050" b="0" i="0" u="none" strike="noStrike">
                        <a:solidFill>
                          <a:srgbClr val="000000"/>
                        </a:solidFill>
                        <a:effectLst/>
                        <a:latin typeface="Calibri" panose="020F0502020204030204" pitchFamily="34" charset="0"/>
                        <a:cs typeface="Calibri" panose="020F0502020204030204" pitchFamily="34" charset="0"/>
                      </a:endParaRPr>
                    </a:p>
                  </a:txBody>
                  <a:tcPr marL="0" marR="0" marT="0" marB="0" anchor="ctr">
                    <a:lnL>
                      <a:noFill/>
                    </a:lnL>
                    <a:lnR>
                      <a:noFill/>
                    </a:lnR>
                    <a:lnT w="1270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ctr"/>
                      <a:endParaRPr lang="es-CO" sz="800" b="0" i="0" u="none" strike="noStrike">
                        <a:solidFill>
                          <a:srgbClr val="000000"/>
                        </a:solidFill>
                        <a:effectLst/>
                        <a:latin typeface="Calibri" panose="020F0502020204030204" pitchFamily="34" charset="0"/>
                        <a:cs typeface="Calibri" panose="020F0502020204030204" pitchFamily="34" charset="0"/>
                      </a:endParaRPr>
                    </a:p>
                  </a:txBody>
                  <a:tcPr marL="0" marR="0" marT="0" marB="0" anchor="ctr">
                    <a:lnL>
                      <a:noFill/>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8">
                  <a:txBody>
                    <a:bodyPr/>
                    <a:lstStyle/>
                    <a:p>
                      <a:pPr algn="ctr" rtl="0" fontAlgn="ctr"/>
                      <a:r>
                        <a:rPr lang="es-CO" sz="900" b="1" i="0" u="none" strike="noStrike">
                          <a:solidFill>
                            <a:srgbClr val="FFFFFF"/>
                          </a:solidFill>
                          <a:effectLst/>
                          <a:latin typeface="Calibri" panose="020F0502020204030204" pitchFamily="34" charset="0"/>
                          <a:cs typeface="Calibri" panose="020F0502020204030204" pitchFamily="34" charset="0"/>
                        </a:rPr>
                        <a:t>MGMP 2020 - 2023</a:t>
                      </a:r>
                    </a:p>
                  </a:txBody>
                  <a:tcPr marL="0" marR="0" marT="0" marB="0"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03764"/>
                    </a:solidFill>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extLst>
                  <a:ext uri="{0D108BD9-81ED-4DB2-BD59-A6C34878D82A}">
                    <a16:rowId xmlns:a16="http://schemas.microsoft.com/office/drawing/2014/main" xmlns="" val="549995251"/>
                  </a:ext>
                </a:extLst>
              </a:tr>
              <a:tr h="64742">
                <a:tc rowSpan="2">
                  <a:txBody>
                    <a:bodyPr/>
                    <a:lstStyle/>
                    <a:p>
                      <a:pPr algn="ctr" rtl="0" fontAlgn="ctr"/>
                      <a:r>
                        <a:rPr lang="es-CO" sz="900" b="1" i="0" u="none" strike="noStrike">
                          <a:solidFill>
                            <a:srgbClr val="FFFFFF"/>
                          </a:solidFill>
                          <a:effectLst/>
                          <a:latin typeface="Calibri" panose="020F0502020204030204" pitchFamily="34" charset="0"/>
                          <a:cs typeface="Calibri" panose="020F0502020204030204" pitchFamily="34" charset="0"/>
                        </a:rPr>
                        <a:t>Inversión/Entidad</a:t>
                      </a:r>
                    </a:p>
                  </a:txBody>
                  <a:tcPr marL="0" marR="0" marT="0" marB="0" anchor="ctr">
                    <a:lnL w="12700" cap="flat" cmpd="sng" algn="ctr">
                      <a:solidFill>
                        <a:schemeClr val="tx1"/>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203764"/>
                    </a:solidFill>
                  </a:tcPr>
                </a:tc>
                <a:tc rowSpan="2">
                  <a:txBody>
                    <a:bodyPr/>
                    <a:lstStyle/>
                    <a:p>
                      <a:pPr algn="ctr" rtl="0" fontAlgn="ctr"/>
                      <a:r>
                        <a:rPr lang="es-CO" sz="900" b="1" i="0" u="none" strike="noStrike">
                          <a:solidFill>
                            <a:srgbClr val="FFFFFF"/>
                          </a:solidFill>
                          <a:effectLst/>
                          <a:latin typeface="Calibri" panose="020F0502020204030204" pitchFamily="34" charset="0"/>
                          <a:cs typeface="Calibri" panose="020F0502020204030204" pitchFamily="34" charset="0"/>
                        </a:rPr>
                        <a:t>2020*</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203764"/>
                    </a:solidFill>
                  </a:tcPr>
                </a:tc>
                <a:tc rowSpan="2">
                  <a:txBody>
                    <a:bodyPr/>
                    <a:lstStyle/>
                    <a:p>
                      <a:pPr algn="ctr" rtl="0" fontAlgn="ctr"/>
                      <a:r>
                        <a:rPr lang="es-CO" sz="900" b="1" i="0" u="none" strike="noStrike">
                          <a:solidFill>
                            <a:srgbClr val="FFFFFF"/>
                          </a:solidFill>
                          <a:effectLst/>
                          <a:latin typeface="Calibri" panose="020F0502020204030204" pitchFamily="34" charset="0"/>
                          <a:cs typeface="Calibri" panose="020F0502020204030204" pitchFamily="34" charset="0"/>
                        </a:rPr>
                        <a:t>2020**</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203764"/>
                    </a:solidFill>
                  </a:tcPr>
                </a:tc>
                <a:tc rowSpan="2">
                  <a:txBody>
                    <a:bodyPr/>
                    <a:lstStyle/>
                    <a:p>
                      <a:pPr algn="ctr" rtl="0" fontAlgn="ctr"/>
                      <a:r>
                        <a:rPr lang="es-CO" sz="900" b="1" i="0" u="none" strike="noStrike">
                          <a:solidFill>
                            <a:srgbClr val="FFFFFF"/>
                          </a:solidFill>
                          <a:effectLst/>
                          <a:latin typeface="Calibri" panose="020F0502020204030204" pitchFamily="34" charset="0"/>
                          <a:cs typeface="Calibri" panose="020F0502020204030204" pitchFamily="34" charset="0"/>
                        </a:rPr>
                        <a:t>2021</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203764"/>
                    </a:solidFill>
                  </a:tcPr>
                </a:tc>
                <a:tc rowSpan="2">
                  <a:txBody>
                    <a:bodyPr/>
                    <a:lstStyle/>
                    <a:p>
                      <a:pPr algn="ctr" rtl="0" fontAlgn="ctr"/>
                      <a:r>
                        <a:rPr lang="es-CO" sz="900" b="1" i="0" u="none" strike="noStrike">
                          <a:solidFill>
                            <a:srgbClr val="FFFFFF"/>
                          </a:solidFill>
                          <a:effectLst/>
                          <a:latin typeface="Calibri" panose="020F0502020204030204" pitchFamily="34" charset="0"/>
                          <a:cs typeface="Calibri" panose="020F0502020204030204" pitchFamily="34" charset="0"/>
                        </a:rPr>
                        <a:t>2022</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203764"/>
                    </a:solidFill>
                  </a:tcPr>
                </a:tc>
                <a:tc rowSpan="2">
                  <a:txBody>
                    <a:bodyPr/>
                    <a:lstStyle/>
                    <a:p>
                      <a:pPr algn="ctr" rtl="0" fontAlgn="ctr"/>
                      <a:r>
                        <a:rPr lang="es-CO" sz="900" b="1" i="0" u="none" strike="noStrike">
                          <a:solidFill>
                            <a:srgbClr val="FFFFFF"/>
                          </a:solidFill>
                          <a:effectLst/>
                          <a:latin typeface="Calibri" panose="020F0502020204030204" pitchFamily="34" charset="0"/>
                          <a:cs typeface="Calibri" panose="020F0502020204030204" pitchFamily="34" charset="0"/>
                        </a:rPr>
                        <a:t>2023</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203764"/>
                    </a:solidFill>
                  </a:tcPr>
                </a:tc>
                <a:tc rowSpan="2">
                  <a:txBody>
                    <a:bodyPr/>
                    <a:lstStyle/>
                    <a:p>
                      <a:pPr algn="ctr" rtl="0" fontAlgn="ctr"/>
                      <a:r>
                        <a:rPr lang="es-CO" sz="900" b="1" i="0" u="none" strike="noStrike">
                          <a:solidFill>
                            <a:srgbClr val="FFFFFF"/>
                          </a:solidFill>
                          <a:effectLst/>
                          <a:latin typeface="Calibri" panose="020F0502020204030204" pitchFamily="34" charset="0"/>
                          <a:cs typeface="Calibri" panose="020F0502020204030204" pitchFamily="34" charset="0"/>
                        </a:rPr>
                        <a:t>2024</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203764"/>
                    </a:solidFill>
                  </a:tcPr>
                </a:tc>
                <a:tc>
                  <a:txBody>
                    <a:bodyPr/>
                    <a:lstStyle/>
                    <a:p>
                      <a:pPr algn="ctr" rtl="0" fontAlgn="ctr"/>
                      <a:r>
                        <a:rPr lang="es-CO" sz="900" b="1" i="0" u="none" strike="noStrike">
                          <a:solidFill>
                            <a:srgbClr val="FFFFFF"/>
                          </a:solidFill>
                          <a:effectLst/>
                          <a:latin typeface="Calibri" panose="020F0502020204030204" pitchFamily="34" charset="0"/>
                          <a:cs typeface="Calibri" panose="020F0502020204030204" pitchFamily="34" charset="0"/>
                        </a:rPr>
                        <a:t>Var%</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203764"/>
                    </a:solidFill>
                  </a:tcPr>
                </a:tc>
                <a:tc>
                  <a:txBody>
                    <a:bodyPr/>
                    <a:lstStyle/>
                    <a:p>
                      <a:pPr algn="ctr" rtl="0" fontAlgn="ctr"/>
                      <a:r>
                        <a:rPr lang="es-CO" sz="900" b="1" i="0" u="none" strike="noStrike">
                          <a:solidFill>
                            <a:srgbClr val="FFFFFF"/>
                          </a:solidFill>
                          <a:effectLst/>
                          <a:latin typeface="Calibri" panose="020F0502020204030204" pitchFamily="34" charset="0"/>
                          <a:cs typeface="Calibri" panose="020F0502020204030204" pitchFamily="34" charset="0"/>
                        </a:rPr>
                        <a:t>Var%</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203764"/>
                    </a:solidFill>
                  </a:tcPr>
                </a:tc>
                <a:tc>
                  <a:txBody>
                    <a:bodyPr/>
                    <a:lstStyle/>
                    <a:p>
                      <a:pPr algn="ctr" rtl="0" fontAlgn="ctr"/>
                      <a:r>
                        <a:rPr lang="es-CO" sz="900" b="1" i="0" u="none" strike="noStrike">
                          <a:solidFill>
                            <a:srgbClr val="FFFFFF"/>
                          </a:solidFill>
                          <a:effectLst/>
                          <a:latin typeface="Calibri" panose="020F0502020204030204" pitchFamily="34" charset="0"/>
                          <a:cs typeface="Calibri" panose="020F0502020204030204" pitchFamily="34" charset="0"/>
                        </a:rPr>
                        <a:t>Var%</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203764"/>
                    </a:solidFill>
                  </a:tcPr>
                </a:tc>
                <a:tc>
                  <a:txBody>
                    <a:bodyPr/>
                    <a:lstStyle/>
                    <a:p>
                      <a:pPr algn="ctr" rtl="0" fontAlgn="ctr"/>
                      <a:r>
                        <a:rPr lang="es-CO" sz="900" b="1" i="0" u="none" strike="noStrike">
                          <a:solidFill>
                            <a:srgbClr val="FFFFFF"/>
                          </a:solidFill>
                          <a:effectLst/>
                          <a:latin typeface="Calibri" panose="020F0502020204030204" pitchFamily="34" charset="0"/>
                          <a:cs typeface="Calibri" panose="020F0502020204030204" pitchFamily="34" charset="0"/>
                        </a:rPr>
                        <a:t>Var%</a:t>
                      </a:r>
                    </a:p>
                  </a:txBody>
                  <a:tcPr marL="0" marR="0" marT="0" marB="0" anchor="ctr">
                    <a:lnL w="6350" cap="flat" cmpd="sng" algn="ctr">
                      <a:solidFill>
                        <a:srgbClr val="B8CCE4"/>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203764"/>
                    </a:solidFill>
                  </a:tcPr>
                </a:tc>
                <a:extLst>
                  <a:ext uri="{0D108BD9-81ED-4DB2-BD59-A6C34878D82A}">
                    <a16:rowId xmlns:a16="http://schemas.microsoft.com/office/drawing/2014/main" xmlns="" val="2252743135"/>
                  </a:ext>
                </a:extLst>
              </a:tr>
              <a:tr h="65258">
                <a:tc vMerge="1">
                  <a:txBody>
                    <a:bodyPr/>
                    <a:lstStyle/>
                    <a:p>
                      <a:endParaRPr lang="es-CO"/>
                    </a:p>
                  </a:txBody>
                  <a:tcPr/>
                </a:tc>
                <a:tc vMerge="1">
                  <a:txBody>
                    <a:bodyPr/>
                    <a:lstStyle/>
                    <a:p>
                      <a:endParaRPr lang="es-CO"/>
                    </a:p>
                  </a:txBody>
                  <a:tcPr/>
                </a:tc>
                <a:tc vMerge="1">
                  <a:txBody>
                    <a:bodyPr/>
                    <a:lstStyle/>
                    <a:p>
                      <a:endParaRPr lang="es-CO"/>
                    </a:p>
                  </a:txBody>
                  <a:tcPr/>
                </a:tc>
                <a:tc vMerge="1">
                  <a:txBody>
                    <a:bodyPr/>
                    <a:lstStyle/>
                    <a:p>
                      <a:endParaRPr lang="es-CO"/>
                    </a:p>
                  </a:txBody>
                  <a:tcPr/>
                </a:tc>
                <a:tc vMerge="1">
                  <a:txBody>
                    <a:bodyPr/>
                    <a:lstStyle/>
                    <a:p>
                      <a:endParaRPr lang="es-CO"/>
                    </a:p>
                  </a:txBody>
                  <a:tcPr/>
                </a:tc>
                <a:tc vMerge="1">
                  <a:txBody>
                    <a:bodyPr/>
                    <a:lstStyle/>
                    <a:p>
                      <a:endParaRPr lang="es-CO"/>
                    </a:p>
                  </a:txBody>
                  <a:tcPr/>
                </a:tc>
                <a:tc vMerge="1">
                  <a:txBody>
                    <a:bodyPr/>
                    <a:lstStyle/>
                    <a:p>
                      <a:endParaRPr lang="es-CO"/>
                    </a:p>
                  </a:txBody>
                  <a:tcPr/>
                </a:tc>
                <a:tc>
                  <a:txBody>
                    <a:bodyPr/>
                    <a:lstStyle/>
                    <a:p>
                      <a:pPr algn="ctr" rtl="0" fontAlgn="ctr"/>
                      <a:r>
                        <a:rPr lang="es-CO" sz="900" b="1" i="0" u="none" strike="noStrike">
                          <a:solidFill>
                            <a:srgbClr val="FFFFFF"/>
                          </a:solidFill>
                          <a:effectLst/>
                          <a:latin typeface="Calibri" panose="020F0502020204030204" pitchFamily="34" charset="0"/>
                          <a:cs typeface="Calibri" panose="020F0502020204030204" pitchFamily="34" charset="0"/>
                        </a:rPr>
                        <a:t>21/20</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203764"/>
                    </a:solidFill>
                  </a:tcPr>
                </a:tc>
                <a:tc>
                  <a:txBody>
                    <a:bodyPr/>
                    <a:lstStyle/>
                    <a:p>
                      <a:pPr algn="ctr" rtl="0" fontAlgn="ctr"/>
                      <a:r>
                        <a:rPr lang="es-CO" sz="900" b="1" i="0" u="none" strike="noStrike">
                          <a:solidFill>
                            <a:srgbClr val="FFFFFF"/>
                          </a:solidFill>
                          <a:effectLst/>
                          <a:latin typeface="Calibri" panose="020F0502020204030204" pitchFamily="34" charset="0"/>
                          <a:cs typeface="Calibri" panose="020F0502020204030204" pitchFamily="34" charset="0"/>
                        </a:rPr>
                        <a:t>22/21</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203764"/>
                    </a:solidFill>
                  </a:tcPr>
                </a:tc>
                <a:tc>
                  <a:txBody>
                    <a:bodyPr/>
                    <a:lstStyle/>
                    <a:p>
                      <a:pPr algn="ctr" rtl="0" fontAlgn="ctr"/>
                      <a:r>
                        <a:rPr lang="es-CO" sz="900" b="1" i="0" u="none" strike="noStrike">
                          <a:solidFill>
                            <a:srgbClr val="FFFFFF"/>
                          </a:solidFill>
                          <a:effectLst/>
                          <a:latin typeface="Calibri" panose="020F0502020204030204" pitchFamily="34" charset="0"/>
                          <a:cs typeface="Calibri" panose="020F0502020204030204" pitchFamily="34" charset="0"/>
                        </a:rPr>
                        <a:t>23/22</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203764"/>
                    </a:solidFill>
                  </a:tcPr>
                </a:tc>
                <a:tc>
                  <a:txBody>
                    <a:bodyPr/>
                    <a:lstStyle/>
                    <a:p>
                      <a:pPr algn="ctr" rtl="0" fontAlgn="ctr"/>
                      <a:r>
                        <a:rPr lang="es-CO" sz="900" b="1" i="0" u="none" strike="noStrike">
                          <a:solidFill>
                            <a:srgbClr val="FFFFFF"/>
                          </a:solidFill>
                          <a:effectLst/>
                          <a:latin typeface="Calibri" panose="020F0502020204030204" pitchFamily="34" charset="0"/>
                          <a:cs typeface="Calibri" panose="020F0502020204030204" pitchFamily="34" charset="0"/>
                        </a:rPr>
                        <a:t>24/23</a:t>
                      </a:r>
                    </a:p>
                  </a:txBody>
                  <a:tcPr marL="0" marR="0" marT="0" marB="0" anchor="ctr">
                    <a:lnL w="6350" cap="flat" cmpd="sng" algn="ctr">
                      <a:solidFill>
                        <a:srgbClr val="B8CCE4"/>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203764"/>
                    </a:solidFill>
                  </a:tcPr>
                </a:tc>
                <a:extLst>
                  <a:ext uri="{0D108BD9-81ED-4DB2-BD59-A6C34878D82A}">
                    <a16:rowId xmlns:a16="http://schemas.microsoft.com/office/drawing/2014/main" xmlns="" val="328310708"/>
                  </a:ext>
                </a:extLst>
              </a:tr>
              <a:tr h="64742">
                <a:tc>
                  <a:txBody>
                    <a:bodyPr/>
                    <a:lstStyle/>
                    <a:p>
                      <a:pPr algn="r" rtl="0" fontAlgn="ctr"/>
                      <a:r>
                        <a:rPr lang="es-CO" sz="900" b="1" i="0" u="none" strike="noStrike">
                          <a:solidFill>
                            <a:srgbClr val="44546A"/>
                          </a:solidFill>
                          <a:effectLst/>
                          <a:latin typeface="Calibri" panose="020F0502020204030204" pitchFamily="34" charset="0"/>
                          <a:cs typeface="Calibri" panose="020F0502020204030204" pitchFamily="34" charset="0"/>
                        </a:rPr>
                        <a:t>DIAN</a:t>
                      </a:r>
                    </a:p>
                  </a:txBody>
                  <a:tcPr marL="0" marR="0" marT="0" marB="0" anchor="ctr">
                    <a:lnL w="12700" cap="flat" cmpd="sng" algn="ctr">
                      <a:solidFill>
                        <a:schemeClr val="tx1"/>
                      </a:solidFill>
                      <a:prstDash val="solid"/>
                      <a:round/>
                      <a:headEnd type="none" w="med" len="med"/>
                      <a:tailEnd type="none" w="med" len="med"/>
                    </a:lnL>
                    <a:lnR w="6350" cap="flat" cmpd="sng" algn="ctr">
                      <a:solidFill>
                        <a:srgbClr val="B8CCE4"/>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r" fontAlgn="ctr"/>
                      <a:r>
                        <a:rPr lang="es-CO" sz="900" b="1" i="0" u="none" strike="noStrike">
                          <a:solidFill>
                            <a:srgbClr val="44546A"/>
                          </a:solidFill>
                          <a:effectLst/>
                          <a:latin typeface="Calibri" panose="020F0502020204030204" pitchFamily="34" charset="0"/>
                          <a:cs typeface="Calibri" panose="020F0502020204030204" pitchFamily="34" charset="0"/>
                        </a:rPr>
                        <a:t>      142,073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r" fontAlgn="ctr"/>
                      <a:r>
                        <a:rPr lang="es-CO" sz="900" b="1" i="0" u="none" strike="noStrike">
                          <a:solidFill>
                            <a:srgbClr val="44546A"/>
                          </a:solidFill>
                          <a:effectLst/>
                          <a:latin typeface="Calibri" panose="020F0502020204030204" pitchFamily="34" charset="0"/>
                          <a:cs typeface="Calibri" panose="020F0502020204030204" pitchFamily="34" charset="0"/>
                        </a:rPr>
                        <a:t>      142,073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r" fontAlgn="ctr"/>
                      <a:r>
                        <a:rPr lang="es-CO" sz="900" b="1" i="0" u="none" strike="noStrike">
                          <a:solidFill>
                            <a:srgbClr val="44546A"/>
                          </a:solidFill>
                          <a:effectLst/>
                          <a:latin typeface="Calibri" panose="020F0502020204030204" pitchFamily="34" charset="0"/>
                          <a:cs typeface="Calibri" panose="020F0502020204030204" pitchFamily="34" charset="0"/>
                        </a:rPr>
                        <a:t>      277,212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r" fontAlgn="ctr"/>
                      <a:r>
                        <a:rPr lang="es-CO" sz="900" b="1" i="0" u="none" strike="noStrike">
                          <a:solidFill>
                            <a:srgbClr val="44546A"/>
                          </a:solidFill>
                          <a:effectLst/>
                          <a:latin typeface="Calibri" panose="020F0502020204030204" pitchFamily="34" charset="0"/>
                          <a:cs typeface="Calibri" panose="020F0502020204030204" pitchFamily="34" charset="0"/>
                        </a:rPr>
                        <a:t>      313,477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r" fontAlgn="ctr"/>
                      <a:r>
                        <a:rPr lang="es-CO" sz="900" b="1" i="0" u="none" strike="noStrike">
                          <a:solidFill>
                            <a:srgbClr val="44546A"/>
                          </a:solidFill>
                          <a:effectLst/>
                          <a:latin typeface="Calibri" panose="020F0502020204030204" pitchFamily="34" charset="0"/>
                          <a:cs typeface="Calibri" panose="020F0502020204030204" pitchFamily="34" charset="0"/>
                        </a:rPr>
                        <a:t>        74,954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r" fontAlgn="ctr"/>
                      <a:r>
                        <a:rPr lang="es-CO" sz="900" b="1" i="0" u="none" strike="noStrike">
                          <a:solidFill>
                            <a:srgbClr val="44546A"/>
                          </a:solidFill>
                          <a:effectLst/>
                          <a:latin typeface="Calibri" panose="020F0502020204030204" pitchFamily="34" charset="0"/>
                          <a:cs typeface="Calibri" panose="020F0502020204030204" pitchFamily="34" charset="0"/>
                        </a:rPr>
                        <a:t>       31,021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r" rtl="0" fontAlgn="ctr"/>
                      <a:r>
                        <a:rPr lang="es-CO" sz="900" b="1" i="0" u="none" strike="noStrike">
                          <a:solidFill>
                            <a:srgbClr val="44546A"/>
                          </a:solidFill>
                          <a:effectLst/>
                          <a:latin typeface="Calibri" panose="020F0502020204030204" pitchFamily="34" charset="0"/>
                          <a:cs typeface="Calibri" panose="020F0502020204030204" pitchFamily="34" charset="0"/>
                        </a:rPr>
                        <a:t>95%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B8CCE4"/>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r" rtl="0" fontAlgn="ctr"/>
                      <a:r>
                        <a:rPr lang="es-CO" sz="900" b="1" i="0" u="none" strike="noStrike">
                          <a:solidFill>
                            <a:srgbClr val="44546A"/>
                          </a:solidFill>
                          <a:effectLst/>
                          <a:latin typeface="Calibri" panose="020F0502020204030204" pitchFamily="34" charset="0"/>
                          <a:cs typeface="Calibri" panose="020F0502020204030204" pitchFamily="34" charset="0"/>
                        </a:rPr>
                        <a:t>13%</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r" rtl="0" fontAlgn="ctr"/>
                      <a:r>
                        <a:rPr lang="es-CO" sz="900" b="1" i="0" u="none" strike="noStrike">
                          <a:solidFill>
                            <a:srgbClr val="44546A"/>
                          </a:solidFill>
                          <a:effectLst/>
                          <a:latin typeface="Calibri" panose="020F0502020204030204" pitchFamily="34" charset="0"/>
                          <a:cs typeface="Calibri" panose="020F0502020204030204" pitchFamily="34" charset="0"/>
                        </a:rPr>
                        <a:t>-76%</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r" rtl="0" fontAlgn="ctr"/>
                      <a:r>
                        <a:rPr lang="es-CO" sz="900" b="1" i="0" u="none" strike="noStrike">
                          <a:solidFill>
                            <a:srgbClr val="44546A"/>
                          </a:solidFill>
                          <a:effectLst/>
                          <a:latin typeface="Calibri" panose="020F0502020204030204" pitchFamily="34" charset="0"/>
                          <a:cs typeface="Calibri" panose="020F0502020204030204" pitchFamily="34" charset="0"/>
                        </a:rPr>
                        <a:t>-59%</a:t>
                      </a:r>
                    </a:p>
                  </a:txBody>
                  <a:tcPr marL="0" marR="0" marT="0" marB="0" anchor="ctr">
                    <a:lnL w="6350" cap="flat" cmpd="sng" algn="ctr">
                      <a:solidFill>
                        <a:srgbClr val="B8CCE4"/>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extLst>
                  <a:ext uri="{0D108BD9-81ED-4DB2-BD59-A6C34878D82A}">
                    <a16:rowId xmlns:a16="http://schemas.microsoft.com/office/drawing/2014/main" xmlns="" val="1254526335"/>
                  </a:ext>
                </a:extLst>
              </a:tr>
              <a:tr h="125602">
                <a:tc>
                  <a:txBody>
                    <a:bodyPr/>
                    <a:lstStyle/>
                    <a:p>
                      <a:pPr algn="r" rtl="0" fontAlgn="ctr"/>
                      <a:r>
                        <a:rPr lang="es-ES" sz="900" b="1" i="0" u="none" strike="noStrike">
                          <a:solidFill>
                            <a:srgbClr val="44546A"/>
                          </a:solidFill>
                          <a:effectLst/>
                          <a:latin typeface="Calibri" panose="020F0502020204030204" pitchFamily="34" charset="0"/>
                          <a:cs typeface="Calibri" panose="020F0502020204030204" pitchFamily="34" charset="0"/>
                        </a:rPr>
                        <a:t>Fortalecimiento del Recaudo y la Tributación </a:t>
                      </a:r>
                    </a:p>
                  </a:txBody>
                  <a:tcPr marL="0" marR="0" marT="0" marB="0" anchor="ctr">
                    <a:lnL w="12700" cap="flat" cmpd="sng" algn="ctr">
                      <a:solidFill>
                        <a:schemeClr val="tx1"/>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2F2F2"/>
                    </a:solidFill>
                  </a:tcPr>
                </a:tc>
                <a:tc>
                  <a:txBody>
                    <a:bodyPr/>
                    <a:lstStyle/>
                    <a:p>
                      <a:pPr algn="r" fontAlgn="ctr"/>
                      <a:r>
                        <a:rPr lang="es-CO" sz="900" b="0" i="0" u="none" strike="noStrike">
                          <a:solidFill>
                            <a:srgbClr val="44546A"/>
                          </a:solidFill>
                          <a:effectLst/>
                          <a:latin typeface="Calibri" panose="020F0502020204030204" pitchFamily="34" charset="0"/>
                          <a:cs typeface="Calibri" panose="020F0502020204030204" pitchFamily="34" charset="0"/>
                        </a:rPr>
                        <a:t>      100,562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2F2F2"/>
                    </a:solidFill>
                  </a:tcPr>
                </a:tc>
                <a:tc>
                  <a:txBody>
                    <a:bodyPr/>
                    <a:lstStyle/>
                    <a:p>
                      <a:pPr algn="r" fontAlgn="ctr"/>
                      <a:r>
                        <a:rPr lang="es-CO" sz="900" b="0" i="0" u="none" strike="noStrike">
                          <a:solidFill>
                            <a:srgbClr val="44546A"/>
                          </a:solidFill>
                          <a:effectLst/>
                          <a:latin typeface="Calibri" panose="020F0502020204030204" pitchFamily="34" charset="0"/>
                          <a:cs typeface="Calibri" panose="020F0502020204030204" pitchFamily="34" charset="0"/>
                        </a:rPr>
                        <a:t>      100,562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2F2F2"/>
                    </a:solidFill>
                  </a:tcPr>
                </a:tc>
                <a:tc>
                  <a:txBody>
                    <a:bodyPr/>
                    <a:lstStyle/>
                    <a:p>
                      <a:pPr algn="r" fontAlgn="ctr"/>
                      <a:r>
                        <a:rPr lang="es-CO" sz="900" b="0" i="0" u="none" strike="noStrike">
                          <a:solidFill>
                            <a:srgbClr val="44546A"/>
                          </a:solidFill>
                          <a:effectLst/>
                          <a:latin typeface="Calibri" panose="020F0502020204030204" pitchFamily="34" charset="0"/>
                          <a:cs typeface="Calibri" panose="020F0502020204030204" pitchFamily="34" charset="0"/>
                        </a:rPr>
                        <a:t>      197,687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2F2F2"/>
                    </a:solidFill>
                  </a:tcPr>
                </a:tc>
                <a:tc>
                  <a:txBody>
                    <a:bodyPr/>
                    <a:lstStyle/>
                    <a:p>
                      <a:pPr algn="r" fontAlgn="ctr"/>
                      <a:r>
                        <a:rPr lang="es-CO" sz="900" b="0" i="0" u="none" strike="noStrike">
                          <a:solidFill>
                            <a:srgbClr val="44546A"/>
                          </a:solidFill>
                          <a:effectLst/>
                          <a:latin typeface="Calibri" panose="020F0502020204030204" pitchFamily="34" charset="0"/>
                          <a:cs typeface="Calibri" panose="020F0502020204030204" pitchFamily="34" charset="0"/>
                        </a:rPr>
                        <a:t>      153,862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2F2F2"/>
                    </a:solidFill>
                  </a:tcPr>
                </a:tc>
                <a:tc>
                  <a:txBody>
                    <a:bodyPr/>
                    <a:lstStyle/>
                    <a:p>
                      <a:pPr algn="r" fontAlgn="ctr"/>
                      <a:r>
                        <a:rPr lang="es-CO" sz="900" b="0" i="0" u="none" strike="noStrike">
                          <a:solidFill>
                            <a:srgbClr val="44546A"/>
                          </a:solidFill>
                          <a:effectLst/>
                          <a:latin typeface="Calibri" panose="020F0502020204030204" pitchFamily="34" charset="0"/>
                          <a:cs typeface="Calibri" panose="020F0502020204030204" pitchFamily="34" charset="0"/>
                        </a:rPr>
                        <a:t>          8,300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2F2F2"/>
                    </a:solidFill>
                  </a:tcPr>
                </a:tc>
                <a:tc>
                  <a:txBody>
                    <a:bodyPr/>
                    <a:lstStyle/>
                    <a:p>
                      <a:pPr algn="r" fontAlgn="ctr"/>
                      <a:r>
                        <a:rPr lang="es-CO" sz="900" b="0" i="0" u="none" strike="noStrike">
                          <a:solidFill>
                            <a:srgbClr val="44546A"/>
                          </a:solidFill>
                          <a:effectLst/>
                          <a:latin typeface="Calibri" panose="020F0502020204030204" pitchFamily="34" charset="0"/>
                          <a:cs typeface="Calibri" panose="020F0502020204030204" pitchFamily="34" charset="0"/>
                        </a:rPr>
                        <a:t>       18,700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2F2F2"/>
                    </a:solidFill>
                  </a:tcPr>
                </a:tc>
                <a:tc>
                  <a:txBody>
                    <a:bodyPr/>
                    <a:lstStyle/>
                    <a:p>
                      <a:pPr algn="r" rtl="0" fontAlgn="ctr"/>
                      <a:r>
                        <a:rPr lang="es-CO" sz="900" b="0" i="0" u="none" strike="noStrike">
                          <a:solidFill>
                            <a:srgbClr val="44546A"/>
                          </a:solidFill>
                          <a:effectLst/>
                          <a:latin typeface="Calibri" panose="020F0502020204030204" pitchFamily="34" charset="0"/>
                          <a:cs typeface="Calibri" panose="020F0502020204030204" pitchFamily="34" charset="0"/>
                        </a:rPr>
                        <a:t>97%</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2F2F2"/>
                    </a:solidFill>
                  </a:tcPr>
                </a:tc>
                <a:tc>
                  <a:txBody>
                    <a:bodyPr/>
                    <a:lstStyle/>
                    <a:p>
                      <a:pPr algn="r" rtl="0" fontAlgn="ctr"/>
                      <a:r>
                        <a:rPr lang="es-CO" sz="900" b="0" i="0" u="none" strike="noStrike">
                          <a:solidFill>
                            <a:srgbClr val="44546A"/>
                          </a:solidFill>
                          <a:effectLst/>
                          <a:latin typeface="Calibri" panose="020F0502020204030204" pitchFamily="34" charset="0"/>
                          <a:cs typeface="Calibri" panose="020F0502020204030204" pitchFamily="34" charset="0"/>
                        </a:rPr>
                        <a:t>-22%</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2F2F2"/>
                    </a:solidFill>
                  </a:tcPr>
                </a:tc>
                <a:tc>
                  <a:txBody>
                    <a:bodyPr/>
                    <a:lstStyle/>
                    <a:p>
                      <a:pPr algn="r" rtl="0" fontAlgn="ctr"/>
                      <a:r>
                        <a:rPr lang="es-CO" sz="900" b="0" i="0" u="none" strike="noStrike">
                          <a:solidFill>
                            <a:srgbClr val="44546A"/>
                          </a:solidFill>
                          <a:effectLst/>
                          <a:latin typeface="Calibri" panose="020F0502020204030204" pitchFamily="34" charset="0"/>
                          <a:cs typeface="Calibri" panose="020F0502020204030204" pitchFamily="34" charset="0"/>
                        </a:rPr>
                        <a:t>-95%</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2F2F2"/>
                    </a:solidFill>
                  </a:tcPr>
                </a:tc>
                <a:tc>
                  <a:txBody>
                    <a:bodyPr/>
                    <a:lstStyle/>
                    <a:p>
                      <a:pPr algn="r" rtl="0" fontAlgn="ctr"/>
                      <a:r>
                        <a:rPr lang="es-CO" sz="900" b="0" i="0" u="none" strike="noStrike">
                          <a:solidFill>
                            <a:srgbClr val="44546A"/>
                          </a:solidFill>
                          <a:effectLst/>
                          <a:latin typeface="Calibri" panose="020F0502020204030204" pitchFamily="34" charset="0"/>
                          <a:cs typeface="Calibri" panose="020F0502020204030204" pitchFamily="34" charset="0"/>
                        </a:rPr>
                        <a:t>125%</a:t>
                      </a:r>
                    </a:p>
                  </a:txBody>
                  <a:tcPr marL="0" marR="0" marT="0" marB="0" anchor="ctr">
                    <a:lnL w="6350" cap="flat" cmpd="sng" algn="ctr">
                      <a:solidFill>
                        <a:srgbClr val="B8CCE4"/>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2F2F2"/>
                    </a:solidFill>
                  </a:tcPr>
                </a:tc>
                <a:extLst>
                  <a:ext uri="{0D108BD9-81ED-4DB2-BD59-A6C34878D82A}">
                    <a16:rowId xmlns:a16="http://schemas.microsoft.com/office/drawing/2014/main" xmlns="" val="385962701"/>
                  </a:ext>
                </a:extLst>
              </a:tr>
              <a:tr h="188404">
                <a:tc>
                  <a:txBody>
                    <a:bodyPr/>
                    <a:lstStyle/>
                    <a:p>
                      <a:pPr algn="r" rtl="0" fontAlgn="ctr"/>
                      <a:r>
                        <a:rPr lang="es-ES" sz="900" b="0" i="0" u="none" strike="noStrike">
                          <a:solidFill>
                            <a:srgbClr val="44546A"/>
                          </a:solidFill>
                          <a:effectLst/>
                          <a:latin typeface="Calibri" panose="020F0502020204030204" pitchFamily="34" charset="0"/>
                          <a:cs typeface="Calibri" panose="020F0502020204030204" pitchFamily="34" charset="0"/>
                        </a:rPr>
                        <a:t>Implementación impulso y masificación de la factura electrónica en Colombia Nacional</a:t>
                      </a:r>
                    </a:p>
                  </a:txBody>
                  <a:tcPr marL="0" marR="0" marT="0" marB="0" anchor="ctr">
                    <a:lnL w="12700" cap="flat" cmpd="sng" algn="ctr">
                      <a:solidFill>
                        <a:schemeClr val="tx1"/>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900" b="0" i="0" u="none" strike="noStrike">
                          <a:solidFill>
                            <a:srgbClr val="44546A"/>
                          </a:solidFill>
                          <a:effectLst/>
                          <a:latin typeface="Calibri" panose="020F0502020204030204" pitchFamily="34" charset="0"/>
                          <a:cs typeface="Calibri" panose="020F0502020204030204" pitchFamily="34" charset="0"/>
                        </a:rPr>
                        <a:t>          8,901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900" b="0" i="0" u="none" strike="noStrike">
                          <a:solidFill>
                            <a:srgbClr val="44546A"/>
                          </a:solidFill>
                          <a:effectLst/>
                          <a:latin typeface="Calibri" panose="020F0502020204030204" pitchFamily="34" charset="0"/>
                          <a:cs typeface="Calibri" panose="020F0502020204030204" pitchFamily="34" charset="0"/>
                        </a:rPr>
                        <a:t>          8,901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900" b="0" i="0" u="none" strike="noStrike">
                          <a:solidFill>
                            <a:srgbClr val="44546A"/>
                          </a:solidFill>
                          <a:effectLst/>
                          <a:latin typeface="Calibri" panose="020F0502020204030204" pitchFamily="34" charset="0"/>
                          <a:cs typeface="Calibri" panose="020F0502020204030204" pitchFamily="34" charset="0"/>
                        </a:rPr>
                        <a:t>          6,016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900" b="0" i="0" u="none" strike="noStrike">
                          <a:solidFill>
                            <a:srgbClr val="44546A"/>
                          </a:solidFill>
                          <a:effectLst/>
                          <a:latin typeface="Calibri" panose="020F0502020204030204" pitchFamily="34" charset="0"/>
                          <a:cs typeface="Calibri" panose="020F0502020204030204" pitchFamily="34" charset="0"/>
                        </a:rPr>
                        <a:t>               -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900" b="0" i="0" u="none" strike="noStrike">
                          <a:solidFill>
                            <a:srgbClr val="44546A"/>
                          </a:solidFill>
                          <a:effectLst/>
                          <a:latin typeface="Calibri" panose="020F0502020204030204" pitchFamily="34" charset="0"/>
                          <a:cs typeface="Calibri" panose="020F0502020204030204" pitchFamily="34" charset="0"/>
                        </a:rPr>
                        <a:t>               -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900" b="0" i="0" u="none" strike="noStrike">
                          <a:solidFill>
                            <a:srgbClr val="44546A"/>
                          </a:solidFill>
                          <a:effectLst/>
                          <a:latin typeface="Calibri" panose="020F0502020204030204" pitchFamily="34" charset="0"/>
                          <a:cs typeface="Calibri" panose="020F0502020204030204" pitchFamily="34" charset="0"/>
                        </a:rPr>
                        <a:t>               -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900" b="0" i="0" u="none" strike="noStrike">
                          <a:solidFill>
                            <a:srgbClr val="44546A"/>
                          </a:solidFill>
                          <a:effectLst/>
                          <a:latin typeface="Calibri" panose="020F0502020204030204" pitchFamily="34" charset="0"/>
                          <a:cs typeface="Calibri" panose="020F0502020204030204" pitchFamily="34" charset="0"/>
                        </a:rPr>
                        <a:t>-32%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FFFFF"/>
                    </a:solidFill>
                  </a:tcPr>
                </a:tc>
                <a:tc>
                  <a:txBody>
                    <a:bodyPr/>
                    <a:lstStyle/>
                    <a:p>
                      <a:pPr algn="r" rtl="0" fontAlgn="ctr"/>
                      <a:r>
                        <a:rPr lang="es-CO" sz="900" b="0" i="0" u="none" strike="noStrike">
                          <a:solidFill>
                            <a:srgbClr val="44546A"/>
                          </a:solidFill>
                          <a:effectLst/>
                          <a:latin typeface="Calibri" panose="020F0502020204030204" pitchFamily="34" charset="0"/>
                          <a:cs typeface="Calibri" panose="020F0502020204030204" pitchFamily="34" charset="0"/>
                        </a:rPr>
                        <a:t>-100%</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FFFFF"/>
                    </a:solidFill>
                  </a:tcPr>
                </a:tc>
                <a:tc>
                  <a:txBody>
                    <a:bodyPr/>
                    <a:lstStyle/>
                    <a:p>
                      <a:pPr algn="r" rtl="0" fontAlgn="ctr"/>
                      <a:r>
                        <a:rPr lang="es-CO" sz="900" b="0" i="0" u="none" strike="noStrike">
                          <a:solidFill>
                            <a:srgbClr val="44546A"/>
                          </a:solidFill>
                          <a:effectLst/>
                          <a:latin typeface="Calibri" panose="020F0502020204030204" pitchFamily="34" charset="0"/>
                          <a:cs typeface="Calibri" panose="020F0502020204030204" pitchFamily="34" charset="0"/>
                        </a:rPr>
                        <a:t>0%</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FFFFF"/>
                    </a:solidFill>
                  </a:tcPr>
                </a:tc>
                <a:tc>
                  <a:txBody>
                    <a:bodyPr/>
                    <a:lstStyle/>
                    <a:p>
                      <a:pPr algn="r" rtl="0" fontAlgn="ctr"/>
                      <a:r>
                        <a:rPr lang="es-CO" sz="900" b="0" i="0" u="none" strike="noStrike">
                          <a:solidFill>
                            <a:srgbClr val="44546A"/>
                          </a:solidFill>
                          <a:effectLst/>
                          <a:latin typeface="Calibri" panose="020F0502020204030204" pitchFamily="34" charset="0"/>
                          <a:cs typeface="Calibri" panose="020F0502020204030204" pitchFamily="34" charset="0"/>
                        </a:rPr>
                        <a:t>0%</a:t>
                      </a:r>
                    </a:p>
                  </a:txBody>
                  <a:tcPr marL="0" marR="0" marT="0" marB="0" anchor="ctr">
                    <a:lnL w="6350" cap="flat" cmpd="sng" algn="ctr">
                      <a:solidFill>
                        <a:srgbClr val="B8CCE4"/>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FFFFF"/>
                    </a:solidFill>
                  </a:tcPr>
                </a:tc>
                <a:extLst>
                  <a:ext uri="{0D108BD9-81ED-4DB2-BD59-A6C34878D82A}">
                    <a16:rowId xmlns:a16="http://schemas.microsoft.com/office/drawing/2014/main" xmlns="" val="3781744917"/>
                  </a:ext>
                </a:extLst>
              </a:tr>
              <a:tr h="188404">
                <a:tc>
                  <a:txBody>
                    <a:bodyPr/>
                    <a:lstStyle/>
                    <a:p>
                      <a:pPr algn="r" rtl="0" fontAlgn="ctr"/>
                      <a:r>
                        <a:rPr lang="es-ES" sz="900" b="0" i="0" u="none" strike="noStrike">
                          <a:solidFill>
                            <a:srgbClr val="44546A"/>
                          </a:solidFill>
                          <a:effectLst/>
                          <a:latin typeface="Calibri" panose="020F0502020204030204" pitchFamily="34" charset="0"/>
                          <a:cs typeface="Calibri" panose="020F0502020204030204" pitchFamily="34" charset="0"/>
                        </a:rPr>
                        <a:t>Fortalecimiento y dotación del laboratorio nacional de aduanas nacional</a:t>
                      </a:r>
                    </a:p>
                  </a:txBody>
                  <a:tcPr marL="0" marR="0" marT="0" marB="0" anchor="ctr">
                    <a:lnL w="12700" cap="flat" cmpd="sng" algn="ctr">
                      <a:solidFill>
                        <a:schemeClr val="tx1"/>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900" b="0" i="0" u="none" strike="noStrike">
                          <a:solidFill>
                            <a:srgbClr val="44546A"/>
                          </a:solidFill>
                          <a:effectLst/>
                          <a:latin typeface="Calibri" panose="020F0502020204030204" pitchFamily="34" charset="0"/>
                          <a:cs typeface="Calibri" panose="020F0502020204030204" pitchFamily="34" charset="0"/>
                        </a:rPr>
                        <a:t>          3,000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900" b="0" i="0" u="none" strike="noStrike">
                          <a:solidFill>
                            <a:srgbClr val="44546A"/>
                          </a:solidFill>
                          <a:effectLst/>
                          <a:latin typeface="Calibri" panose="020F0502020204030204" pitchFamily="34" charset="0"/>
                          <a:cs typeface="Calibri" panose="020F0502020204030204" pitchFamily="34" charset="0"/>
                        </a:rPr>
                        <a:t>          3,000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900" b="0" i="0" u="none" strike="noStrike">
                          <a:solidFill>
                            <a:srgbClr val="44546A"/>
                          </a:solidFill>
                          <a:effectLst/>
                          <a:latin typeface="Calibri" panose="020F0502020204030204" pitchFamily="34" charset="0"/>
                          <a:cs typeface="Calibri" panose="020F0502020204030204" pitchFamily="34" charset="0"/>
                        </a:rPr>
                        <a:t>          6,943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900" b="0" i="0" u="none" strike="noStrike">
                          <a:solidFill>
                            <a:srgbClr val="44546A"/>
                          </a:solidFill>
                          <a:effectLst/>
                          <a:latin typeface="Calibri" panose="020F0502020204030204" pitchFamily="34" charset="0"/>
                          <a:cs typeface="Calibri" panose="020F0502020204030204" pitchFamily="34" charset="0"/>
                        </a:rPr>
                        <a:t>          8,400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900" b="0" i="0" u="none" strike="noStrike">
                          <a:solidFill>
                            <a:srgbClr val="44546A"/>
                          </a:solidFill>
                          <a:effectLst/>
                          <a:latin typeface="Calibri" panose="020F0502020204030204" pitchFamily="34" charset="0"/>
                          <a:cs typeface="Calibri" panose="020F0502020204030204" pitchFamily="34" charset="0"/>
                        </a:rPr>
                        <a:t>          8,300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900" b="0" i="0" u="none" strike="noStrike">
                          <a:solidFill>
                            <a:srgbClr val="44546A"/>
                          </a:solidFill>
                          <a:effectLst/>
                          <a:latin typeface="Calibri" panose="020F0502020204030204" pitchFamily="34" charset="0"/>
                          <a:cs typeface="Calibri" panose="020F0502020204030204" pitchFamily="34" charset="0"/>
                        </a:rPr>
                        <a:t>       18,700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900" b="0" i="0" u="none" strike="noStrike">
                          <a:solidFill>
                            <a:srgbClr val="44546A"/>
                          </a:solidFill>
                          <a:effectLst/>
                          <a:latin typeface="Calibri" panose="020F0502020204030204" pitchFamily="34" charset="0"/>
                          <a:cs typeface="Calibri" panose="020F0502020204030204" pitchFamily="34" charset="0"/>
                        </a:rPr>
                        <a:t>131%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FFFFF"/>
                    </a:solidFill>
                  </a:tcPr>
                </a:tc>
                <a:tc>
                  <a:txBody>
                    <a:bodyPr/>
                    <a:lstStyle/>
                    <a:p>
                      <a:pPr algn="r" rtl="0" fontAlgn="ctr"/>
                      <a:r>
                        <a:rPr lang="es-CO" sz="900" b="0" i="0" u="none" strike="noStrike">
                          <a:solidFill>
                            <a:srgbClr val="44546A"/>
                          </a:solidFill>
                          <a:effectLst/>
                          <a:latin typeface="Calibri" panose="020F0502020204030204" pitchFamily="34" charset="0"/>
                          <a:cs typeface="Calibri" panose="020F0502020204030204" pitchFamily="34" charset="0"/>
                        </a:rPr>
                        <a:t>21%</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FFFFF"/>
                    </a:solidFill>
                  </a:tcPr>
                </a:tc>
                <a:tc>
                  <a:txBody>
                    <a:bodyPr/>
                    <a:lstStyle/>
                    <a:p>
                      <a:pPr algn="r" rtl="0" fontAlgn="ctr"/>
                      <a:r>
                        <a:rPr lang="es-CO" sz="900" b="0" i="0" u="none" strike="noStrike">
                          <a:solidFill>
                            <a:srgbClr val="44546A"/>
                          </a:solidFill>
                          <a:effectLst/>
                          <a:latin typeface="Calibri" panose="020F0502020204030204" pitchFamily="34" charset="0"/>
                          <a:cs typeface="Calibri" panose="020F0502020204030204" pitchFamily="34" charset="0"/>
                        </a:rPr>
                        <a:t>-1%</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FFFFF"/>
                    </a:solidFill>
                  </a:tcPr>
                </a:tc>
                <a:tc>
                  <a:txBody>
                    <a:bodyPr/>
                    <a:lstStyle/>
                    <a:p>
                      <a:pPr algn="r" rtl="0" fontAlgn="ctr"/>
                      <a:r>
                        <a:rPr lang="es-CO" sz="900" b="0" i="0" u="none" strike="noStrike">
                          <a:solidFill>
                            <a:srgbClr val="44546A"/>
                          </a:solidFill>
                          <a:effectLst/>
                          <a:latin typeface="Calibri" panose="020F0502020204030204" pitchFamily="34" charset="0"/>
                          <a:cs typeface="Calibri" panose="020F0502020204030204" pitchFamily="34" charset="0"/>
                        </a:rPr>
                        <a:t>125%</a:t>
                      </a:r>
                    </a:p>
                  </a:txBody>
                  <a:tcPr marL="0" marR="0" marT="0" marB="0" anchor="ctr">
                    <a:lnL w="6350" cap="flat" cmpd="sng" algn="ctr">
                      <a:solidFill>
                        <a:srgbClr val="B8CCE4"/>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FFFFF"/>
                    </a:solidFill>
                  </a:tcPr>
                </a:tc>
                <a:extLst>
                  <a:ext uri="{0D108BD9-81ED-4DB2-BD59-A6C34878D82A}">
                    <a16:rowId xmlns:a16="http://schemas.microsoft.com/office/drawing/2014/main" xmlns="" val="2814990029"/>
                  </a:ext>
                </a:extLst>
              </a:tr>
              <a:tr h="188404">
                <a:tc>
                  <a:txBody>
                    <a:bodyPr/>
                    <a:lstStyle/>
                    <a:p>
                      <a:pPr algn="r" rtl="0" fontAlgn="ctr"/>
                      <a:r>
                        <a:rPr lang="es-ES" sz="900" b="0" i="0" u="none" strike="noStrike">
                          <a:solidFill>
                            <a:srgbClr val="44546A"/>
                          </a:solidFill>
                          <a:effectLst/>
                          <a:latin typeface="Calibri" panose="020F0502020204030204" pitchFamily="34" charset="0"/>
                          <a:cs typeface="Calibri" panose="020F0502020204030204" pitchFamily="34" charset="0"/>
                        </a:rPr>
                        <a:t>Implementación del plan de modernización tecnológica en la DIAN a nivel nacional</a:t>
                      </a:r>
                    </a:p>
                  </a:txBody>
                  <a:tcPr marL="0" marR="0" marT="0" marB="0" anchor="ctr">
                    <a:lnL w="12700" cap="flat" cmpd="sng" algn="ctr">
                      <a:solidFill>
                        <a:schemeClr val="tx1"/>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900" b="0" i="0" u="none" strike="noStrike">
                          <a:solidFill>
                            <a:srgbClr val="44546A"/>
                          </a:solidFill>
                          <a:effectLst/>
                          <a:latin typeface="Calibri" panose="020F0502020204030204" pitchFamily="34" charset="0"/>
                          <a:cs typeface="Calibri" panose="020F0502020204030204" pitchFamily="34" charset="0"/>
                        </a:rPr>
                        <a:t>        46,387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900" b="0" i="0" u="none" strike="noStrike">
                          <a:solidFill>
                            <a:srgbClr val="44546A"/>
                          </a:solidFill>
                          <a:effectLst/>
                          <a:latin typeface="Calibri" panose="020F0502020204030204" pitchFamily="34" charset="0"/>
                          <a:cs typeface="Calibri" panose="020F0502020204030204" pitchFamily="34" charset="0"/>
                        </a:rPr>
                        <a:t>        46,387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900" b="0" i="0" u="none" strike="noStrike">
                          <a:solidFill>
                            <a:srgbClr val="44546A"/>
                          </a:solidFill>
                          <a:effectLst/>
                          <a:latin typeface="Calibri" panose="020F0502020204030204" pitchFamily="34" charset="0"/>
                          <a:cs typeface="Calibri" panose="020F0502020204030204" pitchFamily="34" charset="0"/>
                        </a:rPr>
                        <a:t>      134,708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900" b="0" i="0" u="none" strike="noStrike">
                          <a:solidFill>
                            <a:srgbClr val="44546A"/>
                          </a:solidFill>
                          <a:effectLst/>
                          <a:latin typeface="Calibri" panose="020F0502020204030204" pitchFamily="34" charset="0"/>
                          <a:cs typeface="Calibri" panose="020F0502020204030204" pitchFamily="34" charset="0"/>
                        </a:rPr>
                        <a:t>        91,219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900" b="0" i="0" u="none" strike="noStrike">
                          <a:solidFill>
                            <a:srgbClr val="44546A"/>
                          </a:solidFill>
                          <a:effectLst/>
                          <a:latin typeface="Calibri" panose="020F0502020204030204" pitchFamily="34" charset="0"/>
                          <a:cs typeface="Calibri" panose="020F0502020204030204" pitchFamily="34" charset="0"/>
                        </a:rPr>
                        <a:t>               -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900" b="0" i="0" u="none" strike="noStrike">
                          <a:solidFill>
                            <a:srgbClr val="44546A"/>
                          </a:solidFill>
                          <a:effectLst/>
                          <a:latin typeface="Calibri" panose="020F0502020204030204" pitchFamily="34" charset="0"/>
                          <a:cs typeface="Calibri" panose="020F0502020204030204" pitchFamily="34" charset="0"/>
                        </a:rPr>
                        <a:t>               -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900" b="0" i="0" u="none" strike="noStrike">
                          <a:solidFill>
                            <a:srgbClr val="44546A"/>
                          </a:solidFill>
                          <a:effectLst/>
                          <a:latin typeface="Calibri" panose="020F0502020204030204" pitchFamily="34" charset="0"/>
                          <a:cs typeface="Calibri" panose="020F0502020204030204" pitchFamily="34" charset="0"/>
                        </a:rPr>
                        <a:t>190%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FFFFF"/>
                    </a:solidFill>
                  </a:tcPr>
                </a:tc>
                <a:tc>
                  <a:txBody>
                    <a:bodyPr/>
                    <a:lstStyle/>
                    <a:p>
                      <a:pPr algn="r" rtl="0" fontAlgn="ctr"/>
                      <a:r>
                        <a:rPr lang="es-CO" sz="900" b="0" i="0" u="none" strike="noStrike">
                          <a:solidFill>
                            <a:srgbClr val="44546A"/>
                          </a:solidFill>
                          <a:effectLst/>
                          <a:latin typeface="Calibri" panose="020F0502020204030204" pitchFamily="34" charset="0"/>
                          <a:cs typeface="Calibri" panose="020F0502020204030204" pitchFamily="34" charset="0"/>
                        </a:rPr>
                        <a:t>-32%</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FFFFF"/>
                    </a:solidFill>
                  </a:tcPr>
                </a:tc>
                <a:tc>
                  <a:txBody>
                    <a:bodyPr/>
                    <a:lstStyle/>
                    <a:p>
                      <a:pPr algn="r" rtl="0" fontAlgn="ctr"/>
                      <a:r>
                        <a:rPr lang="es-CO" sz="900" b="0" i="0" u="none" strike="noStrike">
                          <a:solidFill>
                            <a:srgbClr val="44546A"/>
                          </a:solidFill>
                          <a:effectLst/>
                          <a:latin typeface="Calibri" panose="020F0502020204030204" pitchFamily="34" charset="0"/>
                          <a:cs typeface="Calibri" panose="020F0502020204030204" pitchFamily="34" charset="0"/>
                        </a:rPr>
                        <a:t>-100%</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FFFFF"/>
                    </a:solidFill>
                  </a:tcPr>
                </a:tc>
                <a:tc>
                  <a:txBody>
                    <a:bodyPr/>
                    <a:lstStyle/>
                    <a:p>
                      <a:pPr algn="r" rtl="0" fontAlgn="ctr"/>
                      <a:r>
                        <a:rPr lang="es-CO" sz="900" b="0" i="0" u="none" strike="noStrike">
                          <a:solidFill>
                            <a:srgbClr val="44546A"/>
                          </a:solidFill>
                          <a:effectLst/>
                          <a:latin typeface="Calibri" panose="020F0502020204030204" pitchFamily="34" charset="0"/>
                          <a:cs typeface="Calibri" panose="020F0502020204030204" pitchFamily="34" charset="0"/>
                        </a:rPr>
                        <a:t>0%</a:t>
                      </a:r>
                    </a:p>
                  </a:txBody>
                  <a:tcPr marL="0" marR="0" marT="0" marB="0" anchor="ctr">
                    <a:lnL w="6350" cap="flat" cmpd="sng" algn="ctr">
                      <a:solidFill>
                        <a:srgbClr val="B8CCE4"/>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FFFFF"/>
                    </a:solidFill>
                  </a:tcPr>
                </a:tc>
                <a:extLst>
                  <a:ext uri="{0D108BD9-81ED-4DB2-BD59-A6C34878D82A}">
                    <a16:rowId xmlns:a16="http://schemas.microsoft.com/office/drawing/2014/main" xmlns="" val="2157177594"/>
                  </a:ext>
                </a:extLst>
              </a:tr>
              <a:tr h="125602">
                <a:tc>
                  <a:txBody>
                    <a:bodyPr/>
                    <a:lstStyle/>
                    <a:p>
                      <a:pPr algn="r" rtl="0" fontAlgn="ctr"/>
                      <a:r>
                        <a:rPr lang="es-ES" sz="900" b="0" i="0" u="none" strike="noStrike">
                          <a:solidFill>
                            <a:srgbClr val="44546A"/>
                          </a:solidFill>
                          <a:effectLst/>
                          <a:latin typeface="Calibri" panose="020F0502020204030204" pitchFamily="34" charset="0"/>
                          <a:cs typeface="Calibri" panose="020F0502020204030204" pitchFamily="34" charset="0"/>
                        </a:rPr>
                        <a:t>Implantación plan anual antievasion nacional</a:t>
                      </a:r>
                    </a:p>
                  </a:txBody>
                  <a:tcPr marL="0" marR="0" marT="0" marB="0" anchor="ctr">
                    <a:lnL w="12700" cap="flat" cmpd="sng" algn="ctr">
                      <a:solidFill>
                        <a:schemeClr val="tx1"/>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900" b="0" i="0" u="none" strike="noStrike">
                          <a:solidFill>
                            <a:srgbClr val="44546A"/>
                          </a:solidFill>
                          <a:effectLst/>
                          <a:latin typeface="Calibri" panose="020F0502020204030204" pitchFamily="34" charset="0"/>
                          <a:cs typeface="Calibri" panose="020F0502020204030204" pitchFamily="34" charset="0"/>
                        </a:rPr>
                        <a:t>        42,274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900" b="0" i="0" u="none" strike="noStrike">
                          <a:solidFill>
                            <a:srgbClr val="44546A"/>
                          </a:solidFill>
                          <a:effectLst/>
                          <a:latin typeface="Calibri" panose="020F0502020204030204" pitchFamily="34" charset="0"/>
                          <a:cs typeface="Calibri" panose="020F0502020204030204" pitchFamily="34" charset="0"/>
                        </a:rPr>
                        <a:t>        42,274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900" b="0" i="0" u="none" strike="noStrike">
                          <a:solidFill>
                            <a:srgbClr val="44546A"/>
                          </a:solidFill>
                          <a:effectLst/>
                          <a:latin typeface="Calibri" panose="020F0502020204030204" pitchFamily="34" charset="0"/>
                          <a:cs typeface="Calibri" panose="020F0502020204030204" pitchFamily="34" charset="0"/>
                        </a:rPr>
                        <a:t>        50,021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900" b="0" i="0" u="none" strike="noStrike">
                          <a:solidFill>
                            <a:srgbClr val="44546A"/>
                          </a:solidFill>
                          <a:effectLst/>
                          <a:latin typeface="Calibri" panose="020F0502020204030204" pitchFamily="34" charset="0"/>
                          <a:cs typeface="Calibri" panose="020F0502020204030204" pitchFamily="34" charset="0"/>
                        </a:rPr>
                        <a:t>        54,244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900" b="0" i="0" u="none" strike="noStrike">
                          <a:solidFill>
                            <a:srgbClr val="44546A"/>
                          </a:solidFill>
                          <a:effectLst/>
                          <a:latin typeface="Calibri" panose="020F0502020204030204" pitchFamily="34" charset="0"/>
                          <a:cs typeface="Calibri" panose="020F0502020204030204" pitchFamily="34" charset="0"/>
                        </a:rPr>
                        <a:t>               -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900" b="0" i="0" u="none" strike="noStrike">
                          <a:solidFill>
                            <a:srgbClr val="44546A"/>
                          </a:solidFill>
                          <a:effectLst/>
                          <a:latin typeface="Calibri" panose="020F0502020204030204" pitchFamily="34" charset="0"/>
                          <a:cs typeface="Calibri" panose="020F0502020204030204" pitchFamily="34" charset="0"/>
                        </a:rPr>
                        <a:t>               -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900" b="0" i="0" u="none" strike="noStrike">
                          <a:solidFill>
                            <a:srgbClr val="44546A"/>
                          </a:solidFill>
                          <a:effectLst/>
                          <a:latin typeface="Calibri" panose="020F0502020204030204" pitchFamily="34" charset="0"/>
                          <a:cs typeface="Calibri" panose="020F0502020204030204" pitchFamily="34" charset="0"/>
                        </a:rPr>
                        <a:t>18%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FFFFF"/>
                    </a:solidFill>
                  </a:tcPr>
                </a:tc>
                <a:tc>
                  <a:txBody>
                    <a:bodyPr/>
                    <a:lstStyle/>
                    <a:p>
                      <a:pPr algn="r" rtl="0" fontAlgn="ctr"/>
                      <a:r>
                        <a:rPr lang="es-CO" sz="900" b="0" i="0" u="none" strike="noStrike">
                          <a:solidFill>
                            <a:srgbClr val="44546A"/>
                          </a:solidFill>
                          <a:effectLst/>
                          <a:latin typeface="Calibri" panose="020F0502020204030204" pitchFamily="34" charset="0"/>
                          <a:cs typeface="Calibri" panose="020F0502020204030204" pitchFamily="34" charset="0"/>
                        </a:rPr>
                        <a:t>8%</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FFFFF"/>
                    </a:solidFill>
                  </a:tcPr>
                </a:tc>
                <a:tc>
                  <a:txBody>
                    <a:bodyPr/>
                    <a:lstStyle/>
                    <a:p>
                      <a:pPr algn="r" rtl="0" fontAlgn="ctr"/>
                      <a:r>
                        <a:rPr lang="es-CO" sz="900" b="0" i="0" u="none" strike="noStrike">
                          <a:solidFill>
                            <a:srgbClr val="44546A"/>
                          </a:solidFill>
                          <a:effectLst/>
                          <a:latin typeface="Calibri" panose="020F0502020204030204" pitchFamily="34" charset="0"/>
                          <a:cs typeface="Calibri" panose="020F0502020204030204" pitchFamily="34" charset="0"/>
                        </a:rPr>
                        <a:t>-100%</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FFFFF"/>
                    </a:solidFill>
                  </a:tcPr>
                </a:tc>
                <a:tc>
                  <a:txBody>
                    <a:bodyPr/>
                    <a:lstStyle/>
                    <a:p>
                      <a:pPr algn="r" rtl="0" fontAlgn="ctr"/>
                      <a:r>
                        <a:rPr lang="es-CO" sz="900" b="0" i="0" u="none" strike="noStrike">
                          <a:solidFill>
                            <a:srgbClr val="44546A"/>
                          </a:solidFill>
                          <a:effectLst/>
                          <a:latin typeface="Calibri" panose="020F0502020204030204" pitchFamily="34" charset="0"/>
                          <a:cs typeface="Calibri" panose="020F0502020204030204" pitchFamily="34" charset="0"/>
                        </a:rPr>
                        <a:t>0%</a:t>
                      </a:r>
                    </a:p>
                  </a:txBody>
                  <a:tcPr marL="0" marR="0" marT="0" marB="0" anchor="ctr">
                    <a:lnL w="6350" cap="flat" cmpd="sng" algn="ctr">
                      <a:solidFill>
                        <a:srgbClr val="B8CCE4"/>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FFFFF"/>
                    </a:solidFill>
                  </a:tcPr>
                </a:tc>
                <a:extLst>
                  <a:ext uri="{0D108BD9-81ED-4DB2-BD59-A6C34878D82A}">
                    <a16:rowId xmlns:a16="http://schemas.microsoft.com/office/drawing/2014/main" xmlns="" val="2905622285"/>
                  </a:ext>
                </a:extLst>
              </a:tr>
              <a:tr h="314006">
                <a:tc>
                  <a:txBody>
                    <a:bodyPr/>
                    <a:lstStyle/>
                    <a:p>
                      <a:pPr algn="r" rtl="0" fontAlgn="ctr"/>
                      <a:r>
                        <a:rPr lang="es-ES" sz="900" b="1" i="0" u="none" strike="noStrike">
                          <a:solidFill>
                            <a:srgbClr val="44546A"/>
                          </a:solidFill>
                          <a:effectLst/>
                          <a:latin typeface="Calibri" panose="020F0502020204030204" pitchFamily="34" charset="0"/>
                          <a:cs typeface="Calibri" panose="020F0502020204030204" pitchFamily="34" charset="0"/>
                        </a:rPr>
                        <a:t>Fortalecimiento del Control al Contrabando y al Comercio Ilícito por los Pasos Fronterizos Ilegales Terrestres en el Territorio Nacional</a:t>
                      </a:r>
                    </a:p>
                  </a:txBody>
                  <a:tcPr marL="0" marR="0" marT="0" marB="0" anchor="ctr">
                    <a:lnL w="12700" cap="flat" cmpd="sng" algn="ctr">
                      <a:solidFill>
                        <a:schemeClr val="tx1"/>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2F2F2"/>
                    </a:solidFill>
                  </a:tcPr>
                </a:tc>
                <a:tc>
                  <a:txBody>
                    <a:bodyPr/>
                    <a:lstStyle/>
                    <a:p>
                      <a:pPr algn="r" fontAlgn="ctr"/>
                      <a:r>
                        <a:rPr lang="es-CO" sz="900" b="0" i="0" u="none" strike="noStrike">
                          <a:solidFill>
                            <a:srgbClr val="44546A"/>
                          </a:solidFill>
                          <a:effectLst/>
                          <a:latin typeface="Calibri" panose="020F0502020204030204" pitchFamily="34" charset="0"/>
                          <a:cs typeface="Calibri" panose="020F0502020204030204" pitchFamily="34" charset="0"/>
                        </a:rPr>
                        <a:t>        41,512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2F2F2"/>
                    </a:solidFill>
                  </a:tcPr>
                </a:tc>
                <a:tc>
                  <a:txBody>
                    <a:bodyPr/>
                    <a:lstStyle/>
                    <a:p>
                      <a:pPr algn="r" fontAlgn="ctr"/>
                      <a:r>
                        <a:rPr lang="es-CO" sz="900" b="0" i="0" u="none" strike="noStrike">
                          <a:solidFill>
                            <a:srgbClr val="44546A"/>
                          </a:solidFill>
                          <a:effectLst/>
                          <a:latin typeface="Calibri" panose="020F0502020204030204" pitchFamily="34" charset="0"/>
                          <a:cs typeface="Calibri" panose="020F0502020204030204" pitchFamily="34" charset="0"/>
                        </a:rPr>
                        <a:t>        41,512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2F2F2"/>
                    </a:solidFill>
                  </a:tcPr>
                </a:tc>
                <a:tc>
                  <a:txBody>
                    <a:bodyPr/>
                    <a:lstStyle/>
                    <a:p>
                      <a:pPr algn="r" fontAlgn="ctr"/>
                      <a:r>
                        <a:rPr lang="es-CO" sz="900" b="0" i="0" u="none" strike="noStrike">
                          <a:solidFill>
                            <a:srgbClr val="44546A"/>
                          </a:solidFill>
                          <a:effectLst/>
                          <a:latin typeface="Calibri" panose="020F0502020204030204" pitchFamily="34" charset="0"/>
                          <a:cs typeface="Calibri" panose="020F0502020204030204" pitchFamily="34" charset="0"/>
                        </a:rPr>
                        <a:t>        79,524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2F2F2"/>
                    </a:solidFill>
                  </a:tcPr>
                </a:tc>
                <a:tc>
                  <a:txBody>
                    <a:bodyPr/>
                    <a:lstStyle/>
                    <a:p>
                      <a:pPr algn="r" fontAlgn="ctr"/>
                      <a:r>
                        <a:rPr lang="es-CO" sz="900" b="0" i="0" u="none" strike="noStrike">
                          <a:solidFill>
                            <a:srgbClr val="44546A"/>
                          </a:solidFill>
                          <a:effectLst/>
                          <a:latin typeface="Calibri" panose="020F0502020204030204" pitchFamily="34" charset="0"/>
                          <a:cs typeface="Calibri" panose="020F0502020204030204" pitchFamily="34" charset="0"/>
                        </a:rPr>
                        <a:t>      159,614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2F2F2"/>
                    </a:solidFill>
                  </a:tcPr>
                </a:tc>
                <a:tc>
                  <a:txBody>
                    <a:bodyPr/>
                    <a:lstStyle/>
                    <a:p>
                      <a:pPr algn="r" fontAlgn="ctr"/>
                      <a:r>
                        <a:rPr lang="es-CO" sz="900" b="0" i="0" u="none" strike="noStrike">
                          <a:solidFill>
                            <a:srgbClr val="44546A"/>
                          </a:solidFill>
                          <a:effectLst/>
                          <a:latin typeface="Calibri" panose="020F0502020204030204" pitchFamily="34" charset="0"/>
                          <a:cs typeface="Calibri" panose="020F0502020204030204" pitchFamily="34" charset="0"/>
                        </a:rPr>
                        <a:t>        66,654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2F2F2"/>
                    </a:solidFill>
                  </a:tcPr>
                </a:tc>
                <a:tc>
                  <a:txBody>
                    <a:bodyPr/>
                    <a:lstStyle/>
                    <a:p>
                      <a:pPr algn="r" fontAlgn="ctr"/>
                      <a:r>
                        <a:rPr lang="es-CO" sz="900" b="0" i="0" u="none" strike="noStrike">
                          <a:solidFill>
                            <a:srgbClr val="44546A"/>
                          </a:solidFill>
                          <a:effectLst/>
                          <a:latin typeface="Calibri" panose="020F0502020204030204" pitchFamily="34" charset="0"/>
                          <a:cs typeface="Calibri" panose="020F0502020204030204" pitchFamily="34" charset="0"/>
                        </a:rPr>
                        <a:t>       12,321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2F2F2"/>
                    </a:solidFill>
                  </a:tcPr>
                </a:tc>
                <a:tc>
                  <a:txBody>
                    <a:bodyPr/>
                    <a:lstStyle/>
                    <a:p>
                      <a:pPr algn="r" rtl="0" fontAlgn="ctr"/>
                      <a:r>
                        <a:rPr lang="es-CO" sz="900" b="0" i="0" u="none" strike="noStrike">
                          <a:solidFill>
                            <a:srgbClr val="44546A"/>
                          </a:solidFill>
                          <a:effectLst/>
                          <a:latin typeface="Calibri" panose="020F0502020204030204" pitchFamily="34" charset="0"/>
                          <a:cs typeface="Calibri" panose="020F0502020204030204" pitchFamily="34" charset="0"/>
                        </a:rPr>
                        <a:t>92%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2F2F2"/>
                    </a:solidFill>
                  </a:tcPr>
                </a:tc>
                <a:tc>
                  <a:txBody>
                    <a:bodyPr/>
                    <a:lstStyle/>
                    <a:p>
                      <a:pPr algn="r" rtl="0" fontAlgn="ctr"/>
                      <a:r>
                        <a:rPr lang="es-CO" sz="900" b="0" i="0" u="none" strike="noStrike">
                          <a:solidFill>
                            <a:srgbClr val="44546A"/>
                          </a:solidFill>
                          <a:effectLst/>
                          <a:latin typeface="Calibri" panose="020F0502020204030204" pitchFamily="34" charset="0"/>
                          <a:cs typeface="Calibri" panose="020F0502020204030204" pitchFamily="34" charset="0"/>
                        </a:rPr>
                        <a:t>101%</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2F2F2"/>
                    </a:solidFill>
                  </a:tcPr>
                </a:tc>
                <a:tc>
                  <a:txBody>
                    <a:bodyPr/>
                    <a:lstStyle/>
                    <a:p>
                      <a:pPr algn="r" rtl="0" fontAlgn="ctr"/>
                      <a:r>
                        <a:rPr lang="es-CO" sz="900" b="0" i="0" u="none" strike="noStrike">
                          <a:solidFill>
                            <a:srgbClr val="44546A"/>
                          </a:solidFill>
                          <a:effectLst/>
                          <a:latin typeface="Calibri" panose="020F0502020204030204" pitchFamily="34" charset="0"/>
                          <a:cs typeface="Calibri" panose="020F0502020204030204" pitchFamily="34" charset="0"/>
                        </a:rPr>
                        <a:t>-58%</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2F2F2"/>
                    </a:solidFill>
                  </a:tcPr>
                </a:tc>
                <a:tc>
                  <a:txBody>
                    <a:bodyPr/>
                    <a:lstStyle/>
                    <a:p>
                      <a:pPr algn="r" rtl="0" fontAlgn="ctr"/>
                      <a:r>
                        <a:rPr lang="es-CO" sz="900" b="0" i="0" u="none" strike="noStrike">
                          <a:solidFill>
                            <a:srgbClr val="44546A"/>
                          </a:solidFill>
                          <a:effectLst/>
                          <a:latin typeface="Calibri" panose="020F0502020204030204" pitchFamily="34" charset="0"/>
                          <a:cs typeface="Calibri" panose="020F0502020204030204" pitchFamily="34" charset="0"/>
                        </a:rPr>
                        <a:t>-82%</a:t>
                      </a:r>
                    </a:p>
                  </a:txBody>
                  <a:tcPr marL="0" marR="0" marT="0" marB="0" anchor="ctr">
                    <a:lnL w="6350" cap="flat" cmpd="sng" algn="ctr">
                      <a:solidFill>
                        <a:srgbClr val="B8CCE4"/>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2F2F2"/>
                    </a:solidFill>
                  </a:tcPr>
                </a:tc>
                <a:extLst>
                  <a:ext uri="{0D108BD9-81ED-4DB2-BD59-A6C34878D82A}">
                    <a16:rowId xmlns:a16="http://schemas.microsoft.com/office/drawing/2014/main" xmlns="" val="2233102063"/>
                  </a:ext>
                </a:extLst>
              </a:tr>
              <a:tr h="251205">
                <a:tc>
                  <a:txBody>
                    <a:bodyPr/>
                    <a:lstStyle/>
                    <a:p>
                      <a:pPr algn="r" rtl="0" fontAlgn="ctr"/>
                      <a:r>
                        <a:rPr lang="es-ES" sz="900" b="0" i="0" u="none" strike="noStrike">
                          <a:solidFill>
                            <a:srgbClr val="44546A"/>
                          </a:solidFill>
                          <a:effectLst/>
                          <a:latin typeface="Calibri" panose="020F0502020204030204" pitchFamily="34" charset="0"/>
                          <a:cs typeface="Calibri" panose="020F0502020204030204" pitchFamily="34" charset="0"/>
                        </a:rPr>
                        <a:t>Construcción y adecuación, de una sede para el funcionamiento de la DIAN en la población de Urabá, Antioquia</a:t>
                      </a:r>
                    </a:p>
                  </a:txBody>
                  <a:tcPr marL="0" marR="0" marT="0" marB="0" anchor="ctr">
                    <a:lnL w="12700" cap="flat" cmpd="sng" algn="ctr">
                      <a:solidFill>
                        <a:schemeClr val="tx1"/>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FFFFF"/>
                    </a:solidFill>
                  </a:tcPr>
                </a:tc>
                <a:tc>
                  <a:txBody>
                    <a:bodyPr/>
                    <a:lstStyle/>
                    <a:p>
                      <a:pPr algn="r" fontAlgn="ctr"/>
                      <a:r>
                        <a:rPr lang="es-CO" sz="900" b="0" i="0" u="none" strike="noStrike">
                          <a:solidFill>
                            <a:srgbClr val="44546A"/>
                          </a:solidFill>
                          <a:effectLst/>
                          <a:latin typeface="Calibri" panose="020F0502020204030204" pitchFamily="34" charset="0"/>
                          <a:cs typeface="Calibri" panose="020F0502020204030204" pitchFamily="34" charset="0"/>
                        </a:rPr>
                        <a:t>               -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fontAlgn="ctr"/>
                      <a:r>
                        <a:rPr lang="es-CO" sz="900" b="0" i="0" u="none" strike="noStrike">
                          <a:solidFill>
                            <a:srgbClr val="44546A"/>
                          </a:solidFill>
                          <a:effectLst/>
                          <a:latin typeface="Calibri" panose="020F0502020204030204" pitchFamily="34" charset="0"/>
                          <a:cs typeface="Calibri" panose="020F0502020204030204" pitchFamily="34" charset="0"/>
                        </a:rPr>
                        <a:t>               -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fontAlgn="ctr"/>
                      <a:r>
                        <a:rPr lang="es-CO" sz="900" b="0" i="0" u="none" strike="noStrike">
                          <a:solidFill>
                            <a:srgbClr val="44546A"/>
                          </a:solidFill>
                          <a:effectLst/>
                          <a:latin typeface="Calibri" panose="020F0502020204030204" pitchFamily="34" charset="0"/>
                          <a:cs typeface="Calibri" panose="020F0502020204030204" pitchFamily="34" charset="0"/>
                        </a:rPr>
                        <a:t>          1,970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fontAlgn="ctr"/>
                      <a:r>
                        <a:rPr lang="es-CO" sz="900" b="0" i="0" u="none" strike="noStrike">
                          <a:solidFill>
                            <a:srgbClr val="44546A"/>
                          </a:solidFill>
                          <a:effectLst/>
                          <a:latin typeface="Calibri" panose="020F0502020204030204" pitchFamily="34" charset="0"/>
                          <a:cs typeface="Calibri" panose="020F0502020204030204" pitchFamily="34" charset="0"/>
                        </a:rPr>
                        <a:t>          2,112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fontAlgn="ctr"/>
                      <a:r>
                        <a:rPr lang="es-CO" sz="900" b="0" i="0" u="none" strike="noStrike">
                          <a:solidFill>
                            <a:srgbClr val="44546A"/>
                          </a:solidFill>
                          <a:effectLst/>
                          <a:latin typeface="Calibri" panose="020F0502020204030204" pitchFamily="34" charset="0"/>
                          <a:cs typeface="Calibri" panose="020F0502020204030204" pitchFamily="34" charset="0"/>
                        </a:rPr>
                        <a:t>               -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fontAlgn="ctr"/>
                      <a:r>
                        <a:rPr lang="es-CO" sz="900" b="0" i="0" u="none" strike="noStrike">
                          <a:solidFill>
                            <a:srgbClr val="44546A"/>
                          </a:solidFill>
                          <a:effectLst/>
                          <a:latin typeface="Calibri" panose="020F0502020204030204" pitchFamily="34" charset="0"/>
                          <a:cs typeface="Calibri" panose="020F0502020204030204" pitchFamily="34" charset="0"/>
                        </a:rPr>
                        <a:t>               -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900" b="0" i="0" u="none" strike="noStrike">
                          <a:solidFill>
                            <a:srgbClr val="44546A"/>
                          </a:solidFill>
                          <a:effectLst/>
                          <a:latin typeface="Calibri" panose="020F0502020204030204" pitchFamily="34" charset="0"/>
                          <a:cs typeface="Calibri" panose="020F0502020204030204" pitchFamily="34" charset="0"/>
                        </a:rPr>
                        <a:t>100%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FFFFF"/>
                    </a:solidFill>
                  </a:tcPr>
                </a:tc>
                <a:tc>
                  <a:txBody>
                    <a:bodyPr/>
                    <a:lstStyle/>
                    <a:p>
                      <a:pPr algn="r" rtl="0" fontAlgn="ctr"/>
                      <a:r>
                        <a:rPr lang="es-CO" sz="900" b="0" i="0" u="none" strike="noStrike">
                          <a:solidFill>
                            <a:srgbClr val="44546A"/>
                          </a:solidFill>
                          <a:effectLst/>
                          <a:latin typeface="Calibri" panose="020F0502020204030204" pitchFamily="34" charset="0"/>
                          <a:cs typeface="Calibri" panose="020F0502020204030204" pitchFamily="34" charset="0"/>
                        </a:rPr>
                        <a:t>7%</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FFFFF"/>
                    </a:solidFill>
                  </a:tcPr>
                </a:tc>
                <a:tc>
                  <a:txBody>
                    <a:bodyPr/>
                    <a:lstStyle/>
                    <a:p>
                      <a:pPr algn="r" rtl="0" fontAlgn="ctr"/>
                      <a:r>
                        <a:rPr lang="es-CO" sz="900" b="0" i="0" u="none" strike="noStrike">
                          <a:solidFill>
                            <a:srgbClr val="44546A"/>
                          </a:solidFill>
                          <a:effectLst/>
                          <a:latin typeface="Calibri" panose="020F0502020204030204" pitchFamily="34" charset="0"/>
                          <a:cs typeface="Calibri" panose="020F0502020204030204" pitchFamily="34" charset="0"/>
                        </a:rPr>
                        <a:t>-100%</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FFFFF"/>
                    </a:solidFill>
                  </a:tcPr>
                </a:tc>
                <a:tc>
                  <a:txBody>
                    <a:bodyPr/>
                    <a:lstStyle/>
                    <a:p>
                      <a:pPr algn="r" rtl="0" fontAlgn="ctr"/>
                      <a:r>
                        <a:rPr lang="es-CO" sz="900" b="0" i="0" u="none" strike="noStrike">
                          <a:solidFill>
                            <a:srgbClr val="44546A"/>
                          </a:solidFill>
                          <a:effectLst/>
                          <a:latin typeface="Calibri" panose="020F0502020204030204" pitchFamily="34" charset="0"/>
                          <a:cs typeface="Calibri" panose="020F0502020204030204" pitchFamily="34" charset="0"/>
                        </a:rPr>
                        <a:t>0%</a:t>
                      </a:r>
                    </a:p>
                  </a:txBody>
                  <a:tcPr marL="0" marR="0" marT="0" marB="0" anchor="ctr">
                    <a:lnL w="6350" cap="flat" cmpd="sng" algn="ctr">
                      <a:solidFill>
                        <a:srgbClr val="B8CCE4"/>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FFFFF"/>
                    </a:solidFill>
                  </a:tcPr>
                </a:tc>
                <a:extLst>
                  <a:ext uri="{0D108BD9-81ED-4DB2-BD59-A6C34878D82A}">
                    <a16:rowId xmlns:a16="http://schemas.microsoft.com/office/drawing/2014/main" xmlns="" val="1733798888"/>
                  </a:ext>
                </a:extLst>
              </a:tr>
              <a:tr h="188404">
                <a:tc>
                  <a:txBody>
                    <a:bodyPr/>
                    <a:lstStyle/>
                    <a:p>
                      <a:pPr algn="r" rtl="0" fontAlgn="ctr"/>
                      <a:r>
                        <a:rPr lang="es-ES" sz="900" b="0" i="0" u="none" strike="noStrike">
                          <a:solidFill>
                            <a:srgbClr val="44546A"/>
                          </a:solidFill>
                          <a:effectLst/>
                          <a:latin typeface="Calibri" panose="020F0502020204030204" pitchFamily="34" charset="0"/>
                          <a:cs typeface="Calibri" panose="020F0502020204030204" pitchFamily="34" charset="0"/>
                        </a:rPr>
                        <a:t>Construcción y adecuación del puesto fronterizo de Paraguachón, Maicao</a:t>
                      </a:r>
                    </a:p>
                  </a:txBody>
                  <a:tcPr marL="0" marR="0" marT="0" marB="0" anchor="ctr">
                    <a:lnL w="12700" cap="flat" cmpd="sng" algn="ctr">
                      <a:solidFill>
                        <a:schemeClr val="tx1"/>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FFFFF"/>
                    </a:solidFill>
                  </a:tcPr>
                </a:tc>
                <a:tc>
                  <a:txBody>
                    <a:bodyPr/>
                    <a:lstStyle/>
                    <a:p>
                      <a:pPr algn="r" fontAlgn="ctr"/>
                      <a:r>
                        <a:rPr lang="es-CO" sz="900" b="0" i="0" u="none" strike="noStrike">
                          <a:solidFill>
                            <a:srgbClr val="44546A"/>
                          </a:solidFill>
                          <a:effectLst/>
                          <a:latin typeface="Calibri" panose="020F0502020204030204" pitchFamily="34" charset="0"/>
                          <a:cs typeface="Calibri" panose="020F0502020204030204" pitchFamily="34" charset="0"/>
                        </a:rPr>
                        <a:t>               -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fontAlgn="ctr"/>
                      <a:r>
                        <a:rPr lang="es-CO" sz="900" b="0" i="0" u="none" strike="noStrike">
                          <a:solidFill>
                            <a:srgbClr val="44546A"/>
                          </a:solidFill>
                          <a:effectLst/>
                          <a:latin typeface="Calibri" panose="020F0502020204030204" pitchFamily="34" charset="0"/>
                          <a:cs typeface="Calibri" panose="020F0502020204030204" pitchFamily="34" charset="0"/>
                        </a:rPr>
                        <a:t>               -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fontAlgn="ctr"/>
                      <a:r>
                        <a:rPr lang="es-CO" sz="900" b="0" i="0" u="none" strike="noStrike">
                          <a:solidFill>
                            <a:srgbClr val="44546A"/>
                          </a:solidFill>
                          <a:effectLst/>
                          <a:latin typeface="Calibri" panose="020F0502020204030204" pitchFamily="34" charset="0"/>
                          <a:cs typeface="Calibri" panose="020F0502020204030204" pitchFamily="34" charset="0"/>
                        </a:rPr>
                        <a:t>          1,260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fontAlgn="ctr"/>
                      <a:r>
                        <a:rPr lang="es-CO" sz="900" b="0" i="0" u="none" strike="noStrike">
                          <a:solidFill>
                            <a:srgbClr val="44546A"/>
                          </a:solidFill>
                          <a:effectLst/>
                          <a:latin typeface="Calibri" panose="020F0502020204030204" pitchFamily="34" charset="0"/>
                          <a:cs typeface="Calibri" panose="020F0502020204030204" pitchFamily="34" charset="0"/>
                        </a:rPr>
                        <a:t>          1,923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fontAlgn="ctr"/>
                      <a:r>
                        <a:rPr lang="es-CO" sz="900" b="0" i="0" u="none" strike="noStrike">
                          <a:solidFill>
                            <a:srgbClr val="44546A"/>
                          </a:solidFill>
                          <a:effectLst/>
                          <a:latin typeface="Calibri" panose="020F0502020204030204" pitchFamily="34" charset="0"/>
                          <a:cs typeface="Calibri" panose="020F0502020204030204" pitchFamily="34" charset="0"/>
                        </a:rPr>
                        <a:t>             903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fontAlgn="ctr"/>
                      <a:r>
                        <a:rPr lang="es-CO" sz="900" b="0" i="0" u="none" strike="noStrike">
                          <a:solidFill>
                            <a:srgbClr val="44546A"/>
                          </a:solidFill>
                          <a:effectLst/>
                          <a:latin typeface="Calibri" panose="020F0502020204030204" pitchFamily="34" charset="0"/>
                          <a:cs typeface="Calibri" panose="020F0502020204030204" pitchFamily="34" charset="0"/>
                        </a:rPr>
                        <a:t>               -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900" b="0" i="0" u="none" strike="noStrike">
                          <a:solidFill>
                            <a:srgbClr val="44546A"/>
                          </a:solidFill>
                          <a:effectLst/>
                          <a:latin typeface="Calibri" panose="020F0502020204030204" pitchFamily="34" charset="0"/>
                          <a:cs typeface="Calibri" panose="020F0502020204030204" pitchFamily="34" charset="0"/>
                        </a:rPr>
                        <a:t>100%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FFFFF"/>
                    </a:solidFill>
                  </a:tcPr>
                </a:tc>
                <a:tc>
                  <a:txBody>
                    <a:bodyPr/>
                    <a:lstStyle/>
                    <a:p>
                      <a:pPr algn="r" rtl="0" fontAlgn="ctr"/>
                      <a:r>
                        <a:rPr lang="es-CO" sz="900" b="0" i="0" u="none" strike="noStrike">
                          <a:solidFill>
                            <a:srgbClr val="44546A"/>
                          </a:solidFill>
                          <a:effectLst/>
                          <a:latin typeface="Calibri" panose="020F0502020204030204" pitchFamily="34" charset="0"/>
                          <a:cs typeface="Calibri" panose="020F0502020204030204" pitchFamily="34" charset="0"/>
                        </a:rPr>
                        <a:t>53%</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FFFFF"/>
                    </a:solidFill>
                  </a:tcPr>
                </a:tc>
                <a:tc>
                  <a:txBody>
                    <a:bodyPr/>
                    <a:lstStyle/>
                    <a:p>
                      <a:pPr algn="r" rtl="0" fontAlgn="ctr"/>
                      <a:r>
                        <a:rPr lang="es-CO" sz="900" b="0" i="0" u="none" strike="noStrike">
                          <a:solidFill>
                            <a:srgbClr val="44546A"/>
                          </a:solidFill>
                          <a:effectLst/>
                          <a:latin typeface="Calibri" panose="020F0502020204030204" pitchFamily="34" charset="0"/>
                          <a:cs typeface="Calibri" panose="020F0502020204030204" pitchFamily="34" charset="0"/>
                        </a:rPr>
                        <a:t>-53%</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FFFFF"/>
                    </a:solidFill>
                  </a:tcPr>
                </a:tc>
                <a:tc>
                  <a:txBody>
                    <a:bodyPr/>
                    <a:lstStyle/>
                    <a:p>
                      <a:pPr algn="r" rtl="0" fontAlgn="ctr"/>
                      <a:r>
                        <a:rPr lang="es-CO" sz="900" b="0" i="0" u="none" strike="noStrike">
                          <a:solidFill>
                            <a:srgbClr val="44546A"/>
                          </a:solidFill>
                          <a:effectLst/>
                          <a:latin typeface="Calibri" panose="020F0502020204030204" pitchFamily="34" charset="0"/>
                          <a:cs typeface="Calibri" panose="020F0502020204030204" pitchFamily="34" charset="0"/>
                        </a:rPr>
                        <a:t>-100%</a:t>
                      </a:r>
                    </a:p>
                  </a:txBody>
                  <a:tcPr marL="0" marR="0" marT="0" marB="0" anchor="ctr">
                    <a:lnL w="6350" cap="flat" cmpd="sng" algn="ctr">
                      <a:solidFill>
                        <a:srgbClr val="B8CCE4"/>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FFFFF"/>
                    </a:solidFill>
                  </a:tcPr>
                </a:tc>
                <a:extLst>
                  <a:ext uri="{0D108BD9-81ED-4DB2-BD59-A6C34878D82A}">
                    <a16:rowId xmlns:a16="http://schemas.microsoft.com/office/drawing/2014/main" xmlns="" val="1672214426"/>
                  </a:ext>
                </a:extLst>
              </a:tr>
              <a:tr h="251205">
                <a:tc>
                  <a:txBody>
                    <a:bodyPr/>
                    <a:lstStyle/>
                    <a:p>
                      <a:pPr algn="r" rtl="0" fontAlgn="ctr"/>
                      <a:r>
                        <a:rPr lang="es-ES" sz="900" b="0" i="0" u="none" strike="noStrike">
                          <a:solidFill>
                            <a:srgbClr val="44546A"/>
                          </a:solidFill>
                          <a:effectLst/>
                          <a:latin typeface="Calibri" panose="020F0502020204030204" pitchFamily="34" charset="0"/>
                          <a:cs typeface="Calibri" panose="020F0502020204030204" pitchFamily="34" charset="0"/>
                        </a:rPr>
                        <a:t>Mejoramiento y adecuación de la sede la dirección de impuestos y aduanas nacionales DIAN en la ciudad de Pereira</a:t>
                      </a:r>
                    </a:p>
                  </a:txBody>
                  <a:tcPr marL="0" marR="0" marT="0" marB="0" anchor="ctr">
                    <a:lnL w="12700" cap="flat" cmpd="sng" algn="ctr">
                      <a:solidFill>
                        <a:schemeClr val="tx1"/>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FFFFF"/>
                    </a:solidFill>
                  </a:tcPr>
                </a:tc>
                <a:tc>
                  <a:txBody>
                    <a:bodyPr/>
                    <a:lstStyle/>
                    <a:p>
                      <a:pPr algn="r" fontAlgn="ctr"/>
                      <a:r>
                        <a:rPr lang="es-CO" sz="900" b="0" i="0" u="none" strike="noStrike">
                          <a:solidFill>
                            <a:srgbClr val="44546A"/>
                          </a:solidFill>
                          <a:effectLst/>
                          <a:latin typeface="Calibri" panose="020F0502020204030204" pitchFamily="34" charset="0"/>
                          <a:cs typeface="Calibri" panose="020F0502020204030204" pitchFamily="34" charset="0"/>
                        </a:rPr>
                        <a:t>               -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fontAlgn="ctr"/>
                      <a:r>
                        <a:rPr lang="es-CO" sz="900" b="0" i="0" u="none" strike="noStrike">
                          <a:solidFill>
                            <a:srgbClr val="44546A"/>
                          </a:solidFill>
                          <a:effectLst/>
                          <a:latin typeface="Calibri" panose="020F0502020204030204" pitchFamily="34" charset="0"/>
                          <a:cs typeface="Calibri" panose="020F0502020204030204" pitchFamily="34" charset="0"/>
                        </a:rPr>
                        <a:t>               -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fontAlgn="ctr"/>
                      <a:r>
                        <a:rPr lang="es-CO" sz="900" b="0" i="0" u="none" strike="noStrike">
                          <a:solidFill>
                            <a:srgbClr val="44546A"/>
                          </a:solidFill>
                          <a:effectLst/>
                          <a:latin typeface="Calibri" panose="020F0502020204030204" pitchFamily="34" charset="0"/>
                          <a:cs typeface="Calibri" panose="020F0502020204030204" pitchFamily="34" charset="0"/>
                        </a:rPr>
                        <a:t>             337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fontAlgn="ctr"/>
                      <a:r>
                        <a:rPr lang="es-CO" sz="900" b="0" i="0" u="none" strike="noStrike">
                          <a:solidFill>
                            <a:srgbClr val="44546A"/>
                          </a:solidFill>
                          <a:effectLst/>
                          <a:latin typeface="Calibri" panose="020F0502020204030204" pitchFamily="34" charset="0"/>
                          <a:cs typeface="Calibri" panose="020F0502020204030204" pitchFamily="34" charset="0"/>
                        </a:rPr>
                        <a:t>          9,705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fontAlgn="ctr"/>
                      <a:r>
                        <a:rPr lang="es-CO" sz="900" b="0" i="0" u="none" strike="noStrike">
                          <a:solidFill>
                            <a:srgbClr val="44546A"/>
                          </a:solidFill>
                          <a:effectLst/>
                          <a:latin typeface="Calibri" panose="020F0502020204030204" pitchFamily="34" charset="0"/>
                          <a:cs typeface="Calibri" panose="020F0502020204030204" pitchFamily="34" charset="0"/>
                        </a:rPr>
                        <a:t>          3,429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fontAlgn="ctr"/>
                      <a:r>
                        <a:rPr lang="es-CO" sz="900" b="0" i="0" u="none" strike="noStrike">
                          <a:solidFill>
                            <a:srgbClr val="44546A"/>
                          </a:solidFill>
                          <a:effectLst/>
                          <a:latin typeface="Calibri" panose="020F0502020204030204" pitchFamily="34" charset="0"/>
                          <a:cs typeface="Calibri" panose="020F0502020204030204" pitchFamily="34" charset="0"/>
                        </a:rPr>
                        <a:t>               -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900" b="0" i="0" u="none" strike="noStrike">
                          <a:solidFill>
                            <a:srgbClr val="44546A"/>
                          </a:solidFill>
                          <a:effectLst/>
                          <a:latin typeface="Calibri" panose="020F0502020204030204" pitchFamily="34" charset="0"/>
                          <a:cs typeface="Calibri" panose="020F0502020204030204" pitchFamily="34" charset="0"/>
                        </a:rPr>
                        <a:t>100%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FFFFF"/>
                    </a:solidFill>
                  </a:tcPr>
                </a:tc>
                <a:tc>
                  <a:txBody>
                    <a:bodyPr/>
                    <a:lstStyle/>
                    <a:p>
                      <a:pPr algn="r" rtl="0" fontAlgn="ctr"/>
                      <a:r>
                        <a:rPr lang="es-CO" sz="900" b="0" i="0" u="none" strike="noStrike">
                          <a:solidFill>
                            <a:srgbClr val="44546A"/>
                          </a:solidFill>
                          <a:effectLst/>
                          <a:latin typeface="Calibri" panose="020F0502020204030204" pitchFamily="34" charset="0"/>
                          <a:cs typeface="Calibri" panose="020F0502020204030204" pitchFamily="34" charset="0"/>
                        </a:rPr>
                        <a:t>2777%</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FFFFF"/>
                    </a:solidFill>
                  </a:tcPr>
                </a:tc>
                <a:tc>
                  <a:txBody>
                    <a:bodyPr/>
                    <a:lstStyle/>
                    <a:p>
                      <a:pPr algn="r" rtl="0" fontAlgn="ctr"/>
                      <a:r>
                        <a:rPr lang="es-CO" sz="900" b="0" i="0" u="none" strike="noStrike">
                          <a:solidFill>
                            <a:srgbClr val="44546A"/>
                          </a:solidFill>
                          <a:effectLst/>
                          <a:latin typeface="Calibri" panose="020F0502020204030204" pitchFamily="34" charset="0"/>
                          <a:cs typeface="Calibri" panose="020F0502020204030204" pitchFamily="34" charset="0"/>
                        </a:rPr>
                        <a:t>-65%</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FFFFF"/>
                    </a:solidFill>
                  </a:tcPr>
                </a:tc>
                <a:tc>
                  <a:txBody>
                    <a:bodyPr/>
                    <a:lstStyle/>
                    <a:p>
                      <a:pPr algn="r" rtl="0" fontAlgn="ctr"/>
                      <a:r>
                        <a:rPr lang="es-CO" sz="900" b="0" i="0" u="none" strike="noStrike">
                          <a:solidFill>
                            <a:srgbClr val="44546A"/>
                          </a:solidFill>
                          <a:effectLst/>
                          <a:latin typeface="Calibri" panose="020F0502020204030204" pitchFamily="34" charset="0"/>
                          <a:cs typeface="Calibri" panose="020F0502020204030204" pitchFamily="34" charset="0"/>
                        </a:rPr>
                        <a:t>-100%</a:t>
                      </a:r>
                    </a:p>
                  </a:txBody>
                  <a:tcPr marL="0" marR="0" marT="0" marB="0" anchor="ctr">
                    <a:lnL w="6350" cap="flat" cmpd="sng" algn="ctr">
                      <a:solidFill>
                        <a:srgbClr val="B8CCE4"/>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FFFFF"/>
                    </a:solidFill>
                  </a:tcPr>
                </a:tc>
                <a:extLst>
                  <a:ext uri="{0D108BD9-81ED-4DB2-BD59-A6C34878D82A}">
                    <a16:rowId xmlns:a16="http://schemas.microsoft.com/office/drawing/2014/main" xmlns="" val="4271738863"/>
                  </a:ext>
                </a:extLst>
              </a:tr>
              <a:tr h="251205">
                <a:tc>
                  <a:txBody>
                    <a:bodyPr/>
                    <a:lstStyle/>
                    <a:p>
                      <a:pPr algn="r" rtl="0" fontAlgn="ctr"/>
                      <a:r>
                        <a:rPr lang="es-ES" sz="900" b="0" i="0" u="none" strike="noStrike">
                          <a:solidFill>
                            <a:srgbClr val="44546A"/>
                          </a:solidFill>
                          <a:effectLst/>
                          <a:latin typeface="Calibri" panose="020F0502020204030204" pitchFamily="34" charset="0"/>
                          <a:cs typeface="Calibri" panose="020F0502020204030204" pitchFamily="34" charset="0"/>
                        </a:rPr>
                        <a:t>Mejoramiento y adecuación de la sede de la dirección seccional de impuestos y aduanas nacionales DIAN en la ciudad de Manizales</a:t>
                      </a:r>
                    </a:p>
                  </a:txBody>
                  <a:tcPr marL="0" marR="0" marT="0" marB="0" anchor="ctr">
                    <a:lnL w="12700" cap="flat" cmpd="sng" algn="ctr">
                      <a:solidFill>
                        <a:schemeClr val="tx1"/>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FFFFF"/>
                    </a:solidFill>
                  </a:tcPr>
                </a:tc>
                <a:tc>
                  <a:txBody>
                    <a:bodyPr/>
                    <a:lstStyle/>
                    <a:p>
                      <a:pPr algn="r" fontAlgn="ctr"/>
                      <a:r>
                        <a:rPr lang="es-CO" sz="900" b="0" i="0" u="none" strike="noStrike">
                          <a:solidFill>
                            <a:srgbClr val="44546A"/>
                          </a:solidFill>
                          <a:effectLst/>
                          <a:latin typeface="Calibri" panose="020F0502020204030204" pitchFamily="34" charset="0"/>
                          <a:cs typeface="Calibri" panose="020F0502020204030204" pitchFamily="34" charset="0"/>
                        </a:rPr>
                        <a:t>               -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fontAlgn="ctr"/>
                      <a:r>
                        <a:rPr lang="es-CO" sz="900" b="0" i="0" u="none" strike="noStrike">
                          <a:solidFill>
                            <a:srgbClr val="44546A"/>
                          </a:solidFill>
                          <a:effectLst/>
                          <a:latin typeface="Calibri" panose="020F0502020204030204" pitchFamily="34" charset="0"/>
                          <a:cs typeface="Calibri" panose="020F0502020204030204" pitchFamily="34" charset="0"/>
                        </a:rPr>
                        <a:t>               -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fontAlgn="ctr"/>
                      <a:r>
                        <a:rPr lang="es-CO" sz="900" b="0" i="0" u="none" strike="noStrike">
                          <a:solidFill>
                            <a:srgbClr val="44546A"/>
                          </a:solidFill>
                          <a:effectLst/>
                          <a:latin typeface="Calibri" panose="020F0502020204030204" pitchFamily="34" charset="0"/>
                          <a:cs typeface="Calibri" panose="020F0502020204030204" pitchFamily="34" charset="0"/>
                        </a:rPr>
                        <a:t>          3,620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fontAlgn="ctr"/>
                      <a:r>
                        <a:rPr lang="es-CO" sz="900" b="0" i="0" u="none" strike="noStrike">
                          <a:solidFill>
                            <a:srgbClr val="44546A"/>
                          </a:solidFill>
                          <a:effectLst/>
                          <a:latin typeface="Calibri" panose="020F0502020204030204" pitchFamily="34" charset="0"/>
                          <a:cs typeface="Calibri" panose="020F0502020204030204" pitchFamily="34" charset="0"/>
                        </a:rPr>
                        <a:t>        11,279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fontAlgn="ctr"/>
                      <a:r>
                        <a:rPr lang="es-CO" sz="900" b="0" i="0" u="none" strike="noStrike">
                          <a:solidFill>
                            <a:srgbClr val="44546A"/>
                          </a:solidFill>
                          <a:effectLst/>
                          <a:latin typeface="Calibri" panose="020F0502020204030204" pitchFamily="34" charset="0"/>
                          <a:cs typeface="Calibri" panose="020F0502020204030204" pitchFamily="34" charset="0"/>
                        </a:rPr>
                        <a:t>          9,613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fontAlgn="ctr"/>
                      <a:r>
                        <a:rPr lang="es-CO" sz="900" b="0" i="0" u="none" strike="noStrike">
                          <a:solidFill>
                            <a:srgbClr val="44546A"/>
                          </a:solidFill>
                          <a:effectLst/>
                          <a:latin typeface="Calibri" panose="020F0502020204030204" pitchFamily="34" charset="0"/>
                          <a:cs typeface="Calibri" panose="020F0502020204030204" pitchFamily="34" charset="0"/>
                        </a:rPr>
                        <a:t>               -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900" b="0" i="0" u="none" strike="noStrike">
                          <a:solidFill>
                            <a:srgbClr val="44546A"/>
                          </a:solidFill>
                          <a:effectLst/>
                          <a:latin typeface="Calibri" panose="020F0502020204030204" pitchFamily="34" charset="0"/>
                          <a:cs typeface="Calibri" panose="020F0502020204030204" pitchFamily="34" charset="0"/>
                        </a:rPr>
                        <a:t>100%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FFFFF"/>
                    </a:solidFill>
                  </a:tcPr>
                </a:tc>
                <a:tc>
                  <a:txBody>
                    <a:bodyPr/>
                    <a:lstStyle/>
                    <a:p>
                      <a:pPr algn="r" rtl="0" fontAlgn="ctr"/>
                      <a:r>
                        <a:rPr lang="es-CO" sz="900" b="0" i="0" u="none" strike="noStrike">
                          <a:solidFill>
                            <a:srgbClr val="44546A"/>
                          </a:solidFill>
                          <a:effectLst/>
                          <a:latin typeface="Calibri" panose="020F0502020204030204" pitchFamily="34" charset="0"/>
                          <a:cs typeface="Calibri" panose="020F0502020204030204" pitchFamily="34" charset="0"/>
                        </a:rPr>
                        <a:t>212%</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FFFFF"/>
                    </a:solidFill>
                  </a:tcPr>
                </a:tc>
                <a:tc>
                  <a:txBody>
                    <a:bodyPr/>
                    <a:lstStyle/>
                    <a:p>
                      <a:pPr algn="r" rtl="0" fontAlgn="ctr"/>
                      <a:r>
                        <a:rPr lang="es-CO" sz="900" b="0" i="0" u="none" strike="noStrike">
                          <a:solidFill>
                            <a:srgbClr val="44546A"/>
                          </a:solidFill>
                          <a:effectLst/>
                          <a:latin typeface="Calibri" panose="020F0502020204030204" pitchFamily="34" charset="0"/>
                          <a:cs typeface="Calibri" panose="020F0502020204030204" pitchFamily="34" charset="0"/>
                        </a:rPr>
                        <a:t>-15%</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FFFFF"/>
                    </a:solidFill>
                  </a:tcPr>
                </a:tc>
                <a:tc>
                  <a:txBody>
                    <a:bodyPr/>
                    <a:lstStyle/>
                    <a:p>
                      <a:pPr algn="r" rtl="0" fontAlgn="ctr"/>
                      <a:r>
                        <a:rPr lang="es-CO" sz="900" b="0" i="0" u="none" strike="noStrike">
                          <a:solidFill>
                            <a:srgbClr val="44546A"/>
                          </a:solidFill>
                          <a:effectLst/>
                          <a:latin typeface="Calibri" panose="020F0502020204030204" pitchFamily="34" charset="0"/>
                          <a:cs typeface="Calibri" panose="020F0502020204030204" pitchFamily="34" charset="0"/>
                        </a:rPr>
                        <a:t>-100%</a:t>
                      </a:r>
                    </a:p>
                  </a:txBody>
                  <a:tcPr marL="0" marR="0" marT="0" marB="0" anchor="ctr">
                    <a:lnL w="6350" cap="flat" cmpd="sng" algn="ctr">
                      <a:solidFill>
                        <a:srgbClr val="B8CCE4"/>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FFFFF"/>
                    </a:solidFill>
                  </a:tcPr>
                </a:tc>
                <a:extLst>
                  <a:ext uri="{0D108BD9-81ED-4DB2-BD59-A6C34878D82A}">
                    <a16:rowId xmlns:a16="http://schemas.microsoft.com/office/drawing/2014/main" xmlns="" val="4038310378"/>
                  </a:ext>
                </a:extLst>
              </a:tr>
              <a:tr h="251205">
                <a:tc>
                  <a:txBody>
                    <a:bodyPr/>
                    <a:lstStyle/>
                    <a:p>
                      <a:pPr algn="r" rtl="0" fontAlgn="ctr"/>
                      <a:r>
                        <a:rPr lang="es-ES" sz="900" b="0" i="0" u="none" strike="noStrike">
                          <a:solidFill>
                            <a:srgbClr val="44546A"/>
                          </a:solidFill>
                          <a:effectLst/>
                          <a:latin typeface="Calibri" panose="020F0502020204030204" pitchFamily="34" charset="0"/>
                          <a:cs typeface="Calibri" panose="020F0502020204030204" pitchFamily="34" charset="0"/>
                        </a:rPr>
                        <a:t>Mantenimiento y adecuación de la infraestructura física de la Dirección de Impuestos y Aduanas Nacionales a nivel nacional</a:t>
                      </a:r>
                    </a:p>
                  </a:txBody>
                  <a:tcPr marL="0" marR="0" marT="0" marB="0" anchor="ctr">
                    <a:lnL w="12700" cap="flat" cmpd="sng" algn="ctr">
                      <a:solidFill>
                        <a:schemeClr val="tx1"/>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FFFFF"/>
                    </a:solidFill>
                  </a:tcPr>
                </a:tc>
                <a:tc>
                  <a:txBody>
                    <a:bodyPr/>
                    <a:lstStyle/>
                    <a:p>
                      <a:pPr algn="r" fontAlgn="ctr"/>
                      <a:r>
                        <a:rPr lang="es-CO" sz="900" b="0" i="0" u="none" strike="noStrike">
                          <a:solidFill>
                            <a:srgbClr val="44546A"/>
                          </a:solidFill>
                          <a:effectLst/>
                          <a:latin typeface="Calibri" panose="020F0502020204030204" pitchFamily="34" charset="0"/>
                          <a:cs typeface="Calibri" panose="020F0502020204030204" pitchFamily="34" charset="0"/>
                        </a:rPr>
                        <a:t>        35,000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fontAlgn="ctr"/>
                      <a:r>
                        <a:rPr lang="es-CO" sz="900" b="0" i="0" u="none" strike="noStrike">
                          <a:solidFill>
                            <a:srgbClr val="44546A"/>
                          </a:solidFill>
                          <a:effectLst/>
                          <a:latin typeface="Calibri" panose="020F0502020204030204" pitchFamily="34" charset="0"/>
                          <a:cs typeface="Calibri" panose="020F0502020204030204" pitchFamily="34" charset="0"/>
                        </a:rPr>
                        <a:t>        35,000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fontAlgn="ctr"/>
                      <a:r>
                        <a:rPr lang="es-CO" sz="900" b="0" i="0" u="none" strike="noStrike">
                          <a:solidFill>
                            <a:srgbClr val="44546A"/>
                          </a:solidFill>
                          <a:effectLst/>
                          <a:latin typeface="Calibri" panose="020F0502020204030204" pitchFamily="34" charset="0"/>
                          <a:cs typeface="Calibri" panose="020F0502020204030204" pitchFamily="34" charset="0"/>
                        </a:rPr>
                        <a:t>        58,011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fontAlgn="ctr"/>
                      <a:r>
                        <a:rPr lang="es-CO" sz="900" b="0" i="0" u="none" strike="noStrike">
                          <a:solidFill>
                            <a:srgbClr val="44546A"/>
                          </a:solidFill>
                          <a:effectLst/>
                          <a:latin typeface="Calibri" panose="020F0502020204030204" pitchFamily="34" charset="0"/>
                          <a:cs typeface="Calibri" panose="020F0502020204030204" pitchFamily="34" charset="0"/>
                        </a:rPr>
                        <a:t>        30,576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fontAlgn="ctr"/>
                      <a:r>
                        <a:rPr lang="es-CO" sz="900" b="0" i="0" u="none" strike="noStrike">
                          <a:solidFill>
                            <a:srgbClr val="44546A"/>
                          </a:solidFill>
                          <a:effectLst/>
                          <a:latin typeface="Calibri" panose="020F0502020204030204" pitchFamily="34" charset="0"/>
                          <a:cs typeface="Calibri" panose="020F0502020204030204" pitchFamily="34" charset="0"/>
                        </a:rPr>
                        <a:t>        43,131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fontAlgn="ctr"/>
                      <a:r>
                        <a:rPr lang="es-CO" sz="900" b="0" i="0" u="none" strike="noStrike">
                          <a:solidFill>
                            <a:srgbClr val="44546A"/>
                          </a:solidFill>
                          <a:effectLst/>
                          <a:latin typeface="Calibri" panose="020F0502020204030204" pitchFamily="34" charset="0"/>
                          <a:cs typeface="Calibri" panose="020F0502020204030204" pitchFamily="34" charset="0"/>
                        </a:rPr>
                        <a:t>               -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900" b="0" i="0" u="none" strike="noStrike">
                          <a:solidFill>
                            <a:srgbClr val="44546A"/>
                          </a:solidFill>
                          <a:effectLst/>
                          <a:latin typeface="Calibri" panose="020F0502020204030204" pitchFamily="34" charset="0"/>
                          <a:cs typeface="Calibri" panose="020F0502020204030204" pitchFamily="34" charset="0"/>
                        </a:rPr>
                        <a:t>66%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FFFFF"/>
                    </a:solidFill>
                  </a:tcPr>
                </a:tc>
                <a:tc>
                  <a:txBody>
                    <a:bodyPr/>
                    <a:lstStyle/>
                    <a:p>
                      <a:pPr algn="r" rtl="0" fontAlgn="ctr"/>
                      <a:r>
                        <a:rPr lang="es-CO" sz="900" b="0" i="0" u="none" strike="noStrike">
                          <a:solidFill>
                            <a:srgbClr val="44546A"/>
                          </a:solidFill>
                          <a:effectLst/>
                          <a:latin typeface="Calibri" panose="020F0502020204030204" pitchFamily="34" charset="0"/>
                          <a:cs typeface="Calibri" panose="020F0502020204030204" pitchFamily="34" charset="0"/>
                        </a:rPr>
                        <a:t>-47%</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FFFFF"/>
                    </a:solidFill>
                  </a:tcPr>
                </a:tc>
                <a:tc>
                  <a:txBody>
                    <a:bodyPr/>
                    <a:lstStyle/>
                    <a:p>
                      <a:pPr algn="r" rtl="0" fontAlgn="ctr"/>
                      <a:r>
                        <a:rPr lang="es-CO" sz="900" b="0" i="0" u="none" strike="noStrike">
                          <a:solidFill>
                            <a:srgbClr val="44546A"/>
                          </a:solidFill>
                          <a:effectLst/>
                          <a:latin typeface="Calibri" panose="020F0502020204030204" pitchFamily="34" charset="0"/>
                          <a:cs typeface="Calibri" panose="020F0502020204030204" pitchFamily="34" charset="0"/>
                        </a:rPr>
                        <a:t>41%</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FFFFF"/>
                    </a:solidFill>
                  </a:tcPr>
                </a:tc>
                <a:tc>
                  <a:txBody>
                    <a:bodyPr/>
                    <a:lstStyle/>
                    <a:p>
                      <a:pPr algn="r" rtl="0" fontAlgn="ctr"/>
                      <a:r>
                        <a:rPr lang="es-CO" sz="900" b="0" i="0" u="none" strike="noStrike">
                          <a:solidFill>
                            <a:srgbClr val="44546A"/>
                          </a:solidFill>
                          <a:effectLst/>
                          <a:latin typeface="Calibri" panose="020F0502020204030204" pitchFamily="34" charset="0"/>
                          <a:cs typeface="Calibri" panose="020F0502020204030204" pitchFamily="34" charset="0"/>
                        </a:rPr>
                        <a:t>-100%</a:t>
                      </a:r>
                    </a:p>
                  </a:txBody>
                  <a:tcPr marL="0" marR="0" marT="0" marB="0" anchor="ctr">
                    <a:lnL w="6350" cap="flat" cmpd="sng" algn="ctr">
                      <a:solidFill>
                        <a:srgbClr val="B8CCE4"/>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FFFFF"/>
                    </a:solidFill>
                  </a:tcPr>
                </a:tc>
                <a:extLst>
                  <a:ext uri="{0D108BD9-81ED-4DB2-BD59-A6C34878D82A}">
                    <a16:rowId xmlns:a16="http://schemas.microsoft.com/office/drawing/2014/main" xmlns="" val="569196134"/>
                  </a:ext>
                </a:extLst>
              </a:tr>
              <a:tr h="188404">
                <a:tc>
                  <a:txBody>
                    <a:bodyPr/>
                    <a:lstStyle/>
                    <a:p>
                      <a:pPr algn="r" rtl="0" fontAlgn="ctr"/>
                      <a:r>
                        <a:rPr lang="es-ES" sz="900" b="0" i="0" u="none" strike="noStrike">
                          <a:solidFill>
                            <a:srgbClr val="44546A"/>
                          </a:solidFill>
                          <a:effectLst/>
                          <a:latin typeface="Calibri" panose="020F0502020204030204" pitchFamily="34" charset="0"/>
                          <a:cs typeface="Calibri" panose="020F0502020204030204" pitchFamily="34" charset="0"/>
                        </a:rPr>
                        <a:t>Actualización y reforzamiento estructural de las edificaciones de la DIAN a nivel nacional</a:t>
                      </a:r>
                    </a:p>
                  </a:txBody>
                  <a:tcPr marL="0" marR="0" marT="0" marB="0" anchor="ctr">
                    <a:lnL w="12700" cap="flat" cmpd="sng" algn="ctr">
                      <a:solidFill>
                        <a:schemeClr val="tx1"/>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FFFFF"/>
                    </a:solidFill>
                  </a:tcPr>
                </a:tc>
                <a:tc>
                  <a:txBody>
                    <a:bodyPr/>
                    <a:lstStyle/>
                    <a:p>
                      <a:pPr algn="r" fontAlgn="ctr"/>
                      <a:r>
                        <a:rPr lang="es-CO" sz="900" b="0" i="0" u="none" strike="noStrike">
                          <a:solidFill>
                            <a:srgbClr val="44546A"/>
                          </a:solidFill>
                          <a:effectLst/>
                          <a:latin typeface="Calibri" panose="020F0502020204030204" pitchFamily="34" charset="0"/>
                          <a:cs typeface="Calibri" panose="020F0502020204030204" pitchFamily="34" charset="0"/>
                        </a:rPr>
                        <a:t>               -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fontAlgn="ctr"/>
                      <a:r>
                        <a:rPr lang="es-CO" sz="900" b="0" i="0" u="none" strike="noStrike">
                          <a:solidFill>
                            <a:srgbClr val="44546A"/>
                          </a:solidFill>
                          <a:effectLst/>
                          <a:latin typeface="Calibri" panose="020F0502020204030204" pitchFamily="34" charset="0"/>
                          <a:cs typeface="Calibri" panose="020F0502020204030204" pitchFamily="34" charset="0"/>
                        </a:rPr>
                        <a:t>               -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fontAlgn="ctr"/>
                      <a:r>
                        <a:rPr lang="es-CO" sz="900" b="0" i="0" u="none" strike="noStrike">
                          <a:solidFill>
                            <a:srgbClr val="44546A"/>
                          </a:solidFill>
                          <a:effectLst/>
                          <a:latin typeface="Calibri" panose="020F0502020204030204" pitchFamily="34" charset="0"/>
                          <a:cs typeface="Calibri" panose="020F0502020204030204" pitchFamily="34" charset="0"/>
                        </a:rPr>
                        <a:t>          5,498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fontAlgn="ctr"/>
                      <a:r>
                        <a:rPr lang="es-CO" sz="900" b="0" i="0" u="none" strike="noStrike">
                          <a:solidFill>
                            <a:srgbClr val="44546A"/>
                          </a:solidFill>
                          <a:effectLst/>
                          <a:latin typeface="Calibri" panose="020F0502020204030204" pitchFamily="34" charset="0"/>
                          <a:cs typeface="Calibri" panose="020F0502020204030204" pitchFamily="34" charset="0"/>
                        </a:rPr>
                        <a:t>        34,697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fontAlgn="ctr"/>
                      <a:r>
                        <a:rPr lang="es-CO" sz="900" b="0" i="0" u="none" strike="noStrike">
                          <a:solidFill>
                            <a:srgbClr val="44546A"/>
                          </a:solidFill>
                          <a:effectLst/>
                          <a:latin typeface="Calibri" panose="020F0502020204030204" pitchFamily="34" charset="0"/>
                          <a:cs typeface="Calibri" panose="020F0502020204030204" pitchFamily="34" charset="0"/>
                        </a:rPr>
                        <a:t>          2,589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fontAlgn="ctr"/>
                      <a:r>
                        <a:rPr lang="es-CO" sz="900" b="0" i="0" u="none" strike="noStrike">
                          <a:solidFill>
                            <a:srgbClr val="44546A"/>
                          </a:solidFill>
                          <a:effectLst/>
                          <a:latin typeface="Calibri" panose="020F0502020204030204" pitchFamily="34" charset="0"/>
                          <a:cs typeface="Calibri" panose="020F0502020204030204" pitchFamily="34" charset="0"/>
                        </a:rPr>
                        <a:t>       12,321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900" b="0" i="0" u="none" strike="noStrike">
                          <a:solidFill>
                            <a:srgbClr val="44546A"/>
                          </a:solidFill>
                          <a:effectLst/>
                          <a:latin typeface="Calibri" panose="020F0502020204030204" pitchFamily="34" charset="0"/>
                          <a:cs typeface="Calibri" panose="020F0502020204030204" pitchFamily="34" charset="0"/>
                        </a:rPr>
                        <a:t>100%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FFFFF"/>
                    </a:solidFill>
                  </a:tcPr>
                </a:tc>
                <a:tc>
                  <a:txBody>
                    <a:bodyPr/>
                    <a:lstStyle/>
                    <a:p>
                      <a:pPr algn="r" rtl="0" fontAlgn="ctr"/>
                      <a:r>
                        <a:rPr lang="es-CO" sz="900" b="0" i="0" u="none" strike="noStrike">
                          <a:solidFill>
                            <a:srgbClr val="44546A"/>
                          </a:solidFill>
                          <a:effectLst/>
                          <a:latin typeface="Calibri" panose="020F0502020204030204" pitchFamily="34" charset="0"/>
                          <a:cs typeface="Calibri" panose="020F0502020204030204" pitchFamily="34" charset="0"/>
                        </a:rPr>
                        <a:t>531%</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FFFFF"/>
                    </a:solidFill>
                  </a:tcPr>
                </a:tc>
                <a:tc>
                  <a:txBody>
                    <a:bodyPr/>
                    <a:lstStyle/>
                    <a:p>
                      <a:pPr algn="r" rtl="0" fontAlgn="ctr"/>
                      <a:r>
                        <a:rPr lang="es-CO" sz="900" b="0" i="0" u="none" strike="noStrike">
                          <a:solidFill>
                            <a:srgbClr val="44546A"/>
                          </a:solidFill>
                          <a:effectLst/>
                          <a:latin typeface="Calibri" panose="020F0502020204030204" pitchFamily="34" charset="0"/>
                          <a:cs typeface="Calibri" panose="020F0502020204030204" pitchFamily="34" charset="0"/>
                        </a:rPr>
                        <a:t>-93%</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FFFFF"/>
                    </a:solidFill>
                  </a:tcPr>
                </a:tc>
                <a:tc>
                  <a:txBody>
                    <a:bodyPr/>
                    <a:lstStyle/>
                    <a:p>
                      <a:pPr algn="r" rtl="0" fontAlgn="ctr"/>
                      <a:r>
                        <a:rPr lang="es-CO" sz="900" b="0" i="0" u="none" strike="noStrike">
                          <a:solidFill>
                            <a:srgbClr val="44546A"/>
                          </a:solidFill>
                          <a:effectLst/>
                          <a:latin typeface="Calibri" panose="020F0502020204030204" pitchFamily="34" charset="0"/>
                          <a:cs typeface="Calibri" panose="020F0502020204030204" pitchFamily="34" charset="0"/>
                        </a:rPr>
                        <a:t>376%</a:t>
                      </a:r>
                    </a:p>
                  </a:txBody>
                  <a:tcPr marL="0" marR="0" marT="0" marB="0" anchor="ctr">
                    <a:lnL w="6350" cap="flat" cmpd="sng" algn="ctr">
                      <a:solidFill>
                        <a:srgbClr val="B8CCE4"/>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FFFFF"/>
                    </a:solidFill>
                  </a:tcPr>
                </a:tc>
                <a:extLst>
                  <a:ext uri="{0D108BD9-81ED-4DB2-BD59-A6C34878D82A}">
                    <a16:rowId xmlns:a16="http://schemas.microsoft.com/office/drawing/2014/main" xmlns="" val="1463260553"/>
                  </a:ext>
                </a:extLst>
              </a:tr>
              <a:tr h="251205">
                <a:tc>
                  <a:txBody>
                    <a:bodyPr/>
                    <a:lstStyle/>
                    <a:p>
                      <a:pPr algn="r" rtl="0" fontAlgn="ctr"/>
                      <a:r>
                        <a:rPr lang="es-ES" sz="900" b="0" i="0" u="none" strike="noStrike">
                          <a:solidFill>
                            <a:srgbClr val="44546A"/>
                          </a:solidFill>
                          <a:effectLst/>
                          <a:latin typeface="Calibri" panose="020F0502020204030204" pitchFamily="34" charset="0"/>
                          <a:cs typeface="Calibri" panose="020F0502020204030204" pitchFamily="34" charset="0"/>
                        </a:rPr>
                        <a:t>Construcción y adecuación de la infraestructura física para la sede de la UAE DIAN en la ciudad de Inírida</a:t>
                      </a:r>
                    </a:p>
                  </a:txBody>
                  <a:tcPr marL="0" marR="0" marT="0" marB="0" anchor="ctr">
                    <a:lnL w="12700" cap="flat" cmpd="sng" algn="ctr">
                      <a:solidFill>
                        <a:schemeClr val="tx1"/>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900" b="0" i="0" u="none" strike="noStrike">
                          <a:solidFill>
                            <a:srgbClr val="44546A"/>
                          </a:solidFill>
                          <a:effectLst/>
                          <a:latin typeface="Calibri" panose="020F0502020204030204" pitchFamily="34" charset="0"/>
                          <a:cs typeface="Calibri" panose="020F0502020204030204" pitchFamily="34" charset="0"/>
                        </a:rPr>
                        <a:t>               -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900" b="0" i="0" u="none" strike="noStrike">
                          <a:solidFill>
                            <a:srgbClr val="44546A"/>
                          </a:solidFill>
                          <a:effectLst/>
                          <a:latin typeface="Calibri" panose="020F0502020204030204" pitchFamily="34" charset="0"/>
                          <a:cs typeface="Calibri" panose="020F0502020204030204" pitchFamily="34" charset="0"/>
                        </a:rPr>
                        <a:t>               -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900" b="0" i="0" u="none" strike="noStrike">
                          <a:solidFill>
                            <a:srgbClr val="44546A"/>
                          </a:solidFill>
                          <a:effectLst/>
                          <a:latin typeface="Calibri" panose="020F0502020204030204" pitchFamily="34" charset="0"/>
                          <a:cs typeface="Calibri" panose="020F0502020204030204" pitchFamily="34" charset="0"/>
                        </a:rPr>
                        <a:t>             933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900" b="0" i="0" u="none" strike="noStrike">
                          <a:solidFill>
                            <a:srgbClr val="44546A"/>
                          </a:solidFill>
                          <a:effectLst/>
                          <a:latin typeface="Calibri" panose="020F0502020204030204" pitchFamily="34" charset="0"/>
                          <a:cs typeface="Calibri" panose="020F0502020204030204" pitchFamily="34" charset="0"/>
                        </a:rPr>
                        <a:t>          2,728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900" b="0" i="0" u="none" strike="noStrike">
                          <a:solidFill>
                            <a:srgbClr val="44546A"/>
                          </a:solidFill>
                          <a:effectLst/>
                          <a:latin typeface="Calibri" panose="020F0502020204030204" pitchFamily="34" charset="0"/>
                          <a:cs typeface="Calibri" panose="020F0502020204030204" pitchFamily="34" charset="0"/>
                        </a:rPr>
                        <a:t>               -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900" b="0" i="0" u="none" strike="noStrike">
                          <a:solidFill>
                            <a:srgbClr val="44546A"/>
                          </a:solidFill>
                          <a:effectLst/>
                          <a:latin typeface="Calibri" panose="020F0502020204030204" pitchFamily="34" charset="0"/>
                          <a:cs typeface="Calibri" panose="020F0502020204030204" pitchFamily="34" charset="0"/>
                        </a:rPr>
                        <a:t>               -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900" b="0" i="0" u="none" strike="noStrike">
                          <a:solidFill>
                            <a:srgbClr val="44546A"/>
                          </a:solidFill>
                          <a:effectLst/>
                          <a:latin typeface="Calibri" panose="020F0502020204030204" pitchFamily="34" charset="0"/>
                          <a:cs typeface="Calibri" panose="020F0502020204030204" pitchFamily="34" charset="0"/>
                        </a:rPr>
                        <a:t>100%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FFFFF"/>
                    </a:solidFill>
                  </a:tcPr>
                </a:tc>
                <a:tc>
                  <a:txBody>
                    <a:bodyPr/>
                    <a:lstStyle/>
                    <a:p>
                      <a:pPr algn="r" rtl="0" fontAlgn="ctr"/>
                      <a:r>
                        <a:rPr lang="es-CO" sz="900" b="0" i="0" u="none" strike="noStrike">
                          <a:solidFill>
                            <a:srgbClr val="44546A"/>
                          </a:solidFill>
                          <a:effectLst/>
                          <a:latin typeface="Calibri" panose="020F0502020204030204" pitchFamily="34" charset="0"/>
                          <a:cs typeface="Calibri" panose="020F0502020204030204" pitchFamily="34" charset="0"/>
                        </a:rPr>
                        <a:t>192%</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FFFFF"/>
                    </a:solidFill>
                  </a:tcPr>
                </a:tc>
                <a:tc>
                  <a:txBody>
                    <a:bodyPr/>
                    <a:lstStyle/>
                    <a:p>
                      <a:pPr algn="r" rtl="0" fontAlgn="ctr"/>
                      <a:r>
                        <a:rPr lang="es-CO" sz="900" b="0" i="0" u="none" strike="noStrike">
                          <a:solidFill>
                            <a:srgbClr val="44546A"/>
                          </a:solidFill>
                          <a:effectLst/>
                          <a:latin typeface="Calibri" panose="020F0502020204030204" pitchFamily="34" charset="0"/>
                          <a:cs typeface="Calibri" panose="020F0502020204030204" pitchFamily="34" charset="0"/>
                        </a:rPr>
                        <a:t>-100%</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FFFFF"/>
                    </a:solidFill>
                  </a:tcPr>
                </a:tc>
                <a:tc>
                  <a:txBody>
                    <a:bodyPr/>
                    <a:lstStyle/>
                    <a:p>
                      <a:pPr algn="r" rtl="0" fontAlgn="ctr"/>
                      <a:r>
                        <a:rPr lang="es-CO" sz="900" b="0" i="0" u="none" strike="noStrike">
                          <a:solidFill>
                            <a:srgbClr val="44546A"/>
                          </a:solidFill>
                          <a:effectLst/>
                          <a:latin typeface="Calibri" panose="020F0502020204030204" pitchFamily="34" charset="0"/>
                          <a:cs typeface="Calibri" panose="020F0502020204030204" pitchFamily="34" charset="0"/>
                        </a:rPr>
                        <a:t>0%</a:t>
                      </a:r>
                    </a:p>
                  </a:txBody>
                  <a:tcPr marL="0" marR="0" marT="0" marB="0" anchor="ctr">
                    <a:lnL w="6350" cap="flat" cmpd="sng" algn="ctr">
                      <a:solidFill>
                        <a:srgbClr val="B8CCE4"/>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FFFFF"/>
                    </a:solidFill>
                  </a:tcPr>
                </a:tc>
                <a:extLst>
                  <a:ext uri="{0D108BD9-81ED-4DB2-BD59-A6C34878D82A}">
                    <a16:rowId xmlns:a16="http://schemas.microsoft.com/office/drawing/2014/main" xmlns="" val="449140537"/>
                  </a:ext>
                </a:extLst>
              </a:tr>
              <a:tr h="251205">
                <a:tc>
                  <a:txBody>
                    <a:bodyPr/>
                    <a:lstStyle/>
                    <a:p>
                      <a:pPr algn="r" rtl="0" fontAlgn="ctr"/>
                      <a:r>
                        <a:rPr lang="es-ES" sz="900" b="0" i="0" u="none" strike="noStrike">
                          <a:solidFill>
                            <a:srgbClr val="44546A"/>
                          </a:solidFill>
                          <a:effectLst/>
                          <a:latin typeface="Calibri" panose="020F0502020204030204" pitchFamily="34" charset="0"/>
                          <a:cs typeface="Calibri" panose="020F0502020204030204" pitchFamily="34" charset="0"/>
                        </a:rPr>
                        <a:t>Construccion y adecuacion de la infraestructura fisica para la sede de la UAE DIAN en la ciudad de Puerto Asis</a:t>
                      </a:r>
                    </a:p>
                  </a:txBody>
                  <a:tcPr marL="0" marR="0" marT="0" marB="0" anchor="ctr">
                    <a:lnL w="12700" cap="flat" cmpd="sng" algn="ctr">
                      <a:solidFill>
                        <a:schemeClr val="tx1"/>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900" b="0" i="0" u="none" strike="noStrike">
                          <a:solidFill>
                            <a:srgbClr val="44546A"/>
                          </a:solidFill>
                          <a:effectLst/>
                          <a:latin typeface="Calibri" panose="020F0502020204030204" pitchFamily="34" charset="0"/>
                          <a:cs typeface="Calibri" panose="020F0502020204030204" pitchFamily="34" charset="0"/>
                        </a:rPr>
                        <a:t>               -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900" b="0" i="0" u="none" strike="noStrike">
                          <a:solidFill>
                            <a:srgbClr val="44546A"/>
                          </a:solidFill>
                          <a:effectLst/>
                          <a:latin typeface="Calibri" panose="020F0502020204030204" pitchFamily="34" charset="0"/>
                          <a:cs typeface="Calibri" panose="020F0502020204030204" pitchFamily="34" charset="0"/>
                        </a:rPr>
                        <a:t>               -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900" b="0" i="0" u="none" strike="noStrike">
                          <a:solidFill>
                            <a:srgbClr val="44546A"/>
                          </a:solidFill>
                          <a:effectLst/>
                          <a:latin typeface="Calibri" panose="020F0502020204030204" pitchFamily="34" charset="0"/>
                          <a:cs typeface="Calibri" panose="020F0502020204030204" pitchFamily="34" charset="0"/>
                        </a:rPr>
                        <a:t>          1,160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900" b="0" i="0" u="none" strike="noStrike">
                          <a:solidFill>
                            <a:srgbClr val="44546A"/>
                          </a:solidFill>
                          <a:effectLst/>
                          <a:latin typeface="Calibri" panose="020F0502020204030204" pitchFamily="34" charset="0"/>
                          <a:cs typeface="Calibri" panose="020F0502020204030204" pitchFamily="34" charset="0"/>
                        </a:rPr>
                        <a:t>          2,340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900" b="0" i="0" u="none" strike="noStrike">
                          <a:solidFill>
                            <a:srgbClr val="44546A"/>
                          </a:solidFill>
                          <a:effectLst/>
                          <a:latin typeface="Calibri" panose="020F0502020204030204" pitchFamily="34" charset="0"/>
                          <a:cs typeface="Calibri" panose="020F0502020204030204" pitchFamily="34" charset="0"/>
                        </a:rPr>
                        <a:t>               -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900" b="0" i="0" u="none" strike="noStrike">
                          <a:solidFill>
                            <a:srgbClr val="44546A"/>
                          </a:solidFill>
                          <a:effectLst/>
                          <a:latin typeface="Calibri" panose="020F0502020204030204" pitchFamily="34" charset="0"/>
                          <a:cs typeface="Calibri" panose="020F0502020204030204" pitchFamily="34" charset="0"/>
                        </a:rPr>
                        <a:t>               -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900" b="0" i="0" u="none" strike="noStrike">
                          <a:solidFill>
                            <a:srgbClr val="44546A"/>
                          </a:solidFill>
                          <a:effectLst/>
                          <a:latin typeface="Calibri" panose="020F0502020204030204" pitchFamily="34" charset="0"/>
                          <a:cs typeface="Calibri" panose="020F0502020204030204" pitchFamily="34" charset="0"/>
                        </a:rPr>
                        <a:t>100%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FFFFF"/>
                    </a:solidFill>
                  </a:tcPr>
                </a:tc>
                <a:tc>
                  <a:txBody>
                    <a:bodyPr/>
                    <a:lstStyle/>
                    <a:p>
                      <a:pPr algn="r" rtl="0" fontAlgn="ctr"/>
                      <a:r>
                        <a:rPr lang="es-CO" sz="900" b="0" i="0" u="none" strike="noStrike">
                          <a:solidFill>
                            <a:srgbClr val="44546A"/>
                          </a:solidFill>
                          <a:effectLst/>
                          <a:latin typeface="Calibri" panose="020F0502020204030204" pitchFamily="34" charset="0"/>
                          <a:cs typeface="Calibri" panose="020F0502020204030204" pitchFamily="34" charset="0"/>
                        </a:rPr>
                        <a:t>102%</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FFFFF"/>
                    </a:solidFill>
                  </a:tcPr>
                </a:tc>
                <a:tc>
                  <a:txBody>
                    <a:bodyPr/>
                    <a:lstStyle/>
                    <a:p>
                      <a:pPr algn="r" rtl="0" fontAlgn="ctr"/>
                      <a:r>
                        <a:rPr lang="es-CO" sz="900" b="0" i="0" u="none" strike="noStrike">
                          <a:solidFill>
                            <a:srgbClr val="44546A"/>
                          </a:solidFill>
                          <a:effectLst/>
                          <a:latin typeface="Calibri" panose="020F0502020204030204" pitchFamily="34" charset="0"/>
                          <a:cs typeface="Calibri" panose="020F0502020204030204" pitchFamily="34" charset="0"/>
                        </a:rPr>
                        <a:t>-100%</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FFFFF"/>
                    </a:solidFill>
                  </a:tcPr>
                </a:tc>
                <a:tc>
                  <a:txBody>
                    <a:bodyPr/>
                    <a:lstStyle/>
                    <a:p>
                      <a:pPr algn="r" rtl="0" fontAlgn="ctr"/>
                      <a:r>
                        <a:rPr lang="es-CO" sz="900" b="0" i="0" u="none" strike="noStrike">
                          <a:solidFill>
                            <a:srgbClr val="44546A"/>
                          </a:solidFill>
                          <a:effectLst/>
                          <a:latin typeface="Calibri" panose="020F0502020204030204" pitchFamily="34" charset="0"/>
                          <a:cs typeface="Calibri" panose="020F0502020204030204" pitchFamily="34" charset="0"/>
                        </a:rPr>
                        <a:t>0%</a:t>
                      </a:r>
                    </a:p>
                  </a:txBody>
                  <a:tcPr marL="0" marR="0" marT="0" marB="0" anchor="ctr">
                    <a:lnL w="6350" cap="flat" cmpd="sng" algn="ctr">
                      <a:solidFill>
                        <a:srgbClr val="B8CCE4"/>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FFFFF"/>
                    </a:solidFill>
                  </a:tcPr>
                </a:tc>
                <a:extLst>
                  <a:ext uri="{0D108BD9-81ED-4DB2-BD59-A6C34878D82A}">
                    <a16:rowId xmlns:a16="http://schemas.microsoft.com/office/drawing/2014/main" xmlns="" val="977166013"/>
                  </a:ext>
                </a:extLst>
              </a:tr>
              <a:tr h="251205">
                <a:tc>
                  <a:txBody>
                    <a:bodyPr/>
                    <a:lstStyle/>
                    <a:p>
                      <a:pPr algn="r" rtl="0" fontAlgn="ctr"/>
                      <a:r>
                        <a:rPr lang="es-ES" sz="900" b="0" i="0" u="none" strike="noStrike">
                          <a:solidFill>
                            <a:srgbClr val="44546A"/>
                          </a:solidFill>
                          <a:effectLst/>
                          <a:latin typeface="Calibri" panose="020F0502020204030204" pitchFamily="34" charset="0"/>
                          <a:cs typeface="Calibri" panose="020F0502020204030204" pitchFamily="34" charset="0"/>
                        </a:rPr>
                        <a:t>Construcción y dotación de la infraestructura física para la sede de la DIAN en la ciudad de Villavicencio</a:t>
                      </a:r>
                    </a:p>
                  </a:txBody>
                  <a:tcPr marL="0" marR="0" marT="0" marB="0" anchor="ctr">
                    <a:lnL w="12700" cap="flat" cmpd="sng" algn="ctr">
                      <a:solidFill>
                        <a:schemeClr val="tx1"/>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900" b="0" i="0" u="none" strike="noStrike">
                          <a:solidFill>
                            <a:srgbClr val="44546A"/>
                          </a:solidFill>
                          <a:effectLst/>
                          <a:latin typeface="Calibri" panose="020F0502020204030204" pitchFamily="34" charset="0"/>
                          <a:cs typeface="Calibri" panose="020F0502020204030204" pitchFamily="34" charset="0"/>
                        </a:rPr>
                        <a:t>               -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900" b="0" i="0" u="none" strike="noStrike">
                          <a:solidFill>
                            <a:srgbClr val="44546A"/>
                          </a:solidFill>
                          <a:effectLst/>
                          <a:latin typeface="Calibri" panose="020F0502020204030204" pitchFamily="34" charset="0"/>
                          <a:cs typeface="Calibri" panose="020F0502020204030204" pitchFamily="34" charset="0"/>
                        </a:rPr>
                        <a:t>               -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900" b="0" i="0" u="none" strike="noStrike">
                          <a:solidFill>
                            <a:srgbClr val="44546A"/>
                          </a:solidFill>
                          <a:effectLst/>
                          <a:latin typeface="Calibri" panose="020F0502020204030204" pitchFamily="34" charset="0"/>
                          <a:cs typeface="Calibri" panose="020F0502020204030204" pitchFamily="34" charset="0"/>
                        </a:rPr>
                        <a:t>          1,853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900" b="0" i="0" u="none" strike="noStrike">
                          <a:solidFill>
                            <a:srgbClr val="44546A"/>
                          </a:solidFill>
                          <a:effectLst/>
                          <a:latin typeface="Calibri" panose="020F0502020204030204" pitchFamily="34" charset="0"/>
                          <a:cs typeface="Calibri" panose="020F0502020204030204" pitchFamily="34" charset="0"/>
                        </a:rPr>
                        <a:t>        14,827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900" b="0" i="0" u="none" strike="noStrike">
                          <a:solidFill>
                            <a:srgbClr val="44546A"/>
                          </a:solidFill>
                          <a:effectLst/>
                          <a:latin typeface="Calibri" panose="020F0502020204030204" pitchFamily="34" charset="0"/>
                          <a:cs typeface="Calibri" panose="020F0502020204030204" pitchFamily="34" charset="0"/>
                        </a:rPr>
                        <a:t>          6,989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900" b="0" i="0" u="none" strike="noStrike">
                          <a:solidFill>
                            <a:srgbClr val="44546A"/>
                          </a:solidFill>
                          <a:effectLst/>
                          <a:latin typeface="Calibri" panose="020F0502020204030204" pitchFamily="34" charset="0"/>
                          <a:cs typeface="Calibri" panose="020F0502020204030204" pitchFamily="34" charset="0"/>
                        </a:rPr>
                        <a:t>               -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900" b="0" i="0" u="none" strike="noStrike">
                          <a:solidFill>
                            <a:srgbClr val="44546A"/>
                          </a:solidFill>
                          <a:effectLst/>
                          <a:latin typeface="Calibri" panose="020F0502020204030204" pitchFamily="34" charset="0"/>
                          <a:cs typeface="Calibri" panose="020F0502020204030204" pitchFamily="34" charset="0"/>
                        </a:rPr>
                        <a:t>100%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FFFFF"/>
                    </a:solidFill>
                  </a:tcPr>
                </a:tc>
                <a:tc>
                  <a:txBody>
                    <a:bodyPr/>
                    <a:lstStyle/>
                    <a:p>
                      <a:pPr algn="r" rtl="0" fontAlgn="ctr"/>
                      <a:r>
                        <a:rPr lang="es-CO" sz="900" b="0" i="0" u="none" strike="noStrike">
                          <a:solidFill>
                            <a:srgbClr val="44546A"/>
                          </a:solidFill>
                          <a:effectLst/>
                          <a:latin typeface="Calibri" panose="020F0502020204030204" pitchFamily="34" charset="0"/>
                          <a:cs typeface="Calibri" panose="020F0502020204030204" pitchFamily="34" charset="0"/>
                        </a:rPr>
                        <a:t>700%</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FFFFF"/>
                    </a:solidFill>
                  </a:tcPr>
                </a:tc>
                <a:tc>
                  <a:txBody>
                    <a:bodyPr/>
                    <a:lstStyle/>
                    <a:p>
                      <a:pPr algn="r" rtl="0" fontAlgn="ctr"/>
                      <a:r>
                        <a:rPr lang="es-CO" sz="900" b="0" i="0" u="none" strike="noStrike">
                          <a:solidFill>
                            <a:srgbClr val="44546A"/>
                          </a:solidFill>
                          <a:effectLst/>
                          <a:latin typeface="Calibri" panose="020F0502020204030204" pitchFamily="34" charset="0"/>
                          <a:cs typeface="Calibri" panose="020F0502020204030204" pitchFamily="34" charset="0"/>
                        </a:rPr>
                        <a:t>-53%</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FFFFF"/>
                    </a:solidFill>
                  </a:tcPr>
                </a:tc>
                <a:tc>
                  <a:txBody>
                    <a:bodyPr/>
                    <a:lstStyle/>
                    <a:p>
                      <a:pPr algn="r" rtl="0" fontAlgn="ctr"/>
                      <a:r>
                        <a:rPr lang="es-CO" sz="900" b="0" i="0" u="none" strike="noStrike">
                          <a:solidFill>
                            <a:srgbClr val="44546A"/>
                          </a:solidFill>
                          <a:effectLst/>
                          <a:latin typeface="Calibri" panose="020F0502020204030204" pitchFamily="34" charset="0"/>
                          <a:cs typeface="Calibri" panose="020F0502020204030204" pitchFamily="34" charset="0"/>
                        </a:rPr>
                        <a:t>-100%</a:t>
                      </a:r>
                    </a:p>
                  </a:txBody>
                  <a:tcPr marL="0" marR="0" marT="0" marB="0" anchor="ctr">
                    <a:lnL w="6350" cap="flat" cmpd="sng" algn="ctr">
                      <a:solidFill>
                        <a:srgbClr val="B8CCE4"/>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FFFFF"/>
                    </a:solidFill>
                  </a:tcPr>
                </a:tc>
                <a:extLst>
                  <a:ext uri="{0D108BD9-81ED-4DB2-BD59-A6C34878D82A}">
                    <a16:rowId xmlns:a16="http://schemas.microsoft.com/office/drawing/2014/main" xmlns="" val="3011900831"/>
                  </a:ext>
                </a:extLst>
              </a:tr>
              <a:tr h="252132">
                <a:tc>
                  <a:txBody>
                    <a:bodyPr/>
                    <a:lstStyle/>
                    <a:p>
                      <a:pPr algn="r" rtl="0" fontAlgn="ctr"/>
                      <a:r>
                        <a:rPr lang="es-ES" sz="900" b="0" i="0" u="none" strike="noStrike">
                          <a:solidFill>
                            <a:srgbClr val="44546A"/>
                          </a:solidFill>
                          <a:effectLst/>
                          <a:latin typeface="Calibri" panose="020F0502020204030204" pitchFamily="34" charset="0"/>
                          <a:cs typeface="Calibri" panose="020F0502020204030204" pitchFamily="34" charset="0"/>
                        </a:rPr>
                        <a:t>Control de la producción y conservación en el ciclo vital de documentos de la DIAN a Nivel Nacional </a:t>
                      </a:r>
                    </a:p>
                  </a:txBody>
                  <a:tcPr marL="0" marR="0" marT="0" marB="0" anchor="ctr">
                    <a:lnL w="12700" cap="flat" cmpd="sng" algn="ctr">
                      <a:solidFill>
                        <a:schemeClr val="tx1"/>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rtl="0" fontAlgn="ctr"/>
                      <a:r>
                        <a:rPr lang="es-CO" sz="900" b="0" i="0" u="none" strike="noStrike">
                          <a:solidFill>
                            <a:srgbClr val="44546A"/>
                          </a:solidFill>
                          <a:effectLst/>
                          <a:latin typeface="Calibri" panose="020F0502020204030204" pitchFamily="34" charset="0"/>
                          <a:cs typeface="Calibri" panose="020F0502020204030204" pitchFamily="34" charset="0"/>
                        </a:rPr>
                        <a:t>          6,512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rtl="0" fontAlgn="ctr"/>
                      <a:r>
                        <a:rPr lang="es-CO" sz="900" b="0" i="0" u="none" strike="noStrike">
                          <a:solidFill>
                            <a:srgbClr val="44546A"/>
                          </a:solidFill>
                          <a:effectLst/>
                          <a:latin typeface="Calibri" panose="020F0502020204030204" pitchFamily="34" charset="0"/>
                          <a:cs typeface="Calibri" panose="020F0502020204030204" pitchFamily="34" charset="0"/>
                        </a:rPr>
                        <a:t>          6,512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rtl="0" fontAlgn="ctr"/>
                      <a:r>
                        <a:rPr lang="es-CO" sz="900" b="0" i="0" u="none" strike="noStrike">
                          <a:solidFill>
                            <a:srgbClr val="44546A"/>
                          </a:solidFill>
                          <a:effectLst/>
                          <a:latin typeface="Calibri" panose="020F0502020204030204" pitchFamily="34" charset="0"/>
                          <a:cs typeface="Calibri" panose="020F0502020204030204" pitchFamily="34" charset="0"/>
                        </a:rPr>
                        <a:t>          4,880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rtl="0" fontAlgn="ctr"/>
                      <a:r>
                        <a:rPr lang="es-CO" sz="900" b="0" i="0" u="none" strike="noStrike">
                          <a:solidFill>
                            <a:srgbClr val="44546A"/>
                          </a:solidFill>
                          <a:effectLst/>
                          <a:latin typeface="Calibri" panose="020F0502020204030204" pitchFamily="34" charset="0"/>
                          <a:cs typeface="Calibri" panose="020F0502020204030204" pitchFamily="34" charset="0"/>
                        </a:rPr>
                        <a:t>        49,428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rtl="0" fontAlgn="ctr"/>
                      <a:r>
                        <a:rPr lang="es-CO" sz="900" b="0" i="0" u="none" strike="noStrike">
                          <a:solidFill>
                            <a:srgbClr val="44546A"/>
                          </a:solidFill>
                          <a:effectLst/>
                          <a:latin typeface="Calibri" panose="020F0502020204030204" pitchFamily="34" charset="0"/>
                          <a:cs typeface="Calibri" panose="020F0502020204030204" pitchFamily="34" charset="0"/>
                        </a:rPr>
                        <a:t>               -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rtl="0" fontAlgn="ctr"/>
                      <a:r>
                        <a:rPr lang="es-CO" sz="900" b="0" i="0" u="none" strike="noStrike" dirty="0">
                          <a:solidFill>
                            <a:srgbClr val="44546A"/>
                          </a:solidFill>
                          <a:effectLst/>
                          <a:latin typeface="Calibri" panose="020F0502020204030204" pitchFamily="34" charset="0"/>
                          <a:cs typeface="Calibri" panose="020F0502020204030204" pitchFamily="34" charset="0"/>
                        </a:rPr>
                        <a:t>               -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B8CCE4"/>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rtl="0" fontAlgn="ctr"/>
                      <a:r>
                        <a:rPr lang="es-CO" sz="900" b="0" i="0" u="none" strike="noStrike">
                          <a:solidFill>
                            <a:srgbClr val="44546A"/>
                          </a:solidFill>
                          <a:effectLst/>
                          <a:latin typeface="Calibri" panose="020F0502020204030204" pitchFamily="34" charset="0"/>
                          <a:cs typeface="Calibri" panose="020F0502020204030204" pitchFamily="34" charset="0"/>
                        </a:rPr>
                        <a:t>-25%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r" rtl="0" fontAlgn="ctr"/>
                      <a:r>
                        <a:rPr lang="es-CO" sz="900" b="0" i="0" u="none" strike="noStrike">
                          <a:solidFill>
                            <a:srgbClr val="44546A"/>
                          </a:solidFill>
                          <a:effectLst/>
                          <a:latin typeface="Calibri" panose="020F0502020204030204" pitchFamily="34" charset="0"/>
                          <a:cs typeface="Calibri" panose="020F0502020204030204" pitchFamily="34" charset="0"/>
                        </a:rPr>
                        <a:t>913%</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r" rtl="0" fontAlgn="ctr"/>
                      <a:r>
                        <a:rPr lang="es-CO" sz="900" b="0" i="0" u="none" strike="noStrike">
                          <a:solidFill>
                            <a:srgbClr val="44546A"/>
                          </a:solidFill>
                          <a:effectLst/>
                          <a:latin typeface="Calibri" panose="020F0502020204030204" pitchFamily="34" charset="0"/>
                          <a:cs typeface="Calibri" panose="020F0502020204030204" pitchFamily="34" charset="0"/>
                        </a:rPr>
                        <a:t>-100%</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r" rtl="0" fontAlgn="ctr"/>
                      <a:r>
                        <a:rPr lang="es-CO" sz="900" b="0" i="0" u="none" strike="noStrike" dirty="0">
                          <a:solidFill>
                            <a:srgbClr val="44546A"/>
                          </a:solidFill>
                          <a:effectLst/>
                          <a:latin typeface="Calibri" panose="020F0502020204030204" pitchFamily="34" charset="0"/>
                          <a:cs typeface="Calibri" panose="020F0502020204030204" pitchFamily="34" charset="0"/>
                        </a:rPr>
                        <a:t>0%</a:t>
                      </a:r>
                    </a:p>
                  </a:txBody>
                  <a:tcPr marL="0" marR="0" marT="0" marB="0" anchor="ctr">
                    <a:lnL w="6350" cap="flat" cmpd="sng" algn="ctr">
                      <a:solidFill>
                        <a:srgbClr val="B8CCE4"/>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B8CCE4"/>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xmlns="" val="33452953"/>
                  </a:ext>
                </a:extLst>
              </a:tr>
            </a:tbl>
          </a:graphicData>
        </a:graphic>
      </p:graphicFrame>
      <p:graphicFrame>
        <p:nvGraphicFramePr>
          <p:cNvPr id="6" name="Tabla 5"/>
          <p:cNvGraphicFramePr>
            <a:graphicFrameLocks noGrp="1"/>
          </p:cNvGraphicFramePr>
          <p:nvPr>
            <p:extLst>
              <p:ext uri="{D42A27DB-BD31-4B8C-83A1-F6EECF244321}">
                <p14:modId xmlns:p14="http://schemas.microsoft.com/office/powerpoint/2010/main" val="3007668810"/>
              </p:ext>
            </p:extLst>
          </p:nvPr>
        </p:nvGraphicFramePr>
        <p:xfrm>
          <a:off x="575131" y="6335032"/>
          <a:ext cx="6105267" cy="364800"/>
        </p:xfrm>
        <a:graphic>
          <a:graphicData uri="http://schemas.openxmlformats.org/drawingml/2006/table">
            <a:tbl>
              <a:tblPr>
                <a:tableStyleId>{2D5ABB26-0587-4C30-8999-92F81FD0307C}</a:tableStyleId>
              </a:tblPr>
              <a:tblGrid>
                <a:gridCol w="6105267">
                  <a:extLst>
                    <a:ext uri="{9D8B030D-6E8A-4147-A177-3AD203B41FA5}">
                      <a16:colId xmlns:a16="http://schemas.microsoft.com/office/drawing/2014/main" xmlns="" val="1202380372"/>
                    </a:ext>
                  </a:extLst>
                </a:gridCol>
              </a:tblGrid>
              <a:tr h="78197">
                <a:tc>
                  <a:txBody>
                    <a:bodyPr/>
                    <a:lstStyle/>
                    <a:p>
                      <a:pPr algn="just" rtl="0" fontAlgn="ctr"/>
                      <a:r>
                        <a:rPr lang="es-ES" sz="500" u="none" strike="noStrike">
                          <a:solidFill>
                            <a:srgbClr val="002060"/>
                          </a:solidFill>
                          <a:effectLst/>
                        </a:rPr>
                        <a:t>* Apropiación vigente a 30 de abril de 2020, SIN descontar partidas suspendidas</a:t>
                      </a:r>
                      <a:endParaRPr lang="es-ES" sz="500" b="0" i="0" u="none" strike="noStrike">
                        <a:solidFill>
                          <a:srgbClr val="002060"/>
                        </a:solidFill>
                        <a:effectLst/>
                        <a:latin typeface="Calibri" panose="020F0502020204030204" pitchFamily="34" charset="0"/>
                      </a:endParaRPr>
                    </a:p>
                  </a:txBody>
                  <a:tcPr marL="0" marR="0" marT="0" marB="0" anchor="ctr"/>
                </a:tc>
                <a:extLst>
                  <a:ext uri="{0D108BD9-81ED-4DB2-BD59-A6C34878D82A}">
                    <a16:rowId xmlns:a16="http://schemas.microsoft.com/office/drawing/2014/main" xmlns="" val="347556302"/>
                  </a:ext>
                </a:extLst>
              </a:tr>
              <a:tr h="286603">
                <a:tc>
                  <a:txBody>
                    <a:bodyPr/>
                    <a:lstStyle/>
                    <a:p>
                      <a:pPr algn="just" rtl="0" fontAlgn="ctr"/>
                      <a:r>
                        <a:rPr lang="es-CO" sz="500" u="none" strike="noStrike" dirty="0">
                          <a:solidFill>
                            <a:srgbClr val="002060"/>
                          </a:solidFill>
                          <a:effectLst/>
                        </a:rPr>
                        <a:t>** Apropiación vigente a 30 de abril de 2020, descontando partidas suspendidas</a:t>
                      </a:r>
                      <a:endParaRPr lang="es-CO" sz="500" b="0" i="0" u="none" strike="noStrike" dirty="0">
                        <a:solidFill>
                          <a:srgbClr val="002060"/>
                        </a:solidFill>
                        <a:effectLst/>
                        <a:latin typeface="Calibri" panose="020F0502020204030204" pitchFamily="34" charset="0"/>
                      </a:endParaRPr>
                    </a:p>
                  </a:txBody>
                  <a:tcPr marL="0" marR="0" marT="0" marB="0" anchor="ctr"/>
                </a:tc>
                <a:extLst>
                  <a:ext uri="{0D108BD9-81ED-4DB2-BD59-A6C34878D82A}">
                    <a16:rowId xmlns:a16="http://schemas.microsoft.com/office/drawing/2014/main" xmlns="" val="2571866931"/>
                  </a:ext>
                </a:extLst>
              </a:tr>
            </a:tbl>
          </a:graphicData>
        </a:graphic>
      </p:graphicFrame>
    </p:spTree>
    <p:extLst>
      <p:ext uri="{BB962C8B-B14F-4D97-AF65-F5344CB8AC3E}">
        <p14:creationId xmlns:p14="http://schemas.microsoft.com/office/powerpoint/2010/main" val="38078598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5">
            <a:extLst>
              <a:ext uri="{FF2B5EF4-FFF2-40B4-BE49-F238E27FC236}">
                <a16:creationId xmlns:a16="http://schemas.microsoft.com/office/drawing/2014/main" xmlns="" id="{147A00F9-85D5-482F-8929-515BA65B6DAA}"/>
              </a:ext>
            </a:extLst>
          </p:cNvPr>
          <p:cNvSpPr>
            <a:spLocks noGrp="1"/>
          </p:cNvSpPr>
          <p:nvPr>
            <p:ph type="title"/>
          </p:nvPr>
        </p:nvSpPr>
        <p:spPr>
          <a:xfrm>
            <a:off x="291865" y="131542"/>
            <a:ext cx="11613596" cy="535021"/>
          </a:xfrm>
        </p:spPr>
        <p:txBody>
          <a:bodyPr/>
          <a:lstStyle/>
          <a:p>
            <a:r>
              <a:rPr lang="es-CO" sz="2800" dirty="0"/>
              <a:t>5.2 Solicitud MGMP Inversión</a:t>
            </a:r>
          </a:p>
        </p:txBody>
      </p:sp>
      <p:sp>
        <p:nvSpPr>
          <p:cNvPr id="17" name="Text Placeholder 16">
            <a:extLst>
              <a:ext uri="{FF2B5EF4-FFF2-40B4-BE49-F238E27FC236}">
                <a16:creationId xmlns:a16="http://schemas.microsoft.com/office/drawing/2014/main" xmlns="" id="{CC7E4799-0F53-4A92-81A5-D4162B3A1AAE}"/>
              </a:ext>
            </a:extLst>
          </p:cNvPr>
          <p:cNvSpPr>
            <a:spLocks noGrp="1"/>
          </p:cNvSpPr>
          <p:nvPr>
            <p:ph type="body" sz="quarter" idx="10"/>
          </p:nvPr>
        </p:nvSpPr>
        <p:spPr>
          <a:xfrm>
            <a:off x="291865" y="530376"/>
            <a:ext cx="11614384" cy="272374"/>
          </a:xfrm>
        </p:spPr>
        <p:txBody>
          <a:bodyPr/>
          <a:lstStyle/>
          <a:p>
            <a:r>
              <a:rPr lang="es-CO" sz="1800" dirty="0"/>
              <a:t>Resumen de Requerimientos en Inversión </a:t>
            </a:r>
            <a:r>
              <a:rPr lang="es-CO" sz="1800" dirty="0" smtClean="0"/>
              <a:t>2021</a:t>
            </a:r>
            <a:endParaRPr lang="es-CO" sz="1800" dirty="0"/>
          </a:p>
        </p:txBody>
      </p:sp>
      <p:sp>
        <p:nvSpPr>
          <p:cNvPr id="2" name="Rectángulo 1"/>
          <p:cNvSpPr/>
          <p:nvPr/>
        </p:nvSpPr>
        <p:spPr>
          <a:xfrm>
            <a:off x="291865" y="1227283"/>
            <a:ext cx="11499801" cy="5262979"/>
          </a:xfrm>
          <a:prstGeom prst="rect">
            <a:avLst/>
          </a:prstGeom>
        </p:spPr>
        <p:txBody>
          <a:bodyPr wrap="square">
            <a:spAutoFit/>
          </a:bodyPr>
          <a:lstStyle/>
          <a:p>
            <a:pPr marL="171450" indent="-171450" algn="just">
              <a:buFont typeface="Wingdings" panose="05000000000000000000" pitchFamily="2" charset="2"/>
              <a:buChar char="Ø"/>
            </a:pPr>
            <a:r>
              <a:rPr lang="es-ES" sz="1200" dirty="0"/>
              <a:t>El requerimiento de recursos para la vigencia 2021 es de $277.212 millones en catorce (14) proyectos de inversión</a:t>
            </a:r>
            <a:r>
              <a:rPr lang="es-ES" sz="1200" dirty="0" smtClean="0"/>
              <a:t>.</a:t>
            </a:r>
          </a:p>
          <a:p>
            <a:pPr algn="just"/>
            <a:endParaRPr lang="es-ES" sz="1200" dirty="0"/>
          </a:p>
          <a:p>
            <a:pPr marL="171450" indent="-171450" algn="just">
              <a:buFont typeface="Wingdings" panose="05000000000000000000" pitchFamily="2" charset="2"/>
              <a:buChar char="Ø"/>
            </a:pPr>
            <a:r>
              <a:rPr lang="es-ES" sz="1200" dirty="0"/>
              <a:t>Los gastos de inversión presentan un panorama deficitario, pues el tope informado (para 2021 de $48.178 millones) no permite cumplir con las metas y objetivos propuestos en la planeación institucional, según la cual la DIAN debe contribuir con la sostenibilidad  fiscal del Estado Colombiano.</a:t>
            </a:r>
          </a:p>
          <a:p>
            <a:pPr marL="171450" indent="-171450" algn="just">
              <a:buFont typeface="Wingdings" panose="05000000000000000000" pitchFamily="2" charset="2"/>
              <a:buChar char="Ø"/>
            </a:pPr>
            <a:endParaRPr lang="es-ES" sz="1200" dirty="0"/>
          </a:p>
          <a:p>
            <a:pPr marL="171450" indent="-171450" algn="just">
              <a:buFont typeface="Wingdings" panose="05000000000000000000" pitchFamily="2" charset="2"/>
              <a:buChar char="Ø"/>
            </a:pPr>
            <a:r>
              <a:rPr lang="es-ES" sz="1200" dirty="0"/>
              <a:t>Se presenta un déficit de $229.033 millones con los cuales se pretende atender temas prioritarios como algunas sedes de la Entidad que presentan un grave estado de deterioro producto de eventos naturales, tales como movimientos sísmicos, temblores y tormentas. Para ello se cuenta con proyectos inscritos para la adecuación y mantenimiento de sedes, rehabilitación y reforzamientos estructural,  y construcción de sedes, con los que se garantizaría cumplir con las disposiciones legales respecto a la sismo resistencia de los edificios, y con la seguridad de los funcionarios de la Entidad y de los contribuyentes que frecuentan las instalaciones.</a:t>
            </a:r>
          </a:p>
          <a:p>
            <a:pPr marL="171450" indent="-171450" algn="just">
              <a:buFont typeface="Wingdings" panose="05000000000000000000" pitchFamily="2" charset="2"/>
              <a:buChar char="Ø"/>
            </a:pPr>
            <a:endParaRPr lang="es-ES" sz="1200" dirty="0"/>
          </a:p>
          <a:p>
            <a:pPr marL="171450" indent="-171450" algn="just">
              <a:buFont typeface="Wingdings" panose="05000000000000000000" pitchFamily="2" charset="2"/>
              <a:buChar char="Ø"/>
            </a:pPr>
            <a:r>
              <a:rPr lang="es-ES" sz="1200" dirty="0"/>
              <a:t>El Proyecto Modernización Tecnológica busca implementar un modelo de gestión institucional efectiva, alineado con los modelos de administración tributaria y aduanera moderna y soportada en tecnologías de la información, que permita mejorar los índices de recaudo de la Entidad y facilitar el comercio exterior al habilitar niveles de control óptimo para simplificar la prestación de servicios y responder a las necesidades de los clientes externos e internos de la DIAN.  </a:t>
            </a:r>
            <a:endParaRPr lang="es-ES" sz="1200" dirty="0" smtClean="0"/>
          </a:p>
          <a:p>
            <a:pPr algn="just"/>
            <a:endParaRPr lang="es-ES" sz="1200" dirty="0"/>
          </a:p>
          <a:p>
            <a:pPr marL="171450" indent="-171450" algn="just">
              <a:buFont typeface="Wingdings" panose="05000000000000000000" pitchFamily="2" charset="2"/>
              <a:buChar char="Ø"/>
            </a:pPr>
            <a:r>
              <a:rPr lang="es-ES" sz="1200" dirty="0"/>
              <a:t>El Proyecto de Implementación, Impulso y Masificación de la Factura Electrónica fue formulado para el fortalecimiento de las herramientas técnicas de control de la DIAN y convertirse en el instrumento más eficaz para controlar la evasión de IVA</a:t>
            </a:r>
            <a:r>
              <a:rPr lang="es-ES" sz="1200" dirty="0" smtClean="0"/>
              <a:t>.</a:t>
            </a:r>
          </a:p>
          <a:p>
            <a:pPr marL="171450" indent="-171450" algn="just">
              <a:buFont typeface="Wingdings" panose="05000000000000000000" pitchFamily="2" charset="2"/>
              <a:buChar char="Ø"/>
            </a:pPr>
            <a:endParaRPr lang="es-ES" sz="1200" dirty="0"/>
          </a:p>
          <a:p>
            <a:pPr marL="171450" indent="-171450" algn="just">
              <a:buFont typeface="Wingdings" panose="05000000000000000000" pitchFamily="2" charset="2"/>
              <a:buChar char="Ø"/>
            </a:pPr>
            <a:r>
              <a:rPr lang="es-ES" sz="1200" dirty="0"/>
              <a:t>Con el Proyecto de Implantación Plan Anual Antievasión se pretende fortalecer la capacidad operativa, que permita la disminución de los niveles de evasión, elusión y contrabando existentes en el país.</a:t>
            </a:r>
          </a:p>
          <a:p>
            <a:pPr marL="171450" indent="-171450" algn="just">
              <a:buFont typeface="Wingdings" panose="05000000000000000000" pitchFamily="2" charset="2"/>
              <a:buChar char="Ø"/>
            </a:pPr>
            <a:endParaRPr lang="es-ES" sz="1200" dirty="0"/>
          </a:p>
          <a:p>
            <a:pPr marL="171450" indent="-171450" algn="just">
              <a:buFont typeface="Wingdings" panose="05000000000000000000" pitchFamily="2" charset="2"/>
              <a:buChar char="Ø"/>
            </a:pPr>
            <a:r>
              <a:rPr lang="es-ES" sz="1200" dirty="0"/>
              <a:t>El Proyecto Laboratorio Nacional de Aduanas se convierte en un instrumento de facilitación y control del comercio internacional que contribuye a un mejor control de origen y valor de las mercancías, e impacta en la disminución de la subfacturación y el contrabando</a:t>
            </a:r>
            <a:r>
              <a:rPr lang="es-ES" sz="1200" dirty="0" smtClean="0"/>
              <a:t>.</a:t>
            </a:r>
          </a:p>
          <a:p>
            <a:pPr algn="just"/>
            <a:endParaRPr lang="es-ES" sz="1200" dirty="0"/>
          </a:p>
          <a:p>
            <a:pPr marL="171450" indent="-171450" algn="just">
              <a:buFont typeface="Wingdings" panose="05000000000000000000" pitchFamily="2" charset="2"/>
              <a:buChar char="Ø"/>
            </a:pPr>
            <a:r>
              <a:rPr lang="es-ES" sz="1200" dirty="0"/>
              <a:t>Con los recursos solicitados para el Proyecto Ciclo Vital de los Documentos se pretende continuar con la aplicación y madurez del modelo corporativo de gestión documental, en respuesta a las particularidades, especialidad e importancia de las funciones asignadas a la DIAN .</a:t>
            </a:r>
            <a:endParaRPr lang="es-CO" sz="1200" dirty="0"/>
          </a:p>
        </p:txBody>
      </p:sp>
      <p:sp>
        <p:nvSpPr>
          <p:cNvPr id="5" name="Flecha izquierda 4">
            <a:hlinkClick r:id="rId2" action="ppaction://hlinksldjump"/>
          </p:cNvPr>
          <p:cNvSpPr/>
          <p:nvPr/>
        </p:nvSpPr>
        <p:spPr>
          <a:xfrm>
            <a:off x="11136573" y="6387153"/>
            <a:ext cx="846162" cy="327546"/>
          </a:xfrm>
          <a:prstGeom prst="leftArrow">
            <a:avLst/>
          </a:pr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s-CO" dirty="0" err="1" smtClean="0"/>
          </a:p>
        </p:txBody>
      </p:sp>
      <p:sp>
        <p:nvSpPr>
          <p:cNvPr id="6" name="CuadroTexto 5">
            <a:hlinkClick r:id="rId2" action="ppaction://hlinksldjump"/>
          </p:cNvPr>
          <p:cNvSpPr txBox="1"/>
          <p:nvPr/>
        </p:nvSpPr>
        <p:spPr>
          <a:xfrm>
            <a:off x="11341290" y="6420121"/>
            <a:ext cx="1282890" cy="261610"/>
          </a:xfrm>
          <a:prstGeom prst="rect">
            <a:avLst/>
          </a:prstGeom>
          <a:noFill/>
        </p:spPr>
        <p:txBody>
          <a:bodyPr wrap="square" rtlCol="0" anchor="ctr">
            <a:spAutoFit/>
          </a:bodyPr>
          <a:lstStyle/>
          <a:p>
            <a:pPr algn="l">
              <a:spcBef>
                <a:spcPts val="600"/>
              </a:spcBef>
            </a:pPr>
            <a:r>
              <a:rPr lang="es-CO" sz="1100" dirty="0" smtClean="0"/>
              <a:t>volver</a:t>
            </a:r>
          </a:p>
        </p:txBody>
      </p:sp>
    </p:spTree>
    <p:extLst>
      <p:ext uri="{BB962C8B-B14F-4D97-AF65-F5344CB8AC3E}">
        <p14:creationId xmlns:p14="http://schemas.microsoft.com/office/powerpoint/2010/main" val="215047175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xmlns="" id="{BCA35AD4-8888-4306-94F2-DE7FCFEBF58A}"/>
              </a:ext>
            </a:extLst>
          </p:cNvPr>
          <p:cNvSpPr>
            <a:spLocks noGrp="1"/>
          </p:cNvSpPr>
          <p:nvPr>
            <p:ph type="body" sz="quarter" idx="12"/>
          </p:nvPr>
        </p:nvSpPr>
        <p:spPr>
          <a:xfrm>
            <a:off x="7651630" y="5262112"/>
            <a:ext cx="5055080" cy="800061"/>
          </a:xfrm>
        </p:spPr>
        <p:txBody>
          <a:bodyPr>
            <a:noAutofit/>
          </a:bodyPr>
          <a:lstStyle/>
          <a:p>
            <a:pPr algn="l"/>
            <a:r>
              <a:rPr lang="es-ES" sz="5400" dirty="0" smtClean="0"/>
              <a:t>Fondo Adaptación</a:t>
            </a:r>
            <a:endParaRPr lang="es-CO" sz="5400" dirty="0"/>
          </a:p>
        </p:txBody>
      </p:sp>
      <p:pic>
        <p:nvPicPr>
          <p:cNvPr id="8194" name="Picture 2" descr="Ministerio de Hacienda y CrÃ©dito PÃºblic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5328" y="273570"/>
            <a:ext cx="4381500" cy="933450"/>
          </a:xfrm>
          <a:prstGeom prst="rect">
            <a:avLst/>
          </a:prstGeom>
          <a:noFill/>
          <a:extLst>
            <a:ext uri="{909E8E84-426E-40DD-AFC4-6F175D3DCCD1}">
              <a14:hiddenFill xmlns:a14="http://schemas.microsoft.com/office/drawing/2010/main">
                <a:solidFill>
                  <a:srgbClr val="FFFFFF"/>
                </a:solidFill>
              </a14:hiddenFill>
            </a:ext>
          </a:extLst>
        </p:spPr>
      </p:pic>
      <p:sp>
        <p:nvSpPr>
          <p:cNvPr id="4" name="Flecha izquierda 3">
            <a:hlinkClick r:id="rId3" action="ppaction://hlinksldjump"/>
          </p:cNvPr>
          <p:cNvSpPr/>
          <p:nvPr/>
        </p:nvSpPr>
        <p:spPr>
          <a:xfrm>
            <a:off x="11136573" y="6387153"/>
            <a:ext cx="846162" cy="327546"/>
          </a:xfrm>
          <a:prstGeom prst="leftArrow">
            <a:avLst/>
          </a:prstGeom>
          <a:solidFill>
            <a:schemeClr val="bg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s-CO" dirty="0" err="1" smtClean="0"/>
          </a:p>
        </p:txBody>
      </p:sp>
      <p:sp>
        <p:nvSpPr>
          <p:cNvPr id="5" name="CuadroTexto 4">
            <a:hlinkClick r:id="rId3" action="ppaction://hlinksldjump"/>
          </p:cNvPr>
          <p:cNvSpPr txBox="1"/>
          <p:nvPr/>
        </p:nvSpPr>
        <p:spPr>
          <a:xfrm>
            <a:off x="11341290" y="6420121"/>
            <a:ext cx="1282890" cy="261610"/>
          </a:xfrm>
          <a:prstGeom prst="rect">
            <a:avLst/>
          </a:prstGeom>
          <a:noFill/>
        </p:spPr>
        <p:txBody>
          <a:bodyPr wrap="square" rtlCol="0" anchor="ctr">
            <a:spAutoFit/>
          </a:bodyPr>
          <a:lstStyle/>
          <a:p>
            <a:pPr algn="l">
              <a:spcBef>
                <a:spcPts val="600"/>
              </a:spcBef>
            </a:pPr>
            <a:r>
              <a:rPr lang="es-CO" sz="1100" dirty="0" smtClean="0"/>
              <a:t>volver</a:t>
            </a:r>
          </a:p>
        </p:txBody>
      </p:sp>
    </p:spTree>
    <p:extLst>
      <p:ext uri="{BB962C8B-B14F-4D97-AF65-F5344CB8AC3E}">
        <p14:creationId xmlns:p14="http://schemas.microsoft.com/office/powerpoint/2010/main" val="88802869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xmlns="" id="{A9BF9024-8020-45D8-80DC-C010FECB1919}"/>
              </a:ext>
            </a:extLst>
          </p:cNvPr>
          <p:cNvSpPr>
            <a:spLocks noGrp="1"/>
          </p:cNvSpPr>
          <p:nvPr>
            <p:ph type="body" sz="quarter" idx="11"/>
          </p:nvPr>
        </p:nvSpPr>
        <p:spPr/>
        <p:txBody>
          <a:bodyPr>
            <a:normAutofit/>
          </a:bodyPr>
          <a:lstStyle/>
          <a:p>
            <a:r>
              <a:rPr lang="es-CO" dirty="0"/>
              <a:t>Solicitudes MGMP </a:t>
            </a:r>
            <a:r>
              <a:rPr lang="es-CO" dirty="0" smtClean="0"/>
              <a:t>2021-2024 </a:t>
            </a:r>
            <a:r>
              <a:rPr lang="es-CO" dirty="0"/>
              <a:t>y Vigencias Futuras</a:t>
            </a:r>
          </a:p>
        </p:txBody>
      </p:sp>
      <p:sp>
        <p:nvSpPr>
          <p:cNvPr id="12" name="Text Placeholder 11">
            <a:extLst>
              <a:ext uri="{FF2B5EF4-FFF2-40B4-BE49-F238E27FC236}">
                <a16:creationId xmlns:a16="http://schemas.microsoft.com/office/drawing/2014/main" xmlns="" id="{F474FB92-D38F-4078-BAA8-B8932BB77242}"/>
              </a:ext>
            </a:extLst>
          </p:cNvPr>
          <p:cNvSpPr>
            <a:spLocks noGrp="1"/>
          </p:cNvSpPr>
          <p:nvPr>
            <p:ph type="body" sz="quarter" idx="12"/>
          </p:nvPr>
        </p:nvSpPr>
        <p:spPr/>
        <p:txBody>
          <a:bodyPr>
            <a:normAutofit/>
          </a:bodyPr>
          <a:lstStyle/>
          <a:p>
            <a:r>
              <a:rPr lang="es-CO" dirty="0"/>
              <a:t>1</a:t>
            </a:r>
            <a:r>
              <a:rPr lang="es-CO" dirty="0" smtClean="0"/>
              <a:t>.</a:t>
            </a:r>
            <a:endParaRPr lang="es-CO" dirty="0"/>
          </a:p>
        </p:txBody>
      </p:sp>
    </p:spTree>
    <p:extLst>
      <p:ext uri="{BB962C8B-B14F-4D97-AF65-F5344CB8AC3E}">
        <p14:creationId xmlns:p14="http://schemas.microsoft.com/office/powerpoint/2010/main" val="309016075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xmlns="" id="{A9BF9024-8020-45D8-80DC-C010FECB1919}"/>
              </a:ext>
            </a:extLst>
          </p:cNvPr>
          <p:cNvSpPr>
            <a:spLocks noGrp="1"/>
          </p:cNvSpPr>
          <p:nvPr>
            <p:ph type="body" sz="quarter" idx="11"/>
          </p:nvPr>
        </p:nvSpPr>
        <p:spPr/>
        <p:txBody>
          <a:bodyPr>
            <a:normAutofit/>
          </a:bodyPr>
          <a:lstStyle/>
          <a:p>
            <a:r>
              <a:rPr lang="es-CO" dirty="0"/>
              <a:t>Ingresos</a:t>
            </a:r>
          </a:p>
        </p:txBody>
      </p:sp>
      <p:sp>
        <p:nvSpPr>
          <p:cNvPr id="12" name="Text Placeholder 11">
            <a:extLst>
              <a:ext uri="{FF2B5EF4-FFF2-40B4-BE49-F238E27FC236}">
                <a16:creationId xmlns:a16="http://schemas.microsoft.com/office/drawing/2014/main" xmlns="" id="{F474FB92-D38F-4078-BAA8-B8932BB77242}"/>
              </a:ext>
            </a:extLst>
          </p:cNvPr>
          <p:cNvSpPr>
            <a:spLocks noGrp="1"/>
          </p:cNvSpPr>
          <p:nvPr>
            <p:ph type="body" sz="quarter" idx="12"/>
          </p:nvPr>
        </p:nvSpPr>
        <p:spPr/>
        <p:txBody>
          <a:bodyPr>
            <a:normAutofit/>
          </a:bodyPr>
          <a:lstStyle/>
          <a:p>
            <a:r>
              <a:rPr lang="es-CO" dirty="0"/>
              <a:t>2.</a:t>
            </a:r>
          </a:p>
        </p:txBody>
      </p:sp>
    </p:spTree>
    <p:extLst>
      <p:ext uri="{BB962C8B-B14F-4D97-AF65-F5344CB8AC3E}">
        <p14:creationId xmlns:p14="http://schemas.microsoft.com/office/powerpoint/2010/main" val="241566172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5">
            <a:extLst>
              <a:ext uri="{FF2B5EF4-FFF2-40B4-BE49-F238E27FC236}">
                <a16:creationId xmlns:a16="http://schemas.microsoft.com/office/drawing/2014/main" xmlns="" id="{147A00F9-85D5-482F-8929-515BA65B6DAA}"/>
              </a:ext>
            </a:extLst>
          </p:cNvPr>
          <p:cNvSpPr>
            <a:spLocks noGrp="1"/>
          </p:cNvSpPr>
          <p:nvPr>
            <p:ph type="title"/>
          </p:nvPr>
        </p:nvSpPr>
        <p:spPr>
          <a:xfrm>
            <a:off x="306301" y="291736"/>
            <a:ext cx="11613596" cy="559387"/>
          </a:xfrm>
        </p:spPr>
        <p:txBody>
          <a:bodyPr/>
          <a:lstStyle/>
          <a:p>
            <a:r>
              <a:rPr lang="es-CO" dirty="0"/>
              <a:t>1</a:t>
            </a:r>
            <a:r>
              <a:rPr lang="es-CO" dirty="0" smtClean="0"/>
              <a:t>. </a:t>
            </a:r>
            <a:r>
              <a:rPr lang="es-CO" dirty="0"/>
              <a:t>Vigencias Futuras MGMP </a:t>
            </a:r>
            <a:r>
              <a:rPr lang="es-CO" dirty="0" smtClean="0"/>
              <a:t>2021 </a:t>
            </a:r>
            <a:r>
              <a:rPr lang="es-CO" dirty="0"/>
              <a:t>- </a:t>
            </a:r>
            <a:r>
              <a:rPr lang="es-CO" dirty="0" smtClean="0"/>
              <a:t>2024</a:t>
            </a:r>
            <a:endParaRPr lang="es-CO" dirty="0"/>
          </a:p>
        </p:txBody>
      </p:sp>
      <p:graphicFrame>
        <p:nvGraphicFramePr>
          <p:cNvPr id="3" name="Tabla 2"/>
          <p:cNvGraphicFramePr>
            <a:graphicFrameLocks noGrp="1"/>
          </p:cNvGraphicFramePr>
          <p:nvPr>
            <p:extLst/>
          </p:nvPr>
        </p:nvGraphicFramePr>
        <p:xfrm>
          <a:off x="497045" y="1323834"/>
          <a:ext cx="11232107" cy="3168226"/>
        </p:xfrm>
        <a:graphic>
          <a:graphicData uri="http://schemas.openxmlformats.org/drawingml/2006/table">
            <a:tbl>
              <a:tblPr/>
              <a:tblGrid>
                <a:gridCol w="2390507">
                  <a:extLst>
                    <a:ext uri="{9D8B030D-6E8A-4147-A177-3AD203B41FA5}">
                      <a16:colId xmlns:a16="http://schemas.microsoft.com/office/drawing/2014/main" xmlns="" val="305516104"/>
                    </a:ext>
                  </a:extLst>
                </a:gridCol>
                <a:gridCol w="1473600">
                  <a:extLst>
                    <a:ext uri="{9D8B030D-6E8A-4147-A177-3AD203B41FA5}">
                      <a16:colId xmlns:a16="http://schemas.microsoft.com/office/drawing/2014/main" xmlns="" val="64266735"/>
                    </a:ext>
                  </a:extLst>
                </a:gridCol>
                <a:gridCol w="1473600">
                  <a:extLst>
                    <a:ext uri="{9D8B030D-6E8A-4147-A177-3AD203B41FA5}">
                      <a16:colId xmlns:a16="http://schemas.microsoft.com/office/drawing/2014/main" xmlns="" val="1133620233"/>
                    </a:ext>
                  </a:extLst>
                </a:gridCol>
                <a:gridCol w="1473600">
                  <a:extLst>
                    <a:ext uri="{9D8B030D-6E8A-4147-A177-3AD203B41FA5}">
                      <a16:colId xmlns:a16="http://schemas.microsoft.com/office/drawing/2014/main" xmlns="" val="3056809104"/>
                    </a:ext>
                  </a:extLst>
                </a:gridCol>
                <a:gridCol w="1473600">
                  <a:extLst>
                    <a:ext uri="{9D8B030D-6E8A-4147-A177-3AD203B41FA5}">
                      <a16:colId xmlns:a16="http://schemas.microsoft.com/office/drawing/2014/main" xmlns="" val="427613664"/>
                    </a:ext>
                  </a:extLst>
                </a:gridCol>
                <a:gridCol w="1473600">
                  <a:extLst>
                    <a:ext uri="{9D8B030D-6E8A-4147-A177-3AD203B41FA5}">
                      <a16:colId xmlns:a16="http://schemas.microsoft.com/office/drawing/2014/main" xmlns="" val="1137783211"/>
                    </a:ext>
                  </a:extLst>
                </a:gridCol>
                <a:gridCol w="1473600">
                  <a:extLst>
                    <a:ext uri="{9D8B030D-6E8A-4147-A177-3AD203B41FA5}">
                      <a16:colId xmlns:a16="http://schemas.microsoft.com/office/drawing/2014/main" xmlns="" val="3629545815"/>
                    </a:ext>
                  </a:extLst>
                </a:gridCol>
              </a:tblGrid>
              <a:tr h="323985">
                <a:tc gridSpan="7">
                  <a:txBody>
                    <a:bodyPr/>
                    <a:lstStyle/>
                    <a:p>
                      <a:pPr algn="ctr" fontAlgn="ctr"/>
                      <a:r>
                        <a:rPr lang="es-CO" sz="1400" b="1" i="0" u="none" strike="noStrike">
                          <a:solidFill>
                            <a:srgbClr val="203764"/>
                          </a:solidFill>
                          <a:effectLst/>
                          <a:latin typeface="Calibri" panose="020F0502020204030204" pitchFamily="34" charset="0"/>
                          <a:cs typeface="Calibri" panose="020F0502020204030204" pitchFamily="34" charset="0"/>
                        </a:rPr>
                        <a:t>Fondo Adaptación</a:t>
                      </a:r>
                    </a:p>
                  </a:txBody>
                  <a:tcPr marL="0" marR="0" marT="0" marB="0" anchor="ctr">
                    <a:lnL>
                      <a:noFill/>
                    </a:lnL>
                    <a:lnR>
                      <a:noFill/>
                    </a:lnR>
                    <a:lnT>
                      <a:noFill/>
                    </a:lnT>
                    <a:lnB>
                      <a:noFill/>
                    </a:lnB>
                    <a:solidFill>
                      <a:srgbClr val="F2F2F2"/>
                    </a:solidFill>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extLst>
                  <a:ext uri="{0D108BD9-81ED-4DB2-BD59-A6C34878D82A}">
                    <a16:rowId xmlns:a16="http://schemas.microsoft.com/office/drawing/2014/main" xmlns="" val="2452874007"/>
                  </a:ext>
                </a:extLst>
              </a:tr>
              <a:tr h="323985">
                <a:tc>
                  <a:txBody>
                    <a:bodyPr/>
                    <a:lstStyle/>
                    <a:p>
                      <a:pPr algn="l" rtl="0" fontAlgn="ctr"/>
                      <a:r>
                        <a:rPr lang="es-CO" sz="1400" b="1" i="0" u="none" strike="noStrike" dirty="0">
                          <a:solidFill>
                            <a:srgbClr val="203764"/>
                          </a:solidFill>
                          <a:effectLst/>
                          <a:latin typeface="Calibri" panose="020F0502020204030204" pitchFamily="34" charset="0"/>
                          <a:cs typeface="Calibri" panose="020F0502020204030204" pitchFamily="34" charset="0"/>
                        </a:rPr>
                        <a:t>Millones de pesos</a:t>
                      </a:r>
                    </a:p>
                  </a:txBody>
                  <a:tcPr marL="0" marR="0" marT="0"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ctr"/>
                      <a:endParaRPr lang="es-CO" sz="1400" b="0" i="0" u="none" strike="noStrike">
                        <a:solidFill>
                          <a:srgbClr val="000000"/>
                        </a:solidFill>
                        <a:effectLst/>
                        <a:latin typeface="Calibri" panose="020F0502020204030204" pitchFamily="34" charset="0"/>
                        <a:cs typeface="Calibri" panose="020F0502020204030204" pitchFamily="34" charset="0"/>
                      </a:endParaRPr>
                    </a:p>
                  </a:txBody>
                  <a:tcPr marL="0" marR="0" marT="0"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ctr"/>
                      <a:endParaRPr lang="es-CO" sz="1400" b="0" i="0" u="none" strike="noStrike">
                        <a:solidFill>
                          <a:srgbClr val="000000"/>
                        </a:solidFill>
                        <a:effectLst/>
                        <a:latin typeface="Calibri" panose="020F0502020204030204" pitchFamily="34" charset="0"/>
                        <a:cs typeface="Calibri" panose="020F0502020204030204" pitchFamily="34" charset="0"/>
                      </a:endParaRPr>
                    </a:p>
                  </a:txBody>
                  <a:tcPr marL="0" marR="0" marT="0" marB="0" anchor="ctr">
                    <a:lnL>
                      <a:noFill/>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gridSpan="4">
                  <a:txBody>
                    <a:bodyPr/>
                    <a:lstStyle/>
                    <a:p>
                      <a:pPr algn="ctr" rtl="0" fontAlgn="ctr"/>
                      <a:r>
                        <a:rPr lang="es-CO" sz="1400" b="1" i="0" u="none" strike="noStrike" dirty="0">
                          <a:solidFill>
                            <a:srgbClr val="FFFFFF"/>
                          </a:solidFill>
                          <a:effectLst/>
                          <a:latin typeface="Calibri" panose="020F0502020204030204" pitchFamily="34" charset="0"/>
                          <a:cs typeface="Calibri" panose="020F0502020204030204" pitchFamily="34" charset="0"/>
                        </a:rPr>
                        <a:t>Vigencias Futuras aprobadas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03764"/>
                    </a:solidFill>
                  </a:tcPr>
                </a:tc>
                <a:tc hMerge="1">
                  <a:txBody>
                    <a:bodyPr/>
                    <a:lstStyle/>
                    <a:p>
                      <a:endParaRPr lang="es-CO"/>
                    </a:p>
                  </a:txBody>
                  <a:tcPr/>
                </a:tc>
                <a:tc hMerge="1">
                  <a:txBody>
                    <a:bodyPr/>
                    <a:lstStyle/>
                    <a:p>
                      <a:endParaRPr lang="es-CO"/>
                    </a:p>
                  </a:txBody>
                  <a:tcPr/>
                </a:tc>
                <a:tc hMerge="1">
                  <a:txBody>
                    <a:bodyPr/>
                    <a:lstStyle/>
                    <a:p>
                      <a:endParaRPr lang="es-CO"/>
                    </a:p>
                  </a:txBody>
                  <a:tcPr/>
                </a:tc>
                <a:extLst>
                  <a:ext uri="{0D108BD9-81ED-4DB2-BD59-A6C34878D82A}">
                    <a16:rowId xmlns:a16="http://schemas.microsoft.com/office/drawing/2014/main" xmlns="" val="881666301"/>
                  </a:ext>
                </a:extLst>
              </a:tr>
              <a:tr h="290291">
                <a:tc>
                  <a:txBody>
                    <a:bodyPr/>
                    <a:lstStyle/>
                    <a:p>
                      <a:pPr algn="ctr" rtl="0" fontAlgn="ctr"/>
                      <a:r>
                        <a:rPr lang="es-CO" sz="1400" b="1" i="0" u="none" strike="noStrike">
                          <a:solidFill>
                            <a:srgbClr val="FFFFFF"/>
                          </a:solidFill>
                          <a:effectLst/>
                          <a:latin typeface="Calibri" panose="020F0502020204030204" pitchFamily="34" charset="0"/>
                          <a:cs typeface="Calibri" panose="020F0502020204030204" pitchFamily="34" charset="0"/>
                        </a:rPr>
                        <a:t>Vigencias Futuras</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03764"/>
                    </a:solidFill>
                  </a:tcPr>
                </a:tc>
                <a:tc>
                  <a:txBody>
                    <a:bodyPr/>
                    <a:lstStyle/>
                    <a:p>
                      <a:pPr algn="ctr" rtl="0" fontAlgn="ctr"/>
                      <a:r>
                        <a:rPr lang="es-CO" sz="1400" b="1" i="0" u="none" strike="noStrike">
                          <a:solidFill>
                            <a:srgbClr val="FFFFFF"/>
                          </a:solidFill>
                          <a:effectLst/>
                          <a:latin typeface="Calibri" panose="020F0502020204030204" pitchFamily="34" charset="0"/>
                          <a:cs typeface="Calibri" panose="020F0502020204030204" pitchFamily="34" charset="0"/>
                        </a:rPr>
                        <a:t>2020*</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03764"/>
                    </a:solidFill>
                  </a:tcPr>
                </a:tc>
                <a:tc>
                  <a:txBody>
                    <a:bodyPr/>
                    <a:lstStyle/>
                    <a:p>
                      <a:pPr algn="ctr" rtl="0" fontAlgn="ctr"/>
                      <a:r>
                        <a:rPr lang="es-CO" sz="1400" b="1" i="0" u="none" strike="noStrike">
                          <a:solidFill>
                            <a:srgbClr val="FFFFFF"/>
                          </a:solidFill>
                          <a:effectLst/>
                          <a:latin typeface="Calibri" panose="020F0502020204030204" pitchFamily="34" charset="0"/>
                          <a:cs typeface="Calibri" panose="020F0502020204030204" pitchFamily="34" charset="0"/>
                        </a:rPr>
                        <a:t>2020**</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03764"/>
                    </a:solidFill>
                  </a:tcPr>
                </a:tc>
                <a:tc>
                  <a:txBody>
                    <a:bodyPr/>
                    <a:lstStyle/>
                    <a:p>
                      <a:pPr algn="ctr" rtl="0" fontAlgn="ctr"/>
                      <a:r>
                        <a:rPr lang="es-CO" sz="1400" b="1" i="0" u="none" strike="noStrike">
                          <a:solidFill>
                            <a:srgbClr val="FFFFFF"/>
                          </a:solidFill>
                          <a:effectLst/>
                          <a:latin typeface="Calibri" panose="020F0502020204030204" pitchFamily="34" charset="0"/>
                          <a:cs typeface="Calibri" panose="020F0502020204030204" pitchFamily="34" charset="0"/>
                        </a:rPr>
                        <a:t>2021</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03764"/>
                    </a:solidFill>
                  </a:tcPr>
                </a:tc>
                <a:tc>
                  <a:txBody>
                    <a:bodyPr/>
                    <a:lstStyle/>
                    <a:p>
                      <a:pPr algn="ctr" rtl="0" fontAlgn="ctr"/>
                      <a:r>
                        <a:rPr lang="es-CO" sz="1400" b="1" i="0" u="none" strike="noStrike">
                          <a:solidFill>
                            <a:srgbClr val="FFFFFF"/>
                          </a:solidFill>
                          <a:effectLst/>
                          <a:latin typeface="Calibri" panose="020F0502020204030204" pitchFamily="34" charset="0"/>
                          <a:cs typeface="Calibri" panose="020F0502020204030204" pitchFamily="34" charset="0"/>
                        </a:rPr>
                        <a:t>2022</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03764"/>
                    </a:solidFill>
                  </a:tcPr>
                </a:tc>
                <a:tc>
                  <a:txBody>
                    <a:bodyPr/>
                    <a:lstStyle/>
                    <a:p>
                      <a:pPr algn="ctr" rtl="0" fontAlgn="ctr"/>
                      <a:r>
                        <a:rPr lang="es-CO" sz="1400" b="1" i="0" u="none" strike="noStrike">
                          <a:solidFill>
                            <a:srgbClr val="FFFFFF"/>
                          </a:solidFill>
                          <a:effectLst/>
                          <a:latin typeface="Calibri" panose="020F0502020204030204" pitchFamily="34" charset="0"/>
                          <a:cs typeface="Calibri" panose="020F0502020204030204" pitchFamily="34" charset="0"/>
                        </a:rPr>
                        <a:t>2023</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03764"/>
                    </a:solidFill>
                  </a:tcPr>
                </a:tc>
                <a:tc>
                  <a:txBody>
                    <a:bodyPr/>
                    <a:lstStyle/>
                    <a:p>
                      <a:pPr algn="ctr" rtl="0" fontAlgn="ctr"/>
                      <a:r>
                        <a:rPr lang="es-CO" sz="1400" b="1" i="0" u="none" strike="noStrike">
                          <a:solidFill>
                            <a:srgbClr val="FFFFFF"/>
                          </a:solidFill>
                          <a:effectLst/>
                          <a:latin typeface="Calibri" panose="020F0502020204030204" pitchFamily="34" charset="0"/>
                          <a:cs typeface="Calibri" panose="020F0502020204030204" pitchFamily="34" charset="0"/>
                        </a:rPr>
                        <a:t>2024</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03764"/>
                    </a:solidFill>
                  </a:tcPr>
                </a:tc>
                <a:extLst>
                  <a:ext uri="{0D108BD9-81ED-4DB2-BD59-A6C34878D82A}">
                    <a16:rowId xmlns:a16="http://schemas.microsoft.com/office/drawing/2014/main" xmlns="" val="2211286765"/>
                  </a:ext>
                </a:extLst>
              </a:tr>
              <a:tr h="497642">
                <a:tc>
                  <a:txBody>
                    <a:bodyPr/>
                    <a:lstStyle/>
                    <a:p>
                      <a:pPr algn="r" rtl="0" fontAlgn="ctr"/>
                      <a:r>
                        <a:rPr lang="es-CO" sz="1200" b="1" i="0" u="none" strike="noStrike">
                          <a:solidFill>
                            <a:srgbClr val="203764"/>
                          </a:solidFill>
                          <a:effectLst/>
                          <a:latin typeface="Calibri" panose="020F0502020204030204" pitchFamily="34" charset="0"/>
                          <a:cs typeface="Calibri" panose="020F0502020204030204" pitchFamily="34" charset="0"/>
                        </a:rPr>
                        <a:t>Funcionamiento</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203764"/>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203764"/>
                      </a:solidFill>
                      <a:prstDash val="solid"/>
                      <a:round/>
                      <a:headEnd type="none" w="med" len="med"/>
                      <a:tailEnd type="none" w="med" len="med"/>
                    </a:lnB>
                  </a:tcPr>
                </a:tc>
                <a:tc>
                  <a:txBody>
                    <a:bodyPr/>
                    <a:lstStyle/>
                    <a:p>
                      <a:pPr algn="r" rtl="0" fontAlgn="ctr"/>
                      <a:r>
                        <a:rPr lang="es-CO" sz="1200" b="0" i="0" u="none" strike="noStrike">
                          <a:solidFill>
                            <a:srgbClr val="203764"/>
                          </a:solidFill>
                          <a:effectLst/>
                          <a:latin typeface="Calibri" panose="020F0502020204030204" pitchFamily="34" charset="0"/>
                          <a:cs typeface="Calibri" panose="020F0502020204030204" pitchFamily="34" charset="0"/>
                        </a:rPr>
                        <a:t>               30,230 </a:t>
                      </a:r>
                    </a:p>
                  </a:txBody>
                  <a:tcPr marL="0" marR="0" marT="0" marB="0" anchor="ctr">
                    <a:lnL w="6350" cap="flat" cmpd="sng" algn="ctr">
                      <a:solidFill>
                        <a:srgbClr val="203764"/>
                      </a:solidFill>
                      <a:prstDash val="solid"/>
                      <a:round/>
                      <a:headEnd type="none" w="med" len="med"/>
                      <a:tailEnd type="none" w="med" len="med"/>
                    </a:lnL>
                    <a:lnR w="6350" cap="flat" cmpd="sng" algn="ctr">
                      <a:solidFill>
                        <a:srgbClr val="203764"/>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203764"/>
                      </a:solidFill>
                      <a:prstDash val="solid"/>
                      <a:round/>
                      <a:headEnd type="none" w="med" len="med"/>
                      <a:tailEnd type="none" w="med" len="med"/>
                    </a:lnB>
                  </a:tcPr>
                </a:tc>
                <a:tc>
                  <a:txBody>
                    <a:bodyPr/>
                    <a:lstStyle/>
                    <a:p>
                      <a:pPr algn="r" rtl="0" fontAlgn="ctr"/>
                      <a:r>
                        <a:rPr lang="es-CO" sz="1200" b="0" i="0" u="none" strike="noStrike">
                          <a:solidFill>
                            <a:srgbClr val="203764"/>
                          </a:solidFill>
                          <a:effectLst/>
                          <a:latin typeface="Calibri" panose="020F0502020204030204" pitchFamily="34" charset="0"/>
                          <a:cs typeface="Calibri" panose="020F0502020204030204" pitchFamily="34" charset="0"/>
                        </a:rPr>
                        <a:t>               30,230 </a:t>
                      </a:r>
                    </a:p>
                  </a:txBody>
                  <a:tcPr marL="0" marR="0" marT="0" marB="0" anchor="ctr">
                    <a:lnL w="6350" cap="flat" cmpd="sng" algn="ctr">
                      <a:solidFill>
                        <a:srgbClr val="203764"/>
                      </a:solidFill>
                      <a:prstDash val="solid"/>
                      <a:round/>
                      <a:headEnd type="none" w="med" len="med"/>
                      <a:tailEnd type="none" w="med" len="med"/>
                    </a:lnL>
                    <a:lnR w="6350" cap="flat" cmpd="sng" algn="ctr">
                      <a:solidFill>
                        <a:srgbClr val="203764"/>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203764"/>
                      </a:solidFill>
                      <a:prstDash val="solid"/>
                      <a:round/>
                      <a:headEnd type="none" w="med" len="med"/>
                      <a:tailEnd type="none" w="med" len="med"/>
                    </a:lnB>
                  </a:tcPr>
                </a:tc>
                <a:tc>
                  <a:txBody>
                    <a:bodyPr/>
                    <a:lstStyle/>
                    <a:p>
                      <a:pPr algn="r" rtl="0" fontAlgn="ctr"/>
                      <a:r>
                        <a:rPr lang="es-CO" sz="1200" b="0" i="0" u="none" strike="noStrike">
                          <a:solidFill>
                            <a:srgbClr val="203764"/>
                          </a:solidFill>
                          <a:effectLst/>
                          <a:latin typeface="Calibri" panose="020F0502020204030204" pitchFamily="34" charset="0"/>
                          <a:cs typeface="Calibri" panose="020F0502020204030204" pitchFamily="34" charset="0"/>
                        </a:rPr>
                        <a:t>                 1,330 </a:t>
                      </a:r>
                    </a:p>
                  </a:txBody>
                  <a:tcPr marL="0" marR="0" marT="0" marB="0" anchor="ctr">
                    <a:lnL w="6350" cap="flat" cmpd="sng" algn="ctr">
                      <a:solidFill>
                        <a:srgbClr val="203764"/>
                      </a:solidFill>
                      <a:prstDash val="solid"/>
                      <a:round/>
                      <a:headEnd type="none" w="med" len="med"/>
                      <a:tailEnd type="none" w="med" len="med"/>
                    </a:lnL>
                    <a:lnR w="6350" cap="flat" cmpd="sng" algn="ctr">
                      <a:solidFill>
                        <a:srgbClr val="203764"/>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203764"/>
                      </a:solidFill>
                      <a:prstDash val="solid"/>
                      <a:round/>
                      <a:headEnd type="none" w="med" len="med"/>
                      <a:tailEnd type="none" w="med" len="med"/>
                    </a:lnB>
                  </a:tcPr>
                </a:tc>
                <a:tc>
                  <a:txBody>
                    <a:bodyPr/>
                    <a:lstStyle/>
                    <a:p>
                      <a:pPr algn="r" rtl="0" fontAlgn="ctr"/>
                      <a:r>
                        <a:rPr lang="es-CO" sz="1200" b="0" i="0" u="none" strike="noStrike">
                          <a:solidFill>
                            <a:srgbClr val="203764"/>
                          </a:solidFill>
                          <a:effectLst/>
                          <a:latin typeface="Calibri" panose="020F0502020204030204" pitchFamily="34" charset="0"/>
                          <a:cs typeface="Calibri" panose="020F0502020204030204" pitchFamily="34" charset="0"/>
                        </a:rPr>
                        <a:t>                          - </a:t>
                      </a:r>
                    </a:p>
                  </a:txBody>
                  <a:tcPr marL="0" marR="0" marT="0" marB="0" anchor="ctr">
                    <a:lnL w="6350" cap="flat" cmpd="sng" algn="ctr">
                      <a:solidFill>
                        <a:srgbClr val="203764"/>
                      </a:solidFill>
                      <a:prstDash val="solid"/>
                      <a:round/>
                      <a:headEnd type="none" w="med" len="med"/>
                      <a:tailEnd type="none" w="med" len="med"/>
                    </a:lnL>
                    <a:lnR w="6350" cap="flat" cmpd="sng" algn="ctr">
                      <a:solidFill>
                        <a:srgbClr val="203764"/>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203764"/>
                      </a:solidFill>
                      <a:prstDash val="solid"/>
                      <a:round/>
                      <a:headEnd type="none" w="med" len="med"/>
                      <a:tailEnd type="none" w="med" len="med"/>
                    </a:lnB>
                  </a:tcPr>
                </a:tc>
                <a:tc>
                  <a:txBody>
                    <a:bodyPr/>
                    <a:lstStyle/>
                    <a:p>
                      <a:pPr algn="r" rtl="0" fontAlgn="ctr"/>
                      <a:r>
                        <a:rPr lang="es-CO" sz="1200" b="0" i="0" u="none" strike="noStrike">
                          <a:solidFill>
                            <a:srgbClr val="203764"/>
                          </a:solidFill>
                          <a:effectLst/>
                          <a:latin typeface="Calibri" panose="020F0502020204030204" pitchFamily="34" charset="0"/>
                          <a:cs typeface="Calibri" panose="020F0502020204030204" pitchFamily="34" charset="0"/>
                        </a:rPr>
                        <a:t>                          - </a:t>
                      </a:r>
                    </a:p>
                  </a:txBody>
                  <a:tcPr marL="0" marR="0" marT="0" marB="0" anchor="ctr">
                    <a:lnL w="6350" cap="flat" cmpd="sng" algn="ctr">
                      <a:solidFill>
                        <a:srgbClr val="203764"/>
                      </a:solidFill>
                      <a:prstDash val="solid"/>
                      <a:round/>
                      <a:headEnd type="none" w="med" len="med"/>
                      <a:tailEnd type="none" w="med" len="med"/>
                    </a:lnL>
                    <a:lnR w="6350" cap="flat" cmpd="sng" algn="ctr">
                      <a:solidFill>
                        <a:srgbClr val="203764"/>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203764"/>
                      </a:solidFill>
                      <a:prstDash val="solid"/>
                      <a:round/>
                      <a:headEnd type="none" w="med" len="med"/>
                      <a:tailEnd type="none" w="med" len="med"/>
                    </a:lnB>
                  </a:tcPr>
                </a:tc>
                <a:tc>
                  <a:txBody>
                    <a:bodyPr/>
                    <a:lstStyle/>
                    <a:p>
                      <a:pPr algn="r" rtl="0" fontAlgn="ctr"/>
                      <a:r>
                        <a:rPr lang="es-CO" sz="1200" b="0" i="0" u="none" strike="noStrike">
                          <a:solidFill>
                            <a:srgbClr val="203764"/>
                          </a:solidFill>
                          <a:effectLst/>
                          <a:latin typeface="Calibri" panose="020F0502020204030204" pitchFamily="34" charset="0"/>
                          <a:cs typeface="Calibri" panose="020F0502020204030204" pitchFamily="34" charset="0"/>
                        </a:rPr>
                        <a:t>                          - </a:t>
                      </a:r>
                    </a:p>
                  </a:txBody>
                  <a:tcPr marL="0" marR="0" marT="0" marB="0" anchor="ctr">
                    <a:lnL w="6350" cap="flat" cmpd="sng" algn="ctr">
                      <a:solidFill>
                        <a:srgbClr val="203764"/>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203764"/>
                      </a:solidFill>
                      <a:prstDash val="solid"/>
                      <a:round/>
                      <a:headEnd type="none" w="med" len="med"/>
                      <a:tailEnd type="none" w="med" len="med"/>
                    </a:lnB>
                  </a:tcPr>
                </a:tc>
                <a:extLst>
                  <a:ext uri="{0D108BD9-81ED-4DB2-BD59-A6C34878D82A}">
                    <a16:rowId xmlns:a16="http://schemas.microsoft.com/office/drawing/2014/main" xmlns="" val="2481650196"/>
                  </a:ext>
                </a:extLst>
              </a:tr>
              <a:tr h="300922">
                <a:tc>
                  <a:txBody>
                    <a:bodyPr/>
                    <a:lstStyle/>
                    <a:p>
                      <a:pPr algn="r" rtl="0" fontAlgn="ctr"/>
                      <a:r>
                        <a:rPr lang="es-CO" sz="1200" b="1" i="0" u="none" strike="noStrike">
                          <a:solidFill>
                            <a:srgbClr val="203764"/>
                          </a:solidFill>
                          <a:effectLst/>
                          <a:latin typeface="Calibri" panose="020F0502020204030204" pitchFamily="34" charset="0"/>
                          <a:cs typeface="Calibri" panose="020F0502020204030204" pitchFamily="34" charset="0"/>
                        </a:rPr>
                        <a:t>Inversión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203764"/>
                      </a:solidFill>
                      <a:prstDash val="solid"/>
                      <a:round/>
                      <a:headEnd type="none" w="med" len="med"/>
                      <a:tailEnd type="none" w="med" len="med"/>
                    </a:lnR>
                    <a:lnT w="6350" cap="flat" cmpd="sng" algn="ctr">
                      <a:solidFill>
                        <a:srgbClr val="203764"/>
                      </a:solidFill>
                      <a:prstDash val="solid"/>
                      <a:round/>
                      <a:headEnd type="none" w="med" len="med"/>
                      <a:tailEnd type="none" w="med" len="med"/>
                    </a:lnT>
                    <a:lnB w="6350" cap="flat" cmpd="sng" algn="ctr">
                      <a:solidFill>
                        <a:srgbClr val="203764"/>
                      </a:solidFill>
                      <a:prstDash val="solid"/>
                      <a:round/>
                      <a:headEnd type="none" w="med" len="med"/>
                      <a:tailEnd type="none" w="med" len="med"/>
                    </a:lnB>
                  </a:tcPr>
                </a:tc>
                <a:tc>
                  <a:txBody>
                    <a:bodyPr/>
                    <a:lstStyle/>
                    <a:p>
                      <a:pPr algn="r" rtl="0" fontAlgn="ctr"/>
                      <a:r>
                        <a:rPr lang="es-CO" sz="1200" b="0" i="0" u="none" strike="noStrike">
                          <a:solidFill>
                            <a:srgbClr val="203764"/>
                          </a:solidFill>
                          <a:effectLst/>
                          <a:latin typeface="Calibri" panose="020F0502020204030204" pitchFamily="34" charset="0"/>
                          <a:cs typeface="Calibri" panose="020F0502020204030204" pitchFamily="34" charset="0"/>
                        </a:rPr>
                        <a:t>            378,000 </a:t>
                      </a:r>
                    </a:p>
                  </a:txBody>
                  <a:tcPr marL="0" marR="0" marT="0" marB="0" anchor="ctr">
                    <a:lnL w="6350" cap="flat" cmpd="sng" algn="ctr">
                      <a:solidFill>
                        <a:srgbClr val="203764"/>
                      </a:solidFill>
                      <a:prstDash val="solid"/>
                      <a:round/>
                      <a:headEnd type="none" w="med" len="med"/>
                      <a:tailEnd type="none" w="med" len="med"/>
                    </a:lnL>
                    <a:lnR w="6350" cap="flat" cmpd="sng" algn="ctr">
                      <a:solidFill>
                        <a:srgbClr val="203764"/>
                      </a:solidFill>
                      <a:prstDash val="solid"/>
                      <a:round/>
                      <a:headEnd type="none" w="med" len="med"/>
                      <a:tailEnd type="none" w="med" len="med"/>
                    </a:lnR>
                    <a:lnT w="6350" cap="flat" cmpd="sng" algn="ctr">
                      <a:solidFill>
                        <a:srgbClr val="203764"/>
                      </a:solidFill>
                      <a:prstDash val="solid"/>
                      <a:round/>
                      <a:headEnd type="none" w="med" len="med"/>
                      <a:tailEnd type="none" w="med" len="med"/>
                    </a:lnT>
                    <a:lnB w="6350" cap="flat" cmpd="sng" algn="ctr">
                      <a:solidFill>
                        <a:srgbClr val="203764"/>
                      </a:solidFill>
                      <a:prstDash val="solid"/>
                      <a:round/>
                      <a:headEnd type="none" w="med" len="med"/>
                      <a:tailEnd type="none" w="med" len="med"/>
                    </a:lnB>
                  </a:tcPr>
                </a:tc>
                <a:tc>
                  <a:txBody>
                    <a:bodyPr/>
                    <a:lstStyle/>
                    <a:p>
                      <a:pPr algn="r" rtl="0" fontAlgn="ctr"/>
                      <a:r>
                        <a:rPr lang="es-CO" sz="1200" b="0" i="0" u="none" strike="noStrike">
                          <a:solidFill>
                            <a:srgbClr val="203764"/>
                          </a:solidFill>
                          <a:effectLst/>
                          <a:latin typeface="Calibri" panose="020F0502020204030204" pitchFamily="34" charset="0"/>
                          <a:cs typeface="Calibri" panose="020F0502020204030204" pitchFamily="34" charset="0"/>
                        </a:rPr>
                        <a:t>            378,000 </a:t>
                      </a:r>
                    </a:p>
                  </a:txBody>
                  <a:tcPr marL="0" marR="0" marT="0" marB="0" anchor="ctr">
                    <a:lnL w="6350" cap="flat" cmpd="sng" algn="ctr">
                      <a:solidFill>
                        <a:srgbClr val="203764"/>
                      </a:solidFill>
                      <a:prstDash val="solid"/>
                      <a:round/>
                      <a:headEnd type="none" w="med" len="med"/>
                      <a:tailEnd type="none" w="med" len="med"/>
                    </a:lnL>
                    <a:lnR w="6350" cap="flat" cmpd="sng" algn="ctr">
                      <a:solidFill>
                        <a:srgbClr val="203764"/>
                      </a:solidFill>
                      <a:prstDash val="solid"/>
                      <a:round/>
                      <a:headEnd type="none" w="med" len="med"/>
                      <a:tailEnd type="none" w="med" len="med"/>
                    </a:lnR>
                    <a:lnT w="6350" cap="flat" cmpd="sng" algn="ctr">
                      <a:solidFill>
                        <a:srgbClr val="203764"/>
                      </a:solidFill>
                      <a:prstDash val="solid"/>
                      <a:round/>
                      <a:headEnd type="none" w="med" len="med"/>
                      <a:tailEnd type="none" w="med" len="med"/>
                    </a:lnT>
                    <a:lnB w="6350" cap="flat" cmpd="sng" algn="ctr">
                      <a:solidFill>
                        <a:srgbClr val="203764"/>
                      </a:solidFill>
                      <a:prstDash val="solid"/>
                      <a:round/>
                      <a:headEnd type="none" w="med" len="med"/>
                      <a:tailEnd type="none" w="med" len="med"/>
                    </a:lnB>
                  </a:tcPr>
                </a:tc>
                <a:tc>
                  <a:txBody>
                    <a:bodyPr/>
                    <a:lstStyle/>
                    <a:p>
                      <a:pPr algn="r" rtl="0" fontAlgn="ctr"/>
                      <a:r>
                        <a:rPr lang="es-CO" sz="1200" b="0" i="0" u="none" strike="noStrike">
                          <a:solidFill>
                            <a:srgbClr val="203764"/>
                          </a:solidFill>
                          <a:effectLst/>
                          <a:latin typeface="Calibri" panose="020F0502020204030204" pitchFamily="34" charset="0"/>
                          <a:cs typeface="Calibri" panose="020F0502020204030204" pitchFamily="34" charset="0"/>
                        </a:rPr>
                        <a:t>            644,713 </a:t>
                      </a:r>
                    </a:p>
                  </a:txBody>
                  <a:tcPr marL="0" marR="0" marT="0" marB="0" anchor="ctr">
                    <a:lnL w="6350" cap="flat" cmpd="sng" algn="ctr">
                      <a:solidFill>
                        <a:srgbClr val="203764"/>
                      </a:solidFill>
                      <a:prstDash val="solid"/>
                      <a:round/>
                      <a:headEnd type="none" w="med" len="med"/>
                      <a:tailEnd type="none" w="med" len="med"/>
                    </a:lnL>
                    <a:lnR w="6350" cap="flat" cmpd="sng" algn="ctr">
                      <a:solidFill>
                        <a:srgbClr val="203764"/>
                      </a:solidFill>
                      <a:prstDash val="solid"/>
                      <a:round/>
                      <a:headEnd type="none" w="med" len="med"/>
                      <a:tailEnd type="none" w="med" len="med"/>
                    </a:lnR>
                    <a:lnT w="6350" cap="flat" cmpd="sng" algn="ctr">
                      <a:solidFill>
                        <a:srgbClr val="203764"/>
                      </a:solidFill>
                      <a:prstDash val="solid"/>
                      <a:round/>
                      <a:headEnd type="none" w="med" len="med"/>
                      <a:tailEnd type="none" w="med" len="med"/>
                    </a:lnT>
                    <a:lnB w="6350" cap="flat" cmpd="sng" algn="ctr">
                      <a:solidFill>
                        <a:srgbClr val="203764"/>
                      </a:solidFill>
                      <a:prstDash val="solid"/>
                      <a:round/>
                      <a:headEnd type="none" w="med" len="med"/>
                      <a:tailEnd type="none" w="med" len="med"/>
                    </a:lnB>
                  </a:tcPr>
                </a:tc>
                <a:tc>
                  <a:txBody>
                    <a:bodyPr/>
                    <a:lstStyle/>
                    <a:p>
                      <a:pPr algn="r" rtl="0" fontAlgn="ctr"/>
                      <a:r>
                        <a:rPr lang="es-CO" sz="1200" b="0" i="0" u="none" strike="noStrike">
                          <a:solidFill>
                            <a:srgbClr val="203764"/>
                          </a:solidFill>
                          <a:effectLst/>
                          <a:latin typeface="Calibri" panose="020F0502020204030204" pitchFamily="34" charset="0"/>
                          <a:cs typeface="Calibri" panose="020F0502020204030204" pitchFamily="34" charset="0"/>
                        </a:rPr>
                        <a:t>            266,317 </a:t>
                      </a:r>
                    </a:p>
                  </a:txBody>
                  <a:tcPr marL="0" marR="0" marT="0" marB="0" anchor="ctr">
                    <a:lnL w="6350" cap="flat" cmpd="sng" algn="ctr">
                      <a:solidFill>
                        <a:srgbClr val="203764"/>
                      </a:solidFill>
                      <a:prstDash val="solid"/>
                      <a:round/>
                      <a:headEnd type="none" w="med" len="med"/>
                      <a:tailEnd type="none" w="med" len="med"/>
                    </a:lnL>
                    <a:lnR w="6350" cap="flat" cmpd="sng" algn="ctr">
                      <a:solidFill>
                        <a:srgbClr val="203764"/>
                      </a:solidFill>
                      <a:prstDash val="solid"/>
                      <a:round/>
                      <a:headEnd type="none" w="med" len="med"/>
                      <a:tailEnd type="none" w="med" len="med"/>
                    </a:lnR>
                    <a:lnT w="6350" cap="flat" cmpd="sng" algn="ctr">
                      <a:solidFill>
                        <a:srgbClr val="203764"/>
                      </a:solidFill>
                      <a:prstDash val="solid"/>
                      <a:round/>
                      <a:headEnd type="none" w="med" len="med"/>
                      <a:tailEnd type="none" w="med" len="med"/>
                    </a:lnT>
                    <a:lnB w="6350" cap="flat" cmpd="sng" algn="ctr">
                      <a:solidFill>
                        <a:srgbClr val="203764"/>
                      </a:solidFill>
                      <a:prstDash val="solid"/>
                      <a:round/>
                      <a:headEnd type="none" w="med" len="med"/>
                      <a:tailEnd type="none" w="med" len="med"/>
                    </a:lnB>
                  </a:tcPr>
                </a:tc>
                <a:tc>
                  <a:txBody>
                    <a:bodyPr/>
                    <a:lstStyle/>
                    <a:p>
                      <a:pPr algn="r" rtl="0" fontAlgn="ctr"/>
                      <a:r>
                        <a:rPr lang="es-CO" sz="1200" b="0" i="0" u="none" strike="noStrike">
                          <a:solidFill>
                            <a:srgbClr val="203764"/>
                          </a:solidFill>
                          <a:effectLst/>
                          <a:latin typeface="Calibri" panose="020F0502020204030204" pitchFamily="34" charset="0"/>
                          <a:cs typeface="Calibri" panose="020F0502020204030204" pitchFamily="34" charset="0"/>
                        </a:rPr>
                        <a:t>                          - </a:t>
                      </a:r>
                    </a:p>
                  </a:txBody>
                  <a:tcPr marL="0" marR="0" marT="0" marB="0" anchor="ctr">
                    <a:lnL w="6350" cap="flat" cmpd="sng" algn="ctr">
                      <a:solidFill>
                        <a:srgbClr val="203764"/>
                      </a:solidFill>
                      <a:prstDash val="solid"/>
                      <a:round/>
                      <a:headEnd type="none" w="med" len="med"/>
                      <a:tailEnd type="none" w="med" len="med"/>
                    </a:lnL>
                    <a:lnR w="6350" cap="flat" cmpd="sng" algn="ctr">
                      <a:solidFill>
                        <a:srgbClr val="203764"/>
                      </a:solidFill>
                      <a:prstDash val="solid"/>
                      <a:round/>
                      <a:headEnd type="none" w="med" len="med"/>
                      <a:tailEnd type="none" w="med" len="med"/>
                    </a:lnR>
                    <a:lnT w="6350" cap="flat" cmpd="sng" algn="ctr">
                      <a:solidFill>
                        <a:srgbClr val="203764"/>
                      </a:solidFill>
                      <a:prstDash val="solid"/>
                      <a:round/>
                      <a:headEnd type="none" w="med" len="med"/>
                      <a:tailEnd type="none" w="med" len="med"/>
                    </a:lnT>
                    <a:lnB w="6350" cap="flat" cmpd="sng" algn="ctr">
                      <a:solidFill>
                        <a:srgbClr val="203764"/>
                      </a:solidFill>
                      <a:prstDash val="solid"/>
                      <a:round/>
                      <a:headEnd type="none" w="med" len="med"/>
                      <a:tailEnd type="none" w="med" len="med"/>
                    </a:lnB>
                  </a:tcPr>
                </a:tc>
                <a:tc>
                  <a:txBody>
                    <a:bodyPr/>
                    <a:lstStyle/>
                    <a:p>
                      <a:pPr algn="r" rtl="0" fontAlgn="ctr"/>
                      <a:r>
                        <a:rPr lang="es-CO" sz="1200" b="0" i="0" u="none" strike="noStrike">
                          <a:solidFill>
                            <a:srgbClr val="203764"/>
                          </a:solidFill>
                          <a:effectLst/>
                          <a:latin typeface="Calibri" panose="020F0502020204030204" pitchFamily="34" charset="0"/>
                          <a:cs typeface="Calibri" panose="020F0502020204030204" pitchFamily="34" charset="0"/>
                        </a:rPr>
                        <a:t>                          - </a:t>
                      </a:r>
                    </a:p>
                  </a:txBody>
                  <a:tcPr marL="0" marR="0" marT="0" marB="0" anchor="ctr">
                    <a:lnL w="6350" cap="flat" cmpd="sng" algn="ctr">
                      <a:solidFill>
                        <a:srgbClr val="203764"/>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203764"/>
                      </a:solidFill>
                      <a:prstDash val="solid"/>
                      <a:round/>
                      <a:headEnd type="none" w="med" len="med"/>
                      <a:tailEnd type="none" w="med" len="med"/>
                    </a:lnT>
                    <a:lnB w="6350" cap="flat" cmpd="sng" algn="ctr">
                      <a:solidFill>
                        <a:srgbClr val="203764"/>
                      </a:solidFill>
                      <a:prstDash val="solid"/>
                      <a:round/>
                      <a:headEnd type="none" w="med" len="med"/>
                      <a:tailEnd type="none" w="med" len="med"/>
                    </a:lnB>
                  </a:tcPr>
                </a:tc>
                <a:extLst>
                  <a:ext uri="{0D108BD9-81ED-4DB2-BD59-A6C34878D82A}">
                    <a16:rowId xmlns:a16="http://schemas.microsoft.com/office/drawing/2014/main" xmlns="" val="4237758904"/>
                  </a:ext>
                </a:extLst>
              </a:tr>
              <a:tr h="887105">
                <a:tc>
                  <a:txBody>
                    <a:bodyPr/>
                    <a:lstStyle/>
                    <a:p>
                      <a:pPr algn="r" rtl="0" fontAlgn="ctr"/>
                      <a:r>
                        <a:rPr lang="es-ES" sz="1200" b="0" i="0" u="none" strike="noStrike">
                          <a:solidFill>
                            <a:srgbClr val="203764"/>
                          </a:solidFill>
                          <a:effectLst/>
                          <a:latin typeface="Calibri" panose="020F0502020204030204" pitchFamily="34" charset="0"/>
                          <a:cs typeface="Calibri" panose="020F0502020204030204" pitchFamily="34" charset="0"/>
                        </a:rPr>
                        <a:t>Reconstrucción de zonas e infraestructuras afectadas por la ocurrencia del fenómeno de La Niña 2010-2011. Nacional</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203764"/>
                      </a:solidFill>
                      <a:prstDash val="solid"/>
                      <a:round/>
                      <a:headEnd type="none" w="med" len="med"/>
                      <a:tailEnd type="none" w="med" len="med"/>
                    </a:lnR>
                    <a:lnT w="6350" cap="flat" cmpd="sng" algn="ctr">
                      <a:solidFill>
                        <a:srgbClr val="20376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200" b="0" i="0" u="none" strike="noStrike">
                          <a:solidFill>
                            <a:srgbClr val="203764"/>
                          </a:solidFill>
                          <a:effectLst/>
                          <a:latin typeface="Calibri" panose="020F0502020204030204" pitchFamily="34" charset="0"/>
                          <a:cs typeface="Calibri" panose="020F0502020204030204" pitchFamily="34" charset="0"/>
                        </a:rPr>
                        <a:t>            378,000 </a:t>
                      </a:r>
                    </a:p>
                  </a:txBody>
                  <a:tcPr marL="0" marR="0" marT="0" marB="0" anchor="ctr">
                    <a:lnL w="6350" cap="flat" cmpd="sng" algn="ctr">
                      <a:solidFill>
                        <a:srgbClr val="203764"/>
                      </a:solidFill>
                      <a:prstDash val="solid"/>
                      <a:round/>
                      <a:headEnd type="none" w="med" len="med"/>
                      <a:tailEnd type="none" w="med" len="med"/>
                    </a:lnL>
                    <a:lnR w="6350" cap="flat" cmpd="sng" algn="ctr">
                      <a:solidFill>
                        <a:srgbClr val="203764"/>
                      </a:solidFill>
                      <a:prstDash val="solid"/>
                      <a:round/>
                      <a:headEnd type="none" w="med" len="med"/>
                      <a:tailEnd type="none" w="med" len="med"/>
                    </a:lnR>
                    <a:lnT w="6350" cap="flat" cmpd="sng" algn="ctr">
                      <a:solidFill>
                        <a:srgbClr val="20376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200" b="0" i="0" u="none" strike="noStrike">
                          <a:solidFill>
                            <a:srgbClr val="203764"/>
                          </a:solidFill>
                          <a:effectLst/>
                          <a:latin typeface="Calibri" panose="020F0502020204030204" pitchFamily="34" charset="0"/>
                          <a:cs typeface="Calibri" panose="020F0502020204030204" pitchFamily="34" charset="0"/>
                        </a:rPr>
                        <a:t>            378,000 </a:t>
                      </a:r>
                    </a:p>
                  </a:txBody>
                  <a:tcPr marL="0" marR="0" marT="0" marB="0" anchor="ctr">
                    <a:lnL w="6350" cap="flat" cmpd="sng" algn="ctr">
                      <a:solidFill>
                        <a:srgbClr val="203764"/>
                      </a:solidFill>
                      <a:prstDash val="solid"/>
                      <a:round/>
                      <a:headEnd type="none" w="med" len="med"/>
                      <a:tailEnd type="none" w="med" len="med"/>
                    </a:lnL>
                    <a:lnR w="6350" cap="flat" cmpd="sng" algn="ctr">
                      <a:solidFill>
                        <a:srgbClr val="203764"/>
                      </a:solidFill>
                      <a:prstDash val="solid"/>
                      <a:round/>
                      <a:headEnd type="none" w="med" len="med"/>
                      <a:tailEnd type="none" w="med" len="med"/>
                    </a:lnR>
                    <a:lnT w="6350" cap="flat" cmpd="sng" algn="ctr">
                      <a:solidFill>
                        <a:srgbClr val="20376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200" b="0" i="0" u="none" strike="noStrike">
                          <a:solidFill>
                            <a:srgbClr val="203764"/>
                          </a:solidFill>
                          <a:effectLst/>
                          <a:latin typeface="Calibri" panose="020F0502020204030204" pitchFamily="34" charset="0"/>
                          <a:cs typeface="Calibri" panose="020F0502020204030204" pitchFamily="34" charset="0"/>
                        </a:rPr>
                        <a:t>            644,713 </a:t>
                      </a:r>
                    </a:p>
                  </a:txBody>
                  <a:tcPr marL="0" marR="0" marT="0" marB="0" anchor="ctr">
                    <a:lnL w="6350" cap="flat" cmpd="sng" algn="ctr">
                      <a:solidFill>
                        <a:srgbClr val="203764"/>
                      </a:solidFill>
                      <a:prstDash val="solid"/>
                      <a:round/>
                      <a:headEnd type="none" w="med" len="med"/>
                      <a:tailEnd type="none" w="med" len="med"/>
                    </a:lnL>
                    <a:lnR w="6350" cap="flat" cmpd="sng" algn="ctr">
                      <a:solidFill>
                        <a:srgbClr val="203764"/>
                      </a:solidFill>
                      <a:prstDash val="solid"/>
                      <a:round/>
                      <a:headEnd type="none" w="med" len="med"/>
                      <a:tailEnd type="none" w="med" len="med"/>
                    </a:lnR>
                    <a:lnT w="6350" cap="flat" cmpd="sng" algn="ctr">
                      <a:solidFill>
                        <a:srgbClr val="20376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200" b="0" i="0" u="none" strike="noStrike">
                          <a:solidFill>
                            <a:srgbClr val="203764"/>
                          </a:solidFill>
                          <a:effectLst/>
                          <a:latin typeface="Calibri" panose="020F0502020204030204" pitchFamily="34" charset="0"/>
                          <a:cs typeface="Calibri" panose="020F0502020204030204" pitchFamily="34" charset="0"/>
                        </a:rPr>
                        <a:t>            266,317 </a:t>
                      </a:r>
                    </a:p>
                  </a:txBody>
                  <a:tcPr marL="0" marR="0" marT="0" marB="0" anchor="ctr">
                    <a:lnL w="6350" cap="flat" cmpd="sng" algn="ctr">
                      <a:solidFill>
                        <a:srgbClr val="203764"/>
                      </a:solidFill>
                      <a:prstDash val="solid"/>
                      <a:round/>
                      <a:headEnd type="none" w="med" len="med"/>
                      <a:tailEnd type="none" w="med" len="med"/>
                    </a:lnL>
                    <a:lnR w="6350" cap="flat" cmpd="sng" algn="ctr">
                      <a:solidFill>
                        <a:srgbClr val="203764"/>
                      </a:solidFill>
                      <a:prstDash val="solid"/>
                      <a:round/>
                      <a:headEnd type="none" w="med" len="med"/>
                      <a:tailEnd type="none" w="med" len="med"/>
                    </a:lnR>
                    <a:lnT w="6350" cap="flat" cmpd="sng" algn="ctr">
                      <a:solidFill>
                        <a:srgbClr val="20376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200" b="0" i="0" u="none" strike="noStrike">
                          <a:solidFill>
                            <a:srgbClr val="203764"/>
                          </a:solidFill>
                          <a:effectLst/>
                          <a:latin typeface="Calibri" panose="020F0502020204030204" pitchFamily="34" charset="0"/>
                          <a:cs typeface="Calibri" panose="020F0502020204030204" pitchFamily="34" charset="0"/>
                        </a:rPr>
                        <a:t>                          - </a:t>
                      </a:r>
                    </a:p>
                  </a:txBody>
                  <a:tcPr marL="0" marR="0" marT="0" marB="0" anchor="ctr">
                    <a:lnL w="6350" cap="flat" cmpd="sng" algn="ctr">
                      <a:solidFill>
                        <a:srgbClr val="203764"/>
                      </a:solidFill>
                      <a:prstDash val="solid"/>
                      <a:round/>
                      <a:headEnd type="none" w="med" len="med"/>
                      <a:tailEnd type="none" w="med" len="med"/>
                    </a:lnL>
                    <a:lnR w="6350" cap="flat" cmpd="sng" algn="ctr">
                      <a:solidFill>
                        <a:srgbClr val="203764"/>
                      </a:solidFill>
                      <a:prstDash val="solid"/>
                      <a:round/>
                      <a:headEnd type="none" w="med" len="med"/>
                      <a:tailEnd type="none" w="med" len="med"/>
                    </a:lnR>
                    <a:lnT w="6350" cap="flat" cmpd="sng" algn="ctr">
                      <a:solidFill>
                        <a:srgbClr val="20376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200" b="0" i="0" u="none" strike="noStrike">
                          <a:solidFill>
                            <a:srgbClr val="203764"/>
                          </a:solidFill>
                          <a:effectLst/>
                          <a:latin typeface="Calibri" panose="020F0502020204030204" pitchFamily="34" charset="0"/>
                          <a:cs typeface="Calibri" panose="020F0502020204030204" pitchFamily="34" charset="0"/>
                        </a:rPr>
                        <a:t>                          - </a:t>
                      </a:r>
                    </a:p>
                  </a:txBody>
                  <a:tcPr marL="0" marR="0" marT="0" marB="0" anchor="ctr">
                    <a:lnL w="6350" cap="flat" cmpd="sng" algn="ctr">
                      <a:solidFill>
                        <a:srgbClr val="203764"/>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20376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extLst>
                  <a:ext uri="{0D108BD9-81ED-4DB2-BD59-A6C34878D82A}">
                    <a16:rowId xmlns:a16="http://schemas.microsoft.com/office/drawing/2014/main" xmlns="" val="3678376334"/>
                  </a:ext>
                </a:extLst>
              </a:tr>
              <a:tr h="544296">
                <a:tc>
                  <a:txBody>
                    <a:bodyPr/>
                    <a:lstStyle/>
                    <a:p>
                      <a:pPr algn="r" rtl="0" fontAlgn="ctr"/>
                      <a:r>
                        <a:rPr lang="es-CO" sz="1200" b="1" i="0" u="none" strike="noStrike" dirty="0">
                          <a:solidFill>
                            <a:srgbClr val="FFFFFF"/>
                          </a:solidFill>
                          <a:effectLst/>
                          <a:latin typeface="Calibri" panose="020F0502020204030204" pitchFamily="34" charset="0"/>
                          <a:cs typeface="Calibri" panose="020F0502020204030204" pitchFamily="34" charset="0"/>
                        </a:rPr>
                        <a:t>Total Vigencias Futuras 2021-2024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03764"/>
                    </a:solidFill>
                  </a:tcPr>
                </a:tc>
                <a:tc>
                  <a:txBody>
                    <a:bodyPr/>
                    <a:lstStyle/>
                    <a:p>
                      <a:pPr algn="r" rtl="0" fontAlgn="ctr"/>
                      <a:r>
                        <a:rPr lang="es-CO" sz="1200" b="0" i="0" u="none" strike="noStrike" dirty="0">
                          <a:solidFill>
                            <a:srgbClr val="FFFFFF"/>
                          </a:solidFill>
                          <a:effectLst/>
                          <a:latin typeface="Calibri" panose="020F0502020204030204" pitchFamily="34" charset="0"/>
                          <a:cs typeface="Calibri" panose="020F0502020204030204" pitchFamily="34" charset="0"/>
                        </a:rPr>
                        <a:t>            408,230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03764"/>
                    </a:solidFill>
                  </a:tcPr>
                </a:tc>
                <a:tc>
                  <a:txBody>
                    <a:bodyPr/>
                    <a:lstStyle/>
                    <a:p>
                      <a:pPr algn="r" rtl="0" fontAlgn="ctr"/>
                      <a:r>
                        <a:rPr lang="es-CO" sz="1200" b="0" i="0" u="none" strike="noStrike" dirty="0">
                          <a:solidFill>
                            <a:srgbClr val="FFFFFF"/>
                          </a:solidFill>
                          <a:effectLst/>
                          <a:latin typeface="Calibri" panose="020F0502020204030204" pitchFamily="34" charset="0"/>
                          <a:cs typeface="Calibri" panose="020F0502020204030204" pitchFamily="34" charset="0"/>
                        </a:rPr>
                        <a:t>            408,230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03764"/>
                    </a:solidFill>
                  </a:tcPr>
                </a:tc>
                <a:tc>
                  <a:txBody>
                    <a:bodyPr/>
                    <a:lstStyle/>
                    <a:p>
                      <a:pPr algn="r" rtl="0" fontAlgn="ctr"/>
                      <a:r>
                        <a:rPr lang="es-CO" sz="1200" b="0" i="0" u="none" strike="noStrike">
                          <a:solidFill>
                            <a:srgbClr val="FFFFFF"/>
                          </a:solidFill>
                          <a:effectLst/>
                          <a:latin typeface="Calibri" panose="020F0502020204030204" pitchFamily="34" charset="0"/>
                          <a:cs typeface="Calibri" panose="020F0502020204030204" pitchFamily="34" charset="0"/>
                        </a:rPr>
                        <a:t>            646,043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03764"/>
                    </a:solidFill>
                  </a:tcPr>
                </a:tc>
                <a:tc>
                  <a:txBody>
                    <a:bodyPr/>
                    <a:lstStyle/>
                    <a:p>
                      <a:pPr algn="r" rtl="0" fontAlgn="ctr"/>
                      <a:r>
                        <a:rPr lang="es-CO" sz="1200" b="0" i="0" u="none" strike="noStrike" dirty="0">
                          <a:solidFill>
                            <a:srgbClr val="FFFFFF"/>
                          </a:solidFill>
                          <a:effectLst/>
                          <a:latin typeface="Calibri" panose="020F0502020204030204" pitchFamily="34" charset="0"/>
                          <a:cs typeface="Calibri" panose="020F0502020204030204" pitchFamily="34" charset="0"/>
                        </a:rPr>
                        <a:t>            266,317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03764"/>
                    </a:solidFill>
                  </a:tcPr>
                </a:tc>
                <a:tc>
                  <a:txBody>
                    <a:bodyPr/>
                    <a:lstStyle/>
                    <a:p>
                      <a:pPr algn="r" rtl="0" fontAlgn="ctr"/>
                      <a:r>
                        <a:rPr lang="es-CO" sz="1200" b="0" i="0" u="none" strike="noStrike" dirty="0">
                          <a:solidFill>
                            <a:srgbClr val="FFFFFF"/>
                          </a:solidFill>
                          <a:effectLst/>
                          <a:latin typeface="Calibri" panose="020F0502020204030204" pitchFamily="34" charset="0"/>
                          <a:cs typeface="Calibri" panose="020F0502020204030204" pitchFamily="34" charset="0"/>
                        </a:rPr>
                        <a:t>                        -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03764"/>
                    </a:solidFill>
                  </a:tcPr>
                </a:tc>
                <a:tc>
                  <a:txBody>
                    <a:bodyPr/>
                    <a:lstStyle/>
                    <a:p>
                      <a:pPr algn="r" rtl="0" fontAlgn="ctr"/>
                      <a:r>
                        <a:rPr lang="es-CO" sz="1200" b="0" i="0" u="none" strike="noStrike" dirty="0">
                          <a:solidFill>
                            <a:srgbClr val="FFFFFF"/>
                          </a:solidFill>
                          <a:effectLst/>
                          <a:latin typeface="Calibri" panose="020F0502020204030204" pitchFamily="34" charset="0"/>
                          <a:cs typeface="Calibri" panose="020F0502020204030204" pitchFamily="34" charset="0"/>
                        </a:rPr>
                        <a:t>                        -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03764"/>
                    </a:solidFill>
                  </a:tcPr>
                </a:tc>
                <a:extLst>
                  <a:ext uri="{0D108BD9-81ED-4DB2-BD59-A6C34878D82A}">
                    <a16:rowId xmlns:a16="http://schemas.microsoft.com/office/drawing/2014/main" xmlns="" val="2209881939"/>
                  </a:ext>
                </a:extLst>
              </a:tr>
            </a:tbl>
          </a:graphicData>
        </a:graphic>
      </p:graphicFrame>
      <p:graphicFrame>
        <p:nvGraphicFramePr>
          <p:cNvPr id="7" name="Tabla 6"/>
          <p:cNvGraphicFramePr>
            <a:graphicFrameLocks noGrp="1"/>
          </p:cNvGraphicFramePr>
          <p:nvPr>
            <p:extLst>
              <p:ext uri="{D42A27DB-BD31-4B8C-83A1-F6EECF244321}">
                <p14:modId xmlns:p14="http://schemas.microsoft.com/office/powerpoint/2010/main" val="3729079825"/>
              </p:ext>
            </p:extLst>
          </p:nvPr>
        </p:nvGraphicFramePr>
        <p:xfrm>
          <a:off x="497045" y="4571488"/>
          <a:ext cx="6105267" cy="393283"/>
        </p:xfrm>
        <a:graphic>
          <a:graphicData uri="http://schemas.openxmlformats.org/drawingml/2006/table">
            <a:tbl>
              <a:tblPr>
                <a:tableStyleId>{2D5ABB26-0587-4C30-8999-92F81FD0307C}</a:tableStyleId>
              </a:tblPr>
              <a:tblGrid>
                <a:gridCol w="6105267">
                  <a:extLst>
                    <a:ext uri="{9D8B030D-6E8A-4147-A177-3AD203B41FA5}">
                      <a16:colId xmlns:a16="http://schemas.microsoft.com/office/drawing/2014/main" xmlns="" val="1202380372"/>
                    </a:ext>
                  </a:extLst>
                </a:gridCol>
              </a:tblGrid>
              <a:tr h="78197">
                <a:tc>
                  <a:txBody>
                    <a:bodyPr/>
                    <a:lstStyle/>
                    <a:p>
                      <a:pPr algn="just" rtl="0" fontAlgn="ctr"/>
                      <a:r>
                        <a:rPr lang="es-ES" sz="700" u="none" strike="noStrike">
                          <a:solidFill>
                            <a:srgbClr val="002060"/>
                          </a:solidFill>
                          <a:effectLst/>
                        </a:rPr>
                        <a:t>* Apropiación vigente a 30 de abril de 2020, SIN descontar partidas suspendidas</a:t>
                      </a:r>
                      <a:endParaRPr lang="es-ES" sz="700" b="0" i="0" u="none" strike="noStrike">
                        <a:solidFill>
                          <a:srgbClr val="002060"/>
                        </a:solidFill>
                        <a:effectLst/>
                        <a:latin typeface="Calibri" panose="020F0502020204030204" pitchFamily="34" charset="0"/>
                      </a:endParaRPr>
                    </a:p>
                  </a:txBody>
                  <a:tcPr marL="0" marR="0" marT="0" marB="0" anchor="ctr"/>
                </a:tc>
                <a:extLst>
                  <a:ext uri="{0D108BD9-81ED-4DB2-BD59-A6C34878D82A}">
                    <a16:rowId xmlns:a16="http://schemas.microsoft.com/office/drawing/2014/main" xmlns="" val="347556302"/>
                  </a:ext>
                </a:extLst>
              </a:tr>
              <a:tr h="286603">
                <a:tc>
                  <a:txBody>
                    <a:bodyPr/>
                    <a:lstStyle/>
                    <a:p>
                      <a:pPr algn="just" rtl="0" fontAlgn="ctr"/>
                      <a:r>
                        <a:rPr lang="es-CO" sz="700" u="none" strike="noStrike" dirty="0">
                          <a:solidFill>
                            <a:srgbClr val="002060"/>
                          </a:solidFill>
                          <a:effectLst/>
                        </a:rPr>
                        <a:t>** Apropiación vigente a 30 de abril de 2020, descontando partidas </a:t>
                      </a:r>
                      <a:r>
                        <a:rPr lang="es-CO" sz="700" u="none" strike="noStrike" dirty="0" smtClean="0">
                          <a:solidFill>
                            <a:srgbClr val="002060"/>
                          </a:solidFill>
                          <a:effectLst/>
                        </a:rPr>
                        <a:t>suspendidas</a:t>
                      </a:r>
                    </a:p>
                    <a:p>
                      <a:pPr algn="just" rtl="0" fontAlgn="ctr"/>
                      <a:r>
                        <a:rPr lang="es-CO" sz="700" b="0" i="0" u="none" strike="noStrike" dirty="0" smtClean="0">
                          <a:solidFill>
                            <a:srgbClr val="002060"/>
                          </a:solidFill>
                          <a:effectLst/>
                          <a:latin typeface="Calibri" panose="020F0502020204030204" pitchFamily="34" charset="0"/>
                        </a:rPr>
                        <a:t>Nota: Las cifras de</a:t>
                      </a:r>
                      <a:r>
                        <a:rPr lang="es-CO" sz="700" b="0" i="0" u="none" strike="noStrike" baseline="0" dirty="0" smtClean="0">
                          <a:solidFill>
                            <a:srgbClr val="002060"/>
                          </a:solidFill>
                          <a:effectLst/>
                          <a:latin typeface="Calibri" panose="020F0502020204030204" pitchFamily="34" charset="0"/>
                        </a:rPr>
                        <a:t> vigencias futuras son  proporcionadas por la Entidad. </a:t>
                      </a:r>
                      <a:endParaRPr lang="es-CO" sz="700" b="0" i="0" u="none" strike="noStrike" dirty="0">
                        <a:solidFill>
                          <a:srgbClr val="002060"/>
                        </a:solidFill>
                        <a:effectLst/>
                        <a:latin typeface="Calibri" panose="020F0502020204030204" pitchFamily="34" charset="0"/>
                      </a:endParaRPr>
                    </a:p>
                  </a:txBody>
                  <a:tcPr marL="0" marR="0" marT="0" marB="0" anchor="ctr"/>
                </a:tc>
                <a:extLst>
                  <a:ext uri="{0D108BD9-81ED-4DB2-BD59-A6C34878D82A}">
                    <a16:rowId xmlns:a16="http://schemas.microsoft.com/office/drawing/2014/main" xmlns="" val="2571866931"/>
                  </a:ext>
                </a:extLst>
              </a:tr>
            </a:tbl>
          </a:graphicData>
        </a:graphic>
      </p:graphicFrame>
    </p:spTree>
    <p:extLst>
      <p:ext uri="{BB962C8B-B14F-4D97-AF65-F5344CB8AC3E}">
        <p14:creationId xmlns:p14="http://schemas.microsoft.com/office/powerpoint/2010/main" val="146543545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5">
            <a:extLst>
              <a:ext uri="{FF2B5EF4-FFF2-40B4-BE49-F238E27FC236}">
                <a16:creationId xmlns:a16="http://schemas.microsoft.com/office/drawing/2014/main" xmlns="" id="{147A00F9-85D5-482F-8929-515BA65B6DAA}"/>
              </a:ext>
            </a:extLst>
          </p:cNvPr>
          <p:cNvSpPr>
            <a:spLocks noGrp="1"/>
          </p:cNvSpPr>
          <p:nvPr>
            <p:ph type="title"/>
          </p:nvPr>
        </p:nvSpPr>
        <p:spPr>
          <a:xfrm>
            <a:off x="292653" y="673874"/>
            <a:ext cx="11613596" cy="559387"/>
          </a:xfrm>
        </p:spPr>
        <p:txBody>
          <a:bodyPr/>
          <a:lstStyle/>
          <a:p>
            <a:r>
              <a:rPr lang="es-CO" dirty="0"/>
              <a:t>1</a:t>
            </a:r>
            <a:r>
              <a:rPr lang="es-CO" dirty="0" smtClean="0"/>
              <a:t>. </a:t>
            </a:r>
            <a:r>
              <a:rPr lang="es-CO" dirty="0"/>
              <a:t>Vigencias Futuras MGMP </a:t>
            </a:r>
            <a:r>
              <a:rPr lang="es-CO" dirty="0" smtClean="0"/>
              <a:t>2021 </a:t>
            </a:r>
            <a:r>
              <a:rPr lang="es-CO" dirty="0"/>
              <a:t>- </a:t>
            </a:r>
            <a:r>
              <a:rPr lang="es-CO" dirty="0" smtClean="0"/>
              <a:t>2024</a:t>
            </a:r>
            <a:endParaRPr lang="es-CO" dirty="0"/>
          </a:p>
        </p:txBody>
      </p:sp>
      <p:sp>
        <p:nvSpPr>
          <p:cNvPr id="21" name="Text Placeholder 20">
            <a:extLst>
              <a:ext uri="{FF2B5EF4-FFF2-40B4-BE49-F238E27FC236}">
                <a16:creationId xmlns:a16="http://schemas.microsoft.com/office/drawing/2014/main" xmlns="" id="{F9A076E7-72B9-47A7-8280-F9F7B25D6B01}"/>
              </a:ext>
            </a:extLst>
          </p:cNvPr>
          <p:cNvSpPr>
            <a:spLocks noGrp="1"/>
          </p:cNvSpPr>
          <p:nvPr>
            <p:ph type="body" sz="quarter" idx="14"/>
          </p:nvPr>
        </p:nvSpPr>
        <p:spPr/>
        <p:txBody>
          <a:bodyPr/>
          <a:lstStyle/>
          <a:p>
            <a:r>
              <a:rPr lang="es-CO" dirty="0"/>
              <a:t>Departamento Nacional de Planeación – DNP 		Ministerio de Hacienda y Crédito Público		Agenda</a:t>
            </a:r>
          </a:p>
        </p:txBody>
      </p:sp>
      <p:graphicFrame>
        <p:nvGraphicFramePr>
          <p:cNvPr id="7" name="Gráfico 6"/>
          <p:cNvGraphicFramePr>
            <a:graphicFrameLocks/>
          </p:cNvGraphicFramePr>
          <p:nvPr>
            <p:extLst>
              <p:ext uri="{D42A27DB-BD31-4B8C-83A1-F6EECF244321}">
                <p14:modId xmlns:p14="http://schemas.microsoft.com/office/powerpoint/2010/main" val="2535820775"/>
              </p:ext>
            </p:extLst>
          </p:nvPr>
        </p:nvGraphicFramePr>
        <p:xfrm>
          <a:off x="5327114" y="2220848"/>
          <a:ext cx="6579135" cy="4139009"/>
        </p:xfrm>
        <a:graphic>
          <a:graphicData uri="http://schemas.openxmlformats.org/drawingml/2006/chart">
            <c:chart xmlns:c="http://schemas.openxmlformats.org/drawingml/2006/chart" xmlns:r="http://schemas.openxmlformats.org/officeDocument/2006/relationships" r:id="rId2"/>
          </a:graphicData>
        </a:graphic>
      </p:graphicFrame>
      <p:pic>
        <p:nvPicPr>
          <p:cNvPr id="3" name="Imagen 2"/>
          <p:cNvPicPr>
            <a:picLocks noChangeAspect="1"/>
          </p:cNvPicPr>
          <p:nvPr/>
        </p:nvPicPr>
        <p:blipFill>
          <a:blip r:embed="rId3"/>
          <a:stretch>
            <a:fillRect/>
          </a:stretch>
        </p:blipFill>
        <p:spPr>
          <a:xfrm>
            <a:off x="473075" y="1831003"/>
            <a:ext cx="3943350" cy="1476375"/>
          </a:xfrm>
          <a:prstGeom prst="rect">
            <a:avLst/>
          </a:prstGeom>
        </p:spPr>
      </p:pic>
      <p:sp>
        <p:nvSpPr>
          <p:cNvPr id="6" name="CuadroTexto 5"/>
          <p:cNvSpPr txBox="1"/>
          <p:nvPr/>
        </p:nvSpPr>
        <p:spPr>
          <a:xfrm>
            <a:off x="10745336" y="2143904"/>
            <a:ext cx="2702257" cy="153888"/>
          </a:xfrm>
          <a:prstGeom prst="rect">
            <a:avLst/>
          </a:prstGeom>
          <a:noFill/>
        </p:spPr>
        <p:txBody>
          <a:bodyPr wrap="square" rtlCol="0" anchor="ctr">
            <a:spAutoFit/>
          </a:bodyPr>
          <a:lstStyle/>
          <a:p>
            <a:pPr algn="l">
              <a:spcBef>
                <a:spcPts val="600"/>
              </a:spcBef>
            </a:pPr>
            <a:r>
              <a:rPr lang="es-CO" sz="400" dirty="0" smtClean="0"/>
              <a:t>Cifras en millones de pesos </a:t>
            </a:r>
          </a:p>
        </p:txBody>
      </p:sp>
    </p:spTree>
    <p:extLst>
      <p:ext uri="{BB962C8B-B14F-4D97-AF65-F5344CB8AC3E}">
        <p14:creationId xmlns:p14="http://schemas.microsoft.com/office/powerpoint/2010/main" val="107917863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xmlns="" id="{A9BF9024-8020-45D8-80DC-C010FECB1919}"/>
              </a:ext>
            </a:extLst>
          </p:cNvPr>
          <p:cNvSpPr>
            <a:spLocks noGrp="1"/>
          </p:cNvSpPr>
          <p:nvPr>
            <p:ph type="body" sz="quarter" idx="11"/>
          </p:nvPr>
        </p:nvSpPr>
        <p:spPr/>
        <p:txBody>
          <a:bodyPr>
            <a:normAutofit/>
          </a:bodyPr>
          <a:lstStyle/>
          <a:p>
            <a:r>
              <a:rPr lang="es-CO" dirty="0"/>
              <a:t>Solicitudes MGMP </a:t>
            </a:r>
            <a:r>
              <a:rPr lang="es-CO" dirty="0" smtClean="0"/>
              <a:t>2021-2024 </a:t>
            </a:r>
            <a:r>
              <a:rPr lang="es-CO" dirty="0"/>
              <a:t>Funcionamiento</a:t>
            </a:r>
          </a:p>
        </p:txBody>
      </p:sp>
      <p:sp>
        <p:nvSpPr>
          <p:cNvPr id="12" name="Text Placeholder 11">
            <a:extLst>
              <a:ext uri="{FF2B5EF4-FFF2-40B4-BE49-F238E27FC236}">
                <a16:creationId xmlns:a16="http://schemas.microsoft.com/office/drawing/2014/main" xmlns="" id="{F474FB92-D38F-4078-BAA8-B8932BB77242}"/>
              </a:ext>
            </a:extLst>
          </p:cNvPr>
          <p:cNvSpPr>
            <a:spLocks noGrp="1"/>
          </p:cNvSpPr>
          <p:nvPr>
            <p:ph type="body" sz="quarter" idx="12"/>
          </p:nvPr>
        </p:nvSpPr>
        <p:spPr/>
        <p:txBody>
          <a:bodyPr>
            <a:normAutofit/>
          </a:bodyPr>
          <a:lstStyle/>
          <a:p>
            <a:r>
              <a:rPr lang="es-CO" dirty="0"/>
              <a:t>2</a:t>
            </a:r>
            <a:r>
              <a:rPr lang="es-CO" dirty="0" smtClean="0"/>
              <a:t>.</a:t>
            </a:r>
            <a:endParaRPr lang="es-CO" dirty="0"/>
          </a:p>
        </p:txBody>
      </p:sp>
    </p:spTree>
    <p:extLst>
      <p:ext uri="{BB962C8B-B14F-4D97-AF65-F5344CB8AC3E}">
        <p14:creationId xmlns:p14="http://schemas.microsoft.com/office/powerpoint/2010/main" val="149578514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5">
            <a:extLst>
              <a:ext uri="{FF2B5EF4-FFF2-40B4-BE49-F238E27FC236}">
                <a16:creationId xmlns:a16="http://schemas.microsoft.com/office/drawing/2014/main" xmlns="" id="{147A00F9-85D5-482F-8929-515BA65B6DAA}"/>
              </a:ext>
            </a:extLst>
          </p:cNvPr>
          <p:cNvSpPr>
            <a:spLocks noGrp="1"/>
          </p:cNvSpPr>
          <p:nvPr>
            <p:ph type="title"/>
          </p:nvPr>
        </p:nvSpPr>
        <p:spPr>
          <a:xfrm>
            <a:off x="292653" y="523746"/>
            <a:ext cx="11613596" cy="559387"/>
          </a:xfrm>
        </p:spPr>
        <p:txBody>
          <a:bodyPr/>
          <a:lstStyle/>
          <a:p>
            <a:r>
              <a:rPr lang="es-CO" dirty="0"/>
              <a:t>2</a:t>
            </a:r>
            <a:r>
              <a:rPr lang="es-CO" dirty="0" smtClean="0"/>
              <a:t>. </a:t>
            </a:r>
            <a:r>
              <a:rPr lang="es-CO" dirty="0"/>
              <a:t>Solicitud MGMP Funcionamiento</a:t>
            </a:r>
          </a:p>
        </p:txBody>
      </p:sp>
      <p:sp>
        <p:nvSpPr>
          <p:cNvPr id="17" name="Text Placeholder 16">
            <a:extLst>
              <a:ext uri="{FF2B5EF4-FFF2-40B4-BE49-F238E27FC236}">
                <a16:creationId xmlns:a16="http://schemas.microsoft.com/office/drawing/2014/main" xmlns="" id="{CC7E4799-0F53-4A92-81A5-D4162B3A1AAE}"/>
              </a:ext>
            </a:extLst>
          </p:cNvPr>
          <p:cNvSpPr>
            <a:spLocks noGrp="1"/>
          </p:cNvSpPr>
          <p:nvPr>
            <p:ph type="body" sz="quarter" idx="10"/>
          </p:nvPr>
        </p:nvSpPr>
        <p:spPr>
          <a:xfrm>
            <a:off x="291865" y="1197329"/>
            <a:ext cx="11614384" cy="360939"/>
          </a:xfrm>
        </p:spPr>
        <p:txBody>
          <a:bodyPr/>
          <a:lstStyle/>
          <a:p>
            <a:r>
              <a:rPr lang="es-CO" dirty="0"/>
              <a:t>Proyecciones</a:t>
            </a:r>
          </a:p>
          <a:p>
            <a:endParaRPr lang="es-CO" dirty="0"/>
          </a:p>
        </p:txBody>
      </p:sp>
      <p:graphicFrame>
        <p:nvGraphicFramePr>
          <p:cNvPr id="4" name="Tabla 3">
            <a:extLst>
              <a:ext uri="{FF2B5EF4-FFF2-40B4-BE49-F238E27FC236}">
                <a16:creationId xmlns:a16="http://schemas.microsoft.com/office/drawing/2014/main" xmlns="" id="{92C6D3E3-91C9-462C-8ABF-4E0535310489}"/>
              </a:ext>
            </a:extLst>
          </p:cNvPr>
          <p:cNvGraphicFramePr>
            <a:graphicFrameLocks noGrp="1"/>
          </p:cNvGraphicFramePr>
          <p:nvPr>
            <p:extLst/>
          </p:nvPr>
        </p:nvGraphicFramePr>
        <p:xfrm>
          <a:off x="783880" y="5361542"/>
          <a:ext cx="5345552" cy="400050"/>
        </p:xfrm>
        <a:graphic>
          <a:graphicData uri="http://schemas.openxmlformats.org/drawingml/2006/table">
            <a:tbl>
              <a:tblPr/>
              <a:tblGrid>
                <a:gridCol w="5345552">
                  <a:extLst>
                    <a:ext uri="{9D8B030D-6E8A-4147-A177-3AD203B41FA5}">
                      <a16:colId xmlns:a16="http://schemas.microsoft.com/office/drawing/2014/main" xmlns="" val="4294867119"/>
                    </a:ext>
                  </a:extLst>
                </a:gridCol>
              </a:tblGrid>
              <a:tr h="209550">
                <a:tc>
                  <a:txBody>
                    <a:bodyPr/>
                    <a:lstStyle/>
                    <a:p>
                      <a:pPr algn="l" fontAlgn="ctr"/>
                      <a:r>
                        <a:rPr lang="es-CO" sz="1000" b="0" i="0" u="none" strike="noStrike" dirty="0">
                          <a:solidFill>
                            <a:srgbClr val="203764"/>
                          </a:solidFill>
                          <a:effectLst/>
                          <a:latin typeface="Calibri" panose="020F0502020204030204" pitchFamily="34" charset="0"/>
                        </a:rPr>
                        <a:t>* Apropiación vigente a 30 de abril de </a:t>
                      </a:r>
                      <a:r>
                        <a:rPr lang="es-CO" sz="1000" b="0" i="0" u="none" strike="noStrike" dirty="0" smtClean="0">
                          <a:solidFill>
                            <a:srgbClr val="203764"/>
                          </a:solidFill>
                          <a:effectLst/>
                          <a:latin typeface="Calibri" panose="020F0502020204030204" pitchFamily="34" charset="0"/>
                        </a:rPr>
                        <a:t>2020, </a:t>
                      </a:r>
                      <a:r>
                        <a:rPr lang="es-CO" sz="1000" b="0" i="0" u="none" strike="noStrike" dirty="0">
                          <a:solidFill>
                            <a:srgbClr val="203764"/>
                          </a:solidFill>
                          <a:effectLst/>
                          <a:latin typeface="Calibri" panose="020F0502020204030204" pitchFamily="34" charset="0"/>
                        </a:rPr>
                        <a:t>SIN descontar partidas suspendidas</a:t>
                      </a:r>
                    </a:p>
                  </a:txBody>
                  <a:tcPr marL="0" marR="0" marT="0" marB="0" anchor="ctr">
                    <a:lnL>
                      <a:noFill/>
                    </a:lnL>
                    <a:lnR>
                      <a:noFill/>
                    </a:lnR>
                    <a:lnT>
                      <a:noFill/>
                    </a:lnT>
                    <a:lnB>
                      <a:noFill/>
                    </a:lnB>
                  </a:tcPr>
                </a:tc>
                <a:extLst>
                  <a:ext uri="{0D108BD9-81ED-4DB2-BD59-A6C34878D82A}">
                    <a16:rowId xmlns:a16="http://schemas.microsoft.com/office/drawing/2014/main" xmlns="" val="3461413024"/>
                  </a:ext>
                </a:extLst>
              </a:tr>
              <a:tr h="190500">
                <a:tc>
                  <a:txBody>
                    <a:bodyPr/>
                    <a:lstStyle/>
                    <a:p>
                      <a:pPr algn="l" fontAlgn="ctr"/>
                      <a:r>
                        <a:rPr lang="es-CO" sz="1000" b="0" i="0" u="none" strike="noStrike" dirty="0">
                          <a:solidFill>
                            <a:srgbClr val="203764"/>
                          </a:solidFill>
                          <a:effectLst/>
                          <a:latin typeface="Calibri" panose="020F0502020204030204" pitchFamily="34" charset="0"/>
                        </a:rPr>
                        <a:t>** Apropiación vigente a 30 de abril de </a:t>
                      </a:r>
                      <a:r>
                        <a:rPr lang="es-CO" sz="1000" b="0" i="0" u="none" strike="noStrike" dirty="0" smtClean="0">
                          <a:solidFill>
                            <a:srgbClr val="203764"/>
                          </a:solidFill>
                          <a:effectLst/>
                          <a:latin typeface="Calibri" panose="020F0502020204030204" pitchFamily="34" charset="0"/>
                        </a:rPr>
                        <a:t>2020, </a:t>
                      </a:r>
                      <a:r>
                        <a:rPr lang="es-CO" sz="1000" b="0" i="0" u="none" strike="noStrike" dirty="0">
                          <a:solidFill>
                            <a:srgbClr val="203764"/>
                          </a:solidFill>
                          <a:effectLst/>
                          <a:latin typeface="Calibri" panose="020F0502020204030204" pitchFamily="34" charset="0"/>
                        </a:rPr>
                        <a:t>descontando partidas suspendidas</a:t>
                      </a:r>
                    </a:p>
                  </a:txBody>
                  <a:tcPr marL="0" marR="0" marT="0" marB="0" anchor="ctr">
                    <a:lnL>
                      <a:noFill/>
                    </a:lnL>
                    <a:lnR>
                      <a:noFill/>
                    </a:lnR>
                    <a:lnT>
                      <a:noFill/>
                    </a:lnT>
                    <a:lnB>
                      <a:noFill/>
                    </a:lnB>
                  </a:tcPr>
                </a:tc>
                <a:extLst>
                  <a:ext uri="{0D108BD9-81ED-4DB2-BD59-A6C34878D82A}">
                    <a16:rowId xmlns:a16="http://schemas.microsoft.com/office/drawing/2014/main" xmlns="" val="1985021368"/>
                  </a:ext>
                </a:extLst>
              </a:tr>
            </a:tbl>
          </a:graphicData>
        </a:graphic>
      </p:graphicFrame>
      <p:graphicFrame>
        <p:nvGraphicFramePr>
          <p:cNvPr id="2" name="Tabla 1"/>
          <p:cNvGraphicFramePr>
            <a:graphicFrameLocks noGrp="1"/>
          </p:cNvGraphicFramePr>
          <p:nvPr>
            <p:extLst/>
          </p:nvPr>
        </p:nvGraphicFramePr>
        <p:xfrm>
          <a:off x="783880" y="1558268"/>
          <a:ext cx="10515602" cy="3779371"/>
        </p:xfrm>
        <a:graphic>
          <a:graphicData uri="http://schemas.openxmlformats.org/drawingml/2006/table">
            <a:tbl>
              <a:tblPr/>
              <a:tblGrid>
                <a:gridCol w="3179450">
                  <a:extLst>
                    <a:ext uri="{9D8B030D-6E8A-4147-A177-3AD203B41FA5}">
                      <a16:colId xmlns:a16="http://schemas.microsoft.com/office/drawing/2014/main" xmlns="" val="4073367538"/>
                    </a:ext>
                  </a:extLst>
                </a:gridCol>
                <a:gridCol w="756583">
                  <a:extLst>
                    <a:ext uri="{9D8B030D-6E8A-4147-A177-3AD203B41FA5}">
                      <a16:colId xmlns:a16="http://schemas.microsoft.com/office/drawing/2014/main" xmlns="" val="2518292150"/>
                    </a:ext>
                  </a:extLst>
                </a:gridCol>
                <a:gridCol w="756583">
                  <a:extLst>
                    <a:ext uri="{9D8B030D-6E8A-4147-A177-3AD203B41FA5}">
                      <a16:colId xmlns:a16="http://schemas.microsoft.com/office/drawing/2014/main" xmlns="" val="1499649850"/>
                    </a:ext>
                  </a:extLst>
                </a:gridCol>
                <a:gridCol w="747576">
                  <a:extLst>
                    <a:ext uri="{9D8B030D-6E8A-4147-A177-3AD203B41FA5}">
                      <a16:colId xmlns:a16="http://schemas.microsoft.com/office/drawing/2014/main" xmlns="" val="369873917"/>
                    </a:ext>
                  </a:extLst>
                </a:gridCol>
                <a:gridCol w="722807">
                  <a:extLst>
                    <a:ext uri="{9D8B030D-6E8A-4147-A177-3AD203B41FA5}">
                      <a16:colId xmlns:a16="http://schemas.microsoft.com/office/drawing/2014/main" xmlns="" val="2703803861"/>
                    </a:ext>
                  </a:extLst>
                </a:gridCol>
                <a:gridCol w="747576">
                  <a:extLst>
                    <a:ext uri="{9D8B030D-6E8A-4147-A177-3AD203B41FA5}">
                      <a16:colId xmlns:a16="http://schemas.microsoft.com/office/drawing/2014/main" xmlns="" val="793470049"/>
                    </a:ext>
                  </a:extLst>
                </a:gridCol>
                <a:gridCol w="702541">
                  <a:extLst>
                    <a:ext uri="{9D8B030D-6E8A-4147-A177-3AD203B41FA5}">
                      <a16:colId xmlns:a16="http://schemas.microsoft.com/office/drawing/2014/main" xmlns="" val="3004627196"/>
                    </a:ext>
                  </a:extLst>
                </a:gridCol>
                <a:gridCol w="720555">
                  <a:extLst>
                    <a:ext uri="{9D8B030D-6E8A-4147-A177-3AD203B41FA5}">
                      <a16:colId xmlns:a16="http://schemas.microsoft.com/office/drawing/2014/main" xmlns="" val="1769879890"/>
                    </a:ext>
                  </a:extLst>
                </a:gridCol>
                <a:gridCol w="722807">
                  <a:extLst>
                    <a:ext uri="{9D8B030D-6E8A-4147-A177-3AD203B41FA5}">
                      <a16:colId xmlns:a16="http://schemas.microsoft.com/office/drawing/2014/main" xmlns="" val="2191828788"/>
                    </a:ext>
                  </a:extLst>
                </a:gridCol>
                <a:gridCol w="729562">
                  <a:extLst>
                    <a:ext uri="{9D8B030D-6E8A-4147-A177-3AD203B41FA5}">
                      <a16:colId xmlns:a16="http://schemas.microsoft.com/office/drawing/2014/main" xmlns="" val="702652311"/>
                    </a:ext>
                  </a:extLst>
                </a:gridCol>
                <a:gridCol w="729562">
                  <a:extLst>
                    <a:ext uri="{9D8B030D-6E8A-4147-A177-3AD203B41FA5}">
                      <a16:colId xmlns:a16="http://schemas.microsoft.com/office/drawing/2014/main" xmlns="" val="3874605933"/>
                    </a:ext>
                  </a:extLst>
                </a:gridCol>
              </a:tblGrid>
              <a:tr h="106759">
                <a:tc>
                  <a:txBody>
                    <a:bodyPr/>
                    <a:lstStyle/>
                    <a:p>
                      <a:pPr algn="r" rtl="0" fontAlgn="ctr"/>
                      <a:r>
                        <a:rPr lang="es-CO" sz="1050" b="1" i="0" u="none" strike="noStrike">
                          <a:solidFill>
                            <a:srgbClr val="203764"/>
                          </a:solidFill>
                          <a:effectLst/>
                          <a:latin typeface="Calibri" panose="020F0502020204030204" pitchFamily="34" charset="0"/>
                          <a:cs typeface="Calibri" panose="020F0502020204030204" pitchFamily="34" charset="0"/>
                        </a:rPr>
                        <a:t>Millones de pesos</a:t>
                      </a:r>
                    </a:p>
                  </a:txBody>
                  <a:tcPr marL="0" marR="0" marT="0" marB="0" anchor="ctr">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endParaRPr lang="es-CO" sz="1050" b="0" i="0" u="none" strike="noStrike">
                        <a:solidFill>
                          <a:srgbClr val="000000"/>
                        </a:solidFill>
                        <a:effectLst/>
                        <a:latin typeface="Calibri" panose="020F0502020204030204" pitchFamily="34" charset="0"/>
                        <a:cs typeface="Calibri" panose="020F0502020204030204" pitchFamily="34" charset="0"/>
                      </a:endParaRPr>
                    </a:p>
                  </a:txBody>
                  <a:tcPr marL="0" marR="0" marT="0" marB="0" anchor="ctr">
                    <a:lnL>
                      <a:noFill/>
                    </a:lnL>
                    <a:lnR>
                      <a:noFill/>
                    </a:lnR>
                    <a:lnT w="1270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es-CO" sz="1050" b="0" i="0" u="none" strike="noStrike">
                          <a:solidFill>
                            <a:srgbClr val="000000"/>
                          </a:solidFill>
                          <a:effectLst/>
                          <a:latin typeface="Calibri" panose="020F0502020204030204" pitchFamily="34" charset="0"/>
                          <a:cs typeface="Calibri" panose="020F0502020204030204" pitchFamily="34" charset="0"/>
                        </a:rPr>
                        <a:t> </a:t>
                      </a:r>
                    </a:p>
                  </a:txBody>
                  <a:tcPr marL="0" marR="0" marT="0" marB="0" anchor="ctr">
                    <a:lnL>
                      <a:noFill/>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8">
                  <a:txBody>
                    <a:bodyPr/>
                    <a:lstStyle/>
                    <a:p>
                      <a:pPr algn="r" rtl="0" fontAlgn="ctr"/>
                      <a:r>
                        <a:rPr lang="es-CO" sz="1050" b="1" i="0" u="none" strike="noStrike" dirty="0">
                          <a:solidFill>
                            <a:srgbClr val="FFFFFF"/>
                          </a:solidFill>
                          <a:effectLst/>
                          <a:latin typeface="Calibri" panose="020F0502020204030204" pitchFamily="34" charset="0"/>
                          <a:cs typeface="Calibri" panose="020F0502020204030204" pitchFamily="34" charset="0"/>
                        </a:rPr>
                        <a:t>Solicitud MGMP 2021 - 2024</a:t>
                      </a:r>
                    </a:p>
                  </a:txBody>
                  <a:tcPr marL="0" marR="0" marT="0" marB="0" anchor="ctr">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03764"/>
                    </a:solidFill>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extLst>
                  <a:ext uri="{0D108BD9-81ED-4DB2-BD59-A6C34878D82A}">
                    <a16:rowId xmlns:a16="http://schemas.microsoft.com/office/drawing/2014/main" xmlns="" val="229170034"/>
                  </a:ext>
                </a:extLst>
              </a:tr>
              <a:tr h="137639">
                <a:tc rowSpan="2">
                  <a:txBody>
                    <a:bodyPr/>
                    <a:lstStyle/>
                    <a:p>
                      <a:pPr algn="ctr" rtl="0" fontAlgn="ctr"/>
                      <a:r>
                        <a:rPr lang="es-CO" sz="1050" b="1" i="0" u="none" strike="noStrike" dirty="0">
                          <a:solidFill>
                            <a:srgbClr val="FFFFFF"/>
                          </a:solidFill>
                          <a:effectLst/>
                          <a:latin typeface="Calibri" panose="020F0502020204030204" pitchFamily="34" charset="0"/>
                          <a:cs typeface="Calibri" panose="020F0502020204030204" pitchFamily="34" charset="0"/>
                        </a:rPr>
                        <a:t>Funcionamiento/Entidad</a:t>
                      </a:r>
                    </a:p>
                  </a:txBody>
                  <a:tcPr marL="0" marR="0" marT="0" marB="0" anchor="ctr">
                    <a:lnL w="12700" cap="flat" cmpd="sng" algn="ctr">
                      <a:solidFill>
                        <a:schemeClr val="tx1"/>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03764"/>
                    </a:solidFill>
                  </a:tcPr>
                </a:tc>
                <a:tc rowSpan="2">
                  <a:txBody>
                    <a:bodyPr/>
                    <a:lstStyle/>
                    <a:p>
                      <a:pPr algn="ctr" rtl="0" fontAlgn="ctr"/>
                      <a:r>
                        <a:rPr lang="es-CO" sz="1050" b="1" i="0" u="none" strike="noStrike">
                          <a:solidFill>
                            <a:srgbClr val="FFFFFF"/>
                          </a:solidFill>
                          <a:effectLst/>
                          <a:latin typeface="Calibri" panose="020F0502020204030204" pitchFamily="34" charset="0"/>
                          <a:cs typeface="Calibri" panose="020F0502020204030204" pitchFamily="34" charset="0"/>
                        </a:rPr>
                        <a:t>2020*</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03764"/>
                    </a:solidFill>
                  </a:tcPr>
                </a:tc>
                <a:tc rowSpan="2">
                  <a:txBody>
                    <a:bodyPr/>
                    <a:lstStyle/>
                    <a:p>
                      <a:pPr algn="ctr" rtl="0" fontAlgn="ctr"/>
                      <a:r>
                        <a:rPr lang="es-CO" sz="1050" b="1" i="0" u="none" strike="noStrike" dirty="0">
                          <a:solidFill>
                            <a:srgbClr val="FFFFFF"/>
                          </a:solidFill>
                          <a:effectLst/>
                          <a:latin typeface="Calibri" panose="020F0502020204030204" pitchFamily="34" charset="0"/>
                          <a:cs typeface="Calibri" panose="020F0502020204030204" pitchFamily="34" charset="0"/>
                        </a:rPr>
                        <a:t>2020**</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03764"/>
                    </a:solidFill>
                  </a:tcPr>
                </a:tc>
                <a:tc rowSpan="2">
                  <a:txBody>
                    <a:bodyPr/>
                    <a:lstStyle/>
                    <a:p>
                      <a:pPr algn="ctr" rtl="0" fontAlgn="ctr"/>
                      <a:r>
                        <a:rPr lang="es-CO" sz="1050" b="1" i="0" u="none" strike="noStrike" dirty="0">
                          <a:solidFill>
                            <a:srgbClr val="FFFFFF"/>
                          </a:solidFill>
                          <a:effectLst/>
                          <a:latin typeface="Calibri" panose="020F0502020204030204" pitchFamily="34" charset="0"/>
                          <a:cs typeface="Calibri" panose="020F0502020204030204" pitchFamily="34" charset="0"/>
                        </a:rPr>
                        <a:t>2021</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03764"/>
                    </a:solidFill>
                  </a:tcPr>
                </a:tc>
                <a:tc rowSpan="2">
                  <a:txBody>
                    <a:bodyPr/>
                    <a:lstStyle/>
                    <a:p>
                      <a:pPr algn="ctr" rtl="0" fontAlgn="ctr"/>
                      <a:r>
                        <a:rPr lang="es-CO" sz="1050" b="1" i="0" u="none" strike="noStrike" dirty="0">
                          <a:solidFill>
                            <a:srgbClr val="FFFFFF"/>
                          </a:solidFill>
                          <a:effectLst/>
                          <a:latin typeface="Calibri" panose="020F0502020204030204" pitchFamily="34" charset="0"/>
                          <a:cs typeface="Calibri" panose="020F0502020204030204" pitchFamily="34" charset="0"/>
                        </a:rPr>
                        <a:t>2022</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03764"/>
                    </a:solidFill>
                  </a:tcPr>
                </a:tc>
                <a:tc rowSpan="2">
                  <a:txBody>
                    <a:bodyPr/>
                    <a:lstStyle/>
                    <a:p>
                      <a:pPr algn="ctr" rtl="0" fontAlgn="ctr"/>
                      <a:r>
                        <a:rPr lang="es-CO" sz="1050" b="1" i="0" u="none" strike="noStrike" dirty="0">
                          <a:solidFill>
                            <a:srgbClr val="FFFFFF"/>
                          </a:solidFill>
                          <a:effectLst/>
                          <a:latin typeface="Calibri" panose="020F0502020204030204" pitchFamily="34" charset="0"/>
                          <a:cs typeface="Calibri" panose="020F0502020204030204" pitchFamily="34" charset="0"/>
                        </a:rPr>
                        <a:t>2023</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03764"/>
                    </a:solidFill>
                  </a:tcPr>
                </a:tc>
                <a:tc rowSpan="2">
                  <a:txBody>
                    <a:bodyPr/>
                    <a:lstStyle/>
                    <a:p>
                      <a:pPr algn="ctr" rtl="0" fontAlgn="ctr"/>
                      <a:r>
                        <a:rPr lang="es-CO" sz="1050" b="1" i="0" u="none" strike="noStrike" dirty="0">
                          <a:solidFill>
                            <a:srgbClr val="FFFFFF"/>
                          </a:solidFill>
                          <a:effectLst/>
                          <a:latin typeface="Calibri" panose="020F0502020204030204" pitchFamily="34" charset="0"/>
                          <a:cs typeface="Calibri" panose="020F0502020204030204" pitchFamily="34" charset="0"/>
                        </a:rPr>
                        <a:t>2024</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03764"/>
                    </a:solidFill>
                  </a:tcPr>
                </a:tc>
                <a:tc>
                  <a:txBody>
                    <a:bodyPr/>
                    <a:lstStyle/>
                    <a:p>
                      <a:pPr algn="ctr" rtl="0" fontAlgn="ctr"/>
                      <a:r>
                        <a:rPr lang="es-CO" sz="1050" b="1" i="0" u="none" strike="noStrike" dirty="0">
                          <a:solidFill>
                            <a:srgbClr val="FFFFFF"/>
                          </a:solidFill>
                          <a:effectLst/>
                          <a:latin typeface="Calibri" panose="020F0502020204030204" pitchFamily="34" charset="0"/>
                          <a:cs typeface="Calibri" panose="020F0502020204030204" pitchFamily="34" charset="0"/>
                        </a:rPr>
                        <a:t>Var%</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203764"/>
                    </a:solidFill>
                  </a:tcPr>
                </a:tc>
                <a:tc>
                  <a:txBody>
                    <a:bodyPr/>
                    <a:lstStyle/>
                    <a:p>
                      <a:pPr algn="ctr" rtl="0" fontAlgn="ctr"/>
                      <a:r>
                        <a:rPr lang="es-CO" sz="1050" b="1" i="0" u="none" strike="noStrike" dirty="0">
                          <a:solidFill>
                            <a:srgbClr val="FFFFFF"/>
                          </a:solidFill>
                          <a:effectLst/>
                          <a:latin typeface="Calibri" panose="020F0502020204030204" pitchFamily="34" charset="0"/>
                          <a:cs typeface="Calibri" panose="020F0502020204030204" pitchFamily="34" charset="0"/>
                        </a:rPr>
                        <a:t>Var%</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203764"/>
                    </a:solidFill>
                  </a:tcPr>
                </a:tc>
                <a:tc>
                  <a:txBody>
                    <a:bodyPr/>
                    <a:lstStyle/>
                    <a:p>
                      <a:pPr algn="ctr" rtl="0" fontAlgn="ctr"/>
                      <a:r>
                        <a:rPr lang="es-CO" sz="1050" b="1" i="0" u="none" strike="noStrike" dirty="0">
                          <a:solidFill>
                            <a:srgbClr val="FFFFFF"/>
                          </a:solidFill>
                          <a:effectLst/>
                          <a:latin typeface="Calibri" panose="020F0502020204030204" pitchFamily="34" charset="0"/>
                          <a:cs typeface="Calibri" panose="020F0502020204030204" pitchFamily="34" charset="0"/>
                        </a:rPr>
                        <a:t>Var%</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203764"/>
                    </a:solidFill>
                  </a:tcPr>
                </a:tc>
                <a:tc>
                  <a:txBody>
                    <a:bodyPr/>
                    <a:lstStyle/>
                    <a:p>
                      <a:pPr algn="ctr" rtl="0" fontAlgn="ctr"/>
                      <a:r>
                        <a:rPr lang="es-CO" sz="1050" b="1" i="0" u="none" strike="noStrike" dirty="0">
                          <a:solidFill>
                            <a:srgbClr val="FFFFFF"/>
                          </a:solidFill>
                          <a:effectLst/>
                          <a:latin typeface="Calibri" panose="020F0502020204030204" pitchFamily="34" charset="0"/>
                          <a:cs typeface="Calibri" panose="020F0502020204030204" pitchFamily="34" charset="0"/>
                        </a:rPr>
                        <a:t>Var%</a:t>
                      </a:r>
                    </a:p>
                  </a:txBody>
                  <a:tcPr marL="0" marR="0" marT="0" marB="0" anchor="ctr">
                    <a:lnL w="6350" cap="flat" cmpd="sng" algn="ctr">
                      <a:solidFill>
                        <a:srgbClr val="B8CCE4"/>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203764"/>
                    </a:solidFill>
                  </a:tcPr>
                </a:tc>
                <a:extLst>
                  <a:ext uri="{0D108BD9-81ED-4DB2-BD59-A6C34878D82A}">
                    <a16:rowId xmlns:a16="http://schemas.microsoft.com/office/drawing/2014/main" xmlns="" val="3973217187"/>
                  </a:ext>
                </a:extLst>
              </a:tr>
              <a:tr h="137639">
                <a:tc vMerge="1">
                  <a:txBody>
                    <a:bodyPr/>
                    <a:lstStyle/>
                    <a:p>
                      <a:endParaRPr lang="es-CO"/>
                    </a:p>
                  </a:txBody>
                  <a:tcPr/>
                </a:tc>
                <a:tc vMerge="1">
                  <a:txBody>
                    <a:bodyPr/>
                    <a:lstStyle/>
                    <a:p>
                      <a:endParaRPr lang="es-CO"/>
                    </a:p>
                  </a:txBody>
                  <a:tcPr/>
                </a:tc>
                <a:tc vMerge="1">
                  <a:txBody>
                    <a:bodyPr/>
                    <a:lstStyle/>
                    <a:p>
                      <a:endParaRPr lang="es-CO"/>
                    </a:p>
                  </a:txBody>
                  <a:tcPr/>
                </a:tc>
                <a:tc vMerge="1">
                  <a:txBody>
                    <a:bodyPr/>
                    <a:lstStyle/>
                    <a:p>
                      <a:endParaRPr lang="es-CO"/>
                    </a:p>
                  </a:txBody>
                  <a:tcPr/>
                </a:tc>
                <a:tc vMerge="1">
                  <a:txBody>
                    <a:bodyPr/>
                    <a:lstStyle/>
                    <a:p>
                      <a:endParaRPr lang="es-CO"/>
                    </a:p>
                  </a:txBody>
                  <a:tcPr/>
                </a:tc>
                <a:tc vMerge="1">
                  <a:txBody>
                    <a:bodyPr/>
                    <a:lstStyle/>
                    <a:p>
                      <a:endParaRPr lang="es-CO"/>
                    </a:p>
                  </a:txBody>
                  <a:tcPr/>
                </a:tc>
                <a:tc vMerge="1">
                  <a:txBody>
                    <a:bodyPr/>
                    <a:lstStyle/>
                    <a:p>
                      <a:endParaRPr lang="es-CO"/>
                    </a:p>
                  </a:txBody>
                  <a:tcPr/>
                </a:tc>
                <a:tc>
                  <a:txBody>
                    <a:bodyPr/>
                    <a:lstStyle/>
                    <a:p>
                      <a:pPr algn="ctr" rtl="0" fontAlgn="ctr"/>
                      <a:r>
                        <a:rPr lang="es-CO" sz="1050" b="1" i="0" u="none" strike="noStrike">
                          <a:solidFill>
                            <a:srgbClr val="FFFFFF"/>
                          </a:solidFill>
                          <a:effectLst/>
                          <a:latin typeface="Calibri" panose="020F0502020204030204" pitchFamily="34" charset="0"/>
                          <a:cs typeface="Calibri" panose="020F0502020204030204" pitchFamily="34" charset="0"/>
                        </a:rPr>
                        <a:t>21/20</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203764"/>
                    </a:solidFill>
                  </a:tcPr>
                </a:tc>
                <a:tc>
                  <a:txBody>
                    <a:bodyPr/>
                    <a:lstStyle/>
                    <a:p>
                      <a:pPr algn="ctr" rtl="0" fontAlgn="ctr"/>
                      <a:r>
                        <a:rPr lang="es-CO" sz="1050" b="1" i="0" u="none" strike="noStrike">
                          <a:solidFill>
                            <a:srgbClr val="FFFFFF"/>
                          </a:solidFill>
                          <a:effectLst/>
                          <a:latin typeface="Calibri" panose="020F0502020204030204" pitchFamily="34" charset="0"/>
                          <a:cs typeface="Calibri" panose="020F0502020204030204" pitchFamily="34" charset="0"/>
                        </a:rPr>
                        <a:t>22/21</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203764"/>
                    </a:solidFill>
                  </a:tcPr>
                </a:tc>
                <a:tc>
                  <a:txBody>
                    <a:bodyPr/>
                    <a:lstStyle/>
                    <a:p>
                      <a:pPr algn="ctr" rtl="0" fontAlgn="ctr"/>
                      <a:r>
                        <a:rPr lang="es-CO" sz="1050" b="1" i="0" u="none" strike="noStrike">
                          <a:solidFill>
                            <a:srgbClr val="FFFFFF"/>
                          </a:solidFill>
                          <a:effectLst/>
                          <a:latin typeface="Calibri" panose="020F0502020204030204" pitchFamily="34" charset="0"/>
                          <a:cs typeface="Calibri" panose="020F0502020204030204" pitchFamily="34" charset="0"/>
                        </a:rPr>
                        <a:t>23/22</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203764"/>
                    </a:solidFill>
                  </a:tcPr>
                </a:tc>
                <a:tc>
                  <a:txBody>
                    <a:bodyPr/>
                    <a:lstStyle/>
                    <a:p>
                      <a:pPr algn="ctr" rtl="0" fontAlgn="ctr"/>
                      <a:r>
                        <a:rPr lang="es-CO" sz="1050" b="1" i="0" u="none" strike="noStrike" dirty="0">
                          <a:solidFill>
                            <a:srgbClr val="FFFFFF"/>
                          </a:solidFill>
                          <a:effectLst/>
                          <a:latin typeface="Calibri" panose="020F0502020204030204" pitchFamily="34" charset="0"/>
                          <a:cs typeface="Calibri" panose="020F0502020204030204" pitchFamily="34" charset="0"/>
                        </a:rPr>
                        <a:t>24/23</a:t>
                      </a:r>
                    </a:p>
                  </a:txBody>
                  <a:tcPr marL="0" marR="0" marT="0" marB="0" anchor="ctr">
                    <a:lnL w="6350" cap="flat" cmpd="sng" algn="ctr">
                      <a:solidFill>
                        <a:srgbClr val="B8CCE4"/>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203764"/>
                    </a:solidFill>
                  </a:tcPr>
                </a:tc>
                <a:extLst>
                  <a:ext uri="{0D108BD9-81ED-4DB2-BD59-A6C34878D82A}">
                    <a16:rowId xmlns:a16="http://schemas.microsoft.com/office/drawing/2014/main" xmlns="" val="1858095526"/>
                  </a:ext>
                </a:extLst>
              </a:tr>
              <a:tr h="281791">
                <a:tc>
                  <a:txBody>
                    <a:bodyPr/>
                    <a:lstStyle/>
                    <a:p>
                      <a:pPr algn="r" rtl="0" fontAlgn="ctr"/>
                      <a:r>
                        <a:rPr lang="es-CO" sz="1050" b="1" i="0" u="none" strike="noStrike" dirty="0">
                          <a:solidFill>
                            <a:srgbClr val="203764"/>
                          </a:solidFill>
                          <a:effectLst/>
                          <a:latin typeface="Calibri" panose="020F0502020204030204" pitchFamily="34" charset="0"/>
                          <a:cs typeface="Calibri" panose="020F0502020204030204" pitchFamily="34" charset="0"/>
                        </a:rPr>
                        <a:t>FONDO ADAPTACIÓN</a:t>
                      </a:r>
                    </a:p>
                  </a:txBody>
                  <a:tcPr marL="0" marR="0" marT="0" marB="0" anchor="ctr">
                    <a:lnL w="12700" cap="flat" cmpd="sng" algn="ctr">
                      <a:solidFill>
                        <a:schemeClr val="tx1"/>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2F2F2"/>
                    </a:solidFill>
                  </a:tcPr>
                </a:tc>
                <a:tc>
                  <a:txBody>
                    <a:bodyPr/>
                    <a:lstStyle/>
                    <a:p>
                      <a:pPr algn="r" rtl="0" fontAlgn="ctr"/>
                      <a:r>
                        <a:rPr lang="es-CO" sz="1050" b="1" i="0" u="none" strike="noStrike" dirty="0">
                          <a:solidFill>
                            <a:srgbClr val="203764"/>
                          </a:solidFill>
                          <a:effectLst/>
                          <a:latin typeface="Calibri" panose="020F0502020204030204" pitchFamily="34" charset="0"/>
                          <a:cs typeface="Calibri" panose="020F0502020204030204" pitchFamily="34" charset="0"/>
                        </a:rPr>
                        <a:t>           </a:t>
                      </a:r>
                      <a:r>
                        <a:rPr lang="es-CO" sz="1050" b="1" i="0" u="none" strike="noStrike" dirty="0" smtClean="0">
                          <a:solidFill>
                            <a:srgbClr val="203764"/>
                          </a:solidFill>
                          <a:effectLst/>
                          <a:latin typeface="Calibri" panose="020F0502020204030204" pitchFamily="34" charset="0"/>
                          <a:cs typeface="Calibri" panose="020F0502020204030204" pitchFamily="34" charset="0"/>
                        </a:rPr>
                        <a:t>30,230 </a:t>
                      </a:r>
                      <a:endParaRPr lang="es-CO" sz="1050" b="1" i="0" u="none" strike="noStrike" dirty="0">
                        <a:solidFill>
                          <a:srgbClr val="203764"/>
                        </a:solidFill>
                        <a:effectLst/>
                        <a:latin typeface="Calibri" panose="020F0502020204030204" pitchFamily="34" charset="0"/>
                        <a:cs typeface="Calibri" panose="020F0502020204030204" pitchFamily="34" charset="0"/>
                      </a:endParaRP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2F2F2"/>
                    </a:solidFill>
                  </a:tcPr>
                </a:tc>
                <a:tc>
                  <a:txBody>
                    <a:bodyPr/>
                    <a:lstStyle/>
                    <a:p>
                      <a:pPr algn="r" rtl="0" fontAlgn="ctr"/>
                      <a:r>
                        <a:rPr lang="es-CO" sz="1050" b="1" i="0" u="none" strike="noStrike" dirty="0">
                          <a:solidFill>
                            <a:srgbClr val="203764"/>
                          </a:solidFill>
                          <a:effectLst/>
                          <a:latin typeface="Calibri" panose="020F0502020204030204" pitchFamily="34" charset="0"/>
                          <a:cs typeface="Calibri" panose="020F0502020204030204" pitchFamily="34" charset="0"/>
                        </a:rPr>
                        <a:t>            </a:t>
                      </a:r>
                      <a:r>
                        <a:rPr lang="es-CO" sz="1050" b="1" i="0" u="none" strike="noStrike" dirty="0" smtClean="0">
                          <a:solidFill>
                            <a:srgbClr val="203764"/>
                          </a:solidFill>
                          <a:effectLst/>
                          <a:latin typeface="Calibri" panose="020F0502020204030204" pitchFamily="34" charset="0"/>
                          <a:cs typeface="Calibri" panose="020F0502020204030204" pitchFamily="34" charset="0"/>
                        </a:rPr>
                        <a:t>30,230 </a:t>
                      </a:r>
                      <a:endParaRPr lang="es-CO" sz="1050" b="1" i="0" u="none" strike="noStrike" dirty="0">
                        <a:solidFill>
                          <a:srgbClr val="203764"/>
                        </a:solidFill>
                        <a:effectLst/>
                        <a:latin typeface="Calibri" panose="020F0502020204030204" pitchFamily="34" charset="0"/>
                        <a:cs typeface="Calibri" panose="020F0502020204030204" pitchFamily="34" charset="0"/>
                      </a:endParaRP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2F2F2"/>
                    </a:solidFill>
                  </a:tcPr>
                </a:tc>
                <a:tc>
                  <a:txBody>
                    <a:bodyPr/>
                    <a:lstStyle/>
                    <a:p>
                      <a:pPr algn="r" rtl="0" fontAlgn="ctr"/>
                      <a:r>
                        <a:rPr lang="es-CO" sz="1050" b="1" i="0" u="none" strike="noStrike" dirty="0">
                          <a:solidFill>
                            <a:srgbClr val="203764"/>
                          </a:solidFill>
                          <a:effectLst/>
                          <a:latin typeface="Calibri" panose="020F0502020204030204" pitchFamily="34" charset="0"/>
                          <a:cs typeface="Calibri" panose="020F0502020204030204" pitchFamily="34" charset="0"/>
                        </a:rPr>
                        <a:t>            </a:t>
                      </a:r>
                      <a:r>
                        <a:rPr lang="es-CO" sz="1050" b="1" i="0" u="none" strike="noStrike" dirty="0" smtClean="0">
                          <a:solidFill>
                            <a:srgbClr val="203764"/>
                          </a:solidFill>
                          <a:effectLst/>
                          <a:latin typeface="Calibri" panose="020F0502020204030204" pitchFamily="34" charset="0"/>
                          <a:cs typeface="Calibri" panose="020F0502020204030204" pitchFamily="34" charset="0"/>
                        </a:rPr>
                        <a:t>33,513 </a:t>
                      </a:r>
                      <a:endParaRPr lang="es-CO" sz="1050" b="1" i="0" u="none" strike="noStrike" dirty="0">
                        <a:solidFill>
                          <a:srgbClr val="203764"/>
                        </a:solidFill>
                        <a:effectLst/>
                        <a:latin typeface="Calibri" panose="020F0502020204030204" pitchFamily="34" charset="0"/>
                        <a:cs typeface="Calibri" panose="020F0502020204030204" pitchFamily="34" charset="0"/>
                      </a:endParaRP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2F2F2"/>
                    </a:solidFill>
                  </a:tcPr>
                </a:tc>
                <a:tc>
                  <a:txBody>
                    <a:bodyPr/>
                    <a:lstStyle/>
                    <a:p>
                      <a:pPr algn="r" rtl="0" fontAlgn="ctr"/>
                      <a:r>
                        <a:rPr lang="es-CO" sz="1050" b="1" i="0" u="none" strike="noStrike" dirty="0">
                          <a:solidFill>
                            <a:srgbClr val="203764"/>
                          </a:solidFill>
                          <a:effectLst/>
                          <a:latin typeface="Calibri" panose="020F0502020204030204" pitchFamily="34" charset="0"/>
                          <a:cs typeface="Calibri" panose="020F0502020204030204" pitchFamily="34" charset="0"/>
                        </a:rPr>
                        <a:t>           </a:t>
                      </a:r>
                      <a:r>
                        <a:rPr lang="es-CO" sz="1050" b="1" i="0" u="none" strike="noStrike" dirty="0" smtClean="0">
                          <a:solidFill>
                            <a:srgbClr val="203764"/>
                          </a:solidFill>
                          <a:effectLst/>
                          <a:latin typeface="Calibri" panose="020F0502020204030204" pitchFamily="34" charset="0"/>
                          <a:cs typeface="Calibri" panose="020F0502020204030204" pitchFamily="34" charset="0"/>
                        </a:rPr>
                        <a:t>34,518 </a:t>
                      </a:r>
                      <a:endParaRPr lang="es-CO" sz="1050" b="1" i="0" u="none" strike="noStrike" dirty="0">
                        <a:solidFill>
                          <a:srgbClr val="203764"/>
                        </a:solidFill>
                        <a:effectLst/>
                        <a:latin typeface="Calibri" panose="020F0502020204030204" pitchFamily="34" charset="0"/>
                        <a:cs typeface="Calibri" panose="020F0502020204030204" pitchFamily="34" charset="0"/>
                      </a:endParaRP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2F2F2"/>
                    </a:solidFill>
                  </a:tcPr>
                </a:tc>
                <a:tc>
                  <a:txBody>
                    <a:bodyPr/>
                    <a:lstStyle/>
                    <a:p>
                      <a:pPr algn="r" rtl="0" fontAlgn="ctr"/>
                      <a:r>
                        <a:rPr lang="es-CO" sz="1050" b="1" i="0" u="none" strike="noStrike" dirty="0">
                          <a:solidFill>
                            <a:srgbClr val="203764"/>
                          </a:solidFill>
                          <a:effectLst/>
                          <a:latin typeface="Calibri" panose="020F0502020204030204" pitchFamily="34" charset="0"/>
                          <a:cs typeface="Calibri" panose="020F0502020204030204" pitchFamily="34" charset="0"/>
                        </a:rPr>
                        <a:t>            </a:t>
                      </a:r>
                      <a:r>
                        <a:rPr lang="es-CO" sz="1050" b="1" i="0" u="none" strike="noStrike" dirty="0" smtClean="0">
                          <a:solidFill>
                            <a:srgbClr val="203764"/>
                          </a:solidFill>
                          <a:effectLst/>
                          <a:latin typeface="Calibri" panose="020F0502020204030204" pitchFamily="34" charset="0"/>
                          <a:cs typeface="Calibri" panose="020F0502020204030204" pitchFamily="34" charset="0"/>
                        </a:rPr>
                        <a:t>35,553 </a:t>
                      </a:r>
                      <a:endParaRPr lang="es-CO" sz="1050" b="1" i="0" u="none" strike="noStrike" dirty="0">
                        <a:solidFill>
                          <a:srgbClr val="203764"/>
                        </a:solidFill>
                        <a:effectLst/>
                        <a:latin typeface="Calibri" panose="020F0502020204030204" pitchFamily="34" charset="0"/>
                        <a:cs typeface="Calibri" panose="020F0502020204030204" pitchFamily="34" charset="0"/>
                      </a:endParaRP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2F2F2"/>
                    </a:solidFill>
                  </a:tcPr>
                </a:tc>
                <a:tc>
                  <a:txBody>
                    <a:bodyPr/>
                    <a:lstStyle/>
                    <a:p>
                      <a:pPr algn="r" rtl="0" fontAlgn="ctr"/>
                      <a:r>
                        <a:rPr lang="es-CO" sz="1050" b="1" i="0" u="none" strike="noStrike" dirty="0">
                          <a:solidFill>
                            <a:srgbClr val="203764"/>
                          </a:solidFill>
                          <a:effectLst/>
                          <a:latin typeface="Calibri" panose="020F0502020204030204" pitchFamily="34" charset="0"/>
                          <a:cs typeface="Calibri" panose="020F0502020204030204" pitchFamily="34" charset="0"/>
                        </a:rPr>
                        <a:t>          </a:t>
                      </a:r>
                      <a:r>
                        <a:rPr lang="es-CO" sz="1050" b="1" i="0" u="none" strike="noStrike" dirty="0" smtClean="0">
                          <a:solidFill>
                            <a:srgbClr val="203764"/>
                          </a:solidFill>
                          <a:effectLst/>
                          <a:latin typeface="Calibri" panose="020F0502020204030204" pitchFamily="34" charset="0"/>
                          <a:cs typeface="Calibri" panose="020F0502020204030204" pitchFamily="34" charset="0"/>
                        </a:rPr>
                        <a:t>36,620 </a:t>
                      </a:r>
                      <a:endParaRPr lang="es-CO" sz="1050" b="1" i="0" u="none" strike="noStrike" dirty="0">
                        <a:solidFill>
                          <a:srgbClr val="203764"/>
                        </a:solidFill>
                        <a:effectLst/>
                        <a:latin typeface="Calibri" panose="020F0502020204030204" pitchFamily="34" charset="0"/>
                        <a:cs typeface="Calibri" panose="020F0502020204030204" pitchFamily="34" charset="0"/>
                      </a:endParaRP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2F2F2"/>
                    </a:solidFill>
                  </a:tcPr>
                </a:tc>
                <a:tc>
                  <a:txBody>
                    <a:bodyPr/>
                    <a:lstStyle/>
                    <a:p>
                      <a:pPr algn="r" rtl="0" fontAlgn="ctr"/>
                      <a:r>
                        <a:rPr lang="es-CO" sz="1050" b="1" i="0" u="none" strike="noStrike">
                          <a:solidFill>
                            <a:srgbClr val="203764"/>
                          </a:solidFill>
                          <a:effectLst/>
                          <a:latin typeface="Calibri" panose="020F0502020204030204" pitchFamily="34" charset="0"/>
                          <a:cs typeface="Calibri" panose="020F0502020204030204" pitchFamily="34" charset="0"/>
                        </a:rPr>
                        <a:t>11%</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2F2F2"/>
                    </a:solidFill>
                  </a:tcPr>
                </a:tc>
                <a:tc>
                  <a:txBody>
                    <a:bodyPr/>
                    <a:lstStyle/>
                    <a:p>
                      <a:pPr algn="r" rtl="0" fontAlgn="ctr"/>
                      <a:r>
                        <a:rPr lang="es-CO" sz="1050" b="1" i="0" u="none" strike="noStrike">
                          <a:solidFill>
                            <a:srgbClr val="203764"/>
                          </a:solidFill>
                          <a:effectLst/>
                          <a:latin typeface="Calibri" panose="020F0502020204030204" pitchFamily="34" charset="0"/>
                          <a:cs typeface="Calibri" panose="020F0502020204030204" pitchFamily="34" charset="0"/>
                        </a:rPr>
                        <a:t>3%</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2F2F2"/>
                    </a:solidFill>
                  </a:tcPr>
                </a:tc>
                <a:tc>
                  <a:txBody>
                    <a:bodyPr/>
                    <a:lstStyle/>
                    <a:p>
                      <a:pPr algn="r" rtl="0" fontAlgn="ctr"/>
                      <a:r>
                        <a:rPr lang="es-CO" sz="1050" b="1" i="0" u="none" strike="noStrike">
                          <a:solidFill>
                            <a:srgbClr val="203764"/>
                          </a:solidFill>
                          <a:effectLst/>
                          <a:latin typeface="Calibri" panose="020F0502020204030204" pitchFamily="34" charset="0"/>
                          <a:cs typeface="Calibri" panose="020F0502020204030204" pitchFamily="34" charset="0"/>
                        </a:rPr>
                        <a:t>3%</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2F2F2"/>
                    </a:solidFill>
                  </a:tcPr>
                </a:tc>
                <a:tc>
                  <a:txBody>
                    <a:bodyPr/>
                    <a:lstStyle/>
                    <a:p>
                      <a:pPr algn="r" rtl="0" fontAlgn="ctr"/>
                      <a:r>
                        <a:rPr lang="es-CO" sz="1050" b="1" i="0" u="none" strike="noStrike">
                          <a:solidFill>
                            <a:srgbClr val="203764"/>
                          </a:solidFill>
                          <a:effectLst/>
                          <a:latin typeface="Calibri" panose="020F0502020204030204" pitchFamily="34" charset="0"/>
                          <a:cs typeface="Calibri" panose="020F0502020204030204" pitchFamily="34" charset="0"/>
                        </a:rPr>
                        <a:t>3%</a:t>
                      </a:r>
                    </a:p>
                  </a:txBody>
                  <a:tcPr marL="0" marR="0" marT="0" marB="0" anchor="ctr">
                    <a:lnL w="6350" cap="flat" cmpd="sng" algn="ctr">
                      <a:solidFill>
                        <a:srgbClr val="B8CCE4"/>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2F2F2"/>
                    </a:solidFill>
                  </a:tcPr>
                </a:tc>
                <a:extLst>
                  <a:ext uri="{0D108BD9-81ED-4DB2-BD59-A6C34878D82A}">
                    <a16:rowId xmlns:a16="http://schemas.microsoft.com/office/drawing/2014/main" xmlns="" val="2553018381"/>
                  </a:ext>
                </a:extLst>
              </a:tr>
              <a:tr h="137639">
                <a:tc>
                  <a:txBody>
                    <a:bodyPr/>
                    <a:lstStyle/>
                    <a:p>
                      <a:pPr algn="r" rtl="0" fontAlgn="ctr"/>
                      <a:r>
                        <a:rPr lang="es-CO" sz="1050" b="0" i="0" u="none" strike="noStrike">
                          <a:solidFill>
                            <a:srgbClr val="203764"/>
                          </a:solidFill>
                          <a:effectLst/>
                          <a:latin typeface="Calibri" panose="020F0502020204030204" pitchFamily="34" charset="0"/>
                          <a:cs typeface="Calibri" panose="020F0502020204030204" pitchFamily="34" charset="0"/>
                        </a:rPr>
                        <a:t>Gastos de personal</a:t>
                      </a:r>
                    </a:p>
                  </a:txBody>
                  <a:tcPr marL="0" marR="0" marT="0" marB="0" anchor="ctr">
                    <a:lnL w="12700" cap="flat" cmpd="sng" algn="ctr">
                      <a:solidFill>
                        <a:schemeClr val="tx1"/>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100" b="0" i="0" u="none" strike="noStrike" dirty="0">
                          <a:solidFill>
                            <a:srgbClr val="203764"/>
                          </a:solidFill>
                          <a:effectLst/>
                          <a:latin typeface="Calibri" panose="020F0502020204030204" pitchFamily="34" charset="0"/>
                          <a:cs typeface="Calibri" panose="020F0502020204030204" pitchFamily="34" charset="0"/>
                        </a:rPr>
                        <a:t>             20,605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100" b="0" i="0" u="none" strike="noStrike" dirty="0">
                          <a:solidFill>
                            <a:srgbClr val="203764"/>
                          </a:solidFill>
                          <a:effectLst/>
                          <a:latin typeface="Calibri" panose="020F0502020204030204" pitchFamily="34" charset="0"/>
                          <a:cs typeface="Calibri" panose="020F0502020204030204" pitchFamily="34" charset="0"/>
                        </a:rPr>
                        <a:t>             20,605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100" b="0" i="0" u="none" strike="noStrike">
                          <a:solidFill>
                            <a:srgbClr val="203764"/>
                          </a:solidFill>
                          <a:effectLst/>
                          <a:latin typeface="Calibri" panose="020F0502020204030204" pitchFamily="34" charset="0"/>
                          <a:cs typeface="Calibri" panose="020F0502020204030204" pitchFamily="34" charset="0"/>
                        </a:rPr>
                        <a:t>            23,260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100" b="0" i="0" u="none" strike="noStrike">
                          <a:solidFill>
                            <a:srgbClr val="203764"/>
                          </a:solidFill>
                          <a:effectLst/>
                          <a:latin typeface="Calibri" panose="020F0502020204030204" pitchFamily="34" charset="0"/>
                          <a:cs typeface="Calibri" panose="020F0502020204030204" pitchFamily="34" charset="0"/>
                        </a:rPr>
                        <a:t>           23,958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100" b="0" i="0" u="none" strike="noStrike">
                          <a:solidFill>
                            <a:srgbClr val="203764"/>
                          </a:solidFill>
                          <a:effectLst/>
                          <a:latin typeface="Calibri" panose="020F0502020204030204" pitchFamily="34" charset="0"/>
                          <a:cs typeface="Calibri" panose="020F0502020204030204" pitchFamily="34" charset="0"/>
                        </a:rPr>
                        <a:t>            24,677 </a:t>
                      </a:r>
                    </a:p>
                  </a:txBody>
                  <a:tcPr marL="0" marR="0" marT="0" marB="0" anchor="ctr">
                    <a:lnL w="6350" cap="flat" cmpd="sng" algn="ctr">
                      <a:solidFill>
                        <a:srgbClr val="B8CCE4"/>
                      </a:solidFill>
                      <a:prstDash val="solid"/>
                      <a:round/>
                      <a:headEnd type="none" w="med" len="med"/>
                      <a:tailEnd type="none" w="med" len="med"/>
                    </a:lnL>
                    <a:lnR>
                      <a:noFill/>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100" b="0" i="0" u="none" strike="noStrike">
                          <a:solidFill>
                            <a:srgbClr val="203764"/>
                          </a:solidFill>
                          <a:effectLst/>
                          <a:latin typeface="Calibri" panose="020F0502020204030204" pitchFamily="34" charset="0"/>
                          <a:cs typeface="Calibri" panose="020F0502020204030204" pitchFamily="34" charset="0"/>
                        </a:rPr>
                        <a:t>           25,417 </a:t>
                      </a:r>
                    </a:p>
                  </a:txBody>
                  <a:tcPr marL="0" marR="0" marT="0" marB="0" anchor="ctr">
                    <a:lnL>
                      <a:noFill/>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050" b="0" i="0" u="none" strike="noStrike">
                          <a:solidFill>
                            <a:srgbClr val="203764"/>
                          </a:solidFill>
                          <a:effectLst/>
                          <a:latin typeface="Calibri" panose="020F0502020204030204" pitchFamily="34" charset="0"/>
                          <a:cs typeface="Calibri" panose="020F0502020204030204" pitchFamily="34" charset="0"/>
                        </a:rPr>
                        <a:t>13%</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050" b="0" i="0" u="none" strike="noStrike">
                          <a:solidFill>
                            <a:srgbClr val="203764"/>
                          </a:solidFill>
                          <a:effectLst/>
                          <a:latin typeface="Calibri" panose="020F0502020204030204" pitchFamily="34" charset="0"/>
                          <a:cs typeface="Calibri" panose="020F0502020204030204" pitchFamily="34" charset="0"/>
                        </a:rPr>
                        <a:t>3%</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050" b="0" i="0" u="none" strike="noStrike">
                          <a:solidFill>
                            <a:srgbClr val="203764"/>
                          </a:solidFill>
                          <a:effectLst/>
                          <a:latin typeface="Calibri" panose="020F0502020204030204" pitchFamily="34" charset="0"/>
                          <a:cs typeface="Calibri" panose="020F0502020204030204" pitchFamily="34" charset="0"/>
                        </a:rPr>
                        <a:t>3%</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050" b="0" i="0" u="none" strike="noStrike">
                          <a:solidFill>
                            <a:srgbClr val="203764"/>
                          </a:solidFill>
                          <a:effectLst/>
                          <a:latin typeface="Calibri" panose="020F0502020204030204" pitchFamily="34" charset="0"/>
                          <a:cs typeface="Calibri" panose="020F0502020204030204" pitchFamily="34" charset="0"/>
                        </a:rPr>
                        <a:t>3%</a:t>
                      </a:r>
                    </a:p>
                  </a:txBody>
                  <a:tcPr marL="0" marR="0" marT="0" marB="0" anchor="ctr">
                    <a:lnL w="6350" cap="flat" cmpd="sng" algn="ctr">
                      <a:solidFill>
                        <a:srgbClr val="B8CCE4"/>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extLst>
                  <a:ext uri="{0D108BD9-81ED-4DB2-BD59-A6C34878D82A}">
                    <a16:rowId xmlns:a16="http://schemas.microsoft.com/office/drawing/2014/main" xmlns="" val="718492768"/>
                  </a:ext>
                </a:extLst>
              </a:tr>
              <a:tr h="137639">
                <a:tc>
                  <a:txBody>
                    <a:bodyPr/>
                    <a:lstStyle/>
                    <a:p>
                      <a:pPr algn="r" rtl="0" fontAlgn="ctr"/>
                      <a:r>
                        <a:rPr lang="es-ES" sz="1050" b="0" i="0" u="none" strike="noStrike">
                          <a:solidFill>
                            <a:srgbClr val="203764"/>
                          </a:solidFill>
                          <a:effectLst/>
                          <a:latin typeface="Calibri" panose="020F0502020204030204" pitchFamily="34" charset="0"/>
                          <a:cs typeface="Calibri" panose="020F0502020204030204" pitchFamily="34" charset="0"/>
                        </a:rPr>
                        <a:t>Adquisición de Bienes y servicios </a:t>
                      </a:r>
                    </a:p>
                  </a:txBody>
                  <a:tcPr marL="0" marR="0" marT="0" marB="0" anchor="ctr">
                    <a:lnL w="12700" cap="flat" cmpd="sng" algn="ctr">
                      <a:solidFill>
                        <a:schemeClr val="tx1"/>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100" b="0" i="0" u="none" strike="noStrike">
                          <a:solidFill>
                            <a:srgbClr val="203764"/>
                          </a:solidFill>
                          <a:effectLst/>
                          <a:latin typeface="Calibri" panose="020F0502020204030204" pitchFamily="34" charset="0"/>
                          <a:cs typeface="Calibri" panose="020F0502020204030204" pitchFamily="34" charset="0"/>
                        </a:rPr>
                        <a:t>               4,299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100" b="0" i="0" u="none" strike="noStrike">
                          <a:solidFill>
                            <a:srgbClr val="203764"/>
                          </a:solidFill>
                          <a:effectLst/>
                          <a:latin typeface="Calibri" panose="020F0502020204030204" pitchFamily="34" charset="0"/>
                          <a:cs typeface="Calibri" panose="020F0502020204030204" pitchFamily="34" charset="0"/>
                        </a:rPr>
                        <a:t>               4,299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100" b="0" i="0" u="none" strike="noStrike">
                          <a:solidFill>
                            <a:srgbClr val="203764"/>
                          </a:solidFill>
                          <a:effectLst/>
                          <a:latin typeface="Calibri" panose="020F0502020204030204" pitchFamily="34" charset="0"/>
                          <a:cs typeface="Calibri" panose="020F0502020204030204" pitchFamily="34" charset="0"/>
                        </a:rPr>
                        <a:t>              6,136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100" b="0" i="0" u="none" strike="noStrike">
                          <a:solidFill>
                            <a:srgbClr val="203764"/>
                          </a:solidFill>
                          <a:effectLst/>
                          <a:latin typeface="Calibri" panose="020F0502020204030204" pitchFamily="34" charset="0"/>
                          <a:cs typeface="Calibri" panose="020F0502020204030204" pitchFamily="34" charset="0"/>
                        </a:rPr>
                        <a:t>              6,320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100" b="0" i="0" u="none" strike="noStrike">
                          <a:solidFill>
                            <a:srgbClr val="203764"/>
                          </a:solidFill>
                          <a:effectLst/>
                          <a:latin typeface="Calibri" panose="020F0502020204030204" pitchFamily="34" charset="0"/>
                          <a:cs typeface="Calibri" panose="020F0502020204030204" pitchFamily="34" charset="0"/>
                        </a:rPr>
                        <a:t>              6,510 </a:t>
                      </a:r>
                    </a:p>
                  </a:txBody>
                  <a:tcPr marL="0" marR="0" marT="0" marB="0" anchor="ctr">
                    <a:lnL w="6350" cap="flat" cmpd="sng" algn="ctr">
                      <a:solidFill>
                        <a:srgbClr val="B8CCE4"/>
                      </a:solidFill>
                      <a:prstDash val="solid"/>
                      <a:round/>
                      <a:headEnd type="none" w="med" len="med"/>
                      <a:tailEnd type="none" w="med" len="med"/>
                    </a:lnL>
                    <a:lnR>
                      <a:noFill/>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100" b="0" i="0" u="none" strike="noStrike">
                          <a:solidFill>
                            <a:srgbClr val="203764"/>
                          </a:solidFill>
                          <a:effectLst/>
                          <a:latin typeface="Calibri" panose="020F0502020204030204" pitchFamily="34" charset="0"/>
                          <a:cs typeface="Calibri" panose="020F0502020204030204" pitchFamily="34" charset="0"/>
                        </a:rPr>
                        <a:t>             6,705 </a:t>
                      </a:r>
                    </a:p>
                  </a:txBody>
                  <a:tcPr marL="0" marR="0" marT="0" marB="0" anchor="ctr">
                    <a:lnL>
                      <a:noFill/>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050" b="0" i="0" u="none" strike="noStrike">
                          <a:solidFill>
                            <a:srgbClr val="203764"/>
                          </a:solidFill>
                          <a:effectLst/>
                          <a:latin typeface="Calibri" panose="020F0502020204030204" pitchFamily="34" charset="0"/>
                          <a:cs typeface="Calibri" panose="020F0502020204030204" pitchFamily="34" charset="0"/>
                        </a:rPr>
                        <a:t>43%</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050" b="0" i="0" u="none" strike="noStrike">
                          <a:solidFill>
                            <a:srgbClr val="203764"/>
                          </a:solidFill>
                          <a:effectLst/>
                          <a:latin typeface="Calibri" panose="020F0502020204030204" pitchFamily="34" charset="0"/>
                          <a:cs typeface="Calibri" panose="020F0502020204030204" pitchFamily="34" charset="0"/>
                        </a:rPr>
                        <a:t>3%</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050" b="0" i="0" u="none" strike="noStrike">
                          <a:solidFill>
                            <a:srgbClr val="203764"/>
                          </a:solidFill>
                          <a:effectLst/>
                          <a:latin typeface="Calibri" panose="020F0502020204030204" pitchFamily="34" charset="0"/>
                          <a:cs typeface="Calibri" panose="020F0502020204030204" pitchFamily="34" charset="0"/>
                        </a:rPr>
                        <a:t>3%</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050" b="0" i="0" u="none" strike="noStrike">
                          <a:solidFill>
                            <a:srgbClr val="203764"/>
                          </a:solidFill>
                          <a:effectLst/>
                          <a:latin typeface="Calibri" panose="020F0502020204030204" pitchFamily="34" charset="0"/>
                          <a:cs typeface="Calibri" panose="020F0502020204030204" pitchFamily="34" charset="0"/>
                        </a:rPr>
                        <a:t>3%</a:t>
                      </a:r>
                    </a:p>
                  </a:txBody>
                  <a:tcPr marL="0" marR="0" marT="0" marB="0" anchor="ctr">
                    <a:lnL w="6350" cap="flat" cmpd="sng" algn="ctr">
                      <a:solidFill>
                        <a:srgbClr val="B8CCE4"/>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extLst>
                  <a:ext uri="{0D108BD9-81ED-4DB2-BD59-A6C34878D82A}">
                    <a16:rowId xmlns:a16="http://schemas.microsoft.com/office/drawing/2014/main" xmlns="" val="1238197083"/>
                  </a:ext>
                </a:extLst>
              </a:tr>
              <a:tr h="137639">
                <a:tc>
                  <a:txBody>
                    <a:bodyPr/>
                    <a:lstStyle/>
                    <a:p>
                      <a:pPr algn="r" rtl="0" fontAlgn="ctr"/>
                      <a:r>
                        <a:rPr lang="es-CO" sz="1050" b="0" i="0" u="none" strike="noStrike">
                          <a:solidFill>
                            <a:srgbClr val="203764"/>
                          </a:solidFill>
                          <a:effectLst/>
                          <a:latin typeface="Calibri" panose="020F0502020204030204" pitchFamily="34" charset="0"/>
                          <a:cs typeface="Calibri" panose="020F0502020204030204" pitchFamily="34" charset="0"/>
                        </a:rPr>
                        <a:t>Transferencias corrientes </a:t>
                      </a:r>
                    </a:p>
                  </a:txBody>
                  <a:tcPr marL="0" marR="0" marT="0" marB="0" anchor="ctr">
                    <a:lnL w="12700" cap="flat" cmpd="sng" algn="ctr">
                      <a:solidFill>
                        <a:schemeClr val="tx1"/>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100" b="0" i="0" u="none" strike="noStrike">
                          <a:solidFill>
                            <a:srgbClr val="203764"/>
                          </a:solidFill>
                          <a:effectLst/>
                          <a:latin typeface="Calibri" panose="020F0502020204030204" pitchFamily="34" charset="0"/>
                          <a:cs typeface="Calibri" panose="020F0502020204030204" pitchFamily="34" charset="0"/>
                        </a:rPr>
                        <a:t>               3,726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100" b="0" i="0" u="none" strike="noStrike">
                          <a:solidFill>
                            <a:srgbClr val="203764"/>
                          </a:solidFill>
                          <a:effectLst/>
                          <a:latin typeface="Calibri" panose="020F0502020204030204" pitchFamily="34" charset="0"/>
                          <a:cs typeface="Calibri" panose="020F0502020204030204" pitchFamily="34" charset="0"/>
                        </a:rPr>
                        <a:t>               3,726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100" b="0" i="0" u="none" strike="noStrike">
                          <a:solidFill>
                            <a:srgbClr val="203764"/>
                          </a:solidFill>
                          <a:effectLst/>
                          <a:latin typeface="Calibri" panose="020F0502020204030204" pitchFamily="34" charset="0"/>
                          <a:cs typeface="Calibri" panose="020F0502020204030204" pitchFamily="34" charset="0"/>
                        </a:rPr>
                        <a:t>              2,746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100" b="0" i="0" u="none" strike="noStrike">
                          <a:solidFill>
                            <a:srgbClr val="203764"/>
                          </a:solidFill>
                          <a:effectLst/>
                          <a:latin typeface="Calibri" panose="020F0502020204030204" pitchFamily="34" charset="0"/>
                          <a:cs typeface="Calibri" panose="020F0502020204030204" pitchFamily="34" charset="0"/>
                        </a:rPr>
                        <a:t>              2,828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100" b="0" i="0" u="none" strike="noStrike">
                          <a:solidFill>
                            <a:srgbClr val="203764"/>
                          </a:solidFill>
                          <a:effectLst/>
                          <a:latin typeface="Calibri" panose="020F0502020204030204" pitchFamily="34" charset="0"/>
                          <a:cs typeface="Calibri" panose="020F0502020204030204" pitchFamily="34" charset="0"/>
                        </a:rPr>
                        <a:t>              2,912 </a:t>
                      </a:r>
                    </a:p>
                  </a:txBody>
                  <a:tcPr marL="0" marR="0" marT="0" marB="0" anchor="ctr">
                    <a:lnL w="6350" cap="flat" cmpd="sng" algn="ctr">
                      <a:solidFill>
                        <a:srgbClr val="B8CCE4"/>
                      </a:solidFill>
                      <a:prstDash val="solid"/>
                      <a:round/>
                      <a:headEnd type="none" w="med" len="med"/>
                      <a:tailEnd type="none" w="med" len="med"/>
                    </a:lnL>
                    <a:lnR>
                      <a:noFill/>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100" b="0" i="0" u="none" strike="noStrike">
                          <a:solidFill>
                            <a:srgbClr val="203764"/>
                          </a:solidFill>
                          <a:effectLst/>
                          <a:latin typeface="Calibri" panose="020F0502020204030204" pitchFamily="34" charset="0"/>
                          <a:cs typeface="Calibri" panose="020F0502020204030204" pitchFamily="34" charset="0"/>
                        </a:rPr>
                        <a:t>             3,000 </a:t>
                      </a:r>
                    </a:p>
                  </a:txBody>
                  <a:tcPr marL="0" marR="0" marT="0" marB="0" anchor="ctr">
                    <a:lnL>
                      <a:noFill/>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050" b="0" i="0" u="none" strike="noStrike">
                          <a:solidFill>
                            <a:srgbClr val="203764"/>
                          </a:solidFill>
                          <a:effectLst/>
                          <a:latin typeface="Calibri" panose="020F0502020204030204" pitchFamily="34" charset="0"/>
                          <a:cs typeface="Calibri" panose="020F0502020204030204" pitchFamily="34" charset="0"/>
                        </a:rPr>
                        <a:t>-26%</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050" b="0" i="0" u="none" strike="noStrike">
                          <a:solidFill>
                            <a:srgbClr val="203764"/>
                          </a:solidFill>
                          <a:effectLst/>
                          <a:latin typeface="Calibri" panose="020F0502020204030204" pitchFamily="34" charset="0"/>
                          <a:cs typeface="Calibri" panose="020F0502020204030204" pitchFamily="34" charset="0"/>
                        </a:rPr>
                        <a:t>3%</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050" b="0" i="0" u="none" strike="noStrike">
                          <a:solidFill>
                            <a:srgbClr val="203764"/>
                          </a:solidFill>
                          <a:effectLst/>
                          <a:latin typeface="Calibri" panose="020F0502020204030204" pitchFamily="34" charset="0"/>
                          <a:cs typeface="Calibri" panose="020F0502020204030204" pitchFamily="34" charset="0"/>
                        </a:rPr>
                        <a:t>3%</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050" b="0" i="0" u="none" strike="noStrike">
                          <a:solidFill>
                            <a:srgbClr val="203764"/>
                          </a:solidFill>
                          <a:effectLst/>
                          <a:latin typeface="Calibri" panose="020F0502020204030204" pitchFamily="34" charset="0"/>
                          <a:cs typeface="Calibri" panose="020F0502020204030204" pitchFamily="34" charset="0"/>
                        </a:rPr>
                        <a:t>3%</a:t>
                      </a:r>
                    </a:p>
                  </a:txBody>
                  <a:tcPr marL="0" marR="0" marT="0" marB="0" anchor="ctr">
                    <a:lnL w="6350" cap="flat" cmpd="sng" algn="ctr">
                      <a:solidFill>
                        <a:srgbClr val="B8CCE4"/>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extLst>
                  <a:ext uri="{0D108BD9-81ED-4DB2-BD59-A6C34878D82A}">
                    <a16:rowId xmlns:a16="http://schemas.microsoft.com/office/drawing/2014/main" xmlns="" val="440702965"/>
                  </a:ext>
                </a:extLst>
              </a:tr>
              <a:tr h="264266">
                <a:tc>
                  <a:txBody>
                    <a:bodyPr/>
                    <a:lstStyle/>
                    <a:p>
                      <a:pPr algn="r" rtl="0" fontAlgn="ctr"/>
                      <a:r>
                        <a:rPr lang="es-CO" sz="1050" b="0" i="0" u="none" strike="noStrike">
                          <a:solidFill>
                            <a:srgbClr val="203764"/>
                          </a:solidFill>
                          <a:effectLst/>
                          <a:latin typeface="Calibri" panose="020F0502020204030204" pitchFamily="34" charset="0"/>
                          <a:cs typeface="Calibri" panose="020F0502020204030204" pitchFamily="34" charset="0"/>
                        </a:rPr>
                        <a:t>Transferencias de capital </a:t>
                      </a:r>
                    </a:p>
                  </a:txBody>
                  <a:tcPr marL="0" marR="0" marT="0" marB="0" anchor="ctr">
                    <a:lnL w="12700" cap="flat" cmpd="sng" algn="ctr">
                      <a:solidFill>
                        <a:schemeClr val="tx1"/>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100" b="0" i="0" u="none" strike="noStrike">
                          <a:solidFill>
                            <a:srgbClr val="203764"/>
                          </a:solidFill>
                          <a:effectLst/>
                          <a:latin typeface="Calibri" panose="020F0502020204030204" pitchFamily="34" charset="0"/>
                          <a:cs typeface="Calibri" panose="020F0502020204030204" pitchFamily="34" charset="0"/>
                        </a:rPr>
                        <a:t>                        -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100" b="0" i="0" u="none" strike="noStrike">
                          <a:solidFill>
                            <a:srgbClr val="203764"/>
                          </a:solidFill>
                          <a:effectLst/>
                          <a:latin typeface="Calibri" panose="020F0502020204030204" pitchFamily="34" charset="0"/>
                          <a:cs typeface="Calibri" panose="020F0502020204030204" pitchFamily="34" charset="0"/>
                        </a:rPr>
                        <a:t>                        -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100" b="0" i="0" u="none" strike="noStrike">
                          <a:solidFill>
                            <a:srgbClr val="203764"/>
                          </a:solidFill>
                          <a:effectLst/>
                          <a:latin typeface="Calibri" panose="020F0502020204030204" pitchFamily="34" charset="0"/>
                          <a:cs typeface="Calibri" panose="020F0502020204030204" pitchFamily="34" charset="0"/>
                        </a:rPr>
                        <a:t>                       -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100" b="0" i="0" u="none" strike="noStrike">
                          <a:solidFill>
                            <a:srgbClr val="203764"/>
                          </a:solidFill>
                          <a:effectLst/>
                          <a:latin typeface="Calibri" panose="020F0502020204030204" pitchFamily="34" charset="0"/>
                          <a:cs typeface="Calibri" panose="020F0502020204030204" pitchFamily="34" charset="0"/>
                        </a:rPr>
                        <a:t>                      -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100" b="0" i="0" u="none" strike="noStrike">
                          <a:solidFill>
                            <a:srgbClr val="203764"/>
                          </a:solidFill>
                          <a:effectLst/>
                          <a:latin typeface="Calibri" panose="020F0502020204030204" pitchFamily="34" charset="0"/>
                          <a:cs typeface="Calibri" panose="020F0502020204030204" pitchFamily="34" charset="0"/>
                        </a:rPr>
                        <a:t>                       -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100" b="0" i="0" u="none" strike="noStrike">
                          <a:solidFill>
                            <a:srgbClr val="203764"/>
                          </a:solidFill>
                          <a:effectLst/>
                          <a:latin typeface="Calibri" panose="020F0502020204030204" pitchFamily="34" charset="0"/>
                          <a:cs typeface="Calibri" panose="020F0502020204030204" pitchFamily="34" charset="0"/>
                        </a:rPr>
                        <a:t>                      -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050" b="0" i="0" u="none" strike="noStrike">
                          <a:solidFill>
                            <a:srgbClr val="203764"/>
                          </a:solidFill>
                          <a:effectLst/>
                          <a:latin typeface="Calibri" panose="020F0502020204030204" pitchFamily="34" charset="0"/>
                          <a:cs typeface="Calibri" panose="020F0502020204030204" pitchFamily="34" charset="0"/>
                        </a:rPr>
                        <a:t>0%</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050" b="0" i="0" u="none" strike="noStrike">
                          <a:solidFill>
                            <a:srgbClr val="203764"/>
                          </a:solidFill>
                          <a:effectLst/>
                          <a:latin typeface="Calibri" panose="020F0502020204030204" pitchFamily="34" charset="0"/>
                          <a:cs typeface="Calibri" panose="020F0502020204030204" pitchFamily="34" charset="0"/>
                        </a:rPr>
                        <a:t>0%</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050" b="0" i="0" u="none" strike="noStrike">
                          <a:solidFill>
                            <a:srgbClr val="203764"/>
                          </a:solidFill>
                          <a:effectLst/>
                          <a:latin typeface="Calibri" panose="020F0502020204030204" pitchFamily="34" charset="0"/>
                          <a:cs typeface="Calibri" panose="020F0502020204030204" pitchFamily="34" charset="0"/>
                        </a:rPr>
                        <a:t>0%</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050" b="0" i="0" u="none" strike="noStrike">
                          <a:solidFill>
                            <a:srgbClr val="203764"/>
                          </a:solidFill>
                          <a:effectLst/>
                          <a:latin typeface="Calibri" panose="020F0502020204030204" pitchFamily="34" charset="0"/>
                          <a:cs typeface="Calibri" panose="020F0502020204030204" pitchFamily="34" charset="0"/>
                        </a:rPr>
                        <a:t>0%</a:t>
                      </a:r>
                    </a:p>
                  </a:txBody>
                  <a:tcPr marL="0" marR="0" marT="0" marB="0" anchor="ctr">
                    <a:lnL w="6350" cap="flat" cmpd="sng" algn="ctr">
                      <a:solidFill>
                        <a:srgbClr val="B8CCE4"/>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extLst>
                  <a:ext uri="{0D108BD9-81ED-4DB2-BD59-A6C34878D82A}">
                    <a16:rowId xmlns:a16="http://schemas.microsoft.com/office/drawing/2014/main" xmlns="" val="1934937609"/>
                  </a:ext>
                </a:extLst>
              </a:tr>
              <a:tr h="264266">
                <a:tc>
                  <a:txBody>
                    <a:bodyPr/>
                    <a:lstStyle/>
                    <a:p>
                      <a:pPr algn="r" rtl="0" fontAlgn="ctr"/>
                      <a:r>
                        <a:rPr lang="es-ES" sz="1050" b="0" i="0" u="none" strike="noStrike">
                          <a:solidFill>
                            <a:srgbClr val="203764"/>
                          </a:solidFill>
                          <a:effectLst/>
                          <a:latin typeface="Calibri" panose="020F0502020204030204" pitchFamily="34" charset="0"/>
                          <a:cs typeface="Calibri" panose="020F0502020204030204" pitchFamily="34" charset="0"/>
                        </a:rPr>
                        <a:t>Gastos de comercialización y producción </a:t>
                      </a:r>
                    </a:p>
                  </a:txBody>
                  <a:tcPr marL="0" marR="0" marT="0" marB="0" anchor="ctr">
                    <a:lnL w="12700" cap="flat" cmpd="sng" algn="ctr">
                      <a:solidFill>
                        <a:schemeClr val="tx1"/>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100" b="0" i="0" u="none" strike="noStrike">
                          <a:solidFill>
                            <a:srgbClr val="203764"/>
                          </a:solidFill>
                          <a:effectLst/>
                          <a:latin typeface="Calibri" panose="020F0502020204030204" pitchFamily="34" charset="0"/>
                          <a:cs typeface="Calibri" panose="020F0502020204030204" pitchFamily="34" charset="0"/>
                        </a:rPr>
                        <a:t>                        -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100" b="0" i="0" u="none" strike="noStrike">
                          <a:solidFill>
                            <a:srgbClr val="203764"/>
                          </a:solidFill>
                          <a:effectLst/>
                          <a:latin typeface="Calibri" panose="020F0502020204030204" pitchFamily="34" charset="0"/>
                          <a:cs typeface="Calibri" panose="020F0502020204030204" pitchFamily="34" charset="0"/>
                        </a:rPr>
                        <a:t>                        -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100" b="0" i="0" u="none" strike="noStrike">
                          <a:solidFill>
                            <a:srgbClr val="203764"/>
                          </a:solidFill>
                          <a:effectLst/>
                          <a:latin typeface="Calibri" panose="020F0502020204030204" pitchFamily="34" charset="0"/>
                          <a:cs typeface="Calibri" panose="020F0502020204030204" pitchFamily="34" charset="0"/>
                        </a:rPr>
                        <a:t>                       -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100" b="0" i="0" u="none" strike="noStrike">
                          <a:solidFill>
                            <a:srgbClr val="203764"/>
                          </a:solidFill>
                          <a:effectLst/>
                          <a:latin typeface="Calibri" panose="020F0502020204030204" pitchFamily="34" charset="0"/>
                          <a:cs typeface="Calibri" panose="020F0502020204030204" pitchFamily="34" charset="0"/>
                        </a:rPr>
                        <a:t>                      -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100" b="0" i="0" u="none" strike="noStrike">
                          <a:solidFill>
                            <a:srgbClr val="203764"/>
                          </a:solidFill>
                          <a:effectLst/>
                          <a:latin typeface="Calibri" panose="020F0502020204030204" pitchFamily="34" charset="0"/>
                          <a:cs typeface="Calibri" panose="020F0502020204030204" pitchFamily="34" charset="0"/>
                        </a:rPr>
                        <a:t>                       -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100" b="0" i="0" u="none" strike="noStrike">
                          <a:solidFill>
                            <a:srgbClr val="203764"/>
                          </a:solidFill>
                          <a:effectLst/>
                          <a:latin typeface="Calibri" panose="020F0502020204030204" pitchFamily="34" charset="0"/>
                          <a:cs typeface="Calibri" panose="020F0502020204030204" pitchFamily="34" charset="0"/>
                        </a:rPr>
                        <a:t>                      -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050" b="0" i="0" u="none" strike="noStrike">
                          <a:solidFill>
                            <a:srgbClr val="203764"/>
                          </a:solidFill>
                          <a:effectLst/>
                          <a:latin typeface="Calibri" panose="020F0502020204030204" pitchFamily="34" charset="0"/>
                          <a:cs typeface="Calibri" panose="020F0502020204030204" pitchFamily="34" charset="0"/>
                        </a:rPr>
                        <a:t>0%</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050" b="0" i="0" u="none" strike="noStrike">
                          <a:solidFill>
                            <a:srgbClr val="203764"/>
                          </a:solidFill>
                          <a:effectLst/>
                          <a:latin typeface="Calibri" panose="020F0502020204030204" pitchFamily="34" charset="0"/>
                          <a:cs typeface="Calibri" panose="020F0502020204030204" pitchFamily="34" charset="0"/>
                        </a:rPr>
                        <a:t>0%</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050" b="0" i="0" u="none" strike="noStrike">
                          <a:solidFill>
                            <a:srgbClr val="203764"/>
                          </a:solidFill>
                          <a:effectLst/>
                          <a:latin typeface="Calibri" panose="020F0502020204030204" pitchFamily="34" charset="0"/>
                          <a:cs typeface="Calibri" panose="020F0502020204030204" pitchFamily="34" charset="0"/>
                        </a:rPr>
                        <a:t>0%</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050" b="0" i="0" u="none" strike="noStrike">
                          <a:solidFill>
                            <a:srgbClr val="203764"/>
                          </a:solidFill>
                          <a:effectLst/>
                          <a:latin typeface="Calibri" panose="020F0502020204030204" pitchFamily="34" charset="0"/>
                          <a:cs typeface="Calibri" panose="020F0502020204030204" pitchFamily="34" charset="0"/>
                        </a:rPr>
                        <a:t>0%</a:t>
                      </a:r>
                    </a:p>
                  </a:txBody>
                  <a:tcPr marL="0" marR="0" marT="0" marB="0" anchor="ctr">
                    <a:lnL w="6350" cap="flat" cmpd="sng" algn="ctr">
                      <a:solidFill>
                        <a:srgbClr val="B8CCE4"/>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extLst>
                  <a:ext uri="{0D108BD9-81ED-4DB2-BD59-A6C34878D82A}">
                    <a16:rowId xmlns:a16="http://schemas.microsoft.com/office/drawing/2014/main" xmlns="" val="526093673"/>
                  </a:ext>
                </a:extLst>
              </a:tr>
              <a:tr h="264266">
                <a:tc>
                  <a:txBody>
                    <a:bodyPr/>
                    <a:lstStyle/>
                    <a:p>
                      <a:pPr algn="r" rtl="0" fontAlgn="ctr"/>
                      <a:r>
                        <a:rPr lang="es-CO" sz="1050" b="0" i="0" u="none" strike="noStrike">
                          <a:solidFill>
                            <a:srgbClr val="203764"/>
                          </a:solidFill>
                          <a:effectLst/>
                          <a:latin typeface="Calibri" panose="020F0502020204030204" pitchFamily="34" charset="0"/>
                          <a:cs typeface="Calibri" panose="020F0502020204030204" pitchFamily="34" charset="0"/>
                        </a:rPr>
                        <a:t>Adquisición de activos financieros</a:t>
                      </a:r>
                    </a:p>
                  </a:txBody>
                  <a:tcPr marL="0" marR="0" marT="0" marB="0" anchor="ctr">
                    <a:lnL w="12700" cap="flat" cmpd="sng" algn="ctr">
                      <a:solidFill>
                        <a:schemeClr val="tx1"/>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100" b="0" i="0" u="none" strike="noStrike">
                          <a:solidFill>
                            <a:srgbClr val="203764"/>
                          </a:solidFill>
                          <a:effectLst/>
                          <a:latin typeface="Calibri" panose="020F0502020204030204" pitchFamily="34" charset="0"/>
                          <a:cs typeface="Calibri" panose="020F0502020204030204" pitchFamily="34" charset="0"/>
                        </a:rPr>
                        <a:t>                        -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100" b="0" i="0" u="none" strike="noStrike">
                          <a:solidFill>
                            <a:srgbClr val="203764"/>
                          </a:solidFill>
                          <a:effectLst/>
                          <a:latin typeface="Calibri" panose="020F0502020204030204" pitchFamily="34" charset="0"/>
                          <a:cs typeface="Calibri" panose="020F0502020204030204" pitchFamily="34" charset="0"/>
                        </a:rPr>
                        <a:t>                        -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100" b="0" i="0" u="none" strike="noStrike">
                          <a:solidFill>
                            <a:srgbClr val="203764"/>
                          </a:solidFill>
                          <a:effectLst/>
                          <a:latin typeface="Calibri" panose="020F0502020204030204" pitchFamily="34" charset="0"/>
                          <a:cs typeface="Calibri" panose="020F0502020204030204" pitchFamily="34" charset="0"/>
                        </a:rPr>
                        <a:t>                       -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100" b="0" i="0" u="none" strike="noStrike">
                          <a:solidFill>
                            <a:srgbClr val="203764"/>
                          </a:solidFill>
                          <a:effectLst/>
                          <a:latin typeface="Calibri" panose="020F0502020204030204" pitchFamily="34" charset="0"/>
                          <a:cs typeface="Calibri" panose="020F0502020204030204" pitchFamily="34" charset="0"/>
                        </a:rPr>
                        <a:t>                      -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100" b="0" i="0" u="none" strike="noStrike">
                          <a:solidFill>
                            <a:srgbClr val="203764"/>
                          </a:solidFill>
                          <a:effectLst/>
                          <a:latin typeface="Calibri" panose="020F0502020204030204" pitchFamily="34" charset="0"/>
                          <a:cs typeface="Calibri" panose="020F0502020204030204" pitchFamily="34" charset="0"/>
                        </a:rPr>
                        <a:t>                       -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100" b="0" i="0" u="none" strike="noStrike">
                          <a:solidFill>
                            <a:srgbClr val="203764"/>
                          </a:solidFill>
                          <a:effectLst/>
                          <a:latin typeface="Calibri" panose="020F0502020204030204" pitchFamily="34" charset="0"/>
                          <a:cs typeface="Calibri" panose="020F0502020204030204" pitchFamily="34" charset="0"/>
                        </a:rPr>
                        <a:t>                      -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050" b="0" i="0" u="none" strike="noStrike">
                          <a:solidFill>
                            <a:srgbClr val="203764"/>
                          </a:solidFill>
                          <a:effectLst/>
                          <a:latin typeface="Calibri" panose="020F0502020204030204" pitchFamily="34" charset="0"/>
                          <a:cs typeface="Calibri" panose="020F0502020204030204" pitchFamily="34" charset="0"/>
                        </a:rPr>
                        <a:t>0%</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050" b="0" i="0" u="none" strike="noStrike">
                          <a:solidFill>
                            <a:srgbClr val="203764"/>
                          </a:solidFill>
                          <a:effectLst/>
                          <a:latin typeface="Calibri" panose="020F0502020204030204" pitchFamily="34" charset="0"/>
                          <a:cs typeface="Calibri" panose="020F0502020204030204" pitchFamily="34" charset="0"/>
                        </a:rPr>
                        <a:t>0%</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050" b="0" i="0" u="none" strike="noStrike">
                          <a:solidFill>
                            <a:srgbClr val="203764"/>
                          </a:solidFill>
                          <a:effectLst/>
                          <a:latin typeface="Calibri" panose="020F0502020204030204" pitchFamily="34" charset="0"/>
                          <a:cs typeface="Calibri" panose="020F0502020204030204" pitchFamily="34" charset="0"/>
                        </a:rPr>
                        <a:t>0%</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050" b="0" i="0" u="none" strike="noStrike">
                          <a:solidFill>
                            <a:srgbClr val="203764"/>
                          </a:solidFill>
                          <a:effectLst/>
                          <a:latin typeface="Calibri" panose="020F0502020204030204" pitchFamily="34" charset="0"/>
                          <a:cs typeface="Calibri" panose="020F0502020204030204" pitchFamily="34" charset="0"/>
                        </a:rPr>
                        <a:t>0%</a:t>
                      </a:r>
                    </a:p>
                  </a:txBody>
                  <a:tcPr marL="0" marR="0" marT="0" marB="0" anchor="ctr">
                    <a:lnL w="6350" cap="flat" cmpd="sng" algn="ctr">
                      <a:solidFill>
                        <a:srgbClr val="B8CCE4"/>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extLst>
                  <a:ext uri="{0D108BD9-81ED-4DB2-BD59-A6C34878D82A}">
                    <a16:rowId xmlns:a16="http://schemas.microsoft.com/office/drawing/2014/main" xmlns="" val="597640014"/>
                  </a:ext>
                </a:extLst>
              </a:tr>
              <a:tr h="264266">
                <a:tc>
                  <a:txBody>
                    <a:bodyPr/>
                    <a:lstStyle/>
                    <a:p>
                      <a:pPr algn="r" rtl="0" fontAlgn="ctr"/>
                      <a:r>
                        <a:rPr lang="es-CO" sz="1050" b="0" i="0" u="none" strike="noStrike">
                          <a:solidFill>
                            <a:srgbClr val="203764"/>
                          </a:solidFill>
                          <a:effectLst/>
                          <a:latin typeface="Calibri" panose="020F0502020204030204" pitchFamily="34" charset="0"/>
                          <a:cs typeface="Calibri" panose="020F0502020204030204" pitchFamily="34" charset="0"/>
                        </a:rPr>
                        <a:t>Disminución de pasivos </a:t>
                      </a:r>
                    </a:p>
                  </a:txBody>
                  <a:tcPr marL="0" marR="0" marT="0" marB="0" anchor="ctr">
                    <a:lnL w="12700" cap="flat" cmpd="sng" algn="ctr">
                      <a:solidFill>
                        <a:schemeClr val="tx1"/>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100" b="0" i="0" u="none" strike="noStrike">
                          <a:solidFill>
                            <a:srgbClr val="203764"/>
                          </a:solidFill>
                          <a:effectLst/>
                          <a:latin typeface="Calibri" panose="020F0502020204030204" pitchFamily="34" charset="0"/>
                          <a:cs typeface="Calibri" panose="020F0502020204030204" pitchFamily="34" charset="0"/>
                        </a:rPr>
                        <a:t>                        -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100" b="0" i="0" u="none" strike="noStrike">
                          <a:solidFill>
                            <a:srgbClr val="203764"/>
                          </a:solidFill>
                          <a:effectLst/>
                          <a:latin typeface="Calibri" panose="020F0502020204030204" pitchFamily="34" charset="0"/>
                          <a:cs typeface="Calibri" panose="020F0502020204030204" pitchFamily="34" charset="0"/>
                        </a:rPr>
                        <a:t>                        -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100" b="0" i="0" u="none" strike="noStrike">
                          <a:solidFill>
                            <a:srgbClr val="203764"/>
                          </a:solidFill>
                          <a:effectLst/>
                          <a:latin typeface="Calibri" panose="020F0502020204030204" pitchFamily="34" charset="0"/>
                          <a:cs typeface="Calibri" panose="020F0502020204030204" pitchFamily="34" charset="0"/>
                        </a:rPr>
                        <a:t>                       -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100" b="0" i="0" u="none" strike="noStrike">
                          <a:solidFill>
                            <a:srgbClr val="203764"/>
                          </a:solidFill>
                          <a:effectLst/>
                          <a:latin typeface="Calibri" panose="020F0502020204030204" pitchFamily="34" charset="0"/>
                          <a:cs typeface="Calibri" panose="020F0502020204030204" pitchFamily="34" charset="0"/>
                        </a:rPr>
                        <a:t>                      -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100" b="0" i="0" u="none" strike="noStrike">
                          <a:solidFill>
                            <a:srgbClr val="203764"/>
                          </a:solidFill>
                          <a:effectLst/>
                          <a:latin typeface="Calibri" panose="020F0502020204030204" pitchFamily="34" charset="0"/>
                          <a:cs typeface="Calibri" panose="020F0502020204030204" pitchFamily="34" charset="0"/>
                        </a:rPr>
                        <a:t>                       -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100" b="0" i="0" u="none" strike="noStrike">
                          <a:solidFill>
                            <a:srgbClr val="203764"/>
                          </a:solidFill>
                          <a:effectLst/>
                          <a:latin typeface="Calibri" panose="020F0502020204030204" pitchFamily="34" charset="0"/>
                          <a:cs typeface="Calibri" panose="020F0502020204030204" pitchFamily="34" charset="0"/>
                        </a:rPr>
                        <a:t>                      -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050" b="0" i="0" u="none" strike="noStrike">
                          <a:solidFill>
                            <a:srgbClr val="203764"/>
                          </a:solidFill>
                          <a:effectLst/>
                          <a:latin typeface="Calibri" panose="020F0502020204030204" pitchFamily="34" charset="0"/>
                          <a:cs typeface="Calibri" panose="020F0502020204030204" pitchFamily="34" charset="0"/>
                        </a:rPr>
                        <a:t>0%</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050" b="0" i="0" u="none" strike="noStrike">
                          <a:solidFill>
                            <a:srgbClr val="203764"/>
                          </a:solidFill>
                          <a:effectLst/>
                          <a:latin typeface="Calibri" panose="020F0502020204030204" pitchFamily="34" charset="0"/>
                          <a:cs typeface="Calibri" panose="020F0502020204030204" pitchFamily="34" charset="0"/>
                        </a:rPr>
                        <a:t>0%</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050" b="0" i="0" u="none" strike="noStrike">
                          <a:solidFill>
                            <a:srgbClr val="203764"/>
                          </a:solidFill>
                          <a:effectLst/>
                          <a:latin typeface="Calibri" panose="020F0502020204030204" pitchFamily="34" charset="0"/>
                          <a:cs typeface="Calibri" panose="020F0502020204030204" pitchFamily="34" charset="0"/>
                        </a:rPr>
                        <a:t>0%</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050" b="0" i="0" u="none" strike="noStrike">
                          <a:solidFill>
                            <a:srgbClr val="203764"/>
                          </a:solidFill>
                          <a:effectLst/>
                          <a:latin typeface="Calibri" panose="020F0502020204030204" pitchFamily="34" charset="0"/>
                          <a:cs typeface="Calibri" panose="020F0502020204030204" pitchFamily="34" charset="0"/>
                        </a:rPr>
                        <a:t>0%</a:t>
                      </a:r>
                    </a:p>
                  </a:txBody>
                  <a:tcPr marL="0" marR="0" marT="0" marB="0" anchor="ctr">
                    <a:lnL w="6350" cap="flat" cmpd="sng" algn="ctr">
                      <a:solidFill>
                        <a:srgbClr val="B8CCE4"/>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extLst>
                  <a:ext uri="{0D108BD9-81ED-4DB2-BD59-A6C34878D82A}">
                    <a16:rowId xmlns:a16="http://schemas.microsoft.com/office/drawing/2014/main" xmlns="" val="1433207353"/>
                  </a:ext>
                </a:extLst>
              </a:tr>
              <a:tr h="137639">
                <a:tc>
                  <a:txBody>
                    <a:bodyPr/>
                    <a:lstStyle/>
                    <a:p>
                      <a:pPr algn="r" rtl="0" fontAlgn="ctr"/>
                      <a:r>
                        <a:rPr lang="es-CO" sz="1050" b="0" i="0" u="none" strike="noStrike">
                          <a:solidFill>
                            <a:srgbClr val="203764"/>
                          </a:solidFill>
                          <a:effectLst/>
                          <a:latin typeface="Calibri" panose="020F0502020204030204" pitchFamily="34" charset="0"/>
                          <a:cs typeface="Calibri" panose="020F0502020204030204" pitchFamily="34" charset="0"/>
                        </a:rPr>
                        <a:t>Gastos por tributos, multas, sanciones e intereses de mora </a:t>
                      </a:r>
                    </a:p>
                  </a:txBody>
                  <a:tcPr marL="0" marR="0" marT="0" marB="0" anchor="ctr">
                    <a:lnL w="12700" cap="flat" cmpd="sng" algn="ctr">
                      <a:solidFill>
                        <a:schemeClr val="tx1"/>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100" b="0" i="0" u="none" strike="noStrike">
                          <a:solidFill>
                            <a:srgbClr val="203764"/>
                          </a:solidFill>
                          <a:effectLst/>
                          <a:latin typeface="Calibri" panose="020F0502020204030204" pitchFamily="34" charset="0"/>
                          <a:cs typeface="Calibri" panose="020F0502020204030204" pitchFamily="34" charset="0"/>
                        </a:rPr>
                        <a:t>               1,600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100" b="0" i="0" u="none" strike="noStrike">
                          <a:solidFill>
                            <a:srgbClr val="203764"/>
                          </a:solidFill>
                          <a:effectLst/>
                          <a:latin typeface="Calibri" panose="020F0502020204030204" pitchFamily="34" charset="0"/>
                          <a:cs typeface="Calibri" panose="020F0502020204030204" pitchFamily="34" charset="0"/>
                        </a:rPr>
                        <a:t>               1,600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100" b="0" i="0" u="none" strike="noStrike">
                          <a:solidFill>
                            <a:srgbClr val="203764"/>
                          </a:solidFill>
                          <a:effectLst/>
                          <a:latin typeface="Calibri" panose="020F0502020204030204" pitchFamily="34" charset="0"/>
                          <a:cs typeface="Calibri" panose="020F0502020204030204" pitchFamily="34" charset="0"/>
                        </a:rPr>
                        <a:t>              1,371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100" b="0" i="0" u="none" strike="noStrike">
                          <a:solidFill>
                            <a:srgbClr val="203764"/>
                          </a:solidFill>
                          <a:effectLst/>
                          <a:latin typeface="Calibri" panose="020F0502020204030204" pitchFamily="34" charset="0"/>
                          <a:cs typeface="Calibri" panose="020F0502020204030204" pitchFamily="34" charset="0"/>
                        </a:rPr>
                        <a:t>              1,412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100" b="0" i="0" u="none" strike="noStrike">
                          <a:solidFill>
                            <a:srgbClr val="203764"/>
                          </a:solidFill>
                          <a:effectLst/>
                          <a:latin typeface="Calibri" panose="020F0502020204030204" pitchFamily="34" charset="0"/>
                          <a:cs typeface="Calibri" panose="020F0502020204030204" pitchFamily="34" charset="0"/>
                        </a:rPr>
                        <a:t>              1,454 </a:t>
                      </a:r>
                    </a:p>
                  </a:txBody>
                  <a:tcPr marL="0" marR="0" marT="0" marB="0" anchor="ctr">
                    <a:lnL w="6350" cap="flat" cmpd="sng" algn="ctr">
                      <a:solidFill>
                        <a:srgbClr val="B8CCE4"/>
                      </a:solidFill>
                      <a:prstDash val="solid"/>
                      <a:round/>
                      <a:headEnd type="none" w="med" len="med"/>
                      <a:tailEnd type="none" w="med" len="med"/>
                    </a:lnL>
                    <a:lnR>
                      <a:noFill/>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100" b="0" i="0" u="none" strike="noStrike">
                          <a:solidFill>
                            <a:srgbClr val="203764"/>
                          </a:solidFill>
                          <a:effectLst/>
                          <a:latin typeface="Calibri" panose="020F0502020204030204" pitchFamily="34" charset="0"/>
                          <a:cs typeface="Calibri" panose="020F0502020204030204" pitchFamily="34" charset="0"/>
                        </a:rPr>
                        <a:t>             1,498 </a:t>
                      </a:r>
                    </a:p>
                  </a:txBody>
                  <a:tcPr marL="0" marR="0" marT="0" marB="0" anchor="ctr">
                    <a:lnL>
                      <a:noFill/>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050" b="0" i="0" u="none" strike="noStrike">
                          <a:solidFill>
                            <a:srgbClr val="203764"/>
                          </a:solidFill>
                          <a:effectLst/>
                          <a:latin typeface="Calibri" panose="020F0502020204030204" pitchFamily="34" charset="0"/>
                          <a:cs typeface="Calibri" panose="020F0502020204030204" pitchFamily="34" charset="0"/>
                        </a:rPr>
                        <a:t>-14%</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050" b="0" i="0" u="none" strike="noStrike">
                          <a:solidFill>
                            <a:srgbClr val="203764"/>
                          </a:solidFill>
                          <a:effectLst/>
                          <a:latin typeface="Calibri" panose="020F0502020204030204" pitchFamily="34" charset="0"/>
                          <a:cs typeface="Calibri" panose="020F0502020204030204" pitchFamily="34" charset="0"/>
                        </a:rPr>
                        <a:t>3%</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050" b="0" i="0" u="none" strike="noStrike">
                          <a:solidFill>
                            <a:srgbClr val="203764"/>
                          </a:solidFill>
                          <a:effectLst/>
                          <a:latin typeface="Calibri" panose="020F0502020204030204" pitchFamily="34" charset="0"/>
                          <a:cs typeface="Calibri" panose="020F0502020204030204" pitchFamily="34" charset="0"/>
                        </a:rPr>
                        <a:t>3%</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050" b="0" i="0" u="none" strike="noStrike">
                          <a:solidFill>
                            <a:srgbClr val="203764"/>
                          </a:solidFill>
                          <a:effectLst/>
                          <a:latin typeface="Calibri" panose="020F0502020204030204" pitchFamily="34" charset="0"/>
                          <a:cs typeface="Calibri" panose="020F0502020204030204" pitchFamily="34" charset="0"/>
                        </a:rPr>
                        <a:t>3%</a:t>
                      </a:r>
                    </a:p>
                  </a:txBody>
                  <a:tcPr marL="0" marR="0" marT="0" marB="0" anchor="ctr">
                    <a:lnL w="6350" cap="flat" cmpd="sng" algn="ctr">
                      <a:solidFill>
                        <a:srgbClr val="B8CCE4"/>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extLst>
                  <a:ext uri="{0D108BD9-81ED-4DB2-BD59-A6C34878D82A}">
                    <a16:rowId xmlns:a16="http://schemas.microsoft.com/office/drawing/2014/main" xmlns="" val="3932951842"/>
                  </a:ext>
                </a:extLst>
              </a:tr>
              <a:tr h="264266">
                <a:tc>
                  <a:txBody>
                    <a:bodyPr/>
                    <a:lstStyle/>
                    <a:p>
                      <a:pPr algn="r" rtl="0" fontAlgn="ctr"/>
                      <a:r>
                        <a:rPr lang="es-CO" sz="1050" b="0" i="0" u="none" strike="noStrike">
                          <a:solidFill>
                            <a:srgbClr val="203764"/>
                          </a:solidFill>
                          <a:effectLst/>
                          <a:latin typeface="Calibri" panose="020F0502020204030204" pitchFamily="34" charset="0"/>
                          <a:cs typeface="Calibri" panose="020F0502020204030204" pitchFamily="34" charset="0"/>
                        </a:rPr>
                        <a:t>Servicio de la Deuda</a:t>
                      </a:r>
                    </a:p>
                  </a:txBody>
                  <a:tcPr marL="0" marR="0" marT="0" marB="0" anchor="ctr">
                    <a:lnL w="12700" cap="flat" cmpd="sng" algn="ctr">
                      <a:solidFill>
                        <a:schemeClr val="tx1"/>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rtl="0" fontAlgn="ctr"/>
                      <a:r>
                        <a:rPr lang="es-CO" sz="1100" b="0" i="0" u="none" strike="noStrike">
                          <a:solidFill>
                            <a:srgbClr val="203764"/>
                          </a:solidFill>
                          <a:effectLst/>
                          <a:latin typeface="Calibri" panose="020F0502020204030204" pitchFamily="34" charset="0"/>
                          <a:cs typeface="Calibri" panose="020F0502020204030204" pitchFamily="34" charset="0"/>
                        </a:rPr>
                        <a:t>                        -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rtl="0" fontAlgn="ctr"/>
                      <a:r>
                        <a:rPr lang="es-CO" sz="1100" b="0" i="0" u="none" strike="noStrike">
                          <a:solidFill>
                            <a:srgbClr val="203764"/>
                          </a:solidFill>
                          <a:effectLst/>
                          <a:latin typeface="Calibri" panose="020F0502020204030204" pitchFamily="34" charset="0"/>
                          <a:cs typeface="Calibri" panose="020F0502020204030204" pitchFamily="34" charset="0"/>
                        </a:rPr>
                        <a:t>                        -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rtl="0" fontAlgn="ctr"/>
                      <a:r>
                        <a:rPr lang="es-CO" sz="1100" b="0" i="0" u="none" strike="noStrike">
                          <a:solidFill>
                            <a:srgbClr val="203764"/>
                          </a:solidFill>
                          <a:effectLst/>
                          <a:latin typeface="Calibri" panose="020F0502020204030204" pitchFamily="34" charset="0"/>
                          <a:cs typeface="Calibri" panose="020F0502020204030204" pitchFamily="34" charset="0"/>
                        </a:rPr>
                        <a:t>                       -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rtl="0" fontAlgn="ctr"/>
                      <a:r>
                        <a:rPr lang="es-CO" sz="1100" b="0" i="0" u="none" strike="noStrike">
                          <a:solidFill>
                            <a:srgbClr val="203764"/>
                          </a:solidFill>
                          <a:effectLst/>
                          <a:latin typeface="Calibri" panose="020F0502020204030204" pitchFamily="34" charset="0"/>
                          <a:cs typeface="Calibri" panose="020F0502020204030204" pitchFamily="34" charset="0"/>
                        </a:rPr>
                        <a:t>                      -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rtl="0" fontAlgn="ctr"/>
                      <a:r>
                        <a:rPr lang="es-CO" sz="1100" b="0" i="0" u="none" strike="noStrike" dirty="0">
                          <a:solidFill>
                            <a:srgbClr val="203764"/>
                          </a:solidFill>
                          <a:effectLst/>
                          <a:latin typeface="Calibri" panose="020F0502020204030204" pitchFamily="34" charset="0"/>
                          <a:cs typeface="Calibri" panose="020F0502020204030204" pitchFamily="34" charset="0"/>
                        </a:rPr>
                        <a:t>                       - </a:t>
                      </a:r>
                    </a:p>
                  </a:txBody>
                  <a:tcPr marL="0" marR="0" marT="0" marB="0" anchor="ctr">
                    <a:lnL w="6350" cap="flat" cmpd="sng" algn="ctr">
                      <a:solidFill>
                        <a:srgbClr val="B8CCE4"/>
                      </a:solidFill>
                      <a:prstDash val="solid"/>
                      <a:round/>
                      <a:headEnd type="none" w="med" len="med"/>
                      <a:tailEnd type="none" w="med" len="med"/>
                    </a:lnL>
                    <a:lnR>
                      <a:noFill/>
                    </a:lnR>
                    <a:lnT w="6350" cap="flat" cmpd="sng" algn="ctr">
                      <a:solidFill>
                        <a:srgbClr val="B8CCE4"/>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rtl="0" fontAlgn="ctr"/>
                      <a:r>
                        <a:rPr lang="es-CO" sz="1100" b="0" i="0" u="none" strike="noStrike">
                          <a:solidFill>
                            <a:srgbClr val="203764"/>
                          </a:solidFill>
                          <a:effectLst/>
                          <a:latin typeface="Calibri" panose="020F0502020204030204" pitchFamily="34" charset="0"/>
                          <a:cs typeface="Calibri" panose="020F0502020204030204" pitchFamily="34" charset="0"/>
                        </a:rPr>
                        <a:t>                      - </a:t>
                      </a:r>
                    </a:p>
                  </a:txBody>
                  <a:tcPr marL="0" marR="0" marT="0" marB="0" anchor="ctr">
                    <a:lnL>
                      <a:noFill/>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rtl="0" fontAlgn="ctr"/>
                      <a:r>
                        <a:rPr lang="es-CO" sz="1050" b="0" i="0" u="none" strike="noStrike">
                          <a:solidFill>
                            <a:srgbClr val="203764"/>
                          </a:solidFill>
                          <a:effectLst/>
                          <a:latin typeface="Calibri" panose="020F0502020204030204" pitchFamily="34" charset="0"/>
                          <a:cs typeface="Calibri" panose="020F0502020204030204" pitchFamily="34" charset="0"/>
                        </a:rPr>
                        <a:t>0%</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rtl="0" fontAlgn="ctr"/>
                      <a:r>
                        <a:rPr lang="es-CO" sz="1050" b="0" i="0" u="none" strike="noStrike">
                          <a:solidFill>
                            <a:srgbClr val="203764"/>
                          </a:solidFill>
                          <a:effectLst/>
                          <a:latin typeface="Calibri" panose="020F0502020204030204" pitchFamily="34" charset="0"/>
                          <a:cs typeface="Calibri" panose="020F0502020204030204" pitchFamily="34" charset="0"/>
                        </a:rPr>
                        <a:t>0%</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rtl="0" fontAlgn="ctr"/>
                      <a:r>
                        <a:rPr lang="es-CO" sz="1050" b="0" i="0" u="none" strike="noStrike">
                          <a:solidFill>
                            <a:srgbClr val="203764"/>
                          </a:solidFill>
                          <a:effectLst/>
                          <a:latin typeface="Calibri" panose="020F0502020204030204" pitchFamily="34" charset="0"/>
                          <a:cs typeface="Calibri" panose="020F0502020204030204" pitchFamily="34" charset="0"/>
                        </a:rPr>
                        <a:t>0%</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rtl="0" fontAlgn="ctr"/>
                      <a:r>
                        <a:rPr lang="es-CO" sz="1050" b="0" i="0" u="none" strike="noStrike" dirty="0">
                          <a:solidFill>
                            <a:srgbClr val="203764"/>
                          </a:solidFill>
                          <a:effectLst/>
                          <a:latin typeface="Calibri" panose="020F0502020204030204" pitchFamily="34" charset="0"/>
                          <a:cs typeface="Calibri" panose="020F0502020204030204" pitchFamily="34" charset="0"/>
                        </a:rPr>
                        <a:t>0%</a:t>
                      </a:r>
                    </a:p>
                  </a:txBody>
                  <a:tcPr marL="0" marR="0" marT="0" marB="0" anchor="ctr">
                    <a:lnL w="6350" cap="flat" cmpd="sng" algn="ctr">
                      <a:solidFill>
                        <a:srgbClr val="B8CCE4"/>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B8CCE4"/>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3550316788"/>
                  </a:ext>
                </a:extLst>
              </a:tr>
            </a:tbl>
          </a:graphicData>
        </a:graphic>
      </p:graphicFrame>
    </p:spTree>
    <p:extLst>
      <p:ext uri="{BB962C8B-B14F-4D97-AF65-F5344CB8AC3E}">
        <p14:creationId xmlns:p14="http://schemas.microsoft.com/office/powerpoint/2010/main" val="51013499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5">
            <a:extLst>
              <a:ext uri="{FF2B5EF4-FFF2-40B4-BE49-F238E27FC236}">
                <a16:creationId xmlns:a16="http://schemas.microsoft.com/office/drawing/2014/main" xmlns="" id="{147A00F9-85D5-482F-8929-515BA65B6DAA}"/>
              </a:ext>
            </a:extLst>
          </p:cNvPr>
          <p:cNvSpPr>
            <a:spLocks noGrp="1"/>
          </p:cNvSpPr>
          <p:nvPr>
            <p:ph type="title"/>
          </p:nvPr>
        </p:nvSpPr>
        <p:spPr>
          <a:xfrm>
            <a:off x="291865" y="496453"/>
            <a:ext cx="11613596" cy="559387"/>
          </a:xfrm>
        </p:spPr>
        <p:txBody>
          <a:bodyPr/>
          <a:lstStyle/>
          <a:p>
            <a:r>
              <a:rPr lang="es-CO" dirty="0" smtClean="0"/>
              <a:t>2.1 </a:t>
            </a:r>
            <a:r>
              <a:rPr lang="es-CO" dirty="0"/>
              <a:t>Solicitud MGMP Funcionamiento</a:t>
            </a:r>
          </a:p>
        </p:txBody>
      </p:sp>
      <p:sp>
        <p:nvSpPr>
          <p:cNvPr id="17" name="Text Placeholder 16">
            <a:extLst>
              <a:ext uri="{FF2B5EF4-FFF2-40B4-BE49-F238E27FC236}">
                <a16:creationId xmlns:a16="http://schemas.microsoft.com/office/drawing/2014/main" xmlns="" id="{CC7E4799-0F53-4A92-81A5-D4162B3A1AAE}"/>
              </a:ext>
            </a:extLst>
          </p:cNvPr>
          <p:cNvSpPr>
            <a:spLocks noGrp="1"/>
          </p:cNvSpPr>
          <p:nvPr>
            <p:ph type="body" sz="quarter" idx="10"/>
          </p:nvPr>
        </p:nvSpPr>
        <p:spPr>
          <a:xfrm>
            <a:off x="291865" y="1055840"/>
            <a:ext cx="11614384" cy="360939"/>
          </a:xfrm>
        </p:spPr>
        <p:txBody>
          <a:bodyPr/>
          <a:lstStyle/>
          <a:p>
            <a:r>
              <a:rPr lang="es-CO" dirty="0"/>
              <a:t>Resumen de Requerimientos Adicionales en Funcionamiento (con respecto a </a:t>
            </a:r>
            <a:r>
              <a:rPr lang="es-CO" dirty="0" smtClean="0"/>
              <a:t>2020)</a:t>
            </a:r>
            <a:endParaRPr lang="es-CO" dirty="0"/>
          </a:p>
        </p:txBody>
      </p:sp>
      <p:sp>
        <p:nvSpPr>
          <p:cNvPr id="3" name="Rectángulo 2"/>
          <p:cNvSpPr/>
          <p:nvPr/>
        </p:nvSpPr>
        <p:spPr>
          <a:xfrm>
            <a:off x="291865" y="1818902"/>
            <a:ext cx="11363323" cy="3539430"/>
          </a:xfrm>
          <a:prstGeom prst="rect">
            <a:avLst/>
          </a:prstGeom>
        </p:spPr>
        <p:txBody>
          <a:bodyPr wrap="square">
            <a:spAutoFit/>
          </a:bodyPr>
          <a:lstStyle/>
          <a:p>
            <a:pPr algn="just"/>
            <a:r>
              <a:rPr lang="es-CO" sz="1400" dirty="0"/>
              <a:t>1. Gastos de personal: Con corte al 29 de febrero de 2020 se tiene una ocupación de 82 cargos; sin embargo, la planta aprobada y provista para el Fondo Adaptación es de 87.</a:t>
            </a:r>
          </a:p>
          <a:p>
            <a:pPr algn="just"/>
            <a:endParaRPr lang="es-CO" sz="1400" dirty="0"/>
          </a:p>
          <a:p>
            <a:pPr algn="just"/>
            <a:r>
              <a:rPr lang="es-CO" sz="1400" dirty="0"/>
              <a:t>2. Adquisición de Bienes y Servicios: </a:t>
            </a:r>
          </a:p>
          <a:p>
            <a:pPr algn="just"/>
            <a:r>
              <a:rPr lang="es-CO" sz="1400" dirty="0"/>
              <a:t>a) Sistema de Gestión de Seguridad y Salud en el Trabajo SG-SST: Implementar el protocolo general de bioseguridad para mitigar, controlar y realizar el adecuado manejo de la pandemia del Coronavirus COVID-19. Resolución 666 de 2020.</a:t>
            </a:r>
          </a:p>
          <a:p>
            <a:pPr algn="just"/>
            <a:r>
              <a:rPr lang="es-CO" sz="1400" dirty="0"/>
              <a:t>b) Talento humano: Incremento del valor de los exámenes médicos por la modificación del profesiograma de la Entidad realizado este año por la ARL Positiva.</a:t>
            </a:r>
          </a:p>
          <a:p>
            <a:pPr algn="just"/>
            <a:r>
              <a:rPr lang="es-CO" sz="1400" dirty="0"/>
              <a:t>c) Organización documental: Incremento de la gestión documental por cierre de los proyectos.</a:t>
            </a:r>
          </a:p>
          <a:p>
            <a:pPr algn="just"/>
            <a:r>
              <a:rPr lang="es-CO" sz="1400" dirty="0"/>
              <a:t>d) Seguros: Desde 2017 se presentó un incremento en los niveles de riesgos en la gestión por el incremento de la cantidad de proyectos en ejecución, asociados a factores externos e internos que se traducen en procesos fiscales, disciplinarios y penales; así como la necesidad de activar procesos de incumplimiento en contra de los contratistas.</a:t>
            </a:r>
          </a:p>
          <a:p>
            <a:pPr algn="just"/>
            <a:endParaRPr lang="es-CO" sz="1400" dirty="0"/>
          </a:p>
          <a:p>
            <a:pPr algn="just"/>
            <a:r>
              <a:rPr lang="es-CO" sz="1400" dirty="0"/>
              <a:t>3. Transferencias corrientes:</a:t>
            </a:r>
          </a:p>
          <a:p>
            <a:pPr algn="just"/>
            <a:r>
              <a:rPr lang="es-CO" sz="1400" dirty="0"/>
              <a:t>Sentencias y conciliaciones: Adicional al fallo del Municipio de Yopal, se tienen procesos laborales y ejecutivos; y de otra parte, un Proceso de Nulidad y Restablecimiento del Derecho presentado.</a:t>
            </a:r>
          </a:p>
        </p:txBody>
      </p:sp>
    </p:spTree>
    <p:extLst>
      <p:ext uri="{BB962C8B-B14F-4D97-AF65-F5344CB8AC3E}">
        <p14:creationId xmlns:p14="http://schemas.microsoft.com/office/powerpoint/2010/main" val="416842719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xmlns="" id="{A9BF9024-8020-45D8-80DC-C010FECB1919}"/>
              </a:ext>
            </a:extLst>
          </p:cNvPr>
          <p:cNvSpPr>
            <a:spLocks noGrp="1"/>
          </p:cNvSpPr>
          <p:nvPr>
            <p:ph type="body" sz="quarter" idx="11"/>
          </p:nvPr>
        </p:nvSpPr>
        <p:spPr/>
        <p:txBody>
          <a:bodyPr>
            <a:normAutofit/>
          </a:bodyPr>
          <a:lstStyle/>
          <a:p>
            <a:r>
              <a:rPr lang="es-CO" dirty="0"/>
              <a:t>Solicitudes MGMP </a:t>
            </a:r>
            <a:r>
              <a:rPr lang="es-CO" dirty="0" smtClean="0"/>
              <a:t>2021-2024 </a:t>
            </a:r>
            <a:r>
              <a:rPr lang="es-CO" dirty="0"/>
              <a:t>Inversión</a:t>
            </a:r>
          </a:p>
        </p:txBody>
      </p:sp>
      <p:sp>
        <p:nvSpPr>
          <p:cNvPr id="12" name="Text Placeholder 11">
            <a:extLst>
              <a:ext uri="{FF2B5EF4-FFF2-40B4-BE49-F238E27FC236}">
                <a16:creationId xmlns:a16="http://schemas.microsoft.com/office/drawing/2014/main" xmlns="" id="{F474FB92-D38F-4078-BAA8-B8932BB77242}"/>
              </a:ext>
            </a:extLst>
          </p:cNvPr>
          <p:cNvSpPr>
            <a:spLocks noGrp="1"/>
          </p:cNvSpPr>
          <p:nvPr>
            <p:ph type="body" sz="quarter" idx="12"/>
          </p:nvPr>
        </p:nvSpPr>
        <p:spPr/>
        <p:txBody>
          <a:bodyPr>
            <a:normAutofit/>
          </a:bodyPr>
          <a:lstStyle/>
          <a:p>
            <a:r>
              <a:rPr lang="es-CO" dirty="0"/>
              <a:t>3</a:t>
            </a:r>
            <a:r>
              <a:rPr lang="es-CO" dirty="0" smtClean="0"/>
              <a:t>.</a:t>
            </a:r>
            <a:endParaRPr lang="es-CO" dirty="0"/>
          </a:p>
        </p:txBody>
      </p:sp>
    </p:spTree>
    <p:extLst>
      <p:ext uri="{BB962C8B-B14F-4D97-AF65-F5344CB8AC3E}">
        <p14:creationId xmlns:p14="http://schemas.microsoft.com/office/powerpoint/2010/main" val="52083239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5">
            <a:extLst>
              <a:ext uri="{FF2B5EF4-FFF2-40B4-BE49-F238E27FC236}">
                <a16:creationId xmlns:a16="http://schemas.microsoft.com/office/drawing/2014/main" xmlns="" id="{147A00F9-85D5-482F-8929-515BA65B6DAA}"/>
              </a:ext>
            </a:extLst>
          </p:cNvPr>
          <p:cNvSpPr>
            <a:spLocks noGrp="1"/>
          </p:cNvSpPr>
          <p:nvPr>
            <p:ph type="title"/>
          </p:nvPr>
        </p:nvSpPr>
        <p:spPr>
          <a:xfrm>
            <a:off x="292653" y="673874"/>
            <a:ext cx="11613596" cy="559387"/>
          </a:xfrm>
        </p:spPr>
        <p:txBody>
          <a:bodyPr/>
          <a:lstStyle/>
          <a:p>
            <a:r>
              <a:rPr lang="es-CO" dirty="0"/>
              <a:t>3</a:t>
            </a:r>
            <a:r>
              <a:rPr lang="es-CO" dirty="0" smtClean="0"/>
              <a:t>. </a:t>
            </a:r>
            <a:r>
              <a:rPr lang="es-CO" dirty="0"/>
              <a:t>Solicitud MGMP Inversión</a:t>
            </a:r>
          </a:p>
        </p:txBody>
      </p:sp>
      <p:sp>
        <p:nvSpPr>
          <p:cNvPr id="17" name="Text Placeholder 16">
            <a:extLst>
              <a:ext uri="{FF2B5EF4-FFF2-40B4-BE49-F238E27FC236}">
                <a16:creationId xmlns:a16="http://schemas.microsoft.com/office/drawing/2014/main" xmlns="" id="{CC7E4799-0F53-4A92-81A5-D4162B3A1AAE}"/>
              </a:ext>
            </a:extLst>
          </p:cNvPr>
          <p:cNvSpPr>
            <a:spLocks noGrp="1"/>
          </p:cNvSpPr>
          <p:nvPr>
            <p:ph type="body" sz="quarter" idx="10"/>
          </p:nvPr>
        </p:nvSpPr>
        <p:spPr>
          <a:xfrm>
            <a:off x="291865" y="1347457"/>
            <a:ext cx="11614384" cy="360939"/>
          </a:xfrm>
        </p:spPr>
        <p:txBody>
          <a:bodyPr/>
          <a:lstStyle/>
          <a:p>
            <a:r>
              <a:rPr lang="es-CO" dirty="0"/>
              <a:t>Proyecciones</a:t>
            </a:r>
          </a:p>
          <a:p>
            <a:endParaRPr lang="es-CO" dirty="0"/>
          </a:p>
        </p:txBody>
      </p:sp>
      <p:graphicFrame>
        <p:nvGraphicFramePr>
          <p:cNvPr id="2" name="Tabla 1"/>
          <p:cNvGraphicFramePr>
            <a:graphicFrameLocks noGrp="1"/>
          </p:cNvGraphicFramePr>
          <p:nvPr>
            <p:extLst>
              <p:ext uri="{D42A27DB-BD31-4B8C-83A1-F6EECF244321}">
                <p14:modId xmlns:p14="http://schemas.microsoft.com/office/powerpoint/2010/main" val="3093831739"/>
              </p:ext>
            </p:extLst>
          </p:nvPr>
        </p:nvGraphicFramePr>
        <p:xfrm>
          <a:off x="497005" y="2013660"/>
          <a:ext cx="11062652" cy="2148906"/>
        </p:xfrm>
        <a:graphic>
          <a:graphicData uri="http://schemas.openxmlformats.org/drawingml/2006/table">
            <a:tbl>
              <a:tblPr/>
              <a:tblGrid>
                <a:gridCol w="1493216">
                  <a:extLst>
                    <a:ext uri="{9D8B030D-6E8A-4147-A177-3AD203B41FA5}">
                      <a16:colId xmlns:a16="http://schemas.microsoft.com/office/drawing/2014/main" xmlns="" val="3751221499"/>
                    </a:ext>
                  </a:extLst>
                </a:gridCol>
                <a:gridCol w="754637">
                  <a:extLst>
                    <a:ext uri="{9D8B030D-6E8A-4147-A177-3AD203B41FA5}">
                      <a16:colId xmlns:a16="http://schemas.microsoft.com/office/drawing/2014/main" xmlns="" val="3991737465"/>
                    </a:ext>
                  </a:extLst>
                </a:gridCol>
                <a:gridCol w="754637">
                  <a:extLst>
                    <a:ext uri="{9D8B030D-6E8A-4147-A177-3AD203B41FA5}">
                      <a16:colId xmlns:a16="http://schemas.microsoft.com/office/drawing/2014/main" xmlns="" val="2830784907"/>
                    </a:ext>
                  </a:extLst>
                </a:gridCol>
                <a:gridCol w="754637">
                  <a:extLst>
                    <a:ext uri="{9D8B030D-6E8A-4147-A177-3AD203B41FA5}">
                      <a16:colId xmlns:a16="http://schemas.microsoft.com/office/drawing/2014/main" xmlns="" val="2061236787"/>
                    </a:ext>
                  </a:extLst>
                </a:gridCol>
                <a:gridCol w="1011533">
                  <a:extLst>
                    <a:ext uri="{9D8B030D-6E8A-4147-A177-3AD203B41FA5}">
                      <a16:colId xmlns:a16="http://schemas.microsoft.com/office/drawing/2014/main" xmlns="" val="1471453765"/>
                    </a:ext>
                  </a:extLst>
                </a:gridCol>
                <a:gridCol w="1011533">
                  <a:extLst>
                    <a:ext uri="{9D8B030D-6E8A-4147-A177-3AD203B41FA5}">
                      <a16:colId xmlns:a16="http://schemas.microsoft.com/office/drawing/2014/main" xmlns="" val="2453137802"/>
                    </a:ext>
                  </a:extLst>
                </a:gridCol>
                <a:gridCol w="754637">
                  <a:extLst>
                    <a:ext uri="{9D8B030D-6E8A-4147-A177-3AD203B41FA5}">
                      <a16:colId xmlns:a16="http://schemas.microsoft.com/office/drawing/2014/main" xmlns="" val="1672065754"/>
                    </a:ext>
                  </a:extLst>
                </a:gridCol>
                <a:gridCol w="754637">
                  <a:extLst>
                    <a:ext uri="{9D8B030D-6E8A-4147-A177-3AD203B41FA5}">
                      <a16:colId xmlns:a16="http://schemas.microsoft.com/office/drawing/2014/main" xmlns="" val="1989174791"/>
                    </a:ext>
                  </a:extLst>
                </a:gridCol>
                <a:gridCol w="754637">
                  <a:extLst>
                    <a:ext uri="{9D8B030D-6E8A-4147-A177-3AD203B41FA5}">
                      <a16:colId xmlns:a16="http://schemas.microsoft.com/office/drawing/2014/main" xmlns="" val="3983198423"/>
                    </a:ext>
                  </a:extLst>
                </a:gridCol>
                <a:gridCol w="754637">
                  <a:extLst>
                    <a:ext uri="{9D8B030D-6E8A-4147-A177-3AD203B41FA5}">
                      <a16:colId xmlns:a16="http://schemas.microsoft.com/office/drawing/2014/main" xmlns="" val="4245291727"/>
                    </a:ext>
                  </a:extLst>
                </a:gridCol>
                <a:gridCol w="754637">
                  <a:extLst>
                    <a:ext uri="{9D8B030D-6E8A-4147-A177-3AD203B41FA5}">
                      <a16:colId xmlns:a16="http://schemas.microsoft.com/office/drawing/2014/main" xmlns="" val="288918108"/>
                    </a:ext>
                  </a:extLst>
                </a:gridCol>
                <a:gridCol w="754637">
                  <a:extLst>
                    <a:ext uri="{9D8B030D-6E8A-4147-A177-3AD203B41FA5}">
                      <a16:colId xmlns:a16="http://schemas.microsoft.com/office/drawing/2014/main" xmlns="" val="3875636787"/>
                    </a:ext>
                  </a:extLst>
                </a:gridCol>
                <a:gridCol w="754637">
                  <a:extLst>
                    <a:ext uri="{9D8B030D-6E8A-4147-A177-3AD203B41FA5}">
                      <a16:colId xmlns:a16="http://schemas.microsoft.com/office/drawing/2014/main" xmlns="" val="3068117451"/>
                    </a:ext>
                  </a:extLst>
                </a:gridCol>
              </a:tblGrid>
              <a:tr h="280292">
                <a:tc>
                  <a:txBody>
                    <a:bodyPr/>
                    <a:lstStyle/>
                    <a:p>
                      <a:pPr algn="l" rtl="0" fontAlgn="ctr"/>
                      <a:r>
                        <a:rPr lang="es-CO" sz="1050" b="1" i="0" u="none" strike="noStrike">
                          <a:solidFill>
                            <a:srgbClr val="203764"/>
                          </a:solidFill>
                          <a:effectLst/>
                          <a:latin typeface="Calibri" panose="020F0502020204030204" pitchFamily="34" charset="0"/>
                          <a:cs typeface="Calibri" panose="020F0502020204030204" pitchFamily="34" charset="0"/>
                        </a:rPr>
                        <a:t>Millones de pesos</a:t>
                      </a:r>
                    </a:p>
                  </a:txBody>
                  <a:tcPr marL="0" marR="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ctr"/>
                      <a:endParaRPr lang="es-CO" sz="1800" b="0" i="0" u="none" strike="noStrike">
                        <a:solidFill>
                          <a:srgbClr val="000000"/>
                        </a:solidFill>
                        <a:effectLst/>
                        <a:latin typeface="Calibri" panose="020F0502020204030204" pitchFamily="34" charset="0"/>
                        <a:cs typeface="Calibri" panose="020F0502020204030204" pitchFamily="34" charset="0"/>
                      </a:endParaRPr>
                    </a:p>
                  </a:txBody>
                  <a:tcPr marL="0" marR="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ctr"/>
                      <a:endParaRPr lang="es-CO" sz="1800" b="0" i="0" u="none" strike="noStrike">
                        <a:solidFill>
                          <a:srgbClr val="000000"/>
                        </a:solidFill>
                        <a:effectLst/>
                        <a:latin typeface="Calibri" panose="020F0502020204030204" pitchFamily="34" charset="0"/>
                        <a:cs typeface="Calibri" panose="020F0502020204030204" pitchFamily="34" charset="0"/>
                      </a:endParaRPr>
                    </a:p>
                  </a:txBody>
                  <a:tcPr marL="0" marR="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l" rtl="0" fontAlgn="ctr"/>
                      <a:endParaRPr lang="es-CO" sz="1000" b="0" i="0" u="none" strike="noStrike">
                        <a:solidFill>
                          <a:srgbClr val="000000"/>
                        </a:solidFill>
                        <a:effectLst/>
                        <a:latin typeface="Calibri" panose="020F0502020204030204" pitchFamily="34" charset="0"/>
                        <a:cs typeface="Calibri" panose="020F0502020204030204" pitchFamily="34" charset="0"/>
                      </a:endParaRPr>
                    </a:p>
                  </a:txBody>
                  <a:tcPr marL="0" marR="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l" rtl="0" fontAlgn="ctr"/>
                      <a:endParaRPr lang="es-CO" sz="1000" b="0" i="0" u="none" strike="noStrike">
                        <a:solidFill>
                          <a:srgbClr val="000000"/>
                        </a:solidFill>
                        <a:effectLst/>
                        <a:latin typeface="Calibri" panose="020F0502020204030204" pitchFamily="34" charset="0"/>
                        <a:cs typeface="Calibri" panose="020F0502020204030204" pitchFamily="34" charset="0"/>
                      </a:endParaRPr>
                    </a:p>
                  </a:txBody>
                  <a:tcPr marL="0" marR="0" marT="0" marB="0" anchor="ctr">
                    <a:lnL>
                      <a:noFill/>
                    </a:lnL>
                    <a:lnR w="635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gridSpan="8">
                  <a:txBody>
                    <a:bodyPr/>
                    <a:lstStyle/>
                    <a:p>
                      <a:pPr algn="ctr" rtl="0" fontAlgn="ctr"/>
                      <a:r>
                        <a:rPr lang="es-CO" sz="1400" b="1" i="0" u="none" strike="noStrike">
                          <a:solidFill>
                            <a:srgbClr val="FFFFFF"/>
                          </a:solidFill>
                          <a:effectLst/>
                          <a:latin typeface="Calibri" panose="020F0502020204030204" pitchFamily="34" charset="0"/>
                          <a:cs typeface="Calibri" panose="020F0502020204030204" pitchFamily="34" charset="0"/>
                        </a:rPr>
                        <a:t>MGMP 2021 - 2024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203764"/>
                    </a:solidFill>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extLst>
                  <a:ext uri="{0D108BD9-81ED-4DB2-BD59-A6C34878D82A}">
                    <a16:rowId xmlns:a16="http://schemas.microsoft.com/office/drawing/2014/main" xmlns="" val="2306892931"/>
                  </a:ext>
                </a:extLst>
              </a:tr>
              <a:tr h="186861">
                <a:tc rowSpan="2">
                  <a:txBody>
                    <a:bodyPr/>
                    <a:lstStyle/>
                    <a:p>
                      <a:pPr algn="ctr" rtl="0" fontAlgn="ctr"/>
                      <a:r>
                        <a:rPr lang="es-CO" sz="1200" b="1" i="0" u="none" strike="noStrike">
                          <a:solidFill>
                            <a:srgbClr val="FFFFFF"/>
                          </a:solidFill>
                          <a:effectLst/>
                          <a:latin typeface="Calibri" panose="020F0502020204030204" pitchFamily="34" charset="0"/>
                          <a:cs typeface="Calibri" panose="020F0502020204030204" pitchFamily="34" charset="0"/>
                        </a:rPr>
                        <a:t>TOTAL***</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B8CCE4"/>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203764"/>
                    </a:solidFill>
                  </a:tcPr>
                </a:tc>
                <a:tc gridSpan="2">
                  <a:txBody>
                    <a:bodyPr/>
                    <a:lstStyle/>
                    <a:p>
                      <a:pPr algn="ctr" rtl="0" fontAlgn="ctr"/>
                      <a:r>
                        <a:rPr lang="es-CO" sz="1200" b="1" i="0" u="none" strike="noStrike">
                          <a:solidFill>
                            <a:srgbClr val="FFFFFF"/>
                          </a:solidFill>
                          <a:effectLst/>
                          <a:latin typeface="Calibri" panose="020F0502020204030204" pitchFamily="34" charset="0"/>
                          <a:cs typeface="Calibri" panose="020F0502020204030204" pitchFamily="34" charset="0"/>
                        </a:rPr>
                        <a:t>2020*</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203764"/>
                    </a:solidFill>
                  </a:tcPr>
                </a:tc>
                <a:tc hMerge="1">
                  <a:txBody>
                    <a:bodyPr/>
                    <a:lstStyle/>
                    <a:p>
                      <a:endParaRPr lang="es-CO"/>
                    </a:p>
                  </a:txBody>
                  <a:tcPr/>
                </a:tc>
                <a:tc gridSpan="2">
                  <a:txBody>
                    <a:bodyPr/>
                    <a:lstStyle/>
                    <a:p>
                      <a:pPr algn="ctr" rtl="0" fontAlgn="ctr"/>
                      <a:r>
                        <a:rPr lang="es-CO" sz="1200" b="1" i="0" u="none" strike="noStrike">
                          <a:solidFill>
                            <a:srgbClr val="FFFFFF"/>
                          </a:solidFill>
                          <a:effectLst/>
                          <a:latin typeface="Calibri" panose="020F0502020204030204" pitchFamily="34" charset="0"/>
                          <a:cs typeface="Calibri" panose="020F0502020204030204" pitchFamily="34" charset="0"/>
                        </a:rPr>
                        <a:t>2020**</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203764"/>
                    </a:solidFill>
                  </a:tcPr>
                </a:tc>
                <a:tc hMerge="1">
                  <a:txBody>
                    <a:bodyPr/>
                    <a:lstStyle/>
                    <a:p>
                      <a:endParaRPr lang="es-CO"/>
                    </a:p>
                  </a:txBody>
                  <a:tcPr/>
                </a:tc>
                <a:tc gridSpan="2">
                  <a:txBody>
                    <a:bodyPr/>
                    <a:lstStyle/>
                    <a:p>
                      <a:pPr algn="ctr" rtl="0" fontAlgn="ctr"/>
                      <a:r>
                        <a:rPr lang="es-CO" sz="1200" b="1" i="0" u="none" strike="noStrike">
                          <a:solidFill>
                            <a:srgbClr val="FFFFFF"/>
                          </a:solidFill>
                          <a:effectLst/>
                          <a:latin typeface="Calibri" panose="020F0502020204030204" pitchFamily="34" charset="0"/>
                          <a:cs typeface="Calibri" panose="020F0502020204030204" pitchFamily="34" charset="0"/>
                        </a:rPr>
                        <a:t>2021</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203764"/>
                    </a:solidFill>
                  </a:tcPr>
                </a:tc>
                <a:tc hMerge="1">
                  <a:txBody>
                    <a:bodyPr/>
                    <a:lstStyle/>
                    <a:p>
                      <a:endParaRPr lang="es-CO"/>
                    </a:p>
                  </a:txBody>
                  <a:tcPr/>
                </a:tc>
                <a:tc gridSpan="2">
                  <a:txBody>
                    <a:bodyPr/>
                    <a:lstStyle/>
                    <a:p>
                      <a:pPr algn="ctr" rtl="0" fontAlgn="ctr"/>
                      <a:r>
                        <a:rPr lang="es-CO" sz="1200" b="1" i="0" u="none" strike="noStrike">
                          <a:solidFill>
                            <a:srgbClr val="FFFFFF"/>
                          </a:solidFill>
                          <a:effectLst/>
                          <a:latin typeface="Calibri" panose="020F0502020204030204" pitchFamily="34" charset="0"/>
                          <a:cs typeface="Calibri" panose="020F0502020204030204" pitchFamily="34" charset="0"/>
                        </a:rPr>
                        <a:t>2022</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203764"/>
                    </a:solidFill>
                  </a:tcPr>
                </a:tc>
                <a:tc hMerge="1">
                  <a:txBody>
                    <a:bodyPr/>
                    <a:lstStyle/>
                    <a:p>
                      <a:endParaRPr lang="es-CO"/>
                    </a:p>
                  </a:txBody>
                  <a:tcPr/>
                </a:tc>
                <a:tc gridSpan="2">
                  <a:txBody>
                    <a:bodyPr/>
                    <a:lstStyle/>
                    <a:p>
                      <a:pPr algn="ctr" rtl="0" fontAlgn="ctr"/>
                      <a:r>
                        <a:rPr lang="es-CO" sz="1200" b="1" i="0" u="none" strike="noStrike">
                          <a:solidFill>
                            <a:srgbClr val="FFFFFF"/>
                          </a:solidFill>
                          <a:effectLst/>
                          <a:latin typeface="Calibri" panose="020F0502020204030204" pitchFamily="34" charset="0"/>
                          <a:cs typeface="Calibri" panose="020F0502020204030204" pitchFamily="34" charset="0"/>
                        </a:rPr>
                        <a:t>2023</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203764"/>
                    </a:solidFill>
                  </a:tcPr>
                </a:tc>
                <a:tc hMerge="1">
                  <a:txBody>
                    <a:bodyPr/>
                    <a:lstStyle/>
                    <a:p>
                      <a:endParaRPr lang="es-CO"/>
                    </a:p>
                  </a:txBody>
                  <a:tcPr/>
                </a:tc>
                <a:tc gridSpan="2">
                  <a:txBody>
                    <a:bodyPr/>
                    <a:lstStyle/>
                    <a:p>
                      <a:pPr algn="ctr" rtl="0" fontAlgn="ctr"/>
                      <a:r>
                        <a:rPr lang="es-CO" sz="1200" b="1" i="0" u="none" strike="noStrike">
                          <a:solidFill>
                            <a:srgbClr val="FFFFFF"/>
                          </a:solidFill>
                          <a:effectLst/>
                          <a:latin typeface="Calibri" panose="020F0502020204030204" pitchFamily="34" charset="0"/>
                          <a:cs typeface="Calibri" panose="020F0502020204030204" pitchFamily="34" charset="0"/>
                        </a:rPr>
                        <a:t>2024</a:t>
                      </a:r>
                    </a:p>
                  </a:txBody>
                  <a:tcPr marL="0" marR="0" marT="0" marB="0" anchor="ctr">
                    <a:lnL w="6350" cap="flat" cmpd="sng" algn="ctr">
                      <a:solidFill>
                        <a:srgbClr val="B8CCE4"/>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203764"/>
                    </a:solidFill>
                  </a:tcPr>
                </a:tc>
                <a:tc hMerge="1">
                  <a:txBody>
                    <a:bodyPr/>
                    <a:lstStyle/>
                    <a:p>
                      <a:endParaRPr lang="es-CO"/>
                    </a:p>
                  </a:txBody>
                  <a:tcPr/>
                </a:tc>
                <a:extLst>
                  <a:ext uri="{0D108BD9-81ED-4DB2-BD59-A6C34878D82A}">
                    <a16:rowId xmlns:a16="http://schemas.microsoft.com/office/drawing/2014/main" xmlns="" val="2778144604"/>
                  </a:ext>
                </a:extLst>
              </a:tr>
              <a:tr h="186861">
                <a:tc vMerge="1">
                  <a:txBody>
                    <a:bodyPr/>
                    <a:lstStyle/>
                    <a:p>
                      <a:endParaRPr lang="es-CO"/>
                    </a:p>
                  </a:txBody>
                  <a:tcPr/>
                </a:tc>
                <a:tc>
                  <a:txBody>
                    <a:bodyPr/>
                    <a:lstStyle/>
                    <a:p>
                      <a:pPr algn="ctr" rtl="0" fontAlgn="ctr"/>
                      <a:r>
                        <a:rPr lang="es-CO" sz="1200" b="1" i="0" u="none" strike="noStrike">
                          <a:solidFill>
                            <a:srgbClr val="FFFFFF"/>
                          </a:solidFill>
                          <a:effectLst/>
                          <a:latin typeface="Calibri" panose="020F0502020204030204" pitchFamily="34" charset="0"/>
                          <a:cs typeface="Calibri" panose="020F0502020204030204" pitchFamily="34" charset="0"/>
                        </a:rPr>
                        <a:t>Nación</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03764"/>
                    </a:solidFill>
                  </a:tcPr>
                </a:tc>
                <a:tc>
                  <a:txBody>
                    <a:bodyPr/>
                    <a:lstStyle/>
                    <a:p>
                      <a:pPr algn="ctr" rtl="0" fontAlgn="ctr"/>
                      <a:r>
                        <a:rPr lang="es-CO" sz="1200" b="1" i="0" u="none" strike="noStrike">
                          <a:solidFill>
                            <a:srgbClr val="FFFFFF"/>
                          </a:solidFill>
                          <a:effectLst/>
                          <a:latin typeface="Calibri" panose="020F0502020204030204" pitchFamily="34" charset="0"/>
                          <a:cs typeface="Calibri" panose="020F0502020204030204" pitchFamily="34" charset="0"/>
                        </a:rPr>
                        <a:t>Propios</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03764"/>
                    </a:solidFill>
                  </a:tcPr>
                </a:tc>
                <a:tc>
                  <a:txBody>
                    <a:bodyPr/>
                    <a:lstStyle/>
                    <a:p>
                      <a:pPr algn="ctr" rtl="0" fontAlgn="ctr"/>
                      <a:r>
                        <a:rPr lang="es-CO" sz="1200" b="1" i="0" u="none" strike="noStrike">
                          <a:solidFill>
                            <a:srgbClr val="FFFFFF"/>
                          </a:solidFill>
                          <a:effectLst/>
                          <a:latin typeface="Calibri" panose="020F0502020204030204" pitchFamily="34" charset="0"/>
                          <a:cs typeface="Calibri" panose="020F0502020204030204" pitchFamily="34" charset="0"/>
                        </a:rPr>
                        <a:t>Nación</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03764"/>
                    </a:solidFill>
                  </a:tcPr>
                </a:tc>
                <a:tc>
                  <a:txBody>
                    <a:bodyPr/>
                    <a:lstStyle/>
                    <a:p>
                      <a:pPr algn="ctr" rtl="0" fontAlgn="ctr"/>
                      <a:r>
                        <a:rPr lang="es-CO" sz="1200" b="1" i="0" u="none" strike="noStrike">
                          <a:solidFill>
                            <a:srgbClr val="FFFFFF"/>
                          </a:solidFill>
                          <a:effectLst/>
                          <a:latin typeface="Calibri" panose="020F0502020204030204" pitchFamily="34" charset="0"/>
                          <a:cs typeface="Calibri" panose="020F0502020204030204" pitchFamily="34" charset="0"/>
                        </a:rPr>
                        <a:t>Propios</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03764"/>
                    </a:solidFill>
                  </a:tcPr>
                </a:tc>
                <a:tc>
                  <a:txBody>
                    <a:bodyPr/>
                    <a:lstStyle/>
                    <a:p>
                      <a:pPr algn="ctr" rtl="0" fontAlgn="ctr"/>
                      <a:r>
                        <a:rPr lang="es-CO" sz="1200" b="1" i="0" u="none" strike="noStrike">
                          <a:solidFill>
                            <a:srgbClr val="FFFFFF"/>
                          </a:solidFill>
                          <a:effectLst/>
                          <a:latin typeface="Calibri" panose="020F0502020204030204" pitchFamily="34" charset="0"/>
                          <a:cs typeface="Calibri" panose="020F0502020204030204" pitchFamily="34" charset="0"/>
                        </a:rPr>
                        <a:t>Nación</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03764"/>
                    </a:solidFill>
                  </a:tcPr>
                </a:tc>
                <a:tc>
                  <a:txBody>
                    <a:bodyPr/>
                    <a:lstStyle/>
                    <a:p>
                      <a:pPr algn="ctr" rtl="0" fontAlgn="ctr"/>
                      <a:r>
                        <a:rPr lang="es-CO" sz="1200" b="1" i="0" u="none" strike="noStrike">
                          <a:solidFill>
                            <a:srgbClr val="FFFFFF"/>
                          </a:solidFill>
                          <a:effectLst/>
                          <a:latin typeface="Calibri" panose="020F0502020204030204" pitchFamily="34" charset="0"/>
                          <a:cs typeface="Calibri" panose="020F0502020204030204" pitchFamily="34" charset="0"/>
                        </a:rPr>
                        <a:t>Propios</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03764"/>
                    </a:solidFill>
                  </a:tcPr>
                </a:tc>
                <a:tc>
                  <a:txBody>
                    <a:bodyPr/>
                    <a:lstStyle/>
                    <a:p>
                      <a:pPr algn="ctr" rtl="0" fontAlgn="ctr"/>
                      <a:r>
                        <a:rPr lang="es-CO" sz="1200" b="1" i="0" u="none" strike="noStrike">
                          <a:solidFill>
                            <a:srgbClr val="FFFFFF"/>
                          </a:solidFill>
                          <a:effectLst/>
                          <a:latin typeface="Calibri" panose="020F0502020204030204" pitchFamily="34" charset="0"/>
                          <a:cs typeface="Calibri" panose="020F0502020204030204" pitchFamily="34" charset="0"/>
                        </a:rPr>
                        <a:t>Nación</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03764"/>
                    </a:solidFill>
                  </a:tcPr>
                </a:tc>
                <a:tc>
                  <a:txBody>
                    <a:bodyPr/>
                    <a:lstStyle/>
                    <a:p>
                      <a:pPr algn="ctr" rtl="0" fontAlgn="ctr"/>
                      <a:r>
                        <a:rPr lang="es-CO" sz="1200" b="1" i="0" u="none" strike="noStrike">
                          <a:solidFill>
                            <a:srgbClr val="FFFFFF"/>
                          </a:solidFill>
                          <a:effectLst/>
                          <a:latin typeface="Calibri" panose="020F0502020204030204" pitchFamily="34" charset="0"/>
                          <a:cs typeface="Calibri" panose="020F0502020204030204" pitchFamily="34" charset="0"/>
                        </a:rPr>
                        <a:t>Propios</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03764"/>
                    </a:solidFill>
                  </a:tcPr>
                </a:tc>
                <a:tc>
                  <a:txBody>
                    <a:bodyPr/>
                    <a:lstStyle/>
                    <a:p>
                      <a:pPr algn="ctr" rtl="0" fontAlgn="ctr"/>
                      <a:r>
                        <a:rPr lang="es-CO" sz="1200" b="1" i="0" u="none" strike="noStrike">
                          <a:solidFill>
                            <a:srgbClr val="FFFFFF"/>
                          </a:solidFill>
                          <a:effectLst/>
                          <a:latin typeface="Calibri" panose="020F0502020204030204" pitchFamily="34" charset="0"/>
                          <a:cs typeface="Calibri" panose="020F0502020204030204" pitchFamily="34" charset="0"/>
                        </a:rPr>
                        <a:t>Nación</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03764"/>
                    </a:solidFill>
                  </a:tcPr>
                </a:tc>
                <a:tc>
                  <a:txBody>
                    <a:bodyPr/>
                    <a:lstStyle/>
                    <a:p>
                      <a:pPr algn="ctr" rtl="0" fontAlgn="ctr"/>
                      <a:r>
                        <a:rPr lang="es-CO" sz="1200" b="1" i="0" u="none" strike="noStrike">
                          <a:solidFill>
                            <a:srgbClr val="FFFFFF"/>
                          </a:solidFill>
                          <a:effectLst/>
                          <a:latin typeface="Calibri" panose="020F0502020204030204" pitchFamily="34" charset="0"/>
                          <a:cs typeface="Calibri" panose="020F0502020204030204" pitchFamily="34" charset="0"/>
                        </a:rPr>
                        <a:t>Propios</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03764"/>
                    </a:solidFill>
                  </a:tcPr>
                </a:tc>
                <a:tc>
                  <a:txBody>
                    <a:bodyPr/>
                    <a:lstStyle/>
                    <a:p>
                      <a:pPr algn="ctr" rtl="0" fontAlgn="ctr"/>
                      <a:r>
                        <a:rPr lang="es-CO" sz="1200" b="1" i="0" u="none" strike="noStrike">
                          <a:solidFill>
                            <a:srgbClr val="FFFFFF"/>
                          </a:solidFill>
                          <a:effectLst/>
                          <a:latin typeface="Calibri" panose="020F0502020204030204" pitchFamily="34" charset="0"/>
                          <a:cs typeface="Calibri" panose="020F0502020204030204" pitchFamily="34" charset="0"/>
                        </a:rPr>
                        <a:t>Nación</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03764"/>
                    </a:solidFill>
                  </a:tcPr>
                </a:tc>
                <a:tc>
                  <a:txBody>
                    <a:bodyPr/>
                    <a:lstStyle/>
                    <a:p>
                      <a:pPr algn="ctr" rtl="0" fontAlgn="ctr"/>
                      <a:r>
                        <a:rPr lang="es-CO" sz="1200" b="1" i="0" u="none" strike="noStrike">
                          <a:solidFill>
                            <a:srgbClr val="FFFFFF"/>
                          </a:solidFill>
                          <a:effectLst/>
                          <a:latin typeface="Calibri" panose="020F0502020204030204" pitchFamily="34" charset="0"/>
                          <a:cs typeface="Calibri" panose="020F0502020204030204" pitchFamily="34" charset="0"/>
                        </a:rPr>
                        <a:t>Propios</a:t>
                      </a:r>
                    </a:p>
                  </a:txBody>
                  <a:tcPr marL="0" marR="0" marT="0" marB="0" anchor="ctr">
                    <a:lnL w="6350" cap="flat" cmpd="sng" algn="ctr">
                      <a:solidFill>
                        <a:srgbClr val="B8CCE4"/>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03764"/>
                    </a:solidFill>
                  </a:tcPr>
                </a:tc>
                <a:extLst>
                  <a:ext uri="{0D108BD9-81ED-4DB2-BD59-A6C34878D82A}">
                    <a16:rowId xmlns:a16="http://schemas.microsoft.com/office/drawing/2014/main" xmlns="" val="83189965"/>
                  </a:ext>
                </a:extLst>
              </a:tr>
              <a:tr h="373723">
                <a:tc>
                  <a:txBody>
                    <a:bodyPr/>
                    <a:lstStyle/>
                    <a:p>
                      <a:pPr algn="l" rtl="0" fontAlgn="ctr"/>
                      <a:r>
                        <a:rPr lang="es-CO" sz="1200" b="1" i="0" u="none" strike="noStrike">
                          <a:solidFill>
                            <a:srgbClr val="203764"/>
                          </a:solidFill>
                          <a:effectLst/>
                          <a:latin typeface="Calibri" panose="020F0502020204030204" pitchFamily="34" charset="0"/>
                          <a:cs typeface="Calibri" panose="020F0502020204030204" pitchFamily="34" charset="0"/>
                        </a:rPr>
                        <a:t>FONDO DE ADAPTACIÓN</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8EA9DB"/>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8EA9DB"/>
                      </a:solidFill>
                      <a:prstDash val="solid"/>
                      <a:round/>
                      <a:headEnd type="none" w="med" len="med"/>
                      <a:tailEnd type="none" w="med" len="med"/>
                    </a:lnB>
                    <a:solidFill>
                      <a:srgbClr val="F2F2F2"/>
                    </a:solidFill>
                  </a:tcPr>
                </a:tc>
                <a:tc>
                  <a:txBody>
                    <a:bodyPr/>
                    <a:lstStyle/>
                    <a:p>
                      <a:pPr algn="r" fontAlgn="ctr"/>
                      <a:r>
                        <a:rPr lang="es-CO" sz="1200" b="0" i="0" u="none" strike="noStrike">
                          <a:solidFill>
                            <a:srgbClr val="203764"/>
                          </a:solidFill>
                          <a:effectLst/>
                          <a:latin typeface="Calibri" panose="020F0502020204030204" pitchFamily="34" charset="0"/>
                          <a:cs typeface="Calibri" panose="020F0502020204030204" pitchFamily="34" charset="0"/>
                        </a:rPr>
                        <a:t> </a:t>
                      </a:r>
                    </a:p>
                  </a:txBody>
                  <a:tcPr marL="0" marR="0" marT="0" marB="0" anchor="ctr">
                    <a:lnL w="6350" cap="flat" cmpd="sng" algn="ctr">
                      <a:solidFill>
                        <a:srgbClr val="8EA9DB"/>
                      </a:solidFill>
                      <a:prstDash val="solid"/>
                      <a:round/>
                      <a:headEnd type="none" w="med" len="med"/>
                      <a:tailEnd type="none" w="med" len="med"/>
                    </a:lnL>
                    <a:lnR w="6350" cap="flat" cmpd="sng" algn="ctr">
                      <a:solidFill>
                        <a:srgbClr val="8EA9DB"/>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8EA9DB"/>
                      </a:solidFill>
                      <a:prstDash val="solid"/>
                      <a:round/>
                      <a:headEnd type="none" w="med" len="med"/>
                      <a:tailEnd type="none" w="med" len="med"/>
                    </a:lnB>
                    <a:solidFill>
                      <a:srgbClr val="F2F2F2"/>
                    </a:solidFill>
                  </a:tcPr>
                </a:tc>
                <a:tc>
                  <a:txBody>
                    <a:bodyPr/>
                    <a:lstStyle/>
                    <a:p>
                      <a:pPr algn="r" fontAlgn="ctr"/>
                      <a:r>
                        <a:rPr lang="es-CO" sz="1200" b="0" i="0" u="none" strike="noStrike">
                          <a:solidFill>
                            <a:srgbClr val="203764"/>
                          </a:solidFill>
                          <a:effectLst/>
                          <a:latin typeface="Calibri" panose="020F0502020204030204" pitchFamily="34" charset="0"/>
                          <a:cs typeface="Calibri" panose="020F0502020204030204" pitchFamily="34" charset="0"/>
                        </a:rPr>
                        <a:t> </a:t>
                      </a:r>
                    </a:p>
                  </a:txBody>
                  <a:tcPr marL="0" marR="0" marT="0" marB="0" anchor="ctr">
                    <a:lnL w="6350" cap="flat" cmpd="sng" algn="ctr">
                      <a:solidFill>
                        <a:srgbClr val="8EA9DB"/>
                      </a:solidFill>
                      <a:prstDash val="solid"/>
                      <a:round/>
                      <a:headEnd type="none" w="med" len="med"/>
                      <a:tailEnd type="none" w="med" len="med"/>
                    </a:lnL>
                    <a:lnR w="6350" cap="flat" cmpd="sng" algn="ctr">
                      <a:solidFill>
                        <a:srgbClr val="8EA9DB"/>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8EA9DB"/>
                      </a:solidFill>
                      <a:prstDash val="solid"/>
                      <a:round/>
                      <a:headEnd type="none" w="med" len="med"/>
                      <a:tailEnd type="none" w="med" len="med"/>
                    </a:lnB>
                    <a:solidFill>
                      <a:srgbClr val="F2F2F2"/>
                    </a:solidFill>
                  </a:tcPr>
                </a:tc>
                <a:tc>
                  <a:txBody>
                    <a:bodyPr/>
                    <a:lstStyle/>
                    <a:p>
                      <a:pPr algn="r" rtl="0" fontAlgn="ctr"/>
                      <a:r>
                        <a:rPr lang="es-CO" sz="1200" b="0" i="0" u="none" strike="noStrike">
                          <a:solidFill>
                            <a:srgbClr val="203764"/>
                          </a:solidFill>
                          <a:effectLst/>
                          <a:latin typeface="Calibri" panose="020F0502020204030204" pitchFamily="34" charset="0"/>
                          <a:cs typeface="Calibri" panose="020F0502020204030204" pitchFamily="34" charset="0"/>
                        </a:rPr>
                        <a:t> </a:t>
                      </a:r>
                    </a:p>
                  </a:txBody>
                  <a:tcPr marL="0" marR="0" marT="0" marB="0" anchor="ctr">
                    <a:lnL w="6350" cap="flat" cmpd="sng" algn="ctr">
                      <a:solidFill>
                        <a:srgbClr val="8EA9DB"/>
                      </a:solidFill>
                      <a:prstDash val="solid"/>
                      <a:round/>
                      <a:headEnd type="none" w="med" len="med"/>
                      <a:tailEnd type="none" w="med" len="med"/>
                    </a:lnL>
                    <a:lnR w="6350" cap="flat" cmpd="sng" algn="ctr">
                      <a:solidFill>
                        <a:srgbClr val="8EA9DB"/>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8EA9DB"/>
                      </a:solidFill>
                      <a:prstDash val="solid"/>
                      <a:round/>
                      <a:headEnd type="none" w="med" len="med"/>
                      <a:tailEnd type="none" w="med" len="med"/>
                    </a:lnB>
                    <a:solidFill>
                      <a:srgbClr val="F2F2F2"/>
                    </a:solidFill>
                  </a:tcPr>
                </a:tc>
                <a:tc>
                  <a:txBody>
                    <a:bodyPr/>
                    <a:lstStyle/>
                    <a:p>
                      <a:pPr algn="r" rtl="0" fontAlgn="ctr"/>
                      <a:r>
                        <a:rPr lang="es-CO" sz="1200" b="0" i="0" u="none" strike="noStrike">
                          <a:solidFill>
                            <a:srgbClr val="203764"/>
                          </a:solidFill>
                          <a:effectLst/>
                          <a:latin typeface="Calibri" panose="020F0502020204030204" pitchFamily="34" charset="0"/>
                          <a:cs typeface="Calibri" panose="020F0502020204030204" pitchFamily="34" charset="0"/>
                        </a:rPr>
                        <a:t> </a:t>
                      </a:r>
                    </a:p>
                  </a:txBody>
                  <a:tcPr marL="0" marR="0" marT="0" marB="0" anchor="ctr">
                    <a:lnL w="6350" cap="flat" cmpd="sng" algn="ctr">
                      <a:solidFill>
                        <a:srgbClr val="8EA9DB"/>
                      </a:solidFill>
                      <a:prstDash val="solid"/>
                      <a:round/>
                      <a:headEnd type="none" w="med" len="med"/>
                      <a:tailEnd type="none" w="med" len="med"/>
                    </a:lnL>
                    <a:lnR w="6350" cap="flat" cmpd="sng" algn="ctr">
                      <a:solidFill>
                        <a:srgbClr val="8EA9DB"/>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8EA9DB"/>
                      </a:solidFill>
                      <a:prstDash val="solid"/>
                      <a:round/>
                      <a:headEnd type="none" w="med" len="med"/>
                      <a:tailEnd type="none" w="med" len="med"/>
                    </a:lnB>
                    <a:solidFill>
                      <a:srgbClr val="F2F2F2"/>
                    </a:solidFill>
                  </a:tcPr>
                </a:tc>
                <a:tc>
                  <a:txBody>
                    <a:bodyPr/>
                    <a:lstStyle/>
                    <a:p>
                      <a:pPr algn="r" rtl="0" fontAlgn="ctr"/>
                      <a:r>
                        <a:rPr lang="es-CO" sz="1200" b="0" i="0" u="none" strike="noStrike">
                          <a:solidFill>
                            <a:srgbClr val="203764"/>
                          </a:solidFill>
                          <a:effectLst/>
                          <a:latin typeface="Calibri" panose="020F0502020204030204" pitchFamily="34" charset="0"/>
                          <a:cs typeface="Calibri" panose="020F0502020204030204" pitchFamily="34" charset="0"/>
                        </a:rPr>
                        <a:t> </a:t>
                      </a:r>
                    </a:p>
                  </a:txBody>
                  <a:tcPr marL="0" marR="0" marT="0" marB="0" anchor="ctr">
                    <a:lnL w="6350" cap="flat" cmpd="sng" algn="ctr">
                      <a:solidFill>
                        <a:srgbClr val="8EA9DB"/>
                      </a:solidFill>
                      <a:prstDash val="solid"/>
                      <a:round/>
                      <a:headEnd type="none" w="med" len="med"/>
                      <a:tailEnd type="none" w="med" len="med"/>
                    </a:lnL>
                    <a:lnR w="6350" cap="flat" cmpd="sng" algn="ctr">
                      <a:solidFill>
                        <a:srgbClr val="8EA9DB"/>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8EA9DB"/>
                      </a:solidFill>
                      <a:prstDash val="solid"/>
                      <a:round/>
                      <a:headEnd type="none" w="med" len="med"/>
                      <a:tailEnd type="none" w="med" len="med"/>
                    </a:lnB>
                    <a:solidFill>
                      <a:srgbClr val="F2F2F2"/>
                    </a:solidFill>
                  </a:tcPr>
                </a:tc>
                <a:tc>
                  <a:txBody>
                    <a:bodyPr/>
                    <a:lstStyle/>
                    <a:p>
                      <a:pPr algn="r" rtl="0" fontAlgn="ctr"/>
                      <a:r>
                        <a:rPr lang="es-CO" sz="1200" b="0" i="0" u="none" strike="noStrike">
                          <a:solidFill>
                            <a:srgbClr val="203764"/>
                          </a:solidFill>
                          <a:effectLst/>
                          <a:latin typeface="Calibri" panose="020F0502020204030204" pitchFamily="34" charset="0"/>
                          <a:cs typeface="Calibri" panose="020F0502020204030204" pitchFamily="34" charset="0"/>
                        </a:rPr>
                        <a:t> </a:t>
                      </a:r>
                    </a:p>
                  </a:txBody>
                  <a:tcPr marL="0" marR="0" marT="0" marB="0" anchor="ctr">
                    <a:lnL w="6350" cap="flat" cmpd="sng" algn="ctr">
                      <a:solidFill>
                        <a:srgbClr val="8EA9DB"/>
                      </a:solidFill>
                      <a:prstDash val="solid"/>
                      <a:round/>
                      <a:headEnd type="none" w="med" len="med"/>
                      <a:tailEnd type="none" w="med" len="med"/>
                    </a:lnL>
                    <a:lnR w="6350" cap="flat" cmpd="sng" algn="ctr">
                      <a:solidFill>
                        <a:srgbClr val="8EA9DB"/>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8EA9DB"/>
                      </a:solidFill>
                      <a:prstDash val="solid"/>
                      <a:round/>
                      <a:headEnd type="none" w="med" len="med"/>
                      <a:tailEnd type="none" w="med" len="med"/>
                    </a:lnB>
                    <a:solidFill>
                      <a:srgbClr val="F2F2F2"/>
                    </a:solidFill>
                  </a:tcPr>
                </a:tc>
                <a:tc>
                  <a:txBody>
                    <a:bodyPr/>
                    <a:lstStyle/>
                    <a:p>
                      <a:pPr algn="r" rtl="0" fontAlgn="ctr"/>
                      <a:r>
                        <a:rPr lang="es-CO" sz="1200" b="0" i="0" u="none" strike="noStrike">
                          <a:solidFill>
                            <a:srgbClr val="203764"/>
                          </a:solidFill>
                          <a:effectLst/>
                          <a:latin typeface="Calibri" panose="020F0502020204030204" pitchFamily="34" charset="0"/>
                          <a:cs typeface="Calibri" panose="020F0502020204030204" pitchFamily="34" charset="0"/>
                        </a:rPr>
                        <a:t> </a:t>
                      </a:r>
                    </a:p>
                  </a:txBody>
                  <a:tcPr marL="0" marR="0" marT="0" marB="0" anchor="ctr">
                    <a:lnL w="6350" cap="flat" cmpd="sng" algn="ctr">
                      <a:solidFill>
                        <a:srgbClr val="8EA9DB"/>
                      </a:solidFill>
                      <a:prstDash val="solid"/>
                      <a:round/>
                      <a:headEnd type="none" w="med" len="med"/>
                      <a:tailEnd type="none" w="med" len="med"/>
                    </a:lnL>
                    <a:lnR w="6350" cap="flat" cmpd="sng" algn="ctr">
                      <a:solidFill>
                        <a:srgbClr val="8EA9DB"/>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8EA9DB"/>
                      </a:solidFill>
                      <a:prstDash val="solid"/>
                      <a:round/>
                      <a:headEnd type="none" w="med" len="med"/>
                      <a:tailEnd type="none" w="med" len="med"/>
                    </a:lnB>
                    <a:solidFill>
                      <a:srgbClr val="F2F2F2"/>
                    </a:solidFill>
                  </a:tcPr>
                </a:tc>
                <a:tc>
                  <a:txBody>
                    <a:bodyPr/>
                    <a:lstStyle/>
                    <a:p>
                      <a:pPr algn="r" rtl="0" fontAlgn="ctr"/>
                      <a:r>
                        <a:rPr lang="es-CO" sz="1200" b="0" i="0" u="none" strike="noStrike">
                          <a:solidFill>
                            <a:srgbClr val="203764"/>
                          </a:solidFill>
                          <a:effectLst/>
                          <a:latin typeface="Calibri" panose="020F0502020204030204" pitchFamily="34" charset="0"/>
                          <a:cs typeface="Calibri" panose="020F0502020204030204" pitchFamily="34" charset="0"/>
                        </a:rPr>
                        <a:t> </a:t>
                      </a:r>
                    </a:p>
                  </a:txBody>
                  <a:tcPr marL="0" marR="0" marT="0" marB="0" anchor="ctr">
                    <a:lnL w="6350" cap="flat" cmpd="sng" algn="ctr">
                      <a:solidFill>
                        <a:srgbClr val="8EA9DB"/>
                      </a:solidFill>
                      <a:prstDash val="solid"/>
                      <a:round/>
                      <a:headEnd type="none" w="med" len="med"/>
                      <a:tailEnd type="none" w="med" len="med"/>
                    </a:lnL>
                    <a:lnR w="6350" cap="flat" cmpd="sng" algn="ctr">
                      <a:solidFill>
                        <a:srgbClr val="8EA9DB"/>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8EA9DB"/>
                      </a:solidFill>
                      <a:prstDash val="solid"/>
                      <a:round/>
                      <a:headEnd type="none" w="med" len="med"/>
                      <a:tailEnd type="none" w="med" len="med"/>
                    </a:lnB>
                    <a:solidFill>
                      <a:srgbClr val="F2F2F2"/>
                    </a:solidFill>
                  </a:tcPr>
                </a:tc>
                <a:tc>
                  <a:txBody>
                    <a:bodyPr/>
                    <a:lstStyle/>
                    <a:p>
                      <a:pPr algn="r" rtl="0" fontAlgn="ctr"/>
                      <a:r>
                        <a:rPr lang="es-CO" sz="1200" b="0" i="0" u="none" strike="noStrike">
                          <a:solidFill>
                            <a:srgbClr val="203764"/>
                          </a:solidFill>
                          <a:effectLst/>
                          <a:latin typeface="Calibri" panose="020F0502020204030204" pitchFamily="34" charset="0"/>
                          <a:cs typeface="Calibri" panose="020F0502020204030204" pitchFamily="34" charset="0"/>
                        </a:rPr>
                        <a:t> </a:t>
                      </a:r>
                    </a:p>
                  </a:txBody>
                  <a:tcPr marL="0" marR="0" marT="0" marB="0" anchor="ctr">
                    <a:lnL w="6350" cap="flat" cmpd="sng" algn="ctr">
                      <a:solidFill>
                        <a:srgbClr val="8EA9DB"/>
                      </a:solidFill>
                      <a:prstDash val="solid"/>
                      <a:round/>
                      <a:headEnd type="none" w="med" len="med"/>
                      <a:tailEnd type="none" w="med" len="med"/>
                    </a:lnL>
                    <a:lnR w="6350" cap="flat" cmpd="sng" algn="ctr">
                      <a:solidFill>
                        <a:srgbClr val="8EA9DB"/>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8EA9DB"/>
                      </a:solidFill>
                      <a:prstDash val="solid"/>
                      <a:round/>
                      <a:headEnd type="none" w="med" len="med"/>
                      <a:tailEnd type="none" w="med" len="med"/>
                    </a:lnB>
                    <a:solidFill>
                      <a:srgbClr val="F2F2F2"/>
                    </a:solidFill>
                  </a:tcPr>
                </a:tc>
                <a:tc>
                  <a:txBody>
                    <a:bodyPr/>
                    <a:lstStyle/>
                    <a:p>
                      <a:pPr algn="r" rtl="0" fontAlgn="ctr"/>
                      <a:r>
                        <a:rPr lang="es-CO" sz="1200" b="0" i="0" u="none" strike="noStrike">
                          <a:solidFill>
                            <a:srgbClr val="203764"/>
                          </a:solidFill>
                          <a:effectLst/>
                          <a:latin typeface="Calibri" panose="020F0502020204030204" pitchFamily="34" charset="0"/>
                          <a:cs typeface="Calibri" panose="020F0502020204030204" pitchFamily="34" charset="0"/>
                        </a:rPr>
                        <a:t> </a:t>
                      </a:r>
                    </a:p>
                  </a:txBody>
                  <a:tcPr marL="0" marR="0" marT="0" marB="0" anchor="ctr">
                    <a:lnL w="6350" cap="flat" cmpd="sng" algn="ctr">
                      <a:solidFill>
                        <a:srgbClr val="8EA9DB"/>
                      </a:solidFill>
                      <a:prstDash val="solid"/>
                      <a:round/>
                      <a:headEnd type="none" w="med" len="med"/>
                      <a:tailEnd type="none" w="med" len="med"/>
                    </a:lnL>
                    <a:lnR w="6350" cap="flat" cmpd="sng" algn="ctr">
                      <a:solidFill>
                        <a:srgbClr val="8EA9DB"/>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8EA9DB"/>
                      </a:solidFill>
                      <a:prstDash val="solid"/>
                      <a:round/>
                      <a:headEnd type="none" w="med" len="med"/>
                      <a:tailEnd type="none" w="med" len="med"/>
                    </a:lnB>
                    <a:solidFill>
                      <a:srgbClr val="F2F2F2"/>
                    </a:solidFill>
                  </a:tcPr>
                </a:tc>
                <a:tc>
                  <a:txBody>
                    <a:bodyPr/>
                    <a:lstStyle/>
                    <a:p>
                      <a:pPr algn="r" rtl="0" fontAlgn="ctr"/>
                      <a:r>
                        <a:rPr lang="es-CO" sz="1200" b="0" i="0" u="none" strike="noStrike">
                          <a:solidFill>
                            <a:srgbClr val="203764"/>
                          </a:solidFill>
                          <a:effectLst/>
                          <a:latin typeface="Calibri" panose="020F0502020204030204" pitchFamily="34" charset="0"/>
                          <a:cs typeface="Calibri" panose="020F0502020204030204" pitchFamily="34" charset="0"/>
                        </a:rPr>
                        <a:t> </a:t>
                      </a:r>
                    </a:p>
                  </a:txBody>
                  <a:tcPr marL="0" marR="0" marT="0" marB="0" anchor="ctr">
                    <a:lnL w="6350" cap="flat" cmpd="sng" algn="ctr">
                      <a:solidFill>
                        <a:srgbClr val="8EA9DB"/>
                      </a:solidFill>
                      <a:prstDash val="solid"/>
                      <a:round/>
                      <a:headEnd type="none" w="med" len="med"/>
                      <a:tailEnd type="none" w="med" len="med"/>
                    </a:lnL>
                    <a:lnR w="6350" cap="flat" cmpd="sng" algn="ctr">
                      <a:solidFill>
                        <a:srgbClr val="8EA9DB"/>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8EA9DB"/>
                      </a:solidFill>
                      <a:prstDash val="solid"/>
                      <a:round/>
                      <a:headEnd type="none" w="med" len="med"/>
                      <a:tailEnd type="none" w="med" len="med"/>
                    </a:lnB>
                    <a:solidFill>
                      <a:srgbClr val="F2F2F2"/>
                    </a:solidFill>
                  </a:tcPr>
                </a:tc>
                <a:tc>
                  <a:txBody>
                    <a:bodyPr/>
                    <a:lstStyle/>
                    <a:p>
                      <a:pPr algn="r" rtl="0" fontAlgn="ctr"/>
                      <a:r>
                        <a:rPr lang="es-CO" sz="1200" b="0" i="0" u="none" strike="noStrike">
                          <a:solidFill>
                            <a:srgbClr val="203764"/>
                          </a:solidFill>
                          <a:effectLst/>
                          <a:latin typeface="Calibri" panose="020F0502020204030204" pitchFamily="34" charset="0"/>
                          <a:cs typeface="Calibri" panose="020F0502020204030204" pitchFamily="34" charset="0"/>
                        </a:rPr>
                        <a:t> </a:t>
                      </a:r>
                    </a:p>
                  </a:txBody>
                  <a:tcPr marL="0" marR="0" marT="0" marB="0" anchor="ctr">
                    <a:lnL w="6350" cap="flat" cmpd="sng" algn="ctr">
                      <a:solidFill>
                        <a:srgbClr val="8EA9DB"/>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8EA9DB"/>
                      </a:solidFill>
                      <a:prstDash val="solid"/>
                      <a:round/>
                      <a:headEnd type="none" w="med" len="med"/>
                      <a:tailEnd type="none" w="med" len="med"/>
                    </a:lnB>
                    <a:solidFill>
                      <a:srgbClr val="F2F2F2"/>
                    </a:solidFill>
                  </a:tcPr>
                </a:tc>
                <a:extLst>
                  <a:ext uri="{0D108BD9-81ED-4DB2-BD59-A6C34878D82A}">
                    <a16:rowId xmlns:a16="http://schemas.microsoft.com/office/drawing/2014/main" xmlns="" val="1727838556"/>
                  </a:ext>
                </a:extLst>
              </a:tr>
              <a:tr h="373723">
                <a:tc>
                  <a:txBody>
                    <a:bodyPr/>
                    <a:lstStyle/>
                    <a:p>
                      <a:pPr algn="l" rtl="0" fontAlgn="ctr"/>
                      <a:r>
                        <a:rPr lang="es-CO" sz="1050" b="0" i="0" u="none" strike="noStrike">
                          <a:solidFill>
                            <a:srgbClr val="203764"/>
                          </a:solidFill>
                          <a:effectLst/>
                          <a:latin typeface="Calibri" panose="020F0502020204030204" pitchFamily="34" charset="0"/>
                          <a:cs typeface="Calibri" panose="020F0502020204030204" pitchFamily="34" charset="0"/>
                        </a:rPr>
                        <a:t>SOLICITADO INVERSION</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8EA9DB"/>
                      </a:solidFill>
                      <a:prstDash val="solid"/>
                      <a:round/>
                      <a:headEnd type="none" w="med" len="med"/>
                      <a:tailEnd type="none" w="med" len="med"/>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tcPr>
                </a:tc>
                <a:tc>
                  <a:txBody>
                    <a:bodyPr/>
                    <a:lstStyle/>
                    <a:p>
                      <a:pPr algn="r" fontAlgn="ctr"/>
                      <a:r>
                        <a:rPr lang="es-CO" sz="1200" b="0" i="0" u="none" strike="noStrike" dirty="0">
                          <a:solidFill>
                            <a:srgbClr val="203764"/>
                          </a:solidFill>
                          <a:effectLst/>
                          <a:latin typeface="Calibri" panose="020F0502020204030204" pitchFamily="34" charset="0"/>
                          <a:cs typeface="Calibri" panose="020F0502020204030204" pitchFamily="34" charset="0"/>
                        </a:rPr>
                        <a:t>       </a:t>
                      </a:r>
                      <a:r>
                        <a:rPr lang="es-CO" sz="1200" b="0" i="0" u="none" strike="noStrike" dirty="0" smtClean="0">
                          <a:solidFill>
                            <a:srgbClr val="203764"/>
                          </a:solidFill>
                          <a:effectLst/>
                          <a:latin typeface="Calibri" panose="020F0502020204030204" pitchFamily="34" charset="0"/>
                          <a:cs typeface="Calibri" panose="020F0502020204030204" pitchFamily="34" charset="0"/>
                        </a:rPr>
                        <a:t>381,900 </a:t>
                      </a:r>
                      <a:endParaRPr lang="es-CO" sz="1200" b="0" i="0" u="none" strike="noStrike" dirty="0">
                        <a:solidFill>
                          <a:srgbClr val="203764"/>
                        </a:solidFill>
                        <a:effectLst/>
                        <a:latin typeface="Calibri" panose="020F0502020204030204" pitchFamily="34" charset="0"/>
                        <a:cs typeface="Calibri" panose="020F0502020204030204" pitchFamily="34" charset="0"/>
                      </a:endParaRPr>
                    </a:p>
                  </a:txBody>
                  <a:tcPr marL="0" marR="0" marT="0" marB="0" anchor="ctr">
                    <a:lnL w="6350" cap="flat" cmpd="sng" algn="ctr">
                      <a:solidFill>
                        <a:srgbClr val="8EA9DB"/>
                      </a:solidFill>
                      <a:prstDash val="solid"/>
                      <a:round/>
                      <a:headEnd type="none" w="med" len="med"/>
                      <a:tailEnd type="none" w="med" len="med"/>
                    </a:lnL>
                    <a:lnR w="6350" cap="flat" cmpd="sng" algn="ctr">
                      <a:solidFill>
                        <a:srgbClr val="8EA9DB"/>
                      </a:solidFill>
                      <a:prstDash val="solid"/>
                      <a:round/>
                      <a:headEnd type="none" w="med" len="med"/>
                      <a:tailEnd type="none" w="med" len="med"/>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tcPr>
                </a:tc>
                <a:tc>
                  <a:txBody>
                    <a:bodyPr/>
                    <a:lstStyle/>
                    <a:p>
                      <a:pPr algn="r" fontAlgn="ctr"/>
                      <a:r>
                        <a:rPr lang="es-CO" sz="1200" b="0" i="0" u="none" strike="noStrike">
                          <a:solidFill>
                            <a:srgbClr val="203764"/>
                          </a:solidFill>
                          <a:effectLst/>
                          <a:latin typeface="Calibri" panose="020F0502020204030204" pitchFamily="34" charset="0"/>
                          <a:cs typeface="Calibri" panose="020F0502020204030204" pitchFamily="34" charset="0"/>
                        </a:rPr>
                        <a:t> </a:t>
                      </a:r>
                    </a:p>
                  </a:txBody>
                  <a:tcPr marL="0" marR="0" marT="0" marB="0" anchor="ctr">
                    <a:lnL w="6350" cap="flat" cmpd="sng" algn="ctr">
                      <a:solidFill>
                        <a:srgbClr val="8EA9DB"/>
                      </a:solidFill>
                      <a:prstDash val="solid"/>
                      <a:round/>
                      <a:headEnd type="none" w="med" len="med"/>
                      <a:tailEnd type="none" w="med" len="med"/>
                    </a:lnL>
                    <a:lnR w="6350" cap="flat" cmpd="sng" algn="ctr">
                      <a:solidFill>
                        <a:srgbClr val="8EA9DB"/>
                      </a:solidFill>
                      <a:prstDash val="solid"/>
                      <a:round/>
                      <a:headEnd type="none" w="med" len="med"/>
                      <a:tailEnd type="none" w="med" len="med"/>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tcPr>
                </a:tc>
                <a:tc>
                  <a:txBody>
                    <a:bodyPr/>
                    <a:lstStyle/>
                    <a:p>
                      <a:pPr algn="r" fontAlgn="ctr"/>
                      <a:r>
                        <a:rPr lang="es-CO" sz="1200" b="0" i="0" u="none" strike="noStrike" dirty="0">
                          <a:solidFill>
                            <a:srgbClr val="203764"/>
                          </a:solidFill>
                          <a:effectLst/>
                          <a:latin typeface="Calibri" panose="020F0502020204030204" pitchFamily="34" charset="0"/>
                          <a:cs typeface="Calibri" panose="020F0502020204030204" pitchFamily="34" charset="0"/>
                        </a:rPr>
                        <a:t>       </a:t>
                      </a:r>
                      <a:r>
                        <a:rPr lang="es-CO" sz="1200" b="0" i="0" u="none" strike="noStrike" dirty="0" smtClean="0">
                          <a:solidFill>
                            <a:srgbClr val="203764"/>
                          </a:solidFill>
                          <a:effectLst/>
                          <a:latin typeface="Calibri" panose="020F0502020204030204" pitchFamily="34" charset="0"/>
                          <a:cs typeface="Calibri" panose="020F0502020204030204" pitchFamily="34" charset="0"/>
                        </a:rPr>
                        <a:t>381,646 </a:t>
                      </a:r>
                      <a:endParaRPr lang="es-CO" sz="1200" b="0" i="0" u="none" strike="noStrike" dirty="0">
                        <a:solidFill>
                          <a:srgbClr val="203764"/>
                        </a:solidFill>
                        <a:effectLst/>
                        <a:latin typeface="Calibri" panose="020F0502020204030204" pitchFamily="34" charset="0"/>
                        <a:cs typeface="Calibri" panose="020F0502020204030204" pitchFamily="34" charset="0"/>
                      </a:endParaRPr>
                    </a:p>
                  </a:txBody>
                  <a:tcPr marL="0" marR="0" marT="0" marB="0" anchor="ctr">
                    <a:lnL w="6350" cap="flat" cmpd="sng" algn="ctr">
                      <a:solidFill>
                        <a:srgbClr val="8EA9DB"/>
                      </a:solidFill>
                      <a:prstDash val="solid"/>
                      <a:round/>
                      <a:headEnd type="none" w="med" len="med"/>
                      <a:tailEnd type="none" w="med" len="med"/>
                    </a:lnL>
                    <a:lnR w="6350" cap="flat" cmpd="sng" algn="ctr">
                      <a:solidFill>
                        <a:srgbClr val="8EA9DB"/>
                      </a:solidFill>
                      <a:prstDash val="solid"/>
                      <a:round/>
                      <a:headEnd type="none" w="med" len="med"/>
                      <a:tailEnd type="none" w="med" len="med"/>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tcPr>
                </a:tc>
                <a:tc>
                  <a:txBody>
                    <a:bodyPr/>
                    <a:lstStyle/>
                    <a:p>
                      <a:pPr algn="r" fontAlgn="ctr"/>
                      <a:r>
                        <a:rPr lang="es-CO" sz="1200" b="0" i="0" u="none" strike="noStrike">
                          <a:solidFill>
                            <a:srgbClr val="203764"/>
                          </a:solidFill>
                          <a:effectLst/>
                          <a:latin typeface="Calibri" panose="020F0502020204030204" pitchFamily="34" charset="0"/>
                          <a:cs typeface="Calibri" panose="020F0502020204030204" pitchFamily="34" charset="0"/>
                        </a:rPr>
                        <a:t> </a:t>
                      </a:r>
                    </a:p>
                  </a:txBody>
                  <a:tcPr marL="0" marR="0" marT="0" marB="0" anchor="ctr">
                    <a:lnL w="6350" cap="flat" cmpd="sng" algn="ctr">
                      <a:solidFill>
                        <a:srgbClr val="8EA9DB"/>
                      </a:solidFill>
                      <a:prstDash val="solid"/>
                      <a:round/>
                      <a:headEnd type="none" w="med" len="med"/>
                      <a:tailEnd type="none" w="med" len="med"/>
                    </a:lnL>
                    <a:lnR w="6350" cap="flat" cmpd="sng" algn="ctr">
                      <a:solidFill>
                        <a:srgbClr val="8EA9DB"/>
                      </a:solidFill>
                      <a:prstDash val="solid"/>
                      <a:round/>
                      <a:headEnd type="none" w="med" len="med"/>
                      <a:tailEnd type="none" w="med" len="med"/>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tcPr>
                </a:tc>
                <a:tc>
                  <a:txBody>
                    <a:bodyPr/>
                    <a:lstStyle/>
                    <a:p>
                      <a:pPr algn="r" fontAlgn="ctr"/>
                      <a:r>
                        <a:rPr lang="es-CO" sz="1200" b="0" i="0" u="none" strike="noStrike" dirty="0">
                          <a:solidFill>
                            <a:srgbClr val="203764"/>
                          </a:solidFill>
                          <a:effectLst/>
                          <a:latin typeface="Calibri" panose="020F0502020204030204" pitchFamily="34" charset="0"/>
                          <a:cs typeface="Calibri" panose="020F0502020204030204" pitchFamily="34" charset="0"/>
                        </a:rPr>
                        <a:t>             </a:t>
                      </a:r>
                      <a:r>
                        <a:rPr lang="es-CO" sz="1200" b="0" i="0" u="none" strike="noStrike" dirty="0" smtClean="0">
                          <a:solidFill>
                            <a:srgbClr val="203764"/>
                          </a:solidFill>
                          <a:effectLst/>
                          <a:latin typeface="Calibri" panose="020F0502020204030204" pitchFamily="34" charset="0"/>
                          <a:cs typeface="Calibri" panose="020F0502020204030204" pitchFamily="34" charset="0"/>
                        </a:rPr>
                        <a:t>651,068 </a:t>
                      </a:r>
                      <a:endParaRPr lang="es-CO" sz="1200" b="0" i="0" u="none" strike="noStrike" dirty="0">
                        <a:solidFill>
                          <a:srgbClr val="203764"/>
                        </a:solidFill>
                        <a:effectLst/>
                        <a:latin typeface="Calibri" panose="020F0502020204030204" pitchFamily="34" charset="0"/>
                        <a:cs typeface="Calibri" panose="020F0502020204030204" pitchFamily="34" charset="0"/>
                      </a:endParaRPr>
                    </a:p>
                  </a:txBody>
                  <a:tcPr marL="0" marR="0" marT="0" marB="0" anchor="ctr">
                    <a:lnL w="6350" cap="flat" cmpd="sng" algn="ctr">
                      <a:solidFill>
                        <a:srgbClr val="8EA9DB"/>
                      </a:solidFill>
                      <a:prstDash val="solid"/>
                      <a:round/>
                      <a:headEnd type="none" w="med" len="med"/>
                      <a:tailEnd type="none" w="med" len="med"/>
                    </a:lnL>
                    <a:lnR w="6350" cap="flat" cmpd="sng" algn="ctr">
                      <a:solidFill>
                        <a:srgbClr val="8EA9DB"/>
                      </a:solidFill>
                      <a:prstDash val="solid"/>
                      <a:round/>
                      <a:headEnd type="none" w="med" len="med"/>
                      <a:tailEnd type="none" w="med" len="med"/>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tcPr>
                </a:tc>
                <a:tc>
                  <a:txBody>
                    <a:bodyPr/>
                    <a:lstStyle/>
                    <a:p>
                      <a:pPr algn="r" fontAlgn="ctr"/>
                      <a:r>
                        <a:rPr lang="es-CO" sz="1200" b="0" i="0" u="none" strike="noStrike">
                          <a:solidFill>
                            <a:srgbClr val="203764"/>
                          </a:solidFill>
                          <a:effectLst/>
                          <a:latin typeface="Calibri" panose="020F0502020204030204" pitchFamily="34" charset="0"/>
                          <a:cs typeface="Calibri" panose="020F0502020204030204" pitchFamily="34" charset="0"/>
                        </a:rPr>
                        <a:t> </a:t>
                      </a:r>
                    </a:p>
                  </a:txBody>
                  <a:tcPr marL="0" marR="0" marT="0" marB="0" anchor="ctr">
                    <a:lnL w="6350" cap="flat" cmpd="sng" algn="ctr">
                      <a:solidFill>
                        <a:srgbClr val="8EA9DB"/>
                      </a:solidFill>
                      <a:prstDash val="solid"/>
                      <a:round/>
                      <a:headEnd type="none" w="med" len="med"/>
                      <a:tailEnd type="none" w="med" len="med"/>
                    </a:lnL>
                    <a:lnR w="6350" cap="flat" cmpd="sng" algn="ctr">
                      <a:solidFill>
                        <a:srgbClr val="8EA9DB"/>
                      </a:solidFill>
                      <a:prstDash val="solid"/>
                      <a:round/>
                      <a:headEnd type="none" w="med" len="med"/>
                      <a:tailEnd type="none" w="med" len="med"/>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tcPr>
                </a:tc>
                <a:tc>
                  <a:txBody>
                    <a:bodyPr/>
                    <a:lstStyle/>
                    <a:p>
                      <a:pPr algn="r" fontAlgn="ctr"/>
                      <a:r>
                        <a:rPr lang="es-CO" sz="1200" b="0" i="0" u="none" strike="noStrike" dirty="0">
                          <a:solidFill>
                            <a:srgbClr val="203764"/>
                          </a:solidFill>
                          <a:effectLst/>
                          <a:latin typeface="Calibri" panose="020F0502020204030204" pitchFamily="34" charset="0"/>
                          <a:cs typeface="Calibri" panose="020F0502020204030204" pitchFamily="34" charset="0"/>
                        </a:rPr>
                        <a:t>      </a:t>
                      </a:r>
                      <a:r>
                        <a:rPr lang="es-CO" sz="1200" b="0" i="0" u="none" strike="noStrike" dirty="0" smtClean="0">
                          <a:solidFill>
                            <a:srgbClr val="203764"/>
                          </a:solidFill>
                          <a:effectLst/>
                          <a:latin typeface="Calibri" panose="020F0502020204030204" pitchFamily="34" charset="0"/>
                          <a:cs typeface="Calibri" panose="020F0502020204030204" pitchFamily="34" charset="0"/>
                        </a:rPr>
                        <a:t>266,317 </a:t>
                      </a:r>
                      <a:endParaRPr lang="es-CO" sz="1200" b="0" i="0" u="none" strike="noStrike" dirty="0">
                        <a:solidFill>
                          <a:srgbClr val="203764"/>
                        </a:solidFill>
                        <a:effectLst/>
                        <a:latin typeface="Calibri" panose="020F0502020204030204" pitchFamily="34" charset="0"/>
                        <a:cs typeface="Calibri" panose="020F0502020204030204" pitchFamily="34" charset="0"/>
                      </a:endParaRPr>
                    </a:p>
                  </a:txBody>
                  <a:tcPr marL="0" marR="0" marT="0" marB="0" anchor="ctr">
                    <a:lnL w="6350" cap="flat" cmpd="sng" algn="ctr">
                      <a:solidFill>
                        <a:srgbClr val="8EA9DB"/>
                      </a:solidFill>
                      <a:prstDash val="solid"/>
                      <a:round/>
                      <a:headEnd type="none" w="med" len="med"/>
                      <a:tailEnd type="none" w="med" len="med"/>
                    </a:lnL>
                    <a:lnR w="6350" cap="flat" cmpd="sng" algn="ctr">
                      <a:solidFill>
                        <a:srgbClr val="8EA9DB"/>
                      </a:solidFill>
                      <a:prstDash val="solid"/>
                      <a:round/>
                      <a:headEnd type="none" w="med" len="med"/>
                      <a:tailEnd type="none" w="med" len="med"/>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tcPr>
                </a:tc>
                <a:tc>
                  <a:txBody>
                    <a:bodyPr/>
                    <a:lstStyle/>
                    <a:p>
                      <a:pPr algn="r" fontAlgn="ctr"/>
                      <a:r>
                        <a:rPr lang="es-CO" sz="1200" b="0" i="0" u="none" strike="noStrike">
                          <a:solidFill>
                            <a:srgbClr val="203764"/>
                          </a:solidFill>
                          <a:effectLst/>
                          <a:latin typeface="Calibri" panose="020F0502020204030204" pitchFamily="34" charset="0"/>
                          <a:cs typeface="Calibri" panose="020F0502020204030204" pitchFamily="34" charset="0"/>
                        </a:rPr>
                        <a:t> </a:t>
                      </a:r>
                    </a:p>
                  </a:txBody>
                  <a:tcPr marL="0" marR="0" marT="0" marB="0" anchor="ctr">
                    <a:lnL w="6350" cap="flat" cmpd="sng" algn="ctr">
                      <a:solidFill>
                        <a:srgbClr val="8EA9DB"/>
                      </a:solidFill>
                      <a:prstDash val="solid"/>
                      <a:round/>
                      <a:headEnd type="none" w="med" len="med"/>
                      <a:tailEnd type="none" w="med" len="med"/>
                    </a:lnL>
                    <a:lnR w="6350" cap="flat" cmpd="sng" algn="ctr">
                      <a:solidFill>
                        <a:srgbClr val="8EA9DB"/>
                      </a:solidFill>
                      <a:prstDash val="solid"/>
                      <a:round/>
                      <a:headEnd type="none" w="med" len="med"/>
                      <a:tailEnd type="none" w="med" len="med"/>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tcPr>
                </a:tc>
                <a:tc>
                  <a:txBody>
                    <a:bodyPr/>
                    <a:lstStyle/>
                    <a:p>
                      <a:pPr algn="r" fontAlgn="ctr"/>
                      <a:r>
                        <a:rPr lang="es-CO" sz="1200" b="0" i="0" u="none" strike="noStrike">
                          <a:solidFill>
                            <a:srgbClr val="203764"/>
                          </a:solidFill>
                          <a:effectLst/>
                          <a:latin typeface="Calibri" panose="020F0502020204030204" pitchFamily="34" charset="0"/>
                          <a:cs typeface="Calibri" panose="020F0502020204030204" pitchFamily="34" charset="0"/>
                        </a:rPr>
                        <a:t> </a:t>
                      </a:r>
                    </a:p>
                  </a:txBody>
                  <a:tcPr marL="0" marR="0" marT="0" marB="0" anchor="ctr">
                    <a:lnL w="6350" cap="flat" cmpd="sng" algn="ctr">
                      <a:solidFill>
                        <a:srgbClr val="8EA9DB"/>
                      </a:solidFill>
                      <a:prstDash val="solid"/>
                      <a:round/>
                      <a:headEnd type="none" w="med" len="med"/>
                      <a:tailEnd type="none" w="med" len="med"/>
                    </a:lnL>
                    <a:lnR w="6350" cap="flat" cmpd="sng" algn="ctr">
                      <a:solidFill>
                        <a:srgbClr val="8EA9DB"/>
                      </a:solidFill>
                      <a:prstDash val="solid"/>
                      <a:round/>
                      <a:headEnd type="none" w="med" len="med"/>
                      <a:tailEnd type="none" w="med" len="med"/>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tcPr>
                </a:tc>
                <a:tc>
                  <a:txBody>
                    <a:bodyPr/>
                    <a:lstStyle/>
                    <a:p>
                      <a:pPr algn="r" fontAlgn="ctr"/>
                      <a:r>
                        <a:rPr lang="es-CO" sz="1200" b="0" i="0" u="none" strike="noStrike">
                          <a:solidFill>
                            <a:srgbClr val="203764"/>
                          </a:solidFill>
                          <a:effectLst/>
                          <a:latin typeface="Calibri" panose="020F0502020204030204" pitchFamily="34" charset="0"/>
                          <a:cs typeface="Calibri" panose="020F0502020204030204" pitchFamily="34" charset="0"/>
                        </a:rPr>
                        <a:t> </a:t>
                      </a:r>
                    </a:p>
                  </a:txBody>
                  <a:tcPr marL="0" marR="0" marT="0" marB="0" anchor="ctr">
                    <a:lnL w="6350" cap="flat" cmpd="sng" algn="ctr">
                      <a:solidFill>
                        <a:srgbClr val="8EA9DB"/>
                      </a:solidFill>
                      <a:prstDash val="solid"/>
                      <a:round/>
                      <a:headEnd type="none" w="med" len="med"/>
                      <a:tailEnd type="none" w="med" len="med"/>
                    </a:lnL>
                    <a:lnR w="6350" cap="flat" cmpd="sng" algn="ctr">
                      <a:solidFill>
                        <a:srgbClr val="8EA9DB"/>
                      </a:solidFill>
                      <a:prstDash val="solid"/>
                      <a:round/>
                      <a:headEnd type="none" w="med" len="med"/>
                      <a:tailEnd type="none" w="med" len="med"/>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tcPr>
                </a:tc>
                <a:tc>
                  <a:txBody>
                    <a:bodyPr/>
                    <a:lstStyle/>
                    <a:p>
                      <a:pPr algn="r" fontAlgn="ctr"/>
                      <a:r>
                        <a:rPr lang="es-CO" sz="1200" b="0" i="0" u="none" strike="noStrike">
                          <a:solidFill>
                            <a:srgbClr val="203764"/>
                          </a:solidFill>
                          <a:effectLst/>
                          <a:latin typeface="Calibri" panose="020F0502020204030204" pitchFamily="34" charset="0"/>
                          <a:cs typeface="Calibri" panose="020F0502020204030204" pitchFamily="34" charset="0"/>
                        </a:rPr>
                        <a:t> </a:t>
                      </a:r>
                    </a:p>
                  </a:txBody>
                  <a:tcPr marL="0" marR="0" marT="0" marB="0" anchor="ctr">
                    <a:lnL w="6350" cap="flat" cmpd="sng" algn="ctr">
                      <a:solidFill>
                        <a:srgbClr val="8EA9DB"/>
                      </a:solidFill>
                      <a:prstDash val="solid"/>
                      <a:round/>
                      <a:headEnd type="none" w="med" len="med"/>
                      <a:tailEnd type="none" w="med" len="med"/>
                    </a:lnL>
                    <a:lnR w="6350" cap="flat" cmpd="sng" algn="ctr">
                      <a:solidFill>
                        <a:srgbClr val="8EA9DB"/>
                      </a:solidFill>
                      <a:prstDash val="solid"/>
                      <a:round/>
                      <a:headEnd type="none" w="med" len="med"/>
                      <a:tailEnd type="none" w="med" len="med"/>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tcPr>
                </a:tc>
                <a:tc>
                  <a:txBody>
                    <a:bodyPr/>
                    <a:lstStyle/>
                    <a:p>
                      <a:pPr algn="r" fontAlgn="ctr"/>
                      <a:r>
                        <a:rPr lang="es-CO" sz="1200" b="0" i="0" u="none" strike="noStrike">
                          <a:solidFill>
                            <a:srgbClr val="203764"/>
                          </a:solidFill>
                          <a:effectLst/>
                          <a:latin typeface="Calibri" panose="020F0502020204030204" pitchFamily="34" charset="0"/>
                          <a:cs typeface="Calibri" panose="020F0502020204030204" pitchFamily="34" charset="0"/>
                        </a:rPr>
                        <a:t> </a:t>
                      </a:r>
                    </a:p>
                  </a:txBody>
                  <a:tcPr marL="0" marR="0" marT="0" marB="0" anchor="ctr">
                    <a:lnL w="6350" cap="flat" cmpd="sng" algn="ctr">
                      <a:solidFill>
                        <a:srgbClr val="8EA9DB"/>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tcPr>
                </a:tc>
                <a:extLst>
                  <a:ext uri="{0D108BD9-81ED-4DB2-BD59-A6C34878D82A}">
                    <a16:rowId xmlns:a16="http://schemas.microsoft.com/office/drawing/2014/main" xmlns="" val="1783498707"/>
                  </a:ext>
                </a:extLst>
              </a:tr>
              <a:tr h="373723">
                <a:tc>
                  <a:txBody>
                    <a:bodyPr/>
                    <a:lstStyle/>
                    <a:p>
                      <a:pPr algn="l" rtl="0" fontAlgn="ctr"/>
                      <a:r>
                        <a:rPr lang="es-CO" sz="1050" b="0" i="0" u="none" strike="noStrike" dirty="0">
                          <a:solidFill>
                            <a:srgbClr val="203764"/>
                          </a:solidFill>
                          <a:effectLst/>
                          <a:latin typeface="Calibri" panose="020F0502020204030204" pitchFamily="34" charset="0"/>
                          <a:cs typeface="Calibri" panose="020F0502020204030204" pitchFamily="34" charset="0"/>
                        </a:rPr>
                        <a:t>MGMP </a:t>
                      </a:r>
                      <a:r>
                        <a:rPr lang="es-CO" sz="1050" b="0" i="0" u="none" strike="noStrike" dirty="0" smtClean="0">
                          <a:solidFill>
                            <a:srgbClr val="203764"/>
                          </a:solidFill>
                          <a:effectLst/>
                          <a:latin typeface="Calibri" panose="020F0502020204030204" pitchFamily="34" charset="0"/>
                          <a:cs typeface="Calibri" panose="020F0502020204030204" pitchFamily="34" charset="0"/>
                        </a:rPr>
                        <a:t>2021-2024****</a:t>
                      </a:r>
                      <a:endParaRPr lang="es-CO" sz="1050" b="0" i="0" u="none" strike="noStrike" dirty="0">
                        <a:solidFill>
                          <a:srgbClr val="203764"/>
                        </a:solidFill>
                        <a:effectLst/>
                        <a:latin typeface="Calibri" panose="020F0502020204030204" pitchFamily="34" charset="0"/>
                        <a:cs typeface="Calibri" panose="020F0502020204030204" pitchFamily="34" charset="0"/>
                      </a:endParaRPr>
                    </a:p>
                  </a:txBody>
                  <a:tcPr marL="0" marR="0" marT="0" marB="0" anchor="ctr">
                    <a:lnL w="12700" cap="flat" cmpd="sng" algn="ctr">
                      <a:solidFill>
                        <a:srgbClr val="000000"/>
                      </a:solidFill>
                      <a:prstDash val="solid"/>
                      <a:round/>
                      <a:headEnd type="none" w="med" len="med"/>
                      <a:tailEnd type="none" w="med" len="med"/>
                    </a:lnL>
                    <a:lnR w="6350" cap="flat" cmpd="sng" algn="ctr">
                      <a:solidFill>
                        <a:srgbClr val="8EA9DB"/>
                      </a:solidFill>
                      <a:prstDash val="solid"/>
                      <a:round/>
                      <a:headEnd type="none" w="med" len="med"/>
                      <a:tailEnd type="none" w="med" len="med"/>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solidFill>
                      <a:srgbClr val="FFFFFF"/>
                    </a:solidFill>
                  </a:tcPr>
                </a:tc>
                <a:tc>
                  <a:txBody>
                    <a:bodyPr/>
                    <a:lstStyle/>
                    <a:p>
                      <a:pPr algn="r" fontAlgn="ctr"/>
                      <a:r>
                        <a:rPr lang="es-CO" sz="1200" b="0" i="0" u="none" strike="noStrike">
                          <a:solidFill>
                            <a:srgbClr val="203764"/>
                          </a:solidFill>
                          <a:effectLst/>
                          <a:latin typeface="Calibri" panose="020F0502020204030204" pitchFamily="34" charset="0"/>
                          <a:cs typeface="Calibri" panose="020F0502020204030204" pitchFamily="34" charset="0"/>
                        </a:rPr>
                        <a:t> </a:t>
                      </a:r>
                    </a:p>
                  </a:txBody>
                  <a:tcPr marL="0" marR="0" marT="0" marB="0" anchor="ctr">
                    <a:lnL w="6350" cap="flat" cmpd="sng" algn="ctr">
                      <a:solidFill>
                        <a:srgbClr val="8EA9DB"/>
                      </a:solidFill>
                      <a:prstDash val="solid"/>
                      <a:round/>
                      <a:headEnd type="none" w="med" len="med"/>
                      <a:tailEnd type="none" w="med" len="med"/>
                    </a:lnL>
                    <a:lnR w="6350" cap="flat" cmpd="sng" algn="ctr">
                      <a:solidFill>
                        <a:srgbClr val="8EA9DB"/>
                      </a:solidFill>
                      <a:prstDash val="solid"/>
                      <a:round/>
                      <a:headEnd type="none" w="med" len="med"/>
                      <a:tailEnd type="none" w="med" len="med"/>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tcPr>
                </a:tc>
                <a:tc>
                  <a:txBody>
                    <a:bodyPr/>
                    <a:lstStyle/>
                    <a:p>
                      <a:pPr algn="r" fontAlgn="ctr"/>
                      <a:r>
                        <a:rPr lang="es-CO" sz="1200" b="0" i="0" u="none" strike="noStrike">
                          <a:solidFill>
                            <a:srgbClr val="203764"/>
                          </a:solidFill>
                          <a:effectLst/>
                          <a:latin typeface="Calibri" panose="020F0502020204030204" pitchFamily="34" charset="0"/>
                          <a:cs typeface="Calibri" panose="020F0502020204030204" pitchFamily="34" charset="0"/>
                        </a:rPr>
                        <a:t> </a:t>
                      </a:r>
                    </a:p>
                  </a:txBody>
                  <a:tcPr marL="0" marR="0" marT="0" marB="0" anchor="ctr">
                    <a:lnL w="6350" cap="flat" cmpd="sng" algn="ctr">
                      <a:solidFill>
                        <a:srgbClr val="8EA9DB"/>
                      </a:solidFill>
                      <a:prstDash val="solid"/>
                      <a:round/>
                      <a:headEnd type="none" w="med" len="med"/>
                      <a:tailEnd type="none" w="med" len="med"/>
                    </a:lnL>
                    <a:lnR w="6350" cap="flat" cmpd="sng" algn="ctr">
                      <a:solidFill>
                        <a:srgbClr val="8EA9DB"/>
                      </a:solidFill>
                      <a:prstDash val="solid"/>
                      <a:round/>
                      <a:headEnd type="none" w="med" len="med"/>
                      <a:tailEnd type="none" w="med" len="med"/>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tcPr>
                </a:tc>
                <a:tc>
                  <a:txBody>
                    <a:bodyPr/>
                    <a:lstStyle/>
                    <a:p>
                      <a:pPr algn="r" rtl="0" fontAlgn="ctr"/>
                      <a:r>
                        <a:rPr lang="es-CO" sz="1200" b="0" i="0" u="none" strike="noStrike">
                          <a:solidFill>
                            <a:srgbClr val="203764"/>
                          </a:solidFill>
                          <a:effectLst/>
                          <a:latin typeface="Calibri" panose="020F0502020204030204" pitchFamily="34" charset="0"/>
                          <a:cs typeface="Calibri" panose="020F0502020204030204" pitchFamily="34" charset="0"/>
                        </a:rPr>
                        <a:t> </a:t>
                      </a:r>
                    </a:p>
                  </a:txBody>
                  <a:tcPr marL="0" marR="0" marT="0" marB="0" anchor="ctr">
                    <a:lnL w="6350" cap="flat" cmpd="sng" algn="ctr">
                      <a:solidFill>
                        <a:srgbClr val="8EA9DB"/>
                      </a:solidFill>
                      <a:prstDash val="solid"/>
                      <a:round/>
                      <a:headEnd type="none" w="med" len="med"/>
                      <a:tailEnd type="none" w="med" len="med"/>
                    </a:lnL>
                    <a:lnR w="6350" cap="flat" cmpd="sng" algn="ctr">
                      <a:solidFill>
                        <a:srgbClr val="8EA9DB"/>
                      </a:solidFill>
                      <a:prstDash val="solid"/>
                      <a:round/>
                      <a:headEnd type="none" w="med" len="med"/>
                      <a:tailEnd type="none" w="med" len="med"/>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tcPr>
                </a:tc>
                <a:tc>
                  <a:txBody>
                    <a:bodyPr/>
                    <a:lstStyle/>
                    <a:p>
                      <a:pPr algn="r" rtl="0" fontAlgn="ctr"/>
                      <a:r>
                        <a:rPr lang="es-CO" sz="1200" b="0" i="0" u="none" strike="noStrike">
                          <a:solidFill>
                            <a:srgbClr val="203764"/>
                          </a:solidFill>
                          <a:effectLst/>
                          <a:latin typeface="Calibri" panose="020F0502020204030204" pitchFamily="34" charset="0"/>
                          <a:cs typeface="Calibri" panose="020F0502020204030204" pitchFamily="34" charset="0"/>
                        </a:rPr>
                        <a:t> </a:t>
                      </a:r>
                    </a:p>
                  </a:txBody>
                  <a:tcPr marL="0" marR="0" marT="0" marB="0" anchor="ctr">
                    <a:lnL w="6350" cap="flat" cmpd="sng" algn="ctr">
                      <a:solidFill>
                        <a:srgbClr val="8EA9DB"/>
                      </a:solidFill>
                      <a:prstDash val="solid"/>
                      <a:round/>
                      <a:headEnd type="none" w="med" len="med"/>
                      <a:tailEnd type="none" w="med" len="med"/>
                    </a:lnL>
                    <a:lnR w="6350" cap="flat" cmpd="sng" algn="ctr">
                      <a:solidFill>
                        <a:srgbClr val="8EA9DB"/>
                      </a:solidFill>
                      <a:prstDash val="solid"/>
                      <a:round/>
                      <a:headEnd type="none" w="med" len="med"/>
                      <a:tailEnd type="none" w="med" len="med"/>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tcPr>
                </a:tc>
                <a:tc>
                  <a:txBody>
                    <a:bodyPr/>
                    <a:lstStyle/>
                    <a:p>
                      <a:pPr algn="r" fontAlgn="ctr"/>
                      <a:r>
                        <a:rPr lang="es-CO" sz="1200" b="0" i="0" u="none" strike="noStrike" dirty="0">
                          <a:solidFill>
                            <a:srgbClr val="203764"/>
                          </a:solidFill>
                          <a:effectLst/>
                          <a:latin typeface="Calibri" panose="020F0502020204030204" pitchFamily="34" charset="0"/>
                          <a:cs typeface="Calibri" panose="020F0502020204030204" pitchFamily="34" charset="0"/>
                        </a:rPr>
                        <a:t>              </a:t>
                      </a:r>
                      <a:r>
                        <a:rPr lang="es-CO" sz="1200" b="0" i="0" u="none" strike="noStrike" dirty="0" smtClean="0">
                          <a:solidFill>
                            <a:srgbClr val="203764"/>
                          </a:solidFill>
                          <a:effectLst/>
                          <a:latin typeface="Calibri" panose="020F0502020204030204" pitchFamily="34" charset="0"/>
                          <a:cs typeface="Calibri" panose="020F0502020204030204" pitchFamily="34" charset="0"/>
                        </a:rPr>
                        <a:t>644,713 </a:t>
                      </a:r>
                      <a:endParaRPr lang="es-CO" sz="1200" b="0" i="0" u="none" strike="noStrike" dirty="0">
                        <a:solidFill>
                          <a:srgbClr val="203764"/>
                        </a:solidFill>
                        <a:effectLst/>
                        <a:latin typeface="Calibri" panose="020F0502020204030204" pitchFamily="34" charset="0"/>
                        <a:cs typeface="Calibri" panose="020F0502020204030204" pitchFamily="34" charset="0"/>
                      </a:endParaRPr>
                    </a:p>
                  </a:txBody>
                  <a:tcPr marL="0" marR="0" marT="0" marB="0" anchor="ctr">
                    <a:lnL w="6350" cap="flat" cmpd="sng" algn="ctr">
                      <a:solidFill>
                        <a:srgbClr val="8EA9DB"/>
                      </a:solidFill>
                      <a:prstDash val="solid"/>
                      <a:round/>
                      <a:headEnd type="none" w="med" len="med"/>
                      <a:tailEnd type="none" w="med" len="med"/>
                    </a:lnL>
                    <a:lnR w="6350" cap="flat" cmpd="sng" algn="ctr">
                      <a:solidFill>
                        <a:srgbClr val="8EA9DB"/>
                      </a:solidFill>
                      <a:prstDash val="solid"/>
                      <a:round/>
                      <a:headEnd type="none" w="med" len="med"/>
                      <a:tailEnd type="none" w="med" len="med"/>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tcPr>
                </a:tc>
                <a:tc>
                  <a:txBody>
                    <a:bodyPr/>
                    <a:lstStyle/>
                    <a:p>
                      <a:pPr algn="r" fontAlgn="ctr"/>
                      <a:r>
                        <a:rPr lang="es-CO" sz="1200" b="0" i="0" u="none" strike="noStrike">
                          <a:solidFill>
                            <a:srgbClr val="203764"/>
                          </a:solidFill>
                          <a:effectLst/>
                          <a:latin typeface="Calibri" panose="020F0502020204030204" pitchFamily="34" charset="0"/>
                          <a:cs typeface="Calibri" panose="020F0502020204030204" pitchFamily="34" charset="0"/>
                        </a:rPr>
                        <a:t> </a:t>
                      </a:r>
                    </a:p>
                  </a:txBody>
                  <a:tcPr marL="0" marR="0" marT="0" marB="0" anchor="ctr">
                    <a:lnL w="6350" cap="flat" cmpd="sng" algn="ctr">
                      <a:solidFill>
                        <a:srgbClr val="8EA9DB"/>
                      </a:solidFill>
                      <a:prstDash val="solid"/>
                      <a:round/>
                      <a:headEnd type="none" w="med" len="med"/>
                      <a:tailEnd type="none" w="med" len="med"/>
                    </a:lnL>
                    <a:lnR w="6350" cap="flat" cmpd="sng" algn="ctr">
                      <a:solidFill>
                        <a:srgbClr val="8EA9DB"/>
                      </a:solidFill>
                      <a:prstDash val="solid"/>
                      <a:round/>
                      <a:headEnd type="none" w="med" len="med"/>
                      <a:tailEnd type="none" w="med" len="med"/>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tcPr>
                </a:tc>
                <a:tc>
                  <a:txBody>
                    <a:bodyPr/>
                    <a:lstStyle/>
                    <a:p>
                      <a:pPr algn="r" fontAlgn="ctr"/>
                      <a:r>
                        <a:rPr lang="es-CO" sz="1200" b="0" i="0" u="none" strike="noStrike" dirty="0">
                          <a:solidFill>
                            <a:srgbClr val="203764"/>
                          </a:solidFill>
                          <a:effectLst/>
                          <a:latin typeface="Calibri" panose="020F0502020204030204" pitchFamily="34" charset="0"/>
                          <a:cs typeface="Calibri" panose="020F0502020204030204" pitchFamily="34" charset="0"/>
                        </a:rPr>
                        <a:t>      </a:t>
                      </a:r>
                      <a:r>
                        <a:rPr lang="es-CO" sz="1200" b="0" i="0" u="none" strike="noStrike" dirty="0" smtClean="0">
                          <a:solidFill>
                            <a:srgbClr val="203764"/>
                          </a:solidFill>
                          <a:effectLst/>
                          <a:latin typeface="Calibri" panose="020F0502020204030204" pitchFamily="34" charset="0"/>
                          <a:cs typeface="Calibri" panose="020F0502020204030204" pitchFamily="34" charset="0"/>
                        </a:rPr>
                        <a:t>266,317 </a:t>
                      </a:r>
                      <a:endParaRPr lang="es-CO" sz="1200" b="0" i="0" u="none" strike="noStrike" dirty="0">
                        <a:solidFill>
                          <a:srgbClr val="203764"/>
                        </a:solidFill>
                        <a:effectLst/>
                        <a:latin typeface="Calibri" panose="020F0502020204030204" pitchFamily="34" charset="0"/>
                        <a:cs typeface="Calibri" panose="020F0502020204030204" pitchFamily="34" charset="0"/>
                      </a:endParaRPr>
                    </a:p>
                  </a:txBody>
                  <a:tcPr marL="0" marR="0" marT="0" marB="0" anchor="ctr">
                    <a:lnL w="6350" cap="flat" cmpd="sng" algn="ctr">
                      <a:solidFill>
                        <a:srgbClr val="8EA9DB"/>
                      </a:solidFill>
                      <a:prstDash val="solid"/>
                      <a:round/>
                      <a:headEnd type="none" w="med" len="med"/>
                      <a:tailEnd type="none" w="med" len="med"/>
                    </a:lnL>
                    <a:lnR w="6350" cap="flat" cmpd="sng" algn="ctr">
                      <a:solidFill>
                        <a:srgbClr val="8EA9DB"/>
                      </a:solidFill>
                      <a:prstDash val="solid"/>
                      <a:round/>
                      <a:headEnd type="none" w="med" len="med"/>
                      <a:tailEnd type="none" w="med" len="med"/>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tcPr>
                </a:tc>
                <a:tc>
                  <a:txBody>
                    <a:bodyPr/>
                    <a:lstStyle/>
                    <a:p>
                      <a:pPr algn="r" fontAlgn="ctr"/>
                      <a:r>
                        <a:rPr lang="es-CO" sz="1200" b="0" i="0" u="none" strike="noStrike">
                          <a:solidFill>
                            <a:srgbClr val="203764"/>
                          </a:solidFill>
                          <a:effectLst/>
                          <a:latin typeface="Calibri" panose="020F0502020204030204" pitchFamily="34" charset="0"/>
                          <a:cs typeface="Calibri" panose="020F0502020204030204" pitchFamily="34" charset="0"/>
                        </a:rPr>
                        <a:t> </a:t>
                      </a:r>
                    </a:p>
                  </a:txBody>
                  <a:tcPr marL="0" marR="0" marT="0" marB="0" anchor="ctr">
                    <a:lnL w="6350" cap="flat" cmpd="sng" algn="ctr">
                      <a:solidFill>
                        <a:srgbClr val="8EA9DB"/>
                      </a:solidFill>
                      <a:prstDash val="solid"/>
                      <a:round/>
                      <a:headEnd type="none" w="med" len="med"/>
                      <a:tailEnd type="none" w="med" len="med"/>
                    </a:lnL>
                    <a:lnR w="6350" cap="flat" cmpd="sng" algn="ctr">
                      <a:solidFill>
                        <a:srgbClr val="8EA9DB"/>
                      </a:solidFill>
                      <a:prstDash val="solid"/>
                      <a:round/>
                      <a:headEnd type="none" w="med" len="med"/>
                      <a:tailEnd type="none" w="med" len="med"/>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tcPr>
                </a:tc>
                <a:tc>
                  <a:txBody>
                    <a:bodyPr/>
                    <a:lstStyle/>
                    <a:p>
                      <a:pPr algn="r" fontAlgn="ctr"/>
                      <a:r>
                        <a:rPr lang="es-CO" sz="1200" b="0" i="0" u="none" strike="noStrike">
                          <a:solidFill>
                            <a:srgbClr val="203764"/>
                          </a:solidFill>
                          <a:effectLst/>
                          <a:latin typeface="Calibri" panose="020F0502020204030204" pitchFamily="34" charset="0"/>
                          <a:cs typeface="Calibri" panose="020F0502020204030204" pitchFamily="34" charset="0"/>
                        </a:rPr>
                        <a:t> </a:t>
                      </a:r>
                    </a:p>
                  </a:txBody>
                  <a:tcPr marL="0" marR="0" marT="0" marB="0" anchor="ctr">
                    <a:lnL w="6350" cap="flat" cmpd="sng" algn="ctr">
                      <a:solidFill>
                        <a:srgbClr val="8EA9DB"/>
                      </a:solidFill>
                      <a:prstDash val="solid"/>
                      <a:round/>
                      <a:headEnd type="none" w="med" len="med"/>
                      <a:tailEnd type="none" w="med" len="med"/>
                    </a:lnL>
                    <a:lnR w="6350" cap="flat" cmpd="sng" algn="ctr">
                      <a:solidFill>
                        <a:srgbClr val="8EA9DB"/>
                      </a:solidFill>
                      <a:prstDash val="solid"/>
                      <a:round/>
                      <a:headEnd type="none" w="med" len="med"/>
                      <a:tailEnd type="none" w="med" len="med"/>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tcPr>
                </a:tc>
                <a:tc>
                  <a:txBody>
                    <a:bodyPr/>
                    <a:lstStyle/>
                    <a:p>
                      <a:pPr algn="r" fontAlgn="ctr"/>
                      <a:r>
                        <a:rPr lang="es-CO" sz="1200" b="0" i="0" u="none" strike="noStrike">
                          <a:solidFill>
                            <a:srgbClr val="203764"/>
                          </a:solidFill>
                          <a:effectLst/>
                          <a:latin typeface="Calibri" panose="020F0502020204030204" pitchFamily="34" charset="0"/>
                          <a:cs typeface="Calibri" panose="020F0502020204030204" pitchFamily="34" charset="0"/>
                        </a:rPr>
                        <a:t> </a:t>
                      </a:r>
                    </a:p>
                  </a:txBody>
                  <a:tcPr marL="0" marR="0" marT="0" marB="0" anchor="ctr">
                    <a:lnL w="6350" cap="flat" cmpd="sng" algn="ctr">
                      <a:solidFill>
                        <a:srgbClr val="8EA9DB"/>
                      </a:solidFill>
                      <a:prstDash val="solid"/>
                      <a:round/>
                      <a:headEnd type="none" w="med" len="med"/>
                      <a:tailEnd type="none" w="med" len="med"/>
                    </a:lnL>
                    <a:lnR w="6350" cap="flat" cmpd="sng" algn="ctr">
                      <a:solidFill>
                        <a:srgbClr val="8EA9DB"/>
                      </a:solidFill>
                      <a:prstDash val="solid"/>
                      <a:round/>
                      <a:headEnd type="none" w="med" len="med"/>
                      <a:tailEnd type="none" w="med" len="med"/>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tcPr>
                </a:tc>
                <a:tc>
                  <a:txBody>
                    <a:bodyPr/>
                    <a:lstStyle/>
                    <a:p>
                      <a:pPr algn="r" fontAlgn="ctr"/>
                      <a:r>
                        <a:rPr lang="es-CO" sz="1200" b="0" i="0" u="none" strike="noStrike">
                          <a:solidFill>
                            <a:srgbClr val="203764"/>
                          </a:solidFill>
                          <a:effectLst/>
                          <a:latin typeface="Calibri" panose="020F0502020204030204" pitchFamily="34" charset="0"/>
                          <a:cs typeface="Calibri" panose="020F0502020204030204" pitchFamily="34" charset="0"/>
                        </a:rPr>
                        <a:t> </a:t>
                      </a:r>
                    </a:p>
                  </a:txBody>
                  <a:tcPr marL="0" marR="0" marT="0" marB="0" anchor="ctr">
                    <a:lnL w="6350" cap="flat" cmpd="sng" algn="ctr">
                      <a:solidFill>
                        <a:srgbClr val="8EA9DB"/>
                      </a:solidFill>
                      <a:prstDash val="solid"/>
                      <a:round/>
                      <a:headEnd type="none" w="med" len="med"/>
                      <a:tailEnd type="none" w="med" len="med"/>
                    </a:lnL>
                    <a:lnR w="6350" cap="flat" cmpd="sng" algn="ctr">
                      <a:solidFill>
                        <a:srgbClr val="8EA9DB"/>
                      </a:solidFill>
                      <a:prstDash val="solid"/>
                      <a:round/>
                      <a:headEnd type="none" w="med" len="med"/>
                      <a:tailEnd type="none" w="med" len="med"/>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tcPr>
                </a:tc>
                <a:tc>
                  <a:txBody>
                    <a:bodyPr/>
                    <a:lstStyle/>
                    <a:p>
                      <a:pPr algn="r" rtl="0" fontAlgn="ctr"/>
                      <a:r>
                        <a:rPr lang="es-CO" sz="1200" b="0" i="0" u="none" strike="noStrike">
                          <a:solidFill>
                            <a:srgbClr val="203764"/>
                          </a:solidFill>
                          <a:effectLst/>
                          <a:latin typeface="Calibri" panose="020F0502020204030204" pitchFamily="34" charset="0"/>
                          <a:cs typeface="Calibri" panose="020F0502020204030204" pitchFamily="34" charset="0"/>
                        </a:rPr>
                        <a:t> </a:t>
                      </a:r>
                    </a:p>
                  </a:txBody>
                  <a:tcPr marL="0" marR="0" marT="0" marB="0" anchor="ctr">
                    <a:lnL w="6350" cap="flat" cmpd="sng" algn="ctr">
                      <a:solidFill>
                        <a:srgbClr val="8EA9DB"/>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tcPr>
                </a:tc>
                <a:extLst>
                  <a:ext uri="{0D108BD9-81ED-4DB2-BD59-A6C34878D82A}">
                    <a16:rowId xmlns:a16="http://schemas.microsoft.com/office/drawing/2014/main" xmlns="" val="1841039506"/>
                  </a:ext>
                </a:extLst>
              </a:tr>
              <a:tr h="373723">
                <a:tc>
                  <a:txBody>
                    <a:bodyPr/>
                    <a:lstStyle/>
                    <a:p>
                      <a:pPr algn="l" rtl="0" fontAlgn="ctr"/>
                      <a:r>
                        <a:rPr lang="es-CO" sz="1050" b="0" i="0" u="none" strike="noStrike">
                          <a:solidFill>
                            <a:srgbClr val="203764"/>
                          </a:solidFill>
                          <a:effectLst/>
                          <a:latin typeface="Calibri" panose="020F0502020204030204" pitchFamily="34" charset="0"/>
                          <a:cs typeface="Calibri" panose="020F0502020204030204" pitchFamily="34" charset="0"/>
                        </a:rPr>
                        <a:t>DIFERENCIA</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8EA9DB"/>
                      </a:solidFill>
                      <a:prstDash val="solid"/>
                      <a:round/>
                      <a:headEnd type="none" w="med" len="med"/>
                      <a:tailEnd type="none" w="med" len="med"/>
                    </a:lnR>
                    <a:lnT w="6350" cap="flat" cmpd="sng" algn="ctr">
                      <a:solidFill>
                        <a:srgbClr val="8EA9DB"/>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ctr"/>
                      <a:r>
                        <a:rPr lang="es-CO" sz="1200" b="0" i="0" u="none" strike="noStrike">
                          <a:solidFill>
                            <a:srgbClr val="203764"/>
                          </a:solidFill>
                          <a:effectLst/>
                          <a:latin typeface="Calibri" panose="020F0502020204030204" pitchFamily="34" charset="0"/>
                          <a:cs typeface="Calibri" panose="020F0502020204030204" pitchFamily="34" charset="0"/>
                        </a:rPr>
                        <a:t> </a:t>
                      </a:r>
                    </a:p>
                  </a:txBody>
                  <a:tcPr marL="0" marR="0" marT="0" marB="0" anchor="ctr">
                    <a:lnL w="6350" cap="flat" cmpd="sng" algn="ctr">
                      <a:solidFill>
                        <a:srgbClr val="8EA9DB"/>
                      </a:solidFill>
                      <a:prstDash val="solid"/>
                      <a:round/>
                      <a:headEnd type="none" w="med" len="med"/>
                      <a:tailEnd type="none" w="med" len="med"/>
                    </a:lnL>
                    <a:lnR w="6350" cap="flat" cmpd="sng" algn="ctr">
                      <a:solidFill>
                        <a:srgbClr val="8EA9DB"/>
                      </a:solidFill>
                      <a:prstDash val="solid"/>
                      <a:round/>
                      <a:headEnd type="none" w="med" len="med"/>
                      <a:tailEnd type="none" w="med" len="med"/>
                    </a:lnR>
                    <a:lnT w="6350" cap="flat" cmpd="sng" algn="ctr">
                      <a:solidFill>
                        <a:srgbClr val="8EA9DB"/>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ctr"/>
                      <a:r>
                        <a:rPr lang="es-CO" sz="1200" b="0" i="0" u="none" strike="noStrike">
                          <a:solidFill>
                            <a:srgbClr val="203764"/>
                          </a:solidFill>
                          <a:effectLst/>
                          <a:latin typeface="Calibri" panose="020F0502020204030204" pitchFamily="34" charset="0"/>
                          <a:cs typeface="Calibri" panose="020F0502020204030204" pitchFamily="34" charset="0"/>
                        </a:rPr>
                        <a:t> </a:t>
                      </a:r>
                    </a:p>
                  </a:txBody>
                  <a:tcPr marL="0" marR="0" marT="0" marB="0" anchor="ctr">
                    <a:lnL w="6350" cap="flat" cmpd="sng" algn="ctr">
                      <a:solidFill>
                        <a:srgbClr val="8EA9DB"/>
                      </a:solidFill>
                      <a:prstDash val="solid"/>
                      <a:round/>
                      <a:headEnd type="none" w="med" len="med"/>
                      <a:tailEnd type="none" w="med" len="med"/>
                    </a:lnL>
                    <a:lnR w="6350" cap="flat" cmpd="sng" algn="ctr">
                      <a:solidFill>
                        <a:srgbClr val="8EA9DB"/>
                      </a:solidFill>
                      <a:prstDash val="solid"/>
                      <a:round/>
                      <a:headEnd type="none" w="med" len="med"/>
                      <a:tailEnd type="none" w="med" len="med"/>
                    </a:lnR>
                    <a:lnT w="6350" cap="flat" cmpd="sng" algn="ctr">
                      <a:solidFill>
                        <a:srgbClr val="8EA9DB"/>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ctr"/>
                      <a:r>
                        <a:rPr lang="es-CO" sz="1200" b="0" i="0" u="none" strike="noStrike">
                          <a:solidFill>
                            <a:srgbClr val="203764"/>
                          </a:solidFill>
                          <a:effectLst/>
                          <a:latin typeface="Calibri" panose="020F0502020204030204" pitchFamily="34" charset="0"/>
                          <a:cs typeface="Calibri" panose="020F0502020204030204" pitchFamily="34" charset="0"/>
                        </a:rPr>
                        <a:t> </a:t>
                      </a:r>
                    </a:p>
                  </a:txBody>
                  <a:tcPr marL="0" marR="0" marT="0" marB="0" anchor="ctr">
                    <a:lnL w="6350" cap="flat" cmpd="sng" algn="ctr">
                      <a:solidFill>
                        <a:srgbClr val="8EA9DB"/>
                      </a:solidFill>
                      <a:prstDash val="solid"/>
                      <a:round/>
                      <a:headEnd type="none" w="med" len="med"/>
                      <a:tailEnd type="none" w="med" len="med"/>
                    </a:lnL>
                    <a:lnR w="6350" cap="flat" cmpd="sng" algn="ctr">
                      <a:solidFill>
                        <a:srgbClr val="8EA9DB"/>
                      </a:solidFill>
                      <a:prstDash val="solid"/>
                      <a:round/>
                      <a:headEnd type="none" w="med" len="med"/>
                      <a:tailEnd type="none" w="med" len="med"/>
                    </a:lnR>
                    <a:lnT w="6350" cap="flat" cmpd="sng" algn="ctr">
                      <a:solidFill>
                        <a:srgbClr val="8EA9DB"/>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ctr"/>
                      <a:r>
                        <a:rPr lang="es-CO" sz="1200" b="0" i="0" u="none" strike="noStrike">
                          <a:solidFill>
                            <a:srgbClr val="203764"/>
                          </a:solidFill>
                          <a:effectLst/>
                          <a:latin typeface="Calibri" panose="020F0502020204030204" pitchFamily="34" charset="0"/>
                          <a:cs typeface="Calibri" panose="020F0502020204030204" pitchFamily="34" charset="0"/>
                        </a:rPr>
                        <a:t> </a:t>
                      </a:r>
                    </a:p>
                  </a:txBody>
                  <a:tcPr marL="0" marR="0" marT="0" marB="0" anchor="ctr">
                    <a:lnL w="6350" cap="flat" cmpd="sng" algn="ctr">
                      <a:solidFill>
                        <a:srgbClr val="8EA9DB"/>
                      </a:solidFill>
                      <a:prstDash val="solid"/>
                      <a:round/>
                      <a:headEnd type="none" w="med" len="med"/>
                      <a:tailEnd type="none" w="med" len="med"/>
                    </a:lnL>
                    <a:lnR w="6350" cap="flat" cmpd="sng" algn="ctr">
                      <a:solidFill>
                        <a:srgbClr val="8EA9DB"/>
                      </a:solidFill>
                      <a:prstDash val="solid"/>
                      <a:round/>
                      <a:headEnd type="none" w="med" len="med"/>
                      <a:tailEnd type="none" w="med" len="med"/>
                    </a:lnR>
                    <a:lnT w="6350" cap="flat" cmpd="sng" algn="ctr">
                      <a:solidFill>
                        <a:srgbClr val="8EA9DB"/>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ctr"/>
                      <a:r>
                        <a:rPr lang="es-CO" sz="1200" b="0" i="0" u="none" strike="noStrike">
                          <a:solidFill>
                            <a:srgbClr val="203764"/>
                          </a:solidFill>
                          <a:effectLst/>
                          <a:latin typeface="Calibri" panose="020F0502020204030204" pitchFamily="34" charset="0"/>
                          <a:cs typeface="Calibri" panose="020F0502020204030204" pitchFamily="34" charset="0"/>
                        </a:rPr>
                        <a:t>                    (6,355)</a:t>
                      </a:r>
                    </a:p>
                  </a:txBody>
                  <a:tcPr marL="0" marR="0" marT="0" marB="0" anchor="ctr">
                    <a:lnL w="6350" cap="flat" cmpd="sng" algn="ctr">
                      <a:solidFill>
                        <a:srgbClr val="8EA9DB"/>
                      </a:solidFill>
                      <a:prstDash val="solid"/>
                      <a:round/>
                      <a:headEnd type="none" w="med" len="med"/>
                      <a:tailEnd type="none" w="med" len="med"/>
                    </a:lnL>
                    <a:lnR w="6350" cap="flat" cmpd="sng" algn="ctr">
                      <a:solidFill>
                        <a:srgbClr val="8EA9DB"/>
                      </a:solidFill>
                      <a:prstDash val="solid"/>
                      <a:round/>
                      <a:headEnd type="none" w="med" len="med"/>
                      <a:tailEnd type="none" w="med" len="med"/>
                    </a:lnR>
                    <a:lnT w="6350" cap="flat" cmpd="sng" algn="ctr">
                      <a:solidFill>
                        <a:srgbClr val="8EA9DB"/>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ctr"/>
                      <a:r>
                        <a:rPr lang="es-CO" sz="1200" b="0" i="0" u="none" strike="noStrike">
                          <a:solidFill>
                            <a:srgbClr val="203764"/>
                          </a:solidFill>
                          <a:effectLst/>
                          <a:latin typeface="Calibri" panose="020F0502020204030204" pitchFamily="34" charset="0"/>
                          <a:cs typeface="Calibri" panose="020F0502020204030204" pitchFamily="34" charset="0"/>
                        </a:rPr>
                        <a:t> </a:t>
                      </a:r>
                    </a:p>
                  </a:txBody>
                  <a:tcPr marL="0" marR="0" marT="0" marB="0" anchor="ctr">
                    <a:lnL w="6350" cap="flat" cmpd="sng" algn="ctr">
                      <a:solidFill>
                        <a:srgbClr val="8EA9DB"/>
                      </a:solidFill>
                      <a:prstDash val="solid"/>
                      <a:round/>
                      <a:headEnd type="none" w="med" len="med"/>
                      <a:tailEnd type="none" w="med" len="med"/>
                    </a:lnL>
                    <a:lnR w="6350" cap="flat" cmpd="sng" algn="ctr">
                      <a:solidFill>
                        <a:srgbClr val="8EA9DB"/>
                      </a:solidFill>
                      <a:prstDash val="solid"/>
                      <a:round/>
                      <a:headEnd type="none" w="med" len="med"/>
                      <a:tailEnd type="none" w="med" len="med"/>
                    </a:lnR>
                    <a:lnT w="6350" cap="flat" cmpd="sng" algn="ctr">
                      <a:solidFill>
                        <a:srgbClr val="8EA9DB"/>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ctr"/>
                      <a:r>
                        <a:rPr lang="es-CO" sz="1200" b="0" i="0" u="none" strike="noStrike">
                          <a:solidFill>
                            <a:srgbClr val="203764"/>
                          </a:solidFill>
                          <a:effectLst/>
                          <a:latin typeface="Calibri" panose="020F0502020204030204" pitchFamily="34" charset="0"/>
                          <a:cs typeface="Calibri" panose="020F0502020204030204" pitchFamily="34" charset="0"/>
                        </a:rPr>
                        <a:t>                   -   </a:t>
                      </a:r>
                    </a:p>
                  </a:txBody>
                  <a:tcPr marL="0" marR="0" marT="0" marB="0" anchor="ctr">
                    <a:lnL w="6350" cap="flat" cmpd="sng" algn="ctr">
                      <a:solidFill>
                        <a:srgbClr val="8EA9DB"/>
                      </a:solidFill>
                      <a:prstDash val="solid"/>
                      <a:round/>
                      <a:headEnd type="none" w="med" len="med"/>
                      <a:tailEnd type="none" w="med" len="med"/>
                    </a:lnL>
                    <a:lnR w="6350" cap="flat" cmpd="sng" algn="ctr">
                      <a:solidFill>
                        <a:srgbClr val="8EA9DB"/>
                      </a:solidFill>
                      <a:prstDash val="solid"/>
                      <a:round/>
                      <a:headEnd type="none" w="med" len="med"/>
                      <a:tailEnd type="none" w="med" len="med"/>
                    </a:lnR>
                    <a:lnT w="6350" cap="flat" cmpd="sng" algn="ctr">
                      <a:solidFill>
                        <a:srgbClr val="8EA9DB"/>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ctr"/>
                      <a:r>
                        <a:rPr lang="es-CO" sz="1200" b="0" i="0" u="none" strike="noStrike">
                          <a:solidFill>
                            <a:srgbClr val="203764"/>
                          </a:solidFill>
                          <a:effectLst/>
                          <a:latin typeface="Calibri" panose="020F0502020204030204" pitchFamily="34" charset="0"/>
                          <a:cs typeface="Calibri" panose="020F0502020204030204" pitchFamily="34" charset="0"/>
                        </a:rPr>
                        <a:t> </a:t>
                      </a:r>
                    </a:p>
                  </a:txBody>
                  <a:tcPr marL="0" marR="0" marT="0" marB="0" anchor="ctr">
                    <a:lnL w="6350" cap="flat" cmpd="sng" algn="ctr">
                      <a:solidFill>
                        <a:srgbClr val="8EA9DB"/>
                      </a:solidFill>
                      <a:prstDash val="solid"/>
                      <a:round/>
                      <a:headEnd type="none" w="med" len="med"/>
                      <a:tailEnd type="none" w="med" len="med"/>
                    </a:lnL>
                    <a:lnR w="6350" cap="flat" cmpd="sng" algn="ctr">
                      <a:solidFill>
                        <a:srgbClr val="8EA9DB"/>
                      </a:solidFill>
                      <a:prstDash val="solid"/>
                      <a:round/>
                      <a:headEnd type="none" w="med" len="med"/>
                      <a:tailEnd type="none" w="med" len="med"/>
                    </a:lnR>
                    <a:lnT w="6350" cap="flat" cmpd="sng" algn="ctr">
                      <a:solidFill>
                        <a:srgbClr val="8EA9DB"/>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ctr"/>
                      <a:r>
                        <a:rPr lang="es-CO" sz="1200" b="0" i="0" u="none" strike="noStrike">
                          <a:solidFill>
                            <a:srgbClr val="203764"/>
                          </a:solidFill>
                          <a:effectLst/>
                          <a:latin typeface="Calibri" panose="020F0502020204030204" pitchFamily="34" charset="0"/>
                          <a:cs typeface="Calibri" panose="020F0502020204030204" pitchFamily="34" charset="0"/>
                        </a:rPr>
                        <a:t> </a:t>
                      </a:r>
                    </a:p>
                  </a:txBody>
                  <a:tcPr marL="0" marR="0" marT="0" marB="0" anchor="ctr">
                    <a:lnL w="6350" cap="flat" cmpd="sng" algn="ctr">
                      <a:solidFill>
                        <a:srgbClr val="8EA9DB"/>
                      </a:solidFill>
                      <a:prstDash val="solid"/>
                      <a:round/>
                      <a:headEnd type="none" w="med" len="med"/>
                      <a:tailEnd type="none" w="med" len="med"/>
                    </a:lnL>
                    <a:lnR w="6350" cap="flat" cmpd="sng" algn="ctr">
                      <a:solidFill>
                        <a:srgbClr val="8EA9DB"/>
                      </a:solidFill>
                      <a:prstDash val="solid"/>
                      <a:round/>
                      <a:headEnd type="none" w="med" len="med"/>
                      <a:tailEnd type="none" w="med" len="med"/>
                    </a:lnR>
                    <a:lnT w="6350" cap="flat" cmpd="sng" algn="ctr">
                      <a:solidFill>
                        <a:srgbClr val="8EA9DB"/>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ctr"/>
                      <a:r>
                        <a:rPr lang="es-CO" sz="1200" b="0" i="0" u="none" strike="noStrike">
                          <a:solidFill>
                            <a:srgbClr val="203764"/>
                          </a:solidFill>
                          <a:effectLst/>
                          <a:latin typeface="Calibri" panose="020F0502020204030204" pitchFamily="34" charset="0"/>
                          <a:cs typeface="Calibri" panose="020F0502020204030204" pitchFamily="34" charset="0"/>
                        </a:rPr>
                        <a:t> </a:t>
                      </a:r>
                    </a:p>
                  </a:txBody>
                  <a:tcPr marL="0" marR="0" marT="0" marB="0" anchor="ctr">
                    <a:lnL w="6350" cap="flat" cmpd="sng" algn="ctr">
                      <a:solidFill>
                        <a:srgbClr val="8EA9DB"/>
                      </a:solidFill>
                      <a:prstDash val="solid"/>
                      <a:round/>
                      <a:headEnd type="none" w="med" len="med"/>
                      <a:tailEnd type="none" w="med" len="med"/>
                    </a:lnL>
                    <a:lnR w="6350" cap="flat" cmpd="sng" algn="ctr">
                      <a:solidFill>
                        <a:srgbClr val="8EA9DB"/>
                      </a:solidFill>
                      <a:prstDash val="solid"/>
                      <a:round/>
                      <a:headEnd type="none" w="med" len="med"/>
                      <a:tailEnd type="none" w="med" len="med"/>
                    </a:lnR>
                    <a:lnT w="6350" cap="flat" cmpd="sng" algn="ctr">
                      <a:solidFill>
                        <a:srgbClr val="8EA9DB"/>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ctr"/>
                      <a:r>
                        <a:rPr lang="es-CO" sz="1200" b="0" i="0" u="none" strike="noStrike">
                          <a:solidFill>
                            <a:srgbClr val="203764"/>
                          </a:solidFill>
                          <a:effectLst/>
                          <a:latin typeface="Calibri" panose="020F0502020204030204" pitchFamily="34" charset="0"/>
                          <a:cs typeface="Calibri" panose="020F0502020204030204" pitchFamily="34" charset="0"/>
                        </a:rPr>
                        <a:t> </a:t>
                      </a:r>
                    </a:p>
                  </a:txBody>
                  <a:tcPr marL="0" marR="0" marT="0" marB="0" anchor="ctr">
                    <a:lnL w="6350" cap="flat" cmpd="sng" algn="ctr">
                      <a:solidFill>
                        <a:srgbClr val="8EA9DB"/>
                      </a:solidFill>
                      <a:prstDash val="solid"/>
                      <a:round/>
                      <a:headEnd type="none" w="med" len="med"/>
                      <a:tailEnd type="none" w="med" len="med"/>
                    </a:lnL>
                    <a:lnR w="6350" cap="flat" cmpd="sng" algn="ctr">
                      <a:solidFill>
                        <a:srgbClr val="8EA9DB"/>
                      </a:solidFill>
                      <a:prstDash val="solid"/>
                      <a:round/>
                      <a:headEnd type="none" w="med" len="med"/>
                      <a:tailEnd type="none" w="med" len="med"/>
                    </a:lnR>
                    <a:lnT w="6350" cap="flat" cmpd="sng" algn="ctr">
                      <a:solidFill>
                        <a:srgbClr val="8EA9DB"/>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ctr"/>
                      <a:r>
                        <a:rPr lang="es-CO" sz="1200" b="0" i="0" u="none" strike="noStrike" dirty="0">
                          <a:solidFill>
                            <a:srgbClr val="203764"/>
                          </a:solidFill>
                          <a:effectLst/>
                          <a:latin typeface="Calibri" panose="020F0502020204030204" pitchFamily="34" charset="0"/>
                          <a:cs typeface="Calibri" panose="020F0502020204030204" pitchFamily="34" charset="0"/>
                        </a:rPr>
                        <a:t> </a:t>
                      </a:r>
                    </a:p>
                  </a:txBody>
                  <a:tcPr marL="0" marR="0" marT="0" marB="0" anchor="ctr">
                    <a:lnL w="6350" cap="flat" cmpd="sng" algn="ctr">
                      <a:solidFill>
                        <a:srgbClr val="8EA9DB"/>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8EA9DB"/>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2582263566"/>
                  </a:ext>
                </a:extLst>
              </a:tr>
            </a:tbl>
          </a:graphicData>
        </a:graphic>
      </p:graphicFrame>
      <p:graphicFrame>
        <p:nvGraphicFramePr>
          <p:cNvPr id="7" name="Tabla 6"/>
          <p:cNvGraphicFramePr>
            <a:graphicFrameLocks noGrp="1"/>
          </p:cNvGraphicFramePr>
          <p:nvPr>
            <p:extLst>
              <p:ext uri="{D42A27DB-BD31-4B8C-83A1-F6EECF244321}">
                <p14:modId xmlns:p14="http://schemas.microsoft.com/office/powerpoint/2010/main" val="3069680005"/>
              </p:ext>
            </p:extLst>
          </p:nvPr>
        </p:nvGraphicFramePr>
        <p:xfrm>
          <a:off x="497005" y="4162566"/>
          <a:ext cx="11062655" cy="1564944"/>
        </p:xfrm>
        <a:graphic>
          <a:graphicData uri="http://schemas.openxmlformats.org/drawingml/2006/table">
            <a:tbl>
              <a:tblPr>
                <a:tableStyleId>{2D5ABB26-0587-4C30-8999-92F81FD0307C}</a:tableStyleId>
              </a:tblPr>
              <a:tblGrid>
                <a:gridCol w="6422879">
                  <a:extLst>
                    <a:ext uri="{9D8B030D-6E8A-4147-A177-3AD203B41FA5}">
                      <a16:colId xmlns:a16="http://schemas.microsoft.com/office/drawing/2014/main" xmlns="" val="2061757269"/>
                    </a:ext>
                  </a:extLst>
                </a:gridCol>
                <a:gridCol w="773296">
                  <a:extLst>
                    <a:ext uri="{9D8B030D-6E8A-4147-A177-3AD203B41FA5}">
                      <a16:colId xmlns:a16="http://schemas.microsoft.com/office/drawing/2014/main" xmlns="" val="147164746"/>
                    </a:ext>
                  </a:extLst>
                </a:gridCol>
                <a:gridCol w="773296">
                  <a:extLst>
                    <a:ext uri="{9D8B030D-6E8A-4147-A177-3AD203B41FA5}">
                      <a16:colId xmlns:a16="http://schemas.microsoft.com/office/drawing/2014/main" xmlns="" val="1997888101"/>
                    </a:ext>
                  </a:extLst>
                </a:gridCol>
                <a:gridCol w="773296">
                  <a:extLst>
                    <a:ext uri="{9D8B030D-6E8A-4147-A177-3AD203B41FA5}">
                      <a16:colId xmlns:a16="http://schemas.microsoft.com/office/drawing/2014/main" xmlns="" val="2557710950"/>
                    </a:ext>
                  </a:extLst>
                </a:gridCol>
                <a:gridCol w="773296">
                  <a:extLst>
                    <a:ext uri="{9D8B030D-6E8A-4147-A177-3AD203B41FA5}">
                      <a16:colId xmlns:a16="http://schemas.microsoft.com/office/drawing/2014/main" xmlns="" val="2883732559"/>
                    </a:ext>
                  </a:extLst>
                </a:gridCol>
                <a:gridCol w="773296">
                  <a:extLst>
                    <a:ext uri="{9D8B030D-6E8A-4147-A177-3AD203B41FA5}">
                      <a16:colId xmlns:a16="http://schemas.microsoft.com/office/drawing/2014/main" xmlns="" val="3646050447"/>
                    </a:ext>
                  </a:extLst>
                </a:gridCol>
                <a:gridCol w="773296">
                  <a:extLst>
                    <a:ext uri="{9D8B030D-6E8A-4147-A177-3AD203B41FA5}">
                      <a16:colId xmlns:a16="http://schemas.microsoft.com/office/drawing/2014/main" xmlns="" val="3961382284"/>
                    </a:ext>
                  </a:extLst>
                </a:gridCol>
              </a:tblGrid>
              <a:tr h="313900">
                <a:tc>
                  <a:txBody>
                    <a:bodyPr/>
                    <a:lstStyle/>
                    <a:p>
                      <a:pPr algn="just" rtl="0" fontAlgn="ctr"/>
                      <a:r>
                        <a:rPr lang="es-ES" sz="1000" u="none" strike="noStrike">
                          <a:solidFill>
                            <a:srgbClr val="002060"/>
                          </a:solidFill>
                          <a:effectLst/>
                        </a:rPr>
                        <a:t>* Apropiación vigente a 30 de abril de 2020, SIN descontar partidas suspendidas</a:t>
                      </a:r>
                      <a:endParaRPr lang="es-ES" sz="1000" b="0" i="0" u="none" strike="noStrike">
                        <a:solidFill>
                          <a:srgbClr val="002060"/>
                        </a:solidFill>
                        <a:effectLst/>
                        <a:latin typeface="Calibri" panose="020F0502020204030204" pitchFamily="34" charset="0"/>
                      </a:endParaRPr>
                    </a:p>
                  </a:txBody>
                  <a:tcPr marL="0" marR="0" marT="0" marB="0" anchor="ctr"/>
                </a:tc>
                <a:tc>
                  <a:txBody>
                    <a:bodyPr/>
                    <a:lstStyle/>
                    <a:p>
                      <a:pPr algn="just" rtl="0" fontAlgn="ctr"/>
                      <a:endParaRPr lang="es-CO" sz="1000" b="0" i="0" u="none" strike="noStrike">
                        <a:solidFill>
                          <a:srgbClr val="002060"/>
                        </a:solidFill>
                        <a:effectLst/>
                        <a:latin typeface="Calibri" panose="020F0502020204030204" pitchFamily="34" charset="0"/>
                      </a:endParaRPr>
                    </a:p>
                  </a:txBody>
                  <a:tcPr marL="0" marR="0" marT="0" marB="0" anchor="ctr"/>
                </a:tc>
                <a:tc>
                  <a:txBody>
                    <a:bodyPr/>
                    <a:lstStyle/>
                    <a:p>
                      <a:pPr algn="just" rtl="0" fontAlgn="ctr"/>
                      <a:endParaRPr lang="es-CO" sz="1000" b="0" i="0" u="none" strike="noStrike">
                        <a:solidFill>
                          <a:srgbClr val="002060"/>
                        </a:solidFill>
                        <a:effectLst/>
                        <a:latin typeface="Calibri" panose="020F0502020204030204" pitchFamily="34" charset="0"/>
                      </a:endParaRPr>
                    </a:p>
                  </a:txBody>
                  <a:tcPr marL="0" marR="0" marT="0" marB="0" anchor="ctr"/>
                </a:tc>
                <a:tc>
                  <a:txBody>
                    <a:bodyPr/>
                    <a:lstStyle/>
                    <a:p>
                      <a:pPr algn="just" rtl="0" fontAlgn="ctr"/>
                      <a:endParaRPr lang="es-CO" sz="1000" b="0" i="0" u="none" strike="noStrike">
                        <a:solidFill>
                          <a:srgbClr val="002060"/>
                        </a:solidFill>
                        <a:effectLst/>
                        <a:latin typeface="Calibri" panose="020F0502020204030204" pitchFamily="34" charset="0"/>
                      </a:endParaRPr>
                    </a:p>
                  </a:txBody>
                  <a:tcPr marL="0" marR="0" marT="0" marB="0" anchor="ctr"/>
                </a:tc>
                <a:tc>
                  <a:txBody>
                    <a:bodyPr/>
                    <a:lstStyle/>
                    <a:p>
                      <a:pPr algn="just" rtl="0" fontAlgn="ctr"/>
                      <a:endParaRPr lang="es-CO" sz="1000" b="0" i="0" u="none" strike="noStrike">
                        <a:solidFill>
                          <a:srgbClr val="002060"/>
                        </a:solidFill>
                        <a:effectLst/>
                        <a:latin typeface="Calibri" panose="020F0502020204030204" pitchFamily="34" charset="0"/>
                      </a:endParaRPr>
                    </a:p>
                  </a:txBody>
                  <a:tcPr marL="0" marR="0" marT="0" marB="0" anchor="ctr"/>
                </a:tc>
                <a:tc>
                  <a:txBody>
                    <a:bodyPr/>
                    <a:lstStyle/>
                    <a:p>
                      <a:pPr algn="just" rtl="0" fontAlgn="ctr"/>
                      <a:endParaRPr lang="es-CO" sz="1000" b="0" i="0" u="none" strike="noStrike">
                        <a:solidFill>
                          <a:srgbClr val="002060"/>
                        </a:solidFill>
                        <a:effectLst/>
                        <a:latin typeface="Calibri" panose="020F0502020204030204" pitchFamily="34" charset="0"/>
                      </a:endParaRPr>
                    </a:p>
                  </a:txBody>
                  <a:tcPr marL="0" marR="0" marT="0" marB="0" anchor="ctr"/>
                </a:tc>
                <a:tc>
                  <a:txBody>
                    <a:bodyPr/>
                    <a:lstStyle/>
                    <a:p>
                      <a:pPr algn="just" rtl="0" fontAlgn="ctr"/>
                      <a:endParaRPr lang="es-CO" sz="1000" b="0" i="0" u="none" strike="noStrike">
                        <a:solidFill>
                          <a:srgbClr val="002060"/>
                        </a:solidFill>
                        <a:effectLst/>
                        <a:latin typeface="Calibri" panose="020F0502020204030204" pitchFamily="34" charset="0"/>
                      </a:endParaRPr>
                    </a:p>
                  </a:txBody>
                  <a:tcPr marL="0" marR="0" marT="0" marB="0" anchor="ctr"/>
                </a:tc>
                <a:extLst>
                  <a:ext uri="{0D108BD9-81ED-4DB2-BD59-A6C34878D82A}">
                    <a16:rowId xmlns:a16="http://schemas.microsoft.com/office/drawing/2014/main" xmlns="" val="1716328669"/>
                  </a:ext>
                </a:extLst>
              </a:tr>
              <a:tr h="313898">
                <a:tc>
                  <a:txBody>
                    <a:bodyPr/>
                    <a:lstStyle/>
                    <a:p>
                      <a:pPr algn="just" rtl="0" fontAlgn="ctr"/>
                      <a:r>
                        <a:rPr lang="es-CO" sz="1000" u="none" strike="noStrike">
                          <a:solidFill>
                            <a:srgbClr val="002060"/>
                          </a:solidFill>
                          <a:effectLst/>
                        </a:rPr>
                        <a:t>** Apropiación vigente a 30 de abril de 2020, descontando partidas suspendidas</a:t>
                      </a:r>
                      <a:endParaRPr lang="es-CO" sz="1000" b="0" i="0" u="none" strike="noStrike">
                        <a:solidFill>
                          <a:srgbClr val="002060"/>
                        </a:solidFill>
                        <a:effectLst/>
                        <a:latin typeface="Calibri" panose="020F0502020204030204" pitchFamily="34" charset="0"/>
                      </a:endParaRPr>
                    </a:p>
                  </a:txBody>
                  <a:tcPr marL="0" marR="0" marT="0" marB="0" anchor="ctr"/>
                </a:tc>
                <a:tc>
                  <a:txBody>
                    <a:bodyPr/>
                    <a:lstStyle/>
                    <a:p>
                      <a:pPr algn="just" rtl="0" fontAlgn="ctr"/>
                      <a:endParaRPr lang="es-CO" sz="1000" b="0" i="0" u="none" strike="noStrike">
                        <a:solidFill>
                          <a:srgbClr val="002060"/>
                        </a:solidFill>
                        <a:effectLst/>
                        <a:latin typeface="Calibri" panose="020F0502020204030204" pitchFamily="34" charset="0"/>
                      </a:endParaRPr>
                    </a:p>
                  </a:txBody>
                  <a:tcPr marL="0" marR="0" marT="0" marB="0" anchor="ctr"/>
                </a:tc>
                <a:tc>
                  <a:txBody>
                    <a:bodyPr/>
                    <a:lstStyle/>
                    <a:p>
                      <a:pPr algn="just" rtl="0" fontAlgn="ctr"/>
                      <a:endParaRPr lang="es-CO" sz="1000" b="0" i="0" u="none" strike="noStrike">
                        <a:solidFill>
                          <a:srgbClr val="002060"/>
                        </a:solidFill>
                        <a:effectLst/>
                        <a:latin typeface="Calibri" panose="020F0502020204030204" pitchFamily="34" charset="0"/>
                      </a:endParaRPr>
                    </a:p>
                  </a:txBody>
                  <a:tcPr marL="0" marR="0" marT="0" marB="0" anchor="ctr"/>
                </a:tc>
                <a:tc>
                  <a:txBody>
                    <a:bodyPr/>
                    <a:lstStyle/>
                    <a:p>
                      <a:pPr algn="just" rtl="0" fontAlgn="ctr"/>
                      <a:endParaRPr lang="es-CO" sz="1000" b="0" i="0" u="none" strike="noStrike">
                        <a:solidFill>
                          <a:srgbClr val="002060"/>
                        </a:solidFill>
                        <a:effectLst/>
                        <a:latin typeface="Calibri" panose="020F0502020204030204" pitchFamily="34" charset="0"/>
                      </a:endParaRPr>
                    </a:p>
                  </a:txBody>
                  <a:tcPr marL="0" marR="0" marT="0" marB="0" anchor="ctr"/>
                </a:tc>
                <a:tc>
                  <a:txBody>
                    <a:bodyPr/>
                    <a:lstStyle/>
                    <a:p>
                      <a:pPr algn="just" rtl="0" fontAlgn="ctr"/>
                      <a:endParaRPr lang="es-CO" sz="1000" b="0" i="0" u="none" strike="noStrike">
                        <a:solidFill>
                          <a:srgbClr val="002060"/>
                        </a:solidFill>
                        <a:effectLst/>
                        <a:latin typeface="Calibri" panose="020F0502020204030204" pitchFamily="34" charset="0"/>
                      </a:endParaRPr>
                    </a:p>
                  </a:txBody>
                  <a:tcPr marL="0" marR="0" marT="0" marB="0" anchor="ctr"/>
                </a:tc>
                <a:tc>
                  <a:txBody>
                    <a:bodyPr/>
                    <a:lstStyle/>
                    <a:p>
                      <a:pPr algn="just" rtl="0" fontAlgn="ctr"/>
                      <a:endParaRPr lang="es-CO" sz="1000" b="0" i="0" u="none" strike="noStrike">
                        <a:solidFill>
                          <a:srgbClr val="002060"/>
                        </a:solidFill>
                        <a:effectLst/>
                        <a:latin typeface="Calibri" panose="020F0502020204030204" pitchFamily="34" charset="0"/>
                      </a:endParaRPr>
                    </a:p>
                  </a:txBody>
                  <a:tcPr marL="0" marR="0" marT="0" marB="0" anchor="ctr"/>
                </a:tc>
                <a:tc>
                  <a:txBody>
                    <a:bodyPr/>
                    <a:lstStyle/>
                    <a:p>
                      <a:pPr algn="just" rtl="0" fontAlgn="ctr"/>
                      <a:endParaRPr lang="es-CO" sz="1000" b="0" i="0" u="none" strike="noStrike">
                        <a:solidFill>
                          <a:srgbClr val="002060"/>
                        </a:solidFill>
                        <a:effectLst/>
                        <a:latin typeface="Calibri" panose="020F0502020204030204" pitchFamily="34" charset="0"/>
                      </a:endParaRPr>
                    </a:p>
                  </a:txBody>
                  <a:tcPr marL="0" marR="0" marT="0" marB="0" anchor="ctr"/>
                </a:tc>
                <a:extLst>
                  <a:ext uri="{0D108BD9-81ED-4DB2-BD59-A6C34878D82A}">
                    <a16:rowId xmlns:a16="http://schemas.microsoft.com/office/drawing/2014/main" xmlns="" val="1581373752"/>
                  </a:ext>
                </a:extLst>
              </a:tr>
              <a:tr h="327546">
                <a:tc gridSpan="7">
                  <a:txBody>
                    <a:bodyPr/>
                    <a:lstStyle/>
                    <a:p>
                      <a:pPr algn="just" rtl="0" fontAlgn="ctr"/>
                      <a:r>
                        <a:rPr lang="es-ES" sz="1000" u="none" strike="noStrike" dirty="0">
                          <a:solidFill>
                            <a:srgbClr val="002060"/>
                          </a:solidFill>
                          <a:effectLst/>
                        </a:rPr>
                        <a:t>*** La información de los proyectos de inversión 2021 - 2024 del Sector Hacienda guardan total coherencia con la información del aplicativo SUIFP a la fecha.</a:t>
                      </a:r>
                      <a:endParaRPr lang="es-ES" sz="1000" b="0" i="0" u="none" strike="noStrike" dirty="0">
                        <a:solidFill>
                          <a:srgbClr val="002060"/>
                        </a:solidFill>
                        <a:effectLst/>
                        <a:latin typeface="Calibri" panose="020F0502020204030204" pitchFamily="34" charset="0"/>
                      </a:endParaRPr>
                    </a:p>
                  </a:txBody>
                  <a:tcPr marL="0" marR="0" marT="0" marB="0" anchor="ct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pPr algn="l" rtl="0" fontAlgn="ctr"/>
                      <a:endParaRPr lang="es-CO" sz="900" b="0" i="0" u="none" strike="noStrike" dirty="0">
                        <a:solidFill>
                          <a:srgbClr val="203764"/>
                        </a:solidFill>
                        <a:effectLst/>
                        <a:latin typeface="Calibri" panose="020F0502020204030204" pitchFamily="34" charset="0"/>
                      </a:endParaRPr>
                    </a:p>
                  </a:txBody>
                  <a:tcPr marL="0" marR="0" marT="0" marB="0" anchor="ctr"/>
                </a:tc>
                <a:tc hMerge="1">
                  <a:txBody>
                    <a:bodyPr/>
                    <a:lstStyle/>
                    <a:p>
                      <a:pPr algn="l" rtl="0" fontAlgn="ctr"/>
                      <a:endParaRPr lang="es-CO" sz="900" b="0" i="0" u="none" strike="noStrike" dirty="0">
                        <a:solidFill>
                          <a:srgbClr val="203764"/>
                        </a:solidFill>
                        <a:effectLst/>
                        <a:latin typeface="Calibri" panose="020F0502020204030204" pitchFamily="34" charset="0"/>
                      </a:endParaRPr>
                    </a:p>
                  </a:txBody>
                  <a:tcPr marL="0" marR="0" marT="0" marB="0" anchor="ctr"/>
                </a:tc>
                <a:tc hMerge="1">
                  <a:txBody>
                    <a:bodyPr/>
                    <a:lstStyle/>
                    <a:p>
                      <a:pPr algn="l" rtl="0" fontAlgn="ctr"/>
                      <a:endParaRPr lang="es-CO" sz="900" b="0" i="0" u="none" strike="noStrike" dirty="0">
                        <a:solidFill>
                          <a:srgbClr val="203764"/>
                        </a:solidFill>
                        <a:effectLst/>
                        <a:latin typeface="Calibri" panose="020F0502020204030204" pitchFamily="34" charset="0"/>
                      </a:endParaRPr>
                    </a:p>
                  </a:txBody>
                  <a:tcPr marL="0" marR="0" marT="0" marB="0" anchor="ctr"/>
                </a:tc>
                <a:extLst>
                  <a:ext uri="{0D108BD9-81ED-4DB2-BD59-A6C34878D82A}">
                    <a16:rowId xmlns:a16="http://schemas.microsoft.com/office/drawing/2014/main" xmlns="" val="75577306"/>
                  </a:ext>
                </a:extLst>
              </a:tr>
              <a:tr h="350793">
                <a:tc gridSpan="7">
                  <a:txBody>
                    <a:bodyPr/>
                    <a:lstStyle/>
                    <a:p>
                      <a:pPr algn="just" rtl="0" fontAlgn="ctr"/>
                      <a:r>
                        <a:rPr lang="es-ES" sz="1000" u="none" strike="noStrike" dirty="0">
                          <a:solidFill>
                            <a:srgbClr val="002060"/>
                          </a:solidFill>
                          <a:effectLst/>
                        </a:rPr>
                        <a:t>**** Para el calculo de los valores por Entidad del MGMP 2021- 2023 ; se </a:t>
                      </a:r>
                      <a:r>
                        <a:rPr lang="es-ES" sz="1000" u="none" strike="noStrike" dirty="0" smtClean="0">
                          <a:solidFill>
                            <a:srgbClr val="002060"/>
                          </a:solidFill>
                          <a:effectLst/>
                        </a:rPr>
                        <a:t>estableció </a:t>
                      </a:r>
                      <a:r>
                        <a:rPr lang="es-ES" sz="1000" u="none" strike="noStrike" dirty="0">
                          <a:solidFill>
                            <a:srgbClr val="002060"/>
                          </a:solidFill>
                          <a:effectLst/>
                        </a:rPr>
                        <a:t>en  la vigencia 2021 conforme al tope presupuestal de inversión asignado en el Anteproyecto de Presupuesto,  y en las vigencias 2022 -2023, se realizó el incremento de acuerdo a los topes de inversión indicados  en correo </a:t>
                      </a:r>
                      <a:r>
                        <a:rPr lang="es-ES" sz="1000" u="none" strike="noStrike" dirty="0" smtClean="0">
                          <a:solidFill>
                            <a:srgbClr val="002060"/>
                          </a:solidFill>
                          <a:effectLst/>
                        </a:rPr>
                        <a:t>electrónico </a:t>
                      </a:r>
                      <a:r>
                        <a:rPr lang="es-ES" sz="1000" u="none" strike="noStrike" dirty="0">
                          <a:solidFill>
                            <a:srgbClr val="002060"/>
                          </a:solidFill>
                          <a:effectLst/>
                        </a:rPr>
                        <a:t>por parte del Departamento Nacional de Planeación para el Sector Hacienda, estableciendo las variaciones porcentuales conforme a la variación anual del tope global y la vigencia 2024 con un incremento por entidad del 3% conforme a los supuestos </a:t>
                      </a:r>
                      <a:r>
                        <a:rPr lang="es-ES" sz="1000" u="none" strike="noStrike" dirty="0" smtClean="0">
                          <a:solidFill>
                            <a:srgbClr val="002060"/>
                          </a:solidFill>
                          <a:effectLst/>
                        </a:rPr>
                        <a:t>macroeconómicos.</a:t>
                      </a:r>
                      <a:endParaRPr lang="es-ES" sz="1000" b="0" i="0" u="none" strike="noStrike" dirty="0">
                        <a:solidFill>
                          <a:srgbClr val="002060"/>
                        </a:solidFill>
                        <a:effectLst/>
                        <a:latin typeface="Calibri" panose="020F0502020204030204" pitchFamily="34" charset="0"/>
                      </a:endParaRPr>
                    </a:p>
                  </a:txBody>
                  <a:tcPr marL="0" marR="0" marT="0" marB="0" anchor="ctr"/>
                </a:tc>
                <a:tc hMerge="1">
                  <a:txBody>
                    <a:bodyPr/>
                    <a:lstStyle/>
                    <a:p>
                      <a:endParaRPr lang="es-CO"/>
                    </a:p>
                  </a:txBody>
                  <a:tcPr/>
                </a:tc>
                <a:tc hMerge="1">
                  <a:txBody>
                    <a:bodyPr/>
                    <a:lstStyle/>
                    <a:p>
                      <a:endParaRPr lang="es-CO"/>
                    </a:p>
                  </a:txBody>
                  <a:tcPr/>
                </a:tc>
                <a:tc hMerge="1">
                  <a:txBody>
                    <a:bodyPr/>
                    <a:lstStyle/>
                    <a:p>
                      <a:endParaRPr lang="es-CO" sz="1500"/>
                    </a:p>
                  </a:txBody>
                  <a:tcPr marL="78054" marR="78054" marT="39027" marB="39027"/>
                </a:tc>
                <a:tc hMerge="1">
                  <a:txBody>
                    <a:bodyPr/>
                    <a:lstStyle/>
                    <a:p>
                      <a:endParaRPr lang="es-CO" sz="1500"/>
                    </a:p>
                  </a:txBody>
                  <a:tcPr marL="78054" marR="78054" marT="39027" marB="39027"/>
                </a:tc>
                <a:tc hMerge="1">
                  <a:txBody>
                    <a:bodyPr/>
                    <a:lstStyle/>
                    <a:p>
                      <a:endParaRPr lang="es-CO" sz="1500"/>
                    </a:p>
                  </a:txBody>
                  <a:tcPr marL="78054" marR="78054" marT="39027" marB="39027"/>
                </a:tc>
                <a:tc hMerge="1">
                  <a:txBody>
                    <a:bodyPr/>
                    <a:lstStyle/>
                    <a:p>
                      <a:endParaRPr lang="es-CO" sz="1500" dirty="0"/>
                    </a:p>
                  </a:txBody>
                  <a:tcPr marL="78054" marR="78054" marT="39027" marB="39027"/>
                </a:tc>
                <a:extLst>
                  <a:ext uri="{0D108BD9-81ED-4DB2-BD59-A6C34878D82A}">
                    <a16:rowId xmlns:a16="http://schemas.microsoft.com/office/drawing/2014/main" xmlns="" val="4231338699"/>
                  </a:ext>
                </a:extLst>
              </a:tr>
            </a:tbl>
          </a:graphicData>
        </a:graphic>
      </p:graphicFrame>
    </p:spTree>
    <p:extLst>
      <p:ext uri="{BB962C8B-B14F-4D97-AF65-F5344CB8AC3E}">
        <p14:creationId xmlns:p14="http://schemas.microsoft.com/office/powerpoint/2010/main" val="367929893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5">
            <a:extLst>
              <a:ext uri="{FF2B5EF4-FFF2-40B4-BE49-F238E27FC236}">
                <a16:creationId xmlns:a16="http://schemas.microsoft.com/office/drawing/2014/main" xmlns="" id="{147A00F9-85D5-482F-8929-515BA65B6DAA}"/>
              </a:ext>
            </a:extLst>
          </p:cNvPr>
          <p:cNvSpPr>
            <a:spLocks noGrp="1"/>
          </p:cNvSpPr>
          <p:nvPr>
            <p:ph type="title"/>
          </p:nvPr>
        </p:nvSpPr>
        <p:spPr>
          <a:xfrm>
            <a:off x="292653" y="591988"/>
            <a:ext cx="11613596" cy="559387"/>
          </a:xfrm>
        </p:spPr>
        <p:txBody>
          <a:bodyPr/>
          <a:lstStyle/>
          <a:p>
            <a:r>
              <a:rPr lang="es-CO" dirty="0"/>
              <a:t>3</a:t>
            </a:r>
            <a:r>
              <a:rPr lang="es-CO" dirty="0" smtClean="0"/>
              <a:t>.1 </a:t>
            </a:r>
            <a:r>
              <a:rPr lang="es-CO" dirty="0"/>
              <a:t>Solicitud MGMP Inversión</a:t>
            </a:r>
          </a:p>
        </p:txBody>
      </p:sp>
      <p:sp>
        <p:nvSpPr>
          <p:cNvPr id="17" name="Text Placeholder 16">
            <a:extLst>
              <a:ext uri="{FF2B5EF4-FFF2-40B4-BE49-F238E27FC236}">
                <a16:creationId xmlns:a16="http://schemas.microsoft.com/office/drawing/2014/main" xmlns="" id="{CC7E4799-0F53-4A92-81A5-D4162B3A1AAE}"/>
              </a:ext>
            </a:extLst>
          </p:cNvPr>
          <p:cNvSpPr>
            <a:spLocks noGrp="1"/>
          </p:cNvSpPr>
          <p:nvPr>
            <p:ph type="body" sz="quarter" idx="10"/>
          </p:nvPr>
        </p:nvSpPr>
        <p:spPr>
          <a:xfrm>
            <a:off x="933309" y="1151375"/>
            <a:ext cx="11614384" cy="360939"/>
          </a:xfrm>
        </p:spPr>
        <p:txBody>
          <a:bodyPr/>
          <a:lstStyle/>
          <a:p>
            <a:r>
              <a:rPr lang="es-CO" dirty="0"/>
              <a:t>Proyecciones</a:t>
            </a:r>
          </a:p>
          <a:p>
            <a:endParaRPr lang="es-CO" dirty="0"/>
          </a:p>
        </p:txBody>
      </p:sp>
      <p:graphicFrame>
        <p:nvGraphicFramePr>
          <p:cNvPr id="3" name="Tabla 2"/>
          <p:cNvGraphicFramePr>
            <a:graphicFrameLocks noGrp="1"/>
          </p:cNvGraphicFramePr>
          <p:nvPr>
            <p:extLst/>
          </p:nvPr>
        </p:nvGraphicFramePr>
        <p:xfrm>
          <a:off x="933309" y="1888183"/>
          <a:ext cx="10481478" cy="3824844"/>
        </p:xfrm>
        <a:graphic>
          <a:graphicData uri="http://schemas.openxmlformats.org/drawingml/2006/table">
            <a:tbl>
              <a:tblPr/>
              <a:tblGrid>
                <a:gridCol w="2734765">
                  <a:extLst>
                    <a:ext uri="{9D8B030D-6E8A-4147-A177-3AD203B41FA5}">
                      <a16:colId xmlns:a16="http://schemas.microsoft.com/office/drawing/2014/main" xmlns="" val="2737158403"/>
                    </a:ext>
                  </a:extLst>
                </a:gridCol>
                <a:gridCol w="915163">
                  <a:extLst>
                    <a:ext uri="{9D8B030D-6E8A-4147-A177-3AD203B41FA5}">
                      <a16:colId xmlns:a16="http://schemas.microsoft.com/office/drawing/2014/main" xmlns="" val="2931767165"/>
                    </a:ext>
                  </a:extLst>
                </a:gridCol>
                <a:gridCol w="915163">
                  <a:extLst>
                    <a:ext uri="{9D8B030D-6E8A-4147-A177-3AD203B41FA5}">
                      <a16:colId xmlns:a16="http://schemas.microsoft.com/office/drawing/2014/main" xmlns="" val="4133945911"/>
                    </a:ext>
                  </a:extLst>
                </a:gridCol>
                <a:gridCol w="915163">
                  <a:extLst>
                    <a:ext uri="{9D8B030D-6E8A-4147-A177-3AD203B41FA5}">
                      <a16:colId xmlns:a16="http://schemas.microsoft.com/office/drawing/2014/main" xmlns="" val="1925342816"/>
                    </a:ext>
                  </a:extLst>
                </a:gridCol>
                <a:gridCol w="915163">
                  <a:extLst>
                    <a:ext uri="{9D8B030D-6E8A-4147-A177-3AD203B41FA5}">
                      <a16:colId xmlns:a16="http://schemas.microsoft.com/office/drawing/2014/main" xmlns="" val="1442919576"/>
                    </a:ext>
                  </a:extLst>
                </a:gridCol>
                <a:gridCol w="915163">
                  <a:extLst>
                    <a:ext uri="{9D8B030D-6E8A-4147-A177-3AD203B41FA5}">
                      <a16:colId xmlns:a16="http://schemas.microsoft.com/office/drawing/2014/main" xmlns="" val="2183242396"/>
                    </a:ext>
                  </a:extLst>
                </a:gridCol>
                <a:gridCol w="900864">
                  <a:extLst>
                    <a:ext uri="{9D8B030D-6E8A-4147-A177-3AD203B41FA5}">
                      <a16:colId xmlns:a16="http://schemas.microsoft.com/office/drawing/2014/main" xmlns="" val="1672426254"/>
                    </a:ext>
                  </a:extLst>
                </a:gridCol>
                <a:gridCol w="586277">
                  <a:extLst>
                    <a:ext uri="{9D8B030D-6E8A-4147-A177-3AD203B41FA5}">
                      <a16:colId xmlns:a16="http://schemas.microsoft.com/office/drawing/2014/main" xmlns="" val="2547668286"/>
                    </a:ext>
                  </a:extLst>
                </a:gridCol>
                <a:gridCol w="589851">
                  <a:extLst>
                    <a:ext uri="{9D8B030D-6E8A-4147-A177-3AD203B41FA5}">
                      <a16:colId xmlns:a16="http://schemas.microsoft.com/office/drawing/2014/main" xmlns="" val="774319063"/>
                    </a:ext>
                  </a:extLst>
                </a:gridCol>
                <a:gridCol w="546953">
                  <a:extLst>
                    <a:ext uri="{9D8B030D-6E8A-4147-A177-3AD203B41FA5}">
                      <a16:colId xmlns:a16="http://schemas.microsoft.com/office/drawing/2014/main" xmlns="" val="3965901558"/>
                    </a:ext>
                  </a:extLst>
                </a:gridCol>
                <a:gridCol w="546953">
                  <a:extLst>
                    <a:ext uri="{9D8B030D-6E8A-4147-A177-3AD203B41FA5}">
                      <a16:colId xmlns:a16="http://schemas.microsoft.com/office/drawing/2014/main" xmlns="" val="1681687983"/>
                    </a:ext>
                  </a:extLst>
                </a:gridCol>
              </a:tblGrid>
              <a:tr h="340719">
                <a:tc>
                  <a:txBody>
                    <a:bodyPr/>
                    <a:lstStyle/>
                    <a:p>
                      <a:pPr algn="l" rtl="0" fontAlgn="ctr"/>
                      <a:r>
                        <a:rPr lang="es-CO" sz="1000" b="1" i="0" u="none" strike="noStrike">
                          <a:solidFill>
                            <a:srgbClr val="203764"/>
                          </a:solidFill>
                          <a:effectLst/>
                          <a:latin typeface="Calibri" panose="020F0502020204030204" pitchFamily="34" charset="0"/>
                        </a:rPr>
                        <a:t>Millones de pesos</a:t>
                      </a:r>
                    </a:p>
                  </a:txBody>
                  <a:tcPr marL="0" marR="0" marT="0" marB="0" anchor="ctr">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endParaRPr lang="es-CO" sz="1800" b="0" i="0" u="none" strike="noStrike">
                        <a:solidFill>
                          <a:srgbClr val="000000"/>
                        </a:solidFill>
                        <a:effectLst/>
                        <a:latin typeface="Arial" panose="020B0604020202020204" pitchFamily="34" charset="0"/>
                      </a:endParaRPr>
                    </a:p>
                  </a:txBody>
                  <a:tcPr marL="0" marR="0" marT="0" marB="0" anchor="ctr">
                    <a:lnL>
                      <a:noFill/>
                    </a:lnL>
                    <a:lnR>
                      <a:noFill/>
                    </a:lnR>
                    <a:lnT w="1270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ctr"/>
                      <a:endParaRPr lang="es-CO" sz="1000" b="0" i="0" u="none" strike="noStrike">
                        <a:solidFill>
                          <a:srgbClr val="000000"/>
                        </a:solidFill>
                        <a:effectLst/>
                        <a:latin typeface="Calibri" panose="020F0502020204030204" pitchFamily="34" charset="0"/>
                      </a:endParaRPr>
                    </a:p>
                  </a:txBody>
                  <a:tcPr marL="0" marR="0" marT="0" marB="0" anchor="ctr">
                    <a:lnL>
                      <a:noFill/>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8">
                  <a:txBody>
                    <a:bodyPr/>
                    <a:lstStyle/>
                    <a:p>
                      <a:pPr algn="ctr" rtl="0" fontAlgn="ctr"/>
                      <a:r>
                        <a:rPr lang="es-CO" sz="1400" b="1" i="0" u="none" strike="noStrike">
                          <a:solidFill>
                            <a:srgbClr val="FFFFFF"/>
                          </a:solidFill>
                          <a:effectLst/>
                          <a:latin typeface="Calibri" panose="020F0502020204030204" pitchFamily="34" charset="0"/>
                        </a:rPr>
                        <a:t>MGMP 2020 - 2023</a:t>
                      </a:r>
                    </a:p>
                  </a:txBody>
                  <a:tcPr marL="0" marR="0" marT="0" marB="0"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03764"/>
                    </a:solidFill>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extLst>
                  <a:ext uri="{0D108BD9-81ED-4DB2-BD59-A6C34878D82A}">
                    <a16:rowId xmlns:a16="http://schemas.microsoft.com/office/drawing/2014/main" xmlns="" val="687817057"/>
                  </a:ext>
                </a:extLst>
              </a:tr>
              <a:tr h="230809">
                <a:tc rowSpan="2">
                  <a:txBody>
                    <a:bodyPr/>
                    <a:lstStyle/>
                    <a:p>
                      <a:pPr algn="ctr" rtl="0" fontAlgn="ctr"/>
                      <a:r>
                        <a:rPr lang="es-CO" sz="1400" b="1" i="0" u="none" strike="noStrike">
                          <a:solidFill>
                            <a:srgbClr val="FFFFFF"/>
                          </a:solidFill>
                          <a:effectLst/>
                          <a:latin typeface="Calibri" panose="020F0502020204030204" pitchFamily="34" charset="0"/>
                        </a:rPr>
                        <a:t>Inversión/Entidad</a:t>
                      </a:r>
                    </a:p>
                  </a:txBody>
                  <a:tcPr marL="0" marR="0" marT="0" marB="0" anchor="ctr">
                    <a:lnL w="12700" cap="flat" cmpd="sng" algn="ctr">
                      <a:solidFill>
                        <a:schemeClr val="tx1"/>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203764"/>
                    </a:solidFill>
                  </a:tcPr>
                </a:tc>
                <a:tc rowSpan="2">
                  <a:txBody>
                    <a:bodyPr/>
                    <a:lstStyle/>
                    <a:p>
                      <a:pPr algn="ctr" rtl="0" fontAlgn="ctr"/>
                      <a:r>
                        <a:rPr lang="es-CO" sz="1200" b="1" i="0" u="none" strike="noStrike">
                          <a:solidFill>
                            <a:srgbClr val="FFFFFF"/>
                          </a:solidFill>
                          <a:effectLst/>
                          <a:latin typeface="Calibri" panose="020F0502020204030204" pitchFamily="34" charset="0"/>
                        </a:rPr>
                        <a:t>2020*</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203764"/>
                    </a:solidFill>
                  </a:tcPr>
                </a:tc>
                <a:tc rowSpan="2">
                  <a:txBody>
                    <a:bodyPr/>
                    <a:lstStyle/>
                    <a:p>
                      <a:pPr algn="ctr" rtl="0" fontAlgn="ctr"/>
                      <a:r>
                        <a:rPr lang="es-CO" sz="1200" b="1" i="0" u="none" strike="noStrike">
                          <a:solidFill>
                            <a:srgbClr val="FFFFFF"/>
                          </a:solidFill>
                          <a:effectLst/>
                          <a:latin typeface="Calibri" panose="020F0502020204030204" pitchFamily="34" charset="0"/>
                        </a:rPr>
                        <a:t>2020**</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203764"/>
                    </a:solidFill>
                  </a:tcPr>
                </a:tc>
                <a:tc rowSpan="2">
                  <a:txBody>
                    <a:bodyPr/>
                    <a:lstStyle/>
                    <a:p>
                      <a:pPr algn="ctr" rtl="0" fontAlgn="ctr"/>
                      <a:r>
                        <a:rPr lang="es-CO" sz="1200" b="1" i="0" u="none" strike="noStrike">
                          <a:solidFill>
                            <a:srgbClr val="FFFFFF"/>
                          </a:solidFill>
                          <a:effectLst/>
                          <a:latin typeface="Calibri" panose="020F0502020204030204" pitchFamily="34" charset="0"/>
                        </a:rPr>
                        <a:t>2021</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203764"/>
                    </a:solidFill>
                  </a:tcPr>
                </a:tc>
                <a:tc rowSpan="2">
                  <a:txBody>
                    <a:bodyPr/>
                    <a:lstStyle/>
                    <a:p>
                      <a:pPr algn="ctr" rtl="0" fontAlgn="ctr"/>
                      <a:r>
                        <a:rPr lang="es-CO" sz="1200" b="1" i="0" u="none" strike="noStrike">
                          <a:solidFill>
                            <a:srgbClr val="FFFFFF"/>
                          </a:solidFill>
                          <a:effectLst/>
                          <a:latin typeface="Calibri" panose="020F0502020204030204" pitchFamily="34" charset="0"/>
                        </a:rPr>
                        <a:t>2022</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203764"/>
                    </a:solidFill>
                  </a:tcPr>
                </a:tc>
                <a:tc rowSpan="2">
                  <a:txBody>
                    <a:bodyPr/>
                    <a:lstStyle/>
                    <a:p>
                      <a:pPr algn="ctr" rtl="0" fontAlgn="ctr"/>
                      <a:r>
                        <a:rPr lang="es-CO" sz="1200" b="1" i="0" u="none" strike="noStrike">
                          <a:solidFill>
                            <a:srgbClr val="FFFFFF"/>
                          </a:solidFill>
                          <a:effectLst/>
                          <a:latin typeface="Calibri" panose="020F0502020204030204" pitchFamily="34" charset="0"/>
                        </a:rPr>
                        <a:t>2023</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203764"/>
                    </a:solidFill>
                  </a:tcPr>
                </a:tc>
                <a:tc rowSpan="2">
                  <a:txBody>
                    <a:bodyPr/>
                    <a:lstStyle/>
                    <a:p>
                      <a:pPr algn="ctr" rtl="0" fontAlgn="ctr"/>
                      <a:r>
                        <a:rPr lang="es-CO" sz="1200" b="1" i="0" u="none" strike="noStrike">
                          <a:solidFill>
                            <a:srgbClr val="FFFFFF"/>
                          </a:solidFill>
                          <a:effectLst/>
                          <a:latin typeface="Calibri" panose="020F0502020204030204" pitchFamily="34" charset="0"/>
                        </a:rPr>
                        <a:t>2024</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203764"/>
                    </a:solidFill>
                  </a:tcPr>
                </a:tc>
                <a:tc>
                  <a:txBody>
                    <a:bodyPr/>
                    <a:lstStyle/>
                    <a:p>
                      <a:pPr algn="ctr" rtl="0" fontAlgn="ctr"/>
                      <a:r>
                        <a:rPr lang="es-CO" sz="1200" b="1" i="0" u="none" strike="noStrike">
                          <a:solidFill>
                            <a:srgbClr val="FFFFFF"/>
                          </a:solidFill>
                          <a:effectLst/>
                          <a:latin typeface="Calibri" panose="020F0502020204030204" pitchFamily="34" charset="0"/>
                        </a:rPr>
                        <a:t>Var%</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203764"/>
                    </a:solidFill>
                  </a:tcPr>
                </a:tc>
                <a:tc>
                  <a:txBody>
                    <a:bodyPr/>
                    <a:lstStyle/>
                    <a:p>
                      <a:pPr algn="ctr" rtl="0" fontAlgn="ctr"/>
                      <a:r>
                        <a:rPr lang="es-CO" sz="1200" b="1" i="0" u="none" strike="noStrike">
                          <a:solidFill>
                            <a:srgbClr val="FFFFFF"/>
                          </a:solidFill>
                          <a:effectLst/>
                          <a:latin typeface="Calibri" panose="020F0502020204030204" pitchFamily="34" charset="0"/>
                        </a:rPr>
                        <a:t>Var%</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203764"/>
                    </a:solidFill>
                  </a:tcPr>
                </a:tc>
                <a:tc>
                  <a:txBody>
                    <a:bodyPr/>
                    <a:lstStyle/>
                    <a:p>
                      <a:pPr algn="ctr" rtl="0" fontAlgn="ctr"/>
                      <a:r>
                        <a:rPr lang="es-CO" sz="1200" b="1" i="0" u="none" strike="noStrike">
                          <a:solidFill>
                            <a:srgbClr val="FFFFFF"/>
                          </a:solidFill>
                          <a:effectLst/>
                          <a:latin typeface="Calibri" panose="020F0502020204030204" pitchFamily="34" charset="0"/>
                        </a:rPr>
                        <a:t>Var%</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203764"/>
                    </a:solidFill>
                  </a:tcPr>
                </a:tc>
                <a:tc>
                  <a:txBody>
                    <a:bodyPr/>
                    <a:lstStyle/>
                    <a:p>
                      <a:pPr algn="ctr" rtl="0" fontAlgn="ctr"/>
                      <a:r>
                        <a:rPr lang="es-CO" sz="1200" b="1" i="0" u="none" strike="noStrike">
                          <a:solidFill>
                            <a:srgbClr val="FFFFFF"/>
                          </a:solidFill>
                          <a:effectLst/>
                          <a:latin typeface="Calibri" panose="020F0502020204030204" pitchFamily="34" charset="0"/>
                        </a:rPr>
                        <a:t>Var%</a:t>
                      </a:r>
                    </a:p>
                  </a:txBody>
                  <a:tcPr marL="0" marR="0" marT="0" marB="0" anchor="ctr">
                    <a:lnL w="6350" cap="flat" cmpd="sng" algn="ctr">
                      <a:solidFill>
                        <a:srgbClr val="B8CCE4"/>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203764"/>
                    </a:solidFill>
                  </a:tcPr>
                </a:tc>
                <a:extLst>
                  <a:ext uri="{0D108BD9-81ED-4DB2-BD59-A6C34878D82A}">
                    <a16:rowId xmlns:a16="http://schemas.microsoft.com/office/drawing/2014/main" xmlns="" val="930836008"/>
                  </a:ext>
                </a:extLst>
              </a:tr>
              <a:tr h="241801">
                <a:tc vMerge="1">
                  <a:txBody>
                    <a:bodyPr/>
                    <a:lstStyle/>
                    <a:p>
                      <a:endParaRPr lang="es-CO"/>
                    </a:p>
                  </a:txBody>
                  <a:tcPr/>
                </a:tc>
                <a:tc vMerge="1">
                  <a:txBody>
                    <a:bodyPr/>
                    <a:lstStyle/>
                    <a:p>
                      <a:endParaRPr lang="es-CO"/>
                    </a:p>
                  </a:txBody>
                  <a:tcPr/>
                </a:tc>
                <a:tc vMerge="1">
                  <a:txBody>
                    <a:bodyPr/>
                    <a:lstStyle/>
                    <a:p>
                      <a:endParaRPr lang="es-CO"/>
                    </a:p>
                  </a:txBody>
                  <a:tcPr/>
                </a:tc>
                <a:tc vMerge="1">
                  <a:txBody>
                    <a:bodyPr/>
                    <a:lstStyle/>
                    <a:p>
                      <a:endParaRPr lang="es-CO"/>
                    </a:p>
                  </a:txBody>
                  <a:tcPr/>
                </a:tc>
                <a:tc vMerge="1">
                  <a:txBody>
                    <a:bodyPr/>
                    <a:lstStyle/>
                    <a:p>
                      <a:endParaRPr lang="es-CO"/>
                    </a:p>
                  </a:txBody>
                  <a:tcPr/>
                </a:tc>
                <a:tc vMerge="1">
                  <a:txBody>
                    <a:bodyPr/>
                    <a:lstStyle/>
                    <a:p>
                      <a:endParaRPr lang="es-CO"/>
                    </a:p>
                  </a:txBody>
                  <a:tcPr/>
                </a:tc>
                <a:tc vMerge="1">
                  <a:txBody>
                    <a:bodyPr/>
                    <a:lstStyle/>
                    <a:p>
                      <a:endParaRPr lang="es-CO"/>
                    </a:p>
                  </a:txBody>
                  <a:tcPr/>
                </a:tc>
                <a:tc>
                  <a:txBody>
                    <a:bodyPr/>
                    <a:lstStyle/>
                    <a:p>
                      <a:pPr algn="ctr" rtl="0" fontAlgn="ctr"/>
                      <a:r>
                        <a:rPr lang="es-CO" sz="1200" b="1" i="0" u="none" strike="noStrike">
                          <a:solidFill>
                            <a:srgbClr val="FFFFFF"/>
                          </a:solidFill>
                          <a:effectLst/>
                          <a:latin typeface="Calibri" panose="020F0502020204030204" pitchFamily="34" charset="0"/>
                        </a:rPr>
                        <a:t>21/20</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203764"/>
                    </a:solidFill>
                  </a:tcPr>
                </a:tc>
                <a:tc>
                  <a:txBody>
                    <a:bodyPr/>
                    <a:lstStyle/>
                    <a:p>
                      <a:pPr algn="ctr" rtl="0" fontAlgn="ctr"/>
                      <a:r>
                        <a:rPr lang="es-CO" sz="1200" b="1" i="0" u="none" strike="noStrike">
                          <a:solidFill>
                            <a:srgbClr val="FFFFFF"/>
                          </a:solidFill>
                          <a:effectLst/>
                          <a:latin typeface="Calibri" panose="020F0502020204030204" pitchFamily="34" charset="0"/>
                        </a:rPr>
                        <a:t>22/21</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203764"/>
                    </a:solidFill>
                  </a:tcPr>
                </a:tc>
                <a:tc>
                  <a:txBody>
                    <a:bodyPr/>
                    <a:lstStyle/>
                    <a:p>
                      <a:pPr algn="ctr" rtl="0" fontAlgn="ctr"/>
                      <a:r>
                        <a:rPr lang="es-CO" sz="1200" b="1" i="0" u="none" strike="noStrike">
                          <a:solidFill>
                            <a:srgbClr val="FFFFFF"/>
                          </a:solidFill>
                          <a:effectLst/>
                          <a:latin typeface="Calibri" panose="020F0502020204030204" pitchFamily="34" charset="0"/>
                        </a:rPr>
                        <a:t>23/22</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203764"/>
                    </a:solidFill>
                  </a:tcPr>
                </a:tc>
                <a:tc>
                  <a:txBody>
                    <a:bodyPr/>
                    <a:lstStyle/>
                    <a:p>
                      <a:pPr algn="ctr" rtl="0" fontAlgn="ctr"/>
                      <a:r>
                        <a:rPr lang="es-CO" sz="1200" b="1" i="0" u="none" strike="noStrike">
                          <a:solidFill>
                            <a:srgbClr val="FFFFFF"/>
                          </a:solidFill>
                          <a:effectLst/>
                          <a:latin typeface="Calibri" panose="020F0502020204030204" pitchFamily="34" charset="0"/>
                        </a:rPr>
                        <a:t>24/23</a:t>
                      </a:r>
                    </a:p>
                  </a:txBody>
                  <a:tcPr marL="0" marR="0" marT="0" marB="0" anchor="ctr">
                    <a:lnL w="6350" cap="flat" cmpd="sng" algn="ctr">
                      <a:solidFill>
                        <a:srgbClr val="B8CCE4"/>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203764"/>
                    </a:solidFill>
                  </a:tcPr>
                </a:tc>
                <a:extLst>
                  <a:ext uri="{0D108BD9-81ED-4DB2-BD59-A6C34878D82A}">
                    <a16:rowId xmlns:a16="http://schemas.microsoft.com/office/drawing/2014/main" xmlns="" val="524079754"/>
                  </a:ext>
                </a:extLst>
              </a:tr>
              <a:tr h="230809">
                <a:tc>
                  <a:txBody>
                    <a:bodyPr/>
                    <a:lstStyle/>
                    <a:p>
                      <a:pPr algn="r" rtl="0" fontAlgn="ctr"/>
                      <a:r>
                        <a:rPr lang="es-CO" sz="1200" b="1" i="0" u="none" strike="noStrike">
                          <a:solidFill>
                            <a:srgbClr val="44546A"/>
                          </a:solidFill>
                          <a:effectLst/>
                          <a:latin typeface="Calibri" panose="020F0502020204030204" pitchFamily="34" charset="0"/>
                        </a:rPr>
                        <a:t>FONDO DE ADAPTACIÓN</a:t>
                      </a:r>
                    </a:p>
                  </a:txBody>
                  <a:tcPr marL="0" marR="0" marT="0" marB="0" anchor="ctr">
                    <a:lnL w="12700" cap="flat" cmpd="sng" algn="ctr">
                      <a:solidFill>
                        <a:schemeClr val="tx1"/>
                      </a:solidFill>
                      <a:prstDash val="solid"/>
                      <a:round/>
                      <a:headEnd type="none" w="med" len="med"/>
                      <a:tailEnd type="none" w="med" len="med"/>
                    </a:lnL>
                    <a:lnR w="6350" cap="flat" cmpd="sng" algn="ctr">
                      <a:solidFill>
                        <a:srgbClr val="B8CCE4"/>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r" fontAlgn="ctr"/>
                      <a:r>
                        <a:rPr lang="es-CO" sz="1200" b="1" i="0" u="none" strike="noStrike">
                          <a:solidFill>
                            <a:srgbClr val="44546A"/>
                          </a:solidFill>
                          <a:effectLst/>
                          <a:latin typeface="Calibri" panose="020F0502020204030204" pitchFamily="34" charset="0"/>
                        </a:rPr>
                        <a:t>      381,900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r" fontAlgn="ctr"/>
                      <a:r>
                        <a:rPr lang="es-CO" sz="1200" b="1" i="0" u="none" strike="noStrike">
                          <a:solidFill>
                            <a:srgbClr val="44546A"/>
                          </a:solidFill>
                          <a:effectLst/>
                          <a:latin typeface="Calibri" panose="020F0502020204030204" pitchFamily="34" charset="0"/>
                        </a:rPr>
                        <a:t>      381,646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r" fontAlgn="ctr"/>
                      <a:r>
                        <a:rPr lang="es-CO" sz="1200" b="1" i="0" u="none" strike="noStrike">
                          <a:solidFill>
                            <a:srgbClr val="44546A"/>
                          </a:solidFill>
                          <a:effectLst/>
                          <a:latin typeface="Calibri" panose="020F0502020204030204" pitchFamily="34" charset="0"/>
                        </a:rPr>
                        <a:t>      651,068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r" fontAlgn="ctr"/>
                      <a:r>
                        <a:rPr lang="es-CO" sz="1200" b="1" i="0" u="none" strike="noStrike">
                          <a:solidFill>
                            <a:srgbClr val="44546A"/>
                          </a:solidFill>
                          <a:effectLst/>
                          <a:latin typeface="Calibri" panose="020F0502020204030204" pitchFamily="34" charset="0"/>
                        </a:rPr>
                        <a:t>      266,317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r" fontAlgn="ctr"/>
                      <a:r>
                        <a:rPr lang="es-CO" sz="1200" b="1" i="0" u="none" strike="noStrike">
                          <a:solidFill>
                            <a:srgbClr val="44546A"/>
                          </a:solidFill>
                          <a:effectLst/>
                          <a:latin typeface="Calibri" panose="020F0502020204030204" pitchFamily="34" charset="0"/>
                        </a:rPr>
                        <a:t>               -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r" fontAlgn="ctr"/>
                      <a:r>
                        <a:rPr lang="es-CO" sz="1200" b="1" i="0" u="none" strike="noStrike">
                          <a:solidFill>
                            <a:srgbClr val="44546A"/>
                          </a:solidFill>
                          <a:effectLst/>
                          <a:latin typeface="Calibri" panose="020F0502020204030204" pitchFamily="34" charset="0"/>
                        </a:rPr>
                        <a:t>               -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r" rtl="0" fontAlgn="ctr"/>
                      <a:r>
                        <a:rPr lang="es-CO" sz="1200" b="1" i="0" u="none" strike="noStrike">
                          <a:solidFill>
                            <a:srgbClr val="44546A"/>
                          </a:solidFill>
                          <a:effectLst/>
                          <a:latin typeface="Calibri" panose="020F0502020204030204" pitchFamily="34" charset="0"/>
                        </a:rPr>
                        <a:t>71%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B8CCE4"/>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r" rtl="0" fontAlgn="ctr"/>
                      <a:r>
                        <a:rPr lang="es-CO" sz="1200" b="1" i="0" u="none" strike="noStrike">
                          <a:solidFill>
                            <a:srgbClr val="44546A"/>
                          </a:solidFill>
                          <a:effectLst/>
                          <a:latin typeface="Calibri" panose="020F0502020204030204" pitchFamily="34" charset="0"/>
                        </a:rPr>
                        <a:t>-59%</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r" rtl="0" fontAlgn="ctr"/>
                      <a:r>
                        <a:rPr lang="es-CO" sz="1200" b="1" i="0" u="none" strike="noStrike">
                          <a:solidFill>
                            <a:srgbClr val="44546A"/>
                          </a:solidFill>
                          <a:effectLst/>
                          <a:latin typeface="Calibri" panose="020F0502020204030204" pitchFamily="34" charset="0"/>
                        </a:rPr>
                        <a:t>-100%</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r" rtl="0" fontAlgn="ctr"/>
                      <a:r>
                        <a:rPr lang="es-CO" sz="1200" b="1" i="0" u="none" strike="noStrike">
                          <a:solidFill>
                            <a:srgbClr val="44546A"/>
                          </a:solidFill>
                          <a:effectLst/>
                          <a:latin typeface="Calibri" panose="020F0502020204030204" pitchFamily="34" charset="0"/>
                        </a:rPr>
                        <a:t>0%</a:t>
                      </a:r>
                    </a:p>
                  </a:txBody>
                  <a:tcPr marL="0" marR="0" marT="0" marB="0" anchor="ctr">
                    <a:lnL w="6350" cap="flat" cmpd="sng" algn="ctr">
                      <a:solidFill>
                        <a:srgbClr val="B8CCE4"/>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extLst>
                  <a:ext uri="{0D108BD9-81ED-4DB2-BD59-A6C34878D82A}">
                    <a16:rowId xmlns:a16="http://schemas.microsoft.com/office/drawing/2014/main" xmlns="" val="289848106"/>
                  </a:ext>
                </a:extLst>
              </a:tr>
              <a:tr h="692428">
                <a:tc>
                  <a:txBody>
                    <a:bodyPr/>
                    <a:lstStyle/>
                    <a:p>
                      <a:pPr algn="r" rtl="0" fontAlgn="ctr"/>
                      <a:r>
                        <a:rPr lang="es-ES" sz="1200" b="1" i="0" u="none" strike="noStrike">
                          <a:solidFill>
                            <a:srgbClr val="44546A"/>
                          </a:solidFill>
                          <a:effectLst/>
                          <a:latin typeface="Calibri" panose="020F0502020204030204" pitchFamily="34" charset="0"/>
                        </a:rPr>
                        <a:t>Reducción de la vulnerabilidad fiscal ante desastres y riesgos climáticos</a:t>
                      </a:r>
                    </a:p>
                  </a:txBody>
                  <a:tcPr marL="0" marR="0" marT="0" marB="0" anchor="ctr">
                    <a:lnL w="12700" cap="flat" cmpd="sng" algn="ctr">
                      <a:solidFill>
                        <a:schemeClr val="tx1"/>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2F2F2"/>
                    </a:solidFill>
                  </a:tcPr>
                </a:tc>
                <a:tc>
                  <a:txBody>
                    <a:bodyPr/>
                    <a:lstStyle/>
                    <a:p>
                      <a:pPr algn="r" fontAlgn="ctr"/>
                      <a:r>
                        <a:rPr lang="es-CO" sz="1200" b="0" i="0" u="none" strike="noStrike" dirty="0">
                          <a:solidFill>
                            <a:srgbClr val="44546A"/>
                          </a:solidFill>
                          <a:effectLst/>
                          <a:latin typeface="Calibri" panose="020F0502020204030204" pitchFamily="34" charset="0"/>
                          <a:cs typeface="Calibri" panose="020F0502020204030204" pitchFamily="34" charset="0"/>
                        </a:rPr>
                        <a:t>      378,000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2F2F2"/>
                    </a:solidFill>
                  </a:tcPr>
                </a:tc>
                <a:tc>
                  <a:txBody>
                    <a:bodyPr/>
                    <a:lstStyle/>
                    <a:p>
                      <a:pPr algn="r" fontAlgn="ctr"/>
                      <a:r>
                        <a:rPr lang="es-CO" sz="1200" b="0" i="0" u="none" strike="noStrike" dirty="0">
                          <a:solidFill>
                            <a:srgbClr val="44546A"/>
                          </a:solidFill>
                          <a:effectLst/>
                          <a:latin typeface="Calibri" panose="020F0502020204030204" pitchFamily="34" charset="0"/>
                          <a:cs typeface="Calibri" panose="020F0502020204030204" pitchFamily="34" charset="0"/>
                        </a:rPr>
                        <a:t>      378,000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2F2F2"/>
                    </a:solidFill>
                  </a:tcPr>
                </a:tc>
                <a:tc>
                  <a:txBody>
                    <a:bodyPr/>
                    <a:lstStyle/>
                    <a:p>
                      <a:pPr algn="r" fontAlgn="ctr"/>
                      <a:r>
                        <a:rPr lang="es-CO" sz="1200" b="0" i="0" u="none" strike="noStrike">
                          <a:solidFill>
                            <a:srgbClr val="44546A"/>
                          </a:solidFill>
                          <a:effectLst/>
                          <a:latin typeface="Calibri" panose="020F0502020204030204" pitchFamily="34" charset="0"/>
                          <a:cs typeface="Calibri" panose="020F0502020204030204" pitchFamily="34" charset="0"/>
                        </a:rPr>
                        <a:t>      644,713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2F2F2"/>
                    </a:solidFill>
                  </a:tcPr>
                </a:tc>
                <a:tc>
                  <a:txBody>
                    <a:bodyPr/>
                    <a:lstStyle/>
                    <a:p>
                      <a:pPr algn="r" fontAlgn="ctr"/>
                      <a:r>
                        <a:rPr lang="es-CO" sz="1200" b="0" i="0" u="none" strike="noStrike">
                          <a:solidFill>
                            <a:srgbClr val="44546A"/>
                          </a:solidFill>
                          <a:effectLst/>
                          <a:latin typeface="Calibri" panose="020F0502020204030204" pitchFamily="34" charset="0"/>
                          <a:cs typeface="Calibri" panose="020F0502020204030204" pitchFamily="34" charset="0"/>
                        </a:rPr>
                        <a:t>      266,317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2F2F2"/>
                    </a:solidFill>
                  </a:tcPr>
                </a:tc>
                <a:tc>
                  <a:txBody>
                    <a:bodyPr/>
                    <a:lstStyle/>
                    <a:p>
                      <a:pPr algn="r" fontAlgn="ctr"/>
                      <a:r>
                        <a:rPr lang="es-CO" sz="1200" b="0" i="0" u="none" strike="noStrike">
                          <a:solidFill>
                            <a:srgbClr val="44546A"/>
                          </a:solidFill>
                          <a:effectLst/>
                          <a:latin typeface="Calibri" panose="020F0502020204030204" pitchFamily="34" charset="0"/>
                          <a:cs typeface="Calibri" panose="020F0502020204030204" pitchFamily="34" charset="0"/>
                        </a:rPr>
                        <a:t>               -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2F2F2"/>
                    </a:solidFill>
                  </a:tcPr>
                </a:tc>
                <a:tc>
                  <a:txBody>
                    <a:bodyPr/>
                    <a:lstStyle/>
                    <a:p>
                      <a:pPr algn="r" fontAlgn="ctr"/>
                      <a:r>
                        <a:rPr lang="es-CO" sz="1200" b="0" i="0" u="none" strike="noStrike">
                          <a:solidFill>
                            <a:srgbClr val="44546A"/>
                          </a:solidFill>
                          <a:effectLst/>
                          <a:latin typeface="Calibri" panose="020F0502020204030204" pitchFamily="34" charset="0"/>
                          <a:cs typeface="Calibri" panose="020F0502020204030204" pitchFamily="34" charset="0"/>
                        </a:rPr>
                        <a:t>               -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2F2F2"/>
                    </a:solidFill>
                  </a:tcPr>
                </a:tc>
                <a:tc>
                  <a:txBody>
                    <a:bodyPr/>
                    <a:lstStyle/>
                    <a:p>
                      <a:pPr algn="r" rtl="0" fontAlgn="ctr"/>
                      <a:r>
                        <a:rPr lang="es-CO" sz="1200" b="0" i="0" u="none" strike="noStrike">
                          <a:solidFill>
                            <a:srgbClr val="44546A"/>
                          </a:solidFill>
                          <a:effectLst/>
                          <a:latin typeface="Calibri" panose="020F0502020204030204" pitchFamily="34" charset="0"/>
                          <a:cs typeface="Calibri" panose="020F0502020204030204" pitchFamily="34" charset="0"/>
                        </a:rPr>
                        <a:t>71%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2F2F2"/>
                    </a:solidFill>
                  </a:tcPr>
                </a:tc>
                <a:tc>
                  <a:txBody>
                    <a:bodyPr/>
                    <a:lstStyle/>
                    <a:p>
                      <a:pPr algn="r" rtl="0" fontAlgn="ctr"/>
                      <a:r>
                        <a:rPr lang="es-CO" sz="1200" b="0" i="0" u="none" strike="noStrike">
                          <a:solidFill>
                            <a:srgbClr val="44546A"/>
                          </a:solidFill>
                          <a:effectLst/>
                          <a:latin typeface="Calibri" panose="020F0502020204030204" pitchFamily="34" charset="0"/>
                          <a:cs typeface="Calibri" panose="020F0502020204030204" pitchFamily="34" charset="0"/>
                        </a:rPr>
                        <a:t>-59%</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2F2F2"/>
                    </a:solidFill>
                  </a:tcPr>
                </a:tc>
                <a:tc>
                  <a:txBody>
                    <a:bodyPr/>
                    <a:lstStyle/>
                    <a:p>
                      <a:pPr algn="r" rtl="0" fontAlgn="ctr"/>
                      <a:r>
                        <a:rPr lang="es-CO" sz="1200" b="0" i="0" u="none" strike="noStrike">
                          <a:solidFill>
                            <a:srgbClr val="44546A"/>
                          </a:solidFill>
                          <a:effectLst/>
                          <a:latin typeface="Calibri" panose="020F0502020204030204" pitchFamily="34" charset="0"/>
                          <a:cs typeface="Calibri" panose="020F0502020204030204" pitchFamily="34" charset="0"/>
                        </a:rPr>
                        <a:t>-100%</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2F2F2"/>
                    </a:solidFill>
                  </a:tcPr>
                </a:tc>
                <a:tc>
                  <a:txBody>
                    <a:bodyPr/>
                    <a:lstStyle/>
                    <a:p>
                      <a:pPr algn="r" rtl="0" fontAlgn="ctr"/>
                      <a:r>
                        <a:rPr lang="es-CO" sz="1200" b="0" i="0" u="none" strike="noStrike">
                          <a:solidFill>
                            <a:srgbClr val="44546A"/>
                          </a:solidFill>
                          <a:effectLst/>
                          <a:latin typeface="Calibri" panose="020F0502020204030204" pitchFamily="34" charset="0"/>
                          <a:cs typeface="Calibri" panose="020F0502020204030204" pitchFamily="34" charset="0"/>
                        </a:rPr>
                        <a:t>0%</a:t>
                      </a:r>
                    </a:p>
                  </a:txBody>
                  <a:tcPr marL="0" marR="0" marT="0" marB="0" anchor="ctr">
                    <a:lnL w="6350" cap="flat" cmpd="sng" algn="ctr">
                      <a:solidFill>
                        <a:srgbClr val="B8CCE4"/>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2F2F2"/>
                    </a:solidFill>
                  </a:tcPr>
                </a:tc>
                <a:extLst>
                  <a:ext uri="{0D108BD9-81ED-4DB2-BD59-A6C34878D82A}">
                    <a16:rowId xmlns:a16="http://schemas.microsoft.com/office/drawing/2014/main" xmlns="" val="4294411508"/>
                  </a:ext>
                </a:extLst>
              </a:tr>
              <a:tr h="923239">
                <a:tc>
                  <a:txBody>
                    <a:bodyPr/>
                    <a:lstStyle/>
                    <a:p>
                      <a:pPr algn="r" rtl="0" fontAlgn="ctr"/>
                      <a:r>
                        <a:rPr lang="es-ES" sz="1200" b="0" i="0" u="none" strike="noStrike">
                          <a:solidFill>
                            <a:srgbClr val="44546A"/>
                          </a:solidFill>
                          <a:effectLst/>
                          <a:latin typeface="Calibri" panose="020F0502020204030204" pitchFamily="34" charset="0"/>
                        </a:rPr>
                        <a:t>Reconstrucción de zonas e infraestructuras afectadas por la ocurrencia del fenómeno de La Niña 2010-2011. Nacional</a:t>
                      </a:r>
                    </a:p>
                  </a:txBody>
                  <a:tcPr marL="0" marR="0" marT="0" marB="0" anchor="ctr">
                    <a:lnL w="12700" cap="flat" cmpd="sng" algn="ctr">
                      <a:solidFill>
                        <a:schemeClr val="tx1"/>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a:noFill/>
                    </a:lnB>
                  </a:tcPr>
                </a:tc>
                <a:tc>
                  <a:txBody>
                    <a:bodyPr/>
                    <a:lstStyle/>
                    <a:p>
                      <a:pPr algn="r" fontAlgn="ctr"/>
                      <a:r>
                        <a:rPr lang="es-CO" sz="1200" b="0" i="0" u="none" strike="noStrike">
                          <a:solidFill>
                            <a:srgbClr val="44546A"/>
                          </a:solidFill>
                          <a:effectLst/>
                          <a:latin typeface="Calibri" panose="020F0502020204030204" pitchFamily="34" charset="0"/>
                          <a:cs typeface="Calibri" panose="020F0502020204030204" pitchFamily="34" charset="0"/>
                        </a:rPr>
                        <a:t>      378,000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fontAlgn="ctr"/>
                      <a:r>
                        <a:rPr lang="es-CO" sz="1200" b="0" i="0" u="none" strike="noStrike">
                          <a:solidFill>
                            <a:srgbClr val="44546A"/>
                          </a:solidFill>
                          <a:effectLst/>
                          <a:latin typeface="Calibri" panose="020F0502020204030204" pitchFamily="34" charset="0"/>
                          <a:cs typeface="Calibri" panose="020F0502020204030204" pitchFamily="34" charset="0"/>
                        </a:rPr>
                        <a:t>      378,000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fontAlgn="ctr"/>
                      <a:r>
                        <a:rPr lang="es-CO" sz="1200" b="0" i="0" u="none" strike="noStrike">
                          <a:solidFill>
                            <a:srgbClr val="44546A"/>
                          </a:solidFill>
                          <a:effectLst/>
                          <a:latin typeface="Calibri" panose="020F0502020204030204" pitchFamily="34" charset="0"/>
                          <a:cs typeface="Calibri" panose="020F0502020204030204" pitchFamily="34" charset="0"/>
                        </a:rPr>
                        <a:t>      644,713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fontAlgn="ctr"/>
                      <a:r>
                        <a:rPr lang="es-CO" sz="1200" b="0" i="0" u="none" strike="noStrike" dirty="0">
                          <a:solidFill>
                            <a:srgbClr val="44546A"/>
                          </a:solidFill>
                          <a:effectLst/>
                          <a:latin typeface="Calibri" panose="020F0502020204030204" pitchFamily="34" charset="0"/>
                          <a:cs typeface="Calibri" panose="020F0502020204030204" pitchFamily="34" charset="0"/>
                        </a:rPr>
                        <a:t>      266,317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fontAlgn="ctr"/>
                      <a:r>
                        <a:rPr lang="es-CO" sz="1200" b="0" i="0" u="none" strike="noStrike" dirty="0">
                          <a:solidFill>
                            <a:srgbClr val="44546A"/>
                          </a:solidFill>
                          <a:effectLst/>
                          <a:latin typeface="Calibri" panose="020F0502020204030204" pitchFamily="34" charset="0"/>
                          <a:cs typeface="Calibri" panose="020F0502020204030204" pitchFamily="34" charset="0"/>
                        </a:rPr>
                        <a:t>               -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fontAlgn="ctr"/>
                      <a:r>
                        <a:rPr lang="es-CO" sz="1200" b="0" i="0" u="none" strike="noStrike">
                          <a:solidFill>
                            <a:srgbClr val="44546A"/>
                          </a:solidFill>
                          <a:effectLst/>
                          <a:latin typeface="Calibri" panose="020F0502020204030204" pitchFamily="34" charset="0"/>
                          <a:cs typeface="Calibri" panose="020F0502020204030204" pitchFamily="34" charset="0"/>
                        </a:rPr>
                        <a:t>               -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200" b="0" i="0" u="none" strike="noStrike">
                          <a:solidFill>
                            <a:srgbClr val="44546A"/>
                          </a:solidFill>
                          <a:effectLst/>
                          <a:latin typeface="Calibri" panose="020F0502020204030204" pitchFamily="34" charset="0"/>
                          <a:cs typeface="Calibri" panose="020F0502020204030204" pitchFamily="34" charset="0"/>
                        </a:rPr>
                        <a:t>71%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FFFFF"/>
                    </a:solidFill>
                  </a:tcPr>
                </a:tc>
                <a:tc>
                  <a:txBody>
                    <a:bodyPr/>
                    <a:lstStyle/>
                    <a:p>
                      <a:pPr algn="r" rtl="0" fontAlgn="ctr"/>
                      <a:r>
                        <a:rPr lang="es-CO" sz="1200" b="0" i="0" u="none" strike="noStrike">
                          <a:solidFill>
                            <a:srgbClr val="44546A"/>
                          </a:solidFill>
                          <a:effectLst/>
                          <a:latin typeface="Calibri" panose="020F0502020204030204" pitchFamily="34" charset="0"/>
                          <a:cs typeface="Calibri" panose="020F0502020204030204" pitchFamily="34" charset="0"/>
                        </a:rPr>
                        <a:t>-59%</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FFFFF"/>
                    </a:solidFill>
                  </a:tcPr>
                </a:tc>
                <a:tc>
                  <a:txBody>
                    <a:bodyPr/>
                    <a:lstStyle/>
                    <a:p>
                      <a:pPr algn="r" rtl="0" fontAlgn="ctr"/>
                      <a:r>
                        <a:rPr lang="es-CO" sz="1200" b="0" i="0" u="none" strike="noStrike">
                          <a:solidFill>
                            <a:srgbClr val="44546A"/>
                          </a:solidFill>
                          <a:effectLst/>
                          <a:latin typeface="Calibri" panose="020F0502020204030204" pitchFamily="34" charset="0"/>
                          <a:cs typeface="Calibri" panose="020F0502020204030204" pitchFamily="34" charset="0"/>
                        </a:rPr>
                        <a:t>-100%</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FFFFF"/>
                    </a:solidFill>
                  </a:tcPr>
                </a:tc>
                <a:tc>
                  <a:txBody>
                    <a:bodyPr/>
                    <a:lstStyle/>
                    <a:p>
                      <a:pPr algn="r" rtl="0" fontAlgn="ctr"/>
                      <a:r>
                        <a:rPr lang="es-CO" sz="1200" b="0" i="0" u="none" strike="noStrike">
                          <a:solidFill>
                            <a:srgbClr val="44546A"/>
                          </a:solidFill>
                          <a:effectLst/>
                          <a:latin typeface="Calibri" panose="020F0502020204030204" pitchFamily="34" charset="0"/>
                          <a:cs typeface="Calibri" panose="020F0502020204030204" pitchFamily="34" charset="0"/>
                        </a:rPr>
                        <a:t>0%</a:t>
                      </a:r>
                    </a:p>
                  </a:txBody>
                  <a:tcPr marL="0" marR="0" marT="0" marB="0" anchor="ctr">
                    <a:lnL w="6350" cap="flat" cmpd="sng" algn="ctr">
                      <a:solidFill>
                        <a:srgbClr val="B8CCE4"/>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FFFFF"/>
                    </a:solidFill>
                  </a:tcPr>
                </a:tc>
                <a:extLst>
                  <a:ext uri="{0D108BD9-81ED-4DB2-BD59-A6C34878D82A}">
                    <a16:rowId xmlns:a16="http://schemas.microsoft.com/office/drawing/2014/main" xmlns="" val="2620156242"/>
                  </a:ext>
                </a:extLst>
              </a:tr>
              <a:tr h="461619">
                <a:tc>
                  <a:txBody>
                    <a:bodyPr/>
                    <a:lstStyle/>
                    <a:p>
                      <a:pPr algn="r" rtl="0" fontAlgn="ctr"/>
                      <a:r>
                        <a:rPr lang="es-ES" sz="1200" b="1" i="0" u="none" strike="noStrike">
                          <a:solidFill>
                            <a:srgbClr val="44546A"/>
                          </a:solidFill>
                          <a:effectLst/>
                          <a:latin typeface="Calibri" panose="020F0502020204030204" pitchFamily="34" charset="0"/>
                        </a:rPr>
                        <a:t> Fortalecimiento de la gestión y dirección del Sector Hacienda</a:t>
                      </a:r>
                    </a:p>
                  </a:txBody>
                  <a:tcPr marL="0" marR="0" marT="0" marB="0" anchor="ctr">
                    <a:lnL w="12700" cap="flat" cmpd="sng" algn="ctr">
                      <a:solidFill>
                        <a:schemeClr val="tx1"/>
                      </a:solidFill>
                      <a:prstDash val="solid"/>
                      <a:round/>
                      <a:headEnd type="none" w="med" len="med"/>
                      <a:tailEnd type="none" w="med" len="med"/>
                    </a:lnL>
                    <a:lnR>
                      <a:noFill/>
                    </a:lnR>
                    <a:lnT>
                      <a:noFill/>
                    </a:lnT>
                    <a:lnB>
                      <a:noFill/>
                    </a:lnB>
                    <a:solidFill>
                      <a:srgbClr val="F2F2F2"/>
                    </a:solidFill>
                  </a:tcPr>
                </a:tc>
                <a:tc>
                  <a:txBody>
                    <a:bodyPr/>
                    <a:lstStyle/>
                    <a:p>
                      <a:pPr algn="r" fontAlgn="ctr"/>
                      <a:r>
                        <a:rPr lang="es-CO" sz="1200" b="0" i="0" u="none" strike="noStrike">
                          <a:solidFill>
                            <a:srgbClr val="44546A"/>
                          </a:solidFill>
                          <a:effectLst/>
                          <a:latin typeface="Calibri" panose="020F0502020204030204" pitchFamily="34" charset="0"/>
                          <a:cs typeface="Calibri" panose="020F0502020204030204" pitchFamily="34" charset="0"/>
                        </a:rPr>
                        <a:t>          3,900 </a:t>
                      </a:r>
                    </a:p>
                  </a:txBody>
                  <a:tcPr marL="0" marR="0" marT="0" marB="0" anchor="ctr">
                    <a:lnL>
                      <a:noFill/>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2F2F2"/>
                    </a:solidFill>
                  </a:tcPr>
                </a:tc>
                <a:tc>
                  <a:txBody>
                    <a:bodyPr/>
                    <a:lstStyle/>
                    <a:p>
                      <a:pPr algn="r" fontAlgn="ctr"/>
                      <a:r>
                        <a:rPr lang="es-CO" sz="1200" b="0" i="0" u="none" strike="noStrike">
                          <a:solidFill>
                            <a:srgbClr val="44546A"/>
                          </a:solidFill>
                          <a:effectLst/>
                          <a:latin typeface="Calibri" panose="020F0502020204030204" pitchFamily="34" charset="0"/>
                          <a:cs typeface="Calibri" panose="020F0502020204030204" pitchFamily="34" charset="0"/>
                        </a:rPr>
                        <a:t>          3,646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2F2F2"/>
                    </a:solidFill>
                  </a:tcPr>
                </a:tc>
                <a:tc>
                  <a:txBody>
                    <a:bodyPr/>
                    <a:lstStyle/>
                    <a:p>
                      <a:pPr algn="r" fontAlgn="ctr"/>
                      <a:r>
                        <a:rPr lang="es-CO" sz="1200" b="0" i="0" u="none" strike="noStrike">
                          <a:solidFill>
                            <a:srgbClr val="44546A"/>
                          </a:solidFill>
                          <a:effectLst/>
                          <a:latin typeface="Calibri" panose="020F0502020204030204" pitchFamily="34" charset="0"/>
                          <a:cs typeface="Calibri" panose="020F0502020204030204" pitchFamily="34" charset="0"/>
                        </a:rPr>
                        <a:t>          6,355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2F2F2"/>
                    </a:solidFill>
                  </a:tcPr>
                </a:tc>
                <a:tc>
                  <a:txBody>
                    <a:bodyPr/>
                    <a:lstStyle/>
                    <a:p>
                      <a:pPr algn="r" fontAlgn="ctr"/>
                      <a:r>
                        <a:rPr lang="es-CO" sz="1200" b="0" i="0" u="none" strike="noStrike">
                          <a:solidFill>
                            <a:srgbClr val="44546A"/>
                          </a:solidFill>
                          <a:effectLst/>
                          <a:latin typeface="Calibri" panose="020F0502020204030204" pitchFamily="34" charset="0"/>
                          <a:cs typeface="Calibri" panose="020F0502020204030204" pitchFamily="34" charset="0"/>
                        </a:rPr>
                        <a:t>               -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2F2F2"/>
                    </a:solidFill>
                  </a:tcPr>
                </a:tc>
                <a:tc>
                  <a:txBody>
                    <a:bodyPr/>
                    <a:lstStyle/>
                    <a:p>
                      <a:pPr algn="r" fontAlgn="ctr"/>
                      <a:r>
                        <a:rPr lang="es-CO" sz="1200" b="0" i="0" u="none" strike="noStrike">
                          <a:solidFill>
                            <a:srgbClr val="44546A"/>
                          </a:solidFill>
                          <a:effectLst/>
                          <a:latin typeface="Calibri" panose="020F0502020204030204" pitchFamily="34" charset="0"/>
                          <a:cs typeface="Calibri" panose="020F0502020204030204" pitchFamily="34" charset="0"/>
                        </a:rPr>
                        <a:t>               -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2F2F2"/>
                    </a:solidFill>
                  </a:tcPr>
                </a:tc>
                <a:tc>
                  <a:txBody>
                    <a:bodyPr/>
                    <a:lstStyle/>
                    <a:p>
                      <a:pPr algn="r" fontAlgn="ctr"/>
                      <a:r>
                        <a:rPr lang="es-CO" sz="1200" b="0" i="0" u="none" strike="noStrike">
                          <a:solidFill>
                            <a:srgbClr val="44546A"/>
                          </a:solidFill>
                          <a:effectLst/>
                          <a:latin typeface="Calibri" panose="020F0502020204030204" pitchFamily="34" charset="0"/>
                          <a:cs typeface="Calibri" panose="020F0502020204030204" pitchFamily="34" charset="0"/>
                        </a:rPr>
                        <a:t>               -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2F2F2"/>
                    </a:solidFill>
                  </a:tcPr>
                </a:tc>
                <a:tc>
                  <a:txBody>
                    <a:bodyPr/>
                    <a:lstStyle/>
                    <a:p>
                      <a:pPr algn="r" rtl="0" fontAlgn="ctr"/>
                      <a:r>
                        <a:rPr lang="es-CO" sz="1200" b="0" i="0" u="none" strike="noStrike">
                          <a:solidFill>
                            <a:srgbClr val="44546A"/>
                          </a:solidFill>
                          <a:effectLst/>
                          <a:latin typeface="Calibri" panose="020F0502020204030204" pitchFamily="34" charset="0"/>
                          <a:cs typeface="Calibri" panose="020F0502020204030204" pitchFamily="34" charset="0"/>
                        </a:rPr>
                        <a:t>74%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2F2F2"/>
                    </a:solidFill>
                  </a:tcPr>
                </a:tc>
                <a:tc>
                  <a:txBody>
                    <a:bodyPr/>
                    <a:lstStyle/>
                    <a:p>
                      <a:pPr algn="r" rtl="0" fontAlgn="ctr"/>
                      <a:r>
                        <a:rPr lang="es-CO" sz="1200" b="0" i="0" u="none" strike="noStrike">
                          <a:solidFill>
                            <a:srgbClr val="44546A"/>
                          </a:solidFill>
                          <a:effectLst/>
                          <a:latin typeface="Calibri" panose="020F0502020204030204" pitchFamily="34" charset="0"/>
                          <a:cs typeface="Calibri" panose="020F0502020204030204" pitchFamily="34" charset="0"/>
                        </a:rPr>
                        <a:t>-100%</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2F2F2"/>
                    </a:solidFill>
                  </a:tcPr>
                </a:tc>
                <a:tc>
                  <a:txBody>
                    <a:bodyPr/>
                    <a:lstStyle/>
                    <a:p>
                      <a:pPr algn="r" rtl="0" fontAlgn="ctr"/>
                      <a:r>
                        <a:rPr lang="es-CO" sz="1200" b="0" i="0" u="none" strike="noStrike" dirty="0">
                          <a:solidFill>
                            <a:srgbClr val="44546A"/>
                          </a:solidFill>
                          <a:effectLst/>
                          <a:latin typeface="Calibri" panose="020F0502020204030204" pitchFamily="34" charset="0"/>
                          <a:cs typeface="Calibri" panose="020F0502020204030204" pitchFamily="34" charset="0"/>
                        </a:rPr>
                        <a:t>0%</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2F2F2"/>
                    </a:solidFill>
                  </a:tcPr>
                </a:tc>
                <a:tc>
                  <a:txBody>
                    <a:bodyPr/>
                    <a:lstStyle/>
                    <a:p>
                      <a:pPr algn="r" rtl="0" fontAlgn="ctr"/>
                      <a:r>
                        <a:rPr lang="es-CO" sz="1200" b="0" i="0" u="none" strike="noStrike" dirty="0">
                          <a:solidFill>
                            <a:srgbClr val="44546A"/>
                          </a:solidFill>
                          <a:effectLst/>
                          <a:latin typeface="Calibri" panose="020F0502020204030204" pitchFamily="34" charset="0"/>
                          <a:cs typeface="Calibri" panose="020F0502020204030204" pitchFamily="34" charset="0"/>
                        </a:rPr>
                        <a:t>0%</a:t>
                      </a:r>
                    </a:p>
                  </a:txBody>
                  <a:tcPr marL="0" marR="0" marT="0" marB="0" anchor="ctr">
                    <a:lnL w="6350" cap="flat" cmpd="sng" algn="ctr">
                      <a:solidFill>
                        <a:srgbClr val="B8CCE4"/>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2F2F2"/>
                    </a:solidFill>
                  </a:tcPr>
                </a:tc>
                <a:extLst>
                  <a:ext uri="{0D108BD9-81ED-4DB2-BD59-A6C34878D82A}">
                    <a16:rowId xmlns:a16="http://schemas.microsoft.com/office/drawing/2014/main" xmlns="" val="1145859416"/>
                  </a:ext>
                </a:extLst>
              </a:tr>
              <a:tr h="703420">
                <a:tc>
                  <a:txBody>
                    <a:bodyPr/>
                    <a:lstStyle/>
                    <a:p>
                      <a:pPr algn="r" rtl="0" fontAlgn="ctr"/>
                      <a:r>
                        <a:rPr lang="es-ES" sz="1200" b="0" i="0" u="none" strike="noStrike">
                          <a:solidFill>
                            <a:srgbClr val="44546A"/>
                          </a:solidFill>
                          <a:effectLst/>
                          <a:latin typeface="Calibri" panose="020F0502020204030204" pitchFamily="34" charset="0"/>
                        </a:rPr>
                        <a:t>Fortalecimiento de la gestión documental e infraestructura tecnológica del fondo adaptación</a:t>
                      </a:r>
                    </a:p>
                  </a:txBody>
                  <a:tcPr marL="0" marR="0" marT="0" marB="0" anchor="ctr">
                    <a:lnL w="12700" cap="flat" cmpd="sng" algn="ctr">
                      <a:solidFill>
                        <a:schemeClr val="tx1"/>
                      </a:solidFill>
                      <a:prstDash val="solid"/>
                      <a:round/>
                      <a:headEnd type="none" w="med" len="med"/>
                      <a:tailEnd type="none" w="med" len="med"/>
                    </a:lnL>
                    <a:lnR w="6350" cap="flat" cmpd="sng" algn="ctr">
                      <a:solidFill>
                        <a:srgbClr val="B8CCE4"/>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tcPr>
                </a:tc>
                <a:tc>
                  <a:txBody>
                    <a:bodyPr/>
                    <a:lstStyle/>
                    <a:p>
                      <a:pPr algn="r" fontAlgn="ctr"/>
                      <a:r>
                        <a:rPr lang="es-CO" sz="1200" b="0" i="0" u="none" strike="noStrike">
                          <a:solidFill>
                            <a:srgbClr val="44546A"/>
                          </a:solidFill>
                          <a:effectLst/>
                          <a:latin typeface="Calibri" panose="020F0502020204030204" pitchFamily="34" charset="0"/>
                          <a:cs typeface="Calibri" panose="020F0502020204030204" pitchFamily="34" charset="0"/>
                        </a:rPr>
                        <a:t>          3,900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ctr"/>
                      <a:r>
                        <a:rPr lang="es-CO" sz="1200" b="0" i="0" u="none" strike="noStrike" dirty="0">
                          <a:solidFill>
                            <a:srgbClr val="44546A"/>
                          </a:solidFill>
                          <a:effectLst/>
                          <a:latin typeface="Calibri" panose="020F0502020204030204" pitchFamily="34" charset="0"/>
                          <a:cs typeface="Calibri" panose="020F0502020204030204" pitchFamily="34" charset="0"/>
                        </a:rPr>
                        <a:t>          3,646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ctr"/>
                      <a:r>
                        <a:rPr lang="es-CO" sz="1200" b="0" i="0" u="none" strike="noStrike">
                          <a:solidFill>
                            <a:srgbClr val="44546A"/>
                          </a:solidFill>
                          <a:effectLst/>
                          <a:latin typeface="Calibri" panose="020F0502020204030204" pitchFamily="34" charset="0"/>
                          <a:cs typeface="Calibri" panose="020F0502020204030204" pitchFamily="34" charset="0"/>
                        </a:rPr>
                        <a:t>          6,355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ctr"/>
                      <a:r>
                        <a:rPr lang="es-CO" sz="1200" b="0" i="0" u="none" strike="noStrike">
                          <a:solidFill>
                            <a:srgbClr val="44546A"/>
                          </a:solidFill>
                          <a:effectLst/>
                          <a:latin typeface="Calibri" panose="020F0502020204030204" pitchFamily="34" charset="0"/>
                          <a:cs typeface="Calibri" panose="020F0502020204030204" pitchFamily="34" charset="0"/>
                        </a:rPr>
                        <a:t>               -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ctr"/>
                      <a:r>
                        <a:rPr lang="es-CO" sz="1200" b="0" i="0" u="none" strike="noStrike">
                          <a:solidFill>
                            <a:srgbClr val="44546A"/>
                          </a:solidFill>
                          <a:effectLst/>
                          <a:latin typeface="Calibri" panose="020F0502020204030204" pitchFamily="34" charset="0"/>
                          <a:cs typeface="Calibri" panose="020F0502020204030204" pitchFamily="34" charset="0"/>
                        </a:rPr>
                        <a:t>               -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ctr"/>
                      <a:r>
                        <a:rPr lang="es-CO" sz="1200" b="0" i="0" u="none" strike="noStrike">
                          <a:solidFill>
                            <a:srgbClr val="44546A"/>
                          </a:solidFill>
                          <a:effectLst/>
                          <a:latin typeface="Calibri" panose="020F0502020204030204" pitchFamily="34" charset="0"/>
                          <a:cs typeface="Calibri" panose="020F0502020204030204" pitchFamily="34" charset="0"/>
                        </a:rPr>
                        <a:t>               -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B8CCE4"/>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rtl="0" fontAlgn="ctr"/>
                      <a:r>
                        <a:rPr lang="es-CO" sz="1200" b="0" i="0" u="none" strike="noStrike">
                          <a:solidFill>
                            <a:srgbClr val="44546A"/>
                          </a:solidFill>
                          <a:effectLst/>
                          <a:latin typeface="Calibri" panose="020F0502020204030204" pitchFamily="34" charset="0"/>
                          <a:cs typeface="Calibri" panose="020F0502020204030204" pitchFamily="34" charset="0"/>
                        </a:rPr>
                        <a:t>74%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r" rtl="0" fontAlgn="ctr"/>
                      <a:r>
                        <a:rPr lang="es-CO" sz="1200" b="0" i="0" u="none" strike="noStrike">
                          <a:solidFill>
                            <a:srgbClr val="44546A"/>
                          </a:solidFill>
                          <a:effectLst/>
                          <a:latin typeface="Calibri" panose="020F0502020204030204" pitchFamily="34" charset="0"/>
                          <a:cs typeface="Calibri" panose="020F0502020204030204" pitchFamily="34" charset="0"/>
                        </a:rPr>
                        <a:t>-100%</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r" rtl="0" fontAlgn="ctr"/>
                      <a:r>
                        <a:rPr lang="es-CO" sz="1200" b="0" i="0" u="none" strike="noStrike">
                          <a:solidFill>
                            <a:srgbClr val="44546A"/>
                          </a:solidFill>
                          <a:effectLst/>
                          <a:latin typeface="Calibri" panose="020F0502020204030204" pitchFamily="34" charset="0"/>
                          <a:cs typeface="Calibri" panose="020F0502020204030204" pitchFamily="34" charset="0"/>
                        </a:rPr>
                        <a:t>0%</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r" rtl="0" fontAlgn="ctr"/>
                      <a:r>
                        <a:rPr lang="es-CO" sz="1200" b="0" i="0" u="none" strike="noStrike" dirty="0">
                          <a:solidFill>
                            <a:srgbClr val="44546A"/>
                          </a:solidFill>
                          <a:effectLst/>
                          <a:latin typeface="Calibri" panose="020F0502020204030204" pitchFamily="34" charset="0"/>
                          <a:cs typeface="Calibri" panose="020F0502020204030204" pitchFamily="34" charset="0"/>
                        </a:rPr>
                        <a:t>0%</a:t>
                      </a:r>
                    </a:p>
                  </a:txBody>
                  <a:tcPr marL="0" marR="0" marT="0" marB="0" anchor="ctr">
                    <a:lnL w="6350" cap="flat" cmpd="sng" algn="ctr">
                      <a:solidFill>
                        <a:srgbClr val="B8CCE4"/>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B8CCE4"/>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xmlns="" val="968095834"/>
                  </a:ext>
                </a:extLst>
              </a:tr>
            </a:tbl>
          </a:graphicData>
        </a:graphic>
      </p:graphicFrame>
      <p:graphicFrame>
        <p:nvGraphicFramePr>
          <p:cNvPr id="5" name="Tabla 4"/>
          <p:cNvGraphicFramePr>
            <a:graphicFrameLocks noGrp="1"/>
          </p:cNvGraphicFramePr>
          <p:nvPr>
            <p:extLst>
              <p:ext uri="{D42A27DB-BD31-4B8C-83A1-F6EECF244321}">
                <p14:modId xmlns:p14="http://schemas.microsoft.com/office/powerpoint/2010/main" val="1922212997"/>
              </p:ext>
            </p:extLst>
          </p:nvPr>
        </p:nvGraphicFramePr>
        <p:xfrm>
          <a:off x="960605" y="5729072"/>
          <a:ext cx="6105267" cy="364800"/>
        </p:xfrm>
        <a:graphic>
          <a:graphicData uri="http://schemas.openxmlformats.org/drawingml/2006/table">
            <a:tbl>
              <a:tblPr>
                <a:tableStyleId>{2D5ABB26-0587-4C30-8999-92F81FD0307C}</a:tableStyleId>
              </a:tblPr>
              <a:tblGrid>
                <a:gridCol w="6105267">
                  <a:extLst>
                    <a:ext uri="{9D8B030D-6E8A-4147-A177-3AD203B41FA5}">
                      <a16:colId xmlns:a16="http://schemas.microsoft.com/office/drawing/2014/main" xmlns="" val="1202380372"/>
                    </a:ext>
                  </a:extLst>
                </a:gridCol>
              </a:tblGrid>
              <a:tr h="78197">
                <a:tc>
                  <a:txBody>
                    <a:bodyPr/>
                    <a:lstStyle/>
                    <a:p>
                      <a:pPr algn="just" rtl="0" fontAlgn="ctr"/>
                      <a:r>
                        <a:rPr lang="es-ES" sz="500" u="none" strike="noStrike">
                          <a:solidFill>
                            <a:srgbClr val="002060"/>
                          </a:solidFill>
                          <a:effectLst/>
                        </a:rPr>
                        <a:t>* Apropiación vigente a 30 de abril de 2020, SIN descontar partidas suspendidas</a:t>
                      </a:r>
                      <a:endParaRPr lang="es-ES" sz="500" b="0" i="0" u="none" strike="noStrike">
                        <a:solidFill>
                          <a:srgbClr val="002060"/>
                        </a:solidFill>
                        <a:effectLst/>
                        <a:latin typeface="Calibri" panose="020F0502020204030204" pitchFamily="34" charset="0"/>
                      </a:endParaRPr>
                    </a:p>
                  </a:txBody>
                  <a:tcPr marL="0" marR="0" marT="0" marB="0" anchor="ctr"/>
                </a:tc>
                <a:extLst>
                  <a:ext uri="{0D108BD9-81ED-4DB2-BD59-A6C34878D82A}">
                    <a16:rowId xmlns:a16="http://schemas.microsoft.com/office/drawing/2014/main" xmlns="" val="347556302"/>
                  </a:ext>
                </a:extLst>
              </a:tr>
              <a:tr h="286603">
                <a:tc>
                  <a:txBody>
                    <a:bodyPr/>
                    <a:lstStyle/>
                    <a:p>
                      <a:pPr algn="just" rtl="0" fontAlgn="ctr"/>
                      <a:r>
                        <a:rPr lang="es-CO" sz="500" u="none" strike="noStrike" dirty="0">
                          <a:solidFill>
                            <a:srgbClr val="002060"/>
                          </a:solidFill>
                          <a:effectLst/>
                        </a:rPr>
                        <a:t>** Apropiación vigente a 30 de abril de 2020, descontando partidas suspendidas</a:t>
                      </a:r>
                      <a:endParaRPr lang="es-CO" sz="500" b="0" i="0" u="none" strike="noStrike" dirty="0">
                        <a:solidFill>
                          <a:srgbClr val="002060"/>
                        </a:solidFill>
                        <a:effectLst/>
                        <a:latin typeface="Calibri" panose="020F0502020204030204" pitchFamily="34" charset="0"/>
                      </a:endParaRPr>
                    </a:p>
                  </a:txBody>
                  <a:tcPr marL="0" marR="0" marT="0" marB="0" anchor="ctr"/>
                </a:tc>
                <a:extLst>
                  <a:ext uri="{0D108BD9-81ED-4DB2-BD59-A6C34878D82A}">
                    <a16:rowId xmlns:a16="http://schemas.microsoft.com/office/drawing/2014/main" xmlns="" val="2571866931"/>
                  </a:ext>
                </a:extLst>
              </a:tr>
            </a:tbl>
          </a:graphicData>
        </a:graphic>
      </p:graphicFrame>
    </p:spTree>
    <p:extLst>
      <p:ext uri="{BB962C8B-B14F-4D97-AF65-F5344CB8AC3E}">
        <p14:creationId xmlns:p14="http://schemas.microsoft.com/office/powerpoint/2010/main" val="70426026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5">
            <a:extLst>
              <a:ext uri="{FF2B5EF4-FFF2-40B4-BE49-F238E27FC236}">
                <a16:creationId xmlns:a16="http://schemas.microsoft.com/office/drawing/2014/main" xmlns="" id="{147A00F9-85D5-482F-8929-515BA65B6DAA}"/>
              </a:ext>
            </a:extLst>
          </p:cNvPr>
          <p:cNvSpPr>
            <a:spLocks noGrp="1"/>
          </p:cNvSpPr>
          <p:nvPr>
            <p:ph type="title"/>
          </p:nvPr>
        </p:nvSpPr>
        <p:spPr>
          <a:xfrm>
            <a:off x="292653" y="387268"/>
            <a:ext cx="11613596" cy="559387"/>
          </a:xfrm>
        </p:spPr>
        <p:txBody>
          <a:bodyPr/>
          <a:lstStyle/>
          <a:p>
            <a:r>
              <a:rPr lang="es-CO" dirty="0"/>
              <a:t>3</a:t>
            </a:r>
            <a:r>
              <a:rPr lang="es-CO" dirty="0" smtClean="0"/>
              <a:t>.2 </a:t>
            </a:r>
            <a:r>
              <a:rPr lang="es-CO" dirty="0"/>
              <a:t>Solicitud MGMP Inversión</a:t>
            </a:r>
          </a:p>
        </p:txBody>
      </p:sp>
      <p:sp>
        <p:nvSpPr>
          <p:cNvPr id="17" name="Text Placeholder 16">
            <a:extLst>
              <a:ext uri="{FF2B5EF4-FFF2-40B4-BE49-F238E27FC236}">
                <a16:creationId xmlns:a16="http://schemas.microsoft.com/office/drawing/2014/main" xmlns="" id="{CC7E4799-0F53-4A92-81A5-D4162B3A1AAE}"/>
              </a:ext>
            </a:extLst>
          </p:cNvPr>
          <p:cNvSpPr>
            <a:spLocks noGrp="1"/>
          </p:cNvSpPr>
          <p:nvPr>
            <p:ph type="body" sz="quarter" idx="10"/>
          </p:nvPr>
        </p:nvSpPr>
        <p:spPr>
          <a:xfrm>
            <a:off x="291865" y="922787"/>
            <a:ext cx="11614384" cy="360939"/>
          </a:xfrm>
        </p:spPr>
        <p:txBody>
          <a:bodyPr/>
          <a:lstStyle/>
          <a:p>
            <a:r>
              <a:rPr lang="es-CO" dirty="0"/>
              <a:t>Resumen de Requerimientos Adicionales en Inversión (con respecto a </a:t>
            </a:r>
            <a:r>
              <a:rPr lang="es-CO" dirty="0" smtClean="0"/>
              <a:t>2020)</a:t>
            </a:r>
            <a:endParaRPr lang="es-CO" dirty="0"/>
          </a:p>
        </p:txBody>
      </p:sp>
      <p:sp>
        <p:nvSpPr>
          <p:cNvPr id="3" name="Rectángulo 2"/>
          <p:cNvSpPr/>
          <p:nvPr/>
        </p:nvSpPr>
        <p:spPr>
          <a:xfrm>
            <a:off x="291865" y="1482174"/>
            <a:ext cx="11718165" cy="307777"/>
          </a:xfrm>
          <a:prstGeom prst="rect">
            <a:avLst/>
          </a:prstGeom>
        </p:spPr>
        <p:txBody>
          <a:bodyPr wrap="square">
            <a:spAutoFit/>
          </a:bodyPr>
          <a:lstStyle/>
          <a:p>
            <a:r>
              <a:rPr lang="es-CO" sz="1400" dirty="0"/>
              <a:t>1. Metas del CONPES 3776 que requieren  asignación de recursos por $3,16 billones.</a:t>
            </a:r>
          </a:p>
        </p:txBody>
      </p:sp>
      <p:pic>
        <p:nvPicPr>
          <p:cNvPr id="8" name="Imagen 7"/>
          <p:cNvPicPr>
            <a:picLocks noChangeAspect="1"/>
          </p:cNvPicPr>
          <p:nvPr/>
        </p:nvPicPr>
        <p:blipFill>
          <a:blip r:embed="rId2"/>
          <a:stretch>
            <a:fillRect/>
          </a:stretch>
        </p:blipFill>
        <p:spPr>
          <a:xfrm>
            <a:off x="2442949" y="1943558"/>
            <a:ext cx="5445457" cy="2681339"/>
          </a:xfrm>
          <a:prstGeom prst="rect">
            <a:avLst/>
          </a:prstGeom>
        </p:spPr>
      </p:pic>
      <p:sp>
        <p:nvSpPr>
          <p:cNvPr id="4" name="Rectángulo 3"/>
          <p:cNvSpPr/>
          <p:nvPr/>
        </p:nvSpPr>
        <p:spPr>
          <a:xfrm>
            <a:off x="553517" y="4778505"/>
            <a:ext cx="11091080" cy="1231106"/>
          </a:xfrm>
          <a:prstGeom prst="rect">
            <a:avLst/>
          </a:prstGeom>
        </p:spPr>
        <p:txBody>
          <a:bodyPr wrap="square">
            <a:spAutoFit/>
          </a:bodyPr>
          <a:lstStyle/>
          <a:p>
            <a:r>
              <a:rPr lang="es-CO" sz="1600" dirty="0" smtClean="0"/>
              <a:t>2</a:t>
            </a:r>
            <a:r>
              <a:rPr lang="es-CO" sz="1600" dirty="0"/>
              <a:t>. Proyecto: Fortalecimiento de la capacidad institucional en la gestión de información: $6.355 </a:t>
            </a:r>
            <a:r>
              <a:rPr lang="es-CO" sz="1600" dirty="0" smtClean="0"/>
              <a:t>millones</a:t>
            </a:r>
            <a:endParaRPr lang="es-CO" sz="1600" dirty="0"/>
          </a:p>
          <a:p>
            <a:endParaRPr lang="es-CO" sz="1600" dirty="0"/>
          </a:p>
          <a:p>
            <a:pPr marL="285750" indent="-285750">
              <a:buFont typeface="Wingdings" panose="05000000000000000000" pitchFamily="2" charset="2"/>
              <a:buChar char="Ø"/>
            </a:pPr>
            <a:r>
              <a:rPr lang="es-CO" sz="1400" dirty="0" smtClean="0"/>
              <a:t>Implementar </a:t>
            </a:r>
            <a:r>
              <a:rPr lang="es-CO" sz="1400" dirty="0"/>
              <a:t>la estrategia de seguridad de la información.</a:t>
            </a:r>
          </a:p>
          <a:p>
            <a:pPr marL="285750" indent="-285750">
              <a:buFont typeface="Wingdings" panose="05000000000000000000" pitchFamily="2" charset="2"/>
              <a:buChar char="Ø"/>
            </a:pPr>
            <a:r>
              <a:rPr lang="es-CO" sz="1400" dirty="0" smtClean="0"/>
              <a:t>Modelo </a:t>
            </a:r>
            <a:r>
              <a:rPr lang="es-CO" sz="1400" dirty="0"/>
              <a:t>de analítica de datos de la gestión de proyectos de la Entidad.</a:t>
            </a:r>
          </a:p>
          <a:p>
            <a:pPr marL="285750" indent="-285750">
              <a:buFont typeface="Wingdings" panose="05000000000000000000" pitchFamily="2" charset="2"/>
              <a:buChar char="Ø"/>
            </a:pPr>
            <a:r>
              <a:rPr lang="es-CO" sz="1400" dirty="0" smtClean="0"/>
              <a:t>Organización </a:t>
            </a:r>
            <a:r>
              <a:rPr lang="es-CO" sz="1400" dirty="0"/>
              <a:t>documental.</a:t>
            </a:r>
          </a:p>
        </p:txBody>
      </p:sp>
      <p:sp>
        <p:nvSpPr>
          <p:cNvPr id="7" name="Flecha izquierda 6">
            <a:hlinkClick r:id="rId3" action="ppaction://hlinksldjump"/>
          </p:cNvPr>
          <p:cNvSpPr/>
          <p:nvPr/>
        </p:nvSpPr>
        <p:spPr>
          <a:xfrm>
            <a:off x="11136573" y="6387153"/>
            <a:ext cx="846162" cy="327546"/>
          </a:xfrm>
          <a:prstGeom prst="leftArrow">
            <a:avLst/>
          </a:pr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s-CO" dirty="0" err="1" smtClean="0"/>
          </a:p>
        </p:txBody>
      </p:sp>
      <p:sp>
        <p:nvSpPr>
          <p:cNvPr id="9" name="CuadroTexto 8">
            <a:hlinkClick r:id="rId3" action="ppaction://hlinksldjump"/>
          </p:cNvPr>
          <p:cNvSpPr txBox="1"/>
          <p:nvPr/>
        </p:nvSpPr>
        <p:spPr>
          <a:xfrm>
            <a:off x="11341290" y="6420121"/>
            <a:ext cx="1282890" cy="261610"/>
          </a:xfrm>
          <a:prstGeom prst="rect">
            <a:avLst/>
          </a:prstGeom>
          <a:noFill/>
        </p:spPr>
        <p:txBody>
          <a:bodyPr wrap="square" rtlCol="0" anchor="ctr">
            <a:spAutoFit/>
          </a:bodyPr>
          <a:lstStyle/>
          <a:p>
            <a:pPr algn="l">
              <a:spcBef>
                <a:spcPts val="600"/>
              </a:spcBef>
            </a:pPr>
            <a:r>
              <a:rPr lang="es-CO" sz="1100" dirty="0" smtClean="0"/>
              <a:t>volver</a:t>
            </a:r>
          </a:p>
        </p:txBody>
      </p:sp>
    </p:spTree>
    <p:extLst>
      <p:ext uri="{BB962C8B-B14F-4D97-AF65-F5344CB8AC3E}">
        <p14:creationId xmlns:p14="http://schemas.microsoft.com/office/powerpoint/2010/main" val="365998695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xmlns="" id="{BCA35AD4-8888-4306-94F2-DE7FCFEBF58A}"/>
              </a:ext>
            </a:extLst>
          </p:cNvPr>
          <p:cNvSpPr>
            <a:spLocks noGrp="1"/>
          </p:cNvSpPr>
          <p:nvPr>
            <p:ph type="body" sz="quarter" idx="12"/>
          </p:nvPr>
        </p:nvSpPr>
        <p:spPr>
          <a:xfrm>
            <a:off x="9241766" y="5244860"/>
            <a:ext cx="2950234" cy="800061"/>
          </a:xfrm>
        </p:spPr>
        <p:txBody>
          <a:bodyPr>
            <a:noAutofit/>
          </a:bodyPr>
          <a:lstStyle/>
          <a:p>
            <a:pPr algn="just"/>
            <a:r>
              <a:rPr lang="es-ES" sz="6600" dirty="0" smtClean="0"/>
              <a:t>UIAF</a:t>
            </a:r>
            <a:endParaRPr lang="es-CO" sz="6600" dirty="0"/>
          </a:p>
        </p:txBody>
      </p:sp>
      <p:pic>
        <p:nvPicPr>
          <p:cNvPr id="8194" name="Picture 2" descr="Ministerio de Hacienda y CrÃ©dito PÃºblic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5328" y="273570"/>
            <a:ext cx="4381500" cy="933450"/>
          </a:xfrm>
          <a:prstGeom prst="rect">
            <a:avLst/>
          </a:prstGeom>
          <a:noFill/>
          <a:extLst>
            <a:ext uri="{909E8E84-426E-40DD-AFC4-6F175D3DCCD1}">
              <a14:hiddenFill xmlns:a14="http://schemas.microsoft.com/office/drawing/2010/main">
                <a:solidFill>
                  <a:srgbClr val="FFFFFF"/>
                </a:solidFill>
              </a14:hiddenFill>
            </a:ext>
          </a:extLst>
        </p:spPr>
      </p:pic>
      <p:sp>
        <p:nvSpPr>
          <p:cNvPr id="4" name="Flecha izquierda 3">
            <a:hlinkClick r:id="rId3" action="ppaction://hlinksldjump"/>
          </p:cNvPr>
          <p:cNvSpPr/>
          <p:nvPr/>
        </p:nvSpPr>
        <p:spPr>
          <a:xfrm>
            <a:off x="11136573" y="6387153"/>
            <a:ext cx="846162" cy="327546"/>
          </a:xfrm>
          <a:prstGeom prst="leftArrow">
            <a:avLst/>
          </a:prstGeom>
          <a:solidFill>
            <a:schemeClr val="bg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s-CO" dirty="0" err="1" smtClean="0"/>
          </a:p>
        </p:txBody>
      </p:sp>
      <p:sp>
        <p:nvSpPr>
          <p:cNvPr id="5" name="CuadroTexto 4">
            <a:hlinkClick r:id="rId3" action="ppaction://hlinksldjump"/>
          </p:cNvPr>
          <p:cNvSpPr txBox="1"/>
          <p:nvPr/>
        </p:nvSpPr>
        <p:spPr>
          <a:xfrm>
            <a:off x="11341290" y="6420121"/>
            <a:ext cx="1282890" cy="261610"/>
          </a:xfrm>
          <a:prstGeom prst="rect">
            <a:avLst/>
          </a:prstGeom>
          <a:noFill/>
        </p:spPr>
        <p:txBody>
          <a:bodyPr wrap="square" rtlCol="0" anchor="ctr">
            <a:spAutoFit/>
          </a:bodyPr>
          <a:lstStyle/>
          <a:p>
            <a:pPr algn="l">
              <a:spcBef>
                <a:spcPts val="600"/>
              </a:spcBef>
            </a:pPr>
            <a:r>
              <a:rPr lang="es-CO" sz="1100" dirty="0" smtClean="0"/>
              <a:t>volver</a:t>
            </a:r>
          </a:p>
        </p:txBody>
      </p:sp>
    </p:spTree>
    <p:extLst>
      <p:ext uri="{BB962C8B-B14F-4D97-AF65-F5344CB8AC3E}">
        <p14:creationId xmlns:p14="http://schemas.microsoft.com/office/powerpoint/2010/main" val="72763166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5">
            <a:extLst>
              <a:ext uri="{FF2B5EF4-FFF2-40B4-BE49-F238E27FC236}">
                <a16:creationId xmlns:a16="http://schemas.microsoft.com/office/drawing/2014/main" xmlns="" id="{147A00F9-85D5-482F-8929-515BA65B6DAA}"/>
              </a:ext>
            </a:extLst>
          </p:cNvPr>
          <p:cNvSpPr>
            <a:spLocks noGrp="1"/>
          </p:cNvSpPr>
          <p:nvPr>
            <p:ph type="title"/>
          </p:nvPr>
        </p:nvSpPr>
        <p:spPr>
          <a:xfrm>
            <a:off x="373751" y="64000"/>
            <a:ext cx="2991162" cy="559387"/>
          </a:xfrm>
        </p:spPr>
        <p:txBody>
          <a:bodyPr/>
          <a:lstStyle/>
          <a:p>
            <a:r>
              <a:rPr lang="es-CO" dirty="0"/>
              <a:t>Ingresos</a:t>
            </a:r>
          </a:p>
        </p:txBody>
      </p:sp>
      <p:sp>
        <p:nvSpPr>
          <p:cNvPr id="13" name="Title 15">
            <a:extLst>
              <a:ext uri="{FF2B5EF4-FFF2-40B4-BE49-F238E27FC236}">
                <a16:creationId xmlns:a16="http://schemas.microsoft.com/office/drawing/2014/main" xmlns="" id="{A5CC5F89-968E-4512-B85A-C6BC2337821C}"/>
              </a:ext>
            </a:extLst>
          </p:cNvPr>
          <p:cNvSpPr txBox="1">
            <a:spLocks/>
          </p:cNvSpPr>
          <p:nvPr/>
        </p:nvSpPr>
        <p:spPr>
          <a:xfrm>
            <a:off x="9339117" y="162266"/>
            <a:ext cx="4522506" cy="559387"/>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lang="es-CO" sz="3600" b="0" kern="1200" spc="-150">
                <a:solidFill>
                  <a:schemeClr val="tx1"/>
                </a:solidFill>
                <a:latin typeface="Work Sans" panose="00000500000000000000" pitchFamily="2" charset="0"/>
                <a:ea typeface="+mj-ea"/>
                <a:cs typeface="+mj-cs"/>
              </a:defRPr>
            </a:lvl1pPr>
          </a:lstStyle>
          <a:p>
            <a:r>
              <a:rPr lang="es-CO" sz="2000" dirty="0"/>
              <a:t>Sector </a:t>
            </a:r>
            <a:r>
              <a:rPr lang="es-CO" sz="2000" dirty="0" smtClean="0"/>
              <a:t>Hacienda</a:t>
            </a:r>
            <a:endParaRPr lang="es-CO" sz="2000" dirty="0"/>
          </a:p>
        </p:txBody>
      </p:sp>
      <p:graphicFrame>
        <p:nvGraphicFramePr>
          <p:cNvPr id="4" name="Tabla 3"/>
          <p:cNvGraphicFramePr>
            <a:graphicFrameLocks noGrp="1"/>
          </p:cNvGraphicFramePr>
          <p:nvPr>
            <p:extLst>
              <p:ext uri="{D42A27DB-BD31-4B8C-83A1-F6EECF244321}">
                <p14:modId xmlns:p14="http://schemas.microsoft.com/office/powerpoint/2010/main" val="3387130249"/>
              </p:ext>
            </p:extLst>
          </p:nvPr>
        </p:nvGraphicFramePr>
        <p:xfrm>
          <a:off x="545911" y="721653"/>
          <a:ext cx="10918210" cy="5735220"/>
        </p:xfrm>
        <a:graphic>
          <a:graphicData uri="http://schemas.openxmlformats.org/drawingml/2006/table">
            <a:tbl>
              <a:tblPr/>
              <a:tblGrid>
                <a:gridCol w="2706719">
                  <a:extLst>
                    <a:ext uri="{9D8B030D-6E8A-4147-A177-3AD203B41FA5}">
                      <a16:colId xmlns:a16="http://schemas.microsoft.com/office/drawing/2014/main" xmlns="" val="1849880413"/>
                    </a:ext>
                  </a:extLst>
                </a:gridCol>
                <a:gridCol w="964339">
                  <a:extLst>
                    <a:ext uri="{9D8B030D-6E8A-4147-A177-3AD203B41FA5}">
                      <a16:colId xmlns:a16="http://schemas.microsoft.com/office/drawing/2014/main" xmlns="" val="336423081"/>
                    </a:ext>
                  </a:extLst>
                </a:gridCol>
                <a:gridCol w="964339">
                  <a:extLst>
                    <a:ext uri="{9D8B030D-6E8A-4147-A177-3AD203B41FA5}">
                      <a16:colId xmlns:a16="http://schemas.microsoft.com/office/drawing/2014/main" xmlns="" val="832760389"/>
                    </a:ext>
                  </a:extLst>
                </a:gridCol>
                <a:gridCol w="964339">
                  <a:extLst>
                    <a:ext uri="{9D8B030D-6E8A-4147-A177-3AD203B41FA5}">
                      <a16:colId xmlns:a16="http://schemas.microsoft.com/office/drawing/2014/main" xmlns="" val="2622324829"/>
                    </a:ext>
                  </a:extLst>
                </a:gridCol>
                <a:gridCol w="964339">
                  <a:extLst>
                    <a:ext uri="{9D8B030D-6E8A-4147-A177-3AD203B41FA5}">
                      <a16:colId xmlns:a16="http://schemas.microsoft.com/office/drawing/2014/main" xmlns="" val="220532971"/>
                    </a:ext>
                  </a:extLst>
                </a:gridCol>
                <a:gridCol w="964339">
                  <a:extLst>
                    <a:ext uri="{9D8B030D-6E8A-4147-A177-3AD203B41FA5}">
                      <a16:colId xmlns:a16="http://schemas.microsoft.com/office/drawing/2014/main" xmlns="" val="749270569"/>
                    </a:ext>
                  </a:extLst>
                </a:gridCol>
                <a:gridCol w="847449">
                  <a:extLst>
                    <a:ext uri="{9D8B030D-6E8A-4147-A177-3AD203B41FA5}">
                      <a16:colId xmlns:a16="http://schemas.microsoft.com/office/drawing/2014/main" xmlns="" val="1073958021"/>
                    </a:ext>
                  </a:extLst>
                </a:gridCol>
                <a:gridCol w="847449">
                  <a:extLst>
                    <a:ext uri="{9D8B030D-6E8A-4147-A177-3AD203B41FA5}">
                      <a16:colId xmlns:a16="http://schemas.microsoft.com/office/drawing/2014/main" xmlns="" val="492945137"/>
                    </a:ext>
                  </a:extLst>
                </a:gridCol>
                <a:gridCol w="847449">
                  <a:extLst>
                    <a:ext uri="{9D8B030D-6E8A-4147-A177-3AD203B41FA5}">
                      <a16:colId xmlns:a16="http://schemas.microsoft.com/office/drawing/2014/main" xmlns="" val="3534309584"/>
                    </a:ext>
                  </a:extLst>
                </a:gridCol>
                <a:gridCol w="847449">
                  <a:extLst>
                    <a:ext uri="{9D8B030D-6E8A-4147-A177-3AD203B41FA5}">
                      <a16:colId xmlns:a16="http://schemas.microsoft.com/office/drawing/2014/main" xmlns="" val="1779491660"/>
                    </a:ext>
                  </a:extLst>
                </a:gridCol>
              </a:tblGrid>
              <a:tr h="166239">
                <a:tc gridSpan="10">
                  <a:txBody>
                    <a:bodyPr/>
                    <a:lstStyle/>
                    <a:p>
                      <a:pPr algn="l" fontAlgn="b"/>
                      <a:r>
                        <a:rPr lang="es-CO" sz="1000" b="1" i="0" u="none" strike="noStrike">
                          <a:solidFill>
                            <a:srgbClr val="000000"/>
                          </a:solidFill>
                          <a:effectLst/>
                          <a:latin typeface="Calibri" panose="020F0502020204030204" pitchFamily="34" charset="0"/>
                        </a:rPr>
                        <a:t>CONSOLIDADO</a:t>
                      </a:r>
                    </a:p>
                  </a:txBody>
                  <a:tcPr marL="0" marR="0" marT="0" marB="0" anchor="b">
                    <a:lnL>
                      <a:noFill/>
                    </a:lnL>
                    <a:lnR>
                      <a:noFill/>
                    </a:lnR>
                    <a:lnT>
                      <a:noFill/>
                    </a:lnT>
                    <a:lnB>
                      <a:noFill/>
                    </a:lnB>
                    <a:solidFill>
                      <a:srgbClr val="F2F2F2"/>
                    </a:solidFill>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extLst>
                  <a:ext uri="{0D108BD9-81ED-4DB2-BD59-A6C34878D82A}">
                    <a16:rowId xmlns:a16="http://schemas.microsoft.com/office/drawing/2014/main" xmlns="" val="3504591799"/>
                  </a:ext>
                </a:extLst>
              </a:tr>
              <a:tr h="207785">
                <a:tc>
                  <a:txBody>
                    <a:bodyPr/>
                    <a:lstStyle/>
                    <a:p>
                      <a:pPr algn="l" rtl="0" fontAlgn="b"/>
                      <a:r>
                        <a:rPr lang="es-CO" sz="1000" b="1" i="0" u="none" strike="noStrike">
                          <a:solidFill>
                            <a:srgbClr val="203764"/>
                          </a:solidFill>
                          <a:effectLst/>
                          <a:latin typeface="Calibri" panose="020F0502020204030204" pitchFamily="34" charset="0"/>
                        </a:rPr>
                        <a:t>Millones de pesos</a:t>
                      </a:r>
                    </a:p>
                  </a:txBody>
                  <a:tcPr marL="0" marR="0" marT="0" marB="0" anchor="b">
                    <a:lnL>
                      <a:noFill/>
                    </a:lnL>
                    <a:lnR>
                      <a:noFill/>
                    </a:lnR>
                    <a:lnT>
                      <a:noFill/>
                    </a:lnT>
                    <a:lnB w="6350" cap="flat" cmpd="sng" algn="ctr">
                      <a:solidFill>
                        <a:srgbClr val="B8CCE4"/>
                      </a:solidFill>
                      <a:prstDash val="solid"/>
                      <a:round/>
                      <a:headEnd type="none" w="med" len="med"/>
                      <a:tailEnd type="none" w="med" len="med"/>
                    </a:lnB>
                  </a:tcPr>
                </a:tc>
                <a:tc>
                  <a:txBody>
                    <a:bodyPr/>
                    <a:lstStyle/>
                    <a:p>
                      <a:pPr algn="l" rtl="0" fontAlgn="b"/>
                      <a:r>
                        <a:rPr lang="es-CO" sz="1000" b="0" i="0" u="none" strike="noStrike">
                          <a:solidFill>
                            <a:srgbClr val="000000"/>
                          </a:solidFill>
                          <a:effectLst/>
                          <a:latin typeface="Calibri" panose="020F0502020204030204" pitchFamily="34" charset="0"/>
                        </a:rPr>
                        <a:t> </a:t>
                      </a:r>
                    </a:p>
                  </a:txBody>
                  <a:tcPr marL="0" marR="0" marT="0" marB="0" anchor="b">
                    <a:lnL>
                      <a:noFill/>
                    </a:lnL>
                    <a:lnR>
                      <a:noFill/>
                    </a:lnR>
                    <a:lnT>
                      <a:noFill/>
                    </a:lnT>
                    <a:lnB w="6350" cap="flat" cmpd="sng" algn="ctr">
                      <a:solidFill>
                        <a:srgbClr val="B8CCE4"/>
                      </a:solidFill>
                      <a:prstDash val="solid"/>
                      <a:round/>
                      <a:headEnd type="none" w="med" len="med"/>
                      <a:tailEnd type="none" w="med" len="med"/>
                    </a:lnB>
                  </a:tcPr>
                </a:tc>
                <a:tc gridSpan="8">
                  <a:txBody>
                    <a:bodyPr/>
                    <a:lstStyle/>
                    <a:p>
                      <a:pPr algn="ctr" rtl="0" fontAlgn="ctr"/>
                      <a:r>
                        <a:rPr lang="es-CO" sz="1000" b="1" i="0" u="none" strike="noStrike">
                          <a:solidFill>
                            <a:srgbClr val="FFFFFF"/>
                          </a:solidFill>
                          <a:effectLst/>
                          <a:latin typeface="Calibri" panose="020F0502020204030204" pitchFamily="34" charset="0"/>
                        </a:rPr>
                        <a:t>MGMP 2021 - 2024</a:t>
                      </a:r>
                    </a:p>
                  </a:txBody>
                  <a:tcPr marL="0" marR="0" marT="0" marB="0" anchor="ctr">
                    <a:lnL>
                      <a:noFill/>
                    </a:lnL>
                    <a:lnR>
                      <a:noFill/>
                    </a:lnR>
                    <a:lnT>
                      <a:noFill/>
                    </a:lnT>
                    <a:lnB w="6350" cap="flat" cmpd="sng" algn="ctr">
                      <a:solidFill>
                        <a:srgbClr val="B8CCE4"/>
                      </a:solidFill>
                      <a:prstDash val="solid"/>
                      <a:round/>
                      <a:headEnd type="none" w="med" len="med"/>
                      <a:tailEnd type="none" w="med" len="med"/>
                    </a:lnB>
                    <a:solidFill>
                      <a:srgbClr val="203764"/>
                    </a:solidFill>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extLst>
                  <a:ext uri="{0D108BD9-81ED-4DB2-BD59-A6C34878D82A}">
                    <a16:rowId xmlns:a16="http://schemas.microsoft.com/office/drawing/2014/main" xmlns="" val="827641888"/>
                  </a:ext>
                </a:extLst>
              </a:tr>
              <a:tr h="166239">
                <a:tc>
                  <a:txBody>
                    <a:bodyPr/>
                    <a:lstStyle/>
                    <a:p>
                      <a:pPr algn="l" rtl="0" fontAlgn="ctr"/>
                      <a:r>
                        <a:rPr lang="es-CO" sz="1000" b="1" i="0" u="none" strike="noStrike">
                          <a:solidFill>
                            <a:srgbClr val="FFFFFF"/>
                          </a:solidFill>
                          <a:effectLst/>
                          <a:latin typeface="Calibri" panose="020F0502020204030204" pitchFamily="34" charset="0"/>
                        </a:rPr>
                        <a:t>Ingresos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a:noFill/>
                    </a:lnB>
                    <a:solidFill>
                      <a:srgbClr val="203764"/>
                    </a:solidFill>
                  </a:tcPr>
                </a:tc>
                <a:tc rowSpan="2">
                  <a:txBody>
                    <a:bodyPr/>
                    <a:lstStyle/>
                    <a:p>
                      <a:pPr algn="ctr" rtl="0" fontAlgn="ctr"/>
                      <a:r>
                        <a:rPr lang="es-CO" sz="1000" b="1" i="0" u="none" strike="noStrike">
                          <a:solidFill>
                            <a:srgbClr val="FFFFFF"/>
                          </a:solidFill>
                          <a:effectLst/>
                          <a:latin typeface="Calibri" panose="020F0502020204030204" pitchFamily="34" charset="0"/>
                        </a:rPr>
                        <a:t>2020</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203764"/>
                    </a:solidFill>
                  </a:tcPr>
                </a:tc>
                <a:tc rowSpan="2">
                  <a:txBody>
                    <a:bodyPr/>
                    <a:lstStyle/>
                    <a:p>
                      <a:pPr algn="ctr" rtl="0" fontAlgn="ctr"/>
                      <a:r>
                        <a:rPr lang="es-CO" sz="1000" b="1" i="0" u="none" strike="noStrike">
                          <a:solidFill>
                            <a:srgbClr val="FFFFFF"/>
                          </a:solidFill>
                          <a:effectLst/>
                          <a:latin typeface="Calibri" panose="020F0502020204030204" pitchFamily="34" charset="0"/>
                        </a:rPr>
                        <a:t>2021</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203764"/>
                    </a:solidFill>
                  </a:tcPr>
                </a:tc>
                <a:tc rowSpan="2">
                  <a:txBody>
                    <a:bodyPr/>
                    <a:lstStyle/>
                    <a:p>
                      <a:pPr algn="ctr" rtl="0" fontAlgn="ctr"/>
                      <a:r>
                        <a:rPr lang="es-CO" sz="1000" b="1" i="0" u="none" strike="noStrike">
                          <a:solidFill>
                            <a:srgbClr val="FFFFFF"/>
                          </a:solidFill>
                          <a:effectLst/>
                          <a:latin typeface="Calibri" panose="020F0502020204030204" pitchFamily="34" charset="0"/>
                        </a:rPr>
                        <a:t>2022</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203764"/>
                    </a:solidFill>
                  </a:tcPr>
                </a:tc>
                <a:tc rowSpan="2">
                  <a:txBody>
                    <a:bodyPr/>
                    <a:lstStyle/>
                    <a:p>
                      <a:pPr algn="ctr" rtl="0" fontAlgn="ctr"/>
                      <a:r>
                        <a:rPr lang="es-CO" sz="1000" b="1" i="0" u="none" strike="noStrike">
                          <a:solidFill>
                            <a:srgbClr val="FFFFFF"/>
                          </a:solidFill>
                          <a:effectLst/>
                          <a:latin typeface="Calibri" panose="020F0502020204030204" pitchFamily="34" charset="0"/>
                        </a:rPr>
                        <a:t>2023</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203764"/>
                    </a:solidFill>
                  </a:tcPr>
                </a:tc>
                <a:tc rowSpan="2">
                  <a:txBody>
                    <a:bodyPr/>
                    <a:lstStyle/>
                    <a:p>
                      <a:pPr algn="ctr" rtl="0" fontAlgn="ctr"/>
                      <a:r>
                        <a:rPr lang="es-CO" sz="1000" b="1" i="0" u="none" strike="noStrike">
                          <a:solidFill>
                            <a:srgbClr val="FFFFFF"/>
                          </a:solidFill>
                          <a:effectLst/>
                          <a:latin typeface="Calibri" panose="020F0502020204030204" pitchFamily="34" charset="0"/>
                        </a:rPr>
                        <a:t>2024</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203764"/>
                    </a:solidFill>
                  </a:tcPr>
                </a:tc>
                <a:tc>
                  <a:txBody>
                    <a:bodyPr/>
                    <a:lstStyle/>
                    <a:p>
                      <a:pPr algn="ctr" rtl="0" fontAlgn="ctr"/>
                      <a:r>
                        <a:rPr lang="es-CO" sz="1000" b="1" i="0" u="none" strike="noStrike">
                          <a:solidFill>
                            <a:srgbClr val="FFFFFF"/>
                          </a:solidFill>
                          <a:effectLst/>
                          <a:latin typeface="Calibri" panose="020F0502020204030204" pitchFamily="34" charset="0"/>
                        </a:rPr>
                        <a:t>Var%</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a:noFill/>
                    </a:lnB>
                    <a:solidFill>
                      <a:srgbClr val="203764"/>
                    </a:solidFill>
                  </a:tcPr>
                </a:tc>
                <a:tc>
                  <a:txBody>
                    <a:bodyPr/>
                    <a:lstStyle/>
                    <a:p>
                      <a:pPr algn="ctr" rtl="0" fontAlgn="ctr"/>
                      <a:r>
                        <a:rPr lang="es-CO" sz="1000" b="1" i="0" u="none" strike="noStrike">
                          <a:solidFill>
                            <a:srgbClr val="FFFFFF"/>
                          </a:solidFill>
                          <a:effectLst/>
                          <a:latin typeface="Calibri" panose="020F0502020204030204" pitchFamily="34" charset="0"/>
                        </a:rPr>
                        <a:t>Var%</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a:noFill/>
                    </a:lnB>
                    <a:solidFill>
                      <a:srgbClr val="203764"/>
                    </a:solidFill>
                  </a:tcPr>
                </a:tc>
                <a:tc>
                  <a:txBody>
                    <a:bodyPr/>
                    <a:lstStyle/>
                    <a:p>
                      <a:pPr algn="ctr" rtl="0" fontAlgn="ctr"/>
                      <a:r>
                        <a:rPr lang="es-CO" sz="1000" b="1" i="0" u="none" strike="noStrike">
                          <a:solidFill>
                            <a:srgbClr val="FFFFFF"/>
                          </a:solidFill>
                          <a:effectLst/>
                          <a:latin typeface="Calibri" panose="020F0502020204030204" pitchFamily="34" charset="0"/>
                        </a:rPr>
                        <a:t>Var%</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a:noFill/>
                    </a:lnB>
                    <a:solidFill>
                      <a:srgbClr val="203764"/>
                    </a:solidFill>
                  </a:tcPr>
                </a:tc>
                <a:tc>
                  <a:txBody>
                    <a:bodyPr/>
                    <a:lstStyle/>
                    <a:p>
                      <a:pPr algn="ctr" rtl="0" fontAlgn="ctr"/>
                      <a:r>
                        <a:rPr lang="es-CO" sz="1000" b="1" i="0" u="none" strike="noStrike">
                          <a:solidFill>
                            <a:srgbClr val="FFFFFF"/>
                          </a:solidFill>
                          <a:effectLst/>
                          <a:latin typeface="Calibri" panose="020F0502020204030204" pitchFamily="34" charset="0"/>
                        </a:rPr>
                        <a:t>Var%</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a:noFill/>
                    </a:lnB>
                    <a:solidFill>
                      <a:srgbClr val="203764"/>
                    </a:solidFill>
                  </a:tcPr>
                </a:tc>
                <a:extLst>
                  <a:ext uri="{0D108BD9-81ED-4DB2-BD59-A6C34878D82A}">
                    <a16:rowId xmlns:a16="http://schemas.microsoft.com/office/drawing/2014/main" xmlns="" val="3466175796"/>
                  </a:ext>
                </a:extLst>
              </a:tr>
              <a:tr h="166239">
                <a:tc>
                  <a:txBody>
                    <a:bodyPr/>
                    <a:lstStyle/>
                    <a:p>
                      <a:pPr algn="l" rtl="0" fontAlgn="ctr"/>
                      <a:r>
                        <a:rPr lang="es-CO" sz="1000" b="1" i="0" u="none" strike="noStrike">
                          <a:solidFill>
                            <a:srgbClr val="FFFFFF"/>
                          </a:solidFill>
                          <a:effectLst/>
                          <a:latin typeface="Calibri" panose="020F0502020204030204" pitchFamily="34" charset="0"/>
                        </a:rPr>
                        <a:t>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a:noFill/>
                    </a:lnT>
                    <a:lnB w="6350" cap="flat" cmpd="sng" algn="ctr">
                      <a:solidFill>
                        <a:srgbClr val="B8CCE4"/>
                      </a:solidFill>
                      <a:prstDash val="solid"/>
                      <a:round/>
                      <a:headEnd type="none" w="med" len="med"/>
                      <a:tailEnd type="none" w="med" len="med"/>
                    </a:lnB>
                    <a:solidFill>
                      <a:srgbClr val="203764"/>
                    </a:solidFill>
                  </a:tcPr>
                </a:tc>
                <a:tc vMerge="1">
                  <a:txBody>
                    <a:bodyPr/>
                    <a:lstStyle/>
                    <a:p>
                      <a:endParaRPr lang="es-CO"/>
                    </a:p>
                  </a:txBody>
                  <a:tcPr/>
                </a:tc>
                <a:tc vMerge="1">
                  <a:txBody>
                    <a:bodyPr/>
                    <a:lstStyle/>
                    <a:p>
                      <a:endParaRPr lang="es-CO"/>
                    </a:p>
                  </a:txBody>
                  <a:tcPr/>
                </a:tc>
                <a:tc vMerge="1">
                  <a:txBody>
                    <a:bodyPr/>
                    <a:lstStyle/>
                    <a:p>
                      <a:endParaRPr lang="es-CO"/>
                    </a:p>
                  </a:txBody>
                  <a:tcPr/>
                </a:tc>
                <a:tc vMerge="1">
                  <a:txBody>
                    <a:bodyPr/>
                    <a:lstStyle/>
                    <a:p>
                      <a:endParaRPr lang="es-CO"/>
                    </a:p>
                  </a:txBody>
                  <a:tcPr/>
                </a:tc>
                <a:tc vMerge="1">
                  <a:txBody>
                    <a:bodyPr/>
                    <a:lstStyle/>
                    <a:p>
                      <a:endParaRPr lang="es-CO"/>
                    </a:p>
                  </a:txBody>
                  <a:tcPr/>
                </a:tc>
                <a:tc>
                  <a:txBody>
                    <a:bodyPr/>
                    <a:lstStyle/>
                    <a:p>
                      <a:pPr algn="ctr" rtl="0" fontAlgn="ctr"/>
                      <a:r>
                        <a:rPr lang="es-CO" sz="1000" b="1" i="0" u="none" strike="noStrike">
                          <a:solidFill>
                            <a:srgbClr val="FFFFFF"/>
                          </a:solidFill>
                          <a:effectLst/>
                          <a:latin typeface="Calibri" panose="020F0502020204030204" pitchFamily="34" charset="0"/>
                        </a:rPr>
                        <a:t>21/20</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a:noFill/>
                    </a:lnT>
                    <a:lnB w="6350" cap="flat" cmpd="sng" algn="ctr">
                      <a:solidFill>
                        <a:srgbClr val="B8CCE4"/>
                      </a:solidFill>
                      <a:prstDash val="solid"/>
                      <a:round/>
                      <a:headEnd type="none" w="med" len="med"/>
                      <a:tailEnd type="none" w="med" len="med"/>
                    </a:lnB>
                    <a:solidFill>
                      <a:srgbClr val="203764"/>
                    </a:solidFill>
                  </a:tcPr>
                </a:tc>
                <a:tc>
                  <a:txBody>
                    <a:bodyPr/>
                    <a:lstStyle/>
                    <a:p>
                      <a:pPr algn="ctr" rtl="0" fontAlgn="ctr"/>
                      <a:r>
                        <a:rPr lang="es-CO" sz="1000" b="1" i="0" u="none" strike="noStrike">
                          <a:solidFill>
                            <a:srgbClr val="FFFFFF"/>
                          </a:solidFill>
                          <a:effectLst/>
                          <a:latin typeface="Calibri" panose="020F0502020204030204" pitchFamily="34" charset="0"/>
                        </a:rPr>
                        <a:t>22/21</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a:noFill/>
                    </a:lnT>
                    <a:lnB w="6350" cap="flat" cmpd="sng" algn="ctr">
                      <a:solidFill>
                        <a:srgbClr val="B8CCE4"/>
                      </a:solidFill>
                      <a:prstDash val="solid"/>
                      <a:round/>
                      <a:headEnd type="none" w="med" len="med"/>
                      <a:tailEnd type="none" w="med" len="med"/>
                    </a:lnB>
                    <a:solidFill>
                      <a:srgbClr val="203764"/>
                    </a:solidFill>
                  </a:tcPr>
                </a:tc>
                <a:tc>
                  <a:txBody>
                    <a:bodyPr/>
                    <a:lstStyle/>
                    <a:p>
                      <a:pPr algn="ctr" rtl="0" fontAlgn="ctr"/>
                      <a:r>
                        <a:rPr lang="es-CO" sz="1000" b="1" i="0" u="none" strike="noStrike">
                          <a:solidFill>
                            <a:srgbClr val="FFFFFF"/>
                          </a:solidFill>
                          <a:effectLst/>
                          <a:latin typeface="Calibri" panose="020F0502020204030204" pitchFamily="34" charset="0"/>
                        </a:rPr>
                        <a:t>23/22</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a:noFill/>
                    </a:lnT>
                    <a:lnB w="6350" cap="flat" cmpd="sng" algn="ctr">
                      <a:solidFill>
                        <a:srgbClr val="B8CCE4"/>
                      </a:solidFill>
                      <a:prstDash val="solid"/>
                      <a:round/>
                      <a:headEnd type="none" w="med" len="med"/>
                      <a:tailEnd type="none" w="med" len="med"/>
                    </a:lnB>
                    <a:solidFill>
                      <a:srgbClr val="203764"/>
                    </a:solidFill>
                  </a:tcPr>
                </a:tc>
                <a:tc>
                  <a:txBody>
                    <a:bodyPr/>
                    <a:lstStyle/>
                    <a:p>
                      <a:pPr algn="ctr" rtl="0" fontAlgn="ctr"/>
                      <a:r>
                        <a:rPr lang="es-CO" sz="1000" b="1" i="0" u="none" strike="noStrike">
                          <a:solidFill>
                            <a:srgbClr val="FFFFFF"/>
                          </a:solidFill>
                          <a:effectLst/>
                          <a:latin typeface="Calibri" panose="020F0502020204030204" pitchFamily="34" charset="0"/>
                        </a:rPr>
                        <a:t>24/23</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a:noFill/>
                    </a:lnT>
                    <a:lnB w="6350" cap="flat" cmpd="sng" algn="ctr">
                      <a:solidFill>
                        <a:srgbClr val="B8CCE4"/>
                      </a:solidFill>
                      <a:prstDash val="solid"/>
                      <a:round/>
                      <a:headEnd type="none" w="med" len="med"/>
                      <a:tailEnd type="none" w="med" len="med"/>
                    </a:lnB>
                    <a:solidFill>
                      <a:srgbClr val="203764"/>
                    </a:solidFill>
                  </a:tcPr>
                </a:tc>
                <a:extLst>
                  <a:ext uri="{0D108BD9-81ED-4DB2-BD59-A6C34878D82A}">
                    <a16:rowId xmlns:a16="http://schemas.microsoft.com/office/drawing/2014/main" xmlns="" val="1148398185"/>
                  </a:ext>
                </a:extLst>
              </a:tr>
              <a:tr h="166239">
                <a:tc>
                  <a:txBody>
                    <a:bodyPr/>
                    <a:lstStyle/>
                    <a:p>
                      <a:pPr algn="l" rtl="0" fontAlgn="ctr"/>
                      <a:r>
                        <a:rPr lang="es-CO" sz="1000" b="1" i="0" u="none" strike="noStrike">
                          <a:solidFill>
                            <a:srgbClr val="203764"/>
                          </a:solidFill>
                          <a:effectLst/>
                          <a:latin typeface="Calibri" panose="020F0502020204030204" pitchFamily="34" charset="0"/>
                        </a:rPr>
                        <a:t>I. Ingresos Corrientes</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D8D8D8"/>
                    </a:solidFill>
                  </a:tcPr>
                </a:tc>
                <a:tc>
                  <a:txBody>
                    <a:bodyPr/>
                    <a:lstStyle/>
                    <a:p>
                      <a:pPr algn="ctr" rtl="0" fontAlgn="ctr"/>
                      <a:r>
                        <a:rPr lang="es-CO" sz="1000" b="1" i="0" u="none" strike="noStrike">
                          <a:solidFill>
                            <a:srgbClr val="203764"/>
                          </a:solidFill>
                          <a:effectLst/>
                          <a:latin typeface="Arial" panose="020B0604020202020204" pitchFamily="34" charset="0"/>
                        </a:rPr>
                        <a:t>      301,057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D8D8D8"/>
                    </a:solidFill>
                  </a:tcPr>
                </a:tc>
                <a:tc>
                  <a:txBody>
                    <a:bodyPr/>
                    <a:lstStyle/>
                    <a:p>
                      <a:pPr algn="ctr" rtl="0" fontAlgn="ctr"/>
                      <a:r>
                        <a:rPr lang="es-CO" sz="1000" b="1" i="0" u="none" strike="noStrike">
                          <a:solidFill>
                            <a:srgbClr val="203764"/>
                          </a:solidFill>
                          <a:effectLst/>
                          <a:latin typeface="Arial" panose="020B0604020202020204" pitchFamily="34" charset="0"/>
                        </a:rPr>
                        <a:t>      307,469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D8D8D8"/>
                    </a:solidFill>
                  </a:tcPr>
                </a:tc>
                <a:tc>
                  <a:txBody>
                    <a:bodyPr/>
                    <a:lstStyle/>
                    <a:p>
                      <a:pPr algn="ctr" rtl="0" fontAlgn="ctr"/>
                      <a:r>
                        <a:rPr lang="es-CO" sz="1000" b="1" i="0" u="none" strike="noStrike">
                          <a:solidFill>
                            <a:srgbClr val="203764"/>
                          </a:solidFill>
                          <a:effectLst/>
                          <a:latin typeface="Arial" panose="020B0604020202020204" pitchFamily="34" charset="0"/>
                        </a:rPr>
                        <a:t>      316,012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D8D8D8"/>
                    </a:solidFill>
                  </a:tcPr>
                </a:tc>
                <a:tc>
                  <a:txBody>
                    <a:bodyPr/>
                    <a:lstStyle/>
                    <a:p>
                      <a:pPr algn="ctr" rtl="0" fontAlgn="ctr"/>
                      <a:r>
                        <a:rPr lang="es-CO" sz="1000" b="1" i="0" u="none" strike="noStrike">
                          <a:solidFill>
                            <a:srgbClr val="203764"/>
                          </a:solidFill>
                          <a:effectLst/>
                          <a:latin typeface="Arial" panose="020B0604020202020204" pitchFamily="34" charset="0"/>
                        </a:rPr>
                        <a:t>      325,062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D8D8D8"/>
                    </a:solidFill>
                  </a:tcPr>
                </a:tc>
                <a:tc>
                  <a:txBody>
                    <a:bodyPr/>
                    <a:lstStyle/>
                    <a:p>
                      <a:pPr algn="ctr" rtl="0" fontAlgn="ctr"/>
                      <a:r>
                        <a:rPr lang="es-CO" sz="1000" b="1" i="0" u="none" strike="noStrike">
                          <a:solidFill>
                            <a:srgbClr val="203764"/>
                          </a:solidFill>
                          <a:effectLst/>
                          <a:latin typeface="Arial" panose="020B0604020202020204" pitchFamily="34" charset="0"/>
                        </a:rPr>
                        <a:t>      309,688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D8D8D8"/>
                    </a:solidFill>
                  </a:tcPr>
                </a:tc>
                <a:tc>
                  <a:txBody>
                    <a:bodyPr/>
                    <a:lstStyle/>
                    <a:p>
                      <a:pPr algn="r" rtl="0" fontAlgn="ctr"/>
                      <a:r>
                        <a:rPr lang="es-CO" sz="1000" b="1" i="0" u="none" strike="noStrike">
                          <a:solidFill>
                            <a:srgbClr val="203764"/>
                          </a:solidFill>
                          <a:effectLst/>
                          <a:latin typeface="Arial" panose="020B0604020202020204" pitchFamily="34" charset="0"/>
                        </a:rPr>
                        <a:t>2%</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D8D8D8"/>
                    </a:solidFill>
                  </a:tcPr>
                </a:tc>
                <a:tc>
                  <a:txBody>
                    <a:bodyPr/>
                    <a:lstStyle/>
                    <a:p>
                      <a:pPr algn="r" rtl="0" fontAlgn="ctr"/>
                      <a:r>
                        <a:rPr lang="es-CO" sz="1000" b="1" i="0" u="none" strike="noStrike">
                          <a:solidFill>
                            <a:srgbClr val="203764"/>
                          </a:solidFill>
                          <a:effectLst/>
                          <a:latin typeface="Arial" panose="020B0604020202020204" pitchFamily="34" charset="0"/>
                        </a:rPr>
                        <a:t>3%</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D8D8D8"/>
                    </a:solidFill>
                  </a:tcPr>
                </a:tc>
                <a:tc>
                  <a:txBody>
                    <a:bodyPr/>
                    <a:lstStyle/>
                    <a:p>
                      <a:pPr algn="r" rtl="0" fontAlgn="ctr"/>
                      <a:r>
                        <a:rPr lang="es-CO" sz="1000" b="1" i="0" u="none" strike="noStrike">
                          <a:solidFill>
                            <a:srgbClr val="203764"/>
                          </a:solidFill>
                          <a:effectLst/>
                          <a:latin typeface="Arial" panose="020B0604020202020204" pitchFamily="34" charset="0"/>
                        </a:rPr>
                        <a:t>3%</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D8D8D8"/>
                    </a:solidFill>
                  </a:tcPr>
                </a:tc>
                <a:tc>
                  <a:txBody>
                    <a:bodyPr/>
                    <a:lstStyle/>
                    <a:p>
                      <a:pPr algn="r" rtl="0" fontAlgn="ctr"/>
                      <a:r>
                        <a:rPr lang="es-CO" sz="1000" b="1" i="0" u="none" strike="noStrike">
                          <a:solidFill>
                            <a:srgbClr val="203764"/>
                          </a:solidFill>
                          <a:effectLst/>
                          <a:latin typeface="Arial" panose="020B0604020202020204" pitchFamily="34" charset="0"/>
                        </a:rPr>
                        <a:t>-5%</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D8D8D8"/>
                    </a:solidFill>
                  </a:tcPr>
                </a:tc>
                <a:extLst>
                  <a:ext uri="{0D108BD9-81ED-4DB2-BD59-A6C34878D82A}">
                    <a16:rowId xmlns:a16="http://schemas.microsoft.com/office/drawing/2014/main" xmlns="" val="1633366119"/>
                  </a:ext>
                </a:extLst>
              </a:tr>
              <a:tr h="166239">
                <a:tc>
                  <a:txBody>
                    <a:bodyPr/>
                    <a:lstStyle/>
                    <a:p>
                      <a:pPr algn="l" rtl="0" fontAlgn="ctr"/>
                      <a:r>
                        <a:rPr lang="es-CO" sz="1000" b="0" i="0" u="none" strike="noStrike">
                          <a:solidFill>
                            <a:srgbClr val="203764"/>
                          </a:solidFill>
                          <a:effectLst/>
                          <a:latin typeface="Calibri" panose="020F0502020204030204" pitchFamily="34" charset="0"/>
                        </a:rPr>
                        <a:t>Ingresos tributarios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ctr" rtl="0" fontAlgn="b"/>
                      <a:r>
                        <a:rPr lang="es-CO" sz="1000" b="0" i="0" u="none" strike="noStrike">
                          <a:solidFill>
                            <a:srgbClr val="203764"/>
                          </a:solidFill>
                          <a:effectLst/>
                          <a:latin typeface="Arial" panose="020B0604020202020204" pitchFamily="34" charset="0"/>
                        </a:rPr>
                        <a:t>                  - </a:t>
                      </a:r>
                    </a:p>
                  </a:txBody>
                  <a:tcPr marL="0" marR="0" marT="0" marB="0" anchor="b">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ctr" rtl="0" fontAlgn="b"/>
                      <a:r>
                        <a:rPr lang="es-CO" sz="1000" b="0" i="0" u="none" strike="noStrike">
                          <a:solidFill>
                            <a:srgbClr val="203764"/>
                          </a:solidFill>
                          <a:effectLst/>
                          <a:latin typeface="Arial" panose="020B0604020202020204" pitchFamily="34" charset="0"/>
                        </a:rPr>
                        <a:t>                  - </a:t>
                      </a:r>
                    </a:p>
                  </a:txBody>
                  <a:tcPr marL="0" marR="0" marT="0" marB="0" anchor="b">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ctr" rtl="0" fontAlgn="b"/>
                      <a:r>
                        <a:rPr lang="es-CO" sz="1000" b="0" i="0" u="none" strike="noStrike">
                          <a:solidFill>
                            <a:srgbClr val="203764"/>
                          </a:solidFill>
                          <a:effectLst/>
                          <a:latin typeface="Arial" panose="020B0604020202020204" pitchFamily="34" charset="0"/>
                        </a:rPr>
                        <a:t>                  - </a:t>
                      </a:r>
                    </a:p>
                  </a:txBody>
                  <a:tcPr marL="0" marR="0" marT="0" marB="0" anchor="b">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ctr" rtl="0" fontAlgn="b"/>
                      <a:r>
                        <a:rPr lang="es-CO" sz="1000" b="0" i="0" u="none" strike="noStrike">
                          <a:solidFill>
                            <a:srgbClr val="203764"/>
                          </a:solidFill>
                          <a:effectLst/>
                          <a:latin typeface="Arial" panose="020B0604020202020204" pitchFamily="34" charset="0"/>
                        </a:rPr>
                        <a:t>                  - </a:t>
                      </a:r>
                    </a:p>
                  </a:txBody>
                  <a:tcPr marL="0" marR="0" marT="0" marB="0" anchor="b">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ctr" rtl="0" fontAlgn="b"/>
                      <a:r>
                        <a:rPr lang="es-CO" sz="1000" b="0" i="0" u="none" strike="noStrike">
                          <a:solidFill>
                            <a:srgbClr val="203764"/>
                          </a:solidFill>
                          <a:effectLst/>
                          <a:latin typeface="Arial" panose="020B0604020202020204" pitchFamily="34" charset="0"/>
                        </a:rPr>
                        <a:t>                  - </a:t>
                      </a:r>
                    </a:p>
                  </a:txBody>
                  <a:tcPr marL="0" marR="0" marT="0" marB="0" anchor="b">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000" b="0" i="0" u="none" strike="noStrike">
                          <a:solidFill>
                            <a:srgbClr val="203764"/>
                          </a:solidFill>
                          <a:effectLst/>
                          <a:latin typeface="Arial" panose="020B0604020202020204" pitchFamily="34" charset="0"/>
                        </a:rPr>
                        <a:t>0%</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FFFFF"/>
                    </a:solidFill>
                  </a:tcPr>
                </a:tc>
                <a:tc>
                  <a:txBody>
                    <a:bodyPr/>
                    <a:lstStyle/>
                    <a:p>
                      <a:pPr algn="r" rtl="0" fontAlgn="ctr"/>
                      <a:r>
                        <a:rPr lang="es-CO" sz="1000" b="0" i="0" u="none" strike="noStrike">
                          <a:solidFill>
                            <a:srgbClr val="203764"/>
                          </a:solidFill>
                          <a:effectLst/>
                          <a:latin typeface="Arial" panose="020B0604020202020204" pitchFamily="34" charset="0"/>
                        </a:rPr>
                        <a:t>0%</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FFFFF"/>
                    </a:solidFill>
                  </a:tcPr>
                </a:tc>
                <a:tc>
                  <a:txBody>
                    <a:bodyPr/>
                    <a:lstStyle/>
                    <a:p>
                      <a:pPr algn="r" rtl="0" fontAlgn="ctr"/>
                      <a:r>
                        <a:rPr lang="es-CO" sz="1000" b="0" i="0" u="none" strike="noStrike">
                          <a:solidFill>
                            <a:srgbClr val="203764"/>
                          </a:solidFill>
                          <a:effectLst/>
                          <a:latin typeface="Arial" panose="020B0604020202020204" pitchFamily="34" charset="0"/>
                        </a:rPr>
                        <a:t>0%</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FFFFF"/>
                    </a:solidFill>
                  </a:tcPr>
                </a:tc>
                <a:tc>
                  <a:txBody>
                    <a:bodyPr/>
                    <a:lstStyle/>
                    <a:p>
                      <a:pPr algn="r" rtl="0" fontAlgn="ctr"/>
                      <a:r>
                        <a:rPr lang="es-CO" sz="1000" b="0" i="0" u="none" strike="noStrike">
                          <a:solidFill>
                            <a:srgbClr val="203764"/>
                          </a:solidFill>
                          <a:effectLst/>
                          <a:latin typeface="Arial" panose="020B0604020202020204" pitchFamily="34" charset="0"/>
                        </a:rPr>
                        <a:t>0%</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FFFFF"/>
                    </a:solidFill>
                  </a:tcPr>
                </a:tc>
                <a:extLst>
                  <a:ext uri="{0D108BD9-81ED-4DB2-BD59-A6C34878D82A}">
                    <a16:rowId xmlns:a16="http://schemas.microsoft.com/office/drawing/2014/main" xmlns="" val="3487805172"/>
                  </a:ext>
                </a:extLst>
              </a:tr>
              <a:tr h="166239">
                <a:tc>
                  <a:txBody>
                    <a:bodyPr/>
                    <a:lstStyle/>
                    <a:p>
                      <a:pPr algn="l" rtl="0" fontAlgn="ctr"/>
                      <a:r>
                        <a:rPr lang="es-CO" sz="1000" b="0" i="0" u="none" strike="noStrike">
                          <a:solidFill>
                            <a:srgbClr val="203764"/>
                          </a:solidFill>
                          <a:effectLst/>
                          <a:latin typeface="Calibri" panose="020F0502020204030204" pitchFamily="34" charset="0"/>
                        </a:rPr>
                        <a:t>Impuestos directos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ctr" rtl="0" fontAlgn="b"/>
                      <a:r>
                        <a:rPr lang="es-CO" sz="1000" b="0" i="0" u="none" strike="noStrike">
                          <a:solidFill>
                            <a:srgbClr val="203764"/>
                          </a:solidFill>
                          <a:effectLst/>
                          <a:latin typeface="Arial" panose="020B0604020202020204" pitchFamily="34" charset="0"/>
                        </a:rPr>
                        <a:t>                  - </a:t>
                      </a:r>
                    </a:p>
                  </a:txBody>
                  <a:tcPr marL="0" marR="0" marT="0" marB="0" anchor="b">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ctr" rtl="0" fontAlgn="b"/>
                      <a:r>
                        <a:rPr lang="es-CO" sz="1000" b="0" i="0" u="none" strike="noStrike">
                          <a:solidFill>
                            <a:srgbClr val="203764"/>
                          </a:solidFill>
                          <a:effectLst/>
                          <a:latin typeface="Arial" panose="020B0604020202020204" pitchFamily="34" charset="0"/>
                        </a:rPr>
                        <a:t>                  - </a:t>
                      </a:r>
                    </a:p>
                  </a:txBody>
                  <a:tcPr marL="0" marR="0" marT="0" marB="0" anchor="b">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ctr" rtl="0" fontAlgn="b"/>
                      <a:r>
                        <a:rPr lang="es-CO" sz="1000" b="0" i="0" u="none" strike="noStrike">
                          <a:solidFill>
                            <a:srgbClr val="203764"/>
                          </a:solidFill>
                          <a:effectLst/>
                          <a:latin typeface="Arial" panose="020B0604020202020204" pitchFamily="34" charset="0"/>
                        </a:rPr>
                        <a:t>                  - </a:t>
                      </a:r>
                    </a:p>
                  </a:txBody>
                  <a:tcPr marL="0" marR="0" marT="0" marB="0" anchor="b">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ctr" rtl="0" fontAlgn="b"/>
                      <a:r>
                        <a:rPr lang="es-CO" sz="1000" b="0" i="0" u="none" strike="noStrike">
                          <a:solidFill>
                            <a:srgbClr val="203764"/>
                          </a:solidFill>
                          <a:effectLst/>
                          <a:latin typeface="Arial" panose="020B0604020202020204" pitchFamily="34" charset="0"/>
                        </a:rPr>
                        <a:t>                  - </a:t>
                      </a:r>
                    </a:p>
                  </a:txBody>
                  <a:tcPr marL="0" marR="0" marT="0" marB="0" anchor="b">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ctr" rtl="0" fontAlgn="b"/>
                      <a:r>
                        <a:rPr lang="es-CO" sz="1000" b="0" i="0" u="none" strike="noStrike">
                          <a:solidFill>
                            <a:srgbClr val="203764"/>
                          </a:solidFill>
                          <a:effectLst/>
                          <a:latin typeface="Arial" panose="020B0604020202020204" pitchFamily="34" charset="0"/>
                        </a:rPr>
                        <a:t>                  - </a:t>
                      </a:r>
                    </a:p>
                  </a:txBody>
                  <a:tcPr marL="0" marR="0" marT="0" marB="0" anchor="b">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000" b="0" i="0" u="none" strike="noStrike">
                          <a:solidFill>
                            <a:srgbClr val="203764"/>
                          </a:solidFill>
                          <a:effectLst/>
                          <a:latin typeface="Arial" panose="020B0604020202020204" pitchFamily="34" charset="0"/>
                        </a:rPr>
                        <a:t>0%</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FFFFF"/>
                    </a:solidFill>
                  </a:tcPr>
                </a:tc>
                <a:tc>
                  <a:txBody>
                    <a:bodyPr/>
                    <a:lstStyle/>
                    <a:p>
                      <a:pPr algn="r" rtl="0" fontAlgn="ctr"/>
                      <a:r>
                        <a:rPr lang="es-CO" sz="1000" b="0" i="0" u="none" strike="noStrike">
                          <a:solidFill>
                            <a:srgbClr val="203764"/>
                          </a:solidFill>
                          <a:effectLst/>
                          <a:latin typeface="Arial" panose="020B0604020202020204" pitchFamily="34" charset="0"/>
                        </a:rPr>
                        <a:t>0%</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FFFFF"/>
                    </a:solidFill>
                  </a:tcPr>
                </a:tc>
                <a:tc>
                  <a:txBody>
                    <a:bodyPr/>
                    <a:lstStyle/>
                    <a:p>
                      <a:pPr algn="r" rtl="0" fontAlgn="ctr"/>
                      <a:r>
                        <a:rPr lang="es-CO" sz="1000" b="0" i="0" u="none" strike="noStrike">
                          <a:solidFill>
                            <a:srgbClr val="203764"/>
                          </a:solidFill>
                          <a:effectLst/>
                          <a:latin typeface="Arial" panose="020B0604020202020204" pitchFamily="34" charset="0"/>
                        </a:rPr>
                        <a:t>0%</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FFFFF"/>
                    </a:solidFill>
                  </a:tcPr>
                </a:tc>
                <a:tc>
                  <a:txBody>
                    <a:bodyPr/>
                    <a:lstStyle/>
                    <a:p>
                      <a:pPr algn="r" rtl="0" fontAlgn="ctr"/>
                      <a:r>
                        <a:rPr lang="es-CO" sz="1000" b="0" i="0" u="none" strike="noStrike">
                          <a:solidFill>
                            <a:srgbClr val="203764"/>
                          </a:solidFill>
                          <a:effectLst/>
                          <a:latin typeface="Arial" panose="020B0604020202020204" pitchFamily="34" charset="0"/>
                        </a:rPr>
                        <a:t>0%</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FFFFF"/>
                    </a:solidFill>
                  </a:tcPr>
                </a:tc>
                <a:extLst>
                  <a:ext uri="{0D108BD9-81ED-4DB2-BD59-A6C34878D82A}">
                    <a16:rowId xmlns:a16="http://schemas.microsoft.com/office/drawing/2014/main" xmlns="" val="553906859"/>
                  </a:ext>
                </a:extLst>
              </a:tr>
              <a:tr h="166239">
                <a:tc>
                  <a:txBody>
                    <a:bodyPr/>
                    <a:lstStyle/>
                    <a:p>
                      <a:pPr algn="l" rtl="0" fontAlgn="ctr"/>
                      <a:r>
                        <a:rPr lang="es-CO" sz="1000" b="0" i="0" u="none" strike="noStrike">
                          <a:solidFill>
                            <a:srgbClr val="203764"/>
                          </a:solidFill>
                          <a:effectLst/>
                          <a:latin typeface="Calibri" panose="020F0502020204030204" pitchFamily="34" charset="0"/>
                        </a:rPr>
                        <a:t>Impuestos indirectos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ctr" rtl="0" fontAlgn="b"/>
                      <a:r>
                        <a:rPr lang="es-CO" sz="1000" b="0" i="0" u="none" strike="noStrike">
                          <a:solidFill>
                            <a:srgbClr val="203764"/>
                          </a:solidFill>
                          <a:effectLst/>
                          <a:latin typeface="Arial" panose="020B0604020202020204" pitchFamily="34" charset="0"/>
                        </a:rPr>
                        <a:t>                  - </a:t>
                      </a:r>
                    </a:p>
                  </a:txBody>
                  <a:tcPr marL="0" marR="0" marT="0" marB="0" anchor="b">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ctr" rtl="0" fontAlgn="b"/>
                      <a:r>
                        <a:rPr lang="es-CO" sz="1000" b="0" i="0" u="none" strike="noStrike">
                          <a:solidFill>
                            <a:srgbClr val="203764"/>
                          </a:solidFill>
                          <a:effectLst/>
                          <a:latin typeface="Arial" panose="020B0604020202020204" pitchFamily="34" charset="0"/>
                        </a:rPr>
                        <a:t>                  - </a:t>
                      </a:r>
                    </a:p>
                  </a:txBody>
                  <a:tcPr marL="0" marR="0" marT="0" marB="0" anchor="b">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ctr" rtl="0" fontAlgn="b"/>
                      <a:r>
                        <a:rPr lang="es-CO" sz="1000" b="0" i="0" u="none" strike="noStrike">
                          <a:solidFill>
                            <a:srgbClr val="203764"/>
                          </a:solidFill>
                          <a:effectLst/>
                          <a:latin typeface="Arial" panose="020B0604020202020204" pitchFamily="34" charset="0"/>
                        </a:rPr>
                        <a:t>                  - </a:t>
                      </a:r>
                    </a:p>
                  </a:txBody>
                  <a:tcPr marL="0" marR="0" marT="0" marB="0" anchor="b">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ctr" rtl="0" fontAlgn="b"/>
                      <a:r>
                        <a:rPr lang="es-CO" sz="1000" b="0" i="0" u="none" strike="noStrike">
                          <a:solidFill>
                            <a:srgbClr val="203764"/>
                          </a:solidFill>
                          <a:effectLst/>
                          <a:latin typeface="Arial" panose="020B0604020202020204" pitchFamily="34" charset="0"/>
                        </a:rPr>
                        <a:t>                  - </a:t>
                      </a:r>
                    </a:p>
                  </a:txBody>
                  <a:tcPr marL="0" marR="0" marT="0" marB="0" anchor="b">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ctr" rtl="0" fontAlgn="b"/>
                      <a:r>
                        <a:rPr lang="es-CO" sz="1000" b="0" i="0" u="none" strike="noStrike">
                          <a:solidFill>
                            <a:srgbClr val="203764"/>
                          </a:solidFill>
                          <a:effectLst/>
                          <a:latin typeface="Arial" panose="020B0604020202020204" pitchFamily="34" charset="0"/>
                        </a:rPr>
                        <a:t>                  - </a:t>
                      </a:r>
                    </a:p>
                  </a:txBody>
                  <a:tcPr marL="0" marR="0" marT="0" marB="0" anchor="b">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000" b="0" i="0" u="none" strike="noStrike">
                          <a:solidFill>
                            <a:srgbClr val="203764"/>
                          </a:solidFill>
                          <a:effectLst/>
                          <a:latin typeface="Arial" panose="020B0604020202020204" pitchFamily="34" charset="0"/>
                        </a:rPr>
                        <a:t>0%</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FFFFF"/>
                    </a:solidFill>
                  </a:tcPr>
                </a:tc>
                <a:tc>
                  <a:txBody>
                    <a:bodyPr/>
                    <a:lstStyle/>
                    <a:p>
                      <a:pPr algn="r" rtl="0" fontAlgn="ctr"/>
                      <a:r>
                        <a:rPr lang="es-CO" sz="1000" b="0" i="0" u="none" strike="noStrike">
                          <a:solidFill>
                            <a:srgbClr val="203764"/>
                          </a:solidFill>
                          <a:effectLst/>
                          <a:latin typeface="Arial" panose="020B0604020202020204" pitchFamily="34" charset="0"/>
                        </a:rPr>
                        <a:t>0%</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FFFFF"/>
                    </a:solidFill>
                  </a:tcPr>
                </a:tc>
                <a:tc>
                  <a:txBody>
                    <a:bodyPr/>
                    <a:lstStyle/>
                    <a:p>
                      <a:pPr algn="r" rtl="0" fontAlgn="ctr"/>
                      <a:r>
                        <a:rPr lang="es-CO" sz="1000" b="0" i="0" u="none" strike="noStrike">
                          <a:solidFill>
                            <a:srgbClr val="203764"/>
                          </a:solidFill>
                          <a:effectLst/>
                          <a:latin typeface="Arial" panose="020B0604020202020204" pitchFamily="34" charset="0"/>
                        </a:rPr>
                        <a:t>0%</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FFFFF"/>
                    </a:solidFill>
                  </a:tcPr>
                </a:tc>
                <a:tc>
                  <a:txBody>
                    <a:bodyPr/>
                    <a:lstStyle/>
                    <a:p>
                      <a:pPr algn="r" rtl="0" fontAlgn="ctr"/>
                      <a:r>
                        <a:rPr lang="es-CO" sz="1000" b="0" i="0" u="none" strike="noStrike">
                          <a:solidFill>
                            <a:srgbClr val="203764"/>
                          </a:solidFill>
                          <a:effectLst/>
                          <a:latin typeface="Arial" panose="020B0604020202020204" pitchFamily="34" charset="0"/>
                        </a:rPr>
                        <a:t>0%</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FFFFF"/>
                    </a:solidFill>
                  </a:tcPr>
                </a:tc>
                <a:extLst>
                  <a:ext uri="{0D108BD9-81ED-4DB2-BD59-A6C34878D82A}">
                    <a16:rowId xmlns:a16="http://schemas.microsoft.com/office/drawing/2014/main" xmlns="" val="1686458125"/>
                  </a:ext>
                </a:extLst>
              </a:tr>
              <a:tr h="166239">
                <a:tc>
                  <a:txBody>
                    <a:bodyPr/>
                    <a:lstStyle/>
                    <a:p>
                      <a:pPr algn="l" rtl="0" fontAlgn="ctr"/>
                      <a:r>
                        <a:rPr lang="es-CO" sz="1000" b="0" i="0" u="none" strike="noStrike">
                          <a:solidFill>
                            <a:srgbClr val="203764"/>
                          </a:solidFill>
                          <a:effectLst/>
                          <a:latin typeface="Calibri" panose="020F0502020204030204" pitchFamily="34" charset="0"/>
                        </a:rPr>
                        <a:t>Ingresos no tributarios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ctr" rtl="0" fontAlgn="b"/>
                      <a:r>
                        <a:rPr lang="es-CO" sz="1000" b="0" i="0" u="none" strike="noStrike">
                          <a:solidFill>
                            <a:srgbClr val="203764"/>
                          </a:solidFill>
                          <a:effectLst/>
                          <a:latin typeface="Arial" panose="020B0604020202020204" pitchFamily="34" charset="0"/>
                        </a:rPr>
                        <a:t>          4,127 </a:t>
                      </a:r>
                    </a:p>
                  </a:txBody>
                  <a:tcPr marL="0" marR="0" marT="0" marB="0" anchor="b">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ctr" rtl="0" fontAlgn="b"/>
                      <a:r>
                        <a:rPr lang="es-CO" sz="1000" b="0" i="0" u="none" strike="noStrike">
                          <a:solidFill>
                            <a:srgbClr val="203764"/>
                          </a:solidFill>
                          <a:effectLst/>
                          <a:latin typeface="Arial" panose="020B0604020202020204" pitchFamily="34" charset="0"/>
                        </a:rPr>
                        <a:t>          4,070 </a:t>
                      </a:r>
                    </a:p>
                  </a:txBody>
                  <a:tcPr marL="0" marR="0" marT="0" marB="0" anchor="b">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ctr" rtl="0" fontAlgn="b"/>
                      <a:r>
                        <a:rPr lang="es-CO" sz="1000" b="0" i="0" u="none" strike="noStrike">
                          <a:solidFill>
                            <a:srgbClr val="203764"/>
                          </a:solidFill>
                          <a:effectLst/>
                          <a:latin typeface="Arial" panose="020B0604020202020204" pitchFamily="34" charset="0"/>
                        </a:rPr>
                        <a:t>          4,192 </a:t>
                      </a:r>
                    </a:p>
                  </a:txBody>
                  <a:tcPr marL="0" marR="0" marT="0" marB="0" anchor="b">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ctr" rtl="0" fontAlgn="b"/>
                      <a:r>
                        <a:rPr lang="es-CO" sz="1000" b="0" i="0" u="none" strike="noStrike">
                          <a:solidFill>
                            <a:srgbClr val="203764"/>
                          </a:solidFill>
                          <a:effectLst/>
                          <a:latin typeface="Arial" panose="020B0604020202020204" pitchFamily="34" charset="0"/>
                        </a:rPr>
                        <a:t>          4,318 </a:t>
                      </a:r>
                    </a:p>
                  </a:txBody>
                  <a:tcPr marL="0" marR="0" marT="0" marB="0" anchor="b">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ctr" rtl="0" fontAlgn="b"/>
                      <a:r>
                        <a:rPr lang="es-CO" sz="1000" b="0" i="0" u="none" strike="noStrike">
                          <a:solidFill>
                            <a:srgbClr val="203764"/>
                          </a:solidFill>
                          <a:effectLst/>
                          <a:latin typeface="Arial" panose="020B0604020202020204" pitchFamily="34" charset="0"/>
                        </a:rPr>
                        <a:t>          4,447 </a:t>
                      </a:r>
                    </a:p>
                  </a:txBody>
                  <a:tcPr marL="0" marR="0" marT="0" marB="0" anchor="b">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000" b="0" i="0" u="none" strike="noStrike">
                          <a:solidFill>
                            <a:srgbClr val="203764"/>
                          </a:solidFill>
                          <a:effectLst/>
                          <a:latin typeface="Arial" panose="020B0604020202020204" pitchFamily="34" charset="0"/>
                        </a:rPr>
                        <a:t>-1%</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FFFFF"/>
                    </a:solidFill>
                  </a:tcPr>
                </a:tc>
                <a:tc>
                  <a:txBody>
                    <a:bodyPr/>
                    <a:lstStyle/>
                    <a:p>
                      <a:pPr algn="r" rtl="0" fontAlgn="ctr"/>
                      <a:r>
                        <a:rPr lang="es-CO" sz="1000" b="0" i="0" u="none" strike="noStrike">
                          <a:solidFill>
                            <a:srgbClr val="203764"/>
                          </a:solidFill>
                          <a:effectLst/>
                          <a:latin typeface="Arial" panose="020B0604020202020204" pitchFamily="34" charset="0"/>
                        </a:rPr>
                        <a:t>3%</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FFFFF"/>
                    </a:solidFill>
                  </a:tcPr>
                </a:tc>
                <a:tc>
                  <a:txBody>
                    <a:bodyPr/>
                    <a:lstStyle/>
                    <a:p>
                      <a:pPr algn="r" rtl="0" fontAlgn="ctr"/>
                      <a:r>
                        <a:rPr lang="es-CO" sz="1000" b="0" i="0" u="none" strike="noStrike">
                          <a:solidFill>
                            <a:srgbClr val="203764"/>
                          </a:solidFill>
                          <a:effectLst/>
                          <a:latin typeface="Arial" panose="020B0604020202020204" pitchFamily="34" charset="0"/>
                        </a:rPr>
                        <a:t>3%</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FFFFF"/>
                    </a:solidFill>
                  </a:tcPr>
                </a:tc>
                <a:tc>
                  <a:txBody>
                    <a:bodyPr/>
                    <a:lstStyle/>
                    <a:p>
                      <a:pPr algn="r" rtl="0" fontAlgn="ctr"/>
                      <a:r>
                        <a:rPr lang="es-CO" sz="1000" b="0" i="0" u="none" strike="noStrike">
                          <a:solidFill>
                            <a:srgbClr val="203764"/>
                          </a:solidFill>
                          <a:effectLst/>
                          <a:latin typeface="Arial" panose="020B0604020202020204" pitchFamily="34" charset="0"/>
                        </a:rPr>
                        <a:t>3%</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FFFFF"/>
                    </a:solidFill>
                  </a:tcPr>
                </a:tc>
                <a:extLst>
                  <a:ext uri="{0D108BD9-81ED-4DB2-BD59-A6C34878D82A}">
                    <a16:rowId xmlns:a16="http://schemas.microsoft.com/office/drawing/2014/main" xmlns="" val="1304656860"/>
                  </a:ext>
                </a:extLst>
              </a:tr>
              <a:tr h="166239">
                <a:tc>
                  <a:txBody>
                    <a:bodyPr/>
                    <a:lstStyle/>
                    <a:p>
                      <a:pPr algn="l" rtl="0" fontAlgn="ctr"/>
                      <a:r>
                        <a:rPr lang="es-CO" sz="1000" b="0" i="0" u="none" strike="noStrike">
                          <a:solidFill>
                            <a:srgbClr val="203764"/>
                          </a:solidFill>
                          <a:effectLst/>
                          <a:latin typeface="Calibri" panose="020F0502020204030204" pitchFamily="34" charset="0"/>
                        </a:rPr>
                        <a:t>Contribuciones</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ctr" rtl="0" fontAlgn="b"/>
                      <a:r>
                        <a:rPr lang="es-CO" sz="1000" b="0" i="0" u="none" strike="noStrike">
                          <a:solidFill>
                            <a:srgbClr val="203764"/>
                          </a:solidFill>
                          <a:effectLst/>
                          <a:latin typeface="Arial" panose="020B0604020202020204" pitchFamily="34" charset="0"/>
                        </a:rPr>
                        <a:t>      296,922 </a:t>
                      </a:r>
                    </a:p>
                  </a:txBody>
                  <a:tcPr marL="0" marR="0" marT="0" marB="0" anchor="b">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ctr" rtl="0" fontAlgn="b"/>
                      <a:r>
                        <a:rPr lang="es-CO" sz="1000" b="0" i="0" u="none" strike="noStrike">
                          <a:solidFill>
                            <a:srgbClr val="203764"/>
                          </a:solidFill>
                          <a:effectLst/>
                          <a:latin typeface="Arial" panose="020B0604020202020204" pitchFamily="34" charset="0"/>
                        </a:rPr>
                        <a:t>      301,194 </a:t>
                      </a:r>
                    </a:p>
                  </a:txBody>
                  <a:tcPr marL="0" marR="0" marT="0" marB="0" anchor="b">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ctr" rtl="0" fontAlgn="b"/>
                      <a:r>
                        <a:rPr lang="es-CO" sz="1000" b="0" i="0" u="none" strike="noStrike">
                          <a:solidFill>
                            <a:srgbClr val="203764"/>
                          </a:solidFill>
                          <a:effectLst/>
                          <a:latin typeface="Arial" panose="020B0604020202020204" pitchFamily="34" charset="0"/>
                        </a:rPr>
                        <a:t>      309,549 </a:t>
                      </a:r>
                    </a:p>
                  </a:txBody>
                  <a:tcPr marL="0" marR="0" marT="0" marB="0" anchor="b">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ctr" rtl="0" fontAlgn="b"/>
                      <a:r>
                        <a:rPr lang="es-CO" sz="1000" b="0" i="0" u="none" strike="noStrike">
                          <a:solidFill>
                            <a:srgbClr val="203764"/>
                          </a:solidFill>
                          <a:effectLst/>
                          <a:latin typeface="Arial" panose="020B0604020202020204" pitchFamily="34" charset="0"/>
                        </a:rPr>
                        <a:t>      318,405 </a:t>
                      </a:r>
                    </a:p>
                  </a:txBody>
                  <a:tcPr marL="0" marR="0" marT="0" marB="0" anchor="b">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ctr" rtl="0" fontAlgn="b"/>
                      <a:r>
                        <a:rPr lang="es-CO" sz="1000" b="0" i="0" u="none" strike="noStrike">
                          <a:solidFill>
                            <a:srgbClr val="203764"/>
                          </a:solidFill>
                          <a:effectLst/>
                          <a:latin typeface="Arial" panose="020B0604020202020204" pitchFamily="34" charset="0"/>
                        </a:rPr>
                        <a:t>      302,832 </a:t>
                      </a:r>
                    </a:p>
                  </a:txBody>
                  <a:tcPr marL="0" marR="0" marT="0" marB="0" anchor="b">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000" b="0" i="0" u="none" strike="noStrike">
                          <a:solidFill>
                            <a:srgbClr val="203764"/>
                          </a:solidFill>
                          <a:effectLst/>
                          <a:latin typeface="Arial" panose="020B0604020202020204" pitchFamily="34" charset="0"/>
                        </a:rPr>
                        <a:t>1%</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FFFFF"/>
                    </a:solidFill>
                  </a:tcPr>
                </a:tc>
                <a:tc>
                  <a:txBody>
                    <a:bodyPr/>
                    <a:lstStyle/>
                    <a:p>
                      <a:pPr algn="r" rtl="0" fontAlgn="ctr"/>
                      <a:r>
                        <a:rPr lang="es-CO" sz="1000" b="0" i="0" u="none" strike="noStrike">
                          <a:solidFill>
                            <a:srgbClr val="203764"/>
                          </a:solidFill>
                          <a:effectLst/>
                          <a:latin typeface="Arial" panose="020B0604020202020204" pitchFamily="34" charset="0"/>
                        </a:rPr>
                        <a:t>3%</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FFFFF"/>
                    </a:solidFill>
                  </a:tcPr>
                </a:tc>
                <a:tc>
                  <a:txBody>
                    <a:bodyPr/>
                    <a:lstStyle/>
                    <a:p>
                      <a:pPr algn="r" rtl="0" fontAlgn="ctr"/>
                      <a:r>
                        <a:rPr lang="es-CO" sz="1000" b="0" i="0" u="none" strike="noStrike">
                          <a:solidFill>
                            <a:srgbClr val="203764"/>
                          </a:solidFill>
                          <a:effectLst/>
                          <a:latin typeface="Arial" panose="020B0604020202020204" pitchFamily="34" charset="0"/>
                        </a:rPr>
                        <a:t>3%</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FFFFF"/>
                    </a:solidFill>
                  </a:tcPr>
                </a:tc>
                <a:tc>
                  <a:txBody>
                    <a:bodyPr/>
                    <a:lstStyle/>
                    <a:p>
                      <a:pPr algn="r" rtl="0" fontAlgn="ctr"/>
                      <a:r>
                        <a:rPr lang="es-CO" sz="1000" b="0" i="0" u="none" strike="noStrike">
                          <a:solidFill>
                            <a:srgbClr val="203764"/>
                          </a:solidFill>
                          <a:effectLst/>
                          <a:latin typeface="Arial" panose="020B0604020202020204" pitchFamily="34" charset="0"/>
                        </a:rPr>
                        <a:t>-5%</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FFFFF"/>
                    </a:solidFill>
                  </a:tcPr>
                </a:tc>
                <a:extLst>
                  <a:ext uri="{0D108BD9-81ED-4DB2-BD59-A6C34878D82A}">
                    <a16:rowId xmlns:a16="http://schemas.microsoft.com/office/drawing/2014/main" xmlns="" val="3485510129"/>
                  </a:ext>
                </a:extLst>
              </a:tr>
              <a:tr h="166239">
                <a:tc>
                  <a:txBody>
                    <a:bodyPr/>
                    <a:lstStyle/>
                    <a:p>
                      <a:pPr algn="l" rtl="0" fontAlgn="ctr"/>
                      <a:r>
                        <a:rPr lang="es-CO" sz="1000" b="0" i="0" u="none" strike="noStrike">
                          <a:solidFill>
                            <a:srgbClr val="203764"/>
                          </a:solidFill>
                          <a:effectLst/>
                          <a:latin typeface="Calibri" panose="020F0502020204030204" pitchFamily="34" charset="0"/>
                        </a:rPr>
                        <a:t>Tasas y derechos administrativos</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ctr" rtl="0" fontAlgn="b"/>
                      <a:r>
                        <a:rPr lang="es-CO" sz="1000" b="0" i="0" u="none" strike="noStrike">
                          <a:solidFill>
                            <a:srgbClr val="203764"/>
                          </a:solidFill>
                          <a:effectLst/>
                          <a:latin typeface="Arial" panose="020B0604020202020204" pitchFamily="34" charset="0"/>
                        </a:rPr>
                        <a:t>                  - </a:t>
                      </a:r>
                    </a:p>
                  </a:txBody>
                  <a:tcPr marL="0" marR="0" marT="0" marB="0" anchor="b">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ctr" rtl="0" fontAlgn="b"/>
                      <a:r>
                        <a:rPr lang="es-CO" sz="1000" b="0" i="0" u="none" strike="noStrike">
                          <a:solidFill>
                            <a:srgbClr val="203764"/>
                          </a:solidFill>
                          <a:effectLst/>
                          <a:latin typeface="Arial" panose="020B0604020202020204" pitchFamily="34" charset="0"/>
                        </a:rPr>
                        <a:t>          2,200 </a:t>
                      </a:r>
                    </a:p>
                  </a:txBody>
                  <a:tcPr marL="0" marR="0" marT="0" marB="0" anchor="b">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ctr" rtl="0" fontAlgn="b"/>
                      <a:r>
                        <a:rPr lang="es-CO" sz="1000" b="0" i="0" u="none" strike="noStrike">
                          <a:solidFill>
                            <a:srgbClr val="203764"/>
                          </a:solidFill>
                          <a:effectLst/>
                          <a:latin typeface="Arial" panose="020B0604020202020204" pitchFamily="34" charset="0"/>
                        </a:rPr>
                        <a:t>          2,266 </a:t>
                      </a:r>
                    </a:p>
                  </a:txBody>
                  <a:tcPr marL="0" marR="0" marT="0" marB="0" anchor="b">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ctr" rtl="0" fontAlgn="b"/>
                      <a:r>
                        <a:rPr lang="es-CO" sz="1000" b="0" i="0" u="none" strike="noStrike">
                          <a:solidFill>
                            <a:srgbClr val="203764"/>
                          </a:solidFill>
                          <a:effectLst/>
                          <a:latin typeface="Arial" panose="020B0604020202020204" pitchFamily="34" charset="0"/>
                        </a:rPr>
                        <a:t>          2,334 </a:t>
                      </a:r>
                    </a:p>
                  </a:txBody>
                  <a:tcPr marL="0" marR="0" marT="0" marB="0" anchor="b">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ctr" rtl="0" fontAlgn="b"/>
                      <a:r>
                        <a:rPr lang="es-CO" sz="1000" b="0" i="0" u="none" strike="noStrike">
                          <a:solidFill>
                            <a:srgbClr val="203764"/>
                          </a:solidFill>
                          <a:effectLst/>
                          <a:latin typeface="Arial" panose="020B0604020202020204" pitchFamily="34" charset="0"/>
                        </a:rPr>
                        <a:t>          2,404 </a:t>
                      </a:r>
                    </a:p>
                  </a:txBody>
                  <a:tcPr marL="0" marR="0" marT="0" marB="0" anchor="b">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000" b="0" i="0" u="none" strike="noStrike">
                          <a:solidFill>
                            <a:srgbClr val="203764"/>
                          </a:solidFill>
                          <a:effectLst/>
                          <a:latin typeface="Arial" panose="020B0604020202020204" pitchFamily="34" charset="0"/>
                        </a:rPr>
                        <a:t>100%</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FFFFF"/>
                    </a:solidFill>
                  </a:tcPr>
                </a:tc>
                <a:tc>
                  <a:txBody>
                    <a:bodyPr/>
                    <a:lstStyle/>
                    <a:p>
                      <a:pPr algn="r" rtl="0" fontAlgn="ctr"/>
                      <a:r>
                        <a:rPr lang="es-CO" sz="1000" b="0" i="0" u="none" strike="noStrike">
                          <a:solidFill>
                            <a:srgbClr val="203764"/>
                          </a:solidFill>
                          <a:effectLst/>
                          <a:latin typeface="Arial" panose="020B0604020202020204" pitchFamily="34" charset="0"/>
                        </a:rPr>
                        <a:t>3%</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FFFFF"/>
                    </a:solidFill>
                  </a:tcPr>
                </a:tc>
                <a:tc>
                  <a:txBody>
                    <a:bodyPr/>
                    <a:lstStyle/>
                    <a:p>
                      <a:pPr algn="r" rtl="0" fontAlgn="ctr"/>
                      <a:r>
                        <a:rPr lang="es-CO" sz="1000" b="0" i="0" u="none" strike="noStrike">
                          <a:solidFill>
                            <a:srgbClr val="203764"/>
                          </a:solidFill>
                          <a:effectLst/>
                          <a:latin typeface="Arial" panose="020B0604020202020204" pitchFamily="34" charset="0"/>
                        </a:rPr>
                        <a:t>3%</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FFFFF"/>
                    </a:solidFill>
                  </a:tcPr>
                </a:tc>
                <a:tc>
                  <a:txBody>
                    <a:bodyPr/>
                    <a:lstStyle/>
                    <a:p>
                      <a:pPr algn="r" rtl="0" fontAlgn="ctr"/>
                      <a:r>
                        <a:rPr lang="es-CO" sz="1000" b="0" i="0" u="none" strike="noStrike">
                          <a:solidFill>
                            <a:srgbClr val="203764"/>
                          </a:solidFill>
                          <a:effectLst/>
                          <a:latin typeface="Arial" panose="020B0604020202020204" pitchFamily="34" charset="0"/>
                        </a:rPr>
                        <a:t>3%</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FFFFF"/>
                    </a:solidFill>
                  </a:tcPr>
                </a:tc>
                <a:extLst>
                  <a:ext uri="{0D108BD9-81ED-4DB2-BD59-A6C34878D82A}">
                    <a16:rowId xmlns:a16="http://schemas.microsoft.com/office/drawing/2014/main" xmlns="" val="3262338242"/>
                  </a:ext>
                </a:extLst>
              </a:tr>
              <a:tr h="166239">
                <a:tc>
                  <a:txBody>
                    <a:bodyPr/>
                    <a:lstStyle/>
                    <a:p>
                      <a:pPr algn="l" rtl="0" fontAlgn="ctr"/>
                      <a:r>
                        <a:rPr lang="es-CO" sz="1000" b="0" i="0" u="none" strike="noStrike">
                          <a:solidFill>
                            <a:srgbClr val="203764"/>
                          </a:solidFill>
                          <a:effectLst/>
                          <a:latin typeface="Calibri" panose="020F0502020204030204" pitchFamily="34" charset="0"/>
                        </a:rPr>
                        <a:t>Multas sanciones e intereses de mora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ctr" rtl="0" fontAlgn="b"/>
                      <a:r>
                        <a:rPr lang="es-CO" sz="1000" b="0" i="0" u="none" strike="noStrike">
                          <a:solidFill>
                            <a:srgbClr val="203764"/>
                          </a:solidFill>
                          <a:effectLst/>
                          <a:latin typeface="Arial" panose="020B0604020202020204" pitchFamily="34" charset="0"/>
                        </a:rPr>
                        <a:t>                  - </a:t>
                      </a:r>
                    </a:p>
                  </a:txBody>
                  <a:tcPr marL="0" marR="0" marT="0" marB="0" anchor="b">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ctr" rtl="0" fontAlgn="b"/>
                      <a:r>
                        <a:rPr lang="es-CO" sz="1000" b="0" i="0" u="none" strike="noStrike">
                          <a:solidFill>
                            <a:srgbClr val="203764"/>
                          </a:solidFill>
                          <a:effectLst/>
                          <a:latin typeface="Arial" panose="020B0604020202020204" pitchFamily="34" charset="0"/>
                        </a:rPr>
                        <a:t>                  - </a:t>
                      </a:r>
                    </a:p>
                  </a:txBody>
                  <a:tcPr marL="0" marR="0" marT="0" marB="0" anchor="b">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ctr" rtl="0" fontAlgn="b"/>
                      <a:r>
                        <a:rPr lang="es-CO" sz="1000" b="0" i="0" u="none" strike="noStrike">
                          <a:solidFill>
                            <a:srgbClr val="203764"/>
                          </a:solidFill>
                          <a:effectLst/>
                          <a:latin typeface="Arial" panose="020B0604020202020204" pitchFamily="34" charset="0"/>
                        </a:rPr>
                        <a:t>                  - </a:t>
                      </a:r>
                    </a:p>
                  </a:txBody>
                  <a:tcPr marL="0" marR="0" marT="0" marB="0" anchor="b">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ctr" rtl="0" fontAlgn="b"/>
                      <a:r>
                        <a:rPr lang="es-CO" sz="1000" b="0" i="0" u="none" strike="noStrike">
                          <a:solidFill>
                            <a:srgbClr val="203764"/>
                          </a:solidFill>
                          <a:effectLst/>
                          <a:latin typeface="Arial" panose="020B0604020202020204" pitchFamily="34" charset="0"/>
                        </a:rPr>
                        <a:t>                  - </a:t>
                      </a:r>
                    </a:p>
                  </a:txBody>
                  <a:tcPr marL="0" marR="0" marT="0" marB="0" anchor="b">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ctr" rtl="0" fontAlgn="b"/>
                      <a:r>
                        <a:rPr lang="es-CO" sz="1000" b="0" i="0" u="none" strike="noStrike">
                          <a:solidFill>
                            <a:srgbClr val="203764"/>
                          </a:solidFill>
                          <a:effectLst/>
                          <a:latin typeface="Arial" panose="020B0604020202020204" pitchFamily="34" charset="0"/>
                        </a:rPr>
                        <a:t>                  - </a:t>
                      </a:r>
                    </a:p>
                  </a:txBody>
                  <a:tcPr marL="0" marR="0" marT="0" marB="0" anchor="b">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000" b="0" i="0" u="none" strike="noStrike">
                          <a:solidFill>
                            <a:srgbClr val="203764"/>
                          </a:solidFill>
                          <a:effectLst/>
                          <a:latin typeface="Arial" panose="020B0604020202020204" pitchFamily="34" charset="0"/>
                        </a:rPr>
                        <a:t>0%</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FFFFF"/>
                    </a:solidFill>
                  </a:tcPr>
                </a:tc>
                <a:tc>
                  <a:txBody>
                    <a:bodyPr/>
                    <a:lstStyle/>
                    <a:p>
                      <a:pPr algn="r" rtl="0" fontAlgn="ctr"/>
                      <a:r>
                        <a:rPr lang="es-CO" sz="1000" b="0" i="0" u="none" strike="noStrike">
                          <a:solidFill>
                            <a:srgbClr val="203764"/>
                          </a:solidFill>
                          <a:effectLst/>
                          <a:latin typeface="Arial" panose="020B0604020202020204" pitchFamily="34" charset="0"/>
                        </a:rPr>
                        <a:t>0%</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FFFFF"/>
                    </a:solidFill>
                  </a:tcPr>
                </a:tc>
                <a:tc>
                  <a:txBody>
                    <a:bodyPr/>
                    <a:lstStyle/>
                    <a:p>
                      <a:pPr algn="r" rtl="0" fontAlgn="ctr"/>
                      <a:r>
                        <a:rPr lang="es-CO" sz="1000" b="0" i="0" u="none" strike="noStrike">
                          <a:solidFill>
                            <a:srgbClr val="203764"/>
                          </a:solidFill>
                          <a:effectLst/>
                          <a:latin typeface="Arial" panose="020B0604020202020204" pitchFamily="34" charset="0"/>
                        </a:rPr>
                        <a:t>0%</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FFFFF"/>
                    </a:solidFill>
                  </a:tcPr>
                </a:tc>
                <a:tc>
                  <a:txBody>
                    <a:bodyPr/>
                    <a:lstStyle/>
                    <a:p>
                      <a:pPr algn="r" rtl="0" fontAlgn="ctr"/>
                      <a:r>
                        <a:rPr lang="es-CO" sz="1000" b="0" i="0" u="none" strike="noStrike">
                          <a:solidFill>
                            <a:srgbClr val="203764"/>
                          </a:solidFill>
                          <a:effectLst/>
                          <a:latin typeface="Arial" panose="020B0604020202020204" pitchFamily="34" charset="0"/>
                        </a:rPr>
                        <a:t>0%</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FFFFF"/>
                    </a:solidFill>
                  </a:tcPr>
                </a:tc>
                <a:extLst>
                  <a:ext uri="{0D108BD9-81ED-4DB2-BD59-A6C34878D82A}">
                    <a16:rowId xmlns:a16="http://schemas.microsoft.com/office/drawing/2014/main" xmlns="" val="2513161649"/>
                  </a:ext>
                </a:extLst>
              </a:tr>
              <a:tr h="332479">
                <a:tc>
                  <a:txBody>
                    <a:bodyPr/>
                    <a:lstStyle/>
                    <a:p>
                      <a:pPr algn="l" rtl="0" fontAlgn="ctr"/>
                      <a:r>
                        <a:rPr lang="es-CO" sz="1000" b="0" i="0" u="none" strike="noStrike">
                          <a:solidFill>
                            <a:srgbClr val="203764"/>
                          </a:solidFill>
                          <a:effectLst/>
                          <a:latin typeface="Calibri" panose="020F0502020204030204" pitchFamily="34" charset="0"/>
                        </a:rPr>
                        <a:t>Derechos económicos por uso de recursos naturales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ctr" rtl="0" fontAlgn="b"/>
                      <a:r>
                        <a:rPr lang="es-CO" sz="1000" b="0" i="0" u="none" strike="noStrike">
                          <a:solidFill>
                            <a:srgbClr val="203764"/>
                          </a:solidFill>
                          <a:effectLst/>
                          <a:latin typeface="Arial" panose="020B0604020202020204" pitchFamily="34" charset="0"/>
                        </a:rPr>
                        <a:t>                  - </a:t>
                      </a:r>
                    </a:p>
                  </a:txBody>
                  <a:tcPr marL="0" marR="0" marT="0" marB="0" anchor="b">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ctr" rtl="0" fontAlgn="b"/>
                      <a:r>
                        <a:rPr lang="es-CO" sz="1000" b="0" i="0" u="none" strike="noStrike">
                          <a:solidFill>
                            <a:srgbClr val="203764"/>
                          </a:solidFill>
                          <a:effectLst/>
                          <a:latin typeface="Arial" panose="020B0604020202020204" pitchFamily="34" charset="0"/>
                        </a:rPr>
                        <a:t>                  - </a:t>
                      </a:r>
                    </a:p>
                  </a:txBody>
                  <a:tcPr marL="0" marR="0" marT="0" marB="0" anchor="b">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ctr" rtl="0" fontAlgn="b"/>
                      <a:r>
                        <a:rPr lang="es-CO" sz="1000" b="0" i="0" u="none" strike="noStrike">
                          <a:solidFill>
                            <a:srgbClr val="203764"/>
                          </a:solidFill>
                          <a:effectLst/>
                          <a:latin typeface="Arial" panose="020B0604020202020204" pitchFamily="34" charset="0"/>
                        </a:rPr>
                        <a:t>                  - </a:t>
                      </a:r>
                    </a:p>
                  </a:txBody>
                  <a:tcPr marL="0" marR="0" marT="0" marB="0" anchor="b">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ctr" rtl="0" fontAlgn="b"/>
                      <a:r>
                        <a:rPr lang="es-CO" sz="1000" b="0" i="0" u="none" strike="noStrike">
                          <a:solidFill>
                            <a:srgbClr val="203764"/>
                          </a:solidFill>
                          <a:effectLst/>
                          <a:latin typeface="Arial" panose="020B0604020202020204" pitchFamily="34" charset="0"/>
                        </a:rPr>
                        <a:t>                  - </a:t>
                      </a:r>
                    </a:p>
                  </a:txBody>
                  <a:tcPr marL="0" marR="0" marT="0" marB="0" anchor="b">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ctr" rtl="0" fontAlgn="b"/>
                      <a:r>
                        <a:rPr lang="es-CO" sz="1000" b="0" i="0" u="none" strike="noStrike">
                          <a:solidFill>
                            <a:srgbClr val="203764"/>
                          </a:solidFill>
                          <a:effectLst/>
                          <a:latin typeface="Arial" panose="020B0604020202020204" pitchFamily="34" charset="0"/>
                        </a:rPr>
                        <a:t>                  - </a:t>
                      </a:r>
                    </a:p>
                  </a:txBody>
                  <a:tcPr marL="0" marR="0" marT="0" marB="0" anchor="b">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000" b="0" i="0" u="none" strike="noStrike">
                          <a:solidFill>
                            <a:srgbClr val="203764"/>
                          </a:solidFill>
                          <a:effectLst/>
                          <a:latin typeface="Arial" panose="020B0604020202020204" pitchFamily="34" charset="0"/>
                        </a:rPr>
                        <a:t>0%</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FFFFF"/>
                    </a:solidFill>
                  </a:tcPr>
                </a:tc>
                <a:tc>
                  <a:txBody>
                    <a:bodyPr/>
                    <a:lstStyle/>
                    <a:p>
                      <a:pPr algn="r" rtl="0" fontAlgn="ctr"/>
                      <a:r>
                        <a:rPr lang="es-CO" sz="1000" b="0" i="0" u="none" strike="noStrike">
                          <a:solidFill>
                            <a:srgbClr val="203764"/>
                          </a:solidFill>
                          <a:effectLst/>
                          <a:latin typeface="Arial" panose="020B0604020202020204" pitchFamily="34" charset="0"/>
                        </a:rPr>
                        <a:t>0%</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FFFFF"/>
                    </a:solidFill>
                  </a:tcPr>
                </a:tc>
                <a:tc>
                  <a:txBody>
                    <a:bodyPr/>
                    <a:lstStyle/>
                    <a:p>
                      <a:pPr algn="r" rtl="0" fontAlgn="ctr"/>
                      <a:r>
                        <a:rPr lang="es-CO" sz="1000" b="0" i="0" u="none" strike="noStrike">
                          <a:solidFill>
                            <a:srgbClr val="203764"/>
                          </a:solidFill>
                          <a:effectLst/>
                          <a:latin typeface="Arial" panose="020B0604020202020204" pitchFamily="34" charset="0"/>
                        </a:rPr>
                        <a:t>0%</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FFFFF"/>
                    </a:solidFill>
                  </a:tcPr>
                </a:tc>
                <a:tc>
                  <a:txBody>
                    <a:bodyPr/>
                    <a:lstStyle/>
                    <a:p>
                      <a:pPr algn="r" rtl="0" fontAlgn="ctr"/>
                      <a:r>
                        <a:rPr lang="es-CO" sz="1000" b="0" i="0" u="none" strike="noStrike">
                          <a:solidFill>
                            <a:srgbClr val="203764"/>
                          </a:solidFill>
                          <a:effectLst/>
                          <a:latin typeface="Arial" panose="020B0604020202020204" pitchFamily="34" charset="0"/>
                        </a:rPr>
                        <a:t>0%</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FFFFF"/>
                    </a:solidFill>
                  </a:tcPr>
                </a:tc>
                <a:extLst>
                  <a:ext uri="{0D108BD9-81ED-4DB2-BD59-A6C34878D82A}">
                    <a16:rowId xmlns:a16="http://schemas.microsoft.com/office/drawing/2014/main" xmlns="" val="2933140346"/>
                  </a:ext>
                </a:extLst>
              </a:tr>
              <a:tr h="166239">
                <a:tc>
                  <a:txBody>
                    <a:bodyPr/>
                    <a:lstStyle/>
                    <a:p>
                      <a:pPr algn="l" rtl="0" fontAlgn="ctr"/>
                      <a:r>
                        <a:rPr lang="es-ES" sz="1000" b="0" i="0" u="none" strike="noStrike" dirty="0">
                          <a:solidFill>
                            <a:srgbClr val="203764"/>
                          </a:solidFill>
                          <a:effectLst/>
                          <a:latin typeface="Calibri" panose="020F0502020204030204" pitchFamily="34" charset="0"/>
                        </a:rPr>
                        <a:t>v</a:t>
                      </a:r>
                      <a:r>
                        <a:rPr lang="es-ES" sz="1000" b="0" i="0" u="none" strike="noStrike" dirty="0" smtClean="0">
                          <a:solidFill>
                            <a:srgbClr val="203764"/>
                          </a:solidFill>
                          <a:effectLst/>
                          <a:latin typeface="Calibri" panose="020F0502020204030204" pitchFamily="34" charset="0"/>
                        </a:rPr>
                        <a:t>enta </a:t>
                      </a:r>
                      <a:r>
                        <a:rPr lang="es-ES" sz="1000" b="0" i="0" u="none" strike="noStrike" dirty="0">
                          <a:solidFill>
                            <a:srgbClr val="203764"/>
                          </a:solidFill>
                          <a:effectLst/>
                          <a:latin typeface="Calibri" panose="020F0502020204030204" pitchFamily="34" charset="0"/>
                        </a:rPr>
                        <a:t>de bienes y servicios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ctr" rtl="0" fontAlgn="b"/>
                      <a:r>
                        <a:rPr lang="es-CO" sz="1000" b="0" i="0" u="none" strike="noStrike">
                          <a:solidFill>
                            <a:srgbClr val="203764"/>
                          </a:solidFill>
                          <a:effectLst/>
                          <a:latin typeface="Arial" panose="020B0604020202020204" pitchFamily="34" charset="0"/>
                        </a:rPr>
                        <a:t>                 8 </a:t>
                      </a:r>
                    </a:p>
                  </a:txBody>
                  <a:tcPr marL="0" marR="0" marT="0" marB="0" anchor="b">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ctr" rtl="0" fontAlgn="b"/>
                      <a:r>
                        <a:rPr lang="es-CO" sz="1000" b="0" i="0" u="none" strike="noStrike">
                          <a:solidFill>
                            <a:srgbClr val="203764"/>
                          </a:solidFill>
                          <a:effectLst/>
                          <a:latin typeface="Arial" panose="020B0604020202020204" pitchFamily="34" charset="0"/>
                        </a:rPr>
                        <a:t>                 5 </a:t>
                      </a:r>
                    </a:p>
                  </a:txBody>
                  <a:tcPr marL="0" marR="0" marT="0" marB="0" anchor="b">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ctr" rtl="0" fontAlgn="b"/>
                      <a:r>
                        <a:rPr lang="es-CO" sz="1000" b="0" i="0" u="none" strike="noStrike">
                          <a:solidFill>
                            <a:srgbClr val="203764"/>
                          </a:solidFill>
                          <a:effectLst/>
                          <a:latin typeface="Arial" panose="020B0604020202020204" pitchFamily="34" charset="0"/>
                        </a:rPr>
                        <a:t>                 5 </a:t>
                      </a:r>
                    </a:p>
                  </a:txBody>
                  <a:tcPr marL="0" marR="0" marT="0" marB="0" anchor="b">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ctr" rtl="0" fontAlgn="b"/>
                      <a:r>
                        <a:rPr lang="es-CO" sz="1000" b="0" i="0" u="none" strike="noStrike">
                          <a:solidFill>
                            <a:srgbClr val="203764"/>
                          </a:solidFill>
                          <a:effectLst/>
                          <a:latin typeface="Arial" panose="020B0604020202020204" pitchFamily="34" charset="0"/>
                        </a:rPr>
                        <a:t>                 5 </a:t>
                      </a:r>
                    </a:p>
                  </a:txBody>
                  <a:tcPr marL="0" marR="0" marT="0" marB="0" anchor="b">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ctr" rtl="0" fontAlgn="b"/>
                      <a:r>
                        <a:rPr lang="es-CO" sz="1000" b="0" i="0" u="none" strike="noStrike">
                          <a:solidFill>
                            <a:srgbClr val="203764"/>
                          </a:solidFill>
                          <a:effectLst/>
                          <a:latin typeface="Arial" panose="020B0604020202020204" pitchFamily="34" charset="0"/>
                        </a:rPr>
                        <a:t>                 5 </a:t>
                      </a:r>
                    </a:p>
                  </a:txBody>
                  <a:tcPr marL="0" marR="0" marT="0" marB="0" anchor="b">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000" b="0" i="0" u="none" strike="noStrike">
                          <a:solidFill>
                            <a:srgbClr val="203764"/>
                          </a:solidFill>
                          <a:effectLst/>
                          <a:latin typeface="Arial" panose="020B0604020202020204" pitchFamily="34" charset="0"/>
                        </a:rPr>
                        <a:t>-38%</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FFFFF"/>
                    </a:solidFill>
                  </a:tcPr>
                </a:tc>
                <a:tc>
                  <a:txBody>
                    <a:bodyPr/>
                    <a:lstStyle/>
                    <a:p>
                      <a:pPr algn="r" rtl="0" fontAlgn="ctr"/>
                      <a:r>
                        <a:rPr lang="es-CO" sz="1000" b="0" i="0" u="none" strike="noStrike">
                          <a:solidFill>
                            <a:srgbClr val="203764"/>
                          </a:solidFill>
                          <a:effectLst/>
                          <a:latin typeface="Arial" panose="020B0604020202020204" pitchFamily="34" charset="0"/>
                        </a:rPr>
                        <a:t>1%</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FFFFF"/>
                    </a:solidFill>
                  </a:tcPr>
                </a:tc>
                <a:tc>
                  <a:txBody>
                    <a:bodyPr/>
                    <a:lstStyle/>
                    <a:p>
                      <a:pPr algn="r" rtl="0" fontAlgn="ctr"/>
                      <a:r>
                        <a:rPr lang="es-CO" sz="1000" b="0" i="0" u="none" strike="noStrike">
                          <a:solidFill>
                            <a:srgbClr val="203764"/>
                          </a:solidFill>
                          <a:effectLst/>
                          <a:latin typeface="Arial" panose="020B0604020202020204" pitchFamily="34" charset="0"/>
                        </a:rPr>
                        <a:t>1%</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FFFFF"/>
                    </a:solidFill>
                  </a:tcPr>
                </a:tc>
                <a:tc>
                  <a:txBody>
                    <a:bodyPr/>
                    <a:lstStyle/>
                    <a:p>
                      <a:pPr algn="r" rtl="0" fontAlgn="ctr"/>
                      <a:r>
                        <a:rPr lang="es-CO" sz="1000" b="0" i="0" u="none" strike="noStrike">
                          <a:solidFill>
                            <a:srgbClr val="203764"/>
                          </a:solidFill>
                          <a:effectLst/>
                          <a:latin typeface="Arial" panose="020B0604020202020204" pitchFamily="34" charset="0"/>
                        </a:rPr>
                        <a:t>1%</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FFFFF"/>
                    </a:solidFill>
                  </a:tcPr>
                </a:tc>
                <a:extLst>
                  <a:ext uri="{0D108BD9-81ED-4DB2-BD59-A6C34878D82A}">
                    <a16:rowId xmlns:a16="http://schemas.microsoft.com/office/drawing/2014/main" xmlns="" val="1112683805"/>
                  </a:ext>
                </a:extLst>
              </a:tr>
              <a:tr h="166239">
                <a:tc>
                  <a:txBody>
                    <a:bodyPr/>
                    <a:lstStyle/>
                    <a:p>
                      <a:pPr algn="l" rtl="0" fontAlgn="ctr"/>
                      <a:r>
                        <a:rPr lang="es-CO" sz="1000" b="0" i="0" u="none" strike="noStrike">
                          <a:solidFill>
                            <a:srgbClr val="203764"/>
                          </a:solidFill>
                          <a:effectLst/>
                          <a:latin typeface="Calibri" panose="020F0502020204030204" pitchFamily="34" charset="0"/>
                        </a:rPr>
                        <a:t>Transferencias corrientes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ctr" rtl="0" fontAlgn="b"/>
                      <a:r>
                        <a:rPr lang="es-CO" sz="1000" b="0" i="0" u="none" strike="noStrike">
                          <a:solidFill>
                            <a:srgbClr val="203764"/>
                          </a:solidFill>
                          <a:effectLst/>
                          <a:latin typeface="Arial" panose="020B0604020202020204" pitchFamily="34" charset="0"/>
                        </a:rPr>
                        <a:t>                  - </a:t>
                      </a:r>
                    </a:p>
                  </a:txBody>
                  <a:tcPr marL="0" marR="0" marT="0" marB="0" anchor="b">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ctr" rtl="0" fontAlgn="b"/>
                      <a:r>
                        <a:rPr lang="es-CO" sz="1000" b="0" i="0" u="none" strike="noStrike">
                          <a:solidFill>
                            <a:srgbClr val="203764"/>
                          </a:solidFill>
                          <a:effectLst/>
                          <a:latin typeface="Arial" panose="020B0604020202020204" pitchFamily="34" charset="0"/>
                        </a:rPr>
                        <a:t>                  - </a:t>
                      </a:r>
                    </a:p>
                  </a:txBody>
                  <a:tcPr marL="0" marR="0" marT="0" marB="0" anchor="b">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ctr" rtl="0" fontAlgn="b"/>
                      <a:r>
                        <a:rPr lang="es-CO" sz="1000" b="0" i="0" u="none" strike="noStrike">
                          <a:solidFill>
                            <a:srgbClr val="203764"/>
                          </a:solidFill>
                          <a:effectLst/>
                          <a:latin typeface="Arial" panose="020B0604020202020204" pitchFamily="34" charset="0"/>
                        </a:rPr>
                        <a:t>                  - </a:t>
                      </a:r>
                    </a:p>
                  </a:txBody>
                  <a:tcPr marL="0" marR="0" marT="0" marB="0" anchor="b">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ctr" rtl="0" fontAlgn="b"/>
                      <a:r>
                        <a:rPr lang="es-CO" sz="1000" b="0" i="0" u="none" strike="noStrike">
                          <a:solidFill>
                            <a:srgbClr val="203764"/>
                          </a:solidFill>
                          <a:effectLst/>
                          <a:latin typeface="Arial" panose="020B0604020202020204" pitchFamily="34" charset="0"/>
                        </a:rPr>
                        <a:t>                  - </a:t>
                      </a:r>
                    </a:p>
                  </a:txBody>
                  <a:tcPr marL="0" marR="0" marT="0" marB="0" anchor="b">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ctr" rtl="0" fontAlgn="b"/>
                      <a:r>
                        <a:rPr lang="es-CO" sz="1000" b="0" i="0" u="none" strike="noStrike">
                          <a:solidFill>
                            <a:srgbClr val="203764"/>
                          </a:solidFill>
                          <a:effectLst/>
                          <a:latin typeface="Arial" panose="020B0604020202020204" pitchFamily="34" charset="0"/>
                        </a:rPr>
                        <a:t>                  - </a:t>
                      </a:r>
                    </a:p>
                  </a:txBody>
                  <a:tcPr marL="0" marR="0" marT="0" marB="0" anchor="b">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000" b="0" i="0" u="none" strike="noStrike">
                          <a:solidFill>
                            <a:srgbClr val="203764"/>
                          </a:solidFill>
                          <a:effectLst/>
                          <a:latin typeface="Arial" panose="020B0604020202020204" pitchFamily="34" charset="0"/>
                        </a:rPr>
                        <a:t>0%</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FFFFF"/>
                    </a:solidFill>
                  </a:tcPr>
                </a:tc>
                <a:tc>
                  <a:txBody>
                    <a:bodyPr/>
                    <a:lstStyle/>
                    <a:p>
                      <a:pPr algn="r" rtl="0" fontAlgn="ctr"/>
                      <a:r>
                        <a:rPr lang="es-CO" sz="1000" b="0" i="0" u="none" strike="noStrike">
                          <a:solidFill>
                            <a:srgbClr val="203764"/>
                          </a:solidFill>
                          <a:effectLst/>
                          <a:latin typeface="Arial" panose="020B0604020202020204" pitchFamily="34" charset="0"/>
                        </a:rPr>
                        <a:t>0%</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FFFFF"/>
                    </a:solidFill>
                  </a:tcPr>
                </a:tc>
                <a:tc>
                  <a:txBody>
                    <a:bodyPr/>
                    <a:lstStyle/>
                    <a:p>
                      <a:pPr algn="r" rtl="0" fontAlgn="ctr"/>
                      <a:r>
                        <a:rPr lang="es-CO" sz="1000" b="0" i="0" u="none" strike="noStrike">
                          <a:solidFill>
                            <a:srgbClr val="203764"/>
                          </a:solidFill>
                          <a:effectLst/>
                          <a:latin typeface="Arial" panose="020B0604020202020204" pitchFamily="34" charset="0"/>
                        </a:rPr>
                        <a:t>0%</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FFFFF"/>
                    </a:solidFill>
                  </a:tcPr>
                </a:tc>
                <a:tc>
                  <a:txBody>
                    <a:bodyPr/>
                    <a:lstStyle/>
                    <a:p>
                      <a:pPr algn="r" rtl="0" fontAlgn="ctr"/>
                      <a:r>
                        <a:rPr lang="es-CO" sz="1000" b="0" i="0" u="none" strike="noStrike">
                          <a:solidFill>
                            <a:srgbClr val="203764"/>
                          </a:solidFill>
                          <a:effectLst/>
                          <a:latin typeface="Arial" panose="020B0604020202020204" pitchFamily="34" charset="0"/>
                        </a:rPr>
                        <a:t>0%</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FFFFF"/>
                    </a:solidFill>
                  </a:tcPr>
                </a:tc>
                <a:extLst>
                  <a:ext uri="{0D108BD9-81ED-4DB2-BD59-A6C34878D82A}">
                    <a16:rowId xmlns:a16="http://schemas.microsoft.com/office/drawing/2014/main" xmlns="" val="2436834991"/>
                  </a:ext>
                </a:extLst>
              </a:tr>
              <a:tr h="166239">
                <a:tc>
                  <a:txBody>
                    <a:bodyPr/>
                    <a:lstStyle/>
                    <a:p>
                      <a:pPr algn="l" rtl="0" fontAlgn="ctr"/>
                      <a:r>
                        <a:rPr lang="es-CO" sz="1000" b="1" i="0" u="none" strike="noStrike">
                          <a:solidFill>
                            <a:srgbClr val="203764"/>
                          </a:solidFill>
                          <a:effectLst/>
                          <a:latin typeface="Calibri" panose="020F0502020204030204" pitchFamily="34" charset="0"/>
                        </a:rPr>
                        <a:t>II. Recursos de Capital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D8D8D8"/>
                    </a:solidFill>
                  </a:tcPr>
                </a:tc>
                <a:tc>
                  <a:txBody>
                    <a:bodyPr/>
                    <a:lstStyle/>
                    <a:p>
                      <a:pPr algn="ctr" rtl="0" fontAlgn="ctr"/>
                      <a:r>
                        <a:rPr lang="es-CO" sz="1000" b="1" i="0" u="none" strike="noStrike">
                          <a:solidFill>
                            <a:srgbClr val="203764"/>
                          </a:solidFill>
                          <a:effectLst/>
                          <a:latin typeface="Arial" panose="020B0604020202020204" pitchFamily="34" charset="0"/>
                        </a:rPr>
                        <a:t>        10,210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D8D8D8"/>
                    </a:solidFill>
                  </a:tcPr>
                </a:tc>
                <a:tc>
                  <a:txBody>
                    <a:bodyPr/>
                    <a:lstStyle/>
                    <a:p>
                      <a:pPr algn="ctr" rtl="0" fontAlgn="ctr"/>
                      <a:r>
                        <a:rPr lang="es-CO" sz="1000" b="1" i="0" u="none" strike="noStrike">
                          <a:solidFill>
                            <a:srgbClr val="203764"/>
                          </a:solidFill>
                          <a:effectLst/>
                          <a:latin typeface="Arial" panose="020B0604020202020204" pitchFamily="34" charset="0"/>
                        </a:rPr>
                        <a:t>        34,079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D8D8D8"/>
                    </a:solidFill>
                  </a:tcPr>
                </a:tc>
                <a:tc>
                  <a:txBody>
                    <a:bodyPr/>
                    <a:lstStyle/>
                    <a:p>
                      <a:pPr algn="ctr" rtl="0" fontAlgn="ctr"/>
                      <a:r>
                        <a:rPr lang="es-CO" sz="1000" b="1" i="0" u="none" strike="noStrike">
                          <a:solidFill>
                            <a:srgbClr val="203764"/>
                          </a:solidFill>
                          <a:effectLst/>
                          <a:latin typeface="Arial" panose="020B0604020202020204" pitchFamily="34" charset="0"/>
                        </a:rPr>
                        <a:t>        37,211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D8D8D8"/>
                    </a:solidFill>
                  </a:tcPr>
                </a:tc>
                <a:tc>
                  <a:txBody>
                    <a:bodyPr/>
                    <a:lstStyle/>
                    <a:p>
                      <a:pPr algn="ctr" rtl="0" fontAlgn="ctr"/>
                      <a:r>
                        <a:rPr lang="es-CO" sz="1000" b="1" i="0" u="none" strike="noStrike">
                          <a:solidFill>
                            <a:srgbClr val="203764"/>
                          </a:solidFill>
                          <a:effectLst/>
                          <a:latin typeface="Arial" panose="020B0604020202020204" pitchFamily="34" charset="0"/>
                        </a:rPr>
                        <a:t>          1,803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D8D8D8"/>
                    </a:solidFill>
                  </a:tcPr>
                </a:tc>
                <a:tc>
                  <a:txBody>
                    <a:bodyPr/>
                    <a:lstStyle/>
                    <a:p>
                      <a:pPr algn="ctr" rtl="0" fontAlgn="ctr"/>
                      <a:r>
                        <a:rPr lang="es-CO" sz="1000" b="1" i="0" u="none" strike="noStrike">
                          <a:solidFill>
                            <a:srgbClr val="203764"/>
                          </a:solidFill>
                          <a:effectLst/>
                          <a:latin typeface="Arial" panose="020B0604020202020204" pitchFamily="34" charset="0"/>
                        </a:rPr>
                        <a:t>          1,858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D8D8D8"/>
                    </a:solidFill>
                  </a:tcPr>
                </a:tc>
                <a:tc>
                  <a:txBody>
                    <a:bodyPr/>
                    <a:lstStyle/>
                    <a:p>
                      <a:pPr algn="r" rtl="0" fontAlgn="ctr"/>
                      <a:r>
                        <a:rPr lang="es-CO" sz="1000" b="1" i="0" u="none" strike="noStrike">
                          <a:solidFill>
                            <a:srgbClr val="203764"/>
                          </a:solidFill>
                          <a:effectLst/>
                          <a:latin typeface="Arial" panose="020B0604020202020204" pitchFamily="34" charset="0"/>
                        </a:rPr>
                        <a:t>234%</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D8D8D8"/>
                    </a:solidFill>
                  </a:tcPr>
                </a:tc>
                <a:tc>
                  <a:txBody>
                    <a:bodyPr/>
                    <a:lstStyle/>
                    <a:p>
                      <a:pPr algn="r" rtl="0" fontAlgn="ctr"/>
                      <a:r>
                        <a:rPr lang="es-CO" sz="1000" b="1" i="0" u="none" strike="noStrike">
                          <a:solidFill>
                            <a:srgbClr val="203764"/>
                          </a:solidFill>
                          <a:effectLst/>
                          <a:latin typeface="Arial" panose="020B0604020202020204" pitchFamily="34" charset="0"/>
                        </a:rPr>
                        <a:t>9%</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D8D8D8"/>
                    </a:solidFill>
                  </a:tcPr>
                </a:tc>
                <a:tc>
                  <a:txBody>
                    <a:bodyPr/>
                    <a:lstStyle/>
                    <a:p>
                      <a:pPr algn="r" rtl="0" fontAlgn="ctr"/>
                      <a:r>
                        <a:rPr lang="es-CO" sz="1000" b="1" i="0" u="none" strike="noStrike">
                          <a:solidFill>
                            <a:srgbClr val="203764"/>
                          </a:solidFill>
                          <a:effectLst/>
                          <a:latin typeface="Arial" panose="020B0604020202020204" pitchFamily="34" charset="0"/>
                        </a:rPr>
                        <a:t>-95%</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D8D8D8"/>
                    </a:solidFill>
                  </a:tcPr>
                </a:tc>
                <a:tc>
                  <a:txBody>
                    <a:bodyPr/>
                    <a:lstStyle/>
                    <a:p>
                      <a:pPr algn="r" rtl="0" fontAlgn="ctr"/>
                      <a:r>
                        <a:rPr lang="es-CO" sz="1000" b="1" i="0" u="none" strike="noStrike">
                          <a:solidFill>
                            <a:srgbClr val="203764"/>
                          </a:solidFill>
                          <a:effectLst/>
                          <a:latin typeface="Arial" panose="020B0604020202020204" pitchFamily="34" charset="0"/>
                        </a:rPr>
                        <a:t>3%</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D8D8D8"/>
                    </a:solidFill>
                  </a:tcPr>
                </a:tc>
                <a:extLst>
                  <a:ext uri="{0D108BD9-81ED-4DB2-BD59-A6C34878D82A}">
                    <a16:rowId xmlns:a16="http://schemas.microsoft.com/office/drawing/2014/main" xmlns="" val="4115591891"/>
                  </a:ext>
                </a:extLst>
              </a:tr>
              <a:tr h="166239">
                <a:tc>
                  <a:txBody>
                    <a:bodyPr/>
                    <a:lstStyle/>
                    <a:p>
                      <a:pPr algn="l" rtl="0" fontAlgn="ctr"/>
                      <a:r>
                        <a:rPr lang="es-CO" sz="1000" b="0" i="0" u="none" strike="noStrike">
                          <a:solidFill>
                            <a:srgbClr val="203764"/>
                          </a:solidFill>
                          <a:effectLst/>
                          <a:latin typeface="Calibri" panose="020F0502020204030204" pitchFamily="34" charset="0"/>
                        </a:rPr>
                        <a:t>Disposición de activos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ctr" rtl="0" fontAlgn="b"/>
                      <a:r>
                        <a:rPr lang="es-CO" sz="1000" b="0" i="0" u="none" strike="noStrike">
                          <a:solidFill>
                            <a:srgbClr val="203764"/>
                          </a:solidFill>
                          <a:effectLst/>
                          <a:latin typeface="Arial" panose="020B0604020202020204" pitchFamily="34" charset="0"/>
                        </a:rPr>
                        <a:t>                  - </a:t>
                      </a:r>
                    </a:p>
                  </a:txBody>
                  <a:tcPr marL="0" marR="0" marT="0" marB="0" anchor="b">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ctr" rtl="0" fontAlgn="b"/>
                      <a:r>
                        <a:rPr lang="es-CO" sz="1000" b="0" i="0" u="none" strike="noStrike">
                          <a:solidFill>
                            <a:srgbClr val="203764"/>
                          </a:solidFill>
                          <a:effectLst/>
                          <a:latin typeface="Arial" panose="020B0604020202020204" pitchFamily="34" charset="0"/>
                        </a:rPr>
                        <a:t>                  - </a:t>
                      </a:r>
                    </a:p>
                  </a:txBody>
                  <a:tcPr marL="0" marR="0" marT="0" marB="0" anchor="b">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ctr" rtl="0" fontAlgn="b"/>
                      <a:r>
                        <a:rPr lang="es-CO" sz="1000" b="0" i="0" u="none" strike="noStrike">
                          <a:solidFill>
                            <a:srgbClr val="203764"/>
                          </a:solidFill>
                          <a:effectLst/>
                          <a:latin typeface="Arial" panose="020B0604020202020204" pitchFamily="34" charset="0"/>
                        </a:rPr>
                        <a:t>                  - </a:t>
                      </a:r>
                    </a:p>
                  </a:txBody>
                  <a:tcPr marL="0" marR="0" marT="0" marB="0" anchor="b">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ctr" rtl="0" fontAlgn="b"/>
                      <a:r>
                        <a:rPr lang="es-CO" sz="1000" b="0" i="0" u="none" strike="noStrike">
                          <a:solidFill>
                            <a:srgbClr val="203764"/>
                          </a:solidFill>
                          <a:effectLst/>
                          <a:latin typeface="Arial" panose="020B0604020202020204" pitchFamily="34" charset="0"/>
                        </a:rPr>
                        <a:t>                  - </a:t>
                      </a:r>
                    </a:p>
                  </a:txBody>
                  <a:tcPr marL="0" marR="0" marT="0" marB="0" anchor="b">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ctr" rtl="0" fontAlgn="b"/>
                      <a:r>
                        <a:rPr lang="es-CO" sz="1000" b="0" i="0" u="none" strike="noStrike">
                          <a:solidFill>
                            <a:srgbClr val="203764"/>
                          </a:solidFill>
                          <a:effectLst/>
                          <a:latin typeface="Arial" panose="020B0604020202020204" pitchFamily="34" charset="0"/>
                        </a:rPr>
                        <a:t>                  - </a:t>
                      </a:r>
                    </a:p>
                  </a:txBody>
                  <a:tcPr marL="0" marR="0" marT="0" marB="0" anchor="b">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000" b="0" i="0" u="none" strike="noStrike">
                          <a:solidFill>
                            <a:srgbClr val="203764"/>
                          </a:solidFill>
                          <a:effectLst/>
                          <a:latin typeface="Arial" panose="020B0604020202020204" pitchFamily="34" charset="0"/>
                        </a:rPr>
                        <a:t>0%</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FFFFF"/>
                    </a:solidFill>
                  </a:tcPr>
                </a:tc>
                <a:tc>
                  <a:txBody>
                    <a:bodyPr/>
                    <a:lstStyle/>
                    <a:p>
                      <a:pPr algn="r" rtl="0" fontAlgn="ctr"/>
                      <a:r>
                        <a:rPr lang="es-CO" sz="1000" b="0" i="0" u="none" strike="noStrike">
                          <a:solidFill>
                            <a:srgbClr val="203764"/>
                          </a:solidFill>
                          <a:effectLst/>
                          <a:latin typeface="Arial" panose="020B0604020202020204" pitchFamily="34" charset="0"/>
                        </a:rPr>
                        <a:t>0%</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FFFFF"/>
                    </a:solidFill>
                  </a:tcPr>
                </a:tc>
                <a:tc>
                  <a:txBody>
                    <a:bodyPr/>
                    <a:lstStyle/>
                    <a:p>
                      <a:pPr algn="r" rtl="0" fontAlgn="ctr"/>
                      <a:r>
                        <a:rPr lang="es-CO" sz="1000" b="0" i="0" u="none" strike="noStrike">
                          <a:solidFill>
                            <a:srgbClr val="203764"/>
                          </a:solidFill>
                          <a:effectLst/>
                          <a:latin typeface="Arial" panose="020B0604020202020204" pitchFamily="34" charset="0"/>
                        </a:rPr>
                        <a:t>0%</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FFFFF"/>
                    </a:solidFill>
                  </a:tcPr>
                </a:tc>
                <a:tc>
                  <a:txBody>
                    <a:bodyPr/>
                    <a:lstStyle/>
                    <a:p>
                      <a:pPr algn="r" rtl="0" fontAlgn="ctr"/>
                      <a:r>
                        <a:rPr lang="es-CO" sz="1000" b="0" i="0" u="none" strike="noStrike">
                          <a:solidFill>
                            <a:srgbClr val="203764"/>
                          </a:solidFill>
                          <a:effectLst/>
                          <a:latin typeface="Arial" panose="020B0604020202020204" pitchFamily="34" charset="0"/>
                        </a:rPr>
                        <a:t>0%</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FFFFF"/>
                    </a:solidFill>
                  </a:tcPr>
                </a:tc>
                <a:extLst>
                  <a:ext uri="{0D108BD9-81ED-4DB2-BD59-A6C34878D82A}">
                    <a16:rowId xmlns:a16="http://schemas.microsoft.com/office/drawing/2014/main" xmlns="" val="1208475303"/>
                  </a:ext>
                </a:extLst>
              </a:tr>
              <a:tr h="166239">
                <a:tc>
                  <a:txBody>
                    <a:bodyPr/>
                    <a:lstStyle/>
                    <a:p>
                      <a:pPr algn="l" rtl="0" fontAlgn="ctr"/>
                      <a:r>
                        <a:rPr lang="es-CO" sz="1000" b="0" i="0" u="none" strike="noStrike">
                          <a:solidFill>
                            <a:srgbClr val="203764"/>
                          </a:solidFill>
                          <a:effectLst/>
                          <a:latin typeface="Calibri" panose="020F0502020204030204" pitchFamily="34" charset="0"/>
                        </a:rPr>
                        <a:t>Excedentes financieros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ctr" rtl="0" fontAlgn="b"/>
                      <a:r>
                        <a:rPr lang="es-CO" sz="1000" b="0" i="0" u="none" strike="noStrike">
                          <a:solidFill>
                            <a:srgbClr val="203764"/>
                          </a:solidFill>
                          <a:effectLst/>
                          <a:latin typeface="Arial" panose="020B0604020202020204" pitchFamily="34" charset="0"/>
                        </a:rPr>
                        <a:t>        10,210 </a:t>
                      </a:r>
                    </a:p>
                  </a:txBody>
                  <a:tcPr marL="0" marR="0" marT="0" marB="0" anchor="b">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ctr" rtl="0" fontAlgn="b"/>
                      <a:r>
                        <a:rPr lang="es-CO" sz="1000" b="0" i="0" u="none" strike="noStrike">
                          <a:solidFill>
                            <a:srgbClr val="203764"/>
                          </a:solidFill>
                          <a:effectLst/>
                          <a:latin typeface="Arial" panose="020B0604020202020204" pitchFamily="34" charset="0"/>
                        </a:rPr>
                        <a:t>        34,079 </a:t>
                      </a:r>
                    </a:p>
                  </a:txBody>
                  <a:tcPr marL="0" marR="0" marT="0" marB="0" anchor="b">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ctr" rtl="0" fontAlgn="b"/>
                      <a:r>
                        <a:rPr lang="es-CO" sz="1000" b="0" i="0" u="none" strike="noStrike">
                          <a:solidFill>
                            <a:srgbClr val="203764"/>
                          </a:solidFill>
                          <a:effectLst/>
                          <a:latin typeface="Arial" panose="020B0604020202020204" pitchFamily="34" charset="0"/>
                        </a:rPr>
                        <a:t>        37,211 </a:t>
                      </a:r>
                    </a:p>
                  </a:txBody>
                  <a:tcPr marL="0" marR="0" marT="0" marB="0" anchor="b">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ctr" rtl="0" fontAlgn="b"/>
                      <a:r>
                        <a:rPr lang="es-CO" sz="1000" b="0" i="0" u="none" strike="noStrike">
                          <a:solidFill>
                            <a:srgbClr val="203764"/>
                          </a:solidFill>
                          <a:effectLst/>
                          <a:latin typeface="Arial" panose="020B0604020202020204" pitchFamily="34" charset="0"/>
                        </a:rPr>
                        <a:t>          1,803 </a:t>
                      </a:r>
                    </a:p>
                  </a:txBody>
                  <a:tcPr marL="0" marR="0" marT="0" marB="0" anchor="b">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ctr" rtl="0" fontAlgn="b"/>
                      <a:r>
                        <a:rPr lang="es-CO" sz="1000" b="0" i="0" u="none" strike="noStrike">
                          <a:solidFill>
                            <a:srgbClr val="203764"/>
                          </a:solidFill>
                          <a:effectLst/>
                          <a:latin typeface="Arial" panose="020B0604020202020204" pitchFamily="34" charset="0"/>
                        </a:rPr>
                        <a:t>          1,858 </a:t>
                      </a:r>
                    </a:p>
                  </a:txBody>
                  <a:tcPr marL="0" marR="0" marT="0" marB="0" anchor="b">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000" b="0" i="0" u="none" strike="noStrike">
                          <a:solidFill>
                            <a:srgbClr val="203764"/>
                          </a:solidFill>
                          <a:effectLst/>
                          <a:latin typeface="Arial" panose="020B0604020202020204" pitchFamily="34" charset="0"/>
                        </a:rPr>
                        <a:t>234%</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FFFFF"/>
                    </a:solidFill>
                  </a:tcPr>
                </a:tc>
                <a:tc>
                  <a:txBody>
                    <a:bodyPr/>
                    <a:lstStyle/>
                    <a:p>
                      <a:pPr algn="r" rtl="0" fontAlgn="ctr"/>
                      <a:r>
                        <a:rPr lang="es-CO" sz="1000" b="0" i="0" u="none" strike="noStrike">
                          <a:solidFill>
                            <a:srgbClr val="203764"/>
                          </a:solidFill>
                          <a:effectLst/>
                          <a:latin typeface="Arial" panose="020B0604020202020204" pitchFamily="34" charset="0"/>
                        </a:rPr>
                        <a:t>9%</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FFFFF"/>
                    </a:solidFill>
                  </a:tcPr>
                </a:tc>
                <a:tc>
                  <a:txBody>
                    <a:bodyPr/>
                    <a:lstStyle/>
                    <a:p>
                      <a:pPr algn="r" rtl="0" fontAlgn="ctr"/>
                      <a:r>
                        <a:rPr lang="es-CO" sz="1000" b="0" i="0" u="none" strike="noStrike">
                          <a:solidFill>
                            <a:srgbClr val="203764"/>
                          </a:solidFill>
                          <a:effectLst/>
                          <a:latin typeface="Arial" panose="020B0604020202020204" pitchFamily="34" charset="0"/>
                        </a:rPr>
                        <a:t>-95%</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FFFFF"/>
                    </a:solidFill>
                  </a:tcPr>
                </a:tc>
                <a:tc>
                  <a:txBody>
                    <a:bodyPr/>
                    <a:lstStyle/>
                    <a:p>
                      <a:pPr algn="r" rtl="0" fontAlgn="ctr"/>
                      <a:r>
                        <a:rPr lang="es-CO" sz="1000" b="0" i="0" u="none" strike="noStrike">
                          <a:solidFill>
                            <a:srgbClr val="203764"/>
                          </a:solidFill>
                          <a:effectLst/>
                          <a:latin typeface="Arial" panose="020B0604020202020204" pitchFamily="34" charset="0"/>
                        </a:rPr>
                        <a:t>3%</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FFFFF"/>
                    </a:solidFill>
                  </a:tcPr>
                </a:tc>
                <a:extLst>
                  <a:ext uri="{0D108BD9-81ED-4DB2-BD59-A6C34878D82A}">
                    <a16:rowId xmlns:a16="http://schemas.microsoft.com/office/drawing/2014/main" xmlns="" val="3709465208"/>
                  </a:ext>
                </a:extLst>
              </a:tr>
              <a:tr h="332479">
                <a:tc>
                  <a:txBody>
                    <a:bodyPr/>
                    <a:lstStyle/>
                    <a:p>
                      <a:pPr algn="l" rtl="0" fontAlgn="ctr"/>
                      <a:r>
                        <a:rPr lang="es-ES" sz="1000" b="0" i="0" u="none" strike="noStrike">
                          <a:solidFill>
                            <a:srgbClr val="203764"/>
                          </a:solidFill>
                          <a:effectLst/>
                          <a:latin typeface="Calibri" panose="020F0502020204030204" pitchFamily="34" charset="0"/>
                        </a:rPr>
                        <a:t>Dividendos y utilidades por otras inversiones de capital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ctr" rtl="0" fontAlgn="b"/>
                      <a:r>
                        <a:rPr lang="es-CO" sz="1000" b="0" i="0" u="none" strike="noStrike">
                          <a:solidFill>
                            <a:srgbClr val="203764"/>
                          </a:solidFill>
                          <a:effectLst/>
                          <a:latin typeface="Arial" panose="020B0604020202020204" pitchFamily="34" charset="0"/>
                        </a:rPr>
                        <a:t>                  - </a:t>
                      </a:r>
                    </a:p>
                  </a:txBody>
                  <a:tcPr marL="0" marR="0" marT="0" marB="0" anchor="b">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ctr" rtl="0" fontAlgn="b"/>
                      <a:r>
                        <a:rPr lang="es-CO" sz="1000" b="0" i="0" u="none" strike="noStrike">
                          <a:solidFill>
                            <a:srgbClr val="203764"/>
                          </a:solidFill>
                          <a:effectLst/>
                          <a:latin typeface="Arial" panose="020B0604020202020204" pitchFamily="34" charset="0"/>
                        </a:rPr>
                        <a:t>                  - </a:t>
                      </a:r>
                    </a:p>
                  </a:txBody>
                  <a:tcPr marL="0" marR="0" marT="0" marB="0" anchor="b">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ctr" rtl="0" fontAlgn="b"/>
                      <a:r>
                        <a:rPr lang="es-CO" sz="1000" b="0" i="0" u="none" strike="noStrike">
                          <a:solidFill>
                            <a:srgbClr val="203764"/>
                          </a:solidFill>
                          <a:effectLst/>
                          <a:latin typeface="Arial" panose="020B0604020202020204" pitchFamily="34" charset="0"/>
                        </a:rPr>
                        <a:t>                  - </a:t>
                      </a:r>
                    </a:p>
                  </a:txBody>
                  <a:tcPr marL="0" marR="0" marT="0" marB="0" anchor="b">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ctr" rtl="0" fontAlgn="b"/>
                      <a:r>
                        <a:rPr lang="es-CO" sz="1000" b="0" i="0" u="none" strike="noStrike">
                          <a:solidFill>
                            <a:srgbClr val="203764"/>
                          </a:solidFill>
                          <a:effectLst/>
                          <a:latin typeface="Arial" panose="020B0604020202020204" pitchFamily="34" charset="0"/>
                        </a:rPr>
                        <a:t>                  - </a:t>
                      </a:r>
                    </a:p>
                  </a:txBody>
                  <a:tcPr marL="0" marR="0" marT="0" marB="0" anchor="b">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ctr" rtl="0" fontAlgn="b"/>
                      <a:r>
                        <a:rPr lang="es-CO" sz="1000" b="0" i="0" u="none" strike="noStrike">
                          <a:solidFill>
                            <a:srgbClr val="203764"/>
                          </a:solidFill>
                          <a:effectLst/>
                          <a:latin typeface="Arial" panose="020B0604020202020204" pitchFamily="34" charset="0"/>
                        </a:rPr>
                        <a:t>                  - </a:t>
                      </a:r>
                    </a:p>
                  </a:txBody>
                  <a:tcPr marL="0" marR="0" marT="0" marB="0" anchor="b">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000" b="0" i="0" u="none" strike="noStrike">
                          <a:solidFill>
                            <a:srgbClr val="203764"/>
                          </a:solidFill>
                          <a:effectLst/>
                          <a:latin typeface="Arial" panose="020B0604020202020204" pitchFamily="34" charset="0"/>
                        </a:rPr>
                        <a:t>0%</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FFFFF"/>
                    </a:solidFill>
                  </a:tcPr>
                </a:tc>
                <a:tc>
                  <a:txBody>
                    <a:bodyPr/>
                    <a:lstStyle/>
                    <a:p>
                      <a:pPr algn="r" rtl="0" fontAlgn="ctr"/>
                      <a:r>
                        <a:rPr lang="es-CO" sz="1000" b="0" i="0" u="none" strike="noStrike">
                          <a:solidFill>
                            <a:srgbClr val="203764"/>
                          </a:solidFill>
                          <a:effectLst/>
                          <a:latin typeface="Arial" panose="020B0604020202020204" pitchFamily="34" charset="0"/>
                        </a:rPr>
                        <a:t>0%</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FFFFF"/>
                    </a:solidFill>
                  </a:tcPr>
                </a:tc>
                <a:tc>
                  <a:txBody>
                    <a:bodyPr/>
                    <a:lstStyle/>
                    <a:p>
                      <a:pPr algn="r" rtl="0" fontAlgn="ctr"/>
                      <a:r>
                        <a:rPr lang="es-CO" sz="1000" b="0" i="0" u="none" strike="noStrike">
                          <a:solidFill>
                            <a:srgbClr val="203764"/>
                          </a:solidFill>
                          <a:effectLst/>
                          <a:latin typeface="Arial" panose="020B0604020202020204" pitchFamily="34" charset="0"/>
                        </a:rPr>
                        <a:t>0%</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FFFFF"/>
                    </a:solidFill>
                  </a:tcPr>
                </a:tc>
                <a:tc>
                  <a:txBody>
                    <a:bodyPr/>
                    <a:lstStyle/>
                    <a:p>
                      <a:pPr algn="r" rtl="0" fontAlgn="ctr"/>
                      <a:r>
                        <a:rPr lang="es-CO" sz="1000" b="0" i="0" u="none" strike="noStrike">
                          <a:solidFill>
                            <a:srgbClr val="203764"/>
                          </a:solidFill>
                          <a:effectLst/>
                          <a:latin typeface="Arial" panose="020B0604020202020204" pitchFamily="34" charset="0"/>
                        </a:rPr>
                        <a:t>0%</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FFFFF"/>
                    </a:solidFill>
                  </a:tcPr>
                </a:tc>
                <a:extLst>
                  <a:ext uri="{0D108BD9-81ED-4DB2-BD59-A6C34878D82A}">
                    <a16:rowId xmlns:a16="http://schemas.microsoft.com/office/drawing/2014/main" xmlns="" val="4162311981"/>
                  </a:ext>
                </a:extLst>
              </a:tr>
              <a:tr h="166239">
                <a:tc>
                  <a:txBody>
                    <a:bodyPr/>
                    <a:lstStyle/>
                    <a:p>
                      <a:pPr algn="l" rtl="0" fontAlgn="ctr"/>
                      <a:r>
                        <a:rPr lang="es-CO" sz="1000" b="0" i="0" u="none" strike="noStrike">
                          <a:solidFill>
                            <a:srgbClr val="203764"/>
                          </a:solidFill>
                          <a:effectLst/>
                          <a:latin typeface="Calibri" panose="020F0502020204030204" pitchFamily="34" charset="0"/>
                        </a:rPr>
                        <a:t>Traslados fondos DGCPTN</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ctr" rtl="0" fontAlgn="b"/>
                      <a:r>
                        <a:rPr lang="es-CO" sz="1000" b="0" i="0" u="none" strike="noStrike">
                          <a:solidFill>
                            <a:srgbClr val="203764"/>
                          </a:solidFill>
                          <a:effectLst/>
                          <a:latin typeface="Arial" panose="020B0604020202020204" pitchFamily="34" charset="0"/>
                        </a:rPr>
                        <a:t>                  - </a:t>
                      </a:r>
                    </a:p>
                  </a:txBody>
                  <a:tcPr marL="0" marR="0" marT="0" marB="0" anchor="b">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ctr" rtl="0" fontAlgn="b"/>
                      <a:r>
                        <a:rPr lang="es-CO" sz="1000" b="0" i="0" u="none" strike="noStrike">
                          <a:solidFill>
                            <a:srgbClr val="203764"/>
                          </a:solidFill>
                          <a:effectLst/>
                          <a:latin typeface="Arial" panose="020B0604020202020204" pitchFamily="34" charset="0"/>
                        </a:rPr>
                        <a:t>                  - </a:t>
                      </a:r>
                    </a:p>
                  </a:txBody>
                  <a:tcPr marL="0" marR="0" marT="0" marB="0" anchor="b">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ctr" rtl="0" fontAlgn="b"/>
                      <a:r>
                        <a:rPr lang="es-CO" sz="1000" b="0" i="0" u="none" strike="noStrike">
                          <a:solidFill>
                            <a:srgbClr val="203764"/>
                          </a:solidFill>
                          <a:effectLst/>
                          <a:latin typeface="Arial" panose="020B0604020202020204" pitchFamily="34" charset="0"/>
                        </a:rPr>
                        <a:t>                  - </a:t>
                      </a:r>
                    </a:p>
                  </a:txBody>
                  <a:tcPr marL="0" marR="0" marT="0" marB="0" anchor="b">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ctr" rtl="0" fontAlgn="b"/>
                      <a:r>
                        <a:rPr lang="es-CO" sz="1000" b="0" i="0" u="none" strike="noStrike">
                          <a:solidFill>
                            <a:srgbClr val="203764"/>
                          </a:solidFill>
                          <a:effectLst/>
                          <a:latin typeface="Arial" panose="020B0604020202020204" pitchFamily="34" charset="0"/>
                        </a:rPr>
                        <a:t>                  - </a:t>
                      </a:r>
                    </a:p>
                  </a:txBody>
                  <a:tcPr marL="0" marR="0" marT="0" marB="0" anchor="b">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ctr" rtl="0" fontAlgn="b"/>
                      <a:r>
                        <a:rPr lang="es-CO" sz="1000" b="0" i="0" u="none" strike="noStrike">
                          <a:solidFill>
                            <a:srgbClr val="203764"/>
                          </a:solidFill>
                          <a:effectLst/>
                          <a:latin typeface="Arial" panose="020B0604020202020204" pitchFamily="34" charset="0"/>
                        </a:rPr>
                        <a:t>                  - </a:t>
                      </a:r>
                    </a:p>
                  </a:txBody>
                  <a:tcPr marL="0" marR="0" marT="0" marB="0" anchor="b">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000" b="0" i="0" u="none" strike="noStrike">
                          <a:solidFill>
                            <a:srgbClr val="203764"/>
                          </a:solidFill>
                          <a:effectLst/>
                          <a:latin typeface="Arial" panose="020B0604020202020204" pitchFamily="34" charset="0"/>
                        </a:rPr>
                        <a:t>0%</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FFFFF"/>
                    </a:solidFill>
                  </a:tcPr>
                </a:tc>
                <a:tc>
                  <a:txBody>
                    <a:bodyPr/>
                    <a:lstStyle/>
                    <a:p>
                      <a:pPr algn="r" rtl="0" fontAlgn="ctr"/>
                      <a:r>
                        <a:rPr lang="es-CO" sz="1000" b="0" i="0" u="none" strike="noStrike">
                          <a:solidFill>
                            <a:srgbClr val="203764"/>
                          </a:solidFill>
                          <a:effectLst/>
                          <a:latin typeface="Arial" panose="020B0604020202020204" pitchFamily="34" charset="0"/>
                        </a:rPr>
                        <a:t>0%</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FFFFF"/>
                    </a:solidFill>
                  </a:tcPr>
                </a:tc>
                <a:tc>
                  <a:txBody>
                    <a:bodyPr/>
                    <a:lstStyle/>
                    <a:p>
                      <a:pPr algn="r" rtl="0" fontAlgn="ctr"/>
                      <a:r>
                        <a:rPr lang="es-CO" sz="1000" b="0" i="0" u="none" strike="noStrike">
                          <a:solidFill>
                            <a:srgbClr val="203764"/>
                          </a:solidFill>
                          <a:effectLst/>
                          <a:latin typeface="Arial" panose="020B0604020202020204" pitchFamily="34" charset="0"/>
                        </a:rPr>
                        <a:t>0%</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FFFFF"/>
                    </a:solidFill>
                  </a:tcPr>
                </a:tc>
                <a:tc>
                  <a:txBody>
                    <a:bodyPr/>
                    <a:lstStyle/>
                    <a:p>
                      <a:pPr algn="r" rtl="0" fontAlgn="ctr"/>
                      <a:r>
                        <a:rPr lang="es-CO" sz="1000" b="0" i="0" u="none" strike="noStrike">
                          <a:solidFill>
                            <a:srgbClr val="203764"/>
                          </a:solidFill>
                          <a:effectLst/>
                          <a:latin typeface="Arial" panose="020B0604020202020204" pitchFamily="34" charset="0"/>
                        </a:rPr>
                        <a:t>0%</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FFFFF"/>
                    </a:solidFill>
                  </a:tcPr>
                </a:tc>
                <a:extLst>
                  <a:ext uri="{0D108BD9-81ED-4DB2-BD59-A6C34878D82A}">
                    <a16:rowId xmlns:a16="http://schemas.microsoft.com/office/drawing/2014/main" xmlns="" val="1176879957"/>
                  </a:ext>
                </a:extLst>
              </a:tr>
              <a:tr h="166239">
                <a:tc>
                  <a:txBody>
                    <a:bodyPr/>
                    <a:lstStyle/>
                    <a:p>
                      <a:pPr algn="l" rtl="0" fontAlgn="ctr"/>
                      <a:r>
                        <a:rPr lang="es-CO" sz="1000" b="0" i="0" u="none" strike="noStrike">
                          <a:solidFill>
                            <a:srgbClr val="203764"/>
                          </a:solidFill>
                          <a:effectLst/>
                          <a:latin typeface="Calibri" panose="020F0502020204030204" pitchFamily="34" charset="0"/>
                        </a:rPr>
                        <a:t>Rendimientos financieros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ctr" rtl="0" fontAlgn="b"/>
                      <a:r>
                        <a:rPr lang="es-CO" sz="1000" b="0" i="0" u="none" strike="noStrike">
                          <a:solidFill>
                            <a:srgbClr val="203764"/>
                          </a:solidFill>
                          <a:effectLst/>
                          <a:latin typeface="Arial" panose="020B0604020202020204" pitchFamily="34" charset="0"/>
                        </a:rPr>
                        <a:t>                  - </a:t>
                      </a:r>
                    </a:p>
                  </a:txBody>
                  <a:tcPr marL="0" marR="0" marT="0" marB="0" anchor="b">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ctr" rtl="0" fontAlgn="b"/>
                      <a:r>
                        <a:rPr lang="es-CO" sz="1000" b="0" i="0" u="none" strike="noStrike">
                          <a:solidFill>
                            <a:srgbClr val="203764"/>
                          </a:solidFill>
                          <a:effectLst/>
                          <a:latin typeface="Arial" panose="020B0604020202020204" pitchFamily="34" charset="0"/>
                        </a:rPr>
                        <a:t>                  - </a:t>
                      </a:r>
                    </a:p>
                  </a:txBody>
                  <a:tcPr marL="0" marR="0" marT="0" marB="0" anchor="b">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ctr" rtl="0" fontAlgn="b"/>
                      <a:r>
                        <a:rPr lang="es-CO" sz="1000" b="0" i="0" u="none" strike="noStrike">
                          <a:solidFill>
                            <a:srgbClr val="203764"/>
                          </a:solidFill>
                          <a:effectLst/>
                          <a:latin typeface="Arial" panose="020B0604020202020204" pitchFamily="34" charset="0"/>
                        </a:rPr>
                        <a:t>                  - </a:t>
                      </a:r>
                    </a:p>
                  </a:txBody>
                  <a:tcPr marL="0" marR="0" marT="0" marB="0" anchor="b">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ctr" rtl="0" fontAlgn="b"/>
                      <a:r>
                        <a:rPr lang="es-CO" sz="1000" b="0" i="0" u="none" strike="noStrike">
                          <a:solidFill>
                            <a:srgbClr val="203764"/>
                          </a:solidFill>
                          <a:effectLst/>
                          <a:latin typeface="Arial" panose="020B0604020202020204" pitchFamily="34" charset="0"/>
                        </a:rPr>
                        <a:t>                  - </a:t>
                      </a:r>
                    </a:p>
                  </a:txBody>
                  <a:tcPr marL="0" marR="0" marT="0" marB="0" anchor="b">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ctr" rtl="0" fontAlgn="b"/>
                      <a:r>
                        <a:rPr lang="es-CO" sz="1000" b="0" i="0" u="none" strike="noStrike">
                          <a:solidFill>
                            <a:srgbClr val="203764"/>
                          </a:solidFill>
                          <a:effectLst/>
                          <a:latin typeface="Arial" panose="020B0604020202020204" pitchFamily="34" charset="0"/>
                        </a:rPr>
                        <a:t>                  - </a:t>
                      </a:r>
                    </a:p>
                  </a:txBody>
                  <a:tcPr marL="0" marR="0" marT="0" marB="0" anchor="b">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000" b="0" i="0" u="none" strike="noStrike">
                          <a:solidFill>
                            <a:srgbClr val="203764"/>
                          </a:solidFill>
                          <a:effectLst/>
                          <a:latin typeface="Arial" panose="020B0604020202020204" pitchFamily="34" charset="0"/>
                        </a:rPr>
                        <a:t>0%</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FFFFF"/>
                    </a:solidFill>
                  </a:tcPr>
                </a:tc>
                <a:tc>
                  <a:txBody>
                    <a:bodyPr/>
                    <a:lstStyle/>
                    <a:p>
                      <a:pPr algn="r" rtl="0" fontAlgn="ctr"/>
                      <a:r>
                        <a:rPr lang="es-CO" sz="1000" b="0" i="0" u="none" strike="noStrike">
                          <a:solidFill>
                            <a:srgbClr val="203764"/>
                          </a:solidFill>
                          <a:effectLst/>
                          <a:latin typeface="Arial" panose="020B0604020202020204" pitchFamily="34" charset="0"/>
                        </a:rPr>
                        <a:t>0%</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FFFFF"/>
                    </a:solidFill>
                  </a:tcPr>
                </a:tc>
                <a:tc>
                  <a:txBody>
                    <a:bodyPr/>
                    <a:lstStyle/>
                    <a:p>
                      <a:pPr algn="r" rtl="0" fontAlgn="ctr"/>
                      <a:r>
                        <a:rPr lang="es-CO" sz="1000" b="0" i="0" u="none" strike="noStrike">
                          <a:solidFill>
                            <a:srgbClr val="203764"/>
                          </a:solidFill>
                          <a:effectLst/>
                          <a:latin typeface="Arial" panose="020B0604020202020204" pitchFamily="34" charset="0"/>
                        </a:rPr>
                        <a:t>0%</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FFFFF"/>
                    </a:solidFill>
                  </a:tcPr>
                </a:tc>
                <a:tc>
                  <a:txBody>
                    <a:bodyPr/>
                    <a:lstStyle/>
                    <a:p>
                      <a:pPr algn="r" rtl="0" fontAlgn="ctr"/>
                      <a:r>
                        <a:rPr lang="es-CO" sz="1000" b="0" i="0" u="none" strike="noStrike">
                          <a:solidFill>
                            <a:srgbClr val="203764"/>
                          </a:solidFill>
                          <a:effectLst/>
                          <a:latin typeface="Arial" panose="020B0604020202020204" pitchFamily="34" charset="0"/>
                        </a:rPr>
                        <a:t>0%</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FFFFF"/>
                    </a:solidFill>
                  </a:tcPr>
                </a:tc>
                <a:extLst>
                  <a:ext uri="{0D108BD9-81ED-4DB2-BD59-A6C34878D82A}">
                    <a16:rowId xmlns:a16="http://schemas.microsoft.com/office/drawing/2014/main" xmlns="" val="175605678"/>
                  </a:ext>
                </a:extLst>
              </a:tr>
              <a:tr h="166239">
                <a:tc>
                  <a:txBody>
                    <a:bodyPr/>
                    <a:lstStyle/>
                    <a:p>
                      <a:pPr algn="l" rtl="0" fontAlgn="ctr"/>
                      <a:r>
                        <a:rPr lang="es-CO" sz="1000" b="0" i="0" u="none" strike="noStrike">
                          <a:solidFill>
                            <a:srgbClr val="203764"/>
                          </a:solidFill>
                          <a:effectLst/>
                          <a:latin typeface="Calibri" panose="020F0502020204030204" pitchFamily="34" charset="0"/>
                        </a:rPr>
                        <a:t>Recursos del crédito interno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ctr" rtl="0" fontAlgn="b"/>
                      <a:r>
                        <a:rPr lang="es-CO" sz="1000" b="0" i="0" u="none" strike="noStrike">
                          <a:solidFill>
                            <a:srgbClr val="203764"/>
                          </a:solidFill>
                          <a:effectLst/>
                          <a:latin typeface="Arial" panose="020B0604020202020204" pitchFamily="34" charset="0"/>
                        </a:rPr>
                        <a:t>                  - </a:t>
                      </a:r>
                    </a:p>
                  </a:txBody>
                  <a:tcPr marL="0" marR="0" marT="0" marB="0" anchor="b">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ctr" rtl="0" fontAlgn="b"/>
                      <a:r>
                        <a:rPr lang="es-CO" sz="1000" b="0" i="0" u="none" strike="noStrike">
                          <a:solidFill>
                            <a:srgbClr val="203764"/>
                          </a:solidFill>
                          <a:effectLst/>
                          <a:latin typeface="Arial" panose="020B0604020202020204" pitchFamily="34" charset="0"/>
                        </a:rPr>
                        <a:t>                  - </a:t>
                      </a:r>
                    </a:p>
                  </a:txBody>
                  <a:tcPr marL="0" marR="0" marT="0" marB="0" anchor="b">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ctr" rtl="0" fontAlgn="b"/>
                      <a:r>
                        <a:rPr lang="es-CO" sz="1000" b="0" i="0" u="none" strike="noStrike">
                          <a:solidFill>
                            <a:srgbClr val="203764"/>
                          </a:solidFill>
                          <a:effectLst/>
                          <a:latin typeface="Arial" panose="020B0604020202020204" pitchFamily="34" charset="0"/>
                        </a:rPr>
                        <a:t>                  - </a:t>
                      </a:r>
                    </a:p>
                  </a:txBody>
                  <a:tcPr marL="0" marR="0" marT="0" marB="0" anchor="b">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ctr" rtl="0" fontAlgn="b"/>
                      <a:r>
                        <a:rPr lang="es-CO" sz="1000" b="0" i="0" u="none" strike="noStrike">
                          <a:solidFill>
                            <a:srgbClr val="203764"/>
                          </a:solidFill>
                          <a:effectLst/>
                          <a:latin typeface="Arial" panose="020B0604020202020204" pitchFamily="34" charset="0"/>
                        </a:rPr>
                        <a:t>                  - </a:t>
                      </a:r>
                    </a:p>
                  </a:txBody>
                  <a:tcPr marL="0" marR="0" marT="0" marB="0" anchor="b">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ctr" rtl="0" fontAlgn="b"/>
                      <a:r>
                        <a:rPr lang="es-CO" sz="1000" b="0" i="0" u="none" strike="noStrike">
                          <a:solidFill>
                            <a:srgbClr val="203764"/>
                          </a:solidFill>
                          <a:effectLst/>
                          <a:latin typeface="Arial" panose="020B0604020202020204" pitchFamily="34" charset="0"/>
                        </a:rPr>
                        <a:t>                  - </a:t>
                      </a:r>
                    </a:p>
                  </a:txBody>
                  <a:tcPr marL="0" marR="0" marT="0" marB="0" anchor="b">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000" b="0" i="0" u="none" strike="noStrike">
                          <a:solidFill>
                            <a:srgbClr val="203764"/>
                          </a:solidFill>
                          <a:effectLst/>
                          <a:latin typeface="Arial" panose="020B0604020202020204" pitchFamily="34" charset="0"/>
                        </a:rPr>
                        <a:t>0%</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FFFFF"/>
                    </a:solidFill>
                  </a:tcPr>
                </a:tc>
                <a:tc>
                  <a:txBody>
                    <a:bodyPr/>
                    <a:lstStyle/>
                    <a:p>
                      <a:pPr algn="r" rtl="0" fontAlgn="ctr"/>
                      <a:r>
                        <a:rPr lang="es-CO" sz="1000" b="0" i="0" u="none" strike="noStrike">
                          <a:solidFill>
                            <a:srgbClr val="203764"/>
                          </a:solidFill>
                          <a:effectLst/>
                          <a:latin typeface="Arial" panose="020B0604020202020204" pitchFamily="34" charset="0"/>
                        </a:rPr>
                        <a:t>0%</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FFFFF"/>
                    </a:solidFill>
                  </a:tcPr>
                </a:tc>
                <a:tc>
                  <a:txBody>
                    <a:bodyPr/>
                    <a:lstStyle/>
                    <a:p>
                      <a:pPr algn="r" rtl="0" fontAlgn="ctr"/>
                      <a:r>
                        <a:rPr lang="es-CO" sz="1000" b="0" i="0" u="none" strike="noStrike">
                          <a:solidFill>
                            <a:srgbClr val="203764"/>
                          </a:solidFill>
                          <a:effectLst/>
                          <a:latin typeface="Arial" panose="020B0604020202020204" pitchFamily="34" charset="0"/>
                        </a:rPr>
                        <a:t>0%</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FFFFF"/>
                    </a:solidFill>
                  </a:tcPr>
                </a:tc>
                <a:tc>
                  <a:txBody>
                    <a:bodyPr/>
                    <a:lstStyle/>
                    <a:p>
                      <a:pPr algn="r" rtl="0" fontAlgn="ctr"/>
                      <a:r>
                        <a:rPr lang="es-CO" sz="1000" b="0" i="0" u="none" strike="noStrike">
                          <a:solidFill>
                            <a:srgbClr val="203764"/>
                          </a:solidFill>
                          <a:effectLst/>
                          <a:latin typeface="Arial" panose="020B0604020202020204" pitchFamily="34" charset="0"/>
                        </a:rPr>
                        <a:t>0%</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FFFFF"/>
                    </a:solidFill>
                  </a:tcPr>
                </a:tc>
                <a:extLst>
                  <a:ext uri="{0D108BD9-81ED-4DB2-BD59-A6C34878D82A}">
                    <a16:rowId xmlns:a16="http://schemas.microsoft.com/office/drawing/2014/main" xmlns="" val="3617699381"/>
                  </a:ext>
                </a:extLst>
              </a:tr>
              <a:tr h="166239">
                <a:tc>
                  <a:txBody>
                    <a:bodyPr/>
                    <a:lstStyle/>
                    <a:p>
                      <a:pPr algn="l" rtl="0" fontAlgn="ctr"/>
                      <a:r>
                        <a:rPr lang="es-CO" sz="1000" b="0" i="0" u="none" strike="noStrike">
                          <a:solidFill>
                            <a:srgbClr val="203764"/>
                          </a:solidFill>
                          <a:effectLst/>
                          <a:latin typeface="Calibri" panose="020F0502020204030204" pitchFamily="34" charset="0"/>
                        </a:rPr>
                        <a:t>Recursos del crédito externo</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ctr" rtl="0" fontAlgn="b"/>
                      <a:r>
                        <a:rPr lang="es-CO" sz="1000" b="0" i="0" u="none" strike="noStrike">
                          <a:solidFill>
                            <a:srgbClr val="203764"/>
                          </a:solidFill>
                          <a:effectLst/>
                          <a:latin typeface="Arial" panose="020B0604020202020204" pitchFamily="34" charset="0"/>
                        </a:rPr>
                        <a:t>                  - </a:t>
                      </a:r>
                    </a:p>
                  </a:txBody>
                  <a:tcPr marL="0" marR="0" marT="0" marB="0" anchor="b">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ctr" rtl="0" fontAlgn="b"/>
                      <a:r>
                        <a:rPr lang="es-CO" sz="1000" b="0" i="0" u="none" strike="noStrike">
                          <a:solidFill>
                            <a:srgbClr val="203764"/>
                          </a:solidFill>
                          <a:effectLst/>
                          <a:latin typeface="Arial" panose="020B0604020202020204" pitchFamily="34" charset="0"/>
                        </a:rPr>
                        <a:t>                  - </a:t>
                      </a:r>
                    </a:p>
                  </a:txBody>
                  <a:tcPr marL="0" marR="0" marT="0" marB="0" anchor="b">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ctr" rtl="0" fontAlgn="b"/>
                      <a:r>
                        <a:rPr lang="es-CO" sz="1000" b="0" i="0" u="none" strike="noStrike">
                          <a:solidFill>
                            <a:srgbClr val="203764"/>
                          </a:solidFill>
                          <a:effectLst/>
                          <a:latin typeface="Arial" panose="020B0604020202020204" pitchFamily="34" charset="0"/>
                        </a:rPr>
                        <a:t>                  - </a:t>
                      </a:r>
                    </a:p>
                  </a:txBody>
                  <a:tcPr marL="0" marR="0" marT="0" marB="0" anchor="b">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ctr" rtl="0" fontAlgn="b"/>
                      <a:r>
                        <a:rPr lang="es-CO" sz="1000" b="0" i="0" u="none" strike="noStrike">
                          <a:solidFill>
                            <a:srgbClr val="203764"/>
                          </a:solidFill>
                          <a:effectLst/>
                          <a:latin typeface="Arial" panose="020B0604020202020204" pitchFamily="34" charset="0"/>
                        </a:rPr>
                        <a:t>                  - </a:t>
                      </a:r>
                    </a:p>
                  </a:txBody>
                  <a:tcPr marL="0" marR="0" marT="0" marB="0" anchor="b">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ctr" rtl="0" fontAlgn="b"/>
                      <a:r>
                        <a:rPr lang="es-CO" sz="1000" b="0" i="0" u="none" strike="noStrike">
                          <a:solidFill>
                            <a:srgbClr val="203764"/>
                          </a:solidFill>
                          <a:effectLst/>
                          <a:latin typeface="Arial" panose="020B0604020202020204" pitchFamily="34" charset="0"/>
                        </a:rPr>
                        <a:t>                  - </a:t>
                      </a:r>
                    </a:p>
                  </a:txBody>
                  <a:tcPr marL="0" marR="0" marT="0" marB="0" anchor="b">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000" b="0" i="0" u="none" strike="noStrike">
                          <a:solidFill>
                            <a:srgbClr val="203764"/>
                          </a:solidFill>
                          <a:effectLst/>
                          <a:latin typeface="Arial" panose="020B0604020202020204" pitchFamily="34" charset="0"/>
                        </a:rPr>
                        <a:t>0%</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FFFFF"/>
                    </a:solidFill>
                  </a:tcPr>
                </a:tc>
                <a:tc>
                  <a:txBody>
                    <a:bodyPr/>
                    <a:lstStyle/>
                    <a:p>
                      <a:pPr algn="r" rtl="0" fontAlgn="ctr"/>
                      <a:r>
                        <a:rPr lang="es-CO" sz="1000" b="0" i="0" u="none" strike="noStrike">
                          <a:solidFill>
                            <a:srgbClr val="203764"/>
                          </a:solidFill>
                          <a:effectLst/>
                          <a:latin typeface="Arial" panose="020B0604020202020204" pitchFamily="34" charset="0"/>
                        </a:rPr>
                        <a:t>0%</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FFFFF"/>
                    </a:solidFill>
                  </a:tcPr>
                </a:tc>
                <a:tc>
                  <a:txBody>
                    <a:bodyPr/>
                    <a:lstStyle/>
                    <a:p>
                      <a:pPr algn="r" rtl="0" fontAlgn="ctr"/>
                      <a:r>
                        <a:rPr lang="es-CO" sz="1000" b="0" i="0" u="none" strike="noStrike">
                          <a:solidFill>
                            <a:srgbClr val="203764"/>
                          </a:solidFill>
                          <a:effectLst/>
                          <a:latin typeface="Arial" panose="020B0604020202020204" pitchFamily="34" charset="0"/>
                        </a:rPr>
                        <a:t>0%</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FFFFF"/>
                    </a:solidFill>
                  </a:tcPr>
                </a:tc>
                <a:tc>
                  <a:txBody>
                    <a:bodyPr/>
                    <a:lstStyle/>
                    <a:p>
                      <a:pPr algn="r" rtl="0" fontAlgn="ctr"/>
                      <a:r>
                        <a:rPr lang="es-CO" sz="1000" b="0" i="0" u="none" strike="noStrike">
                          <a:solidFill>
                            <a:srgbClr val="203764"/>
                          </a:solidFill>
                          <a:effectLst/>
                          <a:latin typeface="Arial" panose="020B0604020202020204" pitchFamily="34" charset="0"/>
                        </a:rPr>
                        <a:t>0%</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FFFFF"/>
                    </a:solidFill>
                  </a:tcPr>
                </a:tc>
                <a:extLst>
                  <a:ext uri="{0D108BD9-81ED-4DB2-BD59-A6C34878D82A}">
                    <a16:rowId xmlns:a16="http://schemas.microsoft.com/office/drawing/2014/main" xmlns="" val="2701146769"/>
                  </a:ext>
                </a:extLst>
              </a:tr>
              <a:tr h="166239">
                <a:tc>
                  <a:txBody>
                    <a:bodyPr/>
                    <a:lstStyle/>
                    <a:p>
                      <a:pPr algn="l" rtl="0" fontAlgn="ctr"/>
                      <a:r>
                        <a:rPr lang="es-CO" sz="1000" b="0" i="0" u="none" strike="noStrike">
                          <a:solidFill>
                            <a:srgbClr val="203764"/>
                          </a:solidFill>
                          <a:effectLst/>
                          <a:latin typeface="Calibri" panose="020F0502020204030204" pitchFamily="34" charset="0"/>
                        </a:rPr>
                        <a:t>Ttransferencias de capital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ctr" rtl="0" fontAlgn="b"/>
                      <a:r>
                        <a:rPr lang="es-CO" sz="1000" b="0" i="0" u="none" strike="noStrike">
                          <a:solidFill>
                            <a:srgbClr val="203764"/>
                          </a:solidFill>
                          <a:effectLst/>
                          <a:latin typeface="Arial" panose="020B0604020202020204" pitchFamily="34" charset="0"/>
                        </a:rPr>
                        <a:t>                  - </a:t>
                      </a:r>
                    </a:p>
                  </a:txBody>
                  <a:tcPr marL="0" marR="0" marT="0" marB="0" anchor="b">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ctr" rtl="0" fontAlgn="b"/>
                      <a:r>
                        <a:rPr lang="es-CO" sz="1000" b="0" i="0" u="none" strike="noStrike">
                          <a:solidFill>
                            <a:srgbClr val="203764"/>
                          </a:solidFill>
                          <a:effectLst/>
                          <a:latin typeface="Arial" panose="020B0604020202020204" pitchFamily="34" charset="0"/>
                        </a:rPr>
                        <a:t>                  - </a:t>
                      </a:r>
                    </a:p>
                  </a:txBody>
                  <a:tcPr marL="0" marR="0" marT="0" marB="0" anchor="b">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ctr" rtl="0" fontAlgn="b"/>
                      <a:r>
                        <a:rPr lang="es-CO" sz="1000" b="0" i="0" u="none" strike="noStrike">
                          <a:solidFill>
                            <a:srgbClr val="203764"/>
                          </a:solidFill>
                          <a:effectLst/>
                          <a:latin typeface="Arial" panose="020B0604020202020204" pitchFamily="34" charset="0"/>
                        </a:rPr>
                        <a:t>                  - </a:t>
                      </a:r>
                    </a:p>
                  </a:txBody>
                  <a:tcPr marL="0" marR="0" marT="0" marB="0" anchor="b">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ctr" rtl="0" fontAlgn="b"/>
                      <a:r>
                        <a:rPr lang="es-CO" sz="1000" b="0" i="0" u="none" strike="noStrike">
                          <a:solidFill>
                            <a:srgbClr val="203764"/>
                          </a:solidFill>
                          <a:effectLst/>
                          <a:latin typeface="Arial" panose="020B0604020202020204" pitchFamily="34" charset="0"/>
                        </a:rPr>
                        <a:t>                  - </a:t>
                      </a:r>
                    </a:p>
                  </a:txBody>
                  <a:tcPr marL="0" marR="0" marT="0" marB="0" anchor="b">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ctr" rtl="0" fontAlgn="b"/>
                      <a:r>
                        <a:rPr lang="es-CO" sz="1000" b="0" i="0" u="none" strike="noStrike">
                          <a:solidFill>
                            <a:srgbClr val="203764"/>
                          </a:solidFill>
                          <a:effectLst/>
                          <a:latin typeface="Arial" panose="020B0604020202020204" pitchFamily="34" charset="0"/>
                        </a:rPr>
                        <a:t>                  - </a:t>
                      </a:r>
                    </a:p>
                  </a:txBody>
                  <a:tcPr marL="0" marR="0" marT="0" marB="0" anchor="b">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000" b="0" i="0" u="none" strike="noStrike">
                          <a:solidFill>
                            <a:srgbClr val="203764"/>
                          </a:solidFill>
                          <a:effectLst/>
                          <a:latin typeface="Arial" panose="020B0604020202020204" pitchFamily="34" charset="0"/>
                        </a:rPr>
                        <a:t>0%</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FFFFF"/>
                    </a:solidFill>
                  </a:tcPr>
                </a:tc>
                <a:tc>
                  <a:txBody>
                    <a:bodyPr/>
                    <a:lstStyle/>
                    <a:p>
                      <a:pPr algn="r" rtl="0" fontAlgn="ctr"/>
                      <a:r>
                        <a:rPr lang="es-CO" sz="1000" b="0" i="0" u="none" strike="noStrike">
                          <a:solidFill>
                            <a:srgbClr val="203764"/>
                          </a:solidFill>
                          <a:effectLst/>
                          <a:latin typeface="Arial" panose="020B0604020202020204" pitchFamily="34" charset="0"/>
                        </a:rPr>
                        <a:t>0%</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FFFFF"/>
                    </a:solidFill>
                  </a:tcPr>
                </a:tc>
                <a:tc>
                  <a:txBody>
                    <a:bodyPr/>
                    <a:lstStyle/>
                    <a:p>
                      <a:pPr algn="r" rtl="0" fontAlgn="ctr"/>
                      <a:r>
                        <a:rPr lang="es-CO" sz="1000" b="0" i="0" u="none" strike="noStrike">
                          <a:solidFill>
                            <a:srgbClr val="203764"/>
                          </a:solidFill>
                          <a:effectLst/>
                          <a:latin typeface="Arial" panose="020B0604020202020204" pitchFamily="34" charset="0"/>
                        </a:rPr>
                        <a:t>0%</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FFFFF"/>
                    </a:solidFill>
                  </a:tcPr>
                </a:tc>
                <a:tc>
                  <a:txBody>
                    <a:bodyPr/>
                    <a:lstStyle/>
                    <a:p>
                      <a:pPr algn="r" rtl="0" fontAlgn="ctr"/>
                      <a:r>
                        <a:rPr lang="es-CO" sz="1000" b="0" i="0" u="none" strike="noStrike">
                          <a:solidFill>
                            <a:srgbClr val="203764"/>
                          </a:solidFill>
                          <a:effectLst/>
                          <a:latin typeface="Arial" panose="020B0604020202020204" pitchFamily="34" charset="0"/>
                        </a:rPr>
                        <a:t>0%</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FFFFF"/>
                    </a:solidFill>
                  </a:tcPr>
                </a:tc>
                <a:extLst>
                  <a:ext uri="{0D108BD9-81ED-4DB2-BD59-A6C34878D82A}">
                    <a16:rowId xmlns:a16="http://schemas.microsoft.com/office/drawing/2014/main" xmlns="" val="3361750993"/>
                  </a:ext>
                </a:extLst>
              </a:tr>
              <a:tr h="166239">
                <a:tc>
                  <a:txBody>
                    <a:bodyPr/>
                    <a:lstStyle/>
                    <a:p>
                      <a:pPr algn="l" rtl="0" fontAlgn="ctr"/>
                      <a:r>
                        <a:rPr lang="es-CO" sz="1000" b="0" i="0" u="none" strike="noStrike">
                          <a:solidFill>
                            <a:srgbClr val="203764"/>
                          </a:solidFill>
                          <a:effectLst/>
                          <a:latin typeface="Calibri" panose="020F0502020204030204" pitchFamily="34" charset="0"/>
                        </a:rPr>
                        <a:t>Recurperación de cartera - préstamos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ctr" rtl="0" fontAlgn="b"/>
                      <a:r>
                        <a:rPr lang="es-CO" sz="1000" b="0" i="0" u="none" strike="noStrike">
                          <a:solidFill>
                            <a:srgbClr val="203764"/>
                          </a:solidFill>
                          <a:effectLst/>
                          <a:latin typeface="Arial" panose="020B0604020202020204" pitchFamily="34" charset="0"/>
                        </a:rPr>
                        <a:t>                  - </a:t>
                      </a:r>
                    </a:p>
                  </a:txBody>
                  <a:tcPr marL="0" marR="0" marT="0" marB="0" anchor="b">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ctr" rtl="0" fontAlgn="b"/>
                      <a:r>
                        <a:rPr lang="es-CO" sz="1000" b="0" i="0" u="none" strike="noStrike">
                          <a:solidFill>
                            <a:srgbClr val="203764"/>
                          </a:solidFill>
                          <a:effectLst/>
                          <a:latin typeface="Arial" panose="020B0604020202020204" pitchFamily="34" charset="0"/>
                        </a:rPr>
                        <a:t>                  - </a:t>
                      </a:r>
                    </a:p>
                  </a:txBody>
                  <a:tcPr marL="0" marR="0" marT="0" marB="0" anchor="b">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ctr" rtl="0" fontAlgn="b"/>
                      <a:r>
                        <a:rPr lang="es-CO" sz="1000" b="0" i="0" u="none" strike="noStrike">
                          <a:solidFill>
                            <a:srgbClr val="203764"/>
                          </a:solidFill>
                          <a:effectLst/>
                          <a:latin typeface="Arial" panose="020B0604020202020204" pitchFamily="34" charset="0"/>
                        </a:rPr>
                        <a:t>                  - </a:t>
                      </a:r>
                    </a:p>
                  </a:txBody>
                  <a:tcPr marL="0" marR="0" marT="0" marB="0" anchor="b">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ctr" rtl="0" fontAlgn="b"/>
                      <a:r>
                        <a:rPr lang="es-CO" sz="1000" b="0" i="0" u="none" strike="noStrike">
                          <a:solidFill>
                            <a:srgbClr val="203764"/>
                          </a:solidFill>
                          <a:effectLst/>
                          <a:latin typeface="Arial" panose="020B0604020202020204" pitchFamily="34" charset="0"/>
                        </a:rPr>
                        <a:t>                  - </a:t>
                      </a:r>
                    </a:p>
                  </a:txBody>
                  <a:tcPr marL="0" marR="0" marT="0" marB="0" anchor="b">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ctr" rtl="0" fontAlgn="b"/>
                      <a:r>
                        <a:rPr lang="es-CO" sz="1000" b="0" i="0" u="none" strike="noStrike">
                          <a:solidFill>
                            <a:srgbClr val="203764"/>
                          </a:solidFill>
                          <a:effectLst/>
                          <a:latin typeface="Arial" panose="020B0604020202020204" pitchFamily="34" charset="0"/>
                        </a:rPr>
                        <a:t>                  - </a:t>
                      </a:r>
                    </a:p>
                  </a:txBody>
                  <a:tcPr marL="0" marR="0" marT="0" marB="0" anchor="b">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000" b="0" i="0" u="none" strike="noStrike">
                          <a:solidFill>
                            <a:srgbClr val="203764"/>
                          </a:solidFill>
                          <a:effectLst/>
                          <a:latin typeface="Arial" panose="020B0604020202020204" pitchFamily="34" charset="0"/>
                        </a:rPr>
                        <a:t>0%</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FFFFF"/>
                    </a:solidFill>
                  </a:tcPr>
                </a:tc>
                <a:tc>
                  <a:txBody>
                    <a:bodyPr/>
                    <a:lstStyle/>
                    <a:p>
                      <a:pPr algn="r" rtl="0" fontAlgn="ctr"/>
                      <a:r>
                        <a:rPr lang="es-CO" sz="1000" b="0" i="0" u="none" strike="noStrike">
                          <a:solidFill>
                            <a:srgbClr val="203764"/>
                          </a:solidFill>
                          <a:effectLst/>
                          <a:latin typeface="Arial" panose="020B0604020202020204" pitchFamily="34" charset="0"/>
                        </a:rPr>
                        <a:t>0%</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FFFFF"/>
                    </a:solidFill>
                  </a:tcPr>
                </a:tc>
                <a:tc>
                  <a:txBody>
                    <a:bodyPr/>
                    <a:lstStyle/>
                    <a:p>
                      <a:pPr algn="r" rtl="0" fontAlgn="ctr"/>
                      <a:r>
                        <a:rPr lang="es-CO" sz="1000" b="0" i="0" u="none" strike="noStrike">
                          <a:solidFill>
                            <a:srgbClr val="203764"/>
                          </a:solidFill>
                          <a:effectLst/>
                          <a:latin typeface="Arial" panose="020B0604020202020204" pitchFamily="34" charset="0"/>
                        </a:rPr>
                        <a:t>0%</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FFFFF"/>
                    </a:solidFill>
                  </a:tcPr>
                </a:tc>
                <a:tc>
                  <a:txBody>
                    <a:bodyPr/>
                    <a:lstStyle/>
                    <a:p>
                      <a:pPr algn="r" rtl="0" fontAlgn="ctr"/>
                      <a:r>
                        <a:rPr lang="es-CO" sz="1000" b="0" i="0" u="none" strike="noStrike">
                          <a:solidFill>
                            <a:srgbClr val="203764"/>
                          </a:solidFill>
                          <a:effectLst/>
                          <a:latin typeface="Arial" panose="020B0604020202020204" pitchFamily="34" charset="0"/>
                        </a:rPr>
                        <a:t>0%</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FFFFF"/>
                    </a:solidFill>
                  </a:tcPr>
                </a:tc>
                <a:extLst>
                  <a:ext uri="{0D108BD9-81ED-4DB2-BD59-A6C34878D82A}">
                    <a16:rowId xmlns:a16="http://schemas.microsoft.com/office/drawing/2014/main" xmlns="" val="3066408444"/>
                  </a:ext>
                </a:extLst>
              </a:tr>
              <a:tr h="166239">
                <a:tc>
                  <a:txBody>
                    <a:bodyPr/>
                    <a:lstStyle/>
                    <a:p>
                      <a:pPr algn="l" rtl="0" fontAlgn="ctr"/>
                      <a:r>
                        <a:rPr lang="es-CO" sz="1000" b="0" i="0" u="none" strike="noStrike">
                          <a:solidFill>
                            <a:srgbClr val="203764"/>
                          </a:solidFill>
                          <a:effectLst/>
                          <a:latin typeface="Calibri" panose="020F0502020204030204" pitchFamily="34" charset="0"/>
                        </a:rPr>
                        <a:t>Recursos del balance</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ctr" rtl="0" fontAlgn="b"/>
                      <a:r>
                        <a:rPr lang="es-CO" sz="1000" b="0" i="0" u="none" strike="noStrike">
                          <a:solidFill>
                            <a:srgbClr val="203764"/>
                          </a:solidFill>
                          <a:effectLst/>
                          <a:latin typeface="Arial" panose="020B0604020202020204" pitchFamily="34" charset="0"/>
                        </a:rPr>
                        <a:t>                  - </a:t>
                      </a:r>
                    </a:p>
                  </a:txBody>
                  <a:tcPr marL="0" marR="0" marT="0" marB="0" anchor="b">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ctr" rtl="0" fontAlgn="b"/>
                      <a:r>
                        <a:rPr lang="es-CO" sz="1000" b="0" i="0" u="none" strike="noStrike">
                          <a:solidFill>
                            <a:srgbClr val="203764"/>
                          </a:solidFill>
                          <a:effectLst/>
                          <a:latin typeface="Arial" panose="020B0604020202020204" pitchFamily="34" charset="0"/>
                        </a:rPr>
                        <a:t>                  - </a:t>
                      </a:r>
                    </a:p>
                  </a:txBody>
                  <a:tcPr marL="0" marR="0" marT="0" marB="0" anchor="b">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ctr" rtl="0" fontAlgn="b"/>
                      <a:r>
                        <a:rPr lang="es-CO" sz="1000" b="0" i="0" u="none" strike="noStrike">
                          <a:solidFill>
                            <a:srgbClr val="203764"/>
                          </a:solidFill>
                          <a:effectLst/>
                          <a:latin typeface="Arial" panose="020B0604020202020204" pitchFamily="34" charset="0"/>
                        </a:rPr>
                        <a:t>                  - </a:t>
                      </a:r>
                    </a:p>
                  </a:txBody>
                  <a:tcPr marL="0" marR="0" marT="0" marB="0" anchor="b">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ctr" rtl="0" fontAlgn="b"/>
                      <a:r>
                        <a:rPr lang="es-CO" sz="1000" b="0" i="0" u="none" strike="noStrike">
                          <a:solidFill>
                            <a:srgbClr val="203764"/>
                          </a:solidFill>
                          <a:effectLst/>
                          <a:latin typeface="Arial" panose="020B0604020202020204" pitchFamily="34" charset="0"/>
                        </a:rPr>
                        <a:t>                  - </a:t>
                      </a:r>
                    </a:p>
                  </a:txBody>
                  <a:tcPr marL="0" marR="0" marT="0" marB="0" anchor="b">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ctr" rtl="0" fontAlgn="b"/>
                      <a:r>
                        <a:rPr lang="es-CO" sz="1000" b="0" i="0" u="none" strike="noStrike">
                          <a:solidFill>
                            <a:srgbClr val="203764"/>
                          </a:solidFill>
                          <a:effectLst/>
                          <a:latin typeface="Arial" panose="020B0604020202020204" pitchFamily="34" charset="0"/>
                        </a:rPr>
                        <a:t>                  - </a:t>
                      </a:r>
                    </a:p>
                  </a:txBody>
                  <a:tcPr marL="0" marR="0" marT="0" marB="0" anchor="b">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000" b="0" i="0" u="none" strike="noStrike">
                          <a:solidFill>
                            <a:srgbClr val="203764"/>
                          </a:solidFill>
                          <a:effectLst/>
                          <a:latin typeface="Arial" panose="020B0604020202020204" pitchFamily="34" charset="0"/>
                        </a:rPr>
                        <a:t>0%</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FFFFF"/>
                    </a:solidFill>
                  </a:tcPr>
                </a:tc>
                <a:tc>
                  <a:txBody>
                    <a:bodyPr/>
                    <a:lstStyle/>
                    <a:p>
                      <a:pPr algn="r" rtl="0" fontAlgn="ctr"/>
                      <a:r>
                        <a:rPr lang="es-CO" sz="1000" b="0" i="0" u="none" strike="noStrike">
                          <a:solidFill>
                            <a:srgbClr val="203764"/>
                          </a:solidFill>
                          <a:effectLst/>
                          <a:latin typeface="Arial" panose="020B0604020202020204" pitchFamily="34" charset="0"/>
                        </a:rPr>
                        <a:t>0%</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FFFFF"/>
                    </a:solidFill>
                  </a:tcPr>
                </a:tc>
                <a:tc>
                  <a:txBody>
                    <a:bodyPr/>
                    <a:lstStyle/>
                    <a:p>
                      <a:pPr algn="r" rtl="0" fontAlgn="ctr"/>
                      <a:r>
                        <a:rPr lang="es-CO" sz="1000" b="0" i="0" u="none" strike="noStrike">
                          <a:solidFill>
                            <a:srgbClr val="203764"/>
                          </a:solidFill>
                          <a:effectLst/>
                          <a:latin typeface="Arial" panose="020B0604020202020204" pitchFamily="34" charset="0"/>
                        </a:rPr>
                        <a:t>0%</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FFFFF"/>
                    </a:solidFill>
                  </a:tcPr>
                </a:tc>
                <a:tc>
                  <a:txBody>
                    <a:bodyPr/>
                    <a:lstStyle/>
                    <a:p>
                      <a:pPr algn="r" rtl="0" fontAlgn="ctr"/>
                      <a:r>
                        <a:rPr lang="es-CO" sz="1000" b="0" i="0" u="none" strike="noStrike">
                          <a:solidFill>
                            <a:srgbClr val="203764"/>
                          </a:solidFill>
                          <a:effectLst/>
                          <a:latin typeface="Arial" panose="020B0604020202020204" pitchFamily="34" charset="0"/>
                        </a:rPr>
                        <a:t>0%</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FFFFF"/>
                    </a:solidFill>
                  </a:tcPr>
                </a:tc>
                <a:extLst>
                  <a:ext uri="{0D108BD9-81ED-4DB2-BD59-A6C34878D82A}">
                    <a16:rowId xmlns:a16="http://schemas.microsoft.com/office/drawing/2014/main" xmlns="" val="2675870392"/>
                  </a:ext>
                </a:extLst>
              </a:tr>
              <a:tr h="166239">
                <a:tc>
                  <a:txBody>
                    <a:bodyPr/>
                    <a:lstStyle/>
                    <a:p>
                      <a:pPr algn="l" rtl="0" fontAlgn="ctr"/>
                      <a:r>
                        <a:rPr lang="es-CO" sz="1000" b="0" i="0" u="none" strike="noStrike">
                          <a:solidFill>
                            <a:srgbClr val="203764"/>
                          </a:solidFill>
                          <a:effectLst/>
                          <a:latin typeface="Calibri" panose="020F0502020204030204" pitchFamily="34" charset="0"/>
                        </a:rPr>
                        <a:t>Diferencial cambiario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ctr" rtl="0" fontAlgn="b"/>
                      <a:r>
                        <a:rPr lang="es-CO" sz="1000" b="0" i="0" u="none" strike="noStrike">
                          <a:solidFill>
                            <a:srgbClr val="203764"/>
                          </a:solidFill>
                          <a:effectLst/>
                          <a:latin typeface="Arial" panose="020B0604020202020204" pitchFamily="34" charset="0"/>
                        </a:rPr>
                        <a:t>                  - </a:t>
                      </a:r>
                    </a:p>
                  </a:txBody>
                  <a:tcPr marL="0" marR="0" marT="0" marB="0" anchor="b">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ctr" rtl="0" fontAlgn="b"/>
                      <a:r>
                        <a:rPr lang="es-CO" sz="1000" b="0" i="0" u="none" strike="noStrike">
                          <a:solidFill>
                            <a:srgbClr val="203764"/>
                          </a:solidFill>
                          <a:effectLst/>
                          <a:latin typeface="Arial" panose="020B0604020202020204" pitchFamily="34" charset="0"/>
                        </a:rPr>
                        <a:t>                  - </a:t>
                      </a:r>
                    </a:p>
                  </a:txBody>
                  <a:tcPr marL="0" marR="0" marT="0" marB="0" anchor="b">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ctr" rtl="0" fontAlgn="b"/>
                      <a:r>
                        <a:rPr lang="es-CO" sz="1000" b="0" i="0" u="none" strike="noStrike">
                          <a:solidFill>
                            <a:srgbClr val="203764"/>
                          </a:solidFill>
                          <a:effectLst/>
                          <a:latin typeface="Arial" panose="020B0604020202020204" pitchFamily="34" charset="0"/>
                        </a:rPr>
                        <a:t>                  - </a:t>
                      </a:r>
                    </a:p>
                  </a:txBody>
                  <a:tcPr marL="0" marR="0" marT="0" marB="0" anchor="b">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ctr" rtl="0" fontAlgn="b"/>
                      <a:r>
                        <a:rPr lang="es-CO" sz="1000" b="0" i="0" u="none" strike="noStrike">
                          <a:solidFill>
                            <a:srgbClr val="203764"/>
                          </a:solidFill>
                          <a:effectLst/>
                          <a:latin typeface="Arial" panose="020B0604020202020204" pitchFamily="34" charset="0"/>
                        </a:rPr>
                        <a:t>                  - </a:t>
                      </a:r>
                    </a:p>
                  </a:txBody>
                  <a:tcPr marL="0" marR="0" marT="0" marB="0" anchor="b">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ctr" rtl="0" fontAlgn="b"/>
                      <a:r>
                        <a:rPr lang="es-CO" sz="1000" b="0" i="0" u="none" strike="noStrike">
                          <a:solidFill>
                            <a:srgbClr val="203764"/>
                          </a:solidFill>
                          <a:effectLst/>
                          <a:latin typeface="Arial" panose="020B0604020202020204" pitchFamily="34" charset="0"/>
                        </a:rPr>
                        <a:t>                  - </a:t>
                      </a:r>
                    </a:p>
                  </a:txBody>
                  <a:tcPr marL="0" marR="0" marT="0" marB="0" anchor="b">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000" b="0" i="0" u="none" strike="noStrike">
                          <a:solidFill>
                            <a:srgbClr val="203764"/>
                          </a:solidFill>
                          <a:effectLst/>
                          <a:latin typeface="Arial" panose="020B0604020202020204" pitchFamily="34" charset="0"/>
                        </a:rPr>
                        <a:t>0%</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FFFFF"/>
                    </a:solidFill>
                  </a:tcPr>
                </a:tc>
                <a:tc>
                  <a:txBody>
                    <a:bodyPr/>
                    <a:lstStyle/>
                    <a:p>
                      <a:pPr algn="r" rtl="0" fontAlgn="ctr"/>
                      <a:r>
                        <a:rPr lang="es-CO" sz="1000" b="0" i="0" u="none" strike="noStrike">
                          <a:solidFill>
                            <a:srgbClr val="203764"/>
                          </a:solidFill>
                          <a:effectLst/>
                          <a:latin typeface="Arial" panose="020B0604020202020204" pitchFamily="34" charset="0"/>
                        </a:rPr>
                        <a:t>0%</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FFFFF"/>
                    </a:solidFill>
                  </a:tcPr>
                </a:tc>
                <a:tc>
                  <a:txBody>
                    <a:bodyPr/>
                    <a:lstStyle/>
                    <a:p>
                      <a:pPr algn="r" rtl="0" fontAlgn="ctr"/>
                      <a:r>
                        <a:rPr lang="es-CO" sz="1000" b="0" i="0" u="none" strike="noStrike">
                          <a:solidFill>
                            <a:srgbClr val="203764"/>
                          </a:solidFill>
                          <a:effectLst/>
                          <a:latin typeface="Arial" panose="020B0604020202020204" pitchFamily="34" charset="0"/>
                        </a:rPr>
                        <a:t>0%</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FFFFF"/>
                    </a:solidFill>
                  </a:tcPr>
                </a:tc>
                <a:tc>
                  <a:txBody>
                    <a:bodyPr/>
                    <a:lstStyle/>
                    <a:p>
                      <a:pPr algn="r" rtl="0" fontAlgn="ctr"/>
                      <a:r>
                        <a:rPr lang="es-CO" sz="1000" b="0" i="0" u="none" strike="noStrike">
                          <a:solidFill>
                            <a:srgbClr val="203764"/>
                          </a:solidFill>
                          <a:effectLst/>
                          <a:latin typeface="Arial" panose="020B0604020202020204" pitchFamily="34" charset="0"/>
                        </a:rPr>
                        <a:t>0%</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FFFFF"/>
                    </a:solidFill>
                  </a:tcPr>
                </a:tc>
                <a:extLst>
                  <a:ext uri="{0D108BD9-81ED-4DB2-BD59-A6C34878D82A}">
                    <a16:rowId xmlns:a16="http://schemas.microsoft.com/office/drawing/2014/main" xmlns="" val="1414537984"/>
                  </a:ext>
                </a:extLst>
              </a:tr>
              <a:tr h="166239">
                <a:tc>
                  <a:txBody>
                    <a:bodyPr/>
                    <a:lstStyle/>
                    <a:p>
                      <a:pPr algn="l" rtl="0" fontAlgn="ctr"/>
                      <a:r>
                        <a:rPr lang="es-ES" sz="1000" b="0" i="0" u="none" strike="noStrike">
                          <a:solidFill>
                            <a:srgbClr val="203764"/>
                          </a:solidFill>
                          <a:effectLst/>
                          <a:latin typeface="Calibri" panose="020F0502020204030204" pitchFamily="34" charset="0"/>
                        </a:rPr>
                        <a:t>Recursos de terceros en consignación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ctr" rtl="0" fontAlgn="b"/>
                      <a:r>
                        <a:rPr lang="es-CO" sz="1000" b="0" i="0" u="none" strike="noStrike">
                          <a:solidFill>
                            <a:srgbClr val="203764"/>
                          </a:solidFill>
                          <a:effectLst/>
                          <a:latin typeface="Arial" panose="020B0604020202020204" pitchFamily="34" charset="0"/>
                        </a:rPr>
                        <a:t>                  - </a:t>
                      </a:r>
                    </a:p>
                  </a:txBody>
                  <a:tcPr marL="0" marR="0" marT="0" marB="0" anchor="b">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ctr" rtl="0" fontAlgn="b"/>
                      <a:r>
                        <a:rPr lang="es-CO" sz="1000" b="0" i="0" u="none" strike="noStrike">
                          <a:solidFill>
                            <a:srgbClr val="203764"/>
                          </a:solidFill>
                          <a:effectLst/>
                          <a:latin typeface="Arial" panose="020B0604020202020204" pitchFamily="34" charset="0"/>
                        </a:rPr>
                        <a:t>                  - </a:t>
                      </a:r>
                    </a:p>
                  </a:txBody>
                  <a:tcPr marL="0" marR="0" marT="0" marB="0" anchor="b">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ctr" rtl="0" fontAlgn="b"/>
                      <a:r>
                        <a:rPr lang="es-CO" sz="1000" b="0" i="0" u="none" strike="noStrike">
                          <a:solidFill>
                            <a:srgbClr val="203764"/>
                          </a:solidFill>
                          <a:effectLst/>
                          <a:latin typeface="Arial" panose="020B0604020202020204" pitchFamily="34" charset="0"/>
                        </a:rPr>
                        <a:t>                  - </a:t>
                      </a:r>
                    </a:p>
                  </a:txBody>
                  <a:tcPr marL="0" marR="0" marT="0" marB="0" anchor="b">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ctr" rtl="0" fontAlgn="b"/>
                      <a:r>
                        <a:rPr lang="es-CO" sz="1000" b="0" i="0" u="none" strike="noStrike">
                          <a:solidFill>
                            <a:srgbClr val="203764"/>
                          </a:solidFill>
                          <a:effectLst/>
                          <a:latin typeface="Arial" panose="020B0604020202020204" pitchFamily="34" charset="0"/>
                        </a:rPr>
                        <a:t>                  - </a:t>
                      </a:r>
                    </a:p>
                  </a:txBody>
                  <a:tcPr marL="0" marR="0" marT="0" marB="0" anchor="b">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ctr" rtl="0" fontAlgn="b"/>
                      <a:r>
                        <a:rPr lang="es-CO" sz="1000" b="0" i="0" u="none" strike="noStrike">
                          <a:solidFill>
                            <a:srgbClr val="203764"/>
                          </a:solidFill>
                          <a:effectLst/>
                          <a:latin typeface="Arial" panose="020B0604020202020204" pitchFamily="34" charset="0"/>
                        </a:rPr>
                        <a:t>                  - </a:t>
                      </a:r>
                    </a:p>
                  </a:txBody>
                  <a:tcPr marL="0" marR="0" marT="0" marB="0" anchor="b">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000" b="0" i="0" u="none" strike="noStrike">
                          <a:solidFill>
                            <a:srgbClr val="203764"/>
                          </a:solidFill>
                          <a:effectLst/>
                          <a:latin typeface="Arial" panose="020B0604020202020204" pitchFamily="34" charset="0"/>
                        </a:rPr>
                        <a:t>0%</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FFFFF"/>
                    </a:solidFill>
                  </a:tcPr>
                </a:tc>
                <a:tc>
                  <a:txBody>
                    <a:bodyPr/>
                    <a:lstStyle/>
                    <a:p>
                      <a:pPr algn="r" rtl="0" fontAlgn="ctr"/>
                      <a:r>
                        <a:rPr lang="es-CO" sz="1000" b="0" i="0" u="none" strike="noStrike">
                          <a:solidFill>
                            <a:srgbClr val="203764"/>
                          </a:solidFill>
                          <a:effectLst/>
                          <a:latin typeface="Arial" panose="020B0604020202020204" pitchFamily="34" charset="0"/>
                        </a:rPr>
                        <a:t>0%</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FFFFF"/>
                    </a:solidFill>
                  </a:tcPr>
                </a:tc>
                <a:tc>
                  <a:txBody>
                    <a:bodyPr/>
                    <a:lstStyle/>
                    <a:p>
                      <a:pPr algn="r" rtl="0" fontAlgn="ctr"/>
                      <a:r>
                        <a:rPr lang="es-CO" sz="1000" b="0" i="0" u="none" strike="noStrike">
                          <a:solidFill>
                            <a:srgbClr val="203764"/>
                          </a:solidFill>
                          <a:effectLst/>
                          <a:latin typeface="Arial" panose="020B0604020202020204" pitchFamily="34" charset="0"/>
                        </a:rPr>
                        <a:t>0%</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FFFFF"/>
                    </a:solidFill>
                  </a:tcPr>
                </a:tc>
                <a:tc>
                  <a:txBody>
                    <a:bodyPr/>
                    <a:lstStyle/>
                    <a:p>
                      <a:pPr algn="r" rtl="0" fontAlgn="ctr"/>
                      <a:r>
                        <a:rPr lang="es-CO" sz="1000" b="0" i="0" u="none" strike="noStrike">
                          <a:solidFill>
                            <a:srgbClr val="203764"/>
                          </a:solidFill>
                          <a:effectLst/>
                          <a:latin typeface="Arial" panose="020B0604020202020204" pitchFamily="34" charset="0"/>
                        </a:rPr>
                        <a:t>0%</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FFFFF"/>
                    </a:solidFill>
                  </a:tcPr>
                </a:tc>
                <a:extLst>
                  <a:ext uri="{0D108BD9-81ED-4DB2-BD59-A6C34878D82A}">
                    <a16:rowId xmlns:a16="http://schemas.microsoft.com/office/drawing/2014/main" xmlns="" val="1611044386"/>
                  </a:ext>
                </a:extLst>
              </a:tr>
              <a:tr h="207785">
                <a:tc>
                  <a:txBody>
                    <a:bodyPr/>
                    <a:lstStyle/>
                    <a:p>
                      <a:pPr algn="l" rtl="0" fontAlgn="ctr"/>
                      <a:r>
                        <a:rPr lang="es-ES" sz="1000" b="0" i="0" u="none" strike="noStrike">
                          <a:solidFill>
                            <a:srgbClr val="203764"/>
                          </a:solidFill>
                          <a:effectLst/>
                          <a:latin typeface="Calibri" panose="020F0502020204030204" pitchFamily="34" charset="0"/>
                        </a:rPr>
                        <a:t>Reintegros y otros recursos no apropiados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ctr" rtl="0" fontAlgn="b"/>
                      <a:r>
                        <a:rPr lang="es-CO" sz="1000" b="0" i="0" u="none" strike="noStrike">
                          <a:solidFill>
                            <a:srgbClr val="203764"/>
                          </a:solidFill>
                          <a:effectLst/>
                          <a:latin typeface="Arial" panose="020B0604020202020204" pitchFamily="34" charset="0"/>
                        </a:rPr>
                        <a:t>                  - </a:t>
                      </a:r>
                    </a:p>
                  </a:txBody>
                  <a:tcPr marL="0" marR="0" marT="0" marB="0" anchor="b">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ctr" rtl="0" fontAlgn="b"/>
                      <a:r>
                        <a:rPr lang="es-CO" sz="1000" b="0" i="0" u="none" strike="noStrike">
                          <a:solidFill>
                            <a:srgbClr val="203764"/>
                          </a:solidFill>
                          <a:effectLst/>
                          <a:latin typeface="Arial" panose="020B0604020202020204" pitchFamily="34" charset="0"/>
                        </a:rPr>
                        <a:t>                  - </a:t>
                      </a:r>
                    </a:p>
                  </a:txBody>
                  <a:tcPr marL="0" marR="0" marT="0" marB="0" anchor="b">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ctr" rtl="0" fontAlgn="b"/>
                      <a:r>
                        <a:rPr lang="es-CO" sz="1000" b="0" i="0" u="none" strike="noStrike">
                          <a:solidFill>
                            <a:srgbClr val="203764"/>
                          </a:solidFill>
                          <a:effectLst/>
                          <a:latin typeface="Arial" panose="020B0604020202020204" pitchFamily="34" charset="0"/>
                        </a:rPr>
                        <a:t>                  - </a:t>
                      </a:r>
                    </a:p>
                  </a:txBody>
                  <a:tcPr marL="0" marR="0" marT="0" marB="0" anchor="b">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ctr" rtl="0" fontAlgn="b"/>
                      <a:r>
                        <a:rPr lang="es-CO" sz="1000" b="0" i="0" u="none" strike="noStrike">
                          <a:solidFill>
                            <a:srgbClr val="203764"/>
                          </a:solidFill>
                          <a:effectLst/>
                          <a:latin typeface="Arial" panose="020B0604020202020204" pitchFamily="34" charset="0"/>
                        </a:rPr>
                        <a:t>                  - </a:t>
                      </a:r>
                    </a:p>
                  </a:txBody>
                  <a:tcPr marL="0" marR="0" marT="0" marB="0" anchor="b">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ctr" rtl="0" fontAlgn="b"/>
                      <a:r>
                        <a:rPr lang="es-CO" sz="1000" b="0" i="0" u="none" strike="noStrike">
                          <a:solidFill>
                            <a:srgbClr val="203764"/>
                          </a:solidFill>
                          <a:effectLst/>
                          <a:latin typeface="Arial" panose="020B0604020202020204" pitchFamily="34" charset="0"/>
                        </a:rPr>
                        <a:t>                  - </a:t>
                      </a:r>
                    </a:p>
                  </a:txBody>
                  <a:tcPr marL="0" marR="0" marT="0" marB="0" anchor="b">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000" b="0" i="0" u="none" strike="noStrike">
                          <a:solidFill>
                            <a:srgbClr val="203764"/>
                          </a:solidFill>
                          <a:effectLst/>
                          <a:latin typeface="Arial" panose="020B0604020202020204" pitchFamily="34" charset="0"/>
                        </a:rPr>
                        <a:t>0%</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FFFFF"/>
                    </a:solidFill>
                  </a:tcPr>
                </a:tc>
                <a:tc>
                  <a:txBody>
                    <a:bodyPr/>
                    <a:lstStyle/>
                    <a:p>
                      <a:pPr algn="r" rtl="0" fontAlgn="ctr"/>
                      <a:r>
                        <a:rPr lang="es-CO" sz="1000" b="0" i="0" u="none" strike="noStrike">
                          <a:solidFill>
                            <a:srgbClr val="203764"/>
                          </a:solidFill>
                          <a:effectLst/>
                          <a:latin typeface="Arial" panose="020B0604020202020204" pitchFamily="34" charset="0"/>
                        </a:rPr>
                        <a:t>0%</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FFFFF"/>
                    </a:solidFill>
                  </a:tcPr>
                </a:tc>
                <a:tc>
                  <a:txBody>
                    <a:bodyPr/>
                    <a:lstStyle/>
                    <a:p>
                      <a:pPr algn="r" rtl="0" fontAlgn="ctr"/>
                      <a:r>
                        <a:rPr lang="es-CO" sz="1000" b="0" i="0" u="none" strike="noStrike">
                          <a:solidFill>
                            <a:srgbClr val="203764"/>
                          </a:solidFill>
                          <a:effectLst/>
                          <a:latin typeface="Arial" panose="020B0604020202020204" pitchFamily="34" charset="0"/>
                        </a:rPr>
                        <a:t>0%</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FFFFF"/>
                    </a:solidFill>
                  </a:tcPr>
                </a:tc>
                <a:tc>
                  <a:txBody>
                    <a:bodyPr/>
                    <a:lstStyle/>
                    <a:p>
                      <a:pPr algn="r" rtl="0" fontAlgn="ctr"/>
                      <a:r>
                        <a:rPr lang="es-CO" sz="1000" b="0" i="0" u="none" strike="noStrike">
                          <a:solidFill>
                            <a:srgbClr val="203764"/>
                          </a:solidFill>
                          <a:effectLst/>
                          <a:latin typeface="Arial" panose="020B0604020202020204" pitchFamily="34" charset="0"/>
                        </a:rPr>
                        <a:t>0%</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FFFFF"/>
                    </a:solidFill>
                  </a:tcPr>
                </a:tc>
                <a:extLst>
                  <a:ext uri="{0D108BD9-81ED-4DB2-BD59-A6C34878D82A}">
                    <a16:rowId xmlns:a16="http://schemas.microsoft.com/office/drawing/2014/main" xmlns="" val="2344269749"/>
                  </a:ext>
                </a:extLst>
              </a:tr>
              <a:tr h="166239">
                <a:tc>
                  <a:txBody>
                    <a:bodyPr/>
                    <a:lstStyle/>
                    <a:p>
                      <a:pPr algn="l" rtl="0" fontAlgn="ctr"/>
                      <a:r>
                        <a:rPr lang="es-CO" sz="1000" b="1" i="0" u="none" strike="noStrike">
                          <a:solidFill>
                            <a:srgbClr val="FFFFFF"/>
                          </a:solidFill>
                          <a:effectLst/>
                          <a:latin typeface="Calibri" panose="020F0502020204030204" pitchFamily="34" charset="0"/>
                        </a:rPr>
                        <a:t>Total Ingresos por año</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a:noFill/>
                    </a:lnB>
                    <a:solidFill>
                      <a:srgbClr val="203764"/>
                    </a:solidFill>
                  </a:tcPr>
                </a:tc>
                <a:tc>
                  <a:txBody>
                    <a:bodyPr/>
                    <a:lstStyle/>
                    <a:p>
                      <a:pPr algn="r" rtl="0" fontAlgn="ctr"/>
                      <a:r>
                        <a:rPr lang="es-CO" sz="1000" b="1" i="0" u="none" strike="noStrike">
                          <a:solidFill>
                            <a:srgbClr val="FFFFFF"/>
                          </a:solidFill>
                          <a:effectLst/>
                          <a:latin typeface="Arial" panose="020B0604020202020204" pitchFamily="34" charset="0"/>
                        </a:rPr>
                        <a:t>      311,267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a:noFill/>
                    </a:lnB>
                    <a:solidFill>
                      <a:srgbClr val="203764"/>
                    </a:solidFill>
                  </a:tcPr>
                </a:tc>
                <a:tc>
                  <a:txBody>
                    <a:bodyPr/>
                    <a:lstStyle/>
                    <a:p>
                      <a:pPr algn="r" rtl="0" fontAlgn="ctr"/>
                      <a:r>
                        <a:rPr lang="es-CO" sz="1000" b="1" i="0" u="none" strike="noStrike">
                          <a:solidFill>
                            <a:srgbClr val="FFFFFF"/>
                          </a:solidFill>
                          <a:effectLst/>
                          <a:latin typeface="Arial" panose="020B0604020202020204" pitchFamily="34" charset="0"/>
                        </a:rPr>
                        <a:t>      341,548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a:noFill/>
                    </a:lnB>
                    <a:solidFill>
                      <a:srgbClr val="203764"/>
                    </a:solidFill>
                  </a:tcPr>
                </a:tc>
                <a:tc>
                  <a:txBody>
                    <a:bodyPr/>
                    <a:lstStyle/>
                    <a:p>
                      <a:pPr algn="r" rtl="0" fontAlgn="ctr"/>
                      <a:r>
                        <a:rPr lang="es-CO" sz="1000" b="1" i="0" u="none" strike="noStrike">
                          <a:solidFill>
                            <a:srgbClr val="FFFFFF"/>
                          </a:solidFill>
                          <a:effectLst/>
                          <a:latin typeface="Arial" panose="020B0604020202020204" pitchFamily="34" charset="0"/>
                        </a:rPr>
                        <a:t>      353,223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a:noFill/>
                    </a:lnB>
                    <a:solidFill>
                      <a:srgbClr val="203764"/>
                    </a:solidFill>
                  </a:tcPr>
                </a:tc>
                <a:tc>
                  <a:txBody>
                    <a:bodyPr/>
                    <a:lstStyle/>
                    <a:p>
                      <a:pPr algn="r" rtl="0" fontAlgn="ctr"/>
                      <a:r>
                        <a:rPr lang="es-CO" sz="1000" b="1" i="0" u="none" strike="noStrike">
                          <a:solidFill>
                            <a:srgbClr val="FFFFFF"/>
                          </a:solidFill>
                          <a:effectLst/>
                          <a:latin typeface="Arial" panose="020B0604020202020204" pitchFamily="34" charset="0"/>
                        </a:rPr>
                        <a:t>      326,865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a:noFill/>
                    </a:lnB>
                    <a:solidFill>
                      <a:srgbClr val="203764"/>
                    </a:solidFill>
                  </a:tcPr>
                </a:tc>
                <a:tc>
                  <a:txBody>
                    <a:bodyPr/>
                    <a:lstStyle/>
                    <a:p>
                      <a:pPr algn="r" rtl="0" fontAlgn="ctr"/>
                      <a:r>
                        <a:rPr lang="es-CO" sz="1000" b="1" i="0" u="none" strike="noStrike">
                          <a:solidFill>
                            <a:srgbClr val="FFFFFF"/>
                          </a:solidFill>
                          <a:effectLst/>
                          <a:latin typeface="Arial" panose="020B0604020202020204" pitchFamily="34" charset="0"/>
                        </a:rPr>
                        <a:t>      311,546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a:noFill/>
                    </a:lnB>
                    <a:solidFill>
                      <a:srgbClr val="203764"/>
                    </a:solidFill>
                  </a:tcPr>
                </a:tc>
                <a:tc>
                  <a:txBody>
                    <a:bodyPr/>
                    <a:lstStyle/>
                    <a:p>
                      <a:pPr algn="r" rtl="0" fontAlgn="ctr"/>
                      <a:r>
                        <a:rPr lang="es-CO" sz="1000" b="1" i="0" u="none" strike="noStrike">
                          <a:solidFill>
                            <a:srgbClr val="FFFFFF"/>
                          </a:solidFill>
                          <a:effectLst/>
                          <a:latin typeface="Arial" panose="020B0604020202020204" pitchFamily="34" charset="0"/>
                        </a:rPr>
                        <a:t>10%</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002060"/>
                    </a:solidFill>
                  </a:tcPr>
                </a:tc>
                <a:tc>
                  <a:txBody>
                    <a:bodyPr/>
                    <a:lstStyle/>
                    <a:p>
                      <a:pPr algn="r" rtl="0" fontAlgn="ctr"/>
                      <a:r>
                        <a:rPr lang="es-CO" sz="1000" b="1" i="0" u="none" strike="noStrike">
                          <a:solidFill>
                            <a:srgbClr val="FFFFFF"/>
                          </a:solidFill>
                          <a:effectLst/>
                          <a:latin typeface="Arial" panose="020B0604020202020204" pitchFamily="34" charset="0"/>
                        </a:rPr>
                        <a:t>3%</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002060"/>
                    </a:solidFill>
                  </a:tcPr>
                </a:tc>
                <a:tc>
                  <a:txBody>
                    <a:bodyPr/>
                    <a:lstStyle/>
                    <a:p>
                      <a:pPr algn="r" rtl="0" fontAlgn="ctr"/>
                      <a:r>
                        <a:rPr lang="es-CO" sz="1000" b="1" i="0" u="none" strike="noStrike">
                          <a:solidFill>
                            <a:srgbClr val="FFFFFF"/>
                          </a:solidFill>
                          <a:effectLst/>
                          <a:latin typeface="Arial" panose="020B0604020202020204" pitchFamily="34" charset="0"/>
                        </a:rPr>
                        <a:t>-7%</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002060"/>
                    </a:solidFill>
                  </a:tcPr>
                </a:tc>
                <a:tc>
                  <a:txBody>
                    <a:bodyPr/>
                    <a:lstStyle/>
                    <a:p>
                      <a:pPr algn="r" rtl="0" fontAlgn="ctr"/>
                      <a:r>
                        <a:rPr lang="es-CO" sz="1000" b="1" i="0" u="none" strike="noStrike">
                          <a:solidFill>
                            <a:srgbClr val="FFFFFF"/>
                          </a:solidFill>
                          <a:effectLst/>
                          <a:latin typeface="Arial" panose="020B0604020202020204" pitchFamily="34" charset="0"/>
                        </a:rPr>
                        <a:t>-5%</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002060"/>
                    </a:solidFill>
                  </a:tcPr>
                </a:tc>
                <a:extLst>
                  <a:ext uri="{0D108BD9-81ED-4DB2-BD59-A6C34878D82A}">
                    <a16:rowId xmlns:a16="http://schemas.microsoft.com/office/drawing/2014/main" xmlns="" val="3581869337"/>
                  </a:ext>
                </a:extLst>
              </a:tr>
              <a:tr h="166239">
                <a:tc gridSpan="5">
                  <a:txBody>
                    <a:bodyPr/>
                    <a:lstStyle/>
                    <a:p>
                      <a:pPr algn="l" rtl="0" fontAlgn="ctr"/>
                      <a:r>
                        <a:rPr lang="es-ES" sz="1000" b="0" i="0" u="none" strike="noStrike">
                          <a:solidFill>
                            <a:srgbClr val="203764"/>
                          </a:solidFill>
                          <a:effectLst/>
                          <a:latin typeface="Calibri" panose="020F0502020204030204" pitchFamily="34" charset="0"/>
                        </a:rPr>
                        <a:t>*corresponde a la sumatoria de los impuestos directos programados en el anteproyecto </a:t>
                      </a:r>
                    </a:p>
                  </a:txBody>
                  <a:tcPr marL="0" marR="0" marT="0" marB="0" anchor="ctr">
                    <a:lnL>
                      <a:noFill/>
                    </a:lnL>
                    <a:lnR>
                      <a:noFill/>
                    </a:lnR>
                    <a:lnT>
                      <a:noFill/>
                    </a:lnT>
                    <a:lnB>
                      <a:noFill/>
                    </a:lnB>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a:txBody>
                    <a:bodyPr/>
                    <a:lstStyle/>
                    <a:p>
                      <a:pPr algn="l" rtl="0" fontAlgn="ctr"/>
                      <a:endParaRPr lang="es-CO" sz="1000" b="0" i="0" u="none" strike="noStrike">
                        <a:solidFill>
                          <a:srgbClr val="800000"/>
                        </a:solidFill>
                        <a:effectLst/>
                        <a:latin typeface="Calibri" panose="020F0502020204030204" pitchFamily="34" charset="0"/>
                      </a:endParaRPr>
                    </a:p>
                  </a:txBody>
                  <a:tcPr marL="0" marR="0" marT="0" marB="0" anchor="ctr">
                    <a:lnL>
                      <a:noFill/>
                    </a:lnL>
                    <a:lnR>
                      <a:noFill/>
                    </a:lnR>
                    <a:lnT>
                      <a:noFill/>
                    </a:lnT>
                    <a:lnB>
                      <a:noFill/>
                    </a:lnB>
                  </a:tcPr>
                </a:tc>
                <a:tc>
                  <a:txBody>
                    <a:bodyPr/>
                    <a:lstStyle/>
                    <a:p>
                      <a:pPr algn="l" rtl="0" fontAlgn="ctr"/>
                      <a:endParaRPr lang="es-CO" sz="1000" b="0" i="0" u="none" strike="noStrike">
                        <a:solidFill>
                          <a:srgbClr val="800000"/>
                        </a:solidFill>
                        <a:effectLst/>
                        <a:latin typeface="Calibri" panose="020F0502020204030204" pitchFamily="34" charset="0"/>
                      </a:endParaRPr>
                    </a:p>
                  </a:txBody>
                  <a:tcPr marL="0" marR="0" marT="0" marB="0" anchor="ctr">
                    <a:lnL>
                      <a:noFill/>
                    </a:lnL>
                    <a:lnR>
                      <a:noFill/>
                    </a:lnR>
                    <a:lnT w="6350" cap="flat" cmpd="sng" algn="ctr">
                      <a:solidFill>
                        <a:srgbClr val="B8CCE4"/>
                      </a:solidFill>
                      <a:prstDash val="solid"/>
                      <a:round/>
                      <a:headEnd type="none" w="med" len="med"/>
                      <a:tailEnd type="none" w="med" len="med"/>
                    </a:lnT>
                    <a:lnB>
                      <a:noFill/>
                    </a:lnB>
                  </a:tcPr>
                </a:tc>
                <a:tc>
                  <a:txBody>
                    <a:bodyPr/>
                    <a:lstStyle/>
                    <a:p>
                      <a:pPr algn="l" rtl="0" fontAlgn="ctr"/>
                      <a:endParaRPr lang="es-CO" sz="1000" b="0" i="0" u="none" strike="noStrike">
                        <a:solidFill>
                          <a:srgbClr val="800000"/>
                        </a:solidFill>
                        <a:effectLst/>
                        <a:latin typeface="Calibri" panose="020F0502020204030204" pitchFamily="34" charset="0"/>
                      </a:endParaRPr>
                    </a:p>
                  </a:txBody>
                  <a:tcPr marL="0" marR="0" marT="0" marB="0" anchor="ctr">
                    <a:lnL>
                      <a:noFill/>
                    </a:lnL>
                    <a:lnR>
                      <a:noFill/>
                    </a:lnR>
                    <a:lnT w="6350" cap="flat" cmpd="sng" algn="ctr">
                      <a:solidFill>
                        <a:srgbClr val="B8CCE4"/>
                      </a:solidFill>
                      <a:prstDash val="solid"/>
                      <a:round/>
                      <a:headEnd type="none" w="med" len="med"/>
                      <a:tailEnd type="none" w="med" len="med"/>
                    </a:lnT>
                    <a:lnB>
                      <a:noFill/>
                    </a:lnB>
                  </a:tcPr>
                </a:tc>
                <a:tc>
                  <a:txBody>
                    <a:bodyPr/>
                    <a:lstStyle/>
                    <a:p>
                      <a:pPr algn="l" rtl="0" fontAlgn="ctr"/>
                      <a:endParaRPr lang="es-CO" sz="1000" b="0" i="0" u="none" strike="noStrike">
                        <a:solidFill>
                          <a:srgbClr val="800000"/>
                        </a:solidFill>
                        <a:effectLst/>
                        <a:latin typeface="Calibri" panose="020F0502020204030204" pitchFamily="34" charset="0"/>
                      </a:endParaRPr>
                    </a:p>
                  </a:txBody>
                  <a:tcPr marL="0" marR="0" marT="0" marB="0" anchor="ctr">
                    <a:lnL>
                      <a:noFill/>
                    </a:lnL>
                    <a:lnR>
                      <a:noFill/>
                    </a:lnR>
                    <a:lnT w="6350" cap="flat" cmpd="sng" algn="ctr">
                      <a:solidFill>
                        <a:srgbClr val="B8CCE4"/>
                      </a:solidFill>
                      <a:prstDash val="solid"/>
                      <a:round/>
                      <a:headEnd type="none" w="med" len="med"/>
                      <a:tailEnd type="none" w="med" len="med"/>
                    </a:lnT>
                    <a:lnB>
                      <a:noFill/>
                    </a:lnB>
                  </a:tcPr>
                </a:tc>
                <a:tc>
                  <a:txBody>
                    <a:bodyPr/>
                    <a:lstStyle/>
                    <a:p>
                      <a:pPr algn="l" rtl="0" fontAlgn="ctr"/>
                      <a:endParaRPr lang="es-CO" sz="1000" b="0" i="0" u="none" strike="noStrike">
                        <a:solidFill>
                          <a:srgbClr val="800000"/>
                        </a:solidFill>
                        <a:effectLst/>
                        <a:latin typeface="Calibri" panose="020F0502020204030204" pitchFamily="34" charset="0"/>
                      </a:endParaRPr>
                    </a:p>
                  </a:txBody>
                  <a:tcPr marL="0" marR="0" marT="0" marB="0" anchor="ctr">
                    <a:lnL>
                      <a:noFill/>
                    </a:lnL>
                    <a:lnR>
                      <a:noFill/>
                    </a:lnR>
                    <a:lnT w="6350" cap="flat" cmpd="sng" algn="ctr">
                      <a:solidFill>
                        <a:srgbClr val="B8CCE4"/>
                      </a:solidFill>
                      <a:prstDash val="solid"/>
                      <a:round/>
                      <a:headEnd type="none" w="med" len="med"/>
                      <a:tailEnd type="none" w="med" len="med"/>
                    </a:lnT>
                    <a:lnB>
                      <a:noFill/>
                    </a:lnB>
                  </a:tcPr>
                </a:tc>
                <a:extLst>
                  <a:ext uri="{0D108BD9-81ED-4DB2-BD59-A6C34878D82A}">
                    <a16:rowId xmlns:a16="http://schemas.microsoft.com/office/drawing/2014/main" xmlns="" val="3015619539"/>
                  </a:ext>
                </a:extLst>
              </a:tr>
              <a:tr h="166239">
                <a:tc gridSpan="5">
                  <a:txBody>
                    <a:bodyPr/>
                    <a:lstStyle/>
                    <a:p>
                      <a:pPr algn="l" rtl="0" fontAlgn="ctr"/>
                      <a:r>
                        <a:rPr lang="es-ES" sz="1000" b="0" i="0" u="none" strike="noStrike" dirty="0">
                          <a:solidFill>
                            <a:srgbClr val="203764"/>
                          </a:solidFill>
                          <a:effectLst/>
                          <a:latin typeface="Calibri" panose="020F0502020204030204" pitchFamily="34" charset="0"/>
                        </a:rPr>
                        <a:t>**corresponde a la sumatoria de los impuestos indirectos programados en el anteproyecto </a:t>
                      </a:r>
                    </a:p>
                  </a:txBody>
                  <a:tcPr marL="0" marR="0" marT="0" marB="0" anchor="ctr">
                    <a:lnL>
                      <a:noFill/>
                    </a:lnL>
                    <a:lnR>
                      <a:noFill/>
                    </a:lnR>
                    <a:lnT>
                      <a:noFill/>
                    </a:lnT>
                    <a:lnB>
                      <a:noFill/>
                    </a:lnB>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a:txBody>
                    <a:bodyPr/>
                    <a:lstStyle/>
                    <a:p>
                      <a:pPr algn="l" rtl="0" fontAlgn="ctr"/>
                      <a:endParaRPr lang="es-CO" sz="1000" b="0" i="0" u="none" strike="noStrike">
                        <a:solidFill>
                          <a:srgbClr val="800000"/>
                        </a:solidFill>
                        <a:effectLst/>
                        <a:latin typeface="Calibri" panose="020F0502020204030204" pitchFamily="34" charset="0"/>
                      </a:endParaRPr>
                    </a:p>
                  </a:txBody>
                  <a:tcPr marL="0" marR="0" marT="0" marB="0" anchor="ctr">
                    <a:lnL>
                      <a:noFill/>
                    </a:lnL>
                    <a:lnR>
                      <a:noFill/>
                    </a:lnR>
                    <a:lnT>
                      <a:noFill/>
                    </a:lnT>
                    <a:lnB>
                      <a:noFill/>
                    </a:lnB>
                  </a:tcPr>
                </a:tc>
                <a:tc>
                  <a:txBody>
                    <a:bodyPr/>
                    <a:lstStyle/>
                    <a:p>
                      <a:pPr algn="l" rtl="0" fontAlgn="ctr"/>
                      <a:endParaRPr lang="es-CO" sz="1000" b="0" i="0" u="none" strike="noStrike">
                        <a:solidFill>
                          <a:srgbClr val="800000"/>
                        </a:solidFill>
                        <a:effectLst/>
                        <a:latin typeface="Calibri" panose="020F0502020204030204" pitchFamily="34" charset="0"/>
                      </a:endParaRPr>
                    </a:p>
                  </a:txBody>
                  <a:tcPr marL="0" marR="0" marT="0" marB="0" anchor="ctr">
                    <a:lnL>
                      <a:noFill/>
                    </a:lnL>
                    <a:lnR>
                      <a:noFill/>
                    </a:lnR>
                    <a:lnT>
                      <a:noFill/>
                    </a:lnT>
                    <a:lnB>
                      <a:noFill/>
                    </a:lnB>
                  </a:tcPr>
                </a:tc>
                <a:tc>
                  <a:txBody>
                    <a:bodyPr/>
                    <a:lstStyle/>
                    <a:p>
                      <a:pPr algn="l" rtl="0" fontAlgn="ctr"/>
                      <a:endParaRPr lang="es-CO" sz="1000" b="0" i="0" u="none" strike="noStrike">
                        <a:solidFill>
                          <a:srgbClr val="800000"/>
                        </a:solidFill>
                        <a:effectLst/>
                        <a:latin typeface="Calibri" panose="020F0502020204030204" pitchFamily="34" charset="0"/>
                      </a:endParaRPr>
                    </a:p>
                  </a:txBody>
                  <a:tcPr marL="0" marR="0" marT="0" marB="0" anchor="ctr">
                    <a:lnL>
                      <a:noFill/>
                    </a:lnL>
                    <a:lnR>
                      <a:noFill/>
                    </a:lnR>
                    <a:lnT>
                      <a:noFill/>
                    </a:lnT>
                    <a:lnB>
                      <a:noFill/>
                    </a:lnB>
                  </a:tcPr>
                </a:tc>
                <a:tc>
                  <a:txBody>
                    <a:bodyPr/>
                    <a:lstStyle/>
                    <a:p>
                      <a:pPr algn="l" rtl="0" fontAlgn="ctr"/>
                      <a:endParaRPr lang="es-CO" sz="1000" b="0" i="0" u="none" strike="noStrike">
                        <a:solidFill>
                          <a:srgbClr val="800000"/>
                        </a:solidFill>
                        <a:effectLst/>
                        <a:latin typeface="Calibri" panose="020F0502020204030204" pitchFamily="34" charset="0"/>
                      </a:endParaRPr>
                    </a:p>
                  </a:txBody>
                  <a:tcPr marL="0" marR="0" marT="0" marB="0" anchor="ctr">
                    <a:lnL>
                      <a:noFill/>
                    </a:lnL>
                    <a:lnR>
                      <a:noFill/>
                    </a:lnR>
                    <a:lnT>
                      <a:noFill/>
                    </a:lnT>
                    <a:lnB>
                      <a:noFill/>
                    </a:lnB>
                  </a:tcPr>
                </a:tc>
                <a:tc>
                  <a:txBody>
                    <a:bodyPr/>
                    <a:lstStyle/>
                    <a:p>
                      <a:pPr algn="l" rtl="0" fontAlgn="ctr"/>
                      <a:endParaRPr lang="es-CO" sz="1000" b="0" i="0" u="none" strike="noStrike" dirty="0">
                        <a:solidFill>
                          <a:srgbClr val="800000"/>
                        </a:solidFill>
                        <a:effectLst/>
                        <a:latin typeface="Calibri" panose="020F0502020204030204" pitchFamily="34" charset="0"/>
                      </a:endParaRPr>
                    </a:p>
                  </a:txBody>
                  <a:tcPr marL="0" marR="0" marT="0" marB="0" anchor="ctr">
                    <a:lnL>
                      <a:noFill/>
                    </a:lnL>
                    <a:lnR>
                      <a:noFill/>
                    </a:lnR>
                    <a:lnT>
                      <a:noFill/>
                    </a:lnT>
                    <a:lnB>
                      <a:noFill/>
                    </a:lnB>
                  </a:tcPr>
                </a:tc>
                <a:extLst>
                  <a:ext uri="{0D108BD9-81ED-4DB2-BD59-A6C34878D82A}">
                    <a16:rowId xmlns:a16="http://schemas.microsoft.com/office/drawing/2014/main" xmlns="" val="1487101392"/>
                  </a:ext>
                </a:extLst>
              </a:tr>
            </a:tbl>
          </a:graphicData>
        </a:graphic>
      </p:graphicFrame>
    </p:spTree>
    <p:extLst>
      <p:ext uri="{BB962C8B-B14F-4D97-AF65-F5344CB8AC3E}">
        <p14:creationId xmlns:p14="http://schemas.microsoft.com/office/powerpoint/2010/main" val="340084696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xmlns="" id="{FEA945E6-9FFB-42B6-AE42-D09A7466FC44}"/>
              </a:ext>
            </a:extLst>
          </p:cNvPr>
          <p:cNvSpPr>
            <a:spLocks noGrp="1"/>
          </p:cNvSpPr>
          <p:nvPr>
            <p:ph type="body" sz="quarter" idx="11"/>
          </p:nvPr>
        </p:nvSpPr>
        <p:spPr/>
        <p:txBody>
          <a:bodyPr/>
          <a:lstStyle/>
          <a:p>
            <a:r>
              <a:rPr lang="es-CO" dirty="0"/>
              <a:t>Principales metas</a:t>
            </a:r>
          </a:p>
        </p:txBody>
      </p:sp>
      <p:sp>
        <p:nvSpPr>
          <p:cNvPr id="3" name="Text Placeholder 2">
            <a:extLst>
              <a:ext uri="{FF2B5EF4-FFF2-40B4-BE49-F238E27FC236}">
                <a16:creationId xmlns:a16="http://schemas.microsoft.com/office/drawing/2014/main" xmlns="" id="{BCA35AD4-8888-4306-94F2-DE7FCFEBF58A}"/>
              </a:ext>
            </a:extLst>
          </p:cNvPr>
          <p:cNvSpPr>
            <a:spLocks noGrp="1"/>
          </p:cNvSpPr>
          <p:nvPr>
            <p:ph type="body" sz="quarter" idx="12"/>
          </p:nvPr>
        </p:nvSpPr>
        <p:spPr/>
        <p:txBody>
          <a:bodyPr>
            <a:normAutofit/>
          </a:bodyPr>
          <a:lstStyle/>
          <a:p>
            <a:r>
              <a:rPr lang="es-CO" dirty="0"/>
              <a:t>1.</a:t>
            </a:r>
          </a:p>
        </p:txBody>
      </p:sp>
    </p:spTree>
    <p:extLst>
      <p:ext uri="{BB962C8B-B14F-4D97-AF65-F5344CB8AC3E}">
        <p14:creationId xmlns:p14="http://schemas.microsoft.com/office/powerpoint/2010/main" val="78186295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5">
            <a:extLst>
              <a:ext uri="{FF2B5EF4-FFF2-40B4-BE49-F238E27FC236}">
                <a16:creationId xmlns:a16="http://schemas.microsoft.com/office/drawing/2014/main" xmlns="" id="{147A00F9-85D5-482F-8929-515BA65B6DAA}"/>
              </a:ext>
            </a:extLst>
          </p:cNvPr>
          <p:cNvSpPr>
            <a:spLocks noGrp="1"/>
          </p:cNvSpPr>
          <p:nvPr>
            <p:ph type="title"/>
          </p:nvPr>
        </p:nvSpPr>
        <p:spPr>
          <a:xfrm>
            <a:off x="237274" y="306375"/>
            <a:ext cx="4522506" cy="559387"/>
          </a:xfrm>
        </p:spPr>
        <p:txBody>
          <a:bodyPr/>
          <a:lstStyle/>
          <a:p>
            <a:r>
              <a:rPr lang="es-CO" dirty="0"/>
              <a:t>Principales metas</a:t>
            </a:r>
          </a:p>
        </p:txBody>
      </p:sp>
      <p:graphicFrame>
        <p:nvGraphicFramePr>
          <p:cNvPr id="5" name="Tabla 4"/>
          <p:cNvGraphicFramePr>
            <a:graphicFrameLocks noGrp="1"/>
          </p:cNvGraphicFramePr>
          <p:nvPr>
            <p:extLst>
              <p:ext uri="{D42A27DB-BD31-4B8C-83A1-F6EECF244321}">
                <p14:modId xmlns:p14="http://schemas.microsoft.com/office/powerpoint/2010/main" val="3943321800"/>
              </p:ext>
            </p:extLst>
          </p:nvPr>
        </p:nvGraphicFramePr>
        <p:xfrm>
          <a:off x="600503" y="1436766"/>
          <a:ext cx="10399592" cy="3942421"/>
        </p:xfrm>
        <a:graphic>
          <a:graphicData uri="http://schemas.openxmlformats.org/drawingml/2006/table">
            <a:tbl>
              <a:tblPr/>
              <a:tblGrid>
                <a:gridCol w="2612876">
                  <a:extLst>
                    <a:ext uri="{9D8B030D-6E8A-4147-A177-3AD203B41FA5}">
                      <a16:colId xmlns:a16="http://schemas.microsoft.com/office/drawing/2014/main" xmlns="" val="3954437219"/>
                    </a:ext>
                  </a:extLst>
                </a:gridCol>
                <a:gridCol w="1799597">
                  <a:extLst>
                    <a:ext uri="{9D8B030D-6E8A-4147-A177-3AD203B41FA5}">
                      <a16:colId xmlns:a16="http://schemas.microsoft.com/office/drawing/2014/main" xmlns="" val="3565049923"/>
                    </a:ext>
                  </a:extLst>
                </a:gridCol>
                <a:gridCol w="1557343">
                  <a:extLst>
                    <a:ext uri="{9D8B030D-6E8A-4147-A177-3AD203B41FA5}">
                      <a16:colId xmlns:a16="http://schemas.microsoft.com/office/drawing/2014/main" xmlns="" val="4255739090"/>
                    </a:ext>
                  </a:extLst>
                </a:gridCol>
                <a:gridCol w="1107444">
                  <a:extLst>
                    <a:ext uri="{9D8B030D-6E8A-4147-A177-3AD203B41FA5}">
                      <a16:colId xmlns:a16="http://schemas.microsoft.com/office/drawing/2014/main" xmlns="" val="2694179668"/>
                    </a:ext>
                  </a:extLst>
                </a:gridCol>
                <a:gridCol w="1107444">
                  <a:extLst>
                    <a:ext uri="{9D8B030D-6E8A-4147-A177-3AD203B41FA5}">
                      <a16:colId xmlns:a16="http://schemas.microsoft.com/office/drawing/2014/main" xmlns="" val="3278785704"/>
                    </a:ext>
                  </a:extLst>
                </a:gridCol>
                <a:gridCol w="1107444">
                  <a:extLst>
                    <a:ext uri="{9D8B030D-6E8A-4147-A177-3AD203B41FA5}">
                      <a16:colId xmlns:a16="http://schemas.microsoft.com/office/drawing/2014/main" xmlns="" val="4060635030"/>
                    </a:ext>
                  </a:extLst>
                </a:gridCol>
                <a:gridCol w="1107444">
                  <a:extLst>
                    <a:ext uri="{9D8B030D-6E8A-4147-A177-3AD203B41FA5}">
                      <a16:colId xmlns:a16="http://schemas.microsoft.com/office/drawing/2014/main" xmlns="" val="3509674867"/>
                    </a:ext>
                  </a:extLst>
                </a:gridCol>
              </a:tblGrid>
              <a:tr h="262832">
                <a:tc gridSpan="7">
                  <a:txBody>
                    <a:bodyPr/>
                    <a:lstStyle/>
                    <a:p>
                      <a:pPr algn="ctr" fontAlgn="b"/>
                      <a:r>
                        <a:rPr lang="es-ES" sz="1800" b="1" i="0" u="none" strike="noStrike" dirty="0">
                          <a:solidFill>
                            <a:srgbClr val="203764"/>
                          </a:solidFill>
                          <a:effectLst/>
                          <a:latin typeface="Calibri" panose="020F0502020204030204" pitchFamily="34" charset="0"/>
                          <a:cs typeface="Calibri" panose="020F0502020204030204" pitchFamily="34" charset="0"/>
                        </a:rPr>
                        <a:t>Unidad de Información y </a:t>
                      </a:r>
                      <a:r>
                        <a:rPr lang="es-ES" sz="1800" b="1" i="0" u="none" strike="noStrike" dirty="0" smtClean="0">
                          <a:solidFill>
                            <a:srgbClr val="203764"/>
                          </a:solidFill>
                          <a:effectLst/>
                          <a:latin typeface="Calibri" panose="020F0502020204030204" pitchFamily="34" charset="0"/>
                          <a:cs typeface="Calibri" panose="020F0502020204030204" pitchFamily="34" charset="0"/>
                        </a:rPr>
                        <a:t>Análisis </a:t>
                      </a:r>
                      <a:r>
                        <a:rPr lang="es-ES" sz="1800" b="1" i="0" u="none" strike="noStrike" dirty="0">
                          <a:solidFill>
                            <a:srgbClr val="203764"/>
                          </a:solidFill>
                          <a:effectLst/>
                          <a:latin typeface="Calibri" panose="020F0502020204030204" pitchFamily="34" charset="0"/>
                          <a:cs typeface="Calibri" panose="020F0502020204030204" pitchFamily="34" charset="0"/>
                        </a:rPr>
                        <a:t>Financiero</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extLst>
                  <a:ext uri="{0D108BD9-81ED-4DB2-BD59-A6C34878D82A}">
                    <a16:rowId xmlns:a16="http://schemas.microsoft.com/office/drawing/2014/main" xmlns="" val="1794216962"/>
                  </a:ext>
                </a:extLst>
              </a:tr>
              <a:tr h="262832">
                <a:tc gridSpan="2">
                  <a:txBody>
                    <a:bodyPr/>
                    <a:lstStyle/>
                    <a:p>
                      <a:pPr algn="l" rtl="0" fontAlgn="b"/>
                      <a:r>
                        <a:rPr lang="es-CO" sz="1100" b="1" i="0" u="none" strike="noStrike" dirty="0">
                          <a:solidFill>
                            <a:srgbClr val="203764"/>
                          </a:solidFill>
                          <a:effectLst/>
                          <a:latin typeface="Calibri" panose="020F0502020204030204" pitchFamily="34" charset="0"/>
                          <a:cs typeface="Calibri" panose="020F0502020204030204" pitchFamily="34" charset="0"/>
                        </a:rPr>
                        <a:t>Millones de pesos</a:t>
                      </a:r>
                    </a:p>
                  </a:txBody>
                  <a:tcPr marL="0" marR="0" marT="0" marB="0" anchor="b">
                    <a:lnL w="12700" cap="flat" cmpd="sng" algn="ctr">
                      <a:solidFill>
                        <a:schemeClr val="tx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CO"/>
                    </a:p>
                  </a:txBody>
                  <a:tcPr/>
                </a:tc>
                <a:tc gridSpan="5">
                  <a:txBody>
                    <a:bodyPr/>
                    <a:lstStyle/>
                    <a:p>
                      <a:pPr algn="ctr" rtl="0" fontAlgn="ctr"/>
                      <a:r>
                        <a:rPr lang="es-CO" sz="1800" b="1" i="0" u="none" strike="noStrike" dirty="0">
                          <a:solidFill>
                            <a:srgbClr val="FFFFFF"/>
                          </a:solidFill>
                          <a:effectLst/>
                          <a:latin typeface="Calibri" panose="020F0502020204030204" pitchFamily="34" charset="0"/>
                          <a:cs typeface="Calibri" panose="020F0502020204030204" pitchFamily="34" charset="0"/>
                        </a:rPr>
                        <a:t>PND 2019-2022</a:t>
                      </a:r>
                    </a:p>
                  </a:txBody>
                  <a:tcPr marL="0" marR="0" marT="0" marB="0" anchor="ctr">
                    <a:lnL w="12700" cap="flat" cmpd="sng" algn="ctr">
                      <a:solidFill>
                        <a:srgbClr val="FFFFFF"/>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203764"/>
                    </a:solidFill>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extLst>
                  <a:ext uri="{0D108BD9-81ED-4DB2-BD59-A6C34878D82A}">
                    <a16:rowId xmlns:a16="http://schemas.microsoft.com/office/drawing/2014/main" xmlns="" val="407797189"/>
                  </a:ext>
                </a:extLst>
              </a:tr>
              <a:tr h="452880">
                <a:tc gridSpan="2">
                  <a:txBody>
                    <a:bodyPr/>
                    <a:lstStyle/>
                    <a:p>
                      <a:pPr algn="ctr" rtl="0" fontAlgn="ctr"/>
                      <a:r>
                        <a:rPr lang="es-ES" sz="1800" b="1" i="0" u="none" strike="noStrike">
                          <a:solidFill>
                            <a:srgbClr val="FFFFFF"/>
                          </a:solidFill>
                          <a:effectLst/>
                          <a:latin typeface="Calibri" panose="020F0502020204030204" pitchFamily="34" charset="0"/>
                          <a:cs typeface="Calibri" panose="020F0502020204030204" pitchFamily="34" charset="0"/>
                        </a:rPr>
                        <a:t>Metas Plan Nacional de Desarrollo</a:t>
                      </a:r>
                    </a:p>
                  </a:txBody>
                  <a:tcPr marL="0" marR="0" marT="0" marB="0" anchor="ctr">
                    <a:lnL w="12700" cap="flat" cmpd="sng" algn="ctr">
                      <a:solidFill>
                        <a:schemeClr val="tx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03764"/>
                    </a:solidFill>
                  </a:tcPr>
                </a:tc>
                <a:tc hMerge="1">
                  <a:txBody>
                    <a:bodyPr/>
                    <a:lstStyle/>
                    <a:p>
                      <a:endParaRPr lang="es-CO"/>
                    </a:p>
                  </a:txBody>
                  <a:tcPr/>
                </a:tc>
                <a:tc>
                  <a:txBody>
                    <a:bodyPr/>
                    <a:lstStyle/>
                    <a:p>
                      <a:pPr algn="ctr" rtl="0" fontAlgn="ctr"/>
                      <a:r>
                        <a:rPr lang="es-CO" sz="1800" b="1" i="0" u="none" strike="noStrike" dirty="0">
                          <a:solidFill>
                            <a:srgbClr val="FFFFFF"/>
                          </a:solidFill>
                          <a:effectLst/>
                          <a:latin typeface="Calibri" panose="020F0502020204030204" pitchFamily="34" charset="0"/>
                          <a:cs typeface="Calibri" panose="020F0502020204030204" pitchFamily="34" charset="0"/>
                        </a:rPr>
                        <a:t>Total  2019-2022</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03764"/>
                    </a:solidFill>
                  </a:tcPr>
                </a:tc>
                <a:tc>
                  <a:txBody>
                    <a:bodyPr/>
                    <a:lstStyle/>
                    <a:p>
                      <a:pPr algn="ctr" rtl="0" fontAlgn="ctr"/>
                      <a:r>
                        <a:rPr lang="es-CO" sz="1800" b="1" i="0" u="none" strike="noStrike" dirty="0" smtClean="0">
                          <a:solidFill>
                            <a:srgbClr val="FFFFFF"/>
                          </a:solidFill>
                          <a:effectLst/>
                          <a:latin typeface="Calibri" panose="020F0502020204030204" pitchFamily="34" charset="0"/>
                          <a:cs typeface="Calibri" panose="020F0502020204030204" pitchFamily="34" charset="0"/>
                        </a:rPr>
                        <a:t>2019</a:t>
                      </a:r>
                      <a:endParaRPr lang="es-CO" sz="1800" b="1" i="0" u="none" strike="noStrike" dirty="0">
                        <a:solidFill>
                          <a:srgbClr val="FFFFFF"/>
                        </a:solidFill>
                        <a:effectLst/>
                        <a:latin typeface="Calibri" panose="020F0502020204030204" pitchFamily="34" charset="0"/>
                        <a:cs typeface="Calibri" panose="020F0502020204030204" pitchFamily="34" charset="0"/>
                      </a:endParaRP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03764"/>
                    </a:solidFill>
                  </a:tcPr>
                </a:tc>
                <a:tc>
                  <a:txBody>
                    <a:bodyPr/>
                    <a:lstStyle/>
                    <a:p>
                      <a:pPr algn="ctr" rtl="0" fontAlgn="ctr"/>
                      <a:r>
                        <a:rPr lang="es-CO" sz="1800" b="1" i="0" u="none" strike="noStrike" dirty="0" smtClean="0">
                          <a:solidFill>
                            <a:srgbClr val="FFFFFF"/>
                          </a:solidFill>
                          <a:effectLst/>
                          <a:latin typeface="Calibri" panose="020F0502020204030204" pitchFamily="34" charset="0"/>
                          <a:cs typeface="Calibri" panose="020F0502020204030204" pitchFamily="34" charset="0"/>
                        </a:rPr>
                        <a:t>2020</a:t>
                      </a:r>
                      <a:endParaRPr lang="es-CO" sz="1800" b="1" i="0" u="none" strike="noStrike" dirty="0">
                        <a:solidFill>
                          <a:srgbClr val="FFFFFF"/>
                        </a:solidFill>
                        <a:effectLst/>
                        <a:latin typeface="Calibri" panose="020F0502020204030204" pitchFamily="34" charset="0"/>
                        <a:cs typeface="Calibri" panose="020F0502020204030204" pitchFamily="34" charset="0"/>
                      </a:endParaRP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03764"/>
                    </a:solidFill>
                  </a:tcPr>
                </a:tc>
                <a:tc>
                  <a:txBody>
                    <a:bodyPr/>
                    <a:lstStyle/>
                    <a:p>
                      <a:pPr algn="ctr" rtl="0" fontAlgn="ctr"/>
                      <a:r>
                        <a:rPr lang="es-CO" sz="1800" b="1" i="0" u="none" strike="noStrike" dirty="0" smtClean="0">
                          <a:solidFill>
                            <a:srgbClr val="FFFFFF"/>
                          </a:solidFill>
                          <a:effectLst/>
                          <a:latin typeface="Calibri" panose="020F0502020204030204" pitchFamily="34" charset="0"/>
                          <a:cs typeface="Calibri" panose="020F0502020204030204" pitchFamily="34" charset="0"/>
                        </a:rPr>
                        <a:t>2021</a:t>
                      </a:r>
                      <a:endParaRPr lang="es-CO" sz="1800" b="1" i="0" u="none" strike="noStrike" dirty="0">
                        <a:solidFill>
                          <a:srgbClr val="FFFFFF"/>
                        </a:solidFill>
                        <a:effectLst/>
                        <a:latin typeface="Calibri" panose="020F0502020204030204" pitchFamily="34" charset="0"/>
                        <a:cs typeface="Calibri" panose="020F0502020204030204" pitchFamily="34" charset="0"/>
                      </a:endParaRP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03764"/>
                    </a:solidFill>
                  </a:tcPr>
                </a:tc>
                <a:tc>
                  <a:txBody>
                    <a:bodyPr/>
                    <a:lstStyle/>
                    <a:p>
                      <a:pPr algn="ctr" rtl="0" fontAlgn="ctr"/>
                      <a:r>
                        <a:rPr lang="es-CO" sz="1800" b="1" i="0" u="none" strike="noStrike" dirty="0" smtClean="0">
                          <a:solidFill>
                            <a:srgbClr val="FFFFFF"/>
                          </a:solidFill>
                          <a:effectLst/>
                          <a:latin typeface="Calibri" panose="020F0502020204030204" pitchFamily="34" charset="0"/>
                          <a:cs typeface="Calibri" panose="020F0502020204030204" pitchFamily="34" charset="0"/>
                        </a:rPr>
                        <a:t>2022</a:t>
                      </a:r>
                      <a:endParaRPr lang="es-CO" sz="1800" b="1" i="0" u="none" strike="noStrike" dirty="0">
                        <a:solidFill>
                          <a:srgbClr val="FFFFFF"/>
                        </a:solidFill>
                        <a:effectLst/>
                        <a:latin typeface="Calibri" panose="020F0502020204030204" pitchFamily="34" charset="0"/>
                        <a:cs typeface="Calibri" panose="020F0502020204030204" pitchFamily="34" charset="0"/>
                      </a:endParaRPr>
                    </a:p>
                  </a:txBody>
                  <a:tcPr marL="0" marR="0" marT="0" marB="0" anchor="ctr">
                    <a:lnL w="12700" cap="flat" cmpd="sng" algn="ctr">
                      <a:solidFill>
                        <a:srgbClr val="FFFFFF"/>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FFFFFF"/>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03764"/>
                    </a:solidFill>
                  </a:tcPr>
                </a:tc>
                <a:extLst>
                  <a:ext uri="{0D108BD9-81ED-4DB2-BD59-A6C34878D82A}">
                    <a16:rowId xmlns:a16="http://schemas.microsoft.com/office/drawing/2014/main" xmlns="" val="4229745891"/>
                  </a:ext>
                </a:extLst>
              </a:tr>
              <a:tr h="355834">
                <a:tc rowSpan="4">
                  <a:txBody>
                    <a:bodyPr/>
                    <a:lstStyle/>
                    <a:p>
                      <a:pPr algn="ctr" rtl="0" fontAlgn="ctr"/>
                      <a:r>
                        <a:rPr lang="es-ES" sz="1400" b="0" i="0" u="none" strike="noStrike">
                          <a:solidFill>
                            <a:srgbClr val="203764"/>
                          </a:solidFill>
                          <a:effectLst/>
                          <a:latin typeface="Calibri" panose="020F0502020204030204" pitchFamily="34" charset="0"/>
                          <a:cs typeface="Calibri" panose="020F0502020204030204" pitchFamily="34" charset="0"/>
                        </a:rPr>
                        <a:t>Estructuras criminales entregadas a la Fiscalía General de la Nación</a:t>
                      </a:r>
                    </a:p>
                  </a:txBody>
                  <a:tcPr marL="0" marR="0" marT="0" marB="0" anchor="ctr">
                    <a:lnL w="12700" cap="flat" cmpd="sng" algn="ctr">
                      <a:solidFill>
                        <a:schemeClr val="tx1"/>
                      </a:solidFill>
                      <a:prstDash val="solid"/>
                      <a:round/>
                      <a:headEnd type="none" w="med" len="med"/>
                      <a:tailEnd type="none" w="med" len="med"/>
                    </a:lnL>
                    <a:lnR w="6350" cap="flat" cmpd="sng" algn="ctr">
                      <a:solidFill>
                        <a:srgbClr val="203764"/>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CO" sz="1400" b="0" i="0" u="none" strike="noStrike">
                          <a:solidFill>
                            <a:srgbClr val="203764"/>
                          </a:solidFill>
                          <a:effectLst/>
                          <a:latin typeface="Calibri" panose="020F0502020204030204" pitchFamily="34" charset="0"/>
                          <a:cs typeface="Calibri" panose="020F0502020204030204" pitchFamily="34" charset="0"/>
                        </a:rPr>
                        <a:t>Meta</a:t>
                      </a:r>
                    </a:p>
                  </a:txBody>
                  <a:tcPr marL="0" marR="0" marT="0" marB="0" anchor="ctr">
                    <a:lnL w="6350" cap="flat" cmpd="sng" algn="ctr">
                      <a:solidFill>
                        <a:srgbClr val="203764"/>
                      </a:solidFill>
                      <a:prstDash val="dot"/>
                      <a:round/>
                      <a:headEnd type="none" w="med" len="med"/>
                      <a:tailEnd type="none" w="med" len="med"/>
                    </a:lnL>
                    <a:lnR w="6350" cap="flat" cmpd="sng" algn="ctr">
                      <a:solidFill>
                        <a:srgbClr val="203764"/>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203764"/>
                      </a:solidFill>
                      <a:prstDash val="dot"/>
                      <a:round/>
                      <a:headEnd type="none" w="med" len="med"/>
                      <a:tailEnd type="none" w="med" len="med"/>
                    </a:lnB>
                  </a:tcPr>
                </a:tc>
                <a:tc>
                  <a:txBody>
                    <a:bodyPr/>
                    <a:lstStyle/>
                    <a:p>
                      <a:pPr algn="r" rtl="0" fontAlgn="b"/>
                      <a:r>
                        <a:rPr lang="es-CO" sz="1400" b="0" i="0" u="none" strike="noStrike" dirty="0">
                          <a:solidFill>
                            <a:srgbClr val="1F4E78"/>
                          </a:solidFill>
                          <a:effectLst/>
                          <a:latin typeface="Calibri" panose="020F0502020204030204" pitchFamily="34" charset="0"/>
                          <a:cs typeface="Calibri" panose="020F0502020204030204" pitchFamily="34" charset="0"/>
                        </a:rPr>
                        <a:t>                              250 </a:t>
                      </a:r>
                    </a:p>
                  </a:txBody>
                  <a:tcPr marL="0" marR="0" marT="0" marB="0" anchor="b">
                    <a:lnL w="6350" cap="flat" cmpd="sng" algn="ctr">
                      <a:solidFill>
                        <a:srgbClr val="203764"/>
                      </a:solidFill>
                      <a:prstDash val="dot"/>
                      <a:round/>
                      <a:headEnd type="none" w="med" len="med"/>
                      <a:tailEnd type="none" w="med" len="med"/>
                    </a:lnL>
                    <a:lnR w="6350" cap="flat" cmpd="sng" algn="ctr">
                      <a:solidFill>
                        <a:srgbClr val="203764"/>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203764"/>
                      </a:solidFill>
                      <a:prstDash val="dot"/>
                      <a:round/>
                      <a:headEnd type="none" w="med" len="med"/>
                      <a:tailEnd type="none" w="med" len="med"/>
                    </a:lnB>
                  </a:tcPr>
                </a:tc>
                <a:tc>
                  <a:txBody>
                    <a:bodyPr/>
                    <a:lstStyle/>
                    <a:p>
                      <a:pPr algn="r" rtl="0" fontAlgn="b"/>
                      <a:r>
                        <a:rPr lang="es-CO" sz="1400" b="0" i="0" u="none" strike="noStrike" dirty="0">
                          <a:solidFill>
                            <a:srgbClr val="1F4E78"/>
                          </a:solidFill>
                          <a:effectLst/>
                          <a:latin typeface="Calibri" panose="020F0502020204030204" pitchFamily="34" charset="0"/>
                          <a:cs typeface="Calibri" panose="020F0502020204030204" pitchFamily="34" charset="0"/>
                        </a:rPr>
                        <a:t>                     60 </a:t>
                      </a:r>
                    </a:p>
                  </a:txBody>
                  <a:tcPr marL="0" marR="0" marT="0" marB="0" anchor="b">
                    <a:lnL w="6350" cap="flat" cmpd="sng" algn="ctr">
                      <a:solidFill>
                        <a:srgbClr val="203764"/>
                      </a:solidFill>
                      <a:prstDash val="dot"/>
                      <a:round/>
                      <a:headEnd type="none" w="med" len="med"/>
                      <a:tailEnd type="none" w="med" len="med"/>
                    </a:lnL>
                    <a:lnR w="6350" cap="flat" cmpd="sng" algn="ctr">
                      <a:solidFill>
                        <a:srgbClr val="203764"/>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203764"/>
                      </a:solidFill>
                      <a:prstDash val="dot"/>
                      <a:round/>
                      <a:headEnd type="none" w="med" len="med"/>
                      <a:tailEnd type="none" w="med" len="med"/>
                    </a:lnB>
                  </a:tcPr>
                </a:tc>
                <a:tc>
                  <a:txBody>
                    <a:bodyPr/>
                    <a:lstStyle/>
                    <a:p>
                      <a:pPr algn="r" rtl="0" fontAlgn="b"/>
                      <a:r>
                        <a:rPr lang="es-CO" sz="1400" b="0" i="0" u="none" strike="noStrike">
                          <a:solidFill>
                            <a:srgbClr val="1F4E78"/>
                          </a:solidFill>
                          <a:effectLst/>
                          <a:latin typeface="Calibri" panose="020F0502020204030204" pitchFamily="34" charset="0"/>
                          <a:cs typeface="Calibri" panose="020F0502020204030204" pitchFamily="34" charset="0"/>
                        </a:rPr>
                        <a:t>               60 </a:t>
                      </a:r>
                    </a:p>
                  </a:txBody>
                  <a:tcPr marL="0" marR="0" marT="0" marB="0" anchor="b">
                    <a:lnL w="6350" cap="flat" cmpd="sng" algn="ctr">
                      <a:solidFill>
                        <a:srgbClr val="203764"/>
                      </a:solidFill>
                      <a:prstDash val="dot"/>
                      <a:round/>
                      <a:headEnd type="none" w="med" len="med"/>
                      <a:tailEnd type="none" w="med" len="med"/>
                    </a:lnL>
                    <a:lnR w="6350" cap="flat" cmpd="sng" algn="ctr">
                      <a:solidFill>
                        <a:srgbClr val="203764"/>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203764"/>
                      </a:solidFill>
                      <a:prstDash val="dot"/>
                      <a:round/>
                      <a:headEnd type="none" w="med" len="med"/>
                      <a:tailEnd type="none" w="med" len="med"/>
                    </a:lnB>
                  </a:tcPr>
                </a:tc>
                <a:tc>
                  <a:txBody>
                    <a:bodyPr/>
                    <a:lstStyle/>
                    <a:p>
                      <a:pPr algn="r" rtl="0" fontAlgn="b"/>
                      <a:r>
                        <a:rPr lang="es-CO" sz="1400" b="0" i="0" u="none" strike="noStrike">
                          <a:solidFill>
                            <a:srgbClr val="1F4E78"/>
                          </a:solidFill>
                          <a:effectLst/>
                          <a:latin typeface="Calibri" panose="020F0502020204030204" pitchFamily="34" charset="0"/>
                          <a:cs typeface="Calibri" panose="020F0502020204030204" pitchFamily="34" charset="0"/>
                        </a:rPr>
                        <a:t>               70 </a:t>
                      </a:r>
                    </a:p>
                  </a:txBody>
                  <a:tcPr marL="0" marR="0" marT="0" marB="0" anchor="b">
                    <a:lnL w="6350" cap="flat" cmpd="sng" algn="ctr">
                      <a:solidFill>
                        <a:srgbClr val="203764"/>
                      </a:solidFill>
                      <a:prstDash val="dot"/>
                      <a:round/>
                      <a:headEnd type="none" w="med" len="med"/>
                      <a:tailEnd type="none" w="med" len="med"/>
                    </a:lnL>
                    <a:lnR w="6350" cap="flat" cmpd="sng" algn="ctr">
                      <a:solidFill>
                        <a:srgbClr val="203764"/>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203764"/>
                      </a:solidFill>
                      <a:prstDash val="dot"/>
                      <a:round/>
                      <a:headEnd type="none" w="med" len="med"/>
                      <a:tailEnd type="none" w="med" len="med"/>
                    </a:lnB>
                  </a:tcPr>
                </a:tc>
                <a:tc>
                  <a:txBody>
                    <a:bodyPr/>
                    <a:lstStyle/>
                    <a:p>
                      <a:pPr algn="r" rtl="0" fontAlgn="b"/>
                      <a:r>
                        <a:rPr lang="es-CO" sz="1400" b="0" i="0" u="none" strike="noStrike">
                          <a:solidFill>
                            <a:srgbClr val="1F4E78"/>
                          </a:solidFill>
                          <a:effectLst/>
                          <a:latin typeface="Calibri" panose="020F0502020204030204" pitchFamily="34" charset="0"/>
                          <a:cs typeface="Calibri" panose="020F0502020204030204" pitchFamily="34" charset="0"/>
                        </a:rPr>
                        <a:t> </a:t>
                      </a:r>
                    </a:p>
                  </a:txBody>
                  <a:tcPr marL="0" marR="0" marT="0" marB="0" anchor="b">
                    <a:lnL w="6350" cap="flat" cmpd="sng" algn="ctr">
                      <a:solidFill>
                        <a:srgbClr val="203764"/>
                      </a:solidFill>
                      <a:prstDash val="dot"/>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203764"/>
                      </a:solidFill>
                      <a:prstDash val="dot"/>
                      <a:round/>
                      <a:headEnd type="none" w="med" len="med"/>
                      <a:tailEnd type="none" w="med" len="med"/>
                    </a:lnB>
                  </a:tcPr>
                </a:tc>
                <a:extLst>
                  <a:ext uri="{0D108BD9-81ED-4DB2-BD59-A6C34878D82A}">
                    <a16:rowId xmlns:a16="http://schemas.microsoft.com/office/drawing/2014/main" xmlns="" val="1134277888"/>
                  </a:ext>
                </a:extLst>
              </a:tr>
              <a:tr h="202178">
                <a:tc vMerge="1">
                  <a:txBody>
                    <a:bodyPr/>
                    <a:lstStyle/>
                    <a:p>
                      <a:endParaRPr lang="es-CO"/>
                    </a:p>
                  </a:txBody>
                  <a:tcPr/>
                </a:tc>
                <a:tc>
                  <a:txBody>
                    <a:bodyPr/>
                    <a:lstStyle/>
                    <a:p>
                      <a:pPr algn="ctr" rtl="0" fontAlgn="ctr"/>
                      <a:r>
                        <a:rPr lang="es-CO" sz="1400" b="0" i="0" u="none" strike="noStrike">
                          <a:solidFill>
                            <a:srgbClr val="203764"/>
                          </a:solidFill>
                          <a:effectLst/>
                          <a:latin typeface="Calibri" panose="020F0502020204030204" pitchFamily="34" charset="0"/>
                          <a:cs typeface="Calibri" panose="020F0502020204030204" pitchFamily="34" charset="0"/>
                        </a:rPr>
                        <a:t>Unidad de Medida</a:t>
                      </a:r>
                    </a:p>
                  </a:txBody>
                  <a:tcPr marL="0" marR="0" marT="0" marB="0" anchor="ctr">
                    <a:lnL w="6350" cap="flat" cmpd="sng" algn="ctr">
                      <a:solidFill>
                        <a:srgbClr val="203764"/>
                      </a:solidFill>
                      <a:prstDash val="dot"/>
                      <a:round/>
                      <a:headEnd type="none" w="med" len="med"/>
                      <a:tailEnd type="none" w="med" len="med"/>
                    </a:lnL>
                    <a:lnR w="6350" cap="flat" cmpd="sng" algn="ctr">
                      <a:solidFill>
                        <a:srgbClr val="203764"/>
                      </a:solidFill>
                      <a:prstDash val="dot"/>
                      <a:round/>
                      <a:headEnd type="none" w="med" len="med"/>
                      <a:tailEnd type="none" w="med" len="med"/>
                    </a:lnR>
                    <a:lnT w="6350" cap="flat" cmpd="sng" algn="ctr">
                      <a:solidFill>
                        <a:srgbClr val="203764"/>
                      </a:solidFill>
                      <a:prstDash val="dot"/>
                      <a:round/>
                      <a:headEnd type="none" w="med" len="med"/>
                      <a:tailEnd type="none" w="med" len="med"/>
                    </a:lnT>
                    <a:lnB w="6350" cap="flat" cmpd="sng" algn="ctr">
                      <a:solidFill>
                        <a:srgbClr val="203764"/>
                      </a:solidFill>
                      <a:prstDash val="dot"/>
                      <a:round/>
                      <a:headEnd type="none" w="med" len="med"/>
                      <a:tailEnd type="none" w="med" len="med"/>
                    </a:lnB>
                  </a:tcPr>
                </a:tc>
                <a:tc>
                  <a:txBody>
                    <a:bodyPr/>
                    <a:lstStyle/>
                    <a:p>
                      <a:pPr algn="r" rtl="0" fontAlgn="b"/>
                      <a:r>
                        <a:rPr lang="es-CO" sz="1400" b="0" i="0" u="none" strike="noStrike" dirty="0">
                          <a:solidFill>
                            <a:srgbClr val="1F4E78"/>
                          </a:solidFill>
                          <a:effectLst/>
                          <a:latin typeface="Calibri" panose="020F0502020204030204" pitchFamily="34" charset="0"/>
                          <a:cs typeface="Calibri" panose="020F0502020204030204" pitchFamily="34" charset="0"/>
                        </a:rPr>
                        <a:t> Número </a:t>
                      </a:r>
                    </a:p>
                  </a:txBody>
                  <a:tcPr marL="0" marR="0" marT="0" marB="0" anchor="b">
                    <a:lnL w="6350" cap="flat" cmpd="sng" algn="ctr">
                      <a:solidFill>
                        <a:srgbClr val="203764"/>
                      </a:solidFill>
                      <a:prstDash val="dot"/>
                      <a:round/>
                      <a:headEnd type="none" w="med" len="med"/>
                      <a:tailEnd type="none" w="med" len="med"/>
                    </a:lnL>
                    <a:lnR w="6350" cap="flat" cmpd="sng" algn="ctr">
                      <a:solidFill>
                        <a:srgbClr val="203764"/>
                      </a:solidFill>
                      <a:prstDash val="dot"/>
                      <a:round/>
                      <a:headEnd type="none" w="med" len="med"/>
                      <a:tailEnd type="none" w="med" len="med"/>
                    </a:lnR>
                    <a:lnT w="6350" cap="flat" cmpd="sng" algn="ctr">
                      <a:solidFill>
                        <a:srgbClr val="203764"/>
                      </a:solidFill>
                      <a:prstDash val="dot"/>
                      <a:round/>
                      <a:headEnd type="none" w="med" len="med"/>
                      <a:tailEnd type="none" w="med" len="med"/>
                    </a:lnT>
                    <a:lnB w="6350" cap="flat" cmpd="sng" algn="ctr">
                      <a:solidFill>
                        <a:srgbClr val="203764"/>
                      </a:solidFill>
                      <a:prstDash val="dot"/>
                      <a:round/>
                      <a:headEnd type="none" w="med" len="med"/>
                      <a:tailEnd type="none" w="med" len="med"/>
                    </a:lnB>
                  </a:tcPr>
                </a:tc>
                <a:tc>
                  <a:txBody>
                    <a:bodyPr/>
                    <a:lstStyle/>
                    <a:p>
                      <a:pPr algn="r" rtl="0" fontAlgn="b"/>
                      <a:r>
                        <a:rPr lang="es-CO" sz="1400" b="0" i="0" u="none" strike="noStrike" dirty="0" smtClean="0">
                          <a:solidFill>
                            <a:srgbClr val="1F4E78"/>
                          </a:solidFill>
                          <a:effectLst/>
                          <a:latin typeface="Calibri" panose="020F0502020204030204" pitchFamily="34" charset="0"/>
                          <a:cs typeface="Calibri" panose="020F0502020204030204" pitchFamily="34" charset="0"/>
                        </a:rPr>
                        <a:t> Número</a:t>
                      </a:r>
                      <a:r>
                        <a:rPr lang="es-CO" sz="1400" b="0" i="0" u="none" strike="noStrike" dirty="0">
                          <a:solidFill>
                            <a:srgbClr val="1F4E78"/>
                          </a:solidFill>
                          <a:effectLst/>
                          <a:latin typeface="Calibri" panose="020F0502020204030204" pitchFamily="34" charset="0"/>
                          <a:cs typeface="Calibri" panose="020F0502020204030204" pitchFamily="34" charset="0"/>
                        </a:rPr>
                        <a:t> </a:t>
                      </a:r>
                    </a:p>
                  </a:txBody>
                  <a:tcPr marL="0" marR="0" marT="0" marB="0" anchor="b">
                    <a:lnL w="6350" cap="flat" cmpd="sng" algn="ctr">
                      <a:solidFill>
                        <a:srgbClr val="203764"/>
                      </a:solidFill>
                      <a:prstDash val="dot"/>
                      <a:round/>
                      <a:headEnd type="none" w="med" len="med"/>
                      <a:tailEnd type="none" w="med" len="med"/>
                    </a:lnL>
                    <a:lnR w="6350" cap="flat" cmpd="sng" algn="ctr">
                      <a:solidFill>
                        <a:srgbClr val="203764"/>
                      </a:solidFill>
                      <a:prstDash val="dot"/>
                      <a:round/>
                      <a:headEnd type="none" w="med" len="med"/>
                      <a:tailEnd type="none" w="med" len="med"/>
                    </a:lnR>
                    <a:lnT w="6350" cap="flat" cmpd="sng" algn="ctr">
                      <a:solidFill>
                        <a:srgbClr val="203764"/>
                      </a:solidFill>
                      <a:prstDash val="dot"/>
                      <a:round/>
                      <a:headEnd type="none" w="med" len="med"/>
                      <a:tailEnd type="none" w="med" len="med"/>
                    </a:lnT>
                    <a:lnB w="6350" cap="flat" cmpd="sng" algn="ctr">
                      <a:solidFill>
                        <a:srgbClr val="203764"/>
                      </a:solidFill>
                      <a:prstDash val="dot"/>
                      <a:round/>
                      <a:headEnd type="none" w="med" len="med"/>
                      <a:tailEnd type="none" w="med" len="med"/>
                    </a:lnB>
                  </a:tcPr>
                </a:tc>
                <a:tc>
                  <a:txBody>
                    <a:bodyPr/>
                    <a:lstStyle/>
                    <a:p>
                      <a:pPr algn="r" rtl="0" fontAlgn="b"/>
                      <a:r>
                        <a:rPr lang="es-CO" sz="1400" b="0" i="0" u="none" strike="noStrike" dirty="0" smtClean="0">
                          <a:solidFill>
                            <a:srgbClr val="1F4E78"/>
                          </a:solidFill>
                          <a:effectLst/>
                          <a:latin typeface="Calibri" panose="020F0502020204030204" pitchFamily="34" charset="0"/>
                          <a:cs typeface="Calibri" panose="020F0502020204030204" pitchFamily="34" charset="0"/>
                        </a:rPr>
                        <a:t> Número</a:t>
                      </a:r>
                      <a:r>
                        <a:rPr lang="es-CO" sz="1400" b="0" i="0" u="none" strike="noStrike" dirty="0">
                          <a:solidFill>
                            <a:srgbClr val="1F4E78"/>
                          </a:solidFill>
                          <a:effectLst/>
                          <a:latin typeface="Calibri" panose="020F0502020204030204" pitchFamily="34" charset="0"/>
                          <a:cs typeface="Calibri" panose="020F0502020204030204" pitchFamily="34" charset="0"/>
                        </a:rPr>
                        <a:t> </a:t>
                      </a:r>
                    </a:p>
                  </a:txBody>
                  <a:tcPr marL="0" marR="0" marT="0" marB="0" anchor="b">
                    <a:lnL w="6350" cap="flat" cmpd="sng" algn="ctr">
                      <a:solidFill>
                        <a:srgbClr val="203764"/>
                      </a:solidFill>
                      <a:prstDash val="dot"/>
                      <a:round/>
                      <a:headEnd type="none" w="med" len="med"/>
                      <a:tailEnd type="none" w="med" len="med"/>
                    </a:lnL>
                    <a:lnR w="6350" cap="flat" cmpd="sng" algn="ctr">
                      <a:solidFill>
                        <a:srgbClr val="203764"/>
                      </a:solidFill>
                      <a:prstDash val="dot"/>
                      <a:round/>
                      <a:headEnd type="none" w="med" len="med"/>
                      <a:tailEnd type="none" w="med" len="med"/>
                    </a:lnR>
                    <a:lnT w="6350" cap="flat" cmpd="sng" algn="ctr">
                      <a:solidFill>
                        <a:srgbClr val="203764"/>
                      </a:solidFill>
                      <a:prstDash val="dot"/>
                      <a:round/>
                      <a:headEnd type="none" w="med" len="med"/>
                      <a:tailEnd type="none" w="med" len="med"/>
                    </a:lnT>
                    <a:lnB w="6350" cap="flat" cmpd="sng" algn="ctr">
                      <a:solidFill>
                        <a:srgbClr val="203764"/>
                      </a:solidFill>
                      <a:prstDash val="dot"/>
                      <a:round/>
                      <a:headEnd type="none" w="med" len="med"/>
                      <a:tailEnd type="none" w="med" len="med"/>
                    </a:lnB>
                  </a:tcPr>
                </a:tc>
                <a:tc>
                  <a:txBody>
                    <a:bodyPr/>
                    <a:lstStyle/>
                    <a:p>
                      <a:pPr algn="r" rtl="0" fontAlgn="b"/>
                      <a:r>
                        <a:rPr lang="es-CO" sz="1400" b="0" i="0" u="none" strike="noStrike" dirty="0" smtClean="0">
                          <a:solidFill>
                            <a:srgbClr val="1F4E78"/>
                          </a:solidFill>
                          <a:effectLst/>
                          <a:latin typeface="Calibri" panose="020F0502020204030204" pitchFamily="34" charset="0"/>
                          <a:cs typeface="Calibri" panose="020F0502020204030204" pitchFamily="34" charset="0"/>
                        </a:rPr>
                        <a:t> Número</a:t>
                      </a:r>
                      <a:r>
                        <a:rPr lang="es-CO" sz="1400" b="0" i="0" u="none" strike="noStrike" dirty="0">
                          <a:solidFill>
                            <a:srgbClr val="1F4E78"/>
                          </a:solidFill>
                          <a:effectLst/>
                          <a:latin typeface="Calibri" panose="020F0502020204030204" pitchFamily="34" charset="0"/>
                          <a:cs typeface="Calibri" panose="020F0502020204030204" pitchFamily="34" charset="0"/>
                        </a:rPr>
                        <a:t> </a:t>
                      </a:r>
                    </a:p>
                  </a:txBody>
                  <a:tcPr marL="0" marR="0" marT="0" marB="0" anchor="b">
                    <a:lnL w="6350" cap="flat" cmpd="sng" algn="ctr">
                      <a:solidFill>
                        <a:srgbClr val="203764"/>
                      </a:solidFill>
                      <a:prstDash val="dot"/>
                      <a:round/>
                      <a:headEnd type="none" w="med" len="med"/>
                      <a:tailEnd type="none" w="med" len="med"/>
                    </a:lnL>
                    <a:lnR w="6350" cap="flat" cmpd="sng" algn="ctr">
                      <a:solidFill>
                        <a:srgbClr val="203764"/>
                      </a:solidFill>
                      <a:prstDash val="dot"/>
                      <a:round/>
                      <a:headEnd type="none" w="med" len="med"/>
                      <a:tailEnd type="none" w="med" len="med"/>
                    </a:lnR>
                    <a:lnT w="6350" cap="flat" cmpd="sng" algn="ctr">
                      <a:solidFill>
                        <a:srgbClr val="203764"/>
                      </a:solidFill>
                      <a:prstDash val="dot"/>
                      <a:round/>
                      <a:headEnd type="none" w="med" len="med"/>
                      <a:tailEnd type="none" w="med" len="med"/>
                    </a:lnT>
                    <a:lnB w="6350" cap="flat" cmpd="sng" algn="ctr">
                      <a:solidFill>
                        <a:srgbClr val="203764"/>
                      </a:solidFill>
                      <a:prstDash val="dot"/>
                      <a:round/>
                      <a:headEnd type="none" w="med" len="med"/>
                      <a:tailEnd type="none" w="med" len="med"/>
                    </a:lnB>
                  </a:tcPr>
                </a:tc>
                <a:tc>
                  <a:txBody>
                    <a:bodyPr/>
                    <a:lstStyle/>
                    <a:p>
                      <a:pPr algn="r" rtl="0" fontAlgn="b"/>
                      <a:r>
                        <a:rPr lang="es-CO" sz="1400" b="0" i="0" u="none" strike="noStrike">
                          <a:solidFill>
                            <a:srgbClr val="1F4E78"/>
                          </a:solidFill>
                          <a:effectLst/>
                          <a:latin typeface="Calibri" panose="020F0502020204030204" pitchFamily="34" charset="0"/>
                          <a:cs typeface="Calibri" panose="020F0502020204030204" pitchFamily="34" charset="0"/>
                        </a:rPr>
                        <a:t> </a:t>
                      </a:r>
                    </a:p>
                  </a:txBody>
                  <a:tcPr marL="0" marR="0" marT="0" marB="0" anchor="b">
                    <a:lnL w="6350" cap="flat" cmpd="sng" algn="ctr">
                      <a:solidFill>
                        <a:srgbClr val="203764"/>
                      </a:solidFill>
                      <a:prstDash val="dot"/>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203764"/>
                      </a:solidFill>
                      <a:prstDash val="dot"/>
                      <a:round/>
                      <a:headEnd type="none" w="med" len="med"/>
                      <a:tailEnd type="none" w="med" len="med"/>
                    </a:lnT>
                    <a:lnB w="6350" cap="flat" cmpd="sng" algn="ctr">
                      <a:solidFill>
                        <a:srgbClr val="203764"/>
                      </a:solidFill>
                      <a:prstDash val="dot"/>
                      <a:round/>
                      <a:headEnd type="none" w="med" len="med"/>
                      <a:tailEnd type="none" w="med" len="med"/>
                    </a:lnB>
                  </a:tcPr>
                </a:tc>
                <a:extLst>
                  <a:ext uri="{0D108BD9-81ED-4DB2-BD59-A6C34878D82A}">
                    <a16:rowId xmlns:a16="http://schemas.microsoft.com/office/drawing/2014/main" xmlns="" val="4168974195"/>
                  </a:ext>
                </a:extLst>
              </a:tr>
              <a:tr h="355834">
                <a:tc vMerge="1">
                  <a:txBody>
                    <a:bodyPr/>
                    <a:lstStyle/>
                    <a:p>
                      <a:endParaRPr lang="es-CO"/>
                    </a:p>
                  </a:txBody>
                  <a:tcPr/>
                </a:tc>
                <a:tc>
                  <a:txBody>
                    <a:bodyPr/>
                    <a:lstStyle/>
                    <a:p>
                      <a:pPr algn="ctr" rtl="0" fontAlgn="ctr"/>
                      <a:r>
                        <a:rPr lang="es-CO" sz="1400" b="0" i="0" u="none" strike="noStrike" dirty="0" smtClean="0">
                          <a:solidFill>
                            <a:srgbClr val="203764"/>
                          </a:solidFill>
                          <a:effectLst/>
                          <a:latin typeface="Calibri" panose="020F0502020204030204" pitchFamily="34" charset="0"/>
                          <a:cs typeface="Calibri" panose="020F0502020204030204" pitchFamily="34" charset="0"/>
                        </a:rPr>
                        <a:t>Avance*</a:t>
                      </a:r>
                      <a:endParaRPr lang="es-CO" sz="1400" b="0" i="0" u="none" strike="noStrike" dirty="0">
                        <a:solidFill>
                          <a:srgbClr val="203764"/>
                        </a:solidFill>
                        <a:effectLst/>
                        <a:latin typeface="Calibri" panose="020F0502020204030204" pitchFamily="34" charset="0"/>
                        <a:cs typeface="Calibri" panose="020F0502020204030204" pitchFamily="34" charset="0"/>
                      </a:endParaRPr>
                    </a:p>
                  </a:txBody>
                  <a:tcPr marL="0" marR="0" marT="0" marB="0" anchor="ctr">
                    <a:lnL w="6350" cap="flat" cmpd="sng" algn="ctr">
                      <a:solidFill>
                        <a:srgbClr val="203764"/>
                      </a:solidFill>
                      <a:prstDash val="dot"/>
                      <a:round/>
                      <a:headEnd type="none" w="med" len="med"/>
                      <a:tailEnd type="none" w="med" len="med"/>
                    </a:lnL>
                    <a:lnR w="6350" cap="flat" cmpd="sng" algn="ctr">
                      <a:solidFill>
                        <a:srgbClr val="203764"/>
                      </a:solidFill>
                      <a:prstDash val="dot"/>
                      <a:round/>
                      <a:headEnd type="none" w="med" len="med"/>
                      <a:tailEnd type="none" w="med" len="med"/>
                    </a:lnR>
                    <a:lnT w="6350" cap="flat" cmpd="sng" algn="ctr">
                      <a:solidFill>
                        <a:srgbClr val="203764"/>
                      </a:solidFill>
                      <a:prstDash val="dot"/>
                      <a:round/>
                      <a:headEnd type="none" w="med" len="med"/>
                      <a:tailEnd type="none" w="med" len="med"/>
                    </a:lnT>
                    <a:lnB w="6350" cap="flat" cmpd="sng" algn="ctr">
                      <a:solidFill>
                        <a:srgbClr val="203764"/>
                      </a:solidFill>
                      <a:prstDash val="dot"/>
                      <a:round/>
                      <a:headEnd type="none" w="med" len="med"/>
                      <a:tailEnd type="none" w="med" len="med"/>
                    </a:lnB>
                  </a:tcPr>
                </a:tc>
                <a:tc>
                  <a:txBody>
                    <a:bodyPr/>
                    <a:lstStyle/>
                    <a:p>
                      <a:pPr algn="r" rtl="0" fontAlgn="b"/>
                      <a:r>
                        <a:rPr lang="es-CO" sz="1400" b="0" i="0" u="none" strike="noStrike" dirty="0" smtClean="0">
                          <a:solidFill>
                            <a:srgbClr val="1F4E78"/>
                          </a:solidFill>
                          <a:effectLst/>
                          <a:latin typeface="Calibri" panose="020F0502020204030204" pitchFamily="34" charset="0"/>
                          <a:cs typeface="Calibri" panose="020F0502020204030204" pitchFamily="34" charset="0"/>
                        </a:rPr>
                        <a:t>109</a:t>
                      </a:r>
                      <a:endParaRPr lang="es-CO" sz="1400" b="0" i="0" u="none" strike="noStrike" dirty="0">
                        <a:solidFill>
                          <a:srgbClr val="1F4E78"/>
                        </a:solidFill>
                        <a:effectLst/>
                        <a:latin typeface="Calibri" panose="020F0502020204030204" pitchFamily="34" charset="0"/>
                        <a:cs typeface="Calibri" panose="020F0502020204030204" pitchFamily="34" charset="0"/>
                      </a:endParaRPr>
                    </a:p>
                  </a:txBody>
                  <a:tcPr marL="0" marR="0" marT="0" marB="0" anchor="b">
                    <a:lnL w="6350" cap="flat" cmpd="sng" algn="ctr">
                      <a:solidFill>
                        <a:srgbClr val="203764"/>
                      </a:solidFill>
                      <a:prstDash val="dot"/>
                      <a:round/>
                      <a:headEnd type="none" w="med" len="med"/>
                      <a:tailEnd type="none" w="med" len="med"/>
                    </a:lnL>
                    <a:lnR w="6350" cap="flat" cmpd="sng" algn="ctr">
                      <a:solidFill>
                        <a:srgbClr val="203764"/>
                      </a:solidFill>
                      <a:prstDash val="dot"/>
                      <a:round/>
                      <a:headEnd type="none" w="med" len="med"/>
                      <a:tailEnd type="none" w="med" len="med"/>
                    </a:lnR>
                    <a:lnT w="6350" cap="flat" cmpd="sng" algn="ctr">
                      <a:solidFill>
                        <a:srgbClr val="203764"/>
                      </a:solidFill>
                      <a:prstDash val="dot"/>
                      <a:round/>
                      <a:headEnd type="none" w="med" len="med"/>
                      <a:tailEnd type="none" w="med" len="med"/>
                    </a:lnT>
                    <a:lnB w="6350" cap="flat" cmpd="sng" algn="ctr">
                      <a:solidFill>
                        <a:srgbClr val="203764"/>
                      </a:solidFill>
                      <a:prstDash val="dot"/>
                      <a:round/>
                      <a:headEnd type="none" w="med" len="med"/>
                      <a:tailEnd type="none" w="med" len="med"/>
                    </a:lnB>
                  </a:tcPr>
                </a:tc>
                <a:tc>
                  <a:txBody>
                    <a:bodyPr/>
                    <a:lstStyle/>
                    <a:p>
                      <a:pPr algn="r" rtl="0" fontAlgn="b"/>
                      <a:r>
                        <a:rPr lang="es-CO" sz="1400" b="0" i="0" u="none" strike="noStrike" dirty="0" smtClean="0">
                          <a:solidFill>
                            <a:srgbClr val="1F4E78"/>
                          </a:solidFill>
                          <a:effectLst/>
                          <a:latin typeface="Calibri" panose="020F0502020204030204" pitchFamily="34" charset="0"/>
                          <a:cs typeface="Calibri" panose="020F0502020204030204" pitchFamily="34" charset="0"/>
                        </a:rPr>
                        <a:t>92</a:t>
                      </a:r>
                      <a:endParaRPr lang="es-CO" sz="1400" b="0" i="0" u="none" strike="noStrike" dirty="0">
                        <a:solidFill>
                          <a:srgbClr val="1F4E78"/>
                        </a:solidFill>
                        <a:effectLst/>
                        <a:latin typeface="Calibri" panose="020F0502020204030204" pitchFamily="34" charset="0"/>
                        <a:cs typeface="Calibri" panose="020F0502020204030204" pitchFamily="34" charset="0"/>
                      </a:endParaRPr>
                    </a:p>
                  </a:txBody>
                  <a:tcPr marL="0" marR="0" marT="0" marB="0" anchor="b">
                    <a:lnL w="6350" cap="flat" cmpd="sng" algn="ctr">
                      <a:solidFill>
                        <a:srgbClr val="203764"/>
                      </a:solidFill>
                      <a:prstDash val="dot"/>
                      <a:round/>
                      <a:headEnd type="none" w="med" len="med"/>
                      <a:tailEnd type="none" w="med" len="med"/>
                    </a:lnL>
                    <a:lnR w="6350" cap="flat" cmpd="sng" algn="ctr">
                      <a:solidFill>
                        <a:srgbClr val="203764"/>
                      </a:solidFill>
                      <a:prstDash val="dot"/>
                      <a:round/>
                      <a:headEnd type="none" w="med" len="med"/>
                      <a:tailEnd type="none" w="med" len="med"/>
                    </a:lnR>
                    <a:lnT w="6350" cap="flat" cmpd="sng" algn="ctr">
                      <a:solidFill>
                        <a:srgbClr val="203764"/>
                      </a:solidFill>
                      <a:prstDash val="dot"/>
                      <a:round/>
                      <a:headEnd type="none" w="med" len="med"/>
                      <a:tailEnd type="none" w="med" len="med"/>
                    </a:lnT>
                    <a:lnB w="6350" cap="flat" cmpd="sng" algn="ctr">
                      <a:solidFill>
                        <a:srgbClr val="203764"/>
                      </a:solidFill>
                      <a:prstDash val="dot"/>
                      <a:round/>
                      <a:headEnd type="none" w="med" len="med"/>
                      <a:tailEnd type="none" w="med" len="med"/>
                    </a:lnB>
                  </a:tcPr>
                </a:tc>
                <a:tc>
                  <a:txBody>
                    <a:bodyPr/>
                    <a:lstStyle/>
                    <a:p>
                      <a:pPr algn="r" rtl="0" fontAlgn="b"/>
                      <a:r>
                        <a:rPr lang="es-CO" sz="1400" b="0" i="0" u="none" strike="noStrike" dirty="0" smtClean="0">
                          <a:solidFill>
                            <a:srgbClr val="1F4E78"/>
                          </a:solidFill>
                          <a:effectLst/>
                          <a:latin typeface="Calibri" panose="020F0502020204030204" pitchFamily="34" charset="0"/>
                          <a:cs typeface="Calibri" panose="020F0502020204030204" pitchFamily="34" charset="0"/>
                        </a:rPr>
                        <a:t>109</a:t>
                      </a:r>
                      <a:r>
                        <a:rPr lang="es-CO" sz="1400" b="0" i="0" u="none" strike="noStrike" dirty="0">
                          <a:solidFill>
                            <a:srgbClr val="1F4E78"/>
                          </a:solidFill>
                          <a:effectLst/>
                          <a:latin typeface="Calibri" panose="020F0502020204030204" pitchFamily="34" charset="0"/>
                          <a:cs typeface="Calibri" panose="020F0502020204030204" pitchFamily="34" charset="0"/>
                        </a:rPr>
                        <a:t> </a:t>
                      </a:r>
                    </a:p>
                  </a:txBody>
                  <a:tcPr marL="0" marR="0" marT="0" marB="0" anchor="b">
                    <a:lnL w="6350" cap="flat" cmpd="sng" algn="ctr">
                      <a:solidFill>
                        <a:srgbClr val="203764"/>
                      </a:solidFill>
                      <a:prstDash val="dot"/>
                      <a:round/>
                      <a:headEnd type="none" w="med" len="med"/>
                      <a:tailEnd type="none" w="med" len="med"/>
                    </a:lnL>
                    <a:lnR w="6350" cap="flat" cmpd="sng" algn="ctr">
                      <a:solidFill>
                        <a:srgbClr val="203764"/>
                      </a:solidFill>
                      <a:prstDash val="dot"/>
                      <a:round/>
                      <a:headEnd type="none" w="med" len="med"/>
                      <a:tailEnd type="none" w="med" len="med"/>
                    </a:lnR>
                    <a:lnT w="6350" cap="flat" cmpd="sng" algn="ctr">
                      <a:solidFill>
                        <a:srgbClr val="203764"/>
                      </a:solidFill>
                      <a:prstDash val="dot"/>
                      <a:round/>
                      <a:headEnd type="none" w="med" len="med"/>
                      <a:tailEnd type="none" w="med" len="med"/>
                    </a:lnT>
                    <a:lnB w="6350" cap="flat" cmpd="sng" algn="ctr">
                      <a:solidFill>
                        <a:srgbClr val="203764"/>
                      </a:solidFill>
                      <a:prstDash val="dot"/>
                      <a:round/>
                      <a:headEnd type="none" w="med" len="med"/>
                      <a:tailEnd type="none" w="med" len="med"/>
                    </a:lnB>
                  </a:tcPr>
                </a:tc>
                <a:tc>
                  <a:txBody>
                    <a:bodyPr/>
                    <a:lstStyle/>
                    <a:p>
                      <a:pPr algn="r" rtl="0" fontAlgn="b"/>
                      <a:r>
                        <a:rPr lang="es-CO" sz="1400" b="0" i="0" u="none" strike="noStrike" dirty="0">
                          <a:solidFill>
                            <a:srgbClr val="1F4E78"/>
                          </a:solidFill>
                          <a:effectLst/>
                          <a:latin typeface="Calibri" panose="020F0502020204030204" pitchFamily="34" charset="0"/>
                          <a:cs typeface="Calibri" panose="020F0502020204030204" pitchFamily="34" charset="0"/>
                        </a:rPr>
                        <a:t> </a:t>
                      </a:r>
                    </a:p>
                  </a:txBody>
                  <a:tcPr marL="0" marR="0" marT="0" marB="0" anchor="b">
                    <a:lnL w="6350" cap="flat" cmpd="sng" algn="ctr">
                      <a:solidFill>
                        <a:srgbClr val="203764"/>
                      </a:solidFill>
                      <a:prstDash val="dot"/>
                      <a:round/>
                      <a:headEnd type="none" w="med" len="med"/>
                      <a:tailEnd type="none" w="med" len="med"/>
                    </a:lnL>
                    <a:lnR w="6350" cap="flat" cmpd="sng" algn="ctr">
                      <a:solidFill>
                        <a:srgbClr val="203764"/>
                      </a:solidFill>
                      <a:prstDash val="dot"/>
                      <a:round/>
                      <a:headEnd type="none" w="med" len="med"/>
                      <a:tailEnd type="none" w="med" len="med"/>
                    </a:lnR>
                    <a:lnT w="6350" cap="flat" cmpd="sng" algn="ctr">
                      <a:solidFill>
                        <a:srgbClr val="203764"/>
                      </a:solidFill>
                      <a:prstDash val="dot"/>
                      <a:round/>
                      <a:headEnd type="none" w="med" len="med"/>
                      <a:tailEnd type="none" w="med" len="med"/>
                    </a:lnT>
                    <a:lnB w="6350" cap="flat" cmpd="sng" algn="ctr">
                      <a:solidFill>
                        <a:srgbClr val="203764"/>
                      </a:solidFill>
                      <a:prstDash val="dot"/>
                      <a:round/>
                      <a:headEnd type="none" w="med" len="med"/>
                      <a:tailEnd type="none" w="med" len="med"/>
                    </a:lnB>
                  </a:tcPr>
                </a:tc>
                <a:tc>
                  <a:txBody>
                    <a:bodyPr/>
                    <a:lstStyle/>
                    <a:p>
                      <a:pPr algn="r" rtl="0" fontAlgn="b"/>
                      <a:r>
                        <a:rPr lang="es-CO" sz="1400" b="0" i="0" u="none" strike="noStrike">
                          <a:solidFill>
                            <a:srgbClr val="1F4E78"/>
                          </a:solidFill>
                          <a:effectLst/>
                          <a:latin typeface="Calibri" panose="020F0502020204030204" pitchFamily="34" charset="0"/>
                          <a:cs typeface="Calibri" panose="020F0502020204030204" pitchFamily="34" charset="0"/>
                        </a:rPr>
                        <a:t> </a:t>
                      </a:r>
                    </a:p>
                  </a:txBody>
                  <a:tcPr marL="0" marR="0" marT="0" marB="0" anchor="b">
                    <a:lnL w="6350" cap="flat" cmpd="sng" algn="ctr">
                      <a:solidFill>
                        <a:srgbClr val="203764"/>
                      </a:solidFill>
                      <a:prstDash val="dot"/>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203764"/>
                      </a:solidFill>
                      <a:prstDash val="dot"/>
                      <a:round/>
                      <a:headEnd type="none" w="med" len="med"/>
                      <a:tailEnd type="none" w="med" len="med"/>
                    </a:lnT>
                    <a:lnB w="6350" cap="flat" cmpd="sng" algn="ctr">
                      <a:solidFill>
                        <a:srgbClr val="203764"/>
                      </a:solidFill>
                      <a:prstDash val="dot"/>
                      <a:round/>
                      <a:headEnd type="none" w="med" len="med"/>
                      <a:tailEnd type="none" w="med" len="med"/>
                    </a:lnB>
                  </a:tcPr>
                </a:tc>
                <a:extLst>
                  <a:ext uri="{0D108BD9-81ED-4DB2-BD59-A6C34878D82A}">
                    <a16:rowId xmlns:a16="http://schemas.microsoft.com/office/drawing/2014/main" xmlns="" val="2837092634"/>
                  </a:ext>
                </a:extLst>
              </a:tr>
              <a:tr h="202178">
                <a:tc vMerge="1">
                  <a:txBody>
                    <a:bodyPr/>
                    <a:lstStyle/>
                    <a:p>
                      <a:endParaRPr lang="es-CO"/>
                    </a:p>
                  </a:txBody>
                  <a:tcPr/>
                </a:tc>
                <a:tc>
                  <a:txBody>
                    <a:bodyPr/>
                    <a:lstStyle/>
                    <a:p>
                      <a:pPr algn="ctr" rtl="0" fontAlgn="ctr"/>
                      <a:r>
                        <a:rPr lang="es-CO" sz="1400" b="0" i="0" u="none" strike="noStrike">
                          <a:solidFill>
                            <a:srgbClr val="203764"/>
                          </a:solidFill>
                          <a:effectLst/>
                          <a:latin typeface="Calibri" panose="020F0502020204030204" pitchFamily="34" charset="0"/>
                          <a:cs typeface="Calibri" panose="020F0502020204030204" pitchFamily="34" charset="0"/>
                        </a:rPr>
                        <a:t>Recursos</a:t>
                      </a:r>
                    </a:p>
                  </a:txBody>
                  <a:tcPr marL="0" marR="0" marT="0" marB="0" anchor="ctr">
                    <a:lnL w="6350" cap="flat" cmpd="sng" algn="ctr">
                      <a:solidFill>
                        <a:srgbClr val="203764"/>
                      </a:solidFill>
                      <a:prstDash val="dot"/>
                      <a:round/>
                      <a:headEnd type="none" w="med" len="med"/>
                      <a:tailEnd type="none" w="med" len="med"/>
                    </a:lnL>
                    <a:lnR w="6350" cap="flat" cmpd="sng" algn="ctr">
                      <a:solidFill>
                        <a:srgbClr val="203764"/>
                      </a:solidFill>
                      <a:prstDash val="dot"/>
                      <a:round/>
                      <a:headEnd type="none" w="med" len="med"/>
                      <a:tailEnd type="none" w="med" len="med"/>
                    </a:lnR>
                    <a:lnT w="6350" cap="flat" cmpd="sng" algn="ctr">
                      <a:solidFill>
                        <a:srgbClr val="203764"/>
                      </a:solidFill>
                      <a:prstDash val="dot"/>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b"/>
                      <a:r>
                        <a:rPr lang="es-CO" sz="1400" b="0" i="0" u="none" strike="noStrike">
                          <a:solidFill>
                            <a:srgbClr val="1F4E78"/>
                          </a:solidFill>
                          <a:effectLst/>
                          <a:latin typeface="Calibri" panose="020F0502020204030204" pitchFamily="34" charset="0"/>
                          <a:cs typeface="Calibri" panose="020F0502020204030204" pitchFamily="34" charset="0"/>
                        </a:rPr>
                        <a:t> </a:t>
                      </a:r>
                    </a:p>
                  </a:txBody>
                  <a:tcPr marL="0" marR="0" marT="0" marB="0" anchor="b">
                    <a:lnL w="6350" cap="flat" cmpd="sng" algn="ctr">
                      <a:solidFill>
                        <a:srgbClr val="203764"/>
                      </a:solidFill>
                      <a:prstDash val="dot"/>
                      <a:round/>
                      <a:headEnd type="none" w="med" len="med"/>
                      <a:tailEnd type="none" w="med" len="med"/>
                    </a:lnL>
                    <a:lnR w="6350" cap="flat" cmpd="sng" algn="ctr">
                      <a:solidFill>
                        <a:srgbClr val="203764"/>
                      </a:solidFill>
                      <a:prstDash val="dot"/>
                      <a:round/>
                      <a:headEnd type="none" w="med" len="med"/>
                      <a:tailEnd type="none" w="med" len="med"/>
                    </a:lnR>
                    <a:lnT w="6350" cap="flat" cmpd="sng" algn="ctr">
                      <a:solidFill>
                        <a:srgbClr val="203764"/>
                      </a:solidFill>
                      <a:prstDash val="dot"/>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b"/>
                      <a:r>
                        <a:rPr lang="es-CO" sz="1400" b="0" i="0" u="none" strike="noStrike" dirty="0">
                          <a:solidFill>
                            <a:srgbClr val="1F4E78"/>
                          </a:solidFill>
                          <a:effectLst/>
                          <a:latin typeface="Calibri" panose="020F0502020204030204" pitchFamily="34" charset="0"/>
                          <a:cs typeface="Calibri" panose="020F0502020204030204" pitchFamily="34" charset="0"/>
                        </a:rPr>
                        <a:t> </a:t>
                      </a:r>
                    </a:p>
                  </a:txBody>
                  <a:tcPr marL="0" marR="0" marT="0" marB="0" anchor="b">
                    <a:lnL w="6350" cap="flat" cmpd="sng" algn="ctr">
                      <a:solidFill>
                        <a:srgbClr val="203764"/>
                      </a:solidFill>
                      <a:prstDash val="dot"/>
                      <a:round/>
                      <a:headEnd type="none" w="med" len="med"/>
                      <a:tailEnd type="none" w="med" len="med"/>
                    </a:lnL>
                    <a:lnR w="6350" cap="flat" cmpd="sng" algn="ctr">
                      <a:solidFill>
                        <a:srgbClr val="203764"/>
                      </a:solidFill>
                      <a:prstDash val="dot"/>
                      <a:round/>
                      <a:headEnd type="none" w="med" len="med"/>
                      <a:tailEnd type="none" w="med" len="med"/>
                    </a:lnR>
                    <a:lnT w="6350" cap="flat" cmpd="sng" algn="ctr">
                      <a:solidFill>
                        <a:srgbClr val="203764"/>
                      </a:solidFill>
                      <a:prstDash val="dot"/>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b"/>
                      <a:r>
                        <a:rPr lang="es-CO" sz="1400" b="0" i="0" u="none" strike="noStrike">
                          <a:solidFill>
                            <a:srgbClr val="1F4E78"/>
                          </a:solidFill>
                          <a:effectLst/>
                          <a:latin typeface="Calibri" panose="020F0502020204030204" pitchFamily="34" charset="0"/>
                          <a:cs typeface="Calibri" panose="020F0502020204030204" pitchFamily="34" charset="0"/>
                        </a:rPr>
                        <a:t> </a:t>
                      </a:r>
                    </a:p>
                  </a:txBody>
                  <a:tcPr marL="0" marR="0" marT="0" marB="0" anchor="b">
                    <a:lnL w="6350" cap="flat" cmpd="sng" algn="ctr">
                      <a:solidFill>
                        <a:srgbClr val="203764"/>
                      </a:solidFill>
                      <a:prstDash val="dot"/>
                      <a:round/>
                      <a:headEnd type="none" w="med" len="med"/>
                      <a:tailEnd type="none" w="med" len="med"/>
                    </a:lnL>
                    <a:lnR w="6350" cap="flat" cmpd="sng" algn="ctr">
                      <a:solidFill>
                        <a:srgbClr val="203764"/>
                      </a:solidFill>
                      <a:prstDash val="dot"/>
                      <a:round/>
                      <a:headEnd type="none" w="med" len="med"/>
                      <a:tailEnd type="none" w="med" len="med"/>
                    </a:lnR>
                    <a:lnT w="6350" cap="flat" cmpd="sng" algn="ctr">
                      <a:solidFill>
                        <a:srgbClr val="203764"/>
                      </a:solidFill>
                      <a:prstDash val="dot"/>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b"/>
                      <a:r>
                        <a:rPr lang="es-CO" sz="1400" b="0" i="0" u="none" strike="noStrike" dirty="0">
                          <a:solidFill>
                            <a:srgbClr val="1F4E78"/>
                          </a:solidFill>
                          <a:effectLst/>
                          <a:latin typeface="Calibri" panose="020F0502020204030204" pitchFamily="34" charset="0"/>
                          <a:cs typeface="Calibri" panose="020F0502020204030204" pitchFamily="34" charset="0"/>
                        </a:rPr>
                        <a:t> </a:t>
                      </a:r>
                    </a:p>
                  </a:txBody>
                  <a:tcPr marL="0" marR="0" marT="0" marB="0" anchor="b">
                    <a:lnL w="6350" cap="flat" cmpd="sng" algn="ctr">
                      <a:solidFill>
                        <a:srgbClr val="203764"/>
                      </a:solidFill>
                      <a:prstDash val="dot"/>
                      <a:round/>
                      <a:headEnd type="none" w="med" len="med"/>
                      <a:tailEnd type="none" w="med" len="med"/>
                    </a:lnL>
                    <a:lnR w="6350" cap="flat" cmpd="sng" algn="ctr">
                      <a:solidFill>
                        <a:srgbClr val="203764"/>
                      </a:solidFill>
                      <a:prstDash val="dot"/>
                      <a:round/>
                      <a:headEnd type="none" w="med" len="med"/>
                      <a:tailEnd type="none" w="med" len="med"/>
                    </a:lnR>
                    <a:lnT w="6350" cap="flat" cmpd="sng" algn="ctr">
                      <a:solidFill>
                        <a:srgbClr val="203764"/>
                      </a:solidFill>
                      <a:prstDash val="dot"/>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b"/>
                      <a:r>
                        <a:rPr lang="es-CO" sz="1400" b="0" i="0" u="none" strike="noStrike" dirty="0">
                          <a:solidFill>
                            <a:srgbClr val="1F4E78"/>
                          </a:solidFill>
                          <a:effectLst/>
                          <a:latin typeface="Calibri" panose="020F0502020204030204" pitchFamily="34" charset="0"/>
                          <a:cs typeface="Calibri" panose="020F0502020204030204" pitchFamily="34" charset="0"/>
                        </a:rPr>
                        <a:t> </a:t>
                      </a:r>
                    </a:p>
                  </a:txBody>
                  <a:tcPr marL="0" marR="0" marT="0" marB="0" anchor="b">
                    <a:lnL w="6350" cap="flat" cmpd="sng" algn="ctr">
                      <a:solidFill>
                        <a:srgbClr val="203764"/>
                      </a:solidFill>
                      <a:prstDash val="dot"/>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203764"/>
                      </a:solidFill>
                      <a:prstDash val="dot"/>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2127821385"/>
                  </a:ext>
                </a:extLst>
              </a:tr>
              <a:tr h="424574">
                <a:tc rowSpan="4">
                  <a:txBody>
                    <a:bodyPr/>
                    <a:lstStyle/>
                    <a:p>
                      <a:pPr algn="ctr" rtl="0" fontAlgn="ctr"/>
                      <a:r>
                        <a:rPr lang="es-ES" sz="1400" b="0" i="0" u="none" strike="noStrike" dirty="0">
                          <a:solidFill>
                            <a:srgbClr val="203764"/>
                          </a:solidFill>
                          <a:effectLst/>
                          <a:latin typeface="Calibri" panose="020F0502020204030204" pitchFamily="34" charset="0"/>
                          <a:cs typeface="Calibri" panose="020F0502020204030204" pitchFamily="34" charset="0"/>
                        </a:rPr>
                        <a:t>Tipologías articuladas en el marco de las mesas estratégicas llevadas al Centro de Coordinación Contra las Finanzas de Organizaciones de Delito Transnacional y Terrorismo</a:t>
                      </a:r>
                    </a:p>
                  </a:txBody>
                  <a:tcPr marL="0" marR="0" marT="0" marB="0" anchor="ctr">
                    <a:lnL w="12700" cap="flat" cmpd="sng" algn="ctr">
                      <a:solidFill>
                        <a:schemeClr val="tx1"/>
                      </a:solidFill>
                      <a:prstDash val="solid"/>
                      <a:round/>
                      <a:headEnd type="none" w="med" len="med"/>
                      <a:tailEnd type="none" w="med" len="med"/>
                    </a:lnL>
                    <a:lnR w="6350" cap="flat" cmpd="sng" algn="ctr">
                      <a:solidFill>
                        <a:srgbClr val="203764"/>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CO" sz="1400" b="0" i="0" u="none" strike="noStrike">
                          <a:solidFill>
                            <a:srgbClr val="203764"/>
                          </a:solidFill>
                          <a:effectLst/>
                          <a:latin typeface="Calibri" panose="020F0502020204030204" pitchFamily="34" charset="0"/>
                          <a:cs typeface="Calibri" panose="020F0502020204030204" pitchFamily="34" charset="0"/>
                        </a:rPr>
                        <a:t>Meta</a:t>
                      </a:r>
                    </a:p>
                  </a:txBody>
                  <a:tcPr marL="0" marR="0" marT="0" marB="0" anchor="ctr">
                    <a:lnL w="6350" cap="flat" cmpd="sng" algn="ctr">
                      <a:solidFill>
                        <a:srgbClr val="203764"/>
                      </a:solidFill>
                      <a:prstDash val="dot"/>
                      <a:round/>
                      <a:headEnd type="none" w="med" len="med"/>
                      <a:tailEnd type="none" w="med" len="med"/>
                    </a:lnL>
                    <a:lnR w="6350" cap="flat" cmpd="sng" algn="ctr">
                      <a:solidFill>
                        <a:srgbClr val="203764"/>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203764"/>
                      </a:solidFill>
                      <a:prstDash val="dot"/>
                      <a:round/>
                      <a:headEnd type="none" w="med" len="med"/>
                      <a:tailEnd type="none" w="med" len="med"/>
                    </a:lnB>
                  </a:tcPr>
                </a:tc>
                <a:tc>
                  <a:txBody>
                    <a:bodyPr/>
                    <a:lstStyle/>
                    <a:p>
                      <a:pPr algn="r" rtl="0" fontAlgn="b"/>
                      <a:r>
                        <a:rPr lang="es-CO" sz="1400" b="0" i="0" u="none" strike="noStrike">
                          <a:solidFill>
                            <a:srgbClr val="1F4E78"/>
                          </a:solidFill>
                          <a:effectLst/>
                          <a:latin typeface="Calibri" panose="020F0502020204030204" pitchFamily="34" charset="0"/>
                          <a:cs typeface="Calibri" panose="020F0502020204030204" pitchFamily="34" charset="0"/>
                        </a:rPr>
                        <a:t>                                   4 </a:t>
                      </a:r>
                    </a:p>
                  </a:txBody>
                  <a:tcPr marL="0" marR="0" marT="0" marB="0" anchor="b">
                    <a:lnL w="6350" cap="flat" cmpd="sng" algn="ctr">
                      <a:solidFill>
                        <a:srgbClr val="203764"/>
                      </a:solidFill>
                      <a:prstDash val="dot"/>
                      <a:round/>
                      <a:headEnd type="none" w="med" len="med"/>
                      <a:tailEnd type="none" w="med" len="med"/>
                    </a:lnL>
                    <a:lnR w="6350" cap="flat" cmpd="sng" algn="ctr">
                      <a:solidFill>
                        <a:srgbClr val="203764"/>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203764"/>
                      </a:solidFill>
                      <a:prstDash val="dot"/>
                      <a:round/>
                      <a:headEnd type="none" w="med" len="med"/>
                      <a:tailEnd type="none" w="med" len="med"/>
                    </a:lnB>
                  </a:tcPr>
                </a:tc>
                <a:tc>
                  <a:txBody>
                    <a:bodyPr/>
                    <a:lstStyle/>
                    <a:p>
                      <a:pPr algn="r" rtl="0" fontAlgn="b"/>
                      <a:r>
                        <a:rPr lang="es-CO" sz="1400" b="0" i="0" u="none" strike="noStrike">
                          <a:solidFill>
                            <a:srgbClr val="1F4E78"/>
                          </a:solidFill>
                          <a:effectLst/>
                          <a:latin typeface="Calibri" panose="020F0502020204030204" pitchFamily="34" charset="0"/>
                          <a:cs typeface="Calibri" panose="020F0502020204030204" pitchFamily="34" charset="0"/>
                        </a:rPr>
                        <a:t>                       1 </a:t>
                      </a:r>
                    </a:p>
                  </a:txBody>
                  <a:tcPr marL="0" marR="0" marT="0" marB="0" anchor="b">
                    <a:lnL w="6350" cap="flat" cmpd="sng" algn="ctr">
                      <a:solidFill>
                        <a:srgbClr val="203764"/>
                      </a:solidFill>
                      <a:prstDash val="dot"/>
                      <a:round/>
                      <a:headEnd type="none" w="med" len="med"/>
                      <a:tailEnd type="none" w="med" len="med"/>
                    </a:lnL>
                    <a:lnR w="6350" cap="flat" cmpd="sng" algn="ctr">
                      <a:solidFill>
                        <a:srgbClr val="203764"/>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203764"/>
                      </a:solidFill>
                      <a:prstDash val="dot"/>
                      <a:round/>
                      <a:headEnd type="none" w="med" len="med"/>
                      <a:tailEnd type="none" w="med" len="med"/>
                    </a:lnB>
                  </a:tcPr>
                </a:tc>
                <a:tc>
                  <a:txBody>
                    <a:bodyPr/>
                    <a:lstStyle/>
                    <a:p>
                      <a:pPr algn="r" rtl="0" fontAlgn="b"/>
                      <a:r>
                        <a:rPr lang="es-CO" sz="1400" b="0" i="0" u="none" strike="noStrike" dirty="0">
                          <a:solidFill>
                            <a:srgbClr val="1F4E78"/>
                          </a:solidFill>
                          <a:effectLst/>
                          <a:latin typeface="Calibri" panose="020F0502020204030204" pitchFamily="34" charset="0"/>
                          <a:cs typeface="Calibri" panose="020F0502020204030204" pitchFamily="34" charset="0"/>
                        </a:rPr>
                        <a:t>                 1 </a:t>
                      </a:r>
                    </a:p>
                  </a:txBody>
                  <a:tcPr marL="0" marR="0" marT="0" marB="0" anchor="b">
                    <a:lnL w="6350" cap="flat" cmpd="sng" algn="ctr">
                      <a:solidFill>
                        <a:srgbClr val="203764"/>
                      </a:solidFill>
                      <a:prstDash val="dot"/>
                      <a:round/>
                      <a:headEnd type="none" w="med" len="med"/>
                      <a:tailEnd type="none" w="med" len="med"/>
                    </a:lnL>
                    <a:lnR w="6350" cap="flat" cmpd="sng" algn="ctr">
                      <a:solidFill>
                        <a:srgbClr val="203764"/>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203764"/>
                      </a:solidFill>
                      <a:prstDash val="dot"/>
                      <a:round/>
                      <a:headEnd type="none" w="med" len="med"/>
                      <a:tailEnd type="none" w="med" len="med"/>
                    </a:lnB>
                  </a:tcPr>
                </a:tc>
                <a:tc>
                  <a:txBody>
                    <a:bodyPr/>
                    <a:lstStyle/>
                    <a:p>
                      <a:pPr algn="r" rtl="0" fontAlgn="b"/>
                      <a:r>
                        <a:rPr lang="es-CO" sz="1400" b="0" i="0" u="none" strike="noStrike">
                          <a:solidFill>
                            <a:srgbClr val="1F4E78"/>
                          </a:solidFill>
                          <a:effectLst/>
                          <a:latin typeface="Calibri" panose="020F0502020204030204" pitchFamily="34" charset="0"/>
                          <a:cs typeface="Calibri" panose="020F0502020204030204" pitchFamily="34" charset="0"/>
                        </a:rPr>
                        <a:t>                 1 </a:t>
                      </a:r>
                    </a:p>
                  </a:txBody>
                  <a:tcPr marL="0" marR="0" marT="0" marB="0" anchor="b">
                    <a:lnL w="6350" cap="flat" cmpd="sng" algn="ctr">
                      <a:solidFill>
                        <a:srgbClr val="203764"/>
                      </a:solidFill>
                      <a:prstDash val="dot"/>
                      <a:round/>
                      <a:headEnd type="none" w="med" len="med"/>
                      <a:tailEnd type="none" w="med" len="med"/>
                    </a:lnL>
                    <a:lnR w="6350" cap="flat" cmpd="sng" algn="ctr">
                      <a:solidFill>
                        <a:srgbClr val="203764"/>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203764"/>
                      </a:solidFill>
                      <a:prstDash val="dot"/>
                      <a:round/>
                      <a:headEnd type="none" w="med" len="med"/>
                      <a:tailEnd type="none" w="med" len="med"/>
                    </a:lnB>
                  </a:tcPr>
                </a:tc>
                <a:tc>
                  <a:txBody>
                    <a:bodyPr/>
                    <a:lstStyle/>
                    <a:p>
                      <a:pPr algn="r" rtl="0" fontAlgn="b"/>
                      <a:r>
                        <a:rPr lang="es-CO" sz="1400" b="0" i="0" u="none" strike="noStrike">
                          <a:solidFill>
                            <a:srgbClr val="1F4E78"/>
                          </a:solidFill>
                          <a:effectLst/>
                          <a:latin typeface="Calibri" panose="020F0502020204030204" pitchFamily="34" charset="0"/>
                          <a:cs typeface="Calibri" panose="020F0502020204030204" pitchFamily="34" charset="0"/>
                        </a:rPr>
                        <a:t> </a:t>
                      </a:r>
                    </a:p>
                  </a:txBody>
                  <a:tcPr marL="0" marR="0" marT="0" marB="0" anchor="b">
                    <a:lnL w="6350" cap="flat" cmpd="sng" algn="ctr">
                      <a:solidFill>
                        <a:srgbClr val="203764"/>
                      </a:solidFill>
                      <a:prstDash val="dot"/>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203764"/>
                      </a:solidFill>
                      <a:prstDash val="dot"/>
                      <a:round/>
                      <a:headEnd type="none" w="med" len="med"/>
                      <a:tailEnd type="none" w="med" len="med"/>
                    </a:lnB>
                  </a:tcPr>
                </a:tc>
                <a:extLst>
                  <a:ext uri="{0D108BD9-81ED-4DB2-BD59-A6C34878D82A}">
                    <a16:rowId xmlns:a16="http://schemas.microsoft.com/office/drawing/2014/main" xmlns="" val="3797118143"/>
                  </a:ext>
                </a:extLst>
              </a:tr>
              <a:tr h="215685">
                <a:tc vMerge="1">
                  <a:txBody>
                    <a:bodyPr/>
                    <a:lstStyle/>
                    <a:p>
                      <a:endParaRPr lang="es-CO"/>
                    </a:p>
                  </a:txBody>
                  <a:tcPr/>
                </a:tc>
                <a:tc>
                  <a:txBody>
                    <a:bodyPr/>
                    <a:lstStyle/>
                    <a:p>
                      <a:pPr algn="ctr" rtl="0" fontAlgn="ctr"/>
                      <a:r>
                        <a:rPr lang="es-CO" sz="1400" b="0" i="0" u="none" strike="noStrike">
                          <a:solidFill>
                            <a:srgbClr val="203764"/>
                          </a:solidFill>
                          <a:effectLst/>
                          <a:latin typeface="Calibri" panose="020F0502020204030204" pitchFamily="34" charset="0"/>
                          <a:cs typeface="Calibri" panose="020F0502020204030204" pitchFamily="34" charset="0"/>
                        </a:rPr>
                        <a:t>Unidad de Medida</a:t>
                      </a:r>
                    </a:p>
                  </a:txBody>
                  <a:tcPr marL="0" marR="0" marT="0" marB="0" anchor="ctr">
                    <a:lnL w="6350" cap="flat" cmpd="sng" algn="ctr">
                      <a:solidFill>
                        <a:srgbClr val="203764"/>
                      </a:solidFill>
                      <a:prstDash val="dot"/>
                      <a:round/>
                      <a:headEnd type="none" w="med" len="med"/>
                      <a:tailEnd type="none" w="med" len="med"/>
                    </a:lnL>
                    <a:lnR w="6350" cap="flat" cmpd="sng" algn="ctr">
                      <a:solidFill>
                        <a:srgbClr val="203764"/>
                      </a:solidFill>
                      <a:prstDash val="dot"/>
                      <a:round/>
                      <a:headEnd type="none" w="med" len="med"/>
                      <a:tailEnd type="none" w="med" len="med"/>
                    </a:lnR>
                    <a:lnT w="6350" cap="flat" cmpd="sng" algn="ctr">
                      <a:solidFill>
                        <a:srgbClr val="203764"/>
                      </a:solidFill>
                      <a:prstDash val="dot"/>
                      <a:round/>
                      <a:headEnd type="none" w="med" len="med"/>
                      <a:tailEnd type="none" w="med" len="med"/>
                    </a:lnT>
                    <a:lnB w="6350" cap="flat" cmpd="sng" algn="ctr">
                      <a:solidFill>
                        <a:srgbClr val="203764"/>
                      </a:solidFill>
                      <a:prstDash val="dot"/>
                      <a:round/>
                      <a:headEnd type="none" w="med" len="med"/>
                      <a:tailEnd type="none" w="med" len="med"/>
                    </a:lnB>
                  </a:tcPr>
                </a:tc>
                <a:tc>
                  <a:txBody>
                    <a:bodyPr/>
                    <a:lstStyle/>
                    <a:p>
                      <a:pPr algn="r" rtl="0" fontAlgn="b"/>
                      <a:r>
                        <a:rPr lang="es-CO" sz="1400" b="0" i="0" u="none" strike="noStrike">
                          <a:solidFill>
                            <a:srgbClr val="1F4E78"/>
                          </a:solidFill>
                          <a:effectLst/>
                          <a:latin typeface="Calibri" panose="020F0502020204030204" pitchFamily="34" charset="0"/>
                          <a:cs typeface="Calibri" panose="020F0502020204030204" pitchFamily="34" charset="0"/>
                        </a:rPr>
                        <a:t> Número </a:t>
                      </a:r>
                    </a:p>
                  </a:txBody>
                  <a:tcPr marL="0" marR="0" marT="0" marB="0" anchor="b">
                    <a:lnL w="6350" cap="flat" cmpd="sng" algn="ctr">
                      <a:solidFill>
                        <a:srgbClr val="203764"/>
                      </a:solidFill>
                      <a:prstDash val="dot"/>
                      <a:round/>
                      <a:headEnd type="none" w="med" len="med"/>
                      <a:tailEnd type="none" w="med" len="med"/>
                    </a:lnL>
                    <a:lnR w="6350" cap="flat" cmpd="sng" algn="ctr">
                      <a:solidFill>
                        <a:srgbClr val="203764"/>
                      </a:solidFill>
                      <a:prstDash val="dot"/>
                      <a:round/>
                      <a:headEnd type="none" w="med" len="med"/>
                      <a:tailEnd type="none" w="med" len="med"/>
                    </a:lnR>
                    <a:lnT w="6350" cap="flat" cmpd="sng" algn="ctr">
                      <a:solidFill>
                        <a:srgbClr val="203764"/>
                      </a:solidFill>
                      <a:prstDash val="dot"/>
                      <a:round/>
                      <a:headEnd type="none" w="med" len="med"/>
                      <a:tailEnd type="none" w="med" len="med"/>
                    </a:lnT>
                    <a:lnB w="6350" cap="flat" cmpd="sng" algn="ctr">
                      <a:solidFill>
                        <a:srgbClr val="203764"/>
                      </a:solidFill>
                      <a:prstDash val="dot"/>
                      <a:round/>
                      <a:headEnd type="none" w="med" len="med"/>
                      <a:tailEnd type="none" w="med" len="med"/>
                    </a:lnB>
                  </a:tcPr>
                </a:tc>
                <a:tc>
                  <a:txBody>
                    <a:bodyPr/>
                    <a:lstStyle/>
                    <a:p>
                      <a:pPr algn="r" rtl="0" fontAlgn="b"/>
                      <a:r>
                        <a:rPr lang="es-CO" sz="1400" b="0" i="0" u="none" strike="noStrike" dirty="0" smtClean="0">
                          <a:solidFill>
                            <a:srgbClr val="1F4E78"/>
                          </a:solidFill>
                          <a:effectLst/>
                          <a:latin typeface="Calibri" panose="020F0502020204030204" pitchFamily="34" charset="0"/>
                          <a:cs typeface="Calibri" panose="020F0502020204030204" pitchFamily="34" charset="0"/>
                        </a:rPr>
                        <a:t> Número</a:t>
                      </a:r>
                      <a:r>
                        <a:rPr lang="es-CO" sz="1400" b="0" i="0" u="none" strike="noStrike" dirty="0">
                          <a:solidFill>
                            <a:srgbClr val="1F4E78"/>
                          </a:solidFill>
                          <a:effectLst/>
                          <a:latin typeface="Calibri" panose="020F0502020204030204" pitchFamily="34" charset="0"/>
                          <a:cs typeface="Calibri" panose="020F0502020204030204" pitchFamily="34" charset="0"/>
                        </a:rPr>
                        <a:t> </a:t>
                      </a:r>
                    </a:p>
                  </a:txBody>
                  <a:tcPr marL="0" marR="0" marT="0" marB="0" anchor="b">
                    <a:lnL w="6350" cap="flat" cmpd="sng" algn="ctr">
                      <a:solidFill>
                        <a:srgbClr val="203764"/>
                      </a:solidFill>
                      <a:prstDash val="dot"/>
                      <a:round/>
                      <a:headEnd type="none" w="med" len="med"/>
                      <a:tailEnd type="none" w="med" len="med"/>
                    </a:lnL>
                    <a:lnR w="6350" cap="flat" cmpd="sng" algn="ctr">
                      <a:solidFill>
                        <a:srgbClr val="203764"/>
                      </a:solidFill>
                      <a:prstDash val="dot"/>
                      <a:round/>
                      <a:headEnd type="none" w="med" len="med"/>
                      <a:tailEnd type="none" w="med" len="med"/>
                    </a:lnR>
                    <a:lnT w="6350" cap="flat" cmpd="sng" algn="ctr">
                      <a:solidFill>
                        <a:srgbClr val="203764"/>
                      </a:solidFill>
                      <a:prstDash val="dot"/>
                      <a:round/>
                      <a:headEnd type="none" w="med" len="med"/>
                      <a:tailEnd type="none" w="med" len="med"/>
                    </a:lnT>
                    <a:lnB w="6350" cap="flat" cmpd="sng" algn="ctr">
                      <a:solidFill>
                        <a:srgbClr val="203764"/>
                      </a:solidFill>
                      <a:prstDash val="dot"/>
                      <a:round/>
                      <a:headEnd type="none" w="med" len="med"/>
                      <a:tailEnd type="none" w="med" len="med"/>
                    </a:lnB>
                  </a:tcPr>
                </a:tc>
                <a:tc>
                  <a:txBody>
                    <a:bodyPr/>
                    <a:lstStyle/>
                    <a:p>
                      <a:pPr algn="r" rtl="0" fontAlgn="b"/>
                      <a:r>
                        <a:rPr lang="es-CO" sz="1400" b="0" i="0" u="none" strike="noStrike" dirty="0" smtClean="0">
                          <a:solidFill>
                            <a:srgbClr val="1F4E78"/>
                          </a:solidFill>
                          <a:effectLst/>
                          <a:latin typeface="Calibri" panose="020F0502020204030204" pitchFamily="34" charset="0"/>
                          <a:cs typeface="Calibri" panose="020F0502020204030204" pitchFamily="34" charset="0"/>
                        </a:rPr>
                        <a:t> Número</a:t>
                      </a:r>
                      <a:r>
                        <a:rPr lang="es-CO" sz="1400" b="0" i="0" u="none" strike="noStrike" dirty="0">
                          <a:solidFill>
                            <a:srgbClr val="1F4E78"/>
                          </a:solidFill>
                          <a:effectLst/>
                          <a:latin typeface="Calibri" panose="020F0502020204030204" pitchFamily="34" charset="0"/>
                          <a:cs typeface="Calibri" panose="020F0502020204030204" pitchFamily="34" charset="0"/>
                        </a:rPr>
                        <a:t> </a:t>
                      </a:r>
                    </a:p>
                  </a:txBody>
                  <a:tcPr marL="0" marR="0" marT="0" marB="0" anchor="b">
                    <a:lnL w="6350" cap="flat" cmpd="sng" algn="ctr">
                      <a:solidFill>
                        <a:srgbClr val="203764"/>
                      </a:solidFill>
                      <a:prstDash val="dot"/>
                      <a:round/>
                      <a:headEnd type="none" w="med" len="med"/>
                      <a:tailEnd type="none" w="med" len="med"/>
                    </a:lnL>
                    <a:lnR w="6350" cap="flat" cmpd="sng" algn="ctr">
                      <a:solidFill>
                        <a:srgbClr val="203764"/>
                      </a:solidFill>
                      <a:prstDash val="dot"/>
                      <a:round/>
                      <a:headEnd type="none" w="med" len="med"/>
                      <a:tailEnd type="none" w="med" len="med"/>
                    </a:lnR>
                    <a:lnT w="6350" cap="flat" cmpd="sng" algn="ctr">
                      <a:solidFill>
                        <a:srgbClr val="203764"/>
                      </a:solidFill>
                      <a:prstDash val="dot"/>
                      <a:round/>
                      <a:headEnd type="none" w="med" len="med"/>
                      <a:tailEnd type="none" w="med" len="med"/>
                    </a:lnT>
                    <a:lnB w="6350" cap="flat" cmpd="sng" algn="ctr">
                      <a:solidFill>
                        <a:srgbClr val="203764"/>
                      </a:solidFill>
                      <a:prstDash val="dot"/>
                      <a:round/>
                      <a:headEnd type="none" w="med" len="med"/>
                      <a:tailEnd type="none" w="med" len="med"/>
                    </a:lnB>
                  </a:tcPr>
                </a:tc>
                <a:tc>
                  <a:txBody>
                    <a:bodyPr/>
                    <a:lstStyle/>
                    <a:p>
                      <a:pPr algn="r" rtl="0" fontAlgn="b"/>
                      <a:r>
                        <a:rPr lang="es-CO" sz="1400" b="0" i="0" u="none" strike="noStrike" dirty="0" smtClean="0">
                          <a:solidFill>
                            <a:srgbClr val="1F4E78"/>
                          </a:solidFill>
                          <a:effectLst/>
                          <a:latin typeface="Calibri" panose="020F0502020204030204" pitchFamily="34" charset="0"/>
                          <a:cs typeface="Calibri" panose="020F0502020204030204" pitchFamily="34" charset="0"/>
                        </a:rPr>
                        <a:t> Número</a:t>
                      </a:r>
                      <a:r>
                        <a:rPr lang="es-CO" sz="1400" b="0" i="0" u="none" strike="noStrike" dirty="0">
                          <a:solidFill>
                            <a:srgbClr val="1F4E78"/>
                          </a:solidFill>
                          <a:effectLst/>
                          <a:latin typeface="Calibri" panose="020F0502020204030204" pitchFamily="34" charset="0"/>
                          <a:cs typeface="Calibri" panose="020F0502020204030204" pitchFamily="34" charset="0"/>
                        </a:rPr>
                        <a:t> </a:t>
                      </a:r>
                    </a:p>
                  </a:txBody>
                  <a:tcPr marL="0" marR="0" marT="0" marB="0" anchor="b">
                    <a:lnL w="6350" cap="flat" cmpd="sng" algn="ctr">
                      <a:solidFill>
                        <a:srgbClr val="203764"/>
                      </a:solidFill>
                      <a:prstDash val="dot"/>
                      <a:round/>
                      <a:headEnd type="none" w="med" len="med"/>
                      <a:tailEnd type="none" w="med" len="med"/>
                    </a:lnL>
                    <a:lnR w="6350" cap="flat" cmpd="sng" algn="ctr">
                      <a:solidFill>
                        <a:srgbClr val="203764"/>
                      </a:solidFill>
                      <a:prstDash val="dot"/>
                      <a:round/>
                      <a:headEnd type="none" w="med" len="med"/>
                      <a:tailEnd type="none" w="med" len="med"/>
                    </a:lnR>
                    <a:lnT w="6350" cap="flat" cmpd="sng" algn="ctr">
                      <a:solidFill>
                        <a:srgbClr val="203764"/>
                      </a:solidFill>
                      <a:prstDash val="dot"/>
                      <a:round/>
                      <a:headEnd type="none" w="med" len="med"/>
                      <a:tailEnd type="none" w="med" len="med"/>
                    </a:lnT>
                    <a:lnB w="6350" cap="flat" cmpd="sng" algn="ctr">
                      <a:solidFill>
                        <a:srgbClr val="203764"/>
                      </a:solidFill>
                      <a:prstDash val="dot"/>
                      <a:round/>
                      <a:headEnd type="none" w="med" len="med"/>
                      <a:tailEnd type="none" w="med" len="med"/>
                    </a:lnB>
                  </a:tcPr>
                </a:tc>
                <a:tc>
                  <a:txBody>
                    <a:bodyPr/>
                    <a:lstStyle/>
                    <a:p>
                      <a:pPr algn="r" rtl="0" fontAlgn="b"/>
                      <a:r>
                        <a:rPr lang="es-CO" sz="1400" b="0" i="0" u="none" strike="noStrike">
                          <a:solidFill>
                            <a:srgbClr val="1F4E78"/>
                          </a:solidFill>
                          <a:effectLst/>
                          <a:latin typeface="Calibri" panose="020F0502020204030204" pitchFamily="34" charset="0"/>
                          <a:cs typeface="Calibri" panose="020F0502020204030204" pitchFamily="34" charset="0"/>
                        </a:rPr>
                        <a:t> </a:t>
                      </a:r>
                    </a:p>
                  </a:txBody>
                  <a:tcPr marL="0" marR="0" marT="0" marB="0" anchor="b">
                    <a:lnL w="6350" cap="flat" cmpd="sng" algn="ctr">
                      <a:solidFill>
                        <a:srgbClr val="203764"/>
                      </a:solidFill>
                      <a:prstDash val="dot"/>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203764"/>
                      </a:solidFill>
                      <a:prstDash val="dot"/>
                      <a:round/>
                      <a:headEnd type="none" w="med" len="med"/>
                      <a:tailEnd type="none" w="med" len="med"/>
                    </a:lnT>
                    <a:lnB w="6350" cap="flat" cmpd="sng" algn="ctr">
                      <a:solidFill>
                        <a:srgbClr val="203764"/>
                      </a:solidFill>
                      <a:prstDash val="dot"/>
                      <a:round/>
                      <a:headEnd type="none" w="med" len="med"/>
                      <a:tailEnd type="none" w="med" len="med"/>
                    </a:lnB>
                  </a:tcPr>
                </a:tc>
                <a:extLst>
                  <a:ext uri="{0D108BD9-81ED-4DB2-BD59-A6C34878D82A}">
                    <a16:rowId xmlns:a16="http://schemas.microsoft.com/office/drawing/2014/main" xmlns="" val="3925104528"/>
                  </a:ext>
                </a:extLst>
              </a:tr>
              <a:tr h="424574">
                <a:tc vMerge="1">
                  <a:txBody>
                    <a:bodyPr/>
                    <a:lstStyle/>
                    <a:p>
                      <a:endParaRPr lang="es-CO"/>
                    </a:p>
                  </a:txBody>
                  <a:tcPr/>
                </a:tc>
                <a:tc>
                  <a:txBody>
                    <a:bodyPr/>
                    <a:lstStyle/>
                    <a:p>
                      <a:pPr algn="ctr" rtl="0" fontAlgn="ctr"/>
                      <a:r>
                        <a:rPr lang="es-CO" sz="1400" b="0" i="0" u="none" strike="noStrike">
                          <a:solidFill>
                            <a:srgbClr val="203764"/>
                          </a:solidFill>
                          <a:effectLst/>
                          <a:latin typeface="Calibri" panose="020F0502020204030204" pitchFamily="34" charset="0"/>
                          <a:cs typeface="Calibri" panose="020F0502020204030204" pitchFamily="34" charset="0"/>
                        </a:rPr>
                        <a:t>Avance</a:t>
                      </a:r>
                    </a:p>
                  </a:txBody>
                  <a:tcPr marL="0" marR="0" marT="0" marB="0" anchor="ctr">
                    <a:lnL w="6350" cap="flat" cmpd="sng" algn="ctr">
                      <a:solidFill>
                        <a:srgbClr val="203764"/>
                      </a:solidFill>
                      <a:prstDash val="dot"/>
                      <a:round/>
                      <a:headEnd type="none" w="med" len="med"/>
                      <a:tailEnd type="none" w="med" len="med"/>
                    </a:lnL>
                    <a:lnR w="6350" cap="flat" cmpd="sng" algn="ctr">
                      <a:solidFill>
                        <a:srgbClr val="203764"/>
                      </a:solidFill>
                      <a:prstDash val="dot"/>
                      <a:round/>
                      <a:headEnd type="none" w="med" len="med"/>
                      <a:tailEnd type="none" w="med" len="med"/>
                    </a:lnR>
                    <a:lnT w="6350" cap="flat" cmpd="sng" algn="ctr">
                      <a:solidFill>
                        <a:srgbClr val="203764"/>
                      </a:solidFill>
                      <a:prstDash val="dot"/>
                      <a:round/>
                      <a:headEnd type="none" w="med" len="med"/>
                      <a:tailEnd type="none" w="med" len="med"/>
                    </a:lnT>
                    <a:lnB w="6350" cap="flat" cmpd="sng" algn="ctr">
                      <a:solidFill>
                        <a:srgbClr val="203764"/>
                      </a:solidFill>
                      <a:prstDash val="dot"/>
                      <a:round/>
                      <a:headEnd type="none" w="med" len="med"/>
                      <a:tailEnd type="none" w="med" len="med"/>
                    </a:lnB>
                  </a:tcPr>
                </a:tc>
                <a:tc>
                  <a:txBody>
                    <a:bodyPr/>
                    <a:lstStyle/>
                    <a:p>
                      <a:pPr algn="r" rtl="0" fontAlgn="b"/>
                      <a:r>
                        <a:rPr lang="es-CO" sz="1400" b="0" i="0" u="none" strike="noStrike">
                          <a:solidFill>
                            <a:srgbClr val="1F4E78"/>
                          </a:solidFill>
                          <a:effectLst/>
                          <a:latin typeface="Calibri" panose="020F0502020204030204" pitchFamily="34" charset="0"/>
                          <a:cs typeface="Calibri" panose="020F0502020204030204" pitchFamily="34" charset="0"/>
                        </a:rPr>
                        <a:t>                                   2 </a:t>
                      </a:r>
                    </a:p>
                  </a:txBody>
                  <a:tcPr marL="0" marR="0" marT="0" marB="0" anchor="b">
                    <a:lnL w="6350" cap="flat" cmpd="sng" algn="ctr">
                      <a:solidFill>
                        <a:srgbClr val="203764"/>
                      </a:solidFill>
                      <a:prstDash val="dot"/>
                      <a:round/>
                      <a:headEnd type="none" w="med" len="med"/>
                      <a:tailEnd type="none" w="med" len="med"/>
                    </a:lnL>
                    <a:lnR w="6350" cap="flat" cmpd="sng" algn="ctr">
                      <a:solidFill>
                        <a:srgbClr val="203764"/>
                      </a:solidFill>
                      <a:prstDash val="dot"/>
                      <a:round/>
                      <a:headEnd type="none" w="med" len="med"/>
                      <a:tailEnd type="none" w="med" len="med"/>
                    </a:lnR>
                    <a:lnT w="6350" cap="flat" cmpd="sng" algn="ctr">
                      <a:solidFill>
                        <a:srgbClr val="203764"/>
                      </a:solidFill>
                      <a:prstDash val="dot"/>
                      <a:round/>
                      <a:headEnd type="none" w="med" len="med"/>
                      <a:tailEnd type="none" w="med" len="med"/>
                    </a:lnT>
                    <a:lnB w="6350" cap="flat" cmpd="sng" algn="ctr">
                      <a:solidFill>
                        <a:srgbClr val="203764"/>
                      </a:solidFill>
                      <a:prstDash val="dot"/>
                      <a:round/>
                      <a:headEnd type="none" w="med" len="med"/>
                      <a:tailEnd type="none" w="med" len="med"/>
                    </a:lnB>
                  </a:tcPr>
                </a:tc>
                <a:tc>
                  <a:txBody>
                    <a:bodyPr/>
                    <a:lstStyle/>
                    <a:p>
                      <a:pPr algn="r" rtl="0" fontAlgn="b"/>
                      <a:r>
                        <a:rPr lang="es-CO" sz="1400" b="0" i="0" u="none" strike="noStrike" dirty="0">
                          <a:solidFill>
                            <a:srgbClr val="1F4E78"/>
                          </a:solidFill>
                          <a:effectLst/>
                          <a:latin typeface="Calibri" panose="020F0502020204030204" pitchFamily="34" charset="0"/>
                          <a:cs typeface="Calibri" panose="020F0502020204030204" pitchFamily="34" charset="0"/>
                        </a:rPr>
                        <a:t>                      </a:t>
                      </a:r>
                      <a:r>
                        <a:rPr lang="es-CO" sz="1400" b="0" i="0" u="none" strike="noStrike" dirty="0" smtClean="0">
                          <a:solidFill>
                            <a:srgbClr val="1F4E78"/>
                          </a:solidFill>
                          <a:effectLst/>
                          <a:latin typeface="Calibri" panose="020F0502020204030204" pitchFamily="34" charset="0"/>
                          <a:cs typeface="Calibri" panose="020F0502020204030204" pitchFamily="34" charset="0"/>
                        </a:rPr>
                        <a:t>2   </a:t>
                      </a:r>
                      <a:endParaRPr lang="es-CO" sz="1400" b="0" i="0" u="none" strike="noStrike" dirty="0">
                        <a:solidFill>
                          <a:srgbClr val="1F4E78"/>
                        </a:solidFill>
                        <a:effectLst/>
                        <a:latin typeface="Calibri" panose="020F0502020204030204" pitchFamily="34" charset="0"/>
                        <a:cs typeface="Calibri" panose="020F0502020204030204" pitchFamily="34" charset="0"/>
                      </a:endParaRPr>
                    </a:p>
                  </a:txBody>
                  <a:tcPr marL="0" marR="0" marT="0" marB="0" anchor="b">
                    <a:lnL w="6350" cap="flat" cmpd="sng" algn="ctr">
                      <a:solidFill>
                        <a:srgbClr val="203764"/>
                      </a:solidFill>
                      <a:prstDash val="dot"/>
                      <a:round/>
                      <a:headEnd type="none" w="med" len="med"/>
                      <a:tailEnd type="none" w="med" len="med"/>
                    </a:lnL>
                    <a:lnR w="6350" cap="flat" cmpd="sng" algn="ctr">
                      <a:solidFill>
                        <a:srgbClr val="203764"/>
                      </a:solidFill>
                      <a:prstDash val="dot"/>
                      <a:round/>
                      <a:headEnd type="none" w="med" len="med"/>
                      <a:tailEnd type="none" w="med" len="med"/>
                    </a:lnR>
                    <a:lnT w="6350" cap="flat" cmpd="sng" algn="ctr">
                      <a:solidFill>
                        <a:srgbClr val="203764"/>
                      </a:solidFill>
                      <a:prstDash val="dot"/>
                      <a:round/>
                      <a:headEnd type="none" w="med" len="med"/>
                      <a:tailEnd type="none" w="med" len="med"/>
                    </a:lnT>
                    <a:lnB w="6350" cap="flat" cmpd="sng" algn="ctr">
                      <a:solidFill>
                        <a:srgbClr val="203764"/>
                      </a:solidFill>
                      <a:prstDash val="dot"/>
                      <a:round/>
                      <a:headEnd type="none" w="med" len="med"/>
                      <a:tailEnd type="none" w="med" len="med"/>
                    </a:lnB>
                  </a:tcPr>
                </a:tc>
                <a:tc>
                  <a:txBody>
                    <a:bodyPr/>
                    <a:lstStyle/>
                    <a:p>
                      <a:pPr algn="r" rtl="0" fontAlgn="b"/>
                      <a:r>
                        <a:rPr lang="es-CO" sz="1400" b="0" i="0" u="none" strike="noStrike" dirty="0" smtClean="0">
                          <a:solidFill>
                            <a:srgbClr val="1F4E78"/>
                          </a:solidFill>
                          <a:effectLst/>
                          <a:latin typeface="Calibri" panose="020F0502020204030204" pitchFamily="34" charset="0"/>
                          <a:cs typeface="Calibri" panose="020F0502020204030204" pitchFamily="34" charset="0"/>
                        </a:rPr>
                        <a:t>-.</a:t>
                      </a:r>
                      <a:r>
                        <a:rPr lang="es-CO" sz="1400" b="0" i="0" u="none" strike="noStrike" dirty="0">
                          <a:solidFill>
                            <a:srgbClr val="1F4E78"/>
                          </a:solidFill>
                          <a:effectLst/>
                          <a:latin typeface="Calibri" panose="020F0502020204030204" pitchFamily="34" charset="0"/>
                          <a:cs typeface="Calibri" panose="020F0502020204030204" pitchFamily="34" charset="0"/>
                        </a:rPr>
                        <a:t> </a:t>
                      </a:r>
                    </a:p>
                  </a:txBody>
                  <a:tcPr marL="0" marR="0" marT="0" marB="0" anchor="b">
                    <a:lnL w="6350" cap="flat" cmpd="sng" algn="ctr">
                      <a:solidFill>
                        <a:srgbClr val="203764"/>
                      </a:solidFill>
                      <a:prstDash val="dot"/>
                      <a:round/>
                      <a:headEnd type="none" w="med" len="med"/>
                      <a:tailEnd type="none" w="med" len="med"/>
                    </a:lnL>
                    <a:lnR w="6350" cap="flat" cmpd="sng" algn="ctr">
                      <a:solidFill>
                        <a:srgbClr val="203764"/>
                      </a:solidFill>
                      <a:prstDash val="dot"/>
                      <a:round/>
                      <a:headEnd type="none" w="med" len="med"/>
                      <a:tailEnd type="none" w="med" len="med"/>
                    </a:lnR>
                    <a:lnT w="6350" cap="flat" cmpd="sng" algn="ctr">
                      <a:solidFill>
                        <a:srgbClr val="203764"/>
                      </a:solidFill>
                      <a:prstDash val="dot"/>
                      <a:round/>
                      <a:headEnd type="none" w="med" len="med"/>
                      <a:tailEnd type="none" w="med" len="med"/>
                    </a:lnT>
                    <a:lnB w="6350" cap="flat" cmpd="sng" algn="ctr">
                      <a:solidFill>
                        <a:srgbClr val="203764"/>
                      </a:solidFill>
                      <a:prstDash val="dot"/>
                      <a:round/>
                      <a:headEnd type="none" w="med" len="med"/>
                      <a:tailEnd type="none" w="med" len="med"/>
                    </a:lnB>
                  </a:tcPr>
                </a:tc>
                <a:tc>
                  <a:txBody>
                    <a:bodyPr/>
                    <a:lstStyle/>
                    <a:p>
                      <a:pPr algn="r" rtl="0" fontAlgn="b"/>
                      <a:r>
                        <a:rPr lang="es-CO" sz="1400" b="0" i="0" u="none" strike="noStrike" dirty="0">
                          <a:solidFill>
                            <a:srgbClr val="1F4E78"/>
                          </a:solidFill>
                          <a:effectLst/>
                          <a:latin typeface="Calibri" panose="020F0502020204030204" pitchFamily="34" charset="0"/>
                          <a:cs typeface="Calibri" panose="020F0502020204030204" pitchFamily="34" charset="0"/>
                        </a:rPr>
                        <a:t> </a:t>
                      </a:r>
                    </a:p>
                  </a:txBody>
                  <a:tcPr marL="0" marR="0" marT="0" marB="0" anchor="b">
                    <a:lnL w="6350" cap="flat" cmpd="sng" algn="ctr">
                      <a:solidFill>
                        <a:srgbClr val="203764"/>
                      </a:solidFill>
                      <a:prstDash val="dot"/>
                      <a:round/>
                      <a:headEnd type="none" w="med" len="med"/>
                      <a:tailEnd type="none" w="med" len="med"/>
                    </a:lnL>
                    <a:lnR w="6350" cap="flat" cmpd="sng" algn="ctr">
                      <a:solidFill>
                        <a:srgbClr val="203764"/>
                      </a:solidFill>
                      <a:prstDash val="dot"/>
                      <a:round/>
                      <a:headEnd type="none" w="med" len="med"/>
                      <a:tailEnd type="none" w="med" len="med"/>
                    </a:lnR>
                    <a:lnT w="6350" cap="flat" cmpd="sng" algn="ctr">
                      <a:solidFill>
                        <a:srgbClr val="203764"/>
                      </a:solidFill>
                      <a:prstDash val="dot"/>
                      <a:round/>
                      <a:headEnd type="none" w="med" len="med"/>
                      <a:tailEnd type="none" w="med" len="med"/>
                    </a:lnT>
                    <a:lnB w="6350" cap="flat" cmpd="sng" algn="ctr">
                      <a:solidFill>
                        <a:srgbClr val="203764"/>
                      </a:solidFill>
                      <a:prstDash val="dot"/>
                      <a:round/>
                      <a:headEnd type="none" w="med" len="med"/>
                      <a:tailEnd type="none" w="med" len="med"/>
                    </a:lnB>
                  </a:tcPr>
                </a:tc>
                <a:tc>
                  <a:txBody>
                    <a:bodyPr/>
                    <a:lstStyle/>
                    <a:p>
                      <a:pPr algn="r" rtl="0" fontAlgn="b"/>
                      <a:r>
                        <a:rPr lang="es-CO" sz="1400" b="0" i="0" u="none" strike="noStrike">
                          <a:solidFill>
                            <a:srgbClr val="1F4E78"/>
                          </a:solidFill>
                          <a:effectLst/>
                          <a:latin typeface="Calibri" panose="020F0502020204030204" pitchFamily="34" charset="0"/>
                          <a:cs typeface="Calibri" panose="020F0502020204030204" pitchFamily="34" charset="0"/>
                        </a:rPr>
                        <a:t> </a:t>
                      </a:r>
                    </a:p>
                  </a:txBody>
                  <a:tcPr marL="0" marR="0" marT="0" marB="0" anchor="b">
                    <a:lnL w="6350" cap="flat" cmpd="sng" algn="ctr">
                      <a:solidFill>
                        <a:srgbClr val="203764"/>
                      </a:solidFill>
                      <a:prstDash val="dot"/>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203764"/>
                      </a:solidFill>
                      <a:prstDash val="dot"/>
                      <a:round/>
                      <a:headEnd type="none" w="med" len="med"/>
                      <a:tailEnd type="none" w="med" len="med"/>
                    </a:lnT>
                    <a:lnB w="6350" cap="flat" cmpd="sng" algn="ctr">
                      <a:solidFill>
                        <a:srgbClr val="203764"/>
                      </a:solidFill>
                      <a:prstDash val="dot"/>
                      <a:round/>
                      <a:headEnd type="none" w="med" len="med"/>
                      <a:tailEnd type="none" w="med" len="med"/>
                    </a:lnB>
                  </a:tcPr>
                </a:tc>
                <a:extLst>
                  <a:ext uri="{0D108BD9-81ED-4DB2-BD59-A6C34878D82A}">
                    <a16:rowId xmlns:a16="http://schemas.microsoft.com/office/drawing/2014/main" xmlns="" val="1873960975"/>
                  </a:ext>
                </a:extLst>
              </a:tr>
              <a:tr h="321880">
                <a:tc vMerge="1">
                  <a:txBody>
                    <a:bodyPr/>
                    <a:lstStyle/>
                    <a:p>
                      <a:endParaRPr lang="es-CO"/>
                    </a:p>
                  </a:txBody>
                  <a:tcPr/>
                </a:tc>
                <a:tc>
                  <a:txBody>
                    <a:bodyPr/>
                    <a:lstStyle/>
                    <a:p>
                      <a:pPr algn="ctr" rtl="0" fontAlgn="ctr"/>
                      <a:r>
                        <a:rPr lang="es-CO" sz="1400" b="0" i="0" u="none" strike="noStrike">
                          <a:solidFill>
                            <a:srgbClr val="203764"/>
                          </a:solidFill>
                          <a:effectLst/>
                          <a:latin typeface="Calibri" panose="020F0502020204030204" pitchFamily="34" charset="0"/>
                          <a:cs typeface="Calibri" panose="020F0502020204030204" pitchFamily="34" charset="0"/>
                        </a:rPr>
                        <a:t>Recursos</a:t>
                      </a:r>
                    </a:p>
                  </a:txBody>
                  <a:tcPr marL="0" marR="0" marT="0" marB="0" anchor="ctr">
                    <a:lnL w="6350" cap="flat" cmpd="sng" algn="ctr">
                      <a:solidFill>
                        <a:srgbClr val="203764"/>
                      </a:solidFill>
                      <a:prstDash val="dot"/>
                      <a:round/>
                      <a:headEnd type="none" w="med" len="med"/>
                      <a:tailEnd type="none" w="med" len="med"/>
                    </a:lnL>
                    <a:lnR w="6350" cap="flat" cmpd="sng" algn="ctr">
                      <a:solidFill>
                        <a:srgbClr val="203764"/>
                      </a:solidFill>
                      <a:prstDash val="dot"/>
                      <a:round/>
                      <a:headEnd type="none" w="med" len="med"/>
                      <a:tailEnd type="none" w="med" len="med"/>
                    </a:lnR>
                    <a:lnT w="6350" cap="flat" cmpd="sng" algn="ctr">
                      <a:solidFill>
                        <a:srgbClr val="203764"/>
                      </a:solidFill>
                      <a:prstDash val="dot"/>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b"/>
                      <a:r>
                        <a:rPr lang="es-CO" sz="1400" b="0" i="0" u="none" strike="noStrike">
                          <a:solidFill>
                            <a:srgbClr val="1F4E78"/>
                          </a:solidFill>
                          <a:effectLst/>
                          <a:latin typeface="Calibri" panose="020F0502020204030204" pitchFamily="34" charset="0"/>
                          <a:cs typeface="Calibri" panose="020F0502020204030204" pitchFamily="34" charset="0"/>
                        </a:rPr>
                        <a:t> </a:t>
                      </a:r>
                    </a:p>
                  </a:txBody>
                  <a:tcPr marL="0" marR="0" marT="0" marB="0" anchor="b">
                    <a:lnL w="6350" cap="flat" cmpd="sng" algn="ctr">
                      <a:solidFill>
                        <a:srgbClr val="203764"/>
                      </a:solidFill>
                      <a:prstDash val="dot"/>
                      <a:round/>
                      <a:headEnd type="none" w="med" len="med"/>
                      <a:tailEnd type="none" w="med" len="med"/>
                    </a:lnL>
                    <a:lnR w="6350" cap="flat" cmpd="sng" algn="ctr">
                      <a:solidFill>
                        <a:srgbClr val="203764"/>
                      </a:solidFill>
                      <a:prstDash val="dot"/>
                      <a:round/>
                      <a:headEnd type="none" w="med" len="med"/>
                      <a:tailEnd type="none" w="med" len="med"/>
                    </a:lnR>
                    <a:lnT w="6350" cap="flat" cmpd="sng" algn="ctr">
                      <a:solidFill>
                        <a:srgbClr val="203764"/>
                      </a:solidFill>
                      <a:prstDash val="dot"/>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b"/>
                      <a:r>
                        <a:rPr lang="es-CO" sz="1400" b="0" i="0" u="none" strike="noStrike">
                          <a:solidFill>
                            <a:srgbClr val="1F4E78"/>
                          </a:solidFill>
                          <a:effectLst/>
                          <a:latin typeface="Calibri" panose="020F0502020204030204" pitchFamily="34" charset="0"/>
                          <a:cs typeface="Calibri" panose="020F0502020204030204" pitchFamily="34" charset="0"/>
                        </a:rPr>
                        <a:t> </a:t>
                      </a:r>
                    </a:p>
                  </a:txBody>
                  <a:tcPr marL="0" marR="0" marT="0" marB="0" anchor="b">
                    <a:lnL w="6350" cap="flat" cmpd="sng" algn="ctr">
                      <a:solidFill>
                        <a:srgbClr val="203764"/>
                      </a:solidFill>
                      <a:prstDash val="dot"/>
                      <a:round/>
                      <a:headEnd type="none" w="med" len="med"/>
                      <a:tailEnd type="none" w="med" len="med"/>
                    </a:lnL>
                    <a:lnR w="6350" cap="flat" cmpd="sng" algn="ctr">
                      <a:solidFill>
                        <a:srgbClr val="203764"/>
                      </a:solidFill>
                      <a:prstDash val="dot"/>
                      <a:round/>
                      <a:headEnd type="none" w="med" len="med"/>
                      <a:tailEnd type="none" w="med" len="med"/>
                    </a:lnR>
                    <a:lnT w="6350" cap="flat" cmpd="sng" algn="ctr">
                      <a:solidFill>
                        <a:srgbClr val="203764"/>
                      </a:solidFill>
                      <a:prstDash val="dot"/>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b"/>
                      <a:r>
                        <a:rPr lang="es-CO" sz="1400" b="0" i="0" u="none" strike="noStrike">
                          <a:solidFill>
                            <a:srgbClr val="1F4E78"/>
                          </a:solidFill>
                          <a:effectLst/>
                          <a:latin typeface="Calibri" panose="020F0502020204030204" pitchFamily="34" charset="0"/>
                          <a:cs typeface="Calibri" panose="020F0502020204030204" pitchFamily="34" charset="0"/>
                        </a:rPr>
                        <a:t> </a:t>
                      </a:r>
                    </a:p>
                  </a:txBody>
                  <a:tcPr marL="0" marR="0" marT="0" marB="0" anchor="b">
                    <a:lnL w="6350" cap="flat" cmpd="sng" algn="ctr">
                      <a:solidFill>
                        <a:srgbClr val="203764"/>
                      </a:solidFill>
                      <a:prstDash val="dot"/>
                      <a:round/>
                      <a:headEnd type="none" w="med" len="med"/>
                      <a:tailEnd type="none" w="med" len="med"/>
                    </a:lnL>
                    <a:lnR w="6350" cap="flat" cmpd="sng" algn="ctr">
                      <a:solidFill>
                        <a:srgbClr val="203764"/>
                      </a:solidFill>
                      <a:prstDash val="dot"/>
                      <a:round/>
                      <a:headEnd type="none" w="med" len="med"/>
                      <a:tailEnd type="none" w="med" len="med"/>
                    </a:lnR>
                    <a:lnT w="6350" cap="flat" cmpd="sng" algn="ctr">
                      <a:solidFill>
                        <a:srgbClr val="203764"/>
                      </a:solidFill>
                      <a:prstDash val="dot"/>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b"/>
                      <a:r>
                        <a:rPr lang="es-CO" sz="1400" b="0" i="0" u="none" strike="noStrike" dirty="0">
                          <a:solidFill>
                            <a:srgbClr val="1F4E78"/>
                          </a:solidFill>
                          <a:effectLst/>
                          <a:latin typeface="Calibri" panose="020F0502020204030204" pitchFamily="34" charset="0"/>
                          <a:cs typeface="Calibri" panose="020F0502020204030204" pitchFamily="34" charset="0"/>
                        </a:rPr>
                        <a:t> </a:t>
                      </a:r>
                    </a:p>
                  </a:txBody>
                  <a:tcPr marL="0" marR="0" marT="0" marB="0" anchor="b">
                    <a:lnL w="6350" cap="flat" cmpd="sng" algn="ctr">
                      <a:solidFill>
                        <a:srgbClr val="203764"/>
                      </a:solidFill>
                      <a:prstDash val="dot"/>
                      <a:round/>
                      <a:headEnd type="none" w="med" len="med"/>
                      <a:tailEnd type="none" w="med" len="med"/>
                    </a:lnL>
                    <a:lnR w="6350" cap="flat" cmpd="sng" algn="ctr">
                      <a:solidFill>
                        <a:srgbClr val="203764"/>
                      </a:solidFill>
                      <a:prstDash val="dot"/>
                      <a:round/>
                      <a:headEnd type="none" w="med" len="med"/>
                      <a:tailEnd type="none" w="med" len="med"/>
                    </a:lnR>
                    <a:lnT w="6350" cap="flat" cmpd="sng" algn="ctr">
                      <a:solidFill>
                        <a:srgbClr val="203764"/>
                      </a:solidFill>
                      <a:prstDash val="dot"/>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b"/>
                      <a:r>
                        <a:rPr lang="es-CO" sz="1400" b="0" i="0" u="none" strike="noStrike" dirty="0">
                          <a:solidFill>
                            <a:srgbClr val="1F4E78"/>
                          </a:solidFill>
                          <a:effectLst/>
                          <a:latin typeface="Calibri" panose="020F0502020204030204" pitchFamily="34" charset="0"/>
                          <a:cs typeface="Calibri" panose="020F0502020204030204" pitchFamily="34" charset="0"/>
                        </a:rPr>
                        <a:t> </a:t>
                      </a:r>
                    </a:p>
                  </a:txBody>
                  <a:tcPr marL="0" marR="0" marT="0" marB="0" anchor="b">
                    <a:lnL w="6350" cap="flat" cmpd="sng" algn="ctr">
                      <a:solidFill>
                        <a:srgbClr val="203764"/>
                      </a:solidFill>
                      <a:prstDash val="dot"/>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203764"/>
                      </a:solidFill>
                      <a:prstDash val="dot"/>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554145966"/>
                  </a:ext>
                </a:extLst>
              </a:tr>
              <a:tr h="202178">
                <a:tc gridSpan="7">
                  <a:txBody>
                    <a:bodyPr/>
                    <a:lstStyle/>
                    <a:p>
                      <a:pPr algn="l" fontAlgn="b"/>
                      <a:r>
                        <a:rPr lang="es-CO" sz="1050" b="0" i="0" u="none" strike="noStrike" dirty="0">
                          <a:solidFill>
                            <a:srgbClr val="002060"/>
                          </a:solidFill>
                          <a:effectLst/>
                          <a:latin typeface="Calibri" panose="020F0502020204030204" pitchFamily="34" charset="0"/>
                          <a:cs typeface="Calibri" panose="020F0502020204030204" pitchFamily="34" charset="0"/>
                        </a:rPr>
                        <a:t>Fuente. </a:t>
                      </a:r>
                      <a:r>
                        <a:rPr lang="es-CO" sz="1050" b="0" i="0" u="none" strike="noStrike" dirty="0" smtClean="0">
                          <a:solidFill>
                            <a:srgbClr val="002060"/>
                          </a:solidFill>
                          <a:effectLst/>
                          <a:latin typeface="Calibri" panose="020F0502020204030204" pitchFamily="34" charset="0"/>
                          <a:cs typeface="Calibri" panose="020F0502020204030204" pitchFamily="34" charset="0"/>
                        </a:rPr>
                        <a:t>SINERGIA</a:t>
                      </a:r>
                    </a:p>
                    <a:p>
                      <a:pPr algn="l" fontAlgn="b"/>
                      <a:r>
                        <a:rPr lang="es-CO" sz="1050" b="0" i="0" u="none" strike="noStrike" dirty="0" smtClean="0">
                          <a:solidFill>
                            <a:srgbClr val="002060"/>
                          </a:solidFill>
                          <a:effectLst/>
                          <a:latin typeface="Calibri" panose="020F0502020204030204" pitchFamily="34" charset="0"/>
                          <a:cs typeface="Calibri" panose="020F0502020204030204" pitchFamily="34" charset="0"/>
                        </a:rPr>
                        <a:t>*</a:t>
                      </a:r>
                      <a:r>
                        <a:rPr lang="es-CO" sz="1050" b="0" i="0" u="none" strike="noStrike" baseline="0" dirty="0" smtClean="0">
                          <a:solidFill>
                            <a:srgbClr val="002060"/>
                          </a:solidFill>
                          <a:effectLst/>
                          <a:latin typeface="Calibri" panose="020F0502020204030204" pitchFamily="34" charset="0"/>
                          <a:cs typeface="Calibri" panose="020F0502020204030204" pitchFamily="34" charset="0"/>
                        </a:rPr>
                        <a:t> El avance reportado para la vigencia 2020 tiene corte al mes de Abril. </a:t>
                      </a:r>
                      <a:endParaRPr lang="es-CO" sz="1050" b="0" i="0" u="none" strike="noStrike" dirty="0">
                        <a:solidFill>
                          <a:srgbClr val="002060"/>
                        </a:solidFill>
                        <a:effectLst/>
                        <a:latin typeface="Calibri" panose="020F0502020204030204" pitchFamily="34" charset="0"/>
                        <a:cs typeface="Calibri" panose="020F0502020204030204" pitchFamily="34" charset="0"/>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extLst>
                  <a:ext uri="{0D108BD9-81ED-4DB2-BD59-A6C34878D82A}">
                    <a16:rowId xmlns:a16="http://schemas.microsoft.com/office/drawing/2014/main" xmlns="" val="2340217732"/>
                  </a:ext>
                </a:extLst>
              </a:tr>
            </a:tbl>
          </a:graphicData>
        </a:graphic>
      </p:graphicFrame>
    </p:spTree>
    <p:extLst>
      <p:ext uri="{BB962C8B-B14F-4D97-AF65-F5344CB8AC3E}">
        <p14:creationId xmlns:p14="http://schemas.microsoft.com/office/powerpoint/2010/main" val="54371035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5">
            <a:extLst>
              <a:ext uri="{FF2B5EF4-FFF2-40B4-BE49-F238E27FC236}">
                <a16:creationId xmlns:a16="http://schemas.microsoft.com/office/drawing/2014/main" xmlns="" id="{147A00F9-85D5-482F-8929-515BA65B6DAA}"/>
              </a:ext>
            </a:extLst>
          </p:cNvPr>
          <p:cNvSpPr>
            <a:spLocks noGrp="1"/>
          </p:cNvSpPr>
          <p:nvPr>
            <p:ph type="title"/>
          </p:nvPr>
        </p:nvSpPr>
        <p:spPr>
          <a:xfrm>
            <a:off x="5914743" y="439229"/>
            <a:ext cx="4689567" cy="559387"/>
          </a:xfrm>
        </p:spPr>
        <p:txBody>
          <a:bodyPr/>
          <a:lstStyle/>
          <a:p>
            <a:r>
              <a:rPr lang="es-CO" sz="2400" dirty="0"/>
              <a:t>Principales Logros 2019 </a:t>
            </a:r>
            <a:r>
              <a:rPr lang="es-CO" sz="2400" dirty="0" smtClean="0"/>
              <a:t>– 2020</a:t>
            </a:r>
            <a:br>
              <a:rPr lang="es-CO" sz="2400" dirty="0" smtClean="0"/>
            </a:br>
            <a:r>
              <a:rPr lang="es-CO" sz="2400" dirty="0" smtClean="0"/>
              <a:t>Sector Hacienda</a:t>
            </a:r>
            <a:endParaRPr lang="es-CO" sz="2400" dirty="0"/>
          </a:p>
        </p:txBody>
      </p:sp>
      <p:pic>
        <p:nvPicPr>
          <p:cNvPr id="5" name="Picture 2" descr="Mintrane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9286" y="249581"/>
            <a:ext cx="4778754" cy="938684"/>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2" name="Tabla 1"/>
          <p:cNvGraphicFramePr>
            <a:graphicFrameLocks noGrp="1"/>
          </p:cNvGraphicFramePr>
          <p:nvPr>
            <p:extLst>
              <p:ext uri="{D42A27DB-BD31-4B8C-83A1-F6EECF244321}">
                <p14:modId xmlns:p14="http://schemas.microsoft.com/office/powerpoint/2010/main" val="1889652387"/>
              </p:ext>
            </p:extLst>
          </p:nvPr>
        </p:nvGraphicFramePr>
        <p:xfrm>
          <a:off x="838200" y="1825625"/>
          <a:ext cx="10589743" cy="2448901"/>
        </p:xfrm>
        <a:graphic>
          <a:graphicData uri="http://schemas.openxmlformats.org/drawingml/2006/table">
            <a:tbl>
              <a:tblPr>
                <a:tableStyleId>{2D5ABB26-0587-4C30-8999-92F81FD0307C}</a:tableStyleId>
              </a:tblPr>
              <a:tblGrid>
                <a:gridCol w="10589743">
                  <a:extLst>
                    <a:ext uri="{9D8B030D-6E8A-4147-A177-3AD203B41FA5}">
                      <a16:colId xmlns:a16="http://schemas.microsoft.com/office/drawing/2014/main" xmlns="" val="3805254739"/>
                    </a:ext>
                  </a:extLst>
                </a:gridCol>
              </a:tblGrid>
              <a:tr h="498181">
                <a:tc>
                  <a:txBody>
                    <a:bodyPr/>
                    <a:lstStyle/>
                    <a:p>
                      <a:pPr marL="342900" indent="-342900" algn="just" fontAlgn="ctr">
                        <a:buAutoNum type="arabicPeriod"/>
                      </a:pPr>
                      <a:r>
                        <a:rPr lang="es-CO" sz="1600" u="none" strike="noStrike" dirty="0" smtClean="0">
                          <a:effectLst/>
                        </a:rPr>
                        <a:t>Desde enero 2019 a abril 2020, </a:t>
                      </a:r>
                      <a:r>
                        <a:rPr lang="es-CO" sz="1600" u="none" strike="noStrike" baseline="0" dirty="0" smtClean="0">
                          <a:effectLst/>
                        </a:rPr>
                        <a:t>se ha logrado detectar y difundir a la Fiscalía General de la Nación, 109 posibles redes criminales relacionadas con Lavado de Activos y Financiación del Terrorismo, a través </a:t>
                      </a:r>
                      <a:r>
                        <a:rPr lang="es-CO" sz="1600" u="none" strike="noStrike" dirty="0" smtClean="0">
                          <a:effectLst/>
                        </a:rPr>
                        <a:t>del</a:t>
                      </a:r>
                      <a:r>
                        <a:rPr lang="es-CO" sz="1600" u="none" strike="noStrike" baseline="0" dirty="0" smtClean="0">
                          <a:effectLst/>
                        </a:rPr>
                        <a:t> análisis operativo, financiero y económico y otras herramientas tecnológicas.</a:t>
                      </a:r>
                    </a:p>
                    <a:p>
                      <a:pPr marL="342900" indent="-342900" algn="just" fontAlgn="ctr">
                        <a:buAutoNum type="arabicPeriod"/>
                      </a:pPr>
                      <a:endParaRPr lang="es-CO" sz="1600" u="none" strike="noStrike" baseline="0" dirty="0" smtClean="0">
                        <a:effectLst/>
                      </a:endParaRPr>
                    </a:p>
                    <a:p>
                      <a:pPr marL="342900" marR="0" lvl="0" indent="-342900" algn="just" defTabSz="914400" rtl="0" eaLnBrk="1" fontAlgn="ctr" latinLnBrk="0" hangingPunct="1">
                        <a:lnSpc>
                          <a:spcPct val="100000"/>
                        </a:lnSpc>
                        <a:spcBef>
                          <a:spcPts val="0"/>
                        </a:spcBef>
                        <a:spcAft>
                          <a:spcPts val="0"/>
                        </a:spcAft>
                        <a:buClrTx/>
                        <a:buSzTx/>
                        <a:buFontTx/>
                        <a:buAutoNum type="arabicPeriod"/>
                        <a:tabLst/>
                        <a:defRPr/>
                      </a:pPr>
                      <a:r>
                        <a:rPr lang="es-CO" sz="1600" u="none" strike="noStrike" baseline="0" dirty="0" smtClean="0">
                          <a:effectLst/>
                        </a:rPr>
                        <a:t> </a:t>
                      </a:r>
                      <a:r>
                        <a:rPr lang="es-CO" sz="1600" u="none" strike="noStrike" dirty="0" smtClean="0">
                          <a:effectLst/>
                        </a:rPr>
                        <a:t>Se han venido desarrollando mesas de trabajo</a:t>
                      </a:r>
                      <a:r>
                        <a:rPr lang="es-CO" sz="1600" u="none" strike="noStrike" baseline="0" dirty="0" smtClean="0">
                          <a:effectLst/>
                        </a:rPr>
                        <a:t> con los representantes gremiales y actores de los diferentes sectores para la identificación de tipologías, </a:t>
                      </a:r>
                      <a:r>
                        <a:rPr lang="es-ES" sz="1600" u="none" strike="noStrike" baseline="0" dirty="0" smtClean="0">
                          <a:effectLst/>
                        </a:rPr>
                        <a:t>buscando contar con herramientas que conlleven al debilitamiento de las economías ilícitas y a la desarticulación de estructuras criminales.</a:t>
                      </a:r>
                      <a:endParaRPr lang="es-CO" sz="1600" u="none" strike="noStrike" dirty="0" smtClean="0">
                        <a:effectLst/>
                      </a:endParaRPr>
                    </a:p>
                    <a:p>
                      <a:pPr marL="342900" indent="-342900" algn="just" fontAlgn="ctr">
                        <a:buAutoNum type="arabicPeriod"/>
                      </a:pPr>
                      <a:endParaRPr lang="es-CO" sz="1600" b="0" i="0" u="none" strike="noStrike" dirty="0">
                        <a:solidFill>
                          <a:srgbClr val="002060"/>
                        </a:solidFill>
                        <a:effectLst/>
                        <a:latin typeface="Calibri" panose="020F0502020204030204" pitchFamily="34" charset="0"/>
                      </a:endParaRPr>
                    </a:p>
                  </a:txBody>
                  <a:tcPr marL="0" marR="0" marT="0" marB="0" anchor="ctr"/>
                </a:tc>
                <a:extLst>
                  <a:ext uri="{0D108BD9-81ED-4DB2-BD59-A6C34878D82A}">
                    <a16:rowId xmlns:a16="http://schemas.microsoft.com/office/drawing/2014/main" xmlns="" val="1263495949"/>
                  </a:ext>
                </a:extLst>
              </a:tr>
              <a:tr h="498181">
                <a:tc>
                  <a:txBody>
                    <a:bodyPr/>
                    <a:lstStyle/>
                    <a:p>
                      <a:pPr algn="just" fontAlgn="ctr"/>
                      <a:endParaRPr lang="es-CO" sz="1600" b="0" i="0" u="none" strike="noStrike" dirty="0">
                        <a:solidFill>
                          <a:srgbClr val="002060"/>
                        </a:solidFill>
                        <a:effectLst/>
                        <a:latin typeface="Calibri" panose="020F0502020204030204" pitchFamily="34" charset="0"/>
                      </a:endParaRPr>
                    </a:p>
                  </a:txBody>
                  <a:tcPr marL="0" marR="0" marT="0" marB="0" anchor="ctr"/>
                </a:tc>
                <a:extLst>
                  <a:ext uri="{0D108BD9-81ED-4DB2-BD59-A6C34878D82A}">
                    <a16:rowId xmlns:a16="http://schemas.microsoft.com/office/drawing/2014/main" xmlns="" val="3021238150"/>
                  </a:ext>
                </a:extLst>
              </a:tr>
            </a:tbl>
          </a:graphicData>
        </a:graphic>
      </p:graphicFrame>
    </p:spTree>
    <p:extLst>
      <p:ext uri="{BB962C8B-B14F-4D97-AF65-F5344CB8AC3E}">
        <p14:creationId xmlns:p14="http://schemas.microsoft.com/office/powerpoint/2010/main" val="34791375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xmlns="" id="{A9BF9024-8020-45D8-80DC-C010FECB1919}"/>
              </a:ext>
            </a:extLst>
          </p:cNvPr>
          <p:cNvSpPr>
            <a:spLocks noGrp="1"/>
          </p:cNvSpPr>
          <p:nvPr>
            <p:ph type="body" sz="quarter" idx="11"/>
          </p:nvPr>
        </p:nvSpPr>
        <p:spPr/>
        <p:txBody>
          <a:bodyPr>
            <a:normAutofit/>
          </a:bodyPr>
          <a:lstStyle/>
          <a:p>
            <a:r>
              <a:rPr lang="es-CO" dirty="0"/>
              <a:t>Solicitudes MGMP </a:t>
            </a:r>
            <a:r>
              <a:rPr lang="es-CO" dirty="0" smtClean="0"/>
              <a:t>2021-2024 </a:t>
            </a:r>
            <a:r>
              <a:rPr lang="es-CO" dirty="0"/>
              <a:t>Funcionamiento</a:t>
            </a:r>
          </a:p>
        </p:txBody>
      </p:sp>
      <p:sp>
        <p:nvSpPr>
          <p:cNvPr id="12" name="Text Placeholder 11">
            <a:extLst>
              <a:ext uri="{FF2B5EF4-FFF2-40B4-BE49-F238E27FC236}">
                <a16:creationId xmlns:a16="http://schemas.microsoft.com/office/drawing/2014/main" xmlns="" id="{F474FB92-D38F-4078-BAA8-B8932BB77242}"/>
              </a:ext>
            </a:extLst>
          </p:cNvPr>
          <p:cNvSpPr>
            <a:spLocks noGrp="1"/>
          </p:cNvSpPr>
          <p:nvPr>
            <p:ph type="body" sz="quarter" idx="12"/>
          </p:nvPr>
        </p:nvSpPr>
        <p:spPr/>
        <p:txBody>
          <a:bodyPr>
            <a:normAutofit/>
          </a:bodyPr>
          <a:lstStyle/>
          <a:p>
            <a:r>
              <a:rPr lang="es-CO" dirty="0"/>
              <a:t>2</a:t>
            </a:r>
            <a:r>
              <a:rPr lang="es-CO" dirty="0" smtClean="0"/>
              <a:t>.</a:t>
            </a:r>
            <a:endParaRPr lang="es-CO" dirty="0"/>
          </a:p>
        </p:txBody>
      </p:sp>
    </p:spTree>
    <p:extLst>
      <p:ext uri="{BB962C8B-B14F-4D97-AF65-F5344CB8AC3E}">
        <p14:creationId xmlns:p14="http://schemas.microsoft.com/office/powerpoint/2010/main" val="322436577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5">
            <a:extLst>
              <a:ext uri="{FF2B5EF4-FFF2-40B4-BE49-F238E27FC236}">
                <a16:creationId xmlns:a16="http://schemas.microsoft.com/office/drawing/2014/main" xmlns="" id="{147A00F9-85D5-482F-8929-515BA65B6DAA}"/>
              </a:ext>
            </a:extLst>
          </p:cNvPr>
          <p:cNvSpPr>
            <a:spLocks noGrp="1"/>
          </p:cNvSpPr>
          <p:nvPr>
            <p:ph type="title"/>
          </p:nvPr>
        </p:nvSpPr>
        <p:spPr>
          <a:xfrm>
            <a:off x="292653" y="469157"/>
            <a:ext cx="11613596" cy="559387"/>
          </a:xfrm>
        </p:spPr>
        <p:txBody>
          <a:bodyPr/>
          <a:lstStyle/>
          <a:p>
            <a:r>
              <a:rPr lang="es-CO" dirty="0"/>
              <a:t>2</a:t>
            </a:r>
            <a:r>
              <a:rPr lang="es-CO" dirty="0" smtClean="0"/>
              <a:t>. </a:t>
            </a:r>
            <a:r>
              <a:rPr lang="es-CO" dirty="0"/>
              <a:t>Solicitud MGMP Funcionamiento</a:t>
            </a:r>
          </a:p>
        </p:txBody>
      </p:sp>
      <p:sp>
        <p:nvSpPr>
          <p:cNvPr id="17" name="Text Placeholder 16">
            <a:extLst>
              <a:ext uri="{FF2B5EF4-FFF2-40B4-BE49-F238E27FC236}">
                <a16:creationId xmlns:a16="http://schemas.microsoft.com/office/drawing/2014/main" xmlns="" id="{CC7E4799-0F53-4A92-81A5-D4162B3A1AAE}"/>
              </a:ext>
            </a:extLst>
          </p:cNvPr>
          <p:cNvSpPr>
            <a:spLocks noGrp="1"/>
          </p:cNvSpPr>
          <p:nvPr>
            <p:ph type="body" sz="quarter" idx="10"/>
          </p:nvPr>
        </p:nvSpPr>
        <p:spPr>
          <a:xfrm>
            <a:off x="810480" y="1028544"/>
            <a:ext cx="11614384" cy="360939"/>
          </a:xfrm>
        </p:spPr>
        <p:txBody>
          <a:bodyPr/>
          <a:lstStyle/>
          <a:p>
            <a:r>
              <a:rPr lang="es-CO" dirty="0"/>
              <a:t>Proyecciones</a:t>
            </a:r>
          </a:p>
          <a:p>
            <a:endParaRPr lang="es-CO" dirty="0"/>
          </a:p>
        </p:txBody>
      </p:sp>
      <p:graphicFrame>
        <p:nvGraphicFramePr>
          <p:cNvPr id="4" name="Tabla 3">
            <a:extLst>
              <a:ext uri="{FF2B5EF4-FFF2-40B4-BE49-F238E27FC236}">
                <a16:creationId xmlns:a16="http://schemas.microsoft.com/office/drawing/2014/main" xmlns="" id="{92C6D3E3-91C9-462C-8ABF-4E0535310489}"/>
              </a:ext>
            </a:extLst>
          </p:cNvPr>
          <p:cNvGraphicFramePr>
            <a:graphicFrameLocks noGrp="1"/>
          </p:cNvGraphicFramePr>
          <p:nvPr>
            <p:extLst>
              <p:ext uri="{D42A27DB-BD31-4B8C-83A1-F6EECF244321}">
                <p14:modId xmlns:p14="http://schemas.microsoft.com/office/powerpoint/2010/main" val="3985939277"/>
              </p:ext>
            </p:extLst>
          </p:nvPr>
        </p:nvGraphicFramePr>
        <p:xfrm>
          <a:off x="810480" y="5066932"/>
          <a:ext cx="5345552" cy="400050"/>
        </p:xfrm>
        <a:graphic>
          <a:graphicData uri="http://schemas.openxmlformats.org/drawingml/2006/table">
            <a:tbl>
              <a:tblPr/>
              <a:tblGrid>
                <a:gridCol w="5345552">
                  <a:extLst>
                    <a:ext uri="{9D8B030D-6E8A-4147-A177-3AD203B41FA5}">
                      <a16:colId xmlns:a16="http://schemas.microsoft.com/office/drawing/2014/main" xmlns="" val="4294867119"/>
                    </a:ext>
                  </a:extLst>
                </a:gridCol>
              </a:tblGrid>
              <a:tr h="209550">
                <a:tc>
                  <a:txBody>
                    <a:bodyPr/>
                    <a:lstStyle/>
                    <a:p>
                      <a:pPr algn="l" fontAlgn="ctr"/>
                      <a:r>
                        <a:rPr lang="es-CO" sz="800" b="0" i="0" u="none" strike="noStrike" dirty="0">
                          <a:solidFill>
                            <a:srgbClr val="203764"/>
                          </a:solidFill>
                          <a:effectLst/>
                          <a:latin typeface="Calibri" panose="020F0502020204030204" pitchFamily="34" charset="0"/>
                        </a:rPr>
                        <a:t>* Apropiación vigente a 30 de abril de </a:t>
                      </a:r>
                      <a:r>
                        <a:rPr lang="es-CO" sz="800" b="0" i="0" u="none" strike="noStrike" dirty="0" smtClean="0">
                          <a:solidFill>
                            <a:srgbClr val="203764"/>
                          </a:solidFill>
                          <a:effectLst/>
                          <a:latin typeface="Calibri" panose="020F0502020204030204" pitchFamily="34" charset="0"/>
                        </a:rPr>
                        <a:t>2020, </a:t>
                      </a:r>
                      <a:r>
                        <a:rPr lang="es-CO" sz="800" b="0" i="0" u="none" strike="noStrike" dirty="0">
                          <a:solidFill>
                            <a:srgbClr val="203764"/>
                          </a:solidFill>
                          <a:effectLst/>
                          <a:latin typeface="Calibri" panose="020F0502020204030204" pitchFamily="34" charset="0"/>
                        </a:rPr>
                        <a:t>SIN descontar partidas suspendidas</a:t>
                      </a:r>
                    </a:p>
                  </a:txBody>
                  <a:tcPr marL="0" marR="0" marT="0" marB="0" anchor="ctr">
                    <a:lnL>
                      <a:noFill/>
                    </a:lnL>
                    <a:lnR>
                      <a:noFill/>
                    </a:lnR>
                    <a:lnT>
                      <a:noFill/>
                    </a:lnT>
                    <a:lnB>
                      <a:noFill/>
                    </a:lnB>
                  </a:tcPr>
                </a:tc>
                <a:extLst>
                  <a:ext uri="{0D108BD9-81ED-4DB2-BD59-A6C34878D82A}">
                    <a16:rowId xmlns:a16="http://schemas.microsoft.com/office/drawing/2014/main" xmlns="" val="3461413024"/>
                  </a:ext>
                </a:extLst>
              </a:tr>
              <a:tr h="190500">
                <a:tc>
                  <a:txBody>
                    <a:bodyPr/>
                    <a:lstStyle/>
                    <a:p>
                      <a:pPr algn="l" fontAlgn="ctr"/>
                      <a:r>
                        <a:rPr lang="es-CO" sz="800" b="0" i="0" u="none" strike="noStrike" dirty="0">
                          <a:solidFill>
                            <a:srgbClr val="203764"/>
                          </a:solidFill>
                          <a:effectLst/>
                          <a:latin typeface="Calibri" panose="020F0502020204030204" pitchFamily="34" charset="0"/>
                        </a:rPr>
                        <a:t>** Apropiación vigente a 30 de abril de </a:t>
                      </a:r>
                      <a:r>
                        <a:rPr lang="es-CO" sz="800" b="0" i="0" u="none" strike="noStrike" dirty="0" smtClean="0">
                          <a:solidFill>
                            <a:srgbClr val="203764"/>
                          </a:solidFill>
                          <a:effectLst/>
                          <a:latin typeface="Calibri" panose="020F0502020204030204" pitchFamily="34" charset="0"/>
                        </a:rPr>
                        <a:t>2020, </a:t>
                      </a:r>
                      <a:r>
                        <a:rPr lang="es-CO" sz="800" b="0" i="0" u="none" strike="noStrike" dirty="0">
                          <a:solidFill>
                            <a:srgbClr val="203764"/>
                          </a:solidFill>
                          <a:effectLst/>
                          <a:latin typeface="Calibri" panose="020F0502020204030204" pitchFamily="34" charset="0"/>
                        </a:rPr>
                        <a:t>descontando partidas suspendidas</a:t>
                      </a:r>
                    </a:p>
                  </a:txBody>
                  <a:tcPr marL="0" marR="0" marT="0" marB="0" anchor="ctr">
                    <a:lnL>
                      <a:noFill/>
                    </a:lnL>
                    <a:lnR>
                      <a:noFill/>
                    </a:lnR>
                    <a:lnT>
                      <a:noFill/>
                    </a:lnT>
                    <a:lnB>
                      <a:noFill/>
                    </a:lnB>
                  </a:tcPr>
                </a:tc>
                <a:extLst>
                  <a:ext uri="{0D108BD9-81ED-4DB2-BD59-A6C34878D82A}">
                    <a16:rowId xmlns:a16="http://schemas.microsoft.com/office/drawing/2014/main" xmlns="" val="1985021368"/>
                  </a:ext>
                </a:extLst>
              </a:tr>
            </a:tbl>
          </a:graphicData>
        </a:graphic>
      </p:graphicFrame>
      <p:graphicFrame>
        <p:nvGraphicFramePr>
          <p:cNvPr id="3" name="Tabla 2"/>
          <p:cNvGraphicFramePr>
            <a:graphicFrameLocks noGrp="1"/>
          </p:cNvGraphicFramePr>
          <p:nvPr>
            <p:extLst>
              <p:ext uri="{D42A27DB-BD31-4B8C-83A1-F6EECF244321}">
                <p14:modId xmlns:p14="http://schemas.microsoft.com/office/powerpoint/2010/main" val="1157190291"/>
              </p:ext>
            </p:extLst>
          </p:nvPr>
        </p:nvGraphicFramePr>
        <p:xfrm>
          <a:off x="810480" y="1587931"/>
          <a:ext cx="10515602" cy="3479001"/>
        </p:xfrm>
        <a:graphic>
          <a:graphicData uri="http://schemas.openxmlformats.org/drawingml/2006/table">
            <a:tbl>
              <a:tblPr/>
              <a:tblGrid>
                <a:gridCol w="3179450">
                  <a:extLst>
                    <a:ext uri="{9D8B030D-6E8A-4147-A177-3AD203B41FA5}">
                      <a16:colId xmlns:a16="http://schemas.microsoft.com/office/drawing/2014/main" xmlns="" val="2469217315"/>
                    </a:ext>
                  </a:extLst>
                </a:gridCol>
                <a:gridCol w="756583">
                  <a:extLst>
                    <a:ext uri="{9D8B030D-6E8A-4147-A177-3AD203B41FA5}">
                      <a16:colId xmlns:a16="http://schemas.microsoft.com/office/drawing/2014/main" xmlns="" val="754805337"/>
                    </a:ext>
                  </a:extLst>
                </a:gridCol>
                <a:gridCol w="756583">
                  <a:extLst>
                    <a:ext uri="{9D8B030D-6E8A-4147-A177-3AD203B41FA5}">
                      <a16:colId xmlns:a16="http://schemas.microsoft.com/office/drawing/2014/main" xmlns="" val="4132138286"/>
                    </a:ext>
                  </a:extLst>
                </a:gridCol>
                <a:gridCol w="747576">
                  <a:extLst>
                    <a:ext uri="{9D8B030D-6E8A-4147-A177-3AD203B41FA5}">
                      <a16:colId xmlns:a16="http://schemas.microsoft.com/office/drawing/2014/main" xmlns="" val="3588789432"/>
                    </a:ext>
                  </a:extLst>
                </a:gridCol>
                <a:gridCol w="722807">
                  <a:extLst>
                    <a:ext uri="{9D8B030D-6E8A-4147-A177-3AD203B41FA5}">
                      <a16:colId xmlns:a16="http://schemas.microsoft.com/office/drawing/2014/main" xmlns="" val="2177532045"/>
                    </a:ext>
                  </a:extLst>
                </a:gridCol>
                <a:gridCol w="747576">
                  <a:extLst>
                    <a:ext uri="{9D8B030D-6E8A-4147-A177-3AD203B41FA5}">
                      <a16:colId xmlns:a16="http://schemas.microsoft.com/office/drawing/2014/main" xmlns="" val="116594888"/>
                    </a:ext>
                  </a:extLst>
                </a:gridCol>
                <a:gridCol w="702541">
                  <a:extLst>
                    <a:ext uri="{9D8B030D-6E8A-4147-A177-3AD203B41FA5}">
                      <a16:colId xmlns:a16="http://schemas.microsoft.com/office/drawing/2014/main" xmlns="" val="2754376045"/>
                    </a:ext>
                  </a:extLst>
                </a:gridCol>
                <a:gridCol w="720555">
                  <a:extLst>
                    <a:ext uri="{9D8B030D-6E8A-4147-A177-3AD203B41FA5}">
                      <a16:colId xmlns:a16="http://schemas.microsoft.com/office/drawing/2014/main" xmlns="" val="2767365202"/>
                    </a:ext>
                  </a:extLst>
                </a:gridCol>
                <a:gridCol w="722807">
                  <a:extLst>
                    <a:ext uri="{9D8B030D-6E8A-4147-A177-3AD203B41FA5}">
                      <a16:colId xmlns:a16="http://schemas.microsoft.com/office/drawing/2014/main" xmlns="" val="1087559689"/>
                    </a:ext>
                  </a:extLst>
                </a:gridCol>
                <a:gridCol w="729562">
                  <a:extLst>
                    <a:ext uri="{9D8B030D-6E8A-4147-A177-3AD203B41FA5}">
                      <a16:colId xmlns:a16="http://schemas.microsoft.com/office/drawing/2014/main" xmlns="" val="788726135"/>
                    </a:ext>
                  </a:extLst>
                </a:gridCol>
                <a:gridCol w="729562">
                  <a:extLst>
                    <a:ext uri="{9D8B030D-6E8A-4147-A177-3AD203B41FA5}">
                      <a16:colId xmlns:a16="http://schemas.microsoft.com/office/drawing/2014/main" xmlns="" val="3552342211"/>
                    </a:ext>
                  </a:extLst>
                </a:gridCol>
              </a:tblGrid>
              <a:tr h="137639">
                <a:tc>
                  <a:txBody>
                    <a:bodyPr/>
                    <a:lstStyle/>
                    <a:p>
                      <a:pPr algn="l" rtl="0" fontAlgn="ctr"/>
                      <a:r>
                        <a:rPr lang="es-CO" sz="1050" b="1" i="0" u="none" strike="noStrike">
                          <a:solidFill>
                            <a:srgbClr val="203764"/>
                          </a:solidFill>
                          <a:effectLst/>
                          <a:latin typeface="Calibri" panose="020F0502020204030204" pitchFamily="34" charset="0"/>
                          <a:cs typeface="Calibri" panose="020F0502020204030204" pitchFamily="34" charset="0"/>
                        </a:rPr>
                        <a:t>Millones de pesos</a:t>
                      </a:r>
                    </a:p>
                  </a:txBody>
                  <a:tcPr marL="0" marR="0" marT="0" marB="0" anchor="ctr">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ctr"/>
                      <a:endParaRPr lang="es-CO" sz="1050" b="0" i="0" u="none" strike="noStrike">
                        <a:solidFill>
                          <a:srgbClr val="000000"/>
                        </a:solidFill>
                        <a:effectLst/>
                        <a:latin typeface="Calibri" panose="020F0502020204030204" pitchFamily="34" charset="0"/>
                        <a:cs typeface="Calibri" panose="020F0502020204030204" pitchFamily="34" charset="0"/>
                      </a:endParaRPr>
                    </a:p>
                  </a:txBody>
                  <a:tcPr marL="0" marR="0" marT="0" marB="0" anchor="ctr">
                    <a:lnL>
                      <a:noFill/>
                    </a:lnL>
                    <a:lnR>
                      <a:noFill/>
                    </a:lnR>
                    <a:lnT w="1270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ctr"/>
                      <a:r>
                        <a:rPr lang="es-CO" sz="1050" b="0" i="0" u="none" strike="noStrike">
                          <a:solidFill>
                            <a:srgbClr val="000000"/>
                          </a:solidFill>
                          <a:effectLst/>
                          <a:latin typeface="Calibri" panose="020F0502020204030204" pitchFamily="34" charset="0"/>
                          <a:cs typeface="Calibri" panose="020F0502020204030204" pitchFamily="34" charset="0"/>
                        </a:rPr>
                        <a:t> </a:t>
                      </a:r>
                    </a:p>
                  </a:txBody>
                  <a:tcPr marL="0" marR="0" marT="0" marB="0" anchor="ctr">
                    <a:lnL>
                      <a:noFill/>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8">
                  <a:txBody>
                    <a:bodyPr/>
                    <a:lstStyle/>
                    <a:p>
                      <a:pPr algn="ctr" rtl="0" fontAlgn="ctr"/>
                      <a:r>
                        <a:rPr lang="es-CO" sz="1050" b="1" i="0" u="none" strike="noStrike">
                          <a:solidFill>
                            <a:srgbClr val="FFFFFF"/>
                          </a:solidFill>
                          <a:effectLst/>
                          <a:latin typeface="Calibri" panose="020F0502020204030204" pitchFamily="34" charset="0"/>
                          <a:cs typeface="Calibri" panose="020F0502020204030204" pitchFamily="34" charset="0"/>
                        </a:rPr>
                        <a:t>Solicitud MGMP 2021 - 2024</a:t>
                      </a:r>
                    </a:p>
                  </a:txBody>
                  <a:tcPr marL="0" marR="0" marT="0" marB="0" anchor="ctr">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03764"/>
                    </a:solidFill>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extLst>
                  <a:ext uri="{0D108BD9-81ED-4DB2-BD59-A6C34878D82A}">
                    <a16:rowId xmlns:a16="http://schemas.microsoft.com/office/drawing/2014/main" xmlns="" val="2953836296"/>
                  </a:ext>
                </a:extLst>
              </a:tr>
              <a:tr h="137639">
                <a:tc rowSpan="2">
                  <a:txBody>
                    <a:bodyPr/>
                    <a:lstStyle/>
                    <a:p>
                      <a:pPr algn="ctr" rtl="0" fontAlgn="ctr"/>
                      <a:r>
                        <a:rPr lang="es-CO" sz="1050" b="1" i="0" u="none" strike="noStrike">
                          <a:solidFill>
                            <a:srgbClr val="FFFFFF"/>
                          </a:solidFill>
                          <a:effectLst/>
                          <a:latin typeface="Calibri" panose="020F0502020204030204" pitchFamily="34" charset="0"/>
                          <a:cs typeface="Calibri" panose="020F0502020204030204" pitchFamily="34" charset="0"/>
                        </a:rPr>
                        <a:t>Funcionamiento/Entidad</a:t>
                      </a:r>
                    </a:p>
                  </a:txBody>
                  <a:tcPr marL="0" marR="0" marT="0" marB="0" anchor="ctr">
                    <a:lnL w="12700" cap="flat" cmpd="sng" algn="ctr">
                      <a:solidFill>
                        <a:schemeClr val="tx1"/>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03764"/>
                    </a:solidFill>
                  </a:tcPr>
                </a:tc>
                <a:tc rowSpan="2">
                  <a:txBody>
                    <a:bodyPr/>
                    <a:lstStyle/>
                    <a:p>
                      <a:pPr algn="ctr" rtl="0" fontAlgn="ctr"/>
                      <a:r>
                        <a:rPr lang="es-CO" sz="1050" b="1" i="0" u="none" strike="noStrike">
                          <a:solidFill>
                            <a:srgbClr val="FFFFFF"/>
                          </a:solidFill>
                          <a:effectLst/>
                          <a:latin typeface="Calibri" panose="020F0502020204030204" pitchFamily="34" charset="0"/>
                          <a:cs typeface="Calibri" panose="020F0502020204030204" pitchFamily="34" charset="0"/>
                        </a:rPr>
                        <a:t>2020*</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03764"/>
                    </a:solidFill>
                  </a:tcPr>
                </a:tc>
                <a:tc rowSpan="2">
                  <a:txBody>
                    <a:bodyPr/>
                    <a:lstStyle/>
                    <a:p>
                      <a:pPr algn="ctr" rtl="0" fontAlgn="ctr"/>
                      <a:r>
                        <a:rPr lang="es-CO" sz="1050" b="1" i="0" u="none" strike="noStrike">
                          <a:solidFill>
                            <a:srgbClr val="FFFFFF"/>
                          </a:solidFill>
                          <a:effectLst/>
                          <a:latin typeface="Calibri" panose="020F0502020204030204" pitchFamily="34" charset="0"/>
                          <a:cs typeface="Calibri" panose="020F0502020204030204" pitchFamily="34" charset="0"/>
                        </a:rPr>
                        <a:t>2020**</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03764"/>
                    </a:solidFill>
                  </a:tcPr>
                </a:tc>
                <a:tc rowSpan="2">
                  <a:txBody>
                    <a:bodyPr/>
                    <a:lstStyle/>
                    <a:p>
                      <a:pPr algn="ctr" rtl="0" fontAlgn="ctr"/>
                      <a:r>
                        <a:rPr lang="es-CO" sz="1050" b="1" i="0" u="none" strike="noStrike">
                          <a:solidFill>
                            <a:srgbClr val="FFFFFF"/>
                          </a:solidFill>
                          <a:effectLst/>
                          <a:latin typeface="Calibri" panose="020F0502020204030204" pitchFamily="34" charset="0"/>
                          <a:cs typeface="Calibri" panose="020F0502020204030204" pitchFamily="34" charset="0"/>
                        </a:rPr>
                        <a:t>2021</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03764"/>
                    </a:solidFill>
                  </a:tcPr>
                </a:tc>
                <a:tc rowSpan="2">
                  <a:txBody>
                    <a:bodyPr/>
                    <a:lstStyle/>
                    <a:p>
                      <a:pPr algn="ctr" rtl="0" fontAlgn="ctr"/>
                      <a:r>
                        <a:rPr lang="es-CO" sz="1050" b="1" i="0" u="none" strike="noStrike">
                          <a:solidFill>
                            <a:srgbClr val="FFFFFF"/>
                          </a:solidFill>
                          <a:effectLst/>
                          <a:latin typeface="Calibri" panose="020F0502020204030204" pitchFamily="34" charset="0"/>
                          <a:cs typeface="Calibri" panose="020F0502020204030204" pitchFamily="34" charset="0"/>
                        </a:rPr>
                        <a:t>2022</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03764"/>
                    </a:solidFill>
                  </a:tcPr>
                </a:tc>
                <a:tc rowSpan="2">
                  <a:txBody>
                    <a:bodyPr/>
                    <a:lstStyle/>
                    <a:p>
                      <a:pPr algn="ctr" rtl="0" fontAlgn="ctr"/>
                      <a:r>
                        <a:rPr lang="es-CO" sz="1050" b="1" i="0" u="none" strike="noStrike">
                          <a:solidFill>
                            <a:srgbClr val="FFFFFF"/>
                          </a:solidFill>
                          <a:effectLst/>
                          <a:latin typeface="Calibri" panose="020F0502020204030204" pitchFamily="34" charset="0"/>
                          <a:cs typeface="Calibri" panose="020F0502020204030204" pitchFamily="34" charset="0"/>
                        </a:rPr>
                        <a:t>2023</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03764"/>
                    </a:solidFill>
                  </a:tcPr>
                </a:tc>
                <a:tc rowSpan="2">
                  <a:txBody>
                    <a:bodyPr/>
                    <a:lstStyle/>
                    <a:p>
                      <a:pPr algn="ctr" rtl="0" fontAlgn="ctr"/>
                      <a:r>
                        <a:rPr lang="es-CO" sz="1050" b="1" i="0" u="none" strike="noStrike">
                          <a:solidFill>
                            <a:srgbClr val="FFFFFF"/>
                          </a:solidFill>
                          <a:effectLst/>
                          <a:latin typeface="Calibri" panose="020F0502020204030204" pitchFamily="34" charset="0"/>
                          <a:cs typeface="Calibri" panose="020F0502020204030204" pitchFamily="34" charset="0"/>
                        </a:rPr>
                        <a:t>2024</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03764"/>
                    </a:solidFill>
                  </a:tcPr>
                </a:tc>
                <a:tc>
                  <a:txBody>
                    <a:bodyPr/>
                    <a:lstStyle/>
                    <a:p>
                      <a:pPr algn="ctr" rtl="0" fontAlgn="ctr"/>
                      <a:r>
                        <a:rPr lang="es-CO" sz="1050" b="1" i="0" u="none" strike="noStrike">
                          <a:solidFill>
                            <a:srgbClr val="FFFFFF"/>
                          </a:solidFill>
                          <a:effectLst/>
                          <a:latin typeface="Calibri" panose="020F0502020204030204" pitchFamily="34" charset="0"/>
                          <a:cs typeface="Calibri" panose="020F0502020204030204" pitchFamily="34" charset="0"/>
                        </a:rPr>
                        <a:t>Var%</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203764"/>
                    </a:solidFill>
                  </a:tcPr>
                </a:tc>
                <a:tc>
                  <a:txBody>
                    <a:bodyPr/>
                    <a:lstStyle/>
                    <a:p>
                      <a:pPr algn="ctr" rtl="0" fontAlgn="ctr"/>
                      <a:r>
                        <a:rPr lang="es-CO" sz="1050" b="1" i="0" u="none" strike="noStrike">
                          <a:solidFill>
                            <a:srgbClr val="FFFFFF"/>
                          </a:solidFill>
                          <a:effectLst/>
                          <a:latin typeface="Calibri" panose="020F0502020204030204" pitchFamily="34" charset="0"/>
                          <a:cs typeface="Calibri" panose="020F0502020204030204" pitchFamily="34" charset="0"/>
                        </a:rPr>
                        <a:t>Var%</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203764"/>
                    </a:solidFill>
                  </a:tcPr>
                </a:tc>
                <a:tc>
                  <a:txBody>
                    <a:bodyPr/>
                    <a:lstStyle/>
                    <a:p>
                      <a:pPr algn="ctr" rtl="0" fontAlgn="ctr"/>
                      <a:r>
                        <a:rPr lang="es-CO" sz="1050" b="1" i="0" u="none" strike="noStrike">
                          <a:solidFill>
                            <a:srgbClr val="FFFFFF"/>
                          </a:solidFill>
                          <a:effectLst/>
                          <a:latin typeface="Calibri" panose="020F0502020204030204" pitchFamily="34" charset="0"/>
                          <a:cs typeface="Calibri" panose="020F0502020204030204" pitchFamily="34" charset="0"/>
                        </a:rPr>
                        <a:t>Var%</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203764"/>
                    </a:solidFill>
                  </a:tcPr>
                </a:tc>
                <a:tc>
                  <a:txBody>
                    <a:bodyPr/>
                    <a:lstStyle/>
                    <a:p>
                      <a:pPr algn="ctr" rtl="0" fontAlgn="ctr"/>
                      <a:r>
                        <a:rPr lang="es-CO" sz="1050" b="1" i="0" u="none" strike="noStrike">
                          <a:solidFill>
                            <a:srgbClr val="FFFFFF"/>
                          </a:solidFill>
                          <a:effectLst/>
                          <a:latin typeface="Calibri" panose="020F0502020204030204" pitchFamily="34" charset="0"/>
                          <a:cs typeface="Calibri" panose="020F0502020204030204" pitchFamily="34" charset="0"/>
                        </a:rPr>
                        <a:t>Var%</a:t>
                      </a:r>
                    </a:p>
                  </a:txBody>
                  <a:tcPr marL="0" marR="0" marT="0" marB="0" anchor="ctr">
                    <a:lnL w="6350" cap="flat" cmpd="sng" algn="ctr">
                      <a:solidFill>
                        <a:srgbClr val="B8CCE4"/>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203764"/>
                    </a:solidFill>
                  </a:tcPr>
                </a:tc>
                <a:extLst>
                  <a:ext uri="{0D108BD9-81ED-4DB2-BD59-A6C34878D82A}">
                    <a16:rowId xmlns:a16="http://schemas.microsoft.com/office/drawing/2014/main" xmlns="" val="1065441882"/>
                  </a:ext>
                </a:extLst>
              </a:tr>
              <a:tr h="137639">
                <a:tc vMerge="1">
                  <a:txBody>
                    <a:bodyPr/>
                    <a:lstStyle/>
                    <a:p>
                      <a:endParaRPr lang="es-CO"/>
                    </a:p>
                  </a:txBody>
                  <a:tcPr/>
                </a:tc>
                <a:tc vMerge="1">
                  <a:txBody>
                    <a:bodyPr/>
                    <a:lstStyle/>
                    <a:p>
                      <a:endParaRPr lang="es-CO"/>
                    </a:p>
                  </a:txBody>
                  <a:tcPr/>
                </a:tc>
                <a:tc vMerge="1">
                  <a:txBody>
                    <a:bodyPr/>
                    <a:lstStyle/>
                    <a:p>
                      <a:endParaRPr lang="es-CO"/>
                    </a:p>
                  </a:txBody>
                  <a:tcPr/>
                </a:tc>
                <a:tc vMerge="1">
                  <a:txBody>
                    <a:bodyPr/>
                    <a:lstStyle/>
                    <a:p>
                      <a:endParaRPr lang="es-CO"/>
                    </a:p>
                  </a:txBody>
                  <a:tcPr/>
                </a:tc>
                <a:tc vMerge="1">
                  <a:txBody>
                    <a:bodyPr/>
                    <a:lstStyle/>
                    <a:p>
                      <a:endParaRPr lang="es-CO"/>
                    </a:p>
                  </a:txBody>
                  <a:tcPr/>
                </a:tc>
                <a:tc vMerge="1">
                  <a:txBody>
                    <a:bodyPr/>
                    <a:lstStyle/>
                    <a:p>
                      <a:endParaRPr lang="es-CO"/>
                    </a:p>
                  </a:txBody>
                  <a:tcPr/>
                </a:tc>
                <a:tc vMerge="1">
                  <a:txBody>
                    <a:bodyPr/>
                    <a:lstStyle/>
                    <a:p>
                      <a:endParaRPr lang="es-CO"/>
                    </a:p>
                  </a:txBody>
                  <a:tcPr/>
                </a:tc>
                <a:tc>
                  <a:txBody>
                    <a:bodyPr/>
                    <a:lstStyle/>
                    <a:p>
                      <a:pPr algn="ctr" rtl="0" fontAlgn="ctr"/>
                      <a:r>
                        <a:rPr lang="es-CO" sz="1050" b="1" i="0" u="none" strike="noStrike">
                          <a:solidFill>
                            <a:srgbClr val="FFFFFF"/>
                          </a:solidFill>
                          <a:effectLst/>
                          <a:latin typeface="Calibri" panose="020F0502020204030204" pitchFamily="34" charset="0"/>
                          <a:cs typeface="Calibri" panose="020F0502020204030204" pitchFamily="34" charset="0"/>
                        </a:rPr>
                        <a:t>21/20</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203764"/>
                    </a:solidFill>
                  </a:tcPr>
                </a:tc>
                <a:tc>
                  <a:txBody>
                    <a:bodyPr/>
                    <a:lstStyle/>
                    <a:p>
                      <a:pPr algn="ctr" rtl="0" fontAlgn="ctr"/>
                      <a:r>
                        <a:rPr lang="es-CO" sz="1050" b="1" i="0" u="none" strike="noStrike">
                          <a:solidFill>
                            <a:srgbClr val="FFFFFF"/>
                          </a:solidFill>
                          <a:effectLst/>
                          <a:latin typeface="Calibri" panose="020F0502020204030204" pitchFamily="34" charset="0"/>
                          <a:cs typeface="Calibri" panose="020F0502020204030204" pitchFamily="34" charset="0"/>
                        </a:rPr>
                        <a:t>22/21</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203764"/>
                    </a:solidFill>
                  </a:tcPr>
                </a:tc>
                <a:tc>
                  <a:txBody>
                    <a:bodyPr/>
                    <a:lstStyle/>
                    <a:p>
                      <a:pPr algn="ctr" rtl="0" fontAlgn="ctr"/>
                      <a:r>
                        <a:rPr lang="es-CO" sz="1050" b="1" i="0" u="none" strike="noStrike">
                          <a:solidFill>
                            <a:srgbClr val="FFFFFF"/>
                          </a:solidFill>
                          <a:effectLst/>
                          <a:latin typeface="Calibri" panose="020F0502020204030204" pitchFamily="34" charset="0"/>
                          <a:cs typeface="Calibri" panose="020F0502020204030204" pitchFamily="34" charset="0"/>
                        </a:rPr>
                        <a:t>23/22</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203764"/>
                    </a:solidFill>
                  </a:tcPr>
                </a:tc>
                <a:tc>
                  <a:txBody>
                    <a:bodyPr/>
                    <a:lstStyle/>
                    <a:p>
                      <a:pPr algn="ctr" rtl="0" fontAlgn="ctr"/>
                      <a:r>
                        <a:rPr lang="es-CO" sz="1050" b="1" i="0" u="none" strike="noStrike">
                          <a:solidFill>
                            <a:srgbClr val="FFFFFF"/>
                          </a:solidFill>
                          <a:effectLst/>
                          <a:latin typeface="Calibri" panose="020F0502020204030204" pitchFamily="34" charset="0"/>
                          <a:cs typeface="Calibri" panose="020F0502020204030204" pitchFamily="34" charset="0"/>
                        </a:rPr>
                        <a:t>24/23</a:t>
                      </a:r>
                    </a:p>
                  </a:txBody>
                  <a:tcPr marL="0" marR="0" marT="0" marB="0" anchor="ctr">
                    <a:lnL w="6350" cap="flat" cmpd="sng" algn="ctr">
                      <a:solidFill>
                        <a:srgbClr val="B8CCE4"/>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203764"/>
                    </a:solidFill>
                  </a:tcPr>
                </a:tc>
                <a:extLst>
                  <a:ext uri="{0D108BD9-81ED-4DB2-BD59-A6C34878D82A}">
                    <a16:rowId xmlns:a16="http://schemas.microsoft.com/office/drawing/2014/main" xmlns="" val="834923421"/>
                  </a:ext>
                </a:extLst>
              </a:tr>
              <a:tr h="261341">
                <a:tc>
                  <a:txBody>
                    <a:bodyPr/>
                    <a:lstStyle/>
                    <a:p>
                      <a:pPr algn="l" rtl="0" fontAlgn="ctr"/>
                      <a:r>
                        <a:rPr lang="es-CO" sz="1050" b="1" i="0" u="none" strike="noStrike">
                          <a:solidFill>
                            <a:srgbClr val="203764"/>
                          </a:solidFill>
                          <a:effectLst/>
                          <a:latin typeface="Calibri" panose="020F0502020204030204" pitchFamily="34" charset="0"/>
                          <a:cs typeface="Calibri" panose="020F0502020204030204" pitchFamily="34" charset="0"/>
                        </a:rPr>
                        <a:t>UIAF</a:t>
                      </a:r>
                    </a:p>
                  </a:txBody>
                  <a:tcPr marL="0" marR="0" marT="0" marB="0" anchor="ctr">
                    <a:lnL w="12700" cap="flat" cmpd="sng" algn="ctr">
                      <a:solidFill>
                        <a:schemeClr val="tx1"/>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2F2F2"/>
                    </a:solidFill>
                  </a:tcPr>
                </a:tc>
                <a:tc>
                  <a:txBody>
                    <a:bodyPr/>
                    <a:lstStyle/>
                    <a:p>
                      <a:pPr algn="r" rtl="0" fontAlgn="ctr"/>
                      <a:r>
                        <a:rPr lang="es-CO" sz="1050" b="1" i="0" u="none" strike="noStrike" dirty="0">
                          <a:solidFill>
                            <a:srgbClr val="203764"/>
                          </a:solidFill>
                          <a:effectLst/>
                          <a:latin typeface="Calibri" panose="020F0502020204030204" pitchFamily="34" charset="0"/>
                          <a:cs typeface="Calibri" panose="020F0502020204030204" pitchFamily="34" charset="0"/>
                        </a:rPr>
                        <a:t>              </a:t>
                      </a:r>
                      <a:r>
                        <a:rPr lang="es-CO" sz="1050" b="1" i="0" u="none" strike="noStrike" dirty="0" smtClean="0">
                          <a:solidFill>
                            <a:srgbClr val="203764"/>
                          </a:solidFill>
                          <a:effectLst/>
                          <a:latin typeface="Calibri" panose="020F0502020204030204" pitchFamily="34" charset="0"/>
                          <a:cs typeface="Calibri" panose="020F0502020204030204" pitchFamily="34" charset="0"/>
                        </a:rPr>
                        <a:t>9,912 </a:t>
                      </a:r>
                      <a:endParaRPr lang="es-CO" sz="1050" b="1" i="0" u="none" strike="noStrike" dirty="0">
                        <a:solidFill>
                          <a:srgbClr val="203764"/>
                        </a:solidFill>
                        <a:effectLst/>
                        <a:latin typeface="Calibri" panose="020F0502020204030204" pitchFamily="34" charset="0"/>
                        <a:cs typeface="Calibri" panose="020F0502020204030204" pitchFamily="34" charset="0"/>
                      </a:endParaRP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2F2F2"/>
                    </a:solidFill>
                  </a:tcPr>
                </a:tc>
                <a:tc>
                  <a:txBody>
                    <a:bodyPr/>
                    <a:lstStyle/>
                    <a:p>
                      <a:pPr algn="r" rtl="0" fontAlgn="ctr"/>
                      <a:r>
                        <a:rPr lang="es-CO" sz="1050" b="1" i="0" u="none" strike="noStrike" dirty="0">
                          <a:solidFill>
                            <a:srgbClr val="203764"/>
                          </a:solidFill>
                          <a:effectLst/>
                          <a:latin typeface="Calibri" panose="020F0502020204030204" pitchFamily="34" charset="0"/>
                          <a:cs typeface="Calibri" panose="020F0502020204030204" pitchFamily="34" charset="0"/>
                        </a:rPr>
                        <a:t>              </a:t>
                      </a:r>
                      <a:r>
                        <a:rPr lang="es-CO" sz="1050" b="1" i="0" u="none" strike="noStrike" dirty="0" smtClean="0">
                          <a:solidFill>
                            <a:srgbClr val="203764"/>
                          </a:solidFill>
                          <a:effectLst/>
                          <a:latin typeface="Calibri" panose="020F0502020204030204" pitchFamily="34" charset="0"/>
                          <a:cs typeface="Calibri" panose="020F0502020204030204" pitchFamily="34" charset="0"/>
                        </a:rPr>
                        <a:t>9,912 </a:t>
                      </a:r>
                      <a:endParaRPr lang="es-CO" sz="1050" b="1" i="0" u="none" strike="noStrike" dirty="0">
                        <a:solidFill>
                          <a:srgbClr val="203764"/>
                        </a:solidFill>
                        <a:effectLst/>
                        <a:latin typeface="Calibri" panose="020F0502020204030204" pitchFamily="34" charset="0"/>
                        <a:cs typeface="Calibri" panose="020F0502020204030204" pitchFamily="34" charset="0"/>
                      </a:endParaRP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2F2F2"/>
                    </a:solidFill>
                  </a:tcPr>
                </a:tc>
                <a:tc>
                  <a:txBody>
                    <a:bodyPr/>
                    <a:lstStyle/>
                    <a:p>
                      <a:pPr algn="r" rtl="0" fontAlgn="ctr"/>
                      <a:r>
                        <a:rPr lang="es-CO" sz="1050" b="1" i="0" u="none" strike="noStrike" dirty="0">
                          <a:solidFill>
                            <a:srgbClr val="203764"/>
                          </a:solidFill>
                          <a:effectLst/>
                          <a:latin typeface="Calibri" panose="020F0502020204030204" pitchFamily="34" charset="0"/>
                          <a:cs typeface="Calibri" panose="020F0502020204030204" pitchFamily="34" charset="0"/>
                        </a:rPr>
                        <a:t>           </a:t>
                      </a:r>
                      <a:r>
                        <a:rPr lang="es-CO" sz="1050" b="1" i="0" u="none" strike="noStrike" dirty="0" smtClean="0">
                          <a:solidFill>
                            <a:srgbClr val="203764"/>
                          </a:solidFill>
                          <a:effectLst/>
                          <a:latin typeface="Calibri" panose="020F0502020204030204" pitchFamily="34" charset="0"/>
                          <a:cs typeface="Calibri" panose="020F0502020204030204" pitchFamily="34" charset="0"/>
                        </a:rPr>
                        <a:t>18,413 </a:t>
                      </a:r>
                      <a:endParaRPr lang="es-CO" sz="1050" b="1" i="0" u="none" strike="noStrike" dirty="0">
                        <a:solidFill>
                          <a:srgbClr val="203764"/>
                        </a:solidFill>
                        <a:effectLst/>
                        <a:latin typeface="Calibri" panose="020F0502020204030204" pitchFamily="34" charset="0"/>
                        <a:cs typeface="Calibri" panose="020F0502020204030204" pitchFamily="34" charset="0"/>
                      </a:endParaRP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2F2F2"/>
                    </a:solidFill>
                  </a:tcPr>
                </a:tc>
                <a:tc>
                  <a:txBody>
                    <a:bodyPr/>
                    <a:lstStyle/>
                    <a:p>
                      <a:pPr algn="r" rtl="0" fontAlgn="ctr"/>
                      <a:r>
                        <a:rPr lang="es-CO" sz="1050" b="1" i="0" u="none" strike="noStrike" dirty="0">
                          <a:solidFill>
                            <a:srgbClr val="203764"/>
                          </a:solidFill>
                          <a:effectLst/>
                          <a:latin typeface="Calibri" panose="020F0502020204030204" pitchFamily="34" charset="0"/>
                          <a:cs typeface="Calibri" panose="020F0502020204030204" pitchFamily="34" charset="0"/>
                        </a:rPr>
                        <a:t>           </a:t>
                      </a:r>
                      <a:r>
                        <a:rPr lang="es-CO" sz="1050" b="1" i="0" u="none" strike="noStrike" dirty="0" smtClean="0">
                          <a:solidFill>
                            <a:srgbClr val="203764"/>
                          </a:solidFill>
                          <a:effectLst/>
                          <a:latin typeface="Calibri" panose="020F0502020204030204" pitchFamily="34" charset="0"/>
                          <a:cs typeface="Calibri" panose="020F0502020204030204" pitchFamily="34" charset="0"/>
                        </a:rPr>
                        <a:t>18,965 </a:t>
                      </a:r>
                      <a:endParaRPr lang="es-CO" sz="1050" b="1" i="0" u="none" strike="noStrike" dirty="0">
                        <a:solidFill>
                          <a:srgbClr val="203764"/>
                        </a:solidFill>
                        <a:effectLst/>
                        <a:latin typeface="Calibri" panose="020F0502020204030204" pitchFamily="34" charset="0"/>
                        <a:cs typeface="Calibri" panose="020F0502020204030204" pitchFamily="34" charset="0"/>
                      </a:endParaRP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2F2F2"/>
                    </a:solidFill>
                  </a:tcPr>
                </a:tc>
                <a:tc>
                  <a:txBody>
                    <a:bodyPr/>
                    <a:lstStyle/>
                    <a:p>
                      <a:pPr algn="r" rtl="0" fontAlgn="ctr"/>
                      <a:r>
                        <a:rPr lang="es-CO" sz="1050" b="1" i="0" u="none" strike="noStrike" dirty="0">
                          <a:solidFill>
                            <a:srgbClr val="203764"/>
                          </a:solidFill>
                          <a:effectLst/>
                          <a:latin typeface="Calibri" panose="020F0502020204030204" pitchFamily="34" charset="0"/>
                          <a:cs typeface="Calibri" panose="020F0502020204030204" pitchFamily="34" charset="0"/>
                        </a:rPr>
                        <a:t>            </a:t>
                      </a:r>
                      <a:r>
                        <a:rPr lang="es-CO" sz="1050" b="1" i="0" u="none" strike="noStrike" dirty="0" smtClean="0">
                          <a:solidFill>
                            <a:srgbClr val="203764"/>
                          </a:solidFill>
                          <a:effectLst/>
                          <a:latin typeface="Calibri" panose="020F0502020204030204" pitchFamily="34" charset="0"/>
                          <a:cs typeface="Calibri" panose="020F0502020204030204" pitchFamily="34" charset="0"/>
                        </a:rPr>
                        <a:t>19,553 </a:t>
                      </a:r>
                      <a:endParaRPr lang="es-CO" sz="1050" b="1" i="0" u="none" strike="noStrike" dirty="0">
                        <a:solidFill>
                          <a:srgbClr val="203764"/>
                        </a:solidFill>
                        <a:effectLst/>
                        <a:latin typeface="Calibri" panose="020F0502020204030204" pitchFamily="34" charset="0"/>
                        <a:cs typeface="Calibri" panose="020F0502020204030204" pitchFamily="34" charset="0"/>
                      </a:endParaRP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2F2F2"/>
                    </a:solidFill>
                  </a:tcPr>
                </a:tc>
                <a:tc>
                  <a:txBody>
                    <a:bodyPr/>
                    <a:lstStyle/>
                    <a:p>
                      <a:pPr algn="r" rtl="0" fontAlgn="ctr"/>
                      <a:r>
                        <a:rPr lang="es-CO" sz="1050" b="1" i="0" u="none" strike="noStrike" dirty="0">
                          <a:solidFill>
                            <a:srgbClr val="203764"/>
                          </a:solidFill>
                          <a:effectLst/>
                          <a:latin typeface="Calibri" panose="020F0502020204030204" pitchFamily="34" charset="0"/>
                          <a:cs typeface="Calibri" panose="020F0502020204030204" pitchFamily="34" charset="0"/>
                        </a:rPr>
                        <a:t>          </a:t>
                      </a:r>
                      <a:r>
                        <a:rPr lang="es-CO" sz="1050" b="1" i="0" u="none" strike="noStrike" dirty="0" smtClean="0">
                          <a:solidFill>
                            <a:srgbClr val="203764"/>
                          </a:solidFill>
                          <a:effectLst/>
                          <a:latin typeface="Calibri" panose="020F0502020204030204" pitchFamily="34" charset="0"/>
                          <a:cs typeface="Calibri" panose="020F0502020204030204" pitchFamily="34" charset="0"/>
                        </a:rPr>
                        <a:t>20,140 </a:t>
                      </a:r>
                      <a:endParaRPr lang="es-CO" sz="1050" b="1" i="0" u="none" strike="noStrike" dirty="0">
                        <a:solidFill>
                          <a:srgbClr val="203764"/>
                        </a:solidFill>
                        <a:effectLst/>
                        <a:latin typeface="Calibri" panose="020F0502020204030204" pitchFamily="34" charset="0"/>
                        <a:cs typeface="Calibri" panose="020F0502020204030204" pitchFamily="34" charset="0"/>
                      </a:endParaRP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2F2F2"/>
                    </a:solidFill>
                  </a:tcPr>
                </a:tc>
                <a:tc>
                  <a:txBody>
                    <a:bodyPr/>
                    <a:lstStyle/>
                    <a:p>
                      <a:pPr algn="r" rtl="0" fontAlgn="ctr"/>
                      <a:r>
                        <a:rPr lang="es-CO" sz="1050" b="1" i="0" u="none" strike="noStrike">
                          <a:solidFill>
                            <a:srgbClr val="203764"/>
                          </a:solidFill>
                          <a:effectLst/>
                          <a:latin typeface="Calibri" panose="020F0502020204030204" pitchFamily="34" charset="0"/>
                          <a:cs typeface="Calibri" panose="020F0502020204030204" pitchFamily="34" charset="0"/>
                        </a:rPr>
                        <a:t>86%</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2F2F2"/>
                    </a:solidFill>
                  </a:tcPr>
                </a:tc>
                <a:tc>
                  <a:txBody>
                    <a:bodyPr/>
                    <a:lstStyle/>
                    <a:p>
                      <a:pPr algn="r" rtl="0" fontAlgn="ctr"/>
                      <a:r>
                        <a:rPr lang="es-CO" sz="1050" b="1" i="0" u="none" strike="noStrike">
                          <a:solidFill>
                            <a:srgbClr val="203764"/>
                          </a:solidFill>
                          <a:effectLst/>
                          <a:latin typeface="Calibri" panose="020F0502020204030204" pitchFamily="34" charset="0"/>
                          <a:cs typeface="Calibri" panose="020F0502020204030204" pitchFamily="34" charset="0"/>
                        </a:rPr>
                        <a:t>3%</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2F2F2"/>
                    </a:solidFill>
                  </a:tcPr>
                </a:tc>
                <a:tc>
                  <a:txBody>
                    <a:bodyPr/>
                    <a:lstStyle/>
                    <a:p>
                      <a:pPr algn="r" rtl="0" fontAlgn="ctr"/>
                      <a:r>
                        <a:rPr lang="es-CO" sz="1050" b="1" i="0" u="none" strike="noStrike">
                          <a:solidFill>
                            <a:srgbClr val="203764"/>
                          </a:solidFill>
                          <a:effectLst/>
                          <a:latin typeface="Calibri" panose="020F0502020204030204" pitchFamily="34" charset="0"/>
                          <a:cs typeface="Calibri" panose="020F0502020204030204" pitchFamily="34" charset="0"/>
                        </a:rPr>
                        <a:t>3%</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2F2F2"/>
                    </a:solidFill>
                  </a:tcPr>
                </a:tc>
                <a:tc>
                  <a:txBody>
                    <a:bodyPr/>
                    <a:lstStyle/>
                    <a:p>
                      <a:pPr algn="r" rtl="0" fontAlgn="ctr"/>
                      <a:r>
                        <a:rPr lang="es-CO" sz="1050" b="1" i="0" u="none" strike="noStrike">
                          <a:solidFill>
                            <a:srgbClr val="203764"/>
                          </a:solidFill>
                          <a:effectLst/>
                          <a:latin typeface="Calibri" panose="020F0502020204030204" pitchFamily="34" charset="0"/>
                          <a:cs typeface="Calibri" panose="020F0502020204030204" pitchFamily="34" charset="0"/>
                        </a:rPr>
                        <a:t>3%</a:t>
                      </a:r>
                    </a:p>
                  </a:txBody>
                  <a:tcPr marL="0" marR="0" marT="0" marB="0" anchor="ctr">
                    <a:lnL w="6350" cap="flat" cmpd="sng" algn="ctr">
                      <a:solidFill>
                        <a:srgbClr val="B8CCE4"/>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2F2F2"/>
                    </a:solidFill>
                  </a:tcPr>
                </a:tc>
                <a:extLst>
                  <a:ext uri="{0D108BD9-81ED-4DB2-BD59-A6C34878D82A}">
                    <a16:rowId xmlns:a16="http://schemas.microsoft.com/office/drawing/2014/main" xmlns="" val="1423408201"/>
                  </a:ext>
                </a:extLst>
              </a:tr>
              <a:tr h="243144">
                <a:tc>
                  <a:txBody>
                    <a:bodyPr/>
                    <a:lstStyle/>
                    <a:p>
                      <a:pPr algn="l" rtl="0" fontAlgn="ctr"/>
                      <a:r>
                        <a:rPr lang="es-CO" sz="1050" b="0" i="0" u="none" strike="noStrike">
                          <a:solidFill>
                            <a:srgbClr val="203764"/>
                          </a:solidFill>
                          <a:effectLst/>
                          <a:latin typeface="Calibri" panose="020F0502020204030204" pitchFamily="34" charset="0"/>
                          <a:cs typeface="Calibri" panose="020F0502020204030204" pitchFamily="34" charset="0"/>
                        </a:rPr>
                        <a:t>Gastos de personal</a:t>
                      </a:r>
                    </a:p>
                  </a:txBody>
                  <a:tcPr marL="0" marR="0" marT="0" marB="0" anchor="ctr">
                    <a:lnL w="12700" cap="flat" cmpd="sng" algn="ctr">
                      <a:solidFill>
                        <a:schemeClr val="tx1"/>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100" b="0" i="0" u="none" strike="noStrike" dirty="0">
                          <a:solidFill>
                            <a:srgbClr val="203764"/>
                          </a:solidFill>
                          <a:effectLst/>
                          <a:latin typeface="Calibri" panose="020F0502020204030204" pitchFamily="34" charset="0"/>
                          <a:cs typeface="Calibri" panose="020F0502020204030204" pitchFamily="34" charset="0"/>
                        </a:rPr>
                        <a:t>             </a:t>
                      </a:r>
                      <a:r>
                        <a:rPr lang="es-CO" sz="1100" b="0" i="0" u="none" strike="noStrike" dirty="0" smtClean="0">
                          <a:solidFill>
                            <a:srgbClr val="203764"/>
                          </a:solidFill>
                          <a:effectLst/>
                          <a:latin typeface="Calibri" panose="020F0502020204030204" pitchFamily="34" charset="0"/>
                          <a:cs typeface="Calibri" panose="020F0502020204030204" pitchFamily="34" charset="0"/>
                        </a:rPr>
                        <a:t>8,234 </a:t>
                      </a:r>
                      <a:endParaRPr lang="es-CO" sz="1100" b="0" i="0" u="none" strike="noStrike" dirty="0">
                        <a:solidFill>
                          <a:srgbClr val="203764"/>
                        </a:solidFill>
                        <a:effectLst/>
                        <a:latin typeface="Calibri" panose="020F0502020204030204" pitchFamily="34" charset="0"/>
                        <a:cs typeface="Calibri" panose="020F0502020204030204" pitchFamily="34" charset="0"/>
                      </a:endParaRP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100" b="0" i="0" u="none" strike="noStrike" dirty="0">
                          <a:solidFill>
                            <a:srgbClr val="203764"/>
                          </a:solidFill>
                          <a:effectLst/>
                          <a:latin typeface="Calibri" panose="020F0502020204030204" pitchFamily="34" charset="0"/>
                          <a:cs typeface="Calibri" panose="020F0502020204030204" pitchFamily="34" charset="0"/>
                        </a:rPr>
                        <a:t>             </a:t>
                      </a:r>
                      <a:r>
                        <a:rPr lang="es-CO" sz="1100" b="0" i="0" u="none" strike="noStrike" dirty="0" smtClean="0">
                          <a:solidFill>
                            <a:srgbClr val="203764"/>
                          </a:solidFill>
                          <a:effectLst/>
                          <a:latin typeface="Calibri" panose="020F0502020204030204" pitchFamily="34" charset="0"/>
                          <a:cs typeface="Calibri" panose="020F0502020204030204" pitchFamily="34" charset="0"/>
                        </a:rPr>
                        <a:t>8,234 </a:t>
                      </a:r>
                      <a:endParaRPr lang="es-CO" sz="1100" b="0" i="0" u="none" strike="noStrike" dirty="0">
                        <a:solidFill>
                          <a:srgbClr val="203764"/>
                        </a:solidFill>
                        <a:effectLst/>
                        <a:latin typeface="Calibri" panose="020F0502020204030204" pitchFamily="34" charset="0"/>
                        <a:cs typeface="Calibri" panose="020F0502020204030204" pitchFamily="34" charset="0"/>
                      </a:endParaRP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100" b="0" i="0" u="none" strike="noStrike" dirty="0">
                          <a:solidFill>
                            <a:srgbClr val="203764"/>
                          </a:solidFill>
                          <a:effectLst/>
                          <a:latin typeface="Calibri" panose="020F0502020204030204" pitchFamily="34" charset="0"/>
                          <a:cs typeface="Calibri" panose="020F0502020204030204" pitchFamily="34" charset="0"/>
                        </a:rPr>
                        <a:t>           </a:t>
                      </a:r>
                      <a:r>
                        <a:rPr lang="es-CO" sz="1100" b="0" i="0" u="none" strike="noStrike" dirty="0" smtClean="0">
                          <a:solidFill>
                            <a:srgbClr val="203764"/>
                          </a:solidFill>
                          <a:effectLst/>
                          <a:latin typeface="Calibri" panose="020F0502020204030204" pitchFamily="34" charset="0"/>
                          <a:cs typeface="Calibri" panose="020F0502020204030204" pitchFamily="34" charset="0"/>
                        </a:rPr>
                        <a:t>16,623 </a:t>
                      </a:r>
                      <a:endParaRPr lang="es-CO" sz="1100" b="0" i="0" u="none" strike="noStrike" dirty="0">
                        <a:solidFill>
                          <a:srgbClr val="203764"/>
                        </a:solidFill>
                        <a:effectLst/>
                        <a:latin typeface="Calibri" panose="020F0502020204030204" pitchFamily="34" charset="0"/>
                        <a:cs typeface="Calibri" panose="020F0502020204030204" pitchFamily="34" charset="0"/>
                      </a:endParaRP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100" b="0" i="0" u="none" strike="noStrike" dirty="0">
                          <a:solidFill>
                            <a:srgbClr val="203764"/>
                          </a:solidFill>
                          <a:effectLst/>
                          <a:latin typeface="Calibri" panose="020F0502020204030204" pitchFamily="34" charset="0"/>
                          <a:cs typeface="Calibri" panose="020F0502020204030204" pitchFamily="34" charset="0"/>
                        </a:rPr>
                        <a:t>          </a:t>
                      </a:r>
                      <a:r>
                        <a:rPr lang="es-CO" sz="1100" b="0" i="0" u="none" strike="noStrike" dirty="0" smtClean="0">
                          <a:solidFill>
                            <a:srgbClr val="203764"/>
                          </a:solidFill>
                          <a:effectLst/>
                          <a:latin typeface="Calibri" panose="020F0502020204030204" pitchFamily="34" charset="0"/>
                          <a:cs typeface="Calibri" panose="020F0502020204030204" pitchFamily="34" charset="0"/>
                        </a:rPr>
                        <a:t>17,121 </a:t>
                      </a:r>
                      <a:endParaRPr lang="es-CO" sz="1100" b="0" i="0" u="none" strike="noStrike" dirty="0">
                        <a:solidFill>
                          <a:srgbClr val="203764"/>
                        </a:solidFill>
                        <a:effectLst/>
                        <a:latin typeface="Calibri" panose="020F0502020204030204" pitchFamily="34" charset="0"/>
                        <a:cs typeface="Calibri" panose="020F0502020204030204" pitchFamily="34" charset="0"/>
                      </a:endParaRP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100" b="0" i="0" u="none" strike="noStrike" dirty="0">
                          <a:solidFill>
                            <a:srgbClr val="203764"/>
                          </a:solidFill>
                          <a:effectLst/>
                          <a:latin typeface="Calibri" panose="020F0502020204030204" pitchFamily="34" charset="0"/>
                          <a:cs typeface="Calibri" panose="020F0502020204030204" pitchFamily="34" charset="0"/>
                        </a:rPr>
                        <a:t>           </a:t>
                      </a:r>
                      <a:r>
                        <a:rPr lang="es-CO" sz="1100" b="0" i="0" u="none" strike="noStrike" dirty="0" smtClean="0">
                          <a:solidFill>
                            <a:srgbClr val="203764"/>
                          </a:solidFill>
                          <a:effectLst/>
                          <a:latin typeface="Calibri" panose="020F0502020204030204" pitchFamily="34" charset="0"/>
                          <a:cs typeface="Calibri" panose="020F0502020204030204" pitchFamily="34" charset="0"/>
                        </a:rPr>
                        <a:t>17,652 </a:t>
                      </a:r>
                      <a:endParaRPr lang="es-CO" sz="1100" b="0" i="0" u="none" strike="noStrike" dirty="0">
                        <a:solidFill>
                          <a:srgbClr val="203764"/>
                        </a:solidFill>
                        <a:effectLst/>
                        <a:latin typeface="Calibri" panose="020F0502020204030204" pitchFamily="34" charset="0"/>
                        <a:cs typeface="Calibri" panose="020F0502020204030204" pitchFamily="34" charset="0"/>
                      </a:endParaRPr>
                    </a:p>
                  </a:txBody>
                  <a:tcPr marL="0" marR="0" marT="0" marB="0" anchor="ctr">
                    <a:lnL w="6350" cap="flat" cmpd="sng" algn="ctr">
                      <a:solidFill>
                        <a:srgbClr val="B8CCE4"/>
                      </a:solidFill>
                      <a:prstDash val="solid"/>
                      <a:round/>
                      <a:headEnd type="none" w="med" len="med"/>
                      <a:tailEnd type="none" w="med" len="med"/>
                    </a:lnL>
                    <a:lnR>
                      <a:noFill/>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100" b="0" i="0" u="none" strike="noStrike" dirty="0">
                          <a:solidFill>
                            <a:srgbClr val="203764"/>
                          </a:solidFill>
                          <a:effectLst/>
                          <a:latin typeface="Calibri" panose="020F0502020204030204" pitchFamily="34" charset="0"/>
                          <a:cs typeface="Calibri" panose="020F0502020204030204" pitchFamily="34" charset="0"/>
                        </a:rPr>
                        <a:t>         </a:t>
                      </a:r>
                      <a:r>
                        <a:rPr lang="es-CO" sz="1100" b="0" i="0" u="none" strike="noStrike" dirty="0" smtClean="0">
                          <a:solidFill>
                            <a:srgbClr val="203764"/>
                          </a:solidFill>
                          <a:effectLst/>
                          <a:latin typeface="Calibri" panose="020F0502020204030204" pitchFamily="34" charset="0"/>
                          <a:cs typeface="Calibri" panose="020F0502020204030204" pitchFamily="34" charset="0"/>
                        </a:rPr>
                        <a:t>18,182 </a:t>
                      </a:r>
                      <a:endParaRPr lang="es-CO" sz="1100" b="0" i="0" u="none" strike="noStrike" dirty="0">
                        <a:solidFill>
                          <a:srgbClr val="203764"/>
                        </a:solidFill>
                        <a:effectLst/>
                        <a:latin typeface="Calibri" panose="020F0502020204030204" pitchFamily="34" charset="0"/>
                        <a:cs typeface="Calibri" panose="020F0502020204030204" pitchFamily="34" charset="0"/>
                      </a:endParaRPr>
                    </a:p>
                  </a:txBody>
                  <a:tcPr marL="0" marR="0" marT="0" marB="0" anchor="ctr">
                    <a:lnL>
                      <a:noFill/>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050" b="0" i="0" u="none" strike="noStrike">
                          <a:solidFill>
                            <a:srgbClr val="203764"/>
                          </a:solidFill>
                          <a:effectLst/>
                          <a:latin typeface="Calibri" panose="020F0502020204030204" pitchFamily="34" charset="0"/>
                          <a:cs typeface="Calibri" panose="020F0502020204030204" pitchFamily="34" charset="0"/>
                        </a:rPr>
                        <a:t>102%</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050" b="0" i="0" u="none" strike="noStrike">
                          <a:solidFill>
                            <a:srgbClr val="203764"/>
                          </a:solidFill>
                          <a:effectLst/>
                          <a:latin typeface="Calibri" panose="020F0502020204030204" pitchFamily="34" charset="0"/>
                          <a:cs typeface="Calibri" panose="020F0502020204030204" pitchFamily="34" charset="0"/>
                        </a:rPr>
                        <a:t>3%</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050" b="0" i="0" u="none" strike="noStrike">
                          <a:solidFill>
                            <a:srgbClr val="203764"/>
                          </a:solidFill>
                          <a:effectLst/>
                          <a:latin typeface="Calibri" panose="020F0502020204030204" pitchFamily="34" charset="0"/>
                          <a:cs typeface="Calibri" panose="020F0502020204030204" pitchFamily="34" charset="0"/>
                        </a:rPr>
                        <a:t>3%</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050" b="0" i="0" u="none" strike="noStrike">
                          <a:solidFill>
                            <a:srgbClr val="203764"/>
                          </a:solidFill>
                          <a:effectLst/>
                          <a:latin typeface="Calibri" panose="020F0502020204030204" pitchFamily="34" charset="0"/>
                          <a:cs typeface="Calibri" panose="020F0502020204030204" pitchFamily="34" charset="0"/>
                        </a:rPr>
                        <a:t>3%</a:t>
                      </a:r>
                    </a:p>
                  </a:txBody>
                  <a:tcPr marL="0" marR="0" marT="0" marB="0" anchor="ctr">
                    <a:lnL w="6350" cap="flat" cmpd="sng" algn="ctr">
                      <a:solidFill>
                        <a:srgbClr val="B8CCE4"/>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extLst>
                  <a:ext uri="{0D108BD9-81ED-4DB2-BD59-A6C34878D82A}">
                    <a16:rowId xmlns:a16="http://schemas.microsoft.com/office/drawing/2014/main" xmlns="" val="2419859568"/>
                  </a:ext>
                </a:extLst>
              </a:tr>
              <a:tr h="315136">
                <a:tc>
                  <a:txBody>
                    <a:bodyPr/>
                    <a:lstStyle/>
                    <a:p>
                      <a:pPr algn="l" rtl="0" fontAlgn="ctr"/>
                      <a:r>
                        <a:rPr lang="es-ES" sz="1050" b="0" i="0" u="none" strike="noStrike">
                          <a:solidFill>
                            <a:srgbClr val="203764"/>
                          </a:solidFill>
                          <a:effectLst/>
                          <a:latin typeface="Calibri" panose="020F0502020204030204" pitchFamily="34" charset="0"/>
                          <a:cs typeface="Calibri" panose="020F0502020204030204" pitchFamily="34" charset="0"/>
                        </a:rPr>
                        <a:t>Adquisición de Bienes y servicios </a:t>
                      </a:r>
                    </a:p>
                  </a:txBody>
                  <a:tcPr marL="0" marR="0" marT="0" marB="0" anchor="ctr">
                    <a:lnL w="12700" cap="flat" cmpd="sng" algn="ctr">
                      <a:solidFill>
                        <a:schemeClr val="tx1"/>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100" b="0" i="0" u="none" strike="noStrike" dirty="0">
                          <a:solidFill>
                            <a:srgbClr val="203764"/>
                          </a:solidFill>
                          <a:effectLst/>
                          <a:latin typeface="Calibri" panose="020F0502020204030204" pitchFamily="34" charset="0"/>
                          <a:cs typeface="Calibri" panose="020F0502020204030204" pitchFamily="34" charset="0"/>
                        </a:rPr>
                        <a:t>             </a:t>
                      </a:r>
                      <a:r>
                        <a:rPr lang="es-CO" sz="1100" b="0" i="0" u="none" strike="noStrike" dirty="0" smtClean="0">
                          <a:solidFill>
                            <a:srgbClr val="203764"/>
                          </a:solidFill>
                          <a:effectLst/>
                          <a:latin typeface="Calibri" panose="020F0502020204030204" pitchFamily="34" charset="0"/>
                          <a:cs typeface="Calibri" panose="020F0502020204030204" pitchFamily="34" charset="0"/>
                        </a:rPr>
                        <a:t>1,634 </a:t>
                      </a:r>
                      <a:endParaRPr lang="es-CO" sz="1100" b="0" i="0" u="none" strike="noStrike" dirty="0">
                        <a:solidFill>
                          <a:srgbClr val="203764"/>
                        </a:solidFill>
                        <a:effectLst/>
                        <a:latin typeface="Calibri" panose="020F0502020204030204" pitchFamily="34" charset="0"/>
                        <a:cs typeface="Calibri" panose="020F0502020204030204" pitchFamily="34" charset="0"/>
                      </a:endParaRP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100" b="0" i="0" u="none" strike="noStrike" dirty="0">
                          <a:solidFill>
                            <a:srgbClr val="203764"/>
                          </a:solidFill>
                          <a:effectLst/>
                          <a:latin typeface="Calibri" panose="020F0502020204030204" pitchFamily="34" charset="0"/>
                          <a:cs typeface="Calibri" panose="020F0502020204030204" pitchFamily="34" charset="0"/>
                        </a:rPr>
                        <a:t>             </a:t>
                      </a:r>
                      <a:r>
                        <a:rPr lang="es-CO" sz="1100" b="0" i="0" u="none" strike="noStrike" dirty="0" smtClean="0">
                          <a:solidFill>
                            <a:srgbClr val="203764"/>
                          </a:solidFill>
                          <a:effectLst/>
                          <a:latin typeface="Calibri" panose="020F0502020204030204" pitchFamily="34" charset="0"/>
                          <a:cs typeface="Calibri" panose="020F0502020204030204" pitchFamily="34" charset="0"/>
                        </a:rPr>
                        <a:t>1,634 </a:t>
                      </a:r>
                      <a:endParaRPr lang="es-CO" sz="1100" b="0" i="0" u="none" strike="noStrike" dirty="0">
                        <a:solidFill>
                          <a:srgbClr val="203764"/>
                        </a:solidFill>
                        <a:effectLst/>
                        <a:latin typeface="Calibri" panose="020F0502020204030204" pitchFamily="34" charset="0"/>
                        <a:cs typeface="Calibri" panose="020F0502020204030204" pitchFamily="34" charset="0"/>
                      </a:endParaRP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100" b="0" i="0" u="none" strike="noStrike" dirty="0">
                          <a:solidFill>
                            <a:srgbClr val="203764"/>
                          </a:solidFill>
                          <a:effectLst/>
                          <a:latin typeface="Calibri" panose="020F0502020204030204" pitchFamily="34" charset="0"/>
                          <a:cs typeface="Calibri" panose="020F0502020204030204" pitchFamily="34" charset="0"/>
                        </a:rPr>
                        <a:t>             </a:t>
                      </a:r>
                      <a:r>
                        <a:rPr lang="es-CO" sz="1100" b="0" i="0" u="none" strike="noStrike" dirty="0" smtClean="0">
                          <a:solidFill>
                            <a:srgbClr val="203764"/>
                          </a:solidFill>
                          <a:effectLst/>
                          <a:latin typeface="Calibri" panose="020F0502020204030204" pitchFamily="34" charset="0"/>
                          <a:cs typeface="Calibri" panose="020F0502020204030204" pitchFamily="34" charset="0"/>
                        </a:rPr>
                        <a:t>1,725 </a:t>
                      </a:r>
                      <a:endParaRPr lang="es-CO" sz="1100" b="0" i="0" u="none" strike="noStrike" dirty="0">
                        <a:solidFill>
                          <a:srgbClr val="203764"/>
                        </a:solidFill>
                        <a:effectLst/>
                        <a:latin typeface="Calibri" panose="020F0502020204030204" pitchFamily="34" charset="0"/>
                        <a:cs typeface="Calibri" panose="020F0502020204030204" pitchFamily="34" charset="0"/>
                      </a:endParaRP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100" b="0" i="0" u="none" strike="noStrike" dirty="0">
                          <a:solidFill>
                            <a:srgbClr val="203764"/>
                          </a:solidFill>
                          <a:effectLst/>
                          <a:latin typeface="Calibri" panose="020F0502020204030204" pitchFamily="34" charset="0"/>
                          <a:cs typeface="Calibri" panose="020F0502020204030204" pitchFamily="34" charset="0"/>
                        </a:rPr>
                        <a:t>            </a:t>
                      </a:r>
                      <a:r>
                        <a:rPr lang="es-CO" sz="1100" b="0" i="0" u="none" strike="noStrike" dirty="0" smtClean="0">
                          <a:solidFill>
                            <a:srgbClr val="203764"/>
                          </a:solidFill>
                          <a:effectLst/>
                          <a:latin typeface="Calibri" panose="020F0502020204030204" pitchFamily="34" charset="0"/>
                          <a:cs typeface="Calibri" panose="020F0502020204030204" pitchFamily="34" charset="0"/>
                        </a:rPr>
                        <a:t>1,777 </a:t>
                      </a:r>
                      <a:endParaRPr lang="es-CO" sz="1100" b="0" i="0" u="none" strike="noStrike" dirty="0">
                        <a:solidFill>
                          <a:srgbClr val="203764"/>
                        </a:solidFill>
                        <a:effectLst/>
                        <a:latin typeface="Calibri" panose="020F0502020204030204" pitchFamily="34" charset="0"/>
                        <a:cs typeface="Calibri" panose="020F0502020204030204" pitchFamily="34" charset="0"/>
                      </a:endParaRP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100" b="0" i="0" u="none" strike="noStrike" dirty="0">
                          <a:solidFill>
                            <a:srgbClr val="203764"/>
                          </a:solidFill>
                          <a:effectLst/>
                          <a:latin typeface="Calibri" panose="020F0502020204030204" pitchFamily="34" charset="0"/>
                          <a:cs typeface="Calibri" panose="020F0502020204030204" pitchFamily="34" charset="0"/>
                        </a:rPr>
                        <a:t>             </a:t>
                      </a:r>
                      <a:r>
                        <a:rPr lang="es-CO" sz="1100" b="0" i="0" u="none" strike="noStrike" dirty="0" smtClean="0">
                          <a:solidFill>
                            <a:srgbClr val="203764"/>
                          </a:solidFill>
                          <a:effectLst/>
                          <a:latin typeface="Calibri" panose="020F0502020204030204" pitchFamily="34" charset="0"/>
                          <a:cs typeface="Calibri" panose="020F0502020204030204" pitchFamily="34" charset="0"/>
                        </a:rPr>
                        <a:t>1,832 </a:t>
                      </a:r>
                      <a:endParaRPr lang="es-CO" sz="1100" b="0" i="0" u="none" strike="noStrike" dirty="0">
                        <a:solidFill>
                          <a:srgbClr val="203764"/>
                        </a:solidFill>
                        <a:effectLst/>
                        <a:latin typeface="Calibri" panose="020F0502020204030204" pitchFamily="34" charset="0"/>
                        <a:cs typeface="Calibri" panose="020F0502020204030204" pitchFamily="34" charset="0"/>
                      </a:endParaRPr>
                    </a:p>
                  </a:txBody>
                  <a:tcPr marL="0" marR="0" marT="0" marB="0" anchor="ctr">
                    <a:lnL w="6350" cap="flat" cmpd="sng" algn="ctr">
                      <a:solidFill>
                        <a:srgbClr val="B8CCE4"/>
                      </a:solidFill>
                      <a:prstDash val="solid"/>
                      <a:round/>
                      <a:headEnd type="none" w="med" len="med"/>
                      <a:tailEnd type="none" w="med" len="med"/>
                    </a:lnL>
                    <a:lnR>
                      <a:noFill/>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100" b="0" i="0" u="none" strike="noStrike" dirty="0">
                          <a:solidFill>
                            <a:srgbClr val="203764"/>
                          </a:solidFill>
                          <a:effectLst/>
                          <a:latin typeface="Calibri" panose="020F0502020204030204" pitchFamily="34" charset="0"/>
                          <a:cs typeface="Calibri" panose="020F0502020204030204" pitchFamily="34" charset="0"/>
                        </a:rPr>
                        <a:t>            </a:t>
                      </a:r>
                      <a:r>
                        <a:rPr lang="es-CO" sz="1100" b="0" i="0" u="none" strike="noStrike" dirty="0" smtClean="0">
                          <a:solidFill>
                            <a:srgbClr val="203764"/>
                          </a:solidFill>
                          <a:effectLst/>
                          <a:latin typeface="Calibri" panose="020F0502020204030204" pitchFamily="34" charset="0"/>
                          <a:cs typeface="Calibri" panose="020F0502020204030204" pitchFamily="34" charset="0"/>
                        </a:rPr>
                        <a:t>1,887 </a:t>
                      </a:r>
                      <a:endParaRPr lang="es-CO" sz="1100" b="0" i="0" u="none" strike="noStrike" dirty="0">
                        <a:solidFill>
                          <a:srgbClr val="203764"/>
                        </a:solidFill>
                        <a:effectLst/>
                        <a:latin typeface="Calibri" panose="020F0502020204030204" pitchFamily="34" charset="0"/>
                        <a:cs typeface="Calibri" panose="020F0502020204030204" pitchFamily="34" charset="0"/>
                      </a:endParaRPr>
                    </a:p>
                  </a:txBody>
                  <a:tcPr marL="0" marR="0" marT="0" marB="0" anchor="ctr">
                    <a:lnL>
                      <a:noFill/>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050" b="0" i="0" u="none" strike="noStrike">
                          <a:solidFill>
                            <a:srgbClr val="203764"/>
                          </a:solidFill>
                          <a:effectLst/>
                          <a:latin typeface="Calibri" panose="020F0502020204030204" pitchFamily="34" charset="0"/>
                          <a:cs typeface="Calibri" panose="020F0502020204030204" pitchFamily="34" charset="0"/>
                        </a:rPr>
                        <a:t>6%</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050" b="0" i="0" u="none" strike="noStrike">
                          <a:solidFill>
                            <a:srgbClr val="203764"/>
                          </a:solidFill>
                          <a:effectLst/>
                          <a:latin typeface="Calibri" panose="020F0502020204030204" pitchFamily="34" charset="0"/>
                          <a:cs typeface="Calibri" panose="020F0502020204030204" pitchFamily="34" charset="0"/>
                        </a:rPr>
                        <a:t>3%</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050" b="0" i="0" u="none" strike="noStrike">
                          <a:solidFill>
                            <a:srgbClr val="203764"/>
                          </a:solidFill>
                          <a:effectLst/>
                          <a:latin typeface="Calibri" panose="020F0502020204030204" pitchFamily="34" charset="0"/>
                          <a:cs typeface="Calibri" panose="020F0502020204030204" pitchFamily="34" charset="0"/>
                        </a:rPr>
                        <a:t>3%</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050" b="0" i="0" u="none" strike="noStrike">
                          <a:solidFill>
                            <a:srgbClr val="203764"/>
                          </a:solidFill>
                          <a:effectLst/>
                          <a:latin typeface="Calibri" panose="020F0502020204030204" pitchFamily="34" charset="0"/>
                          <a:cs typeface="Calibri" panose="020F0502020204030204" pitchFamily="34" charset="0"/>
                        </a:rPr>
                        <a:t>3%</a:t>
                      </a:r>
                    </a:p>
                  </a:txBody>
                  <a:tcPr marL="0" marR="0" marT="0" marB="0" anchor="ctr">
                    <a:lnL w="6350" cap="flat" cmpd="sng" algn="ctr">
                      <a:solidFill>
                        <a:srgbClr val="B8CCE4"/>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extLst>
                  <a:ext uri="{0D108BD9-81ED-4DB2-BD59-A6C34878D82A}">
                    <a16:rowId xmlns:a16="http://schemas.microsoft.com/office/drawing/2014/main" xmlns="" val="2584863176"/>
                  </a:ext>
                </a:extLst>
              </a:tr>
              <a:tr h="264266">
                <a:tc>
                  <a:txBody>
                    <a:bodyPr/>
                    <a:lstStyle/>
                    <a:p>
                      <a:pPr algn="l" rtl="0" fontAlgn="ctr"/>
                      <a:r>
                        <a:rPr lang="es-CO" sz="1050" b="0" i="0" u="none" strike="noStrike">
                          <a:solidFill>
                            <a:srgbClr val="203764"/>
                          </a:solidFill>
                          <a:effectLst/>
                          <a:latin typeface="Calibri" panose="020F0502020204030204" pitchFamily="34" charset="0"/>
                          <a:cs typeface="Calibri" panose="020F0502020204030204" pitchFamily="34" charset="0"/>
                        </a:rPr>
                        <a:t>Transferencias corrientes </a:t>
                      </a:r>
                    </a:p>
                  </a:txBody>
                  <a:tcPr marL="0" marR="0" marT="0" marB="0" anchor="ctr">
                    <a:lnL w="12700" cap="flat" cmpd="sng" algn="ctr">
                      <a:solidFill>
                        <a:schemeClr val="tx1"/>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100" b="0" i="0" u="none" strike="noStrike">
                          <a:solidFill>
                            <a:srgbClr val="203764"/>
                          </a:solidFill>
                          <a:effectLst/>
                          <a:latin typeface="Calibri" panose="020F0502020204030204" pitchFamily="34" charset="0"/>
                          <a:cs typeface="Calibri" panose="020F0502020204030204" pitchFamily="34" charset="0"/>
                        </a:rPr>
                        <a:t>                        -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100" b="0" i="0" u="none" strike="noStrike">
                          <a:solidFill>
                            <a:srgbClr val="203764"/>
                          </a:solidFill>
                          <a:effectLst/>
                          <a:latin typeface="Calibri" panose="020F0502020204030204" pitchFamily="34" charset="0"/>
                          <a:cs typeface="Calibri" panose="020F0502020204030204" pitchFamily="34" charset="0"/>
                        </a:rPr>
                        <a:t>                        -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100" b="0" i="0" u="none" strike="noStrike">
                          <a:solidFill>
                            <a:srgbClr val="203764"/>
                          </a:solidFill>
                          <a:effectLst/>
                          <a:latin typeface="Calibri" panose="020F0502020204030204" pitchFamily="34" charset="0"/>
                          <a:cs typeface="Calibri" panose="020F0502020204030204" pitchFamily="34" charset="0"/>
                        </a:rPr>
                        <a:t>                       -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100" b="0" i="0" u="none" strike="noStrike">
                          <a:solidFill>
                            <a:srgbClr val="203764"/>
                          </a:solidFill>
                          <a:effectLst/>
                          <a:latin typeface="Calibri" panose="020F0502020204030204" pitchFamily="34" charset="0"/>
                          <a:cs typeface="Calibri" panose="020F0502020204030204" pitchFamily="34" charset="0"/>
                        </a:rPr>
                        <a:t>                      -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100" b="0" i="0" u="none" strike="noStrike">
                          <a:solidFill>
                            <a:srgbClr val="203764"/>
                          </a:solidFill>
                          <a:effectLst/>
                          <a:latin typeface="Calibri" panose="020F0502020204030204" pitchFamily="34" charset="0"/>
                          <a:cs typeface="Calibri" panose="020F0502020204030204" pitchFamily="34" charset="0"/>
                        </a:rPr>
                        <a:t>                       -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100" b="0" i="0" u="none" strike="noStrike">
                          <a:solidFill>
                            <a:srgbClr val="203764"/>
                          </a:solidFill>
                          <a:effectLst/>
                          <a:latin typeface="Calibri" panose="020F0502020204030204" pitchFamily="34" charset="0"/>
                          <a:cs typeface="Calibri" panose="020F0502020204030204" pitchFamily="34" charset="0"/>
                        </a:rPr>
                        <a:t>                      -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050" b="0" i="0" u="none" strike="noStrike" dirty="0">
                          <a:solidFill>
                            <a:srgbClr val="203764"/>
                          </a:solidFill>
                          <a:effectLst/>
                          <a:latin typeface="Calibri" panose="020F0502020204030204" pitchFamily="34" charset="0"/>
                          <a:cs typeface="Calibri" panose="020F0502020204030204" pitchFamily="34" charset="0"/>
                        </a:rPr>
                        <a:t>0%</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050" b="0" i="0" u="none" strike="noStrike">
                          <a:solidFill>
                            <a:srgbClr val="203764"/>
                          </a:solidFill>
                          <a:effectLst/>
                          <a:latin typeface="Calibri" panose="020F0502020204030204" pitchFamily="34" charset="0"/>
                          <a:cs typeface="Calibri" panose="020F0502020204030204" pitchFamily="34" charset="0"/>
                        </a:rPr>
                        <a:t>0%</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050" b="0" i="0" u="none" strike="noStrike">
                          <a:solidFill>
                            <a:srgbClr val="203764"/>
                          </a:solidFill>
                          <a:effectLst/>
                          <a:latin typeface="Calibri" panose="020F0502020204030204" pitchFamily="34" charset="0"/>
                          <a:cs typeface="Calibri" panose="020F0502020204030204" pitchFamily="34" charset="0"/>
                        </a:rPr>
                        <a:t>0%</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050" b="0" i="0" u="none" strike="noStrike">
                          <a:solidFill>
                            <a:srgbClr val="203764"/>
                          </a:solidFill>
                          <a:effectLst/>
                          <a:latin typeface="Calibri" panose="020F0502020204030204" pitchFamily="34" charset="0"/>
                          <a:cs typeface="Calibri" panose="020F0502020204030204" pitchFamily="34" charset="0"/>
                        </a:rPr>
                        <a:t>0%</a:t>
                      </a:r>
                    </a:p>
                  </a:txBody>
                  <a:tcPr marL="0" marR="0" marT="0" marB="0" anchor="ctr">
                    <a:lnL w="6350" cap="flat" cmpd="sng" algn="ctr">
                      <a:solidFill>
                        <a:srgbClr val="B8CCE4"/>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extLst>
                  <a:ext uri="{0D108BD9-81ED-4DB2-BD59-A6C34878D82A}">
                    <a16:rowId xmlns:a16="http://schemas.microsoft.com/office/drawing/2014/main" xmlns="" val="2793688377"/>
                  </a:ext>
                </a:extLst>
              </a:tr>
              <a:tr h="264266">
                <a:tc>
                  <a:txBody>
                    <a:bodyPr/>
                    <a:lstStyle/>
                    <a:p>
                      <a:pPr algn="l" rtl="0" fontAlgn="ctr"/>
                      <a:r>
                        <a:rPr lang="es-CO" sz="1050" b="0" i="0" u="none" strike="noStrike">
                          <a:solidFill>
                            <a:srgbClr val="203764"/>
                          </a:solidFill>
                          <a:effectLst/>
                          <a:latin typeface="Calibri" panose="020F0502020204030204" pitchFamily="34" charset="0"/>
                          <a:cs typeface="Calibri" panose="020F0502020204030204" pitchFamily="34" charset="0"/>
                        </a:rPr>
                        <a:t>Transferencias de capital </a:t>
                      </a:r>
                    </a:p>
                  </a:txBody>
                  <a:tcPr marL="0" marR="0" marT="0" marB="0" anchor="ctr">
                    <a:lnL w="12700" cap="flat" cmpd="sng" algn="ctr">
                      <a:solidFill>
                        <a:schemeClr val="tx1"/>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100" b="0" i="0" u="none" strike="noStrike">
                          <a:solidFill>
                            <a:srgbClr val="203764"/>
                          </a:solidFill>
                          <a:effectLst/>
                          <a:latin typeface="Calibri" panose="020F0502020204030204" pitchFamily="34" charset="0"/>
                          <a:cs typeface="Calibri" panose="020F0502020204030204" pitchFamily="34" charset="0"/>
                        </a:rPr>
                        <a:t>                        -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100" b="0" i="0" u="none" strike="noStrike">
                          <a:solidFill>
                            <a:srgbClr val="203764"/>
                          </a:solidFill>
                          <a:effectLst/>
                          <a:latin typeface="Calibri" panose="020F0502020204030204" pitchFamily="34" charset="0"/>
                          <a:cs typeface="Calibri" panose="020F0502020204030204" pitchFamily="34" charset="0"/>
                        </a:rPr>
                        <a:t>                        -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100" b="0" i="0" u="none" strike="noStrike">
                          <a:solidFill>
                            <a:srgbClr val="203764"/>
                          </a:solidFill>
                          <a:effectLst/>
                          <a:latin typeface="Calibri" panose="020F0502020204030204" pitchFamily="34" charset="0"/>
                          <a:cs typeface="Calibri" panose="020F0502020204030204" pitchFamily="34" charset="0"/>
                        </a:rPr>
                        <a:t>                       -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100" b="0" i="0" u="none" strike="noStrike">
                          <a:solidFill>
                            <a:srgbClr val="203764"/>
                          </a:solidFill>
                          <a:effectLst/>
                          <a:latin typeface="Calibri" panose="020F0502020204030204" pitchFamily="34" charset="0"/>
                          <a:cs typeface="Calibri" panose="020F0502020204030204" pitchFamily="34" charset="0"/>
                        </a:rPr>
                        <a:t>                      -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100" b="0" i="0" u="none" strike="noStrike">
                          <a:solidFill>
                            <a:srgbClr val="203764"/>
                          </a:solidFill>
                          <a:effectLst/>
                          <a:latin typeface="Calibri" panose="020F0502020204030204" pitchFamily="34" charset="0"/>
                          <a:cs typeface="Calibri" panose="020F0502020204030204" pitchFamily="34" charset="0"/>
                        </a:rPr>
                        <a:t>                       -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100" b="0" i="0" u="none" strike="noStrike">
                          <a:solidFill>
                            <a:srgbClr val="203764"/>
                          </a:solidFill>
                          <a:effectLst/>
                          <a:latin typeface="Calibri" panose="020F0502020204030204" pitchFamily="34" charset="0"/>
                          <a:cs typeface="Calibri" panose="020F0502020204030204" pitchFamily="34" charset="0"/>
                        </a:rPr>
                        <a:t>                      -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050" b="0" i="0" u="none" strike="noStrike">
                          <a:solidFill>
                            <a:srgbClr val="203764"/>
                          </a:solidFill>
                          <a:effectLst/>
                          <a:latin typeface="Calibri" panose="020F0502020204030204" pitchFamily="34" charset="0"/>
                          <a:cs typeface="Calibri" panose="020F0502020204030204" pitchFamily="34" charset="0"/>
                        </a:rPr>
                        <a:t>0%</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050" b="0" i="0" u="none" strike="noStrike" dirty="0">
                          <a:solidFill>
                            <a:srgbClr val="203764"/>
                          </a:solidFill>
                          <a:effectLst/>
                          <a:latin typeface="Calibri" panose="020F0502020204030204" pitchFamily="34" charset="0"/>
                          <a:cs typeface="Calibri" panose="020F0502020204030204" pitchFamily="34" charset="0"/>
                        </a:rPr>
                        <a:t>0%</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050" b="0" i="0" u="none" strike="noStrike">
                          <a:solidFill>
                            <a:srgbClr val="203764"/>
                          </a:solidFill>
                          <a:effectLst/>
                          <a:latin typeface="Calibri" panose="020F0502020204030204" pitchFamily="34" charset="0"/>
                          <a:cs typeface="Calibri" panose="020F0502020204030204" pitchFamily="34" charset="0"/>
                        </a:rPr>
                        <a:t>0%</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050" b="0" i="0" u="none" strike="noStrike">
                          <a:solidFill>
                            <a:srgbClr val="203764"/>
                          </a:solidFill>
                          <a:effectLst/>
                          <a:latin typeface="Calibri" panose="020F0502020204030204" pitchFamily="34" charset="0"/>
                          <a:cs typeface="Calibri" panose="020F0502020204030204" pitchFamily="34" charset="0"/>
                        </a:rPr>
                        <a:t>0%</a:t>
                      </a:r>
                    </a:p>
                  </a:txBody>
                  <a:tcPr marL="0" marR="0" marT="0" marB="0" anchor="ctr">
                    <a:lnL w="6350" cap="flat" cmpd="sng" algn="ctr">
                      <a:solidFill>
                        <a:srgbClr val="B8CCE4"/>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extLst>
                  <a:ext uri="{0D108BD9-81ED-4DB2-BD59-A6C34878D82A}">
                    <a16:rowId xmlns:a16="http://schemas.microsoft.com/office/drawing/2014/main" xmlns="" val="2203729823"/>
                  </a:ext>
                </a:extLst>
              </a:tr>
              <a:tr h="264266">
                <a:tc>
                  <a:txBody>
                    <a:bodyPr/>
                    <a:lstStyle/>
                    <a:p>
                      <a:pPr algn="l" rtl="0" fontAlgn="ctr"/>
                      <a:r>
                        <a:rPr lang="es-ES" sz="1050" b="0" i="0" u="none" strike="noStrike">
                          <a:solidFill>
                            <a:srgbClr val="203764"/>
                          </a:solidFill>
                          <a:effectLst/>
                          <a:latin typeface="Calibri" panose="020F0502020204030204" pitchFamily="34" charset="0"/>
                          <a:cs typeface="Calibri" panose="020F0502020204030204" pitchFamily="34" charset="0"/>
                        </a:rPr>
                        <a:t>Gastos de comercialización y producción </a:t>
                      </a:r>
                    </a:p>
                  </a:txBody>
                  <a:tcPr marL="0" marR="0" marT="0" marB="0" anchor="ctr">
                    <a:lnL w="12700" cap="flat" cmpd="sng" algn="ctr">
                      <a:solidFill>
                        <a:schemeClr val="tx1"/>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100" b="0" i="0" u="none" strike="noStrike">
                          <a:solidFill>
                            <a:srgbClr val="203764"/>
                          </a:solidFill>
                          <a:effectLst/>
                          <a:latin typeface="Calibri" panose="020F0502020204030204" pitchFamily="34" charset="0"/>
                          <a:cs typeface="Calibri" panose="020F0502020204030204" pitchFamily="34" charset="0"/>
                        </a:rPr>
                        <a:t>                        -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100" b="0" i="0" u="none" strike="noStrike">
                          <a:solidFill>
                            <a:srgbClr val="203764"/>
                          </a:solidFill>
                          <a:effectLst/>
                          <a:latin typeface="Calibri" panose="020F0502020204030204" pitchFamily="34" charset="0"/>
                          <a:cs typeface="Calibri" panose="020F0502020204030204" pitchFamily="34" charset="0"/>
                        </a:rPr>
                        <a:t>                        -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100" b="0" i="0" u="none" strike="noStrike">
                          <a:solidFill>
                            <a:srgbClr val="203764"/>
                          </a:solidFill>
                          <a:effectLst/>
                          <a:latin typeface="Calibri" panose="020F0502020204030204" pitchFamily="34" charset="0"/>
                          <a:cs typeface="Calibri" panose="020F0502020204030204" pitchFamily="34" charset="0"/>
                        </a:rPr>
                        <a:t>                       -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100" b="0" i="0" u="none" strike="noStrike">
                          <a:solidFill>
                            <a:srgbClr val="203764"/>
                          </a:solidFill>
                          <a:effectLst/>
                          <a:latin typeface="Calibri" panose="020F0502020204030204" pitchFamily="34" charset="0"/>
                          <a:cs typeface="Calibri" panose="020F0502020204030204" pitchFamily="34" charset="0"/>
                        </a:rPr>
                        <a:t>                      -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100" b="0" i="0" u="none" strike="noStrike">
                          <a:solidFill>
                            <a:srgbClr val="203764"/>
                          </a:solidFill>
                          <a:effectLst/>
                          <a:latin typeface="Calibri" panose="020F0502020204030204" pitchFamily="34" charset="0"/>
                          <a:cs typeface="Calibri" panose="020F0502020204030204" pitchFamily="34" charset="0"/>
                        </a:rPr>
                        <a:t>                       -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100" b="0" i="0" u="none" strike="noStrike">
                          <a:solidFill>
                            <a:srgbClr val="203764"/>
                          </a:solidFill>
                          <a:effectLst/>
                          <a:latin typeface="Calibri" panose="020F0502020204030204" pitchFamily="34" charset="0"/>
                          <a:cs typeface="Calibri" panose="020F0502020204030204" pitchFamily="34" charset="0"/>
                        </a:rPr>
                        <a:t>                      -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050" b="0" i="0" u="none" strike="noStrike">
                          <a:solidFill>
                            <a:srgbClr val="203764"/>
                          </a:solidFill>
                          <a:effectLst/>
                          <a:latin typeface="Calibri" panose="020F0502020204030204" pitchFamily="34" charset="0"/>
                          <a:cs typeface="Calibri" panose="020F0502020204030204" pitchFamily="34" charset="0"/>
                        </a:rPr>
                        <a:t>0%</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050" b="0" i="0" u="none" strike="noStrike">
                          <a:solidFill>
                            <a:srgbClr val="203764"/>
                          </a:solidFill>
                          <a:effectLst/>
                          <a:latin typeface="Calibri" panose="020F0502020204030204" pitchFamily="34" charset="0"/>
                          <a:cs typeface="Calibri" panose="020F0502020204030204" pitchFamily="34" charset="0"/>
                        </a:rPr>
                        <a:t>0%</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050" b="0" i="0" u="none" strike="noStrike">
                          <a:solidFill>
                            <a:srgbClr val="203764"/>
                          </a:solidFill>
                          <a:effectLst/>
                          <a:latin typeface="Calibri" panose="020F0502020204030204" pitchFamily="34" charset="0"/>
                          <a:cs typeface="Calibri" panose="020F0502020204030204" pitchFamily="34" charset="0"/>
                        </a:rPr>
                        <a:t>0%</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050" b="0" i="0" u="none" strike="noStrike">
                          <a:solidFill>
                            <a:srgbClr val="203764"/>
                          </a:solidFill>
                          <a:effectLst/>
                          <a:latin typeface="Calibri" panose="020F0502020204030204" pitchFamily="34" charset="0"/>
                          <a:cs typeface="Calibri" panose="020F0502020204030204" pitchFamily="34" charset="0"/>
                        </a:rPr>
                        <a:t>0%</a:t>
                      </a:r>
                    </a:p>
                  </a:txBody>
                  <a:tcPr marL="0" marR="0" marT="0" marB="0" anchor="ctr">
                    <a:lnL w="6350" cap="flat" cmpd="sng" algn="ctr">
                      <a:solidFill>
                        <a:srgbClr val="B8CCE4"/>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extLst>
                  <a:ext uri="{0D108BD9-81ED-4DB2-BD59-A6C34878D82A}">
                    <a16:rowId xmlns:a16="http://schemas.microsoft.com/office/drawing/2014/main" xmlns="" val="2636141130"/>
                  </a:ext>
                </a:extLst>
              </a:tr>
              <a:tr h="264266">
                <a:tc>
                  <a:txBody>
                    <a:bodyPr/>
                    <a:lstStyle/>
                    <a:p>
                      <a:pPr algn="l" rtl="0" fontAlgn="ctr"/>
                      <a:r>
                        <a:rPr lang="es-CO" sz="1050" b="0" i="0" u="none" strike="noStrike">
                          <a:solidFill>
                            <a:srgbClr val="203764"/>
                          </a:solidFill>
                          <a:effectLst/>
                          <a:latin typeface="Calibri" panose="020F0502020204030204" pitchFamily="34" charset="0"/>
                          <a:cs typeface="Calibri" panose="020F0502020204030204" pitchFamily="34" charset="0"/>
                        </a:rPr>
                        <a:t>Adquisición de activos financieros</a:t>
                      </a:r>
                    </a:p>
                  </a:txBody>
                  <a:tcPr marL="0" marR="0" marT="0" marB="0" anchor="ctr">
                    <a:lnL w="12700" cap="flat" cmpd="sng" algn="ctr">
                      <a:solidFill>
                        <a:schemeClr val="tx1"/>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100" b="0" i="0" u="none" strike="noStrike">
                          <a:solidFill>
                            <a:srgbClr val="203764"/>
                          </a:solidFill>
                          <a:effectLst/>
                          <a:latin typeface="Calibri" panose="020F0502020204030204" pitchFamily="34" charset="0"/>
                          <a:cs typeface="Calibri" panose="020F0502020204030204" pitchFamily="34" charset="0"/>
                        </a:rPr>
                        <a:t>                        -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100" b="0" i="0" u="none" strike="noStrike">
                          <a:solidFill>
                            <a:srgbClr val="203764"/>
                          </a:solidFill>
                          <a:effectLst/>
                          <a:latin typeface="Calibri" panose="020F0502020204030204" pitchFamily="34" charset="0"/>
                          <a:cs typeface="Calibri" panose="020F0502020204030204" pitchFamily="34" charset="0"/>
                        </a:rPr>
                        <a:t>                        -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100" b="0" i="0" u="none" strike="noStrike">
                          <a:solidFill>
                            <a:srgbClr val="203764"/>
                          </a:solidFill>
                          <a:effectLst/>
                          <a:latin typeface="Calibri" panose="020F0502020204030204" pitchFamily="34" charset="0"/>
                          <a:cs typeface="Calibri" panose="020F0502020204030204" pitchFamily="34" charset="0"/>
                        </a:rPr>
                        <a:t>                       -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100" b="0" i="0" u="none" strike="noStrike">
                          <a:solidFill>
                            <a:srgbClr val="203764"/>
                          </a:solidFill>
                          <a:effectLst/>
                          <a:latin typeface="Calibri" panose="020F0502020204030204" pitchFamily="34" charset="0"/>
                          <a:cs typeface="Calibri" panose="020F0502020204030204" pitchFamily="34" charset="0"/>
                        </a:rPr>
                        <a:t>                      -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100" b="0" i="0" u="none" strike="noStrike">
                          <a:solidFill>
                            <a:srgbClr val="203764"/>
                          </a:solidFill>
                          <a:effectLst/>
                          <a:latin typeface="Calibri" panose="020F0502020204030204" pitchFamily="34" charset="0"/>
                          <a:cs typeface="Calibri" panose="020F0502020204030204" pitchFamily="34" charset="0"/>
                        </a:rPr>
                        <a:t>                       -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100" b="0" i="0" u="none" strike="noStrike">
                          <a:solidFill>
                            <a:srgbClr val="203764"/>
                          </a:solidFill>
                          <a:effectLst/>
                          <a:latin typeface="Calibri" panose="020F0502020204030204" pitchFamily="34" charset="0"/>
                          <a:cs typeface="Calibri" panose="020F0502020204030204" pitchFamily="34" charset="0"/>
                        </a:rPr>
                        <a:t>                      -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050" b="0" i="0" u="none" strike="noStrike">
                          <a:solidFill>
                            <a:srgbClr val="203764"/>
                          </a:solidFill>
                          <a:effectLst/>
                          <a:latin typeface="Calibri" panose="020F0502020204030204" pitchFamily="34" charset="0"/>
                          <a:cs typeface="Calibri" panose="020F0502020204030204" pitchFamily="34" charset="0"/>
                        </a:rPr>
                        <a:t>0%</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050" b="0" i="0" u="none" strike="noStrike">
                          <a:solidFill>
                            <a:srgbClr val="203764"/>
                          </a:solidFill>
                          <a:effectLst/>
                          <a:latin typeface="Calibri" panose="020F0502020204030204" pitchFamily="34" charset="0"/>
                          <a:cs typeface="Calibri" panose="020F0502020204030204" pitchFamily="34" charset="0"/>
                        </a:rPr>
                        <a:t>0%</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050" b="0" i="0" u="none" strike="noStrike" dirty="0">
                          <a:solidFill>
                            <a:srgbClr val="203764"/>
                          </a:solidFill>
                          <a:effectLst/>
                          <a:latin typeface="Calibri" panose="020F0502020204030204" pitchFamily="34" charset="0"/>
                          <a:cs typeface="Calibri" panose="020F0502020204030204" pitchFamily="34" charset="0"/>
                        </a:rPr>
                        <a:t>0%</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050" b="0" i="0" u="none" strike="noStrike" dirty="0">
                          <a:solidFill>
                            <a:srgbClr val="203764"/>
                          </a:solidFill>
                          <a:effectLst/>
                          <a:latin typeface="Calibri" panose="020F0502020204030204" pitchFamily="34" charset="0"/>
                          <a:cs typeface="Calibri" panose="020F0502020204030204" pitchFamily="34" charset="0"/>
                        </a:rPr>
                        <a:t>0%</a:t>
                      </a:r>
                    </a:p>
                  </a:txBody>
                  <a:tcPr marL="0" marR="0" marT="0" marB="0" anchor="ctr">
                    <a:lnL w="6350" cap="flat" cmpd="sng" algn="ctr">
                      <a:solidFill>
                        <a:srgbClr val="B8CCE4"/>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extLst>
                  <a:ext uri="{0D108BD9-81ED-4DB2-BD59-A6C34878D82A}">
                    <a16:rowId xmlns:a16="http://schemas.microsoft.com/office/drawing/2014/main" xmlns="" val="1498856418"/>
                  </a:ext>
                </a:extLst>
              </a:tr>
              <a:tr h="264266">
                <a:tc>
                  <a:txBody>
                    <a:bodyPr/>
                    <a:lstStyle/>
                    <a:p>
                      <a:pPr algn="l" rtl="0" fontAlgn="ctr"/>
                      <a:r>
                        <a:rPr lang="es-CO" sz="1050" b="0" i="0" u="none" strike="noStrike">
                          <a:solidFill>
                            <a:srgbClr val="203764"/>
                          </a:solidFill>
                          <a:effectLst/>
                          <a:latin typeface="Calibri" panose="020F0502020204030204" pitchFamily="34" charset="0"/>
                          <a:cs typeface="Calibri" panose="020F0502020204030204" pitchFamily="34" charset="0"/>
                        </a:rPr>
                        <a:t>Disminución de pasivos </a:t>
                      </a:r>
                    </a:p>
                  </a:txBody>
                  <a:tcPr marL="0" marR="0" marT="0" marB="0" anchor="ctr">
                    <a:lnL w="12700" cap="flat" cmpd="sng" algn="ctr">
                      <a:solidFill>
                        <a:schemeClr val="tx1"/>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100" b="0" i="0" u="none" strike="noStrike">
                          <a:solidFill>
                            <a:srgbClr val="203764"/>
                          </a:solidFill>
                          <a:effectLst/>
                          <a:latin typeface="Calibri" panose="020F0502020204030204" pitchFamily="34" charset="0"/>
                          <a:cs typeface="Calibri" panose="020F0502020204030204" pitchFamily="34" charset="0"/>
                        </a:rPr>
                        <a:t>                        -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100" b="0" i="0" u="none" strike="noStrike">
                          <a:solidFill>
                            <a:srgbClr val="203764"/>
                          </a:solidFill>
                          <a:effectLst/>
                          <a:latin typeface="Calibri" panose="020F0502020204030204" pitchFamily="34" charset="0"/>
                          <a:cs typeface="Calibri" panose="020F0502020204030204" pitchFamily="34" charset="0"/>
                        </a:rPr>
                        <a:t>                        -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100" b="0" i="0" u="none" strike="noStrike">
                          <a:solidFill>
                            <a:srgbClr val="203764"/>
                          </a:solidFill>
                          <a:effectLst/>
                          <a:latin typeface="Calibri" panose="020F0502020204030204" pitchFamily="34" charset="0"/>
                          <a:cs typeface="Calibri" panose="020F0502020204030204" pitchFamily="34" charset="0"/>
                        </a:rPr>
                        <a:t>                       -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100" b="0" i="0" u="none" strike="noStrike">
                          <a:solidFill>
                            <a:srgbClr val="203764"/>
                          </a:solidFill>
                          <a:effectLst/>
                          <a:latin typeface="Calibri" panose="020F0502020204030204" pitchFamily="34" charset="0"/>
                          <a:cs typeface="Calibri" panose="020F0502020204030204" pitchFamily="34" charset="0"/>
                        </a:rPr>
                        <a:t>                      -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100" b="0" i="0" u="none" strike="noStrike">
                          <a:solidFill>
                            <a:srgbClr val="203764"/>
                          </a:solidFill>
                          <a:effectLst/>
                          <a:latin typeface="Calibri" panose="020F0502020204030204" pitchFamily="34" charset="0"/>
                          <a:cs typeface="Calibri" panose="020F0502020204030204" pitchFamily="34" charset="0"/>
                        </a:rPr>
                        <a:t>                       -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100" b="0" i="0" u="none" strike="noStrike">
                          <a:solidFill>
                            <a:srgbClr val="203764"/>
                          </a:solidFill>
                          <a:effectLst/>
                          <a:latin typeface="Calibri" panose="020F0502020204030204" pitchFamily="34" charset="0"/>
                          <a:cs typeface="Calibri" panose="020F0502020204030204" pitchFamily="34" charset="0"/>
                        </a:rPr>
                        <a:t>                      -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050" b="0" i="0" u="none" strike="noStrike">
                          <a:solidFill>
                            <a:srgbClr val="203764"/>
                          </a:solidFill>
                          <a:effectLst/>
                          <a:latin typeface="Calibri" panose="020F0502020204030204" pitchFamily="34" charset="0"/>
                          <a:cs typeface="Calibri" panose="020F0502020204030204" pitchFamily="34" charset="0"/>
                        </a:rPr>
                        <a:t>0%</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050" b="0" i="0" u="none" strike="noStrike">
                          <a:solidFill>
                            <a:srgbClr val="203764"/>
                          </a:solidFill>
                          <a:effectLst/>
                          <a:latin typeface="Calibri" panose="020F0502020204030204" pitchFamily="34" charset="0"/>
                          <a:cs typeface="Calibri" panose="020F0502020204030204" pitchFamily="34" charset="0"/>
                        </a:rPr>
                        <a:t>0%</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050" b="0" i="0" u="none" strike="noStrike">
                          <a:solidFill>
                            <a:srgbClr val="203764"/>
                          </a:solidFill>
                          <a:effectLst/>
                          <a:latin typeface="Calibri" panose="020F0502020204030204" pitchFamily="34" charset="0"/>
                          <a:cs typeface="Calibri" panose="020F0502020204030204" pitchFamily="34" charset="0"/>
                        </a:rPr>
                        <a:t>0%</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050" b="0" i="0" u="none" strike="noStrike" dirty="0">
                          <a:solidFill>
                            <a:srgbClr val="203764"/>
                          </a:solidFill>
                          <a:effectLst/>
                          <a:latin typeface="Calibri" panose="020F0502020204030204" pitchFamily="34" charset="0"/>
                          <a:cs typeface="Calibri" panose="020F0502020204030204" pitchFamily="34" charset="0"/>
                        </a:rPr>
                        <a:t>0%</a:t>
                      </a:r>
                    </a:p>
                  </a:txBody>
                  <a:tcPr marL="0" marR="0" marT="0" marB="0" anchor="ctr">
                    <a:lnL w="6350" cap="flat" cmpd="sng" algn="ctr">
                      <a:solidFill>
                        <a:srgbClr val="B8CCE4"/>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extLst>
                  <a:ext uri="{0D108BD9-81ED-4DB2-BD59-A6C34878D82A}">
                    <a16:rowId xmlns:a16="http://schemas.microsoft.com/office/drawing/2014/main" xmlns="" val="1613938331"/>
                  </a:ext>
                </a:extLst>
              </a:tr>
              <a:tr h="137639">
                <a:tc>
                  <a:txBody>
                    <a:bodyPr/>
                    <a:lstStyle/>
                    <a:p>
                      <a:pPr algn="l" rtl="0" fontAlgn="ctr"/>
                      <a:r>
                        <a:rPr lang="es-CO" sz="1050" b="0" i="0" u="none" strike="noStrike">
                          <a:solidFill>
                            <a:srgbClr val="203764"/>
                          </a:solidFill>
                          <a:effectLst/>
                          <a:latin typeface="Calibri" panose="020F0502020204030204" pitchFamily="34" charset="0"/>
                          <a:cs typeface="Calibri" panose="020F0502020204030204" pitchFamily="34" charset="0"/>
                        </a:rPr>
                        <a:t>Gastos por tributos, multas, sanciones e intereses de mora </a:t>
                      </a:r>
                    </a:p>
                  </a:txBody>
                  <a:tcPr marL="0" marR="0" marT="0" marB="0" anchor="ctr">
                    <a:lnL w="12700" cap="flat" cmpd="sng" algn="ctr">
                      <a:solidFill>
                        <a:schemeClr val="tx1"/>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100" b="0" i="0" u="none" strike="noStrike" dirty="0">
                          <a:solidFill>
                            <a:srgbClr val="203764"/>
                          </a:solidFill>
                          <a:effectLst/>
                          <a:latin typeface="Calibri" panose="020F0502020204030204" pitchFamily="34" charset="0"/>
                          <a:cs typeface="Calibri" panose="020F0502020204030204" pitchFamily="34" charset="0"/>
                        </a:rPr>
                        <a:t>                   </a:t>
                      </a:r>
                      <a:r>
                        <a:rPr lang="es-CO" sz="1100" b="0" i="0" u="none" strike="noStrike" dirty="0" smtClean="0">
                          <a:solidFill>
                            <a:srgbClr val="203764"/>
                          </a:solidFill>
                          <a:effectLst/>
                          <a:latin typeface="Calibri" panose="020F0502020204030204" pitchFamily="34" charset="0"/>
                          <a:cs typeface="Calibri" panose="020F0502020204030204" pitchFamily="34" charset="0"/>
                        </a:rPr>
                        <a:t>44 </a:t>
                      </a:r>
                      <a:endParaRPr lang="es-CO" sz="1100" b="0" i="0" u="none" strike="noStrike" dirty="0">
                        <a:solidFill>
                          <a:srgbClr val="203764"/>
                        </a:solidFill>
                        <a:effectLst/>
                        <a:latin typeface="Calibri" panose="020F0502020204030204" pitchFamily="34" charset="0"/>
                        <a:cs typeface="Calibri" panose="020F0502020204030204" pitchFamily="34" charset="0"/>
                      </a:endParaRP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100" b="0" i="0" u="none" strike="noStrike" dirty="0">
                          <a:solidFill>
                            <a:srgbClr val="203764"/>
                          </a:solidFill>
                          <a:effectLst/>
                          <a:latin typeface="Calibri" panose="020F0502020204030204" pitchFamily="34" charset="0"/>
                          <a:cs typeface="Calibri" panose="020F0502020204030204" pitchFamily="34" charset="0"/>
                        </a:rPr>
                        <a:t>                   </a:t>
                      </a:r>
                      <a:r>
                        <a:rPr lang="es-CO" sz="1100" b="0" i="0" u="none" strike="noStrike" dirty="0" smtClean="0">
                          <a:solidFill>
                            <a:srgbClr val="203764"/>
                          </a:solidFill>
                          <a:effectLst/>
                          <a:latin typeface="Calibri" panose="020F0502020204030204" pitchFamily="34" charset="0"/>
                          <a:cs typeface="Calibri" panose="020F0502020204030204" pitchFamily="34" charset="0"/>
                        </a:rPr>
                        <a:t>44 </a:t>
                      </a:r>
                      <a:endParaRPr lang="es-CO" sz="1100" b="0" i="0" u="none" strike="noStrike" dirty="0">
                        <a:solidFill>
                          <a:srgbClr val="203764"/>
                        </a:solidFill>
                        <a:effectLst/>
                        <a:latin typeface="Calibri" panose="020F0502020204030204" pitchFamily="34" charset="0"/>
                        <a:cs typeface="Calibri" panose="020F0502020204030204" pitchFamily="34" charset="0"/>
                      </a:endParaRP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100" b="0" i="0" u="none" strike="noStrike" dirty="0">
                          <a:solidFill>
                            <a:srgbClr val="203764"/>
                          </a:solidFill>
                          <a:effectLst/>
                          <a:latin typeface="Calibri" panose="020F0502020204030204" pitchFamily="34" charset="0"/>
                          <a:cs typeface="Calibri" panose="020F0502020204030204" pitchFamily="34" charset="0"/>
                        </a:rPr>
                        <a:t>                   </a:t>
                      </a:r>
                      <a:r>
                        <a:rPr lang="es-CO" sz="1100" b="0" i="0" u="none" strike="noStrike" dirty="0" smtClean="0">
                          <a:solidFill>
                            <a:srgbClr val="203764"/>
                          </a:solidFill>
                          <a:effectLst/>
                          <a:latin typeface="Calibri" panose="020F0502020204030204" pitchFamily="34" charset="0"/>
                          <a:cs typeface="Calibri" panose="020F0502020204030204" pitchFamily="34" charset="0"/>
                        </a:rPr>
                        <a:t>65 </a:t>
                      </a:r>
                      <a:endParaRPr lang="es-CO" sz="1100" b="0" i="0" u="none" strike="noStrike" dirty="0">
                        <a:solidFill>
                          <a:srgbClr val="203764"/>
                        </a:solidFill>
                        <a:effectLst/>
                        <a:latin typeface="Calibri" panose="020F0502020204030204" pitchFamily="34" charset="0"/>
                        <a:cs typeface="Calibri" panose="020F0502020204030204" pitchFamily="34" charset="0"/>
                      </a:endParaRP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100" b="0" i="0" u="none" strike="noStrike" dirty="0">
                          <a:solidFill>
                            <a:srgbClr val="203764"/>
                          </a:solidFill>
                          <a:effectLst/>
                          <a:latin typeface="Calibri" panose="020F0502020204030204" pitchFamily="34" charset="0"/>
                          <a:cs typeface="Calibri" panose="020F0502020204030204" pitchFamily="34" charset="0"/>
                        </a:rPr>
                        <a:t>                  </a:t>
                      </a:r>
                      <a:r>
                        <a:rPr lang="es-CO" sz="1100" b="0" i="0" u="none" strike="noStrike" dirty="0" smtClean="0">
                          <a:solidFill>
                            <a:srgbClr val="203764"/>
                          </a:solidFill>
                          <a:effectLst/>
                          <a:latin typeface="Calibri" panose="020F0502020204030204" pitchFamily="34" charset="0"/>
                          <a:cs typeface="Calibri" panose="020F0502020204030204" pitchFamily="34" charset="0"/>
                        </a:rPr>
                        <a:t>67 </a:t>
                      </a:r>
                      <a:endParaRPr lang="es-CO" sz="1100" b="0" i="0" u="none" strike="noStrike" dirty="0">
                        <a:solidFill>
                          <a:srgbClr val="203764"/>
                        </a:solidFill>
                        <a:effectLst/>
                        <a:latin typeface="Calibri" panose="020F0502020204030204" pitchFamily="34" charset="0"/>
                        <a:cs typeface="Calibri" panose="020F0502020204030204" pitchFamily="34" charset="0"/>
                      </a:endParaRP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100" b="0" i="0" u="none" strike="noStrike" dirty="0">
                          <a:solidFill>
                            <a:srgbClr val="203764"/>
                          </a:solidFill>
                          <a:effectLst/>
                          <a:latin typeface="Calibri" panose="020F0502020204030204" pitchFamily="34" charset="0"/>
                          <a:cs typeface="Calibri" panose="020F0502020204030204" pitchFamily="34" charset="0"/>
                        </a:rPr>
                        <a:t>                   </a:t>
                      </a:r>
                      <a:r>
                        <a:rPr lang="es-CO" sz="1100" b="0" i="0" u="none" strike="noStrike" dirty="0" smtClean="0">
                          <a:solidFill>
                            <a:srgbClr val="203764"/>
                          </a:solidFill>
                          <a:effectLst/>
                          <a:latin typeface="Calibri" panose="020F0502020204030204" pitchFamily="34" charset="0"/>
                          <a:cs typeface="Calibri" panose="020F0502020204030204" pitchFamily="34" charset="0"/>
                        </a:rPr>
                        <a:t>69 </a:t>
                      </a:r>
                      <a:endParaRPr lang="es-CO" sz="1100" b="0" i="0" u="none" strike="noStrike" dirty="0">
                        <a:solidFill>
                          <a:srgbClr val="203764"/>
                        </a:solidFill>
                        <a:effectLst/>
                        <a:latin typeface="Calibri" panose="020F0502020204030204" pitchFamily="34" charset="0"/>
                        <a:cs typeface="Calibri" panose="020F0502020204030204" pitchFamily="34" charset="0"/>
                      </a:endParaRPr>
                    </a:p>
                  </a:txBody>
                  <a:tcPr marL="0" marR="0" marT="0" marB="0" anchor="ctr">
                    <a:lnL w="6350" cap="flat" cmpd="sng" algn="ctr">
                      <a:solidFill>
                        <a:srgbClr val="B8CCE4"/>
                      </a:solidFill>
                      <a:prstDash val="solid"/>
                      <a:round/>
                      <a:headEnd type="none" w="med" len="med"/>
                      <a:tailEnd type="none" w="med" len="med"/>
                    </a:lnL>
                    <a:lnR>
                      <a:noFill/>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100" b="0" i="0" u="none" strike="noStrike" dirty="0">
                          <a:solidFill>
                            <a:srgbClr val="203764"/>
                          </a:solidFill>
                          <a:effectLst/>
                          <a:latin typeface="Calibri" panose="020F0502020204030204" pitchFamily="34" charset="0"/>
                          <a:cs typeface="Calibri" panose="020F0502020204030204" pitchFamily="34" charset="0"/>
                        </a:rPr>
                        <a:t>                 </a:t>
                      </a:r>
                      <a:r>
                        <a:rPr lang="es-CO" sz="1100" b="0" i="0" u="none" strike="noStrike" dirty="0" smtClean="0">
                          <a:solidFill>
                            <a:srgbClr val="203764"/>
                          </a:solidFill>
                          <a:effectLst/>
                          <a:latin typeface="Calibri" panose="020F0502020204030204" pitchFamily="34" charset="0"/>
                          <a:cs typeface="Calibri" panose="020F0502020204030204" pitchFamily="34" charset="0"/>
                        </a:rPr>
                        <a:t>71 </a:t>
                      </a:r>
                      <a:endParaRPr lang="es-CO" sz="1100" b="0" i="0" u="none" strike="noStrike" dirty="0">
                        <a:solidFill>
                          <a:srgbClr val="203764"/>
                        </a:solidFill>
                        <a:effectLst/>
                        <a:latin typeface="Calibri" panose="020F0502020204030204" pitchFamily="34" charset="0"/>
                        <a:cs typeface="Calibri" panose="020F0502020204030204" pitchFamily="34" charset="0"/>
                      </a:endParaRPr>
                    </a:p>
                  </a:txBody>
                  <a:tcPr marL="0" marR="0" marT="0" marB="0" anchor="ctr">
                    <a:lnL>
                      <a:noFill/>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050" b="0" i="0" u="none" strike="noStrike">
                          <a:solidFill>
                            <a:srgbClr val="203764"/>
                          </a:solidFill>
                          <a:effectLst/>
                          <a:latin typeface="Calibri" panose="020F0502020204030204" pitchFamily="34" charset="0"/>
                          <a:cs typeface="Calibri" panose="020F0502020204030204" pitchFamily="34" charset="0"/>
                        </a:rPr>
                        <a:t>48%</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050" b="0" i="0" u="none" strike="noStrike">
                          <a:solidFill>
                            <a:srgbClr val="203764"/>
                          </a:solidFill>
                          <a:effectLst/>
                          <a:latin typeface="Calibri" panose="020F0502020204030204" pitchFamily="34" charset="0"/>
                          <a:cs typeface="Calibri" panose="020F0502020204030204" pitchFamily="34" charset="0"/>
                        </a:rPr>
                        <a:t>3%</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050" b="0" i="0" u="none" strike="noStrike">
                          <a:solidFill>
                            <a:srgbClr val="203764"/>
                          </a:solidFill>
                          <a:effectLst/>
                          <a:latin typeface="Calibri" panose="020F0502020204030204" pitchFamily="34" charset="0"/>
                          <a:cs typeface="Calibri" panose="020F0502020204030204" pitchFamily="34" charset="0"/>
                        </a:rPr>
                        <a:t>3%</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050" b="0" i="0" u="none" strike="noStrike" dirty="0">
                          <a:solidFill>
                            <a:srgbClr val="203764"/>
                          </a:solidFill>
                          <a:effectLst/>
                          <a:latin typeface="Calibri" panose="020F0502020204030204" pitchFamily="34" charset="0"/>
                          <a:cs typeface="Calibri" panose="020F0502020204030204" pitchFamily="34" charset="0"/>
                        </a:rPr>
                        <a:t>3%</a:t>
                      </a:r>
                    </a:p>
                  </a:txBody>
                  <a:tcPr marL="0" marR="0" marT="0" marB="0" anchor="ctr">
                    <a:lnL w="6350" cap="flat" cmpd="sng" algn="ctr">
                      <a:solidFill>
                        <a:srgbClr val="B8CCE4"/>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extLst>
                  <a:ext uri="{0D108BD9-81ED-4DB2-BD59-A6C34878D82A}">
                    <a16:rowId xmlns:a16="http://schemas.microsoft.com/office/drawing/2014/main" xmlns="" val="3675056835"/>
                  </a:ext>
                </a:extLst>
              </a:tr>
              <a:tr h="310964">
                <a:tc>
                  <a:txBody>
                    <a:bodyPr/>
                    <a:lstStyle/>
                    <a:p>
                      <a:pPr algn="l" rtl="0" fontAlgn="ctr"/>
                      <a:r>
                        <a:rPr lang="es-CO" sz="1050" b="0" i="0" u="none" strike="noStrike" dirty="0">
                          <a:solidFill>
                            <a:srgbClr val="203764"/>
                          </a:solidFill>
                          <a:effectLst/>
                          <a:latin typeface="Calibri" panose="020F0502020204030204" pitchFamily="34" charset="0"/>
                          <a:cs typeface="Calibri" panose="020F0502020204030204" pitchFamily="34" charset="0"/>
                        </a:rPr>
                        <a:t>Servicio de la Deuda</a:t>
                      </a:r>
                    </a:p>
                  </a:txBody>
                  <a:tcPr marL="0" marR="0" marT="0" marB="0" anchor="ctr">
                    <a:lnL w="12700" cap="flat" cmpd="sng" algn="ctr">
                      <a:solidFill>
                        <a:schemeClr val="tx1"/>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rtl="0" fontAlgn="ctr"/>
                      <a:r>
                        <a:rPr lang="es-CO" sz="1100" b="0" i="0" u="none" strike="noStrike">
                          <a:solidFill>
                            <a:srgbClr val="203764"/>
                          </a:solidFill>
                          <a:effectLst/>
                          <a:latin typeface="Calibri" panose="020F0502020204030204" pitchFamily="34" charset="0"/>
                          <a:cs typeface="Calibri" panose="020F0502020204030204" pitchFamily="34" charset="0"/>
                        </a:rPr>
                        <a:t>                        -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rtl="0" fontAlgn="ctr"/>
                      <a:r>
                        <a:rPr lang="es-CO" sz="1100" b="0" i="0" u="none" strike="noStrike">
                          <a:solidFill>
                            <a:srgbClr val="203764"/>
                          </a:solidFill>
                          <a:effectLst/>
                          <a:latin typeface="Calibri" panose="020F0502020204030204" pitchFamily="34" charset="0"/>
                          <a:cs typeface="Calibri" panose="020F0502020204030204" pitchFamily="34" charset="0"/>
                        </a:rPr>
                        <a:t>                        -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rtl="0" fontAlgn="ctr"/>
                      <a:r>
                        <a:rPr lang="es-CO" sz="1100" b="0" i="0" u="none" strike="noStrike">
                          <a:solidFill>
                            <a:srgbClr val="203764"/>
                          </a:solidFill>
                          <a:effectLst/>
                          <a:latin typeface="Calibri" panose="020F0502020204030204" pitchFamily="34" charset="0"/>
                          <a:cs typeface="Calibri" panose="020F0502020204030204" pitchFamily="34" charset="0"/>
                        </a:rPr>
                        <a:t>                       -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rtl="0" fontAlgn="ctr"/>
                      <a:r>
                        <a:rPr lang="es-CO" sz="1100" b="0" i="0" u="none" strike="noStrike">
                          <a:solidFill>
                            <a:srgbClr val="203764"/>
                          </a:solidFill>
                          <a:effectLst/>
                          <a:latin typeface="Calibri" panose="020F0502020204030204" pitchFamily="34" charset="0"/>
                          <a:cs typeface="Calibri" panose="020F0502020204030204" pitchFamily="34" charset="0"/>
                        </a:rPr>
                        <a:t>                      -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rtl="0" fontAlgn="ctr"/>
                      <a:r>
                        <a:rPr lang="es-CO" sz="1100" b="0" i="0" u="none" strike="noStrike">
                          <a:solidFill>
                            <a:srgbClr val="203764"/>
                          </a:solidFill>
                          <a:effectLst/>
                          <a:latin typeface="Calibri" panose="020F0502020204030204" pitchFamily="34" charset="0"/>
                          <a:cs typeface="Calibri" panose="020F0502020204030204" pitchFamily="34" charset="0"/>
                        </a:rPr>
                        <a:t>                       -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rtl="0" fontAlgn="ctr"/>
                      <a:r>
                        <a:rPr lang="es-CO" sz="1100" b="0" i="0" u="none" strike="noStrike">
                          <a:solidFill>
                            <a:srgbClr val="203764"/>
                          </a:solidFill>
                          <a:effectLst/>
                          <a:latin typeface="Calibri" panose="020F0502020204030204" pitchFamily="34" charset="0"/>
                          <a:cs typeface="Calibri" panose="020F0502020204030204" pitchFamily="34" charset="0"/>
                        </a:rPr>
                        <a:t>                      -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rtl="0" fontAlgn="ctr"/>
                      <a:r>
                        <a:rPr lang="es-CO" sz="1050" b="0" i="0" u="none" strike="noStrike">
                          <a:solidFill>
                            <a:srgbClr val="203764"/>
                          </a:solidFill>
                          <a:effectLst/>
                          <a:latin typeface="Calibri" panose="020F0502020204030204" pitchFamily="34" charset="0"/>
                          <a:cs typeface="Calibri" panose="020F0502020204030204" pitchFamily="34" charset="0"/>
                        </a:rPr>
                        <a:t>0%</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rtl="0" fontAlgn="ctr"/>
                      <a:r>
                        <a:rPr lang="es-CO" sz="1050" b="0" i="0" u="none" strike="noStrike">
                          <a:solidFill>
                            <a:srgbClr val="203764"/>
                          </a:solidFill>
                          <a:effectLst/>
                          <a:latin typeface="Calibri" panose="020F0502020204030204" pitchFamily="34" charset="0"/>
                          <a:cs typeface="Calibri" panose="020F0502020204030204" pitchFamily="34" charset="0"/>
                        </a:rPr>
                        <a:t>0%</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rtl="0" fontAlgn="ctr"/>
                      <a:r>
                        <a:rPr lang="es-CO" sz="1050" b="0" i="0" u="none" strike="noStrike">
                          <a:solidFill>
                            <a:srgbClr val="203764"/>
                          </a:solidFill>
                          <a:effectLst/>
                          <a:latin typeface="Calibri" panose="020F0502020204030204" pitchFamily="34" charset="0"/>
                          <a:cs typeface="Calibri" panose="020F0502020204030204" pitchFamily="34" charset="0"/>
                        </a:rPr>
                        <a:t>0%</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rtl="0" fontAlgn="ctr"/>
                      <a:r>
                        <a:rPr lang="es-CO" sz="1050" b="0" i="0" u="none" strike="noStrike" dirty="0">
                          <a:solidFill>
                            <a:srgbClr val="203764"/>
                          </a:solidFill>
                          <a:effectLst/>
                          <a:latin typeface="Calibri" panose="020F0502020204030204" pitchFamily="34" charset="0"/>
                          <a:cs typeface="Calibri" panose="020F0502020204030204" pitchFamily="34" charset="0"/>
                        </a:rPr>
                        <a:t>0%</a:t>
                      </a:r>
                    </a:p>
                  </a:txBody>
                  <a:tcPr marL="0" marR="0" marT="0" marB="0" anchor="ctr">
                    <a:lnL w="6350" cap="flat" cmpd="sng" algn="ctr">
                      <a:solidFill>
                        <a:srgbClr val="B8CCE4"/>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B8CCE4"/>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3489697347"/>
                  </a:ext>
                </a:extLst>
              </a:tr>
            </a:tbl>
          </a:graphicData>
        </a:graphic>
      </p:graphicFrame>
    </p:spTree>
    <p:extLst>
      <p:ext uri="{BB962C8B-B14F-4D97-AF65-F5344CB8AC3E}">
        <p14:creationId xmlns:p14="http://schemas.microsoft.com/office/powerpoint/2010/main" val="364839989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5">
            <a:extLst>
              <a:ext uri="{FF2B5EF4-FFF2-40B4-BE49-F238E27FC236}">
                <a16:creationId xmlns:a16="http://schemas.microsoft.com/office/drawing/2014/main" xmlns="" id="{147A00F9-85D5-482F-8929-515BA65B6DAA}"/>
              </a:ext>
            </a:extLst>
          </p:cNvPr>
          <p:cNvSpPr>
            <a:spLocks noGrp="1"/>
          </p:cNvSpPr>
          <p:nvPr>
            <p:ph type="title"/>
          </p:nvPr>
        </p:nvSpPr>
        <p:spPr>
          <a:xfrm>
            <a:off x="292653" y="312227"/>
            <a:ext cx="11613596" cy="559387"/>
          </a:xfrm>
        </p:spPr>
        <p:txBody>
          <a:bodyPr/>
          <a:lstStyle/>
          <a:p>
            <a:r>
              <a:rPr lang="es-CO" dirty="0" smtClean="0"/>
              <a:t>2.1 </a:t>
            </a:r>
            <a:r>
              <a:rPr lang="es-CO" dirty="0"/>
              <a:t>Solicitud MGMP </a:t>
            </a:r>
            <a:r>
              <a:rPr lang="es-CO" dirty="0" smtClean="0"/>
              <a:t>Funcionamiento</a:t>
            </a:r>
            <a:endParaRPr lang="es-CO" dirty="0"/>
          </a:p>
        </p:txBody>
      </p:sp>
      <p:sp>
        <p:nvSpPr>
          <p:cNvPr id="17" name="Text Placeholder 16">
            <a:extLst>
              <a:ext uri="{FF2B5EF4-FFF2-40B4-BE49-F238E27FC236}">
                <a16:creationId xmlns:a16="http://schemas.microsoft.com/office/drawing/2014/main" xmlns="" id="{CC7E4799-0F53-4A92-81A5-D4162B3A1AAE}"/>
              </a:ext>
            </a:extLst>
          </p:cNvPr>
          <p:cNvSpPr>
            <a:spLocks noGrp="1"/>
          </p:cNvSpPr>
          <p:nvPr>
            <p:ph type="body" sz="quarter" idx="10"/>
          </p:nvPr>
        </p:nvSpPr>
        <p:spPr>
          <a:xfrm>
            <a:off x="292653" y="871614"/>
            <a:ext cx="11614384" cy="360939"/>
          </a:xfrm>
        </p:spPr>
        <p:txBody>
          <a:bodyPr/>
          <a:lstStyle/>
          <a:p>
            <a:r>
              <a:rPr lang="es-CO" dirty="0"/>
              <a:t>Resumen de Requerimientos Adicionales en Funcionamiento (con respecto a </a:t>
            </a:r>
            <a:r>
              <a:rPr lang="es-CO" dirty="0" smtClean="0"/>
              <a:t>2020)</a:t>
            </a:r>
            <a:endParaRPr lang="es-CO" dirty="0"/>
          </a:p>
        </p:txBody>
      </p:sp>
      <p:sp>
        <p:nvSpPr>
          <p:cNvPr id="3" name="Rectángulo 2"/>
          <p:cNvSpPr/>
          <p:nvPr/>
        </p:nvSpPr>
        <p:spPr>
          <a:xfrm>
            <a:off x="464024" y="1911908"/>
            <a:ext cx="10986448" cy="2862322"/>
          </a:xfrm>
          <a:prstGeom prst="rect">
            <a:avLst/>
          </a:prstGeom>
        </p:spPr>
        <p:txBody>
          <a:bodyPr wrap="square">
            <a:spAutoFit/>
          </a:bodyPr>
          <a:lstStyle/>
          <a:p>
            <a:pPr marL="342900" indent="-342900" algn="just">
              <a:buAutoNum type="arabicPeriod"/>
            </a:pPr>
            <a:r>
              <a:rPr lang="es-ES" dirty="0" smtClean="0"/>
              <a:t>Gastos </a:t>
            </a:r>
            <a:r>
              <a:rPr lang="es-ES" dirty="0"/>
              <a:t>de personal: Reestructuración Planta $7.000.000.000</a:t>
            </a:r>
            <a:r>
              <a:rPr lang="es-ES" dirty="0" smtClean="0"/>
              <a:t>.</a:t>
            </a:r>
          </a:p>
          <a:p>
            <a:pPr algn="just"/>
            <a:endParaRPr lang="es-ES" dirty="0"/>
          </a:p>
          <a:p>
            <a:pPr marL="342900" indent="-342900" algn="just">
              <a:buAutoNum type="arabicPeriod" startAt="2"/>
            </a:pPr>
            <a:r>
              <a:rPr lang="es-ES" dirty="0" smtClean="0"/>
              <a:t>Adquisición </a:t>
            </a:r>
            <a:r>
              <a:rPr lang="es-ES" dirty="0"/>
              <a:t>de bienes y servicios: En el 2020 se esta gestionando la compra del piso 7 del Edificio Torre Bancolombia que le implica a la entidad gastos adicionales como son: - Servicio de Vigilancia, aseo, Administración, </a:t>
            </a:r>
            <a:r>
              <a:rPr lang="es-ES" dirty="0" smtClean="0"/>
              <a:t>servicios </a:t>
            </a:r>
            <a:r>
              <a:rPr lang="es-ES" dirty="0"/>
              <a:t>públicos, etc</a:t>
            </a:r>
            <a:r>
              <a:rPr lang="es-ES" dirty="0" smtClean="0"/>
              <a:t>.</a:t>
            </a:r>
          </a:p>
          <a:p>
            <a:pPr marL="342900" indent="-342900" algn="just">
              <a:buAutoNum type="arabicPeriod" startAt="2"/>
            </a:pPr>
            <a:endParaRPr lang="es-ES" dirty="0"/>
          </a:p>
          <a:p>
            <a:pPr marL="342900" indent="-342900" algn="just">
              <a:buAutoNum type="arabicPeriod" startAt="2"/>
            </a:pPr>
            <a:r>
              <a:rPr lang="es-ES" dirty="0" smtClean="0"/>
              <a:t>Gastos </a:t>
            </a:r>
            <a:r>
              <a:rPr lang="es-ES" dirty="0"/>
              <a:t>por tributos, multas, sanciones e intereses de mora : El mayor incremento </a:t>
            </a:r>
            <a:r>
              <a:rPr lang="es-ES" dirty="0" smtClean="0"/>
              <a:t>corresponde </a:t>
            </a:r>
            <a:r>
              <a:rPr lang="es-ES" dirty="0"/>
              <a:t>a que en el 2021 la Entidad asume el cobro de predial del piso 7.</a:t>
            </a:r>
          </a:p>
          <a:p>
            <a:pPr algn="just"/>
            <a:endParaRPr lang="es-ES" dirty="0"/>
          </a:p>
          <a:p>
            <a:pPr algn="just"/>
            <a:endParaRPr lang="es-CO" dirty="0"/>
          </a:p>
        </p:txBody>
      </p:sp>
    </p:spTree>
    <p:extLst>
      <p:ext uri="{BB962C8B-B14F-4D97-AF65-F5344CB8AC3E}">
        <p14:creationId xmlns:p14="http://schemas.microsoft.com/office/powerpoint/2010/main" val="24945462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xmlns="" id="{A9BF9024-8020-45D8-80DC-C010FECB1919}"/>
              </a:ext>
            </a:extLst>
          </p:cNvPr>
          <p:cNvSpPr>
            <a:spLocks noGrp="1"/>
          </p:cNvSpPr>
          <p:nvPr>
            <p:ph type="body" sz="quarter" idx="11"/>
          </p:nvPr>
        </p:nvSpPr>
        <p:spPr/>
        <p:txBody>
          <a:bodyPr>
            <a:normAutofit/>
          </a:bodyPr>
          <a:lstStyle/>
          <a:p>
            <a:r>
              <a:rPr lang="es-CO" dirty="0"/>
              <a:t>Solicitudes MGMP </a:t>
            </a:r>
            <a:r>
              <a:rPr lang="es-CO" dirty="0" smtClean="0"/>
              <a:t>2021-2024 </a:t>
            </a:r>
            <a:r>
              <a:rPr lang="es-CO" dirty="0"/>
              <a:t>Inversión</a:t>
            </a:r>
          </a:p>
        </p:txBody>
      </p:sp>
      <p:sp>
        <p:nvSpPr>
          <p:cNvPr id="12" name="Text Placeholder 11">
            <a:extLst>
              <a:ext uri="{FF2B5EF4-FFF2-40B4-BE49-F238E27FC236}">
                <a16:creationId xmlns:a16="http://schemas.microsoft.com/office/drawing/2014/main" xmlns="" id="{F474FB92-D38F-4078-BAA8-B8932BB77242}"/>
              </a:ext>
            </a:extLst>
          </p:cNvPr>
          <p:cNvSpPr>
            <a:spLocks noGrp="1"/>
          </p:cNvSpPr>
          <p:nvPr>
            <p:ph type="body" sz="quarter" idx="12"/>
          </p:nvPr>
        </p:nvSpPr>
        <p:spPr/>
        <p:txBody>
          <a:bodyPr>
            <a:normAutofit/>
          </a:bodyPr>
          <a:lstStyle/>
          <a:p>
            <a:r>
              <a:rPr lang="es-CO" dirty="0"/>
              <a:t>3</a:t>
            </a:r>
            <a:r>
              <a:rPr lang="es-CO" dirty="0" smtClean="0"/>
              <a:t>.</a:t>
            </a:r>
            <a:endParaRPr lang="es-CO" dirty="0"/>
          </a:p>
        </p:txBody>
      </p:sp>
    </p:spTree>
    <p:extLst>
      <p:ext uri="{BB962C8B-B14F-4D97-AF65-F5344CB8AC3E}">
        <p14:creationId xmlns:p14="http://schemas.microsoft.com/office/powerpoint/2010/main" val="355473058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5">
            <a:extLst>
              <a:ext uri="{FF2B5EF4-FFF2-40B4-BE49-F238E27FC236}">
                <a16:creationId xmlns:a16="http://schemas.microsoft.com/office/drawing/2014/main" xmlns="" id="{147A00F9-85D5-482F-8929-515BA65B6DAA}"/>
              </a:ext>
            </a:extLst>
          </p:cNvPr>
          <p:cNvSpPr>
            <a:spLocks noGrp="1"/>
          </p:cNvSpPr>
          <p:nvPr>
            <p:ph type="title"/>
          </p:nvPr>
        </p:nvSpPr>
        <p:spPr>
          <a:xfrm>
            <a:off x="306301" y="414566"/>
            <a:ext cx="11613596" cy="559387"/>
          </a:xfrm>
        </p:spPr>
        <p:txBody>
          <a:bodyPr/>
          <a:lstStyle/>
          <a:p>
            <a:r>
              <a:rPr lang="es-CO" dirty="0"/>
              <a:t>3</a:t>
            </a:r>
            <a:r>
              <a:rPr lang="es-CO" dirty="0" smtClean="0"/>
              <a:t>. </a:t>
            </a:r>
            <a:r>
              <a:rPr lang="es-CO" dirty="0"/>
              <a:t>Solicitud MGMP Inversión</a:t>
            </a:r>
          </a:p>
        </p:txBody>
      </p:sp>
      <p:sp>
        <p:nvSpPr>
          <p:cNvPr id="17" name="Text Placeholder 16">
            <a:extLst>
              <a:ext uri="{FF2B5EF4-FFF2-40B4-BE49-F238E27FC236}">
                <a16:creationId xmlns:a16="http://schemas.microsoft.com/office/drawing/2014/main" xmlns="" id="{CC7E4799-0F53-4A92-81A5-D4162B3A1AAE}"/>
              </a:ext>
            </a:extLst>
          </p:cNvPr>
          <p:cNvSpPr>
            <a:spLocks noGrp="1"/>
          </p:cNvSpPr>
          <p:nvPr>
            <p:ph type="body" sz="quarter" idx="10"/>
          </p:nvPr>
        </p:nvSpPr>
        <p:spPr>
          <a:xfrm>
            <a:off x="791940" y="973953"/>
            <a:ext cx="10892462" cy="360939"/>
          </a:xfrm>
        </p:spPr>
        <p:txBody>
          <a:bodyPr/>
          <a:lstStyle/>
          <a:p>
            <a:r>
              <a:rPr lang="es-CO" dirty="0"/>
              <a:t>Proyecciones</a:t>
            </a:r>
          </a:p>
          <a:p>
            <a:endParaRPr lang="es-CO" dirty="0"/>
          </a:p>
        </p:txBody>
      </p:sp>
      <p:graphicFrame>
        <p:nvGraphicFramePr>
          <p:cNvPr id="3" name="Tabla 2"/>
          <p:cNvGraphicFramePr>
            <a:graphicFrameLocks noGrp="1"/>
          </p:cNvGraphicFramePr>
          <p:nvPr>
            <p:extLst>
              <p:ext uri="{D42A27DB-BD31-4B8C-83A1-F6EECF244321}">
                <p14:modId xmlns:p14="http://schemas.microsoft.com/office/powerpoint/2010/main" val="1751632973"/>
              </p:ext>
            </p:extLst>
          </p:nvPr>
        </p:nvGraphicFramePr>
        <p:xfrm>
          <a:off x="855297" y="1894279"/>
          <a:ext cx="10515603" cy="1920240"/>
        </p:xfrm>
        <a:graphic>
          <a:graphicData uri="http://schemas.openxmlformats.org/drawingml/2006/table">
            <a:tbl>
              <a:tblPr/>
              <a:tblGrid>
                <a:gridCol w="1419377">
                  <a:extLst>
                    <a:ext uri="{9D8B030D-6E8A-4147-A177-3AD203B41FA5}">
                      <a16:colId xmlns:a16="http://schemas.microsoft.com/office/drawing/2014/main" xmlns="" val="19349090"/>
                    </a:ext>
                  </a:extLst>
                </a:gridCol>
                <a:gridCol w="717320">
                  <a:extLst>
                    <a:ext uri="{9D8B030D-6E8A-4147-A177-3AD203B41FA5}">
                      <a16:colId xmlns:a16="http://schemas.microsoft.com/office/drawing/2014/main" xmlns="" val="4111520386"/>
                    </a:ext>
                  </a:extLst>
                </a:gridCol>
                <a:gridCol w="717320">
                  <a:extLst>
                    <a:ext uri="{9D8B030D-6E8A-4147-A177-3AD203B41FA5}">
                      <a16:colId xmlns:a16="http://schemas.microsoft.com/office/drawing/2014/main" xmlns="" val="3280027070"/>
                    </a:ext>
                  </a:extLst>
                </a:gridCol>
                <a:gridCol w="717320">
                  <a:extLst>
                    <a:ext uri="{9D8B030D-6E8A-4147-A177-3AD203B41FA5}">
                      <a16:colId xmlns:a16="http://schemas.microsoft.com/office/drawing/2014/main" xmlns="" val="3383101592"/>
                    </a:ext>
                  </a:extLst>
                </a:gridCol>
                <a:gridCol w="961513">
                  <a:extLst>
                    <a:ext uri="{9D8B030D-6E8A-4147-A177-3AD203B41FA5}">
                      <a16:colId xmlns:a16="http://schemas.microsoft.com/office/drawing/2014/main" xmlns="" val="206527097"/>
                    </a:ext>
                  </a:extLst>
                </a:gridCol>
                <a:gridCol w="961513">
                  <a:extLst>
                    <a:ext uri="{9D8B030D-6E8A-4147-A177-3AD203B41FA5}">
                      <a16:colId xmlns:a16="http://schemas.microsoft.com/office/drawing/2014/main" xmlns="" val="1263534843"/>
                    </a:ext>
                  </a:extLst>
                </a:gridCol>
                <a:gridCol w="717320">
                  <a:extLst>
                    <a:ext uri="{9D8B030D-6E8A-4147-A177-3AD203B41FA5}">
                      <a16:colId xmlns:a16="http://schemas.microsoft.com/office/drawing/2014/main" xmlns="" val="769571232"/>
                    </a:ext>
                  </a:extLst>
                </a:gridCol>
                <a:gridCol w="717320">
                  <a:extLst>
                    <a:ext uri="{9D8B030D-6E8A-4147-A177-3AD203B41FA5}">
                      <a16:colId xmlns:a16="http://schemas.microsoft.com/office/drawing/2014/main" xmlns="" val="37784504"/>
                    </a:ext>
                  </a:extLst>
                </a:gridCol>
                <a:gridCol w="717320">
                  <a:extLst>
                    <a:ext uri="{9D8B030D-6E8A-4147-A177-3AD203B41FA5}">
                      <a16:colId xmlns:a16="http://schemas.microsoft.com/office/drawing/2014/main" xmlns="" val="2531821468"/>
                    </a:ext>
                  </a:extLst>
                </a:gridCol>
                <a:gridCol w="717320">
                  <a:extLst>
                    <a:ext uri="{9D8B030D-6E8A-4147-A177-3AD203B41FA5}">
                      <a16:colId xmlns:a16="http://schemas.microsoft.com/office/drawing/2014/main" xmlns="" val="1918130918"/>
                    </a:ext>
                  </a:extLst>
                </a:gridCol>
                <a:gridCol w="717320">
                  <a:extLst>
                    <a:ext uri="{9D8B030D-6E8A-4147-A177-3AD203B41FA5}">
                      <a16:colId xmlns:a16="http://schemas.microsoft.com/office/drawing/2014/main" xmlns="" val="3245695191"/>
                    </a:ext>
                  </a:extLst>
                </a:gridCol>
                <a:gridCol w="717320">
                  <a:extLst>
                    <a:ext uri="{9D8B030D-6E8A-4147-A177-3AD203B41FA5}">
                      <a16:colId xmlns:a16="http://schemas.microsoft.com/office/drawing/2014/main" xmlns="" val="645431685"/>
                    </a:ext>
                  </a:extLst>
                </a:gridCol>
                <a:gridCol w="717320">
                  <a:extLst>
                    <a:ext uri="{9D8B030D-6E8A-4147-A177-3AD203B41FA5}">
                      <a16:colId xmlns:a16="http://schemas.microsoft.com/office/drawing/2014/main" xmlns="" val="2385094817"/>
                    </a:ext>
                  </a:extLst>
                </a:gridCol>
              </a:tblGrid>
              <a:tr h="181640">
                <a:tc>
                  <a:txBody>
                    <a:bodyPr/>
                    <a:lstStyle/>
                    <a:p>
                      <a:pPr algn="l" rtl="0" fontAlgn="ctr"/>
                      <a:r>
                        <a:rPr lang="es-CO" sz="1050" b="1" i="0" u="none" strike="noStrike">
                          <a:solidFill>
                            <a:srgbClr val="203764"/>
                          </a:solidFill>
                          <a:effectLst/>
                          <a:latin typeface="Calibri" panose="020F0502020204030204" pitchFamily="34" charset="0"/>
                          <a:cs typeface="Calibri" panose="020F0502020204030204" pitchFamily="34" charset="0"/>
                        </a:rPr>
                        <a:t>Millones de pesos</a:t>
                      </a:r>
                    </a:p>
                  </a:txBody>
                  <a:tcPr marL="0" marR="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ctr"/>
                      <a:endParaRPr lang="es-CO" sz="1800" b="0" i="0" u="none" strike="noStrike">
                        <a:solidFill>
                          <a:srgbClr val="000000"/>
                        </a:solidFill>
                        <a:effectLst/>
                        <a:latin typeface="Calibri" panose="020F0502020204030204" pitchFamily="34" charset="0"/>
                        <a:cs typeface="Calibri" panose="020F0502020204030204" pitchFamily="34" charset="0"/>
                      </a:endParaRPr>
                    </a:p>
                  </a:txBody>
                  <a:tcPr marL="0" marR="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ctr"/>
                      <a:endParaRPr lang="es-CO" sz="1800" b="0" i="0" u="none" strike="noStrike">
                        <a:solidFill>
                          <a:srgbClr val="000000"/>
                        </a:solidFill>
                        <a:effectLst/>
                        <a:latin typeface="Calibri" panose="020F0502020204030204" pitchFamily="34" charset="0"/>
                        <a:cs typeface="Calibri" panose="020F0502020204030204" pitchFamily="34" charset="0"/>
                      </a:endParaRPr>
                    </a:p>
                  </a:txBody>
                  <a:tcPr marL="0" marR="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l" rtl="0" fontAlgn="ctr"/>
                      <a:endParaRPr lang="es-CO" sz="1000" b="0" i="0" u="none" strike="noStrike">
                        <a:solidFill>
                          <a:srgbClr val="000000"/>
                        </a:solidFill>
                        <a:effectLst/>
                        <a:latin typeface="Calibri" panose="020F0502020204030204" pitchFamily="34" charset="0"/>
                        <a:cs typeface="Calibri" panose="020F0502020204030204" pitchFamily="34" charset="0"/>
                      </a:endParaRPr>
                    </a:p>
                  </a:txBody>
                  <a:tcPr marL="0" marR="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l" rtl="0" fontAlgn="ctr"/>
                      <a:endParaRPr lang="es-CO" sz="1000" b="0" i="0" u="none" strike="noStrike">
                        <a:solidFill>
                          <a:srgbClr val="000000"/>
                        </a:solidFill>
                        <a:effectLst/>
                        <a:latin typeface="Calibri" panose="020F0502020204030204" pitchFamily="34" charset="0"/>
                        <a:cs typeface="Calibri" panose="020F0502020204030204" pitchFamily="34" charset="0"/>
                      </a:endParaRPr>
                    </a:p>
                  </a:txBody>
                  <a:tcPr marL="0" marR="0" marT="0" marB="0" anchor="ctr">
                    <a:lnL>
                      <a:noFill/>
                    </a:lnL>
                    <a:lnR w="635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gridSpan="8">
                  <a:txBody>
                    <a:bodyPr/>
                    <a:lstStyle/>
                    <a:p>
                      <a:pPr algn="ctr" rtl="0" fontAlgn="ctr"/>
                      <a:r>
                        <a:rPr lang="es-CO" sz="1400" b="1" i="0" u="none" strike="noStrike">
                          <a:solidFill>
                            <a:srgbClr val="FFFFFF"/>
                          </a:solidFill>
                          <a:effectLst/>
                          <a:latin typeface="Calibri" panose="020F0502020204030204" pitchFamily="34" charset="0"/>
                          <a:cs typeface="Calibri" panose="020F0502020204030204" pitchFamily="34" charset="0"/>
                        </a:rPr>
                        <a:t>MGMP 2021 - 2024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203764"/>
                    </a:solidFill>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extLst>
                  <a:ext uri="{0D108BD9-81ED-4DB2-BD59-A6C34878D82A}">
                    <a16:rowId xmlns:a16="http://schemas.microsoft.com/office/drawing/2014/main" xmlns="" val="3245364247"/>
                  </a:ext>
                </a:extLst>
              </a:tr>
              <a:tr h="146484">
                <a:tc rowSpan="2">
                  <a:txBody>
                    <a:bodyPr/>
                    <a:lstStyle/>
                    <a:p>
                      <a:pPr algn="ctr" rtl="0" fontAlgn="ctr"/>
                      <a:r>
                        <a:rPr lang="es-CO" sz="1200" b="1" i="0" u="none" strike="noStrike">
                          <a:solidFill>
                            <a:srgbClr val="FFFFFF"/>
                          </a:solidFill>
                          <a:effectLst/>
                          <a:latin typeface="Calibri" panose="020F0502020204030204" pitchFamily="34" charset="0"/>
                          <a:cs typeface="Calibri" panose="020F0502020204030204" pitchFamily="34" charset="0"/>
                        </a:rPr>
                        <a:t>TOTAL***</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B8CCE4"/>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203764"/>
                    </a:solidFill>
                  </a:tcPr>
                </a:tc>
                <a:tc gridSpan="2">
                  <a:txBody>
                    <a:bodyPr/>
                    <a:lstStyle/>
                    <a:p>
                      <a:pPr algn="ctr" rtl="0" fontAlgn="ctr"/>
                      <a:r>
                        <a:rPr lang="es-CO" sz="1200" b="1" i="0" u="none" strike="noStrike">
                          <a:solidFill>
                            <a:srgbClr val="FFFFFF"/>
                          </a:solidFill>
                          <a:effectLst/>
                          <a:latin typeface="Calibri" panose="020F0502020204030204" pitchFamily="34" charset="0"/>
                          <a:cs typeface="Calibri" panose="020F0502020204030204" pitchFamily="34" charset="0"/>
                        </a:rPr>
                        <a:t>2020*</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203764"/>
                    </a:solidFill>
                  </a:tcPr>
                </a:tc>
                <a:tc hMerge="1">
                  <a:txBody>
                    <a:bodyPr/>
                    <a:lstStyle/>
                    <a:p>
                      <a:endParaRPr lang="es-CO"/>
                    </a:p>
                  </a:txBody>
                  <a:tcPr/>
                </a:tc>
                <a:tc gridSpan="2">
                  <a:txBody>
                    <a:bodyPr/>
                    <a:lstStyle/>
                    <a:p>
                      <a:pPr algn="ctr" rtl="0" fontAlgn="ctr"/>
                      <a:r>
                        <a:rPr lang="es-CO" sz="1200" b="1" i="0" u="none" strike="noStrike">
                          <a:solidFill>
                            <a:srgbClr val="FFFFFF"/>
                          </a:solidFill>
                          <a:effectLst/>
                          <a:latin typeface="Calibri" panose="020F0502020204030204" pitchFamily="34" charset="0"/>
                          <a:cs typeface="Calibri" panose="020F0502020204030204" pitchFamily="34" charset="0"/>
                        </a:rPr>
                        <a:t>2020**</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203764"/>
                    </a:solidFill>
                  </a:tcPr>
                </a:tc>
                <a:tc hMerge="1">
                  <a:txBody>
                    <a:bodyPr/>
                    <a:lstStyle/>
                    <a:p>
                      <a:endParaRPr lang="es-CO"/>
                    </a:p>
                  </a:txBody>
                  <a:tcPr/>
                </a:tc>
                <a:tc gridSpan="2">
                  <a:txBody>
                    <a:bodyPr/>
                    <a:lstStyle/>
                    <a:p>
                      <a:pPr algn="ctr" rtl="0" fontAlgn="ctr"/>
                      <a:r>
                        <a:rPr lang="es-CO" sz="1200" b="1" i="0" u="none" strike="noStrike">
                          <a:solidFill>
                            <a:srgbClr val="FFFFFF"/>
                          </a:solidFill>
                          <a:effectLst/>
                          <a:latin typeface="Calibri" panose="020F0502020204030204" pitchFamily="34" charset="0"/>
                          <a:cs typeface="Calibri" panose="020F0502020204030204" pitchFamily="34" charset="0"/>
                        </a:rPr>
                        <a:t>2021</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203764"/>
                    </a:solidFill>
                  </a:tcPr>
                </a:tc>
                <a:tc hMerge="1">
                  <a:txBody>
                    <a:bodyPr/>
                    <a:lstStyle/>
                    <a:p>
                      <a:endParaRPr lang="es-CO"/>
                    </a:p>
                  </a:txBody>
                  <a:tcPr/>
                </a:tc>
                <a:tc gridSpan="2">
                  <a:txBody>
                    <a:bodyPr/>
                    <a:lstStyle/>
                    <a:p>
                      <a:pPr algn="ctr" rtl="0" fontAlgn="ctr"/>
                      <a:r>
                        <a:rPr lang="es-CO" sz="1200" b="1" i="0" u="none" strike="noStrike">
                          <a:solidFill>
                            <a:srgbClr val="FFFFFF"/>
                          </a:solidFill>
                          <a:effectLst/>
                          <a:latin typeface="Calibri" panose="020F0502020204030204" pitchFamily="34" charset="0"/>
                          <a:cs typeface="Calibri" panose="020F0502020204030204" pitchFamily="34" charset="0"/>
                        </a:rPr>
                        <a:t>2022</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203764"/>
                    </a:solidFill>
                  </a:tcPr>
                </a:tc>
                <a:tc hMerge="1">
                  <a:txBody>
                    <a:bodyPr/>
                    <a:lstStyle/>
                    <a:p>
                      <a:endParaRPr lang="es-CO"/>
                    </a:p>
                  </a:txBody>
                  <a:tcPr/>
                </a:tc>
                <a:tc gridSpan="2">
                  <a:txBody>
                    <a:bodyPr/>
                    <a:lstStyle/>
                    <a:p>
                      <a:pPr algn="ctr" rtl="0" fontAlgn="ctr"/>
                      <a:r>
                        <a:rPr lang="es-CO" sz="1200" b="1" i="0" u="none" strike="noStrike">
                          <a:solidFill>
                            <a:srgbClr val="FFFFFF"/>
                          </a:solidFill>
                          <a:effectLst/>
                          <a:latin typeface="Calibri" panose="020F0502020204030204" pitchFamily="34" charset="0"/>
                          <a:cs typeface="Calibri" panose="020F0502020204030204" pitchFamily="34" charset="0"/>
                        </a:rPr>
                        <a:t>2023</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203764"/>
                    </a:solidFill>
                  </a:tcPr>
                </a:tc>
                <a:tc hMerge="1">
                  <a:txBody>
                    <a:bodyPr/>
                    <a:lstStyle/>
                    <a:p>
                      <a:endParaRPr lang="es-CO"/>
                    </a:p>
                  </a:txBody>
                  <a:tcPr/>
                </a:tc>
                <a:tc gridSpan="2">
                  <a:txBody>
                    <a:bodyPr/>
                    <a:lstStyle/>
                    <a:p>
                      <a:pPr algn="ctr" rtl="0" fontAlgn="ctr"/>
                      <a:r>
                        <a:rPr lang="es-CO" sz="1200" b="1" i="0" u="none" strike="noStrike">
                          <a:solidFill>
                            <a:srgbClr val="FFFFFF"/>
                          </a:solidFill>
                          <a:effectLst/>
                          <a:latin typeface="Calibri" panose="020F0502020204030204" pitchFamily="34" charset="0"/>
                          <a:cs typeface="Calibri" panose="020F0502020204030204" pitchFamily="34" charset="0"/>
                        </a:rPr>
                        <a:t>2024</a:t>
                      </a:r>
                    </a:p>
                  </a:txBody>
                  <a:tcPr marL="0" marR="0" marT="0" marB="0" anchor="ctr">
                    <a:lnL w="6350" cap="flat" cmpd="sng" algn="ctr">
                      <a:solidFill>
                        <a:srgbClr val="B8CCE4"/>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203764"/>
                    </a:solidFill>
                  </a:tcPr>
                </a:tc>
                <a:tc hMerge="1">
                  <a:txBody>
                    <a:bodyPr/>
                    <a:lstStyle/>
                    <a:p>
                      <a:endParaRPr lang="es-CO"/>
                    </a:p>
                  </a:txBody>
                  <a:tcPr/>
                </a:tc>
                <a:extLst>
                  <a:ext uri="{0D108BD9-81ED-4DB2-BD59-A6C34878D82A}">
                    <a16:rowId xmlns:a16="http://schemas.microsoft.com/office/drawing/2014/main" xmlns="" val="3817304643"/>
                  </a:ext>
                </a:extLst>
              </a:tr>
              <a:tr h="152343">
                <a:tc vMerge="1">
                  <a:txBody>
                    <a:bodyPr/>
                    <a:lstStyle/>
                    <a:p>
                      <a:endParaRPr lang="es-CO"/>
                    </a:p>
                  </a:txBody>
                  <a:tcPr/>
                </a:tc>
                <a:tc>
                  <a:txBody>
                    <a:bodyPr/>
                    <a:lstStyle/>
                    <a:p>
                      <a:pPr algn="ctr" rtl="0" fontAlgn="ctr"/>
                      <a:r>
                        <a:rPr lang="es-CO" sz="1200" b="1" i="0" u="none" strike="noStrike">
                          <a:solidFill>
                            <a:srgbClr val="FFFFFF"/>
                          </a:solidFill>
                          <a:effectLst/>
                          <a:latin typeface="Calibri" panose="020F0502020204030204" pitchFamily="34" charset="0"/>
                          <a:cs typeface="Calibri" panose="020F0502020204030204" pitchFamily="34" charset="0"/>
                        </a:rPr>
                        <a:t>Nación</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03764"/>
                    </a:solidFill>
                  </a:tcPr>
                </a:tc>
                <a:tc>
                  <a:txBody>
                    <a:bodyPr/>
                    <a:lstStyle/>
                    <a:p>
                      <a:pPr algn="ctr" rtl="0" fontAlgn="ctr"/>
                      <a:r>
                        <a:rPr lang="es-CO" sz="1200" b="1" i="0" u="none" strike="noStrike">
                          <a:solidFill>
                            <a:srgbClr val="FFFFFF"/>
                          </a:solidFill>
                          <a:effectLst/>
                          <a:latin typeface="Calibri" panose="020F0502020204030204" pitchFamily="34" charset="0"/>
                          <a:cs typeface="Calibri" panose="020F0502020204030204" pitchFamily="34" charset="0"/>
                        </a:rPr>
                        <a:t>Propios</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03764"/>
                    </a:solidFill>
                  </a:tcPr>
                </a:tc>
                <a:tc>
                  <a:txBody>
                    <a:bodyPr/>
                    <a:lstStyle/>
                    <a:p>
                      <a:pPr algn="ctr" rtl="0" fontAlgn="ctr"/>
                      <a:r>
                        <a:rPr lang="es-CO" sz="1200" b="1" i="0" u="none" strike="noStrike">
                          <a:solidFill>
                            <a:srgbClr val="FFFFFF"/>
                          </a:solidFill>
                          <a:effectLst/>
                          <a:latin typeface="Calibri" panose="020F0502020204030204" pitchFamily="34" charset="0"/>
                          <a:cs typeface="Calibri" panose="020F0502020204030204" pitchFamily="34" charset="0"/>
                        </a:rPr>
                        <a:t>Nación</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03764"/>
                    </a:solidFill>
                  </a:tcPr>
                </a:tc>
                <a:tc>
                  <a:txBody>
                    <a:bodyPr/>
                    <a:lstStyle/>
                    <a:p>
                      <a:pPr algn="ctr" rtl="0" fontAlgn="ctr"/>
                      <a:r>
                        <a:rPr lang="es-CO" sz="1200" b="1" i="0" u="none" strike="noStrike">
                          <a:solidFill>
                            <a:srgbClr val="FFFFFF"/>
                          </a:solidFill>
                          <a:effectLst/>
                          <a:latin typeface="Calibri" panose="020F0502020204030204" pitchFamily="34" charset="0"/>
                          <a:cs typeface="Calibri" panose="020F0502020204030204" pitchFamily="34" charset="0"/>
                        </a:rPr>
                        <a:t>Propios</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03764"/>
                    </a:solidFill>
                  </a:tcPr>
                </a:tc>
                <a:tc>
                  <a:txBody>
                    <a:bodyPr/>
                    <a:lstStyle/>
                    <a:p>
                      <a:pPr algn="ctr" rtl="0" fontAlgn="ctr"/>
                      <a:r>
                        <a:rPr lang="es-CO" sz="1200" b="1" i="0" u="none" strike="noStrike">
                          <a:solidFill>
                            <a:srgbClr val="FFFFFF"/>
                          </a:solidFill>
                          <a:effectLst/>
                          <a:latin typeface="Calibri" panose="020F0502020204030204" pitchFamily="34" charset="0"/>
                          <a:cs typeface="Calibri" panose="020F0502020204030204" pitchFamily="34" charset="0"/>
                        </a:rPr>
                        <a:t>Nación</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03764"/>
                    </a:solidFill>
                  </a:tcPr>
                </a:tc>
                <a:tc>
                  <a:txBody>
                    <a:bodyPr/>
                    <a:lstStyle/>
                    <a:p>
                      <a:pPr algn="ctr" rtl="0" fontAlgn="ctr"/>
                      <a:r>
                        <a:rPr lang="es-CO" sz="1200" b="1" i="0" u="none" strike="noStrike">
                          <a:solidFill>
                            <a:srgbClr val="FFFFFF"/>
                          </a:solidFill>
                          <a:effectLst/>
                          <a:latin typeface="Calibri" panose="020F0502020204030204" pitchFamily="34" charset="0"/>
                          <a:cs typeface="Calibri" panose="020F0502020204030204" pitchFamily="34" charset="0"/>
                        </a:rPr>
                        <a:t>Propios</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03764"/>
                    </a:solidFill>
                  </a:tcPr>
                </a:tc>
                <a:tc>
                  <a:txBody>
                    <a:bodyPr/>
                    <a:lstStyle/>
                    <a:p>
                      <a:pPr algn="ctr" rtl="0" fontAlgn="ctr"/>
                      <a:r>
                        <a:rPr lang="es-CO" sz="1200" b="1" i="0" u="none" strike="noStrike">
                          <a:solidFill>
                            <a:srgbClr val="FFFFFF"/>
                          </a:solidFill>
                          <a:effectLst/>
                          <a:latin typeface="Calibri" panose="020F0502020204030204" pitchFamily="34" charset="0"/>
                          <a:cs typeface="Calibri" panose="020F0502020204030204" pitchFamily="34" charset="0"/>
                        </a:rPr>
                        <a:t>Nación</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03764"/>
                    </a:solidFill>
                  </a:tcPr>
                </a:tc>
                <a:tc>
                  <a:txBody>
                    <a:bodyPr/>
                    <a:lstStyle/>
                    <a:p>
                      <a:pPr algn="ctr" rtl="0" fontAlgn="ctr"/>
                      <a:r>
                        <a:rPr lang="es-CO" sz="1200" b="1" i="0" u="none" strike="noStrike">
                          <a:solidFill>
                            <a:srgbClr val="FFFFFF"/>
                          </a:solidFill>
                          <a:effectLst/>
                          <a:latin typeface="Calibri" panose="020F0502020204030204" pitchFamily="34" charset="0"/>
                          <a:cs typeface="Calibri" panose="020F0502020204030204" pitchFamily="34" charset="0"/>
                        </a:rPr>
                        <a:t>Propios</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03764"/>
                    </a:solidFill>
                  </a:tcPr>
                </a:tc>
                <a:tc>
                  <a:txBody>
                    <a:bodyPr/>
                    <a:lstStyle/>
                    <a:p>
                      <a:pPr algn="ctr" rtl="0" fontAlgn="ctr"/>
                      <a:r>
                        <a:rPr lang="es-CO" sz="1200" b="1" i="0" u="none" strike="noStrike">
                          <a:solidFill>
                            <a:srgbClr val="FFFFFF"/>
                          </a:solidFill>
                          <a:effectLst/>
                          <a:latin typeface="Calibri" panose="020F0502020204030204" pitchFamily="34" charset="0"/>
                          <a:cs typeface="Calibri" panose="020F0502020204030204" pitchFamily="34" charset="0"/>
                        </a:rPr>
                        <a:t>Nación</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03764"/>
                    </a:solidFill>
                  </a:tcPr>
                </a:tc>
                <a:tc>
                  <a:txBody>
                    <a:bodyPr/>
                    <a:lstStyle/>
                    <a:p>
                      <a:pPr algn="ctr" rtl="0" fontAlgn="ctr"/>
                      <a:r>
                        <a:rPr lang="es-CO" sz="1200" b="1" i="0" u="none" strike="noStrike">
                          <a:solidFill>
                            <a:srgbClr val="FFFFFF"/>
                          </a:solidFill>
                          <a:effectLst/>
                          <a:latin typeface="Calibri" panose="020F0502020204030204" pitchFamily="34" charset="0"/>
                          <a:cs typeface="Calibri" panose="020F0502020204030204" pitchFamily="34" charset="0"/>
                        </a:rPr>
                        <a:t>Propios</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03764"/>
                    </a:solidFill>
                  </a:tcPr>
                </a:tc>
                <a:tc>
                  <a:txBody>
                    <a:bodyPr/>
                    <a:lstStyle/>
                    <a:p>
                      <a:pPr algn="ctr" rtl="0" fontAlgn="ctr"/>
                      <a:r>
                        <a:rPr lang="es-CO" sz="1200" b="1" i="0" u="none" strike="noStrike">
                          <a:solidFill>
                            <a:srgbClr val="FFFFFF"/>
                          </a:solidFill>
                          <a:effectLst/>
                          <a:latin typeface="Calibri" panose="020F0502020204030204" pitchFamily="34" charset="0"/>
                          <a:cs typeface="Calibri" panose="020F0502020204030204" pitchFamily="34" charset="0"/>
                        </a:rPr>
                        <a:t>Nación</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03764"/>
                    </a:solidFill>
                  </a:tcPr>
                </a:tc>
                <a:tc>
                  <a:txBody>
                    <a:bodyPr/>
                    <a:lstStyle/>
                    <a:p>
                      <a:pPr algn="ctr" rtl="0" fontAlgn="ctr"/>
                      <a:r>
                        <a:rPr lang="es-CO" sz="1200" b="1" i="0" u="none" strike="noStrike">
                          <a:solidFill>
                            <a:srgbClr val="FFFFFF"/>
                          </a:solidFill>
                          <a:effectLst/>
                          <a:latin typeface="Calibri" panose="020F0502020204030204" pitchFamily="34" charset="0"/>
                          <a:cs typeface="Calibri" panose="020F0502020204030204" pitchFamily="34" charset="0"/>
                        </a:rPr>
                        <a:t>Propios</a:t>
                      </a:r>
                    </a:p>
                  </a:txBody>
                  <a:tcPr marL="0" marR="0" marT="0" marB="0" anchor="ctr">
                    <a:lnL w="6350" cap="flat" cmpd="sng" algn="ctr">
                      <a:solidFill>
                        <a:srgbClr val="B8CCE4"/>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03764"/>
                    </a:solidFill>
                  </a:tcPr>
                </a:tc>
                <a:extLst>
                  <a:ext uri="{0D108BD9-81ED-4DB2-BD59-A6C34878D82A}">
                    <a16:rowId xmlns:a16="http://schemas.microsoft.com/office/drawing/2014/main" xmlns="" val="437041263"/>
                  </a:ext>
                </a:extLst>
              </a:tr>
              <a:tr h="146484">
                <a:tc>
                  <a:txBody>
                    <a:bodyPr/>
                    <a:lstStyle/>
                    <a:p>
                      <a:pPr algn="l" rtl="0" fontAlgn="ctr"/>
                      <a:r>
                        <a:rPr lang="es-CO" sz="1200" b="1" i="0" u="none" strike="noStrike">
                          <a:solidFill>
                            <a:srgbClr val="203764"/>
                          </a:solidFill>
                          <a:effectLst/>
                          <a:latin typeface="Calibri" panose="020F0502020204030204" pitchFamily="34" charset="0"/>
                          <a:cs typeface="Calibri" panose="020F0502020204030204" pitchFamily="34" charset="0"/>
                        </a:rPr>
                        <a:t>UIAF</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8EA9DB"/>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8EA9DB"/>
                      </a:solidFill>
                      <a:prstDash val="solid"/>
                      <a:round/>
                      <a:headEnd type="none" w="med" len="med"/>
                      <a:tailEnd type="none" w="med" len="med"/>
                    </a:lnB>
                    <a:solidFill>
                      <a:srgbClr val="F2F2F2"/>
                    </a:solidFill>
                  </a:tcPr>
                </a:tc>
                <a:tc>
                  <a:txBody>
                    <a:bodyPr/>
                    <a:lstStyle/>
                    <a:p>
                      <a:pPr algn="r" fontAlgn="ctr"/>
                      <a:r>
                        <a:rPr lang="es-CO" sz="1200" b="0" i="0" u="none" strike="noStrike">
                          <a:solidFill>
                            <a:srgbClr val="203764"/>
                          </a:solidFill>
                          <a:effectLst/>
                          <a:latin typeface="Calibri" panose="020F0502020204030204" pitchFamily="34" charset="0"/>
                          <a:cs typeface="Calibri" panose="020F0502020204030204" pitchFamily="34" charset="0"/>
                        </a:rPr>
                        <a:t> </a:t>
                      </a:r>
                    </a:p>
                  </a:txBody>
                  <a:tcPr marL="0" marR="0" marT="0" marB="0" anchor="ctr">
                    <a:lnL w="6350" cap="flat" cmpd="sng" algn="ctr">
                      <a:solidFill>
                        <a:srgbClr val="8EA9DB"/>
                      </a:solidFill>
                      <a:prstDash val="solid"/>
                      <a:round/>
                      <a:headEnd type="none" w="med" len="med"/>
                      <a:tailEnd type="none" w="med" len="med"/>
                    </a:lnL>
                    <a:lnR w="6350" cap="flat" cmpd="sng" algn="ctr">
                      <a:solidFill>
                        <a:srgbClr val="8EA9DB"/>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8EA9DB"/>
                      </a:solidFill>
                      <a:prstDash val="solid"/>
                      <a:round/>
                      <a:headEnd type="none" w="med" len="med"/>
                      <a:tailEnd type="none" w="med" len="med"/>
                    </a:lnB>
                    <a:solidFill>
                      <a:srgbClr val="F2F2F2"/>
                    </a:solidFill>
                  </a:tcPr>
                </a:tc>
                <a:tc>
                  <a:txBody>
                    <a:bodyPr/>
                    <a:lstStyle/>
                    <a:p>
                      <a:pPr algn="r" fontAlgn="ctr"/>
                      <a:r>
                        <a:rPr lang="es-CO" sz="1200" b="0" i="0" u="none" strike="noStrike">
                          <a:solidFill>
                            <a:srgbClr val="203764"/>
                          </a:solidFill>
                          <a:effectLst/>
                          <a:latin typeface="Calibri" panose="020F0502020204030204" pitchFamily="34" charset="0"/>
                          <a:cs typeface="Calibri" panose="020F0502020204030204" pitchFamily="34" charset="0"/>
                        </a:rPr>
                        <a:t> </a:t>
                      </a:r>
                    </a:p>
                  </a:txBody>
                  <a:tcPr marL="0" marR="0" marT="0" marB="0" anchor="ctr">
                    <a:lnL w="6350" cap="flat" cmpd="sng" algn="ctr">
                      <a:solidFill>
                        <a:srgbClr val="8EA9DB"/>
                      </a:solidFill>
                      <a:prstDash val="solid"/>
                      <a:round/>
                      <a:headEnd type="none" w="med" len="med"/>
                      <a:tailEnd type="none" w="med" len="med"/>
                    </a:lnL>
                    <a:lnR w="6350" cap="flat" cmpd="sng" algn="ctr">
                      <a:solidFill>
                        <a:srgbClr val="8EA9DB"/>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8EA9DB"/>
                      </a:solidFill>
                      <a:prstDash val="solid"/>
                      <a:round/>
                      <a:headEnd type="none" w="med" len="med"/>
                      <a:tailEnd type="none" w="med" len="med"/>
                    </a:lnB>
                    <a:solidFill>
                      <a:srgbClr val="F2F2F2"/>
                    </a:solidFill>
                  </a:tcPr>
                </a:tc>
                <a:tc>
                  <a:txBody>
                    <a:bodyPr/>
                    <a:lstStyle/>
                    <a:p>
                      <a:pPr algn="r" rtl="0" fontAlgn="ctr"/>
                      <a:r>
                        <a:rPr lang="es-CO" sz="1200" b="0" i="0" u="none" strike="noStrike">
                          <a:solidFill>
                            <a:srgbClr val="203764"/>
                          </a:solidFill>
                          <a:effectLst/>
                          <a:latin typeface="Calibri" panose="020F0502020204030204" pitchFamily="34" charset="0"/>
                          <a:cs typeface="Calibri" panose="020F0502020204030204" pitchFamily="34" charset="0"/>
                        </a:rPr>
                        <a:t> </a:t>
                      </a:r>
                    </a:p>
                  </a:txBody>
                  <a:tcPr marL="0" marR="0" marT="0" marB="0" anchor="ctr">
                    <a:lnL w="6350" cap="flat" cmpd="sng" algn="ctr">
                      <a:solidFill>
                        <a:srgbClr val="8EA9DB"/>
                      </a:solidFill>
                      <a:prstDash val="solid"/>
                      <a:round/>
                      <a:headEnd type="none" w="med" len="med"/>
                      <a:tailEnd type="none" w="med" len="med"/>
                    </a:lnL>
                    <a:lnR w="6350" cap="flat" cmpd="sng" algn="ctr">
                      <a:solidFill>
                        <a:srgbClr val="8EA9DB"/>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8EA9DB"/>
                      </a:solidFill>
                      <a:prstDash val="solid"/>
                      <a:round/>
                      <a:headEnd type="none" w="med" len="med"/>
                      <a:tailEnd type="none" w="med" len="med"/>
                    </a:lnB>
                    <a:solidFill>
                      <a:srgbClr val="F2F2F2"/>
                    </a:solidFill>
                  </a:tcPr>
                </a:tc>
                <a:tc>
                  <a:txBody>
                    <a:bodyPr/>
                    <a:lstStyle/>
                    <a:p>
                      <a:pPr algn="r" rtl="0" fontAlgn="ctr"/>
                      <a:r>
                        <a:rPr lang="es-CO" sz="1200" b="0" i="0" u="none" strike="noStrike">
                          <a:solidFill>
                            <a:srgbClr val="203764"/>
                          </a:solidFill>
                          <a:effectLst/>
                          <a:latin typeface="Calibri" panose="020F0502020204030204" pitchFamily="34" charset="0"/>
                          <a:cs typeface="Calibri" panose="020F0502020204030204" pitchFamily="34" charset="0"/>
                        </a:rPr>
                        <a:t> </a:t>
                      </a:r>
                    </a:p>
                  </a:txBody>
                  <a:tcPr marL="0" marR="0" marT="0" marB="0" anchor="ctr">
                    <a:lnL w="6350" cap="flat" cmpd="sng" algn="ctr">
                      <a:solidFill>
                        <a:srgbClr val="8EA9DB"/>
                      </a:solidFill>
                      <a:prstDash val="solid"/>
                      <a:round/>
                      <a:headEnd type="none" w="med" len="med"/>
                      <a:tailEnd type="none" w="med" len="med"/>
                    </a:lnL>
                    <a:lnR w="6350" cap="flat" cmpd="sng" algn="ctr">
                      <a:solidFill>
                        <a:srgbClr val="8EA9DB"/>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8EA9DB"/>
                      </a:solidFill>
                      <a:prstDash val="solid"/>
                      <a:round/>
                      <a:headEnd type="none" w="med" len="med"/>
                      <a:tailEnd type="none" w="med" len="med"/>
                    </a:lnB>
                    <a:solidFill>
                      <a:srgbClr val="F2F2F2"/>
                    </a:solidFill>
                  </a:tcPr>
                </a:tc>
                <a:tc>
                  <a:txBody>
                    <a:bodyPr/>
                    <a:lstStyle/>
                    <a:p>
                      <a:pPr algn="r" rtl="0" fontAlgn="ctr"/>
                      <a:r>
                        <a:rPr lang="es-CO" sz="1200" b="0" i="0" u="none" strike="noStrike">
                          <a:solidFill>
                            <a:srgbClr val="203764"/>
                          </a:solidFill>
                          <a:effectLst/>
                          <a:latin typeface="Calibri" panose="020F0502020204030204" pitchFamily="34" charset="0"/>
                          <a:cs typeface="Calibri" panose="020F0502020204030204" pitchFamily="34" charset="0"/>
                        </a:rPr>
                        <a:t> </a:t>
                      </a:r>
                    </a:p>
                  </a:txBody>
                  <a:tcPr marL="0" marR="0" marT="0" marB="0" anchor="ctr">
                    <a:lnL w="6350" cap="flat" cmpd="sng" algn="ctr">
                      <a:solidFill>
                        <a:srgbClr val="8EA9DB"/>
                      </a:solidFill>
                      <a:prstDash val="solid"/>
                      <a:round/>
                      <a:headEnd type="none" w="med" len="med"/>
                      <a:tailEnd type="none" w="med" len="med"/>
                    </a:lnL>
                    <a:lnR w="6350" cap="flat" cmpd="sng" algn="ctr">
                      <a:solidFill>
                        <a:srgbClr val="8EA9DB"/>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8EA9DB"/>
                      </a:solidFill>
                      <a:prstDash val="solid"/>
                      <a:round/>
                      <a:headEnd type="none" w="med" len="med"/>
                      <a:tailEnd type="none" w="med" len="med"/>
                    </a:lnB>
                    <a:solidFill>
                      <a:srgbClr val="F2F2F2"/>
                    </a:solidFill>
                  </a:tcPr>
                </a:tc>
                <a:tc>
                  <a:txBody>
                    <a:bodyPr/>
                    <a:lstStyle/>
                    <a:p>
                      <a:pPr algn="r" rtl="0" fontAlgn="ctr"/>
                      <a:r>
                        <a:rPr lang="es-CO" sz="1200" b="0" i="0" u="none" strike="noStrike">
                          <a:solidFill>
                            <a:srgbClr val="203764"/>
                          </a:solidFill>
                          <a:effectLst/>
                          <a:latin typeface="Calibri" panose="020F0502020204030204" pitchFamily="34" charset="0"/>
                          <a:cs typeface="Calibri" panose="020F0502020204030204" pitchFamily="34" charset="0"/>
                        </a:rPr>
                        <a:t> </a:t>
                      </a:r>
                    </a:p>
                  </a:txBody>
                  <a:tcPr marL="0" marR="0" marT="0" marB="0" anchor="ctr">
                    <a:lnL w="6350" cap="flat" cmpd="sng" algn="ctr">
                      <a:solidFill>
                        <a:srgbClr val="8EA9DB"/>
                      </a:solidFill>
                      <a:prstDash val="solid"/>
                      <a:round/>
                      <a:headEnd type="none" w="med" len="med"/>
                      <a:tailEnd type="none" w="med" len="med"/>
                    </a:lnL>
                    <a:lnR w="6350" cap="flat" cmpd="sng" algn="ctr">
                      <a:solidFill>
                        <a:srgbClr val="8EA9DB"/>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8EA9DB"/>
                      </a:solidFill>
                      <a:prstDash val="solid"/>
                      <a:round/>
                      <a:headEnd type="none" w="med" len="med"/>
                      <a:tailEnd type="none" w="med" len="med"/>
                    </a:lnB>
                    <a:solidFill>
                      <a:srgbClr val="F2F2F2"/>
                    </a:solidFill>
                  </a:tcPr>
                </a:tc>
                <a:tc>
                  <a:txBody>
                    <a:bodyPr/>
                    <a:lstStyle/>
                    <a:p>
                      <a:pPr algn="r" rtl="0" fontAlgn="ctr"/>
                      <a:r>
                        <a:rPr lang="es-CO" sz="1200" b="0" i="0" u="none" strike="noStrike">
                          <a:solidFill>
                            <a:srgbClr val="203764"/>
                          </a:solidFill>
                          <a:effectLst/>
                          <a:latin typeface="Calibri" panose="020F0502020204030204" pitchFamily="34" charset="0"/>
                          <a:cs typeface="Calibri" panose="020F0502020204030204" pitchFamily="34" charset="0"/>
                        </a:rPr>
                        <a:t> </a:t>
                      </a:r>
                    </a:p>
                  </a:txBody>
                  <a:tcPr marL="0" marR="0" marT="0" marB="0" anchor="ctr">
                    <a:lnL w="6350" cap="flat" cmpd="sng" algn="ctr">
                      <a:solidFill>
                        <a:srgbClr val="8EA9DB"/>
                      </a:solidFill>
                      <a:prstDash val="solid"/>
                      <a:round/>
                      <a:headEnd type="none" w="med" len="med"/>
                      <a:tailEnd type="none" w="med" len="med"/>
                    </a:lnL>
                    <a:lnR w="6350" cap="flat" cmpd="sng" algn="ctr">
                      <a:solidFill>
                        <a:srgbClr val="8EA9DB"/>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8EA9DB"/>
                      </a:solidFill>
                      <a:prstDash val="solid"/>
                      <a:round/>
                      <a:headEnd type="none" w="med" len="med"/>
                      <a:tailEnd type="none" w="med" len="med"/>
                    </a:lnB>
                    <a:solidFill>
                      <a:srgbClr val="F2F2F2"/>
                    </a:solidFill>
                  </a:tcPr>
                </a:tc>
                <a:tc>
                  <a:txBody>
                    <a:bodyPr/>
                    <a:lstStyle/>
                    <a:p>
                      <a:pPr algn="r" rtl="0" fontAlgn="ctr"/>
                      <a:r>
                        <a:rPr lang="es-CO" sz="1200" b="0" i="0" u="none" strike="noStrike">
                          <a:solidFill>
                            <a:srgbClr val="203764"/>
                          </a:solidFill>
                          <a:effectLst/>
                          <a:latin typeface="Calibri" panose="020F0502020204030204" pitchFamily="34" charset="0"/>
                          <a:cs typeface="Calibri" panose="020F0502020204030204" pitchFamily="34" charset="0"/>
                        </a:rPr>
                        <a:t> </a:t>
                      </a:r>
                    </a:p>
                  </a:txBody>
                  <a:tcPr marL="0" marR="0" marT="0" marB="0" anchor="ctr">
                    <a:lnL w="6350" cap="flat" cmpd="sng" algn="ctr">
                      <a:solidFill>
                        <a:srgbClr val="8EA9DB"/>
                      </a:solidFill>
                      <a:prstDash val="solid"/>
                      <a:round/>
                      <a:headEnd type="none" w="med" len="med"/>
                      <a:tailEnd type="none" w="med" len="med"/>
                    </a:lnL>
                    <a:lnR w="6350" cap="flat" cmpd="sng" algn="ctr">
                      <a:solidFill>
                        <a:srgbClr val="8EA9DB"/>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8EA9DB"/>
                      </a:solidFill>
                      <a:prstDash val="solid"/>
                      <a:round/>
                      <a:headEnd type="none" w="med" len="med"/>
                      <a:tailEnd type="none" w="med" len="med"/>
                    </a:lnB>
                    <a:solidFill>
                      <a:srgbClr val="F2F2F2"/>
                    </a:solidFill>
                  </a:tcPr>
                </a:tc>
                <a:tc>
                  <a:txBody>
                    <a:bodyPr/>
                    <a:lstStyle/>
                    <a:p>
                      <a:pPr algn="r" rtl="0" fontAlgn="ctr"/>
                      <a:r>
                        <a:rPr lang="es-CO" sz="1200" b="0" i="0" u="none" strike="noStrike">
                          <a:solidFill>
                            <a:srgbClr val="203764"/>
                          </a:solidFill>
                          <a:effectLst/>
                          <a:latin typeface="Calibri" panose="020F0502020204030204" pitchFamily="34" charset="0"/>
                          <a:cs typeface="Calibri" panose="020F0502020204030204" pitchFamily="34" charset="0"/>
                        </a:rPr>
                        <a:t> </a:t>
                      </a:r>
                    </a:p>
                  </a:txBody>
                  <a:tcPr marL="0" marR="0" marT="0" marB="0" anchor="ctr">
                    <a:lnL w="6350" cap="flat" cmpd="sng" algn="ctr">
                      <a:solidFill>
                        <a:srgbClr val="8EA9DB"/>
                      </a:solidFill>
                      <a:prstDash val="solid"/>
                      <a:round/>
                      <a:headEnd type="none" w="med" len="med"/>
                      <a:tailEnd type="none" w="med" len="med"/>
                    </a:lnL>
                    <a:lnR w="6350" cap="flat" cmpd="sng" algn="ctr">
                      <a:solidFill>
                        <a:srgbClr val="8EA9DB"/>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8EA9DB"/>
                      </a:solidFill>
                      <a:prstDash val="solid"/>
                      <a:round/>
                      <a:headEnd type="none" w="med" len="med"/>
                      <a:tailEnd type="none" w="med" len="med"/>
                    </a:lnB>
                    <a:solidFill>
                      <a:srgbClr val="F2F2F2"/>
                    </a:solidFill>
                  </a:tcPr>
                </a:tc>
                <a:tc>
                  <a:txBody>
                    <a:bodyPr/>
                    <a:lstStyle/>
                    <a:p>
                      <a:pPr algn="r" rtl="0" fontAlgn="ctr"/>
                      <a:r>
                        <a:rPr lang="es-CO" sz="1200" b="0" i="0" u="none" strike="noStrike">
                          <a:solidFill>
                            <a:srgbClr val="203764"/>
                          </a:solidFill>
                          <a:effectLst/>
                          <a:latin typeface="Calibri" panose="020F0502020204030204" pitchFamily="34" charset="0"/>
                          <a:cs typeface="Calibri" panose="020F0502020204030204" pitchFamily="34" charset="0"/>
                        </a:rPr>
                        <a:t> </a:t>
                      </a:r>
                    </a:p>
                  </a:txBody>
                  <a:tcPr marL="0" marR="0" marT="0" marB="0" anchor="ctr">
                    <a:lnL w="6350" cap="flat" cmpd="sng" algn="ctr">
                      <a:solidFill>
                        <a:srgbClr val="8EA9DB"/>
                      </a:solidFill>
                      <a:prstDash val="solid"/>
                      <a:round/>
                      <a:headEnd type="none" w="med" len="med"/>
                      <a:tailEnd type="none" w="med" len="med"/>
                    </a:lnL>
                    <a:lnR w="6350" cap="flat" cmpd="sng" algn="ctr">
                      <a:solidFill>
                        <a:srgbClr val="8EA9DB"/>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8EA9DB"/>
                      </a:solidFill>
                      <a:prstDash val="solid"/>
                      <a:round/>
                      <a:headEnd type="none" w="med" len="med"/>
                      <a:tailEnd type="none" w="med" len="med"/>
                    </a:lnB>
                    <a:solidFill>
                      <a:srgbClr val="F2F2F2"/>
                    </a:solidFill>
                  </a:tcPr>
                </a:tc>
                <a:tc>
                  <a:txBody>
                    <a:bodyPr/>
                    <a:lstStyle/>
                    <a:p>
                      <a:pPr algn="r" rtl="0" fontAlgn="ctr"/>
                      <a:r>
                        <a:rPr lang="es-CO" sz="1200" b="0" i="0" u="none" strike="noStrike">
                          <a:solidFill>
                            <a:srgbClr val="203764"/>
                          </a:solidFill>
                          <a:effectLst/>
                          <a:latin typeface="Calibri" panose="020F0502020204030204" pitchFamily="34" charset="0"/>
                          <a:cs typeface="Calibri" panose="020F0502020204030204" pitchFamily="34" charset="0"/>
                        </a:rPr>
                        <a:t> </a:t>
                      </a:r>
                    </a:p>
                  </a:txBody>
                  <a:tcPr marL="0" marR="0" marT="0" marB="0" anchor="ctr">
                    <a:lnL w="6350" cap="flat" cmpd="sng" algn="ctr">
                      <a:solidFill>
                        <a:srgbClr val="8EA9DB"/>
                      </a:solidFill>
                      <a:prstDash val="solid"/>
                      <a:round/>
                      <a:headEnd type="none" w="med" len="med"/>
                      <a:tailEnd type="none" w="med" len="med"/>
                    </a:lnL>
                    <a:lnR w="6350" cap="flat" cmpd="sng" algn="ctr">
                      <a:solidFill>
                        <a:srgbClr val="8EA9DB"/>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8EA9DB"/>
                      </a:solidFill>
                      <a:prstDash val="solid"/>
                      <a:round/>
                      <a:headEnd type="none" w="med" len="med"/>
                      <a:tailEnd type="none" w="med" len="med"/>
                    </a:lnB>
                    <a:solidFill>
                      <a:srgbClr val="F2F2F2"/>
                    </a:solidFill>
                  </a:tcPr>
                </a:tc>
                <a:tc>
                  <a:txBody>
                    <a:bodyPr/>
                    <a:lstStyle/>
                    <a:p>
                      <a:pPr algn="r" rtl="0" fontAlgn="ctr"/>
                      <a:r>
                        <a:rPr lang="es-CO" sz="1200" b="0" i="0" u="none" strike="noStrike">
                          <a:solidFill>
                            <a:srgbClr val="203764"/>
                          </a:solidFill>
                          <a:effectLst/>
                          <a:latin typeface="Calibri" panose="020F0502020204030204" pitchFamily="34" charset="0"/>
                          <a:cs typeface="Calibri" panose="020F0502020204030204" pitchFamily="34" charset="0"/>
                        </a:rPr>
                        <a:t> </a:t>
                      </a:r>
                    </a:p>
                  </a:txBody>
                  <a:tcPr marL="0" marR="0" marT="0" marB="0" anchor="ctr">
                    <a:lnL w="6350" cap="flat" cmpd="sng" algn="ctr">
                      <a:solidFill>
                        <a:srgbClr val="8EA9DB"/>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8EA9DB"/>
                      </a:solidFill>
                      <a:prstDash val="solid"/>
                      <a:round/>
                      <a:headEnd type="none" w="med" len="med"/>
                      <a:tailEnd type="none" w="med" len="med"/>
                    </a:lnB>
                    <a:solidFill>
                      <a:srgbClr val="F2F2F2"/>
                    </a:solidFill>
                  </a:tcPr>
                </a:tc>
                <a:extLst>
                  <a:ext uri="{0D108BD9-81ED-4DB2-BD59-A6C34878D82A}">
                    <a16:rowId xmlns:a16="http://schemas.microsoft.com/office/drawing/2014/main" xmlns="" val="2519560870"/>
                  </a:ext>
                </a:extLst>
              </a:tr>
              <a:tr h="146484">
                <a:tc>
                  <a:txBody>
                    <a:bodyPr/>
                    <a:lstStyle/>
                    <a:p>
                      <a:pPr algn="l" rtl="0" fontAlgn="ctr"/>
                      <a:r>
                        <a:rPr lang="es-CO" sz="1050" b="0" i="0" u="none" strike="noStrike">
                          <a:solidFill>
                            <a:srgbClr val="203764"/>
                          </a:solidFill>
                          <a:effectLst/>
                          <a:latin typeface="Calibri" panose="020F0502020204030204" pitchFamily="34" charset="0"/>
                          <a:cs typeface="Calibri" panose="020F0502020204030204" pitchFamily="34" charset="0"/>
                        </a:rPr>
                        <a:t>SOLICITADO INVERSION</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8EA9DB"/>
                      </a:solidFill>
                      <a:prstDash val="solid"/>
                      <a:round/>
                      <a:headEnd type="none" w="med" len="med"/>
                      <a:tailEnd type="none" w="med" len="med"/>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tcPr>
                </a:tc>
                <a:tc>
                  <a:txBody>
                    <a:bodyPr/>
                    <a:lstStyle/>
                    <a:p>
                      <a:pPr algn="r" fontAlgn="ctr"/>
                      <a:r>
                        <a:rPr lang="es-CO" sz="1200" b="0" i="0" u="none" strike="noStrike">
                          <a:solidFill>
                            <a:srgbClr val="203764"/>
                          </a:solidFill>
                          <a:effectLst/>
                          <a:latin typeface="Calibri" panose="020F0502020204030204" pitchFamily="34" charset="0"/>
                          <a:cs typeface="Calibri" panose="020F0502020204030204" pitchFamily="34" charset="0"/>
                        </a:rPr>
                        <a:t>            5,894 </a:t>
                      </a:r>
                    </a:p>
                  </a:txBody>
                  <a:tcPr marL="0" marR="0" marT="0" marB="0" anchor="ctr">
                    <a:lnL w="6350" cap="flat" cmpd="sng" algn="ctr">
                      <a:solidFill>
                        <a:srgbClr val="8EA9DB"/>
                      </a:solidFill>
                      <a:prstDash val="solid"/>
                      <a:round/>
                      <a:headEnd type="none" w="med" len="med"/>
                      <a:tailEnd type="none" w="med" len="med"/>
                    </a:lnL>
                    <a:lnR w="6350" cap="flat" cmpd="sng" algn="ctr">
                      <a:solidFill>
                        <a:srgbClr val="8EA9DB"/>
                      </a:solidFill>
                      <a:prstDash val="solid"/>
                      <a:round/>
                      <a:headEnd type="none" w="med" len="med"/>
                      <a:tailEnd type="none" w="med" len="med"/>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tcPr>
                </a:tc>
                <a:tc>
                  <a:txBody>
                    <a:bodyPr/>
                    <a:lstStyle/>
                    <a:p>
                      <a:pPr algn="r" fontAlgn="ctr"/>
                      <a:r>
                        <a:rPr lang="es-CO" sz="1200" b="0" i="0" u="none" strike="noStrike">
                          <a:solidFill>
                            <a:srgbClr val="203764"/>
                          </a:solidFill>
                          <a:effectLst/>
                          <a:latin typeface="Calibri" panose="020F0502020204030204" pitchFamily="34" charset="0"/>
                          <a:cs typeface="Calibri" panose="020F0502020204030204" pitchFamily="34" charset="0"/>
                        </a:rPr>
                        <a:t> </a:t>
                      </a:r>
                    </a:p>
                  </a:txBody>
                  <a:tcPr marL="0" marR="0" marT="0" marB="0" anchor="ctr">
                    <a:lnL w="6350" cap="flat" cmpd="sng" algn="ctr">
                      <a:solidFill>
                        <a:srgbClr val="8EA9DB"/>
                      </a:solidFill>
                      <a:prstDash val="solid"/>
                      <a:round/>
                      <a:headEnd type="none" w="med" len="med"/>
                      <a:tailEnd type="none" w="med" len="med"/>
                    </a:lnL>
                    <a:lnR w="6350" cap="flat" cmpd="sng" algn="ctr">
                      <a:solidFill>
                        <a:srgbClr val="8EA9DB"/>
                      </a:solidFill>
                      <a:prstDash val="solid"/>
                      <a:round/>
                      <a:headEnd type="none" w="med" len="med"/>
                      <a:tailEnd type="none" w="med" len="med"/>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tcPr>
                </a:tc>
                <a:tc>
                  <a:txBody>
                    <a:bodyPr/>
                    <a:lstStyle/>
                    <a:p>
                      <a:pPr algn="r" fontAlgn="ctr"/>
                      <a:r>
                        <a:rPr lang="es-CO" sz="1200" b="0" i="0" u="none" strike="noStrike">
                          <a:solidFill>
                            <a:srgbClr val="203764"/>
                          </a:solidFill>
                          <a:effectLst/>
                          <a:latin typeface="Calibri" panose="020F0502020204030204" pitchFamily="34" charset="0"/>
                          <a:cs typeface="Calibri" panose="020F0502020204030204" pitchFamily="34" charset="0"/>
                        </a:rPr>
                        <a:t>            4,894 </a:t>
                      </a:r>
                    </a:p>
                  </a:txBody>
                  <a:tcPr marL="0" marR="0" marT="0" marB="0" anchor="ctr">
                    <a:lnL w="6350" cap="flat" cmpd="sng" algn="ctr">
                      <a:solidFill>
                        <a:srgbClr val="8EA9DB"/>
                      </a:solidFill>
                      <a:prstDash val="solid"/>
                      <a:round/>
                      <a:headEnd type="none" w="med" len="med"/>
                      <a:tailEnd type="none" w="med" len="med"/>
                    </a:lnL>
                    <a:lnR w="6350" cap="flat" cmpd="sng" algn="ctr">
                      <a:solidFill>
                        <a:srgbClr val="8EA9DB"/>
                      </a:solidFill>
                      <a:prstDash val="solid"/>
                      <a:round/>
                      <a:headEnd type="none" w="med" len="med"/>
                      <a:tailEnd type="none" w="med" len="med"/>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tcPr>
                </a:tc>
                <a:tc>
                  <a:txBody>
                    <a:bodyPr/>
                    <a:lstStyle/>
                    <a:p>
                      <a:pPr algn="r" fontAlgn="ctr"/>
                      <a:r>
                        <a:rPr lang="es-CO" sz="1200" b="0" i="0" u="none" strike="noStrike">
                          <a:solidFill>
                            <a:srgbClr val="203764"/>
                          </a:solidFill>
                          <a:effectLst/>
                          <a:latin typeface="Calibri" panose="020F0502020204030204" pitchFamily="34" charset="0"/>
                          <a:cs typeface="Calibri" panose="020F0502020204030204" pitchFamily="34" charset="0"/>
                        </a:rPr>
                        <a:t> </a:t>
                      </a:r>
                    </a:p>
                  </a:txBody>
                  <a:tcPr marL="0" marR="0" marT="0" marB="0" anchor="ctr">
                    <a:lnL w="6350" cap="flat" cmpd="sng" algn="ctr">
                      <a:solidFill>
                        <a:srgbClr val="8EA9DB"/>
                      </a:solidFill>
                      <a:prstDash val="solid"/>
                      <a:round/>
                      <a:headEnd type="none" w="med" len="med"/>
                      <a:tailEnd type="none" w="med" len="med"/>
                    </a:lnL>
                    <a:lnR w="6350" cap="flat" cmpd="sng" algn="ctr">
                      <a:solidFill>
                        <a:srgbClr val="8EA9DB"/>
                      </a:solidFill>
                      <a:prstDash val="solid"/>
                      <a:round/>
                      <a:headEnd type="none" w="med" len="med"/>
                      <a:tailEnd type="none" w="med" len="med"/>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tcPr>
                </a:tc>
                <a:tc>
                  <a:txBody>
                    <a:bodyPr/>
                    <a:lstStyle/>
                    <a:p>
                      <a:pPr algn="r" fontAlgn="ctr"/>
                      <a:r>
                        <a:rPr lang="es-CO" sz="1200" b="0" i="0" u="none" strike="noStrike">
                          <a:solidFill>
                            <a:srgbClr val="203764"/>
                          </a:solidFill>
                          <a:effectLst/>
                          <a:latin typeface="Calibri" panose="020F0502020204030204" pitchFamily="34" charset="0"/>
                          <a:cs typeface="Calibri" panose="020F0502020204030204" pitchFamily="34" charset="0"/>
                        </a:rPr>
                        <a:t>                     7,024 </a:t>
                      </a:r>
                    </a:p>
                  </a:txBody>
                  <a:tcPr marL="0" marR="0" marT="0" marB="0" anchor="ctr">
                    <a:lnL w="6350" cap="flat" cmpd="sng" algn="ctr">
                      <a:solidFill>
                        <a:srgbClr val="8EA9DB"/>
                      </a:solidFill>
                      <a:prstDash val="solid"/>
                      <a:round/>
                      <a:headEnd type="none" w="med" len="med"/>
                      <a:tailEnd type="none" w="med" len="med"/>
                    </a:lnL>
                    <a:lnR w="6350" cap="flat" cmpd="sng" algn="ctr">
                      <a:solidFill>
                        <a:srgbClr val="8EA9DB"/>
                      </a:solidFill>
                      <a:prstDash val="solid"/>
                      <a:round/>
                      <a:headEnd type="none" w="med" len="med"/>
                      <a:tailEnd type="none" w="med" len="med"/>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tcPr>
                </a:tc>
                <a:tc>
                  <a:txBody>
                    <a:bodyPr/>
                    <a:lstStyle/>
                    <a:p>
                      <a:pPr algn="r" fontAlgn="ctr"/>
                      <a:r>
                        <a:rPr lang="es-CO" sz="1200" b="0" i="0" u="none" strike="noStrike">
                          <a:solidFill>
                            <a:srgbClr val="203764"/>
                          </a:solidFill>
                          <a:effectLst/>
                          <a:latin typeface="Calibri" panose="020F0502020204030204" pitchFamily="34" charset="0"/>
                          <a:cs typeface="Calibri" panose="020F0502020204030204" pitchFamily="34" charset="0"/>
                        </a:rPr>
                        <a:t> </a:t>
                      </a:r>
                    </a:p>
                  </a:txBody>
                  <a:tcPr marL="0" marR="0" marT="0" marB="0" anchor="ctr">
                    <a:lnL w="6350" cap="flat" cmpd="sng" algn="ctr">
                      <a:solidFill>
                        <a:srgbClr val="8EA9DB"/>
                      </a:solidFill>
                      <a:prstDash val="solid"/>
                      <a:round/>
                      <a:headEnd type="none" w="med" len="med"/>
                      <a:tailEnd type="none" w="med" len="med"/>
                    </a:lnL>
                    <a:lnR w="6350" cap="flat" cmpd="sng" algn="ctr">
                      <a:solidFill>
                        <a:srgbClr val="8EA9DB"/>
                      </a:solidFill>
                      <a:prstDash val="solid"/>
                      <a:round/>
                      <a:headEnd type="none" w="med" len="med"/>
                      <a:tailEnd type="none" w="med" len="med"/>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tcPr>
                </a:tc>
                <a:tc>
                  <a:txBody>
                    <a:bodyPr/>
                    <a:lstStyle/>
                    <a:p>
                      <a:pPr algn="r" fontAlgn="ctr"/>
                      <a:r>
                        <a:rPr lang="es-CO" sz="1200" b="0" i="0" u="none" strike="noStrike">
                          <a:solidFill>
                            <a:srgbClr val="203764"/>
                          </a:solidFill>
                          <a:effectLst/>
                          <a:latin typeface="Calibri" panose="020F0502020204030204" pitchFamily="34" charset="0"/>
                          <a:cs typeface="Calibri" panose="020F0502020204030204" pitchFamily="34" charset="0"/>
                        </a:rPr>
                        <a:t>            5,436 </a:t>
                      </a:r>
                    </a:p>
                  </a:txBody>
                  <a:tcPr marL="0" marR="0" marT="0" marB="0" anchor="ctr">
                    <a:lnL w="6350" cap="flat" cmpd="sng" algn="ctr">
                      <a:solidFill>
                        <a:srgbClr val="8EA9DB"/>
                      </a:solidFill>
                      <a:prstDash val="solid"/>
                      <a:round/>
                      <a:headEnd type="none" w="med" len="med"/>
                      <a:tailEnd type="none" w="med" len="med"/>
                    </a:lnL>
                    <a:lnR w="6350" cap="flat" cmpd="sng" algn="ctr">
                      <a:solidFill>
                        <a:srgbClr val="8EA9DB"/>
                      </a:solidFill>
                      <a:prstDash val="solid"/>
                      <a:round/>
                      <a:headEnd type="none" w="med" len="med"/>
                      <a:tailEnd type="none" w="med" len="med"/>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tcPr>
                </a:tc>
                <a:tc>
                  <a:txBody>
                    <a:bodyPr/>
                    <a:lstStyle/>
                    <a:p>
                      <a:pPr algn="r" fontAlgn="ctr"/>
                      <a:r>
                        <a:rPr lang="es-CO" sz="1200" b="0" i="0" u="none" strike="noStrike">
                          <a:solidFill>
                            <a:srgbClr val="203764"/>
                          </a:solidFill>
                          <a:effectLst/>
                          <a:latin typeface="Calibri" panose="020F0502020204030204" pitchFamily="34" charset="0"/>
                          <a:cs typeface="Calibri" panose="020F0502020204030204" pitchFamily="34" charset="0"/>
                        </a:rPr>
                        <a:t> </a:t>
                      </a:r>
                    </a:p>
                  </a:txBody>
                  <a:tcPr marL="0" marR="0" marT="0" marB="0" anchor="ctr">
                    <a:lnL w="6350" cap="flat" cmpd="sng" algn="ctr">
                      <a:solidFill>
                        <a:srgbClr val="8EA9DB"/>
                      </a:solidFill>
                      <a:prstDash val="solid"/>
                      <a:round/>
                      <a:headEnd type="none" w="med" len="med"/>
                      <a:tailEnd type="none" w="med" len="med"/>
                    </a:lnL>
                    <a:lnR w="6350" cap="flat" cmpd="sng" algn="ctr">
                      <a:solidFill>
                        <a:srgbClr val="8EA9DB"/>
                      </a:solidFill>
                      <a:prstDash val="solid"/>
                      <a:round/>
                      <a:headEnd type="none" w="med" len="med"/>
                      <a:tailEnd type="none" w="med" len="med"/>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tcPr>
                </a:tc>
                <a:tc>
                  <a:txBody>
                    <a:bodyPr/>
                    <a:lstStyle/>
                    <a:p>
                      <a:pPr algn="r" fontAlgn="ctr"/>
                      <a:r>
                        <a:rPr lang="es-CO" sz="1200" b="0" i="0" u="none" strike="noStrike">
                          <a:solidFill>
                            <a:srgbClr val="203764"/>
                          </a:solidFill>
                          <a:effectLst/>
                          <a:latin typeface="Calibri" panose="020F0502020204030204" pitchFamily="34" charset="0"/>
                          <a:cs typeface="Calibri" panose="020F0502020204030204" pitchFamily="34" charset="0"/>
                        </a:rPr>
                        <a:t>            5,386 </a:t>
                      </a:r>
                    </a:p>
                  </a:txBody>
                  <a:tcPr marL="0" marR="0" marT="0" marB="0" anchor="ctr">
                    <a:lnL w="6350" cap="flat" cmpd="sng" algn="ctr">
                      <a:solidFill>
                        <a:srgbClr val="8EA9DB"/>
                      </a:solidFill>
                      <a:prstDash val="solid"/>
                      <a:round/>
                      <a:headEnd type="none" w="med" len="med"/>
                      <a:tailEnd type="none" w="med" len="med"/>
                    </a:lnL>
                    <a:lnR w="6350" cap="flat" cmpd="sng" algn="ctr">
                      <a:solidFill>
                        <a:srgbClr val="8EA9DB"/>
                      </a:solidFill>
                      <a:prstDash val="solid"/>
                      <a:round/>
                      <a:headEnd type="none" w="med" len="med"/>
                      <a:tailEnd type="none" w="med" len="med"/>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tcPr>
                </a:tc>
                <a:tc>
                  <a:txBody>
                    <a:bodyPr/>
                    <a:lstStyle/>
                    <a:p>
                      <a:pPr algn="r" fontAlgn="ctr"/>
                      <a:r>
                        <a:rPr lang="es-CO" sz="1200" b="0" i="0" u="none" strike="noStrike">
                          <a:solidFill>
                            <a:srgbClr val="203764"/>
                          </a:solidFill>
                          <a:effectLst/>
                          <a:latin typeface="Calibri" panose="020F0502020204030204" pitchFamily="34" charset="0"/>
                          <a:cs typeface="Calibri" panose="020F0502020204030204" pitchFamily="34" charset="0"/>
                        </a:rPr>
                        <a:t> </a:t>
                      </a:r>
                    </a:p>
                  </a:txBody>
                  <a:tcPr marL="0" marR="0" marT="0" marB="0" anchor="ctr">
                    <a:lnL w="6350" cap="flat" cmpd="sng" algn="ctr">
                      <a:solidFill>
                        <a:srgbClr val="8EA9DB"/>
                      </a:solidFill>
                      <a:prstDash val="solid"/>
                      <a:round/>
                      <a:headEnd type="none" w="med" len="med"/>
                      <a:tailEnd type="none" w="med" len="med"/>
                    </a:lnL>
                    <a:lnR w="6350" cap="flat" cmpd="sng" algn="ctr">
                      <a:solidFill>
                        <a:srgbClr val="8EA9DB"/>
                      </a:solidFill>
                      <a:prstDash val="solid"/>
                      <a:round/>
                      <a:headEnd type="none" w="med" len="med"/>
                      <a:tailEnd type="none" w="med" len="med"/>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tcPr>
                </a:tc>
                <a:tc>
                  <a:txBody>
                    <a:bodyPr/>
                    <a:lstStyle/>
                    <a:p>
                      <a:pPr algn="r" fontAlgn="ctr"/>
                      <a:r>
                        <a:rPr lang="es-CO" sz="1200" b="0" i="0" u="none" strike="noStrike">
                          <a:solidFill>
                            <a:srgbClr val="203764"/>
                          </a:solidFill>
                          <a:effectLst/>
                          <a:latin typeface="Calibri" panose="020F0502020204030204" pitchFamily="34" charset="0"/>
                          <a:cs typeface="Calibri" panose="020F0502020204030204" pitchFamily="34" charset="0"/>
                        </a:rPr>
                        <a:t>            4,299 </a:t>
                      </a:r>
                    </a:p>
                  </a:txBody>
                  <a:tcPr marL="0" marR="0" marT="0" marB="0" anchor="ctr">
                    <a:lnL w="6350" cap="flat" cmpd="sng" algn="ctr">
                      <a:solidFill>
                        <a:srgbClr val="8EA9DB"/>
                      </a:solidFill>
                      <a:prstDash val="solid"/>
                      <a:round/>
                      <a:headEnd type="none" w="med" len="med"/>
                      <a:tailEnd type="none" w="med" len="med"/>
                    </a:lnL>
                    <a:lnR w="6350" cap="flat" cmpd="sng" algn="ctr">
                      <a:solidFill>
                        <a:srgbClr val="8EA9DB"/>
                      </a:solidFill>
                      <a:prstDash val="solid"/>
                      <a:round/>
                      <a:headEnd type="none" w="med" len="med"/>
                      <a:tailEnd type="none" w="med" len="med"/>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tcPr>
                </a:tc>
                <a:tc>
                  <a:txBody>
                    <a:bodyPr/>
                    <a:lstStyle/>
                    <a:p>
                      <a:pPr algn="r" fontAlgn="ctr"/>
                      <a:r>
                        <a:rPr lang="es-CO" sz="1200" b="0" i="0" u="none" strike="noStrike">
                          <a:solidFill>
                            <a:srgbClr val="203764"/>
                          </a:solidFill>
                          <a:effectLst/>
                          <a:latin typeface="Calibri" panose="020F0502020204030204" pitchFamily="34" charset="0"/>
                          <a:cs typeface="Calibri" panose="020F0502020204030204" pitchFamily="34" charset="0"/>
                        </a:rPr>
                        <a:t> </a:t>
                      </a:r>
                    </a:p>
                  </a:txBody>
                  <a:tcPr marL="0" marR="0" marT="0" marB="0" anchor="ctr">
                    <a:lnL w="6350" cap="flat" cmpd="sng" algn="ctr">
                      <a:solidFill>
                        <a:srgbClr val="8EA9DB"/>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tcPr>
                </a:tc>
                <a:extLst>
                  <a:ext uri="{0D108BD9-81ED-4DB2-BD59-A6C34878D82A}">
                    <a16:rowId xmlns:a16="http://schemas.microsoft.com/office/drawing/2014/main" xmlns="" val="1093947401"/>
                  </a:ext>
                </a:extLst>
              </a:tr>
              <a:tr h="146484">
                <a:tc>
                  <a:txBody>
                    <a:bodyPr/>
                    <a:lstStyle/>
                    <a:p>
                      <a:pPr algn="l" rtl="0" fontAlgn="ctr"/>
                      <a:r>
                        <a:rPr lang="es-CO" sz="1050" b="0" i="0" u="none" strike="noStrike" dirty="0">
                          <a:solidFill>
                            <a:srgbClr val="203764"/>
                          </a:solidFill>
                          <a:effectLst/>
                          <a:latin typeface="Calibri" panose="020F0502020204030204" pitchFamily="34" charset="0"/>
                          <a:cs typeface="Calibri" panose="020F0502020204030204" pitchFamily="34" charset="0"/>
                        </a:rPr>
                        <a:t>MGMP </a:t>
                      </a:r>
                      <a:r>
                        <a:rPr lang="es-CO" sz="1050" b="0" i="0" u="none" strike="noStrike" dirty="0" smtClean="0">
                          <a:solidFill>
                            <a:srgbClr val="203764"/>
                          </a:solidFill>
                          <a:effectLst/>
                          <a:latin typeface="Calibri" panose="020F0502020204030204" pitchFamily="34" charset="0"/>
                          <a:cs typeface="Calibri" panose="020F0502020204030204" pitchFamily="34" charset="0"/>
                        </a:rPr>
                        <a:t>2021-2024****</a:t>
                      </a:r>
                      <a:endParaRPr lang="es-CO" sz="1050" b="0" i="0" u="none" strike="noStrike" dirty="0">
                        <a:solidFill>
                          <a:srgbClr val="203764"/>
                        </a:solidFill>
                        <a:effectLst/>
                        <a:latin typeface="Calibri" panose="020F0502020204030204" pitchFamily="34" charset="0"/>
                        <a:cs typeface="Calibri" panose="020F0502020204030204" pitchFamily="34" charset="0"/>
                      </a:endParaRPr>
                    </a:p>
                  </a:txBody>
                  <a:tcPr marL="0" marR="0" marT="0" marB="0" anchor="ctr">
                    <a:lnL w="12700" cap="flat" cmpd="sng" algn="ctr">
                      <a:solidFill>
                        <a:srgbClr val="000000"/>
                      </a:solidFill>
                      <a:prstDash val="solid"/>
                      <a:round/>
                      <a:headEnd type="none" w="med" len="med"/>
                      <a:tailEnd type="none" w="med" len="med"/>
                    </a:lnL>
                    <a:lnR w="6350" cap="flat" cmpd="sng" algn="ctr">
                      <a:solidFill>
                        <a:srgbClr val="8EA9DB"/>
                      </a:solidFill>
                      <a:prstDash val="solid"/>
                      <a:round/>
                      <a:headEnd type="none" w="med" len="med"/>
                      <a:tailEnd type="none" w="med" len="med"/>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solidFill>
                      <a:srgbClr val="FFFFFF"/>
                    </a:solidFill>
                  </a:tcPr>
                </a:tc>
                <a:tc>
                  <a:txBody>
                    <a:bodyPr/>
                    <a:lstStyle/>
                    <a:p>
                      <a:pPr algn="r" fontAlgn="ctr"/>
                      <a:r>
                        <a:rPr lang="es-CO" sz="1200" b="0" i="0" u="none" strike="noStrike">
                          <a:solidFill>
                            <a:srgbClr val="203764"/>
                          </a:solidFill>
                          <a:effectLst/>
                          <a:latin typeface="Calibri" panose="020F0502020204030204" pitchFamily="34" charset="0"/>
                          <a:cs typeface="Calibri" panose="020F0502020204030204" pitchFamily="34" charset="0"/>
                        </a:rPr>
                        <a:t> </a:t>
                      </a:r>
                    </a:p>
                  </a:txBody>
                  <a:tcPr marL="0" marR="0" marT="0" marB="0" anchor="ctr">
                    <a:lnL w="6350" cap="flat" cmpd="sng" algn="ctr">
                      <a:solidFill>
                        <a:srgbClr val="8EA9DB"/>
                      </a:solidFill>
                      <a:prstDash val="solid"/>
                      <a:round/>
                      <a:headEnd type="none" w="med" len="med"/>
                      <a:tailEnd type="none" w="med" len="med"/>
                    </a:lnL>
                    <a:lnR w="6350" cap="flat" cmpd="sng" algn="ctr">
                      <a:solidFill>
                        <a:srgbClr val="8EA9DB"/>
                      </a:solidFill>
                      <a:prstDash val="solid"/>
                      <a:round/>
                      <a:headEnd type="none" w="med" len="med"/>
                      <a:tailEnd type="none" w="med" len="med"/>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tcPr>
                </a:tc>
                <a:tc>
                  <a:txBody>
                    <a:bodyPr/>
                    <a:lstStyle/>
                    <a:p>
                      <a:pPr algn="r" fontAlgn="ctr"/>
                      <a:r>
                        <a:rPr lang="es-CO" sz="1200" b="0" i="0" u="none" strike="noStrike">
                          <a:solidFill>
                            <a:srgbClr val="203764"/>
                          </a:solidFill>
                          <a:effectLst/>
                          <a:latin typeface="Calibri" panose="020F0502020204030204" pitchFamily="34" charset="0"/>
                          <a:cs typeface="Calibri" panose="020F0502020204030204" pitchFamily="34" charset="0"/>
                        </a:rPr>
                        <a:t> </a:t>
                      </a:r>
                    </a:p>
                  </a:txBody>
                  <a:tcPr marL="0" marR="0" marT="0" marB="0" anchor="ctr">
                    <a:lnL w="6350" cap="flat" cmpd="sng" algn="ctr">
                      <a:solidFill>
                        <a:srgbClr val="8EA9DB"/>
                      </a:solidFill>
                      <a:prstDash val="solid"/>
                      <a:round/>
                      <a:headEnd type="none" w="med" len="med"/>
                      <a:tailEnd type="none" w="med" len="med"/>
                    </a:lnL>
                    <a:lnR w="6350" cap="flat" cmpd="sng" algn="ctr">
                      <a:solidFill>
                        <a:srgbClr val="8EA9DB"/>
                      </a:solidFill>
                      <a:prstDash val="solid"/>
                      <a:round/>
                      <a:headEnd type="none" w="med" len="med"/>
                      <a:tailEnd type="none" w="med" len="med"/>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tcPr>
                </a:tc>
                <a:tc>
                  <a:txBody>
                    <a:bodyPr/>
                    <a:lstStyle/>
                    <a:p>
                      <a:pPr algn="r" rtl="0" fontAlgn="ctr"/>
                      <a:r>
                        <a:rPr lang="es-CO" sz="1200" b="0" i="0" u="none" strike="noStrike">
                          <a:solidFill>
                            <a:srgbClr val="203764"/>
                          </a:solidFill>
                          <a:effectLst/>
                          <a:latin typeface="Calibri" panose="020F0502020204030204" pitchFamily="34" charset="0"/>
                          <a:cs typeface="Calibri" panose="020F0502020204030204" pitchFamily="34" charset="0"/>
                        </a:rPr>
                        <a:t> </a:t>
                      </a:r>
                    </a:p>
                  </a:txBody>
                  <a:tcPr marL="0" marR="0" marT="0" marB="0" anchor="ctr">
                    <a:lnL w="6350" cap="flat" cmpd="sng" algn="ctr">
                      <a:solidFill>
                        <a:srgbClr val="8EA9DB"/>
                      </a:solidFill>
                      <a:prstDash val="solid"/>
                      <a:round/>
                      <a:headEnd type="none" w="med" len="med"/>
                      <a:tailEnd type="none" w="med" len="med"/>
                    </a:lnL>
                    <a:lnR w="6350" cap="flat" cmpd="sng" algn="ctr">
                      <a:solidFill>
                        <a:srgbClr val="8EA9DB"/>
                      </a:solidFill>
                      <a:prstDash val="solid"/>
                      <a:round/>
                      <a:headEnd type="none" w="med" len="med"/>
                      <a:tailEnd type="none" w="med" len="med"/>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tcPr>
                </a:tc>
                <a:tc>
                  <a:txBody>
                    <a:bodyPr/>
                    <a:lstStyle/>
                    <a:p>
                      <a:pPr algn="r" rtl="0" fontAlgn="ctr"/>
                      <a:r>
                        <a:rPr lang="es-CO" sz="1200" b="0" i="0" u="none" strike="noStrike">
                          <a:solidFill>
                            <a:srgbClr val="203764"/>
                          </a:solidFill>
                          <a:effectLst/>
                          <a:latin typeface="Calibri" panose="020F0502020204030204" pitchFamily="34" charset="0"/>
                          <a:cs typeface="Calibri" panose="020F0502020204030204" pitchFamily="34" charset="0"/>
                        </a:rPr>
                        <a:t> </a:t>
                      </a:r>
                    </a:p>
                  </a:txBody>
                  <a:tcPr marL="0" marR="0" marT="0" marB="0" anchor="ctr">
                    <a:lnL w="6350" cap="flat" cmpd="sng" algn="ctr">
                      <a:solidFill>
                        <a:srgbClr val="8EA9DB"/>
                      </a:solidFill>
                      <a:prstDash val="solid"/>
                      <a:round/>
                      <a:headEnd type="none" w="med" len="med"/>
                      <a:tailEnd type="none" w="med" len="med"/>
                    </a:lnL>
                    <a:lnR w="6350" cap="flat" cmpd="sng" algn="ctr">
                      <a:solidFill>
                        <a:srgbClr val="8EA9DB"/>
                      </a:solidFill>
                      <a:prstDash val="solid"/>
                      <a:round/>
                      <a:headEnd type="none" w="med" len="med"/>
                      <a:tailEnd type="none" w="med" len="med"/>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tcPr>
                </a:tc>
                <a:tc>
                  <a:txBody>
                    <a:bodyPr/>
                    <a:lstStyle/>
                    <a:p>
                      <a:pPr algn="r" fontAlgn="ctr"/>
                      <a:r>
                        <a:rPr lang="es-CO" sz="1200" b="0" i="0" u="none" strike="noStrike">
                          <a:solidFill>
                            <a:srgbClr val="203764"/>
                          </a:solidFill>
                          <a:effectLst/>
                          <a:latin typeface="Calibri" panose="020F0502020204030204" pitchFamily="34" charset="0"/>
                          <a:cs typeface="Calibri" panose="020F0502020204030204" pitchFamily="34" charset="0"/>
                        </a:rPr>
                        <a:t>                     1,985 </a:t>
                      </a:r>
                    </a:p>
                  </a:txBody>
                  <a:tcPr marL="0" marR="0" marT="0" marB="0" anchor="ctr">
                    <a:lnL w="6350" cap="flat" cmpd="sng" algn="ctr">
                      <a:solidFill>
                        <a:srgbClr val="8EA9DB"/>
                      </a:solidFill>
                      <a:prstDash val="solid"/>
                      <a:round/>
                      <a:headEnd type="none" w="med" len="med"/>
                      <a:tailEnd type="none" w="med" len="med"/>
                    </a:lnL>
                    <a:lnR w="6350" cap="flat" cmpd="sng" algn="ctr">
                      <a:solidFill>
                        <a:srgbClr val="8EA9DB"/>
                      </a:solidFill>
                      <a:prstDash val="solid"/>
                      <a:round/>
                      <a:headEnd type="none" w="med" len="med"/>
                      <a:tailEnd type="none" w="med" len="med"/>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tcPr>
                </a:tc>
                <a:tc>
                  <a:txBody>
                    <a:bodyPr/>
                    <a:lstStyle/>
                    <a:p>
                      <a:pPr algn="r" fontAlgn="ctr"/>
                      <a:r>
                        <a:rPr lang="es-CO" sz="1200" b="0" i="0" u="none" strike="noStrike">
                          <a:solidFill>
                            <a:srgbClr val="203764"/>
                          </a:solidFill>
                          <a:effectLst/>
                          <a:latin typeface="Calibri" panose="020F0502020204030204" pitchFamily="34" charset="0"/>
                          <a:cs typeface="Calibri" panose="020F0502020204030204" pitchFamily="34" charset="0"/>
                        </a:rPr>
                        <a:t> </a:t>
                      </a:r>
                    </a:p>
                  </a:txBody>
                  <a:tcPr marL="0" marR="0" marT="0" marB="0" anchor="ctr">
                    <a:lnL w="6350" cap="flat" cmpd="sng" algn="ctr">
                      <a:solidFill>
                        <a:srgbClr val="8EA9DB"/>
                      </a:solidFill>
                      <a:prstDash val="solid"/>
                      <a:round/>
                      <a:headEnd type="none" w="med" len="med"/>
                      <a:tailEnd type="none" w="med" len="med"/>
                    </a:lnL>
                    <a:lnR w="6350" cap="flat" cmpd="sng" algn="ctr">
                      <a:solidFill>
                        <a:srgbClr val="8EA9DB"/>
                      </a:solidFill>
                      <a:prstDash val="solid"/>
                      <a:round/>
                      <a:headEnd type="none" w="med" len="med"/>
                      <a:tailEnd type="none" w="med" len="med"/>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tcPr>
                </a:tc>
                <a:tc>
                  <a:txBody>
                    <a:bodyPr/>
                    <a:lstStyle/>
                    <a:p>
                      <a:pPr algn="r" fontAlgn="ctr"/>
                      <a:r>
                        <a:rPr lang="es-CO" sz="1200" b="0" i="0" u="none" strike="noStrike">
                          <a:solidFill>
                            <a:srgbClr val="203764"/>
                          </a:solidFill>
                          <a:effectLst/>
                          <a:latin typeface="Calibri" panose="020F0502020204030204" pitchFamily="34" charset="0"/>
                          <a:cs typeface="Calibri" panose="020F0502020204030204" pitchFamily="34" charset="0"/>
                        </a:rPr>
                        <a:t>            3,036 </a:t>
                      </a:r>
                    </a:p>
                  </a:txBody>
                  <a:tcPr marL="0" marR="0" marT="0" marB="0" anchor="ctr">
                    <a:lnL w="6350" cap="flat" cmpd="sng" algn="ctr">
                      <a:solidFill>
                        <a:srgbClr val="8EA9DB"/>
                      </a:solidFill>
                      <a:prstDash val="solid"/>
                      <a:round/>
                      <a:headEnd type="none" w="med" len="med"/>
                      <a:tailEnd type="none" w="med" len="med"/>
                    </a:lnL>
                    <a:lnR w="6350" cap="flat" cmpd="sng" algn="ctr">
                      <a:solidFill>
                        <a:srgbClr val="8EA9DB"/>
                      </a:solidFill>
                      <a:prstDash val="solid"/>
                      <a:round/>
                      <a:headEnd type="none" w="med" len="med"/>
                      <a:tailEnd type="none" w="med" len="med"/>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tcPr>
                </a:tc>
                <a:tc>
                  <a:txBody>
                    <a:bodyPr/>
                    <a:lstStyle/>
                    <a:p>
                      <a:pPr algn="r" fontAlgn="ctr"/>
                      <a:r>
                        <a:rPr lang="es-CO" sz="1200" b="0" i="0" u="none" strike="noStrike">
                          <a:solidFill>
                            <a:srgbClr val="203764"/>
                          </a:solidFill>
                          <a:effectLst/>
                          <a:latin typeface="Calibri" panose="020F0502020204030204" pitchFamily="34" charset="0"/>
                          <a:cs typeface="Calibri" panose="020F0502020204030204" pitchFamily="34" charset="0"/>
                        </a:rPr>
                        <a:t> </a:t>
                      </a:r>
                    </a:p>
                  </a:txBody>
                  <a:tcPr marL="0" marR="0" marT="0" marB="0" anchor="ctr">
                    <a:lnL w="6350" cap="flat" cmpd="sng" algn="ctr">
                      <a:solidFill>
                        <a:srgbClr val="8EA9DB"/>
                      </a:solidFill>
                      <a:prstDash val="solid"/>
                      <a:round/>
                      <a:headEnd type="none" w="med" len="med"/>
                      <a:tailEnd type="none" w="med" len="med"/>
                    </a:lnL>
                    <a:lnR w="6350" cap="flat" cmpd="sng" algn="ctr">
                      <a:solidFill>
                        <a:srgbClr val="8EA9DB"/>
                      </a:solidFill>
                      <a:prstDash val="solid"/>
                      <a:round/>
                      <a:headEnd type="none" w="med" len="med"/>
                      <a:tailEnd type="none" w="med" len="med"/>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tcPr>
                </a:tc>
                <a:tc>
                  <a:txBody>
                    <a:bodyPr/>
                    <a:lstStyle/>
                    <a:p>
                      <a:pPr algn="r" fontAlgn="ctr"/>
                      <a:r>
                        <a:rPr lang="es-CO" sz="1200" b="0" i="0" u="none" strike="noStrike">
                          <a:solidFill>
                            <a:srgbClr val="203764"/>
                          </a:solidFill>
                          <a:effectLst/>
                          <a:latin typeface="Calibri" panose="020F0502020204030204" pitchFamily="34" charset="0"/>
                          <a:cs typeface="Calibri" panose="020F0502020204030204" pitchFamily="34" charset="0"/>
                        </a:rPr>
                        <a:t>            3,902 </a:t>
                      </a:r>
                    </a:p>
                  </a:txBody>
                  <a:tcPr marL="0" marR="0" marT="0" marB="0" anchor="ctr">
                    <a:lnL w="6350" cap="flat" cmpd="sng" algn="ctr">
                      <a:solidFill>
                        <a:srgbClr val="8EA9DB"/>
                      </a:solidFill>
                      <a:prstDash val="solid"/>
                      <a:round/>
                      <a:headEnd type="none" w="med" len="med"/>
                      <a:tailEnd type="none" w="med" len="med"/>
                    </a:lnL>
                    <a:lnR w="6350" cap="flat" cmpd="sng" algn="ctr">
                      <a:solidFill>
                        <a:srgbClr val="8EA9DB"/>
                      </a:solidFill>
                      <a:prstDash val="solid"/>
                      <a:round/>
                      <a:headEnd type="none" w="med" len="med"/>
                      <a:tailEnd type="none" w="med" len="med"/>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tcPr>
                </a:tc>
                <a:tc>
                  <a:txBody>
                    <a:bodyPr/>
                    <a:lstStyle/>
                    <a:p>
                      <a:pPr algn="r" fontAlgn="ctr"/>
                      <a:r>
                        <a:rPr lang="es-CO" sz="1200" b="0" i="0" u="none" strike="noStrike">
                          <a:solidFill>
                            <a:srgbClr val="203764"/>
                          </a:solidFill>
                          <a:effectLst/>
                          <a:latin typeface="Calibri" panose="020F0502020204030204" pitchFamily="34" charset="0"/>
                          <a:cs typeface="Calibri" panose="020F0502020204030204" pitchFamily="34" charset="0"/>
                        </a:rPr>
                        <a:t> </a:t>
                      </a:r>
                    </a:p>
                  </a:txBody>
                  <a:tcPr marL="0" marR="0" marT="0" marB="0" anchor="ctr">
                    <a:lnL w="6350" cap="flat" cmpd="sng" algn="ctr">
                      <a:solidFill>
                        <a:srgbClr val="8EA9DB"/>
                      </a:solidFill>
                      <a:prstDash val="solid"/>
                      <a:round/>
                      <a:headEnd type="none" w="med" len="med"/>
                      <a:tailEnd type="none" w="med" len="med"/>
                    </a:lnL>
                    <a:lnR w="6350" cap="flat" cmpd="sng" algn="ctr">
                      <a:solidFill>
                        <a:srgbClr val="8EA9DB"/>
                      </a:solidFill>
                      <a:prstDash val="solid"/>
                      <a:round/>
                      <a:headEnd type="none" w="med" len="med"/>
                      <a:tailEnd type="none" w="med" len="med"/>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tcPr>
                </a:tc>
                <a:tc>
                  <a:txBody>
                    <a:bodyPr/>
                    <a:lstStyle/>
                    <a:p>
                      <a:pPr algn="r" fontAlgn="ctr"/>
                      <a:r>
                        <a:rPr lang="es-CO" sz="1200" b="0" i="0" u="none" strike="noStrike">
                          <a:solidFill>
                            <a:srgbClr val="203764"/>
                          </a:solidFill>
                          <a:effectLst/>
                          <a:latin typeface="Calibri" panose="020F0502020204030204" pitchFamily="34" charset="0"/>
                          <a:cs typeface="Calibri" panose="020F0502020204030204" pitchFamily="34" charset="0"/>
                        </a:rPr>
                        <a:t>            4,019 </a:t>
                      </a:r>
                    </a:p>
                  </a:txBody>
                  <a:tcPr marL="0" marR="0" marT="0" marB="0" anchor="ctr">
                    <a:lnL w="6350" cap="flat" cmpd="sng" algn="ctr">
                      <a:solidFill>
                        <a:srgbClr val="8EA9DB"/>
                      </a:solidFill>
                      <a:prstDash val="solid"/>
                      <a:round/>
                      <a:headEnd type="none" w="med" len="med"/>
                      <a:tailEnd type="none" w="med" len="med"/>
                    </a:lnL>
                    <a:lnR w="6350" cap="flat" cmpd="sng" algn="ctr">
                      <a:solidFill>
                        <a:srgbClr val="8EA9DB"/>
                      </a:solidFill>
                      <a:prstDash val="solid"/>
                      <a:round/>
                      <a:headEnd type="none" w="med" len="med"/>
                      <a:tailEnd type="none" w="med" len="med"/>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tcPr>
                </a:tc>
                <a:tc>
                  <a:txBody>
                    <a:bodyPr/>
                    <a:lstStyle/>
                    <a:p>
                      <a:pPr algn="r" rtl="0" fontAlgn="ctr"/>
                      <a:r>
                        <a:rPr lang="es-CO" sz="1200" b="0" i="0" u="none" strike="noStrike">
                          <a:solidFill>
                            <a:srgbClr val="203764"/>
                          </a:solidFill>
                          <a:effectLst/>
                          <a:latin typeface="Calibri" panose="020F0502020204030204" pitchFamily="34" charset="0"/>
                          <a:cs typeface="Calibri" panose="020F0502020204030204" pitchFamily="34" charset="0"/>
                        </a:rPr>
                        <a:t> </a:t>
                      </a:r>
                    </a:p>
                  </a:txBody>
                  <a:tcPr marL="0" marR="0" marT="0" marB="0" anchor="ctr">
                    <a:lnL w="6350" cap="flat" cmpd="sng" algn="ctr">
                      <a:solidFill>
                        <a:srgbClr val="8EA9DB"/>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tcPr>
                </a:tc>
                <a:extLst>
                  <a:ext uri="{0D108BD9-81ED-4DB2-BD59-A6C34878D82A}">
                    <a16:rowId xmlns:a16="http://schemas.microsoft.com/office/drawing/2014/main" xmlns="" val="2537173990"/>
                  </a:ext>
                </a:extLst>
              </a:tr>
              <a:tr h="152343">
                <a:tc>
                  <a:txBody>
                    <a:bodyPr/>
                    <a:lstStyle/>
                    <a:p>
                      <a:pPr algn="l" rtl="0" fontAlgn="ctr"/>
                      <a:r>
                        <a:rPr lang="es-CO" sz="1050" b="0" i="0" u="none" strike="noStrike">
                          <a:solidFill>
                            <a:srgbClr val="203764"/>
                          </a:solidFill>
                          <a:effectLst/>
                          <a:latin typeface="Calibri" panose="020F0502020204030204" pitchFamily="34" charset="0"/>
                          <a:cs typeface="Calibri" panose="020F0502020204030204" pitchFamily="34" charset="0"/>
                        </a:rPr>
                        <a:t>DIFERENCIA</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8EA9DB"/>
                      </a:solidFill>
                      <a:prstDash val="solid"/>
                      <a:round/>
                      <a:headEnd type="none" w="med" len="med"/>
                      <a:tailEnd type="none" w="med" len="med"/>
                    </a:lnR>
                    <a:lnT w="6350" cap="flat" cmpd="sng" algn="ctr">
                      <a:solidFill>
                        <a:srgbClr val="8EA9DB"/>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ctr"/>
                      <a:r>
                        <a:rPr lang="es-CO" sz="1200" b="0" i="0" u="none" strike="noStrike">
                          <a:solidFill>
                            <a:srgbClr val="203764"/>
                          </a:solidFill>
                          <a:effectLst/>
                          <a:latin typeface="Calibri" panose="020F0502020204030204" pitchFamily="34" charset="0"/>
                          <a:cs typeface="Calibri" panose="020F0502020204030204" pitchFamily="34" charset="0"/>
                        </a:rPr>
                        <a:t> </a:t>
                      </a:r>
                    </a:p>
                  </a:txBody>
                  <a:tcPr marL="0" marR="0" marT="0" marB="0" anchor="ctr">
                    <a:lnL w="6350" cap="flat" cmpd="sng" algn="ctr">
                      <a:solidFill>
                        <a:srgbClr val="8EA9DB"/>
                      </a:solidFill>
                      <a:prstDash val="solid"/>
                      <a:round/>
                      <a:headEnd type="none" w="med" len="med"/>
                      <a:tailEnd type="none" w="med" len="med"/>
                    </a:lnL>
                    <a:lnR w="6350" cap="flat" cmpd="sng" algn="ctr">
                      <a:solidFill>
                        <a:srgbClr val="8EA9DB"/>
                      </a:solidFill>
                      <a:prstDash val="solid"/>
                      <a:round/>
                      <a:headEnd type="none" w="med" len="med"/>
                      <a:tailEnd type="none" w="med" len="med"/>
                    </a:lnR>
                    <a:lnT w="6350" cap="flat" cmpd="sng" algn="ctr">
                      <a:solidFill>
                        <a:srgbClr val="8EA9DB"/>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ctr"/>
                      <a:r>
                        <a:rPr lang="es-CO" sz="1200" b="0" i="0" u="none" strike="noStrike">
                          <a:solidFill>
                            <a:srgbClr val="203764"/>
                          </a:solidFill>
                          <a:effectLst/>
                          <a:latin typeface="Calibri" panose="020F0502020204030204" pitchFamily="34" charset="0"/>
                          <a:cs typeface="Calibri" panose="020F0502020204030204" pitchFamily="34" charset="0"/>
                        </a:rPr>
                        <a:t> </a:t>
                      </a:r>
                    </a:p>
                  </a:txBody>
                  <a:tcPr marL="0" marR="0" marT="0" marB="0" anchor="ctr">
                    <a:lnL w="6350" cap="flat" cmpd="sng" algn="ctr">
                      <a:solidFill>
                        <a:srgbClr val="8EA9DB"/>
                      </a:solidFill>
                      <a:prstDash val="solid"/>
                      <a:round/>
                      <a:headEnd type="none" w="med" len="med"/>
                      <a:tailEnd type="none" w="med" len="med"/>
                    </a:lnL>
                    <a:lnR w="6350" cap="flat" cmpd="sng" algn="ctr">
                      <a:solidFill>
                        <a:srgbClr val="8EA9DB"/>
                      </a:solidFill>
                      <a:prstDash val="solid"/>
                      <a:round/>
                      <a:headEnd type="none" w="med" len="med"/>
                      <a:tailEnd type="none" w="med" len="med"/>
                    </a:lnR>
                    <a:lnT w="6350" cap="flat" cmpd="sng" algn="ctr">
                      <a:solidFill>
                        <a:srgbClr val="8EA9DB"/>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ctr"/>
                      <a:r>
                        <a:rPr lang="es-CO" sz="1200" b="0" i="0" u="none" strike="noStrike">
                          <a:solidFill>
                            <a:srgbClr val="203764"/>
                          </a:solidFill>
                          <a:effectLst/>
                          <a:latin typeface="Calibri" panose="020F0502020204030204" pitchFamily="34" charset="0"/>
                          <a:cs typeface="Calibri" panose="020F0502020204030204" pitchFamily="34" charset="0"/>
                        </a:rPr>
                        <a:t> </a:t>
                      </a:r>
                    </a:p>
                  </a:txBody>
                  <a:tcPr marL="0" marR="0" marT="0" marB="0" anchor="ctr">
                    <a:lnL w="6350" cap="flat" cmpd="sng" algn="ctr">
                      <a:solidFill>
                        <a:srgbClr val="8EA9DB"/>
                      </a:solidFill>
                      <a:prstDash val="solid"/>
                      <a:round/>
                      <a:headEnd type="none" w="med" len="med"/>
                      <a:tailEnd type="none" w="med" len="med"/>
                    </a:lnL>
                    <a:lnR w="6350" cap="flat" cmpd="sng" algn="ctr">
                      <a:solidFill>
                        <a:srgbClr val="8EA9DB"/>
                      </a:solidFill>
                      <a:prstDash val="solid"/>
                      <a:round/>
                      <a:headEnd type="none" w="med" len="med"/>
                      <a:tailEnd type="none" w="med" len="med"/>
                    </a:lnR>
                    <a:lnT w="6350" cap="flat" cmpd="sng" algn="ctr">
                      <a:solidFill>
                        <a:srgbClr val="8EA9DB"/>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ctr"/>
                      <a:r>
                        <a:rPr lang="es-CO" sz="1200" b="0" i="0" u="none" strike="noStrike">
                          <a:solidFill>
                            <a:srgbClr val="203764"/>
                          </a:solidFill>
                          <a:effectLst/>
                          <a:latin typeface="Calibri" panose="020F0502020204030204" pitchFamily="34" charset="0"/>
                          <a:cs typeface="Calibri" panose="020F0502020204030204" pitchFamily="34" charset="0"/>
                        </a:rPr>
                        <a:t> </a:t>
                      </a:r>
                    </a:p>
                  </a:txBody>
                  <a:tcPr marL="0" marR="0" marT="0" marB="0" anchor="ctr">
                    <a:lnL w="6350" cap="flat" cmpd="sng" algn="ctr">
                      <a:solidFill>
                        <a:srgbClr val="8EA9DB"/>
                      </a:solidFill>
                      <a:prstDash val="solid"/>
                      <a:round/>
                      <a:headEnd type="none" w="med" len="med"/>
                      <a:tailEnd type="none" w="med" len="med"/>
                    </a:lnL>
                    <a:lnR w="6350" cap="flat" cmpd="sng" algn="ctr">
                      <a:solidFill>
                        <a:srgbClr val="8EA9DB"/>
                      </a:solidFill>
                      <a:prstDash val="solid"/>
                      <a:round/>
                      <a:headEnd type="none" w="med" len="med"/>
                      <a:tailEnd type="none" w="med" len="med"/>
                    </a:lnR>
                    <a:lnT w="6350" cap="flat" cmpd="sng" algn="ctr">
                      <a:solidFill>
                        <a:srgbClr val="8EA9DB"/>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ctr"/>
                      <a:r>
                        <a:rPr lang="es-CO" sz="1200" b="0" i="0" u="none" strike="noStrike">
                          <a:solidFill>
                            <a:srgbClr val="203764"/>
                          </a:solidFill>
                          <a:effectLst/>
                          <a:latin typeface="Calibri" panose="020F0502020204030204" pitchFamily="34" charset="0"/>
                          <a:cs typeface="Calibri" panose="020F0502020204030204" pitchFamily="34" charset="0"/>
                        </a:rPr>
                        <a:t>                    (5,039)</a:t>
                      </a:r>
                    </a:p>
                  </a:txBody>
                  <a:tcPr marL="0" marR="0" marT="0" marB="0" anchor="ctr">
                    <a:lnL w="6350" cap="flat" cmpd="sng" algn="ctr">
                      <a:solidFill>
                        <a:srgbClr val="8EA9DB"/>
                      </a:solidFill>
                      <a:prstDash val="solid"/>
                      <a:round/>
                      <a:headEnd type="none" w="med" len="med"/>
                      <a:tailEnd type="none" w="med" len="med"/>
                    </a:lnL>
                    <a:lnR w="6350" cap="flat" cmpd="sng" algn="ctr">
                      <a:solidFill>
                        <a:srgbClr val="8EA9DB"/>
                      </a:solidFill>
                      <a:prstDash val="solid"/>
                      <a:round/>
                      <a:headEnd type="none" w="med" len="med"/>
                      <a:tailEnd type="none" w="med" len="med"/>
                    </a:lnR>
                    <a:lnT w="6350" cap="flat" cmpd="sng" algn="ctr">
                      <a:solidFill>
                        <a:srgbClr val="8EA9DB"/>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ctr"/>
                      <a:r>
                        <a:rPr lang="es-CO" sz="1200" b="0" i="0" u="none" strike="noStrike">
                          <a:solidFill>
                            <a:srgbClr val="203764"/>
                          </a:solidFill>
                          <a:effectLst/>
                          <a:latin typeface="Calibri" panose="020F0502020204030204" pitchFamily="34" charset="0"/>
                          <a:cs typeface="Calibri" panose="020F0502020204030204" pitchFamily="34" charset="0"/>
                        </a:rPr>
                        <a:t> </a:t>
                      </a:r>
                    </a:p>
                  </a:txBody>
                  <a:tcPr marL="0" marR="0" marT="0" marB="0" anchor="ctr">
                    <a:lnL w="6350" cap="flat" cmpd="sng" algn="ctr">
                      <a:solidFill>
                        <a:srgbClr val="8EA9DB"/>
                      </a:solidFill>
                      <a:prstDash val="solid"/>
                      <a:round/>
                      <a:headEnd type="none" w="med" len="med"/>
                      <a:tailEnd type="none" w="med" len="med"/>
                    </a:lnL>
                    <a:lnR w="6350" cap="flat" cmpd="sng" algn="ctr">
                      <a:solidFill>
                        <a:srgbClr val="8EA9DB"/>
                      </a:solidFill>
                      <a:prstDash val="solid"/>
                      <a:round/>
                      <a:headEnd type="none" w="med" len="med"/>
                      <a:tailEnd type="none" w="med" len="med"/>
                    </a:lnR>
                    <a:lnT w="6350" cap="flat" cmpd="sng" algn="ctr">
                      <a:solidFill>
                        <a:srgbClr val="8EA9DB"/>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ctr"/>
                      <a:r>
                        <a:rPr lang="es-CO" sz="1200" b="0" i="0" u="none" strike="noStrike">
                          <a:solidFill>
                            <a:srgbClr val="203764"/>
                          </a:solidFill>
                          <a:effectLst/>
                          <a:latin typeface="Calibri" panose="020F0502020204030204" pitchFamily="34" charset="0"/>
                          <a:cs typeface="Calibri" panose="020F0502020204030204" pitchFamily="34" charset="0"/>
                        </a:rPr>
                        <a:t>           (2,400)</a:t>
                      </a:r>
                    </a:p>
                  </a:txBody>
                  <a:tcPr marL="0" marR="0" marT="0" marB="0" anchor="ctr">
                    <a:lnL w="6350" cap="flat" cmpd="sng" algn="ctr">
                      <a:solidFill>
                        <a:srgbClr val="8EA9DB"/>
                      </a:solidFill>
                      <a:prstDash val="solid"/>
                      <a:round/>
                      <a:headEnd type="none" w="med" len="med"/>
                      <a:tailEnd type="none" w="med" len="med"/>
                    </a:lnL>
                    <a:lnR w="6350" cap="flat" cmpd="sng" algn="ctr">
                      <a:solidFill>
                        <a:srgbClr val="8EA9DB"/>
                      </a:solidFill>
                      <a:prstDash val="solid"/>
                      <a:round/>
                      <a:headEnd type="none" w="med" len="med"/>
                      <a:tailEnd type="none" w="med" len="med"/>
                    </a:lnR>
                    <a:lnT w="6350" cap="flat" cmpd="sng" algn="ctr">
                      <a:solidFill>
                        <a:srgbClr val="8EA9DB"/>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ctr"/>
                      <a:r>
                        <a:rPr lang="es-CO" sz="1200" b="0" i="0" u="none" strike="noStrike">
                          <a:solidFill>
                            <a:srgbClr val="203764"/>
                          </a:solidFill>
                          <a:effectLst/>
                          <a:latin typeface="Calibri" panose="020F0502020204030204" pitchFamily="34" charset="0"/>
                          <a:cs typeface="Calibri" panose="020F0502020204030204" pitchFamily="34" charset="0"/>
                        </a:rPr>
                        <a:t> </a:t>
                      </a:r>
                    </a:p>
                  </a:txBody>
                  <a:tcPr marL="0" marR="0" marT="0" marB="0" anchor="ctr">
                    <a:lnL w="6350" cap="flat" cmpd="sng" algn="ctr">
                      <a:solidFill>
                        <a:srgbClr val="8EA9DB"/>
                      </a:solidFill>
                      <a:prstDash val="solid"/>
                      <a:round/>
                      <a:headEnd type="none" w="med" len="med"/>
                      <a:tailEnd type="none" w="med" len="med"/>
                    </a:lnL>
                    <a:lnR w="6350" cap="flat" cmpd="sng" algn="ctr">
                      <a:solidFill>
                        <a:srgbClr val="8EA9DB"/>
                      </a:solidFill>
                      <a:prstDash val="solid"/>
                      <a:round/>
                      <a:headEnd type="none" w="med" len="med"/>
                      <a:tailEnd type="none" w="med" len="med"/>
                    </a:lnR>
                    <a:lnT w="6350" cap="flat" cmpd="sng" algn="ctr">
                      <a:solidFill>
                        <a:srgbClr val="8EA9DB"/>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ctr"/>
                      <a:r>
                        <a:rPr lang="es-CO" sz="1200" b="0" i="0" u="none" strike="noStrike">
                          <a:solidFill>
                            <a:srgbClr val="203764"/>
                          </a:solidFill>
                          <a:effectLst/>
                          <a:latin typeface="Calibri" panose="020F0502020204030204" pitchFamily="34" charset="0"/>
                          <a:cs typeface="Calibri" panose="020F0502020204030204" pitchFamily="34" charset="0"/>
                        </a:rPr>
                        <a:t>           (1,484)</a:t>
                      </a:r>
                    </a:p>
                  </a:txBody>
                  <a:tcPr marL="0" marR="0" marT="0" marB="0" anchor="ctr">
                    <a:lnL w="6350" cap="flat" cmpd="sng" algn="ctr">
                      <a:solidFill>
                        <a:srgbClr val="8EA9DB"/>
                      </a:solidFill>
                      <a:prstDash val="solid"/>
                      <a:round/>
                      <a:headEnd type="none" w="med" len="med"/>
                      <a:tailEnd type="none" w="med" len="med"/>
                    </a:lnL>
                    <a:lnR w="6350" cap="flat" cmpd="sng" algn="ctr">
                      <a:solidFill>
                        <a:srgbClr val="8EA9DB"/>
                      </a:solidFill>
                      <a:prstDash val="solid"/>
                      <a:round/>
                      <a:headEnd type="none" w="med" len="med"/>
                      <a:tailEnd type="none" w="med" len="med"/>
                    </a:lnR>
                    <a:lnT w="6350" cap="flat" cmpd="sng" algn="ctr">
                      <a:solidFill>
                        <a:srgbClr val="8EA9DB"/>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ctr"/>
                      <a:r>
                        <a:rPr lang="es-CO" sz="1200" b="0" i="0" u="none" strike="noStrike">
                          <a:solidFill>
                            <a:srgbClr val="203764"/>
                          </a:solidFill>
                          <a:effectLst/>
                          <a:latin typeface="Calibri" panose="020F0502020204030204" pitchFamily="34" charset="0"/>
                          <a:cs typeface="Calibri" panose="020F0502020204030204" pitchFamily="34" charset="0"/>
                        </a:rPr>
                        <a:t> </a:t>
                      </a:r>
                    </a:p>
                  </a:txBody>
                  <a:tcPr marL="0" marR="0" marT="0" marB="0" anchor="ctr">
                    <a:lnL w="6350" cap="flat" cmpd="sng" algn="ctr">
                      <a:solidFill>
                        <a:srgbClr val="8EA9DB"/>
                      </a:solidFill>
                      <a:prstDash val="solid"/>
                      <a:round/>
                      <a:headEnd type="none" w="med" len="med"/>
                      <a:tailEnd type="none" w="med" len="med"/>
                    </a:lnL>
                    <a:lnR w="6350" cap="flat" cmpd="sng" algn="ctr">
                      <a:solidFill>
                        <a:srgbClr val="8EA9DB"/>
                      </a:solidFill>
                      <a:prstDash val="solid"/>
                      <a:round/>
                      <a:headEnd type="none" w="med" len="med"/>
                      <a:tailEnd type="none" w="med" len="med"/>
                    </a:lnR>
                    <a:lnT w="6350" cap="flat" cmpd="sng" algn="ctr">
                      <a:solidFill>
                        <a:srgbClr val="8EA9DB"/>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ctr"/>
                      <a:r>
                        <a:rPr lang="es-CO" sz="1200" b="0" i="0" u="none" strike="noStrike">
                          <a:solidFill>
                            <a:srgbClr val="203764"/>
                          </a:solidFill>
                          <a:effectLst/>
                          <a:latin typeface="Calibri" panose="020F0502020204030204" pitchFamily="34" charset="0"/>
                          <a:cs typeface="Calibri" panose="020F0502020204030204" pitchFamily="34" charset="0"/>
                        </a:rPr>
                        <a:t>              (280)</a:t>
                      </a:r>
                    </a:p>
                  </a:txBody>
                  <a:tcPr marL="0" marR="0" marT="0" marB="0" anchor="ctr">
                    <a:lnL w="6350" cap="flat" cmpd="sng" algn="ctr">
                      <a:solidFill>
                        <a:srgbClr val="8EA9DB"/>
                      </a:solidFill>
                      <a:prstDash val="solid"/>
                      <a:round/>
                      <a:headEnd type="none" w="med" len="med"/>
                      <a:tailEnd type="none" w="med" len="med"/>
                    </a:lnL>
                    <a:lnR w="6350" cap="flat" cmpd="sng" algn="ctr">
                      <a:solidFill>
                        <a:srgbClr val="8EA9DB"/>
                      </a:solidFill>
                      <a:prstDash val="solid"/>
                      <a:round/>
                      <a:headEnd type="none" w="med" len="med"/>
                      <a:tailEnd type="none" w="med" len="med"/>
                    </a:lnR>
                    <a:lnT w="6350" cap="flat" cmpd="sng" algn="ctr">
                      <a:solidFill>
                        <a:srgbClr val="8EA9DB"/>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ctr"/>
                      <a:r>
                        <a:rPr lang="es-CO" sz="1200" b="0" i="0" u="none" strike="noStrike" dirty="0">
                          <a:solidFill>
                            <a:srgbClr val="203764"/>
                          </a:solidFill>
                          <a:effectLst/>
                          <a:latin typeface="Calibri" panose="020F0502020204030204" pitchFamily="34" charset="0"/>
                          <a:cs typeface="Calibri" panose="020F0502020204030204" pitchFamily="34" charset="0"/>
                        </a:rPr>
                        <a:t> </a:t>
                      </a:r>
                    </a:p>
                  </a:txBody>
                  <a:tcPr marL="0" marR="0" marT="0" marB="0" anchor="ctr">
                    <a:lnL w="6350" cap="flat" cmpd="sng" algn="ctr">
                      <a:solidFill>
                        <a:srgbClr val="8EA9DB"/>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8EA9DB"/>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52512979"/>
                  </a:ext>
                </a:extLst>
              </a:tr>
            </a:tbl>
          </a:graphicData>
        </a:graphic>
      </p:graphicFrame>
      <p:graphicFrame>
        <p:nvGraphicFramePr>
          <p:cNvPr id="7" name="Tabla 6"/>
          <p:cNvGraphicFramePr>
            <a:graphicFrameLocks noGrp="1"/>
          </p:cNvGraphicFramePr>
          <p:nvPr>
            <p:extLst>
              <p:ext uri="{D42A27DB-BD31-4B8C-83A1-F6EECF244321}">
                <p14:modId xmlns:p14="http://schemas.microsoft.com/office/powerpoint/2010/main" val="4028116875"/>
              </p:ext>
            </p:extLst>
          </p:nvPr>
        </p:nvGraphicFramePr>
        <p:xfrm>
          <a:off x="855297" y="3855463"/>
          <a:ext cx="10841062" cy="1558149"/>
        </p:xfrm>
        <a:graphic>
          <a:graphicData uri="http://schemas.openxmlformats.org/drawingml/2006/table">
            <a:tbl>
              <a:tblPr>
                <a:tableStyleId>{2D5ABB26-0587-4C30-8999-92F81FD0307C}</a:tableStyleId>
              </a:tblPr>
              <a:tblGrid>
                <a:gridCol w="6294226">
                  <a:extLst>
                    <a:ext uri="{9D8B030D-6E8A-4147-A177-3AD203B41FA5}">
                      <a16:colId xmlns:a16="http://schemas.microsoft.com/office/drawing/2014/main" xmlns="" val="2061757269"/>
                    </a:ext>
                  </a:extLst>
                </a:gridCol>
                <a:gridCol w="757806">
                  <a:extLst>
                    <a:ext uri="{9D8B030D-6E8A-4147-A177-3AD203B41FA5}">
                      <a16:colId xmlns:a16="http://schemas.microsoft.com/office/drawing/2014/main" xmlns="" val="147164746"/>
                    </a:ext>
                  </a:extLst>
                </a:gridCol>
                <a:gridCol w="757806">
                  <a:extLst>
                    <a:ext uri="{9D8B030D-6E8A-4147-A177-3AD203B41FA5}">
                      <a16:colId xmlns:a16="http://schemas.microsoft.com/office/drawing/2014/main" xmlns="" val="1997888101"/>
                    </a:ext>
                  </a:extLst>
                </a:gridCol>
                <a:gridCol w="757806">
                  <a:extLst>
                    <a:ext uri="{9D8B030D-6E8A-4147-A177-3AD203B41FA5}">
                      <a16:colId xmlns:a16="http://schemas.microsoft.com/office/drawing/2014/main" xmlns="" val="2557710950"/>
                    </a:ext>
                  </a:extLst>
                </a:gridCol>
                <a:gridCol w="757806">
                  <a:extLst>
                    <a:ext uri="{9D8B030D-6E8A-4147-A177-3AD203B41FA5}">
                      <a16:colId xmlns:a16="http://schemas.microsoft.com/office/drawing/2014/main" xmlns="" val="2883732559"/>
                    </a:ext>
                  </a:extLst>
                </a:gridCol>
                <a:gridCol w="757806">
                  <a:extLst>
                    <a:ext uri="{9D8B030D-6E8A-4147-A177-3AD203B41FA5}">
                      <a16:colId xmlns:a16="http://schemas.microsoft.com/office/drawing/2014/main" xmlns="" val="3646050447"/>
                    </a:ext>
                  </a:extLst>
                </a:gridCol>
                <a:gridCol w="757806">
                  <a:extLst>
                    <a:ext uri="{9D8B030D-6E8A-4147-A177-3AD203B41FA5}">
                      <a16:colId xmlns:a16="http://schemas.microsoft.com/office/drawing/2014/main" xmlns="" val="3961382284"/>
                    </a:ext>
                  </a:extLst>
                </a:gridCol>
              </a:tblGrid>
              <a:tr h="293456">
                <a:tc>
                  <a:txBody>
                    <a:bodyPr/>
                    <a:lstStyle/>
                    <a:p>
                      <a:pPr algn="just" rtl="0" fontAlgn="ctr"/>
                      <a:r>
                        <a:rPr lang="es-ES" sz="1000" u="none" strike="noStrike">
                          <a:solidFill>
                            <a:srgbClr val="002060"/>
                          </a:solidFill>
                          <a:effectLst/>
                        </a:rPr>
                        <a:t>* Apropiación vigente a 30 de abril de 2020, SIN descontar partidas suspendidas</a:t>
                      </a:r>
                      <a:endParaRPr lang="es-ES" sz="1000" b="0" i="0" u="none" strike="noStrike">
                        <a:solidFill>
                          <a:srgbClr val="002060"/>
                        </a:solidFill>
                        <a:effectLst/>
                        <a:latin typeface="Calibri" panose="020F0502020204030204" pitchFamily="34" charset="0"/>
                      </a:endParaRPr>
                    </a:p>
                  </a:txBody>
                  <a:tcPr marL="0" marR="0" marT="0" marB="0" anchor="ctr"/>
                </a:tc>
                <a:tc>
                  <a:txBody>
                    <a:bodyPr/>
                    <a:lstStyle/>
                    <a:p>
                      <a:pPr algn="just" rtl="0" fontAlgn="ctr"/>
                      <a:endParaRPr lang="es-CO" sz="1000" b="0" i="0" u="none" strike="noStrike">
                        <a:solidFill>
                          <a:srgbClr val="002060"/>
                        </a:solidFill>
                        <a:effectLst/>
                        <a:latin typeface="Calibri" panose="020F0502020204030204" pitchFamily="34" charset="0"/>
                      </a:endParaRPr>
                    </a:p>
                  </a:txBody>
                  <a:tcPr marL="0" marR="0" marT="0" marB="0" anchor="ctr"/>
                </a:tc>
                <a:tc>
                  <a:txBody>
                    <a:bodyPr/>
                    <a:lstStyle/>
                    <a:p>
                      <a:pPr algn="just" rtl="0" fontAlgn="ctr"/>
                      <a:endParaRPr lang="es-CO" sz="1000" b="0" i="0" u="none" strike="noStrike">
                        <a:solidFill>
                          <a:srgbClr val="002060"/>
                        </a:solidFill>
                        <a:effectLst/>
                        <a:latin typeface="Calibri" panose="020F0502020204030204" pitchFamily="34" charset="0"/>
                      </a:endParaRPr>
                    </a:p>
                  </a:txBody>
                  <a:tcPr marL="0" marR="0" marT="0" marB="0" anchor="ctr"/>
                </a:tc>
                <a:tc>
                  <a:txBody>
                    <a:bodyPr/>
                    <a:lstStyle/>
                    <a:p>
                      <a:pPr algn="just" rtl="0" fontAlgn="ctr"/>
                      <a:endParaRPr lang="es-CO" sz="1000" b="0" i="0" u="none" strike="noStrike">
                        <a:solidFill>
                          <a:srgbClr val="002060"/>
                        </a:solidFill>
                        <a:effectLst/>
                        <a:latin typeface="Calibri" panose="020F0502020204030204" pitchFamily="34" charset="0"/>
                      </a:endParaRPr>
                    </a:p>
                  </a:txBody>
                  <a:tcPr marL="0" marR="0" marT="0" marB="0" anchor="ctr"/>
                </a:tc>
                <a:tc>
                  <a:txBody>
                    <a:bodyPr/>
                    <a:lstStyle/>
                    <a:p>
                      <a:pPr algn="just" rtl="0" fontAlgn="ctr"/>
                      <a:endParaRPr lang="es-CO" sz="1000" b="0" i="0" u="none" strike="noStrike">
                        <a:solidFill>
                          <a:srgbClr val="002060"/>
                        </a:solidFill>
                        <a:effectLst/>
                        <a:latin typeface="Calibri" panose="020F0502020204030204" pitchFamily="34" charset="0"/>
                      </a:endParaRPr>
                    </a:p>
                  </a:txBody>
                  <a:tcPr marL="0" marR="0" marT="0" marB="0" anchor="ctr"/>
                </a:tc>
                <a:tc>
                  <a:txBody>
                    <a:bodyPr/>
                    <a:lstStyle/>
                    <a:p>
                      <a:pPr algn="just" rtl="0" fontAlgn="ctr"/>
                      <a:endParaRPr lang="es-CO" sz="1000" b="0" i="0" u="none" strike="noStrike">
                        <a:solidFill>
                          <a:srgbClr val="002060"/>
                        </a:solidFill>
                        <a:effectLst/>
                        <a:latin typeface="Calibri" panose="020F0502020204030204" pitchFamily="34" charset="0"/>
                      </a:endParaRPr>
                    </a:p>
                  </a:txBody>
                  <a:tcPr marL="0" marR="0" marT="0" marB="0" anchor="ctr"/>
                </a:tc>
                <a:tc>
                  <a:txBody>
                    <a:bodyPr/>
                    <a:lstStyle/>
                    <a:p>
                      <a:pPr algn="just" rtl="0" fontAlgn="ctr"/>
                      <a:endParaRPr lang="es-CO" sz="1000" b="0" i="0" u="none" strike="noStrike">
                        <a:solidFill>
                          <a:srgbClr val="002060"/>
                        </a:solidFill>
                        <a:effectLst/>
                        <a:latin typeface="Calibri" panose="020F0502020204030204" pitchFamily="34" charset="0"/>
                      </a:endParaRPr>
                    </a:p>
                  </a:txBody>
                  <a:tcPr marL="0" marR="0" marT="0" marB="0" anchor="ctr"/>
                </a:tc>
                <a:extLst>
                  <a:ext uri="{0D108BD9-81ED-4DB2-BD59-A6C34878D82A}">
                    <a16:rowId xmlns:a16="http://schemas.microsoft.com/office/drawing/2014/main" xmlns="" val="1716328669"/>
                  </a:ext>
                </a:extLst>
              </a:tr>
              <a:tr h="286603">
                <a:tc>
                  <a:txBody>
                    <a:bodyPr/>
                    <a:lstStyle/>
                    <a:p>
                      <a:pPr algn="just" rtl="0" fontAlgn="ctr"/>
                      <a:r>
                        <a:rPr lang="es-CO" sz="1000" u="none" strike="noStrike">
                          <a:solidFill>
                            <a:srgbClr val="002060"/>
                          </a:solidFill>
                          <a:effectLst/>
                        </a:rPr>
                        <a:t>** Apropiación vigente a 30 de abril de 2020, descontando partidas suspendidas</a:t>
                      </a:r>
                      <a:endParaRPr lang="es-CO" sz="1000" b="0" i="0" u="none" strike="noStrike">
                        <a:solidFill>
                          <a:srgbClr val="002060"/>
                        </a:solidFill>
                        <a:effectLst/>
                        <a:latin typeface="Calibri" panose="020F0502020204030204" pitchFamily="34" charset="0"/>
                      </a:endParaRPr>
                    </a:p>
                  </a:txBody>
                  <a:tcPr marL="0" marR="0" marT="0" marB="0" anchor="ctr"/>
                </a:tc>
                <a:tc>
                  <a:txBody>
                    <a:bodyPr/>
                    <a:lstStyle/>
                    <a:p>
                      <a:pPr algn="just" rtl="0" fontAlgn="ctr"/>
                      <a:endParaRPr lang="es-CO" sz="1000" b="0" i="0" u="none" strike="noStrike">
                        <a:solidFill>
                          <a:srgbClr val="002060"/>
                        </a:solidFill>
                        <a:effectLst/>
                        <a:latin typeface="Calibri" panose="020F0502020204030204" pitchFamily="34" charset="0"/>
                      </a:endParaRPr>
                    </a:p>
                  </a:txBody>
                  <a:tcPr marL="0" marR="0" marT="0" marB="0" anchor="ctr"/>
                </a:tc>
                <a:tc>
                  <a:txBody>
                    <a:bodyPr/>
                    <a:lstStyle/>
                    <a:p>
                      <a:pPr algn="just" rtl="0" fontAlgn="ctr"/>
                      <a:endParaRPr lang="es-CO" sz="1000" b="0" i="0" u="none" strike="noStrike">
                        <a:solidFill>
                          <a:srgbClr val="002060"/>
                        </a:solidFill>
                        <a:effectLst/>
                        <a:latin typeface="Calibri" panose="020F0502020204030204" pitchFamily="34" charset="0"/>
                      </a:endParaRPr>
                    </a:p>
                  </a:txBody>
                  <a:tcPr marL="0" marR="0" marT="0" marB="0" anchor="ctr"/>
                </a:tc>
                <a:tc>
                  <a:txBody>
                    <a:bodyPr/>
                    <a:lstStyle/>
                    <a:p>
                      <a:pPr algn="just" rtl="0" fontAlgn="ctr"/>
                      <a:endParaRPr lang="es-CO" sz="1000" b="0" i="0" u="none" strike="noStrike">
                        <a:solidFill>
                          <a:srgbClr val="002060"/>
                        </a:solidFill>
                        <a:effectLst/>
                        <a:latin typeface="Calibri" panose="020F0502020204030204" pitchFamily="34" charset="0"/>
                      </a:endParaRPr>
                    </a:p>
                  </a:txBody>
                  <a:tcPr marL="0" marR="0" marT="0" marB="0" anchor="ctr"/>
                </a:tc>
                <a:tc>
                  <a:txBody>
                    <a:bodyPr/>
                    <a:lstStyle/>
                    <a:p>
                      <a:pPr algn="just" rtl="0" fontAlgn="ctr"/>
                      <a:endParaRPr lang="es-CO" sz="1000" b="0" i="0" u="none" strike="noStrike">
                        <a:solidFill>
                          <a:srgbClr val="002060"/>
                        </a:solidFill>
                        <a:effectLst/>
                        <a:latin typeface="Calibri" panose="020F0502020204030204" pitchFamily="34" charset="0"/>
                      </a:endParaRPr>
                    </a:p>
                  </a:txBody>
                  <a:tcPr marL="0" marR="0" marT="0" marB="0" anchor="ctr"/>
                </a:tc>
                <a:tc>
                  <a:txBody>
                    <a:bodyPr/>
                    <a:lstStyle/>
                    <a:p>
                      <a:pPr algn="just" rtl="0" fontAlgn="ctr"/>
                      <a:endParaRPr lang="es-CO" sz="1000" b="0" i="0" u="none" strike="noStrike">
                        <a:solidFill>
                          <a:srgbClr val="002060"/>
                        </a:solidFill>
                        <a:effectLst/>
                        <a:latin typeface="Calibri" panose="020F0502020204030204" pitchFamily="34" charset="0"/>
                      </a:endParaRPr>
                    </a:p>
                  </a:txBody>
                  <a:tcPr marL="0" marR="0" marT="0" marB="0" anchor="ctr"/>
                </a:tc>
                <a:tc>
                  <a:txBody>
                    <a:bodyPr/>
                    <a:lstStyle/>
                    <a:p>
                      <a:pPr algn="just" rtl="0" fontAlgn="ctr"/>
                      <a:endParaRPr lang="es-CO" sz="1000" b="0" i="0" u="none" strike="noStrike">
                        <a:solidFill>
                          <a:srgbClr val="002060"/>
                        </a:solidFill>
                        <a:effectLst/>
                        <a:latin typeface="Calibri" panose="020F0502020204030204" pitchFamily="34" charset="0"/>
                      </a:endParaRPr>
                    </a:p>
                  </a:txBody>
                  <a:tcPr marL="0" marR="0" marT="0" marB="0" anchor="ctr"/>
                </a:tc>
                <a:extLst>
                  <a:ext uri="{0D108BD9-81ED-4DB2-BD59-A6C34878D82A}">
                    <a16:rowId xmlns:a16="http://schemas.microsoft.com/office/drawing/2014/main" xmlns="" val="1581373752"/>
                  </a:ext>
                </a:extLst>
              </a:tr>
              <a:tr h="368490">
                <a:tc gridSpan="7">
                  <a:txBody>
                    <a:bodyPr/>
                    <a:lstStyle/>
                    <a:p>
                      <a:pPr algn="just" rtl="0" fontAlgn="ctr"/>
                      <a:r>
                        <a:rPr lang="es-ES" sz="1000" u="none" strike="noStrike" dirty="0">
                          <a:solidFill>
                            <a:srgbClr val="002060"/>
                          </a:solidFill>
                          <a:effectLst/>
                        </a:rPr>
                        <a:t>*** La información de los proyectos de inversión 2021 - 2024 del Sector Hacienda guardan total coherencia con la información del aplicativo SUIFP a la fecha.</a:t>
                      </a:r>
                      <a:endParaRPr lang="es-ES" sz="1000" b="0" i="0" u="none" strike="noStrike" dirty="0">
                        <a:solidFill>
                          <a:srgbClr val="002060"/>
                        </a:solidFill>
                        <a:effectLst/>
                        <a:latin typeface="Calibri" panose="020F0502020204030204" pitchFamily="34" charset="0"/>
                      </a:endParaRPr>
                    </a:p>
                  </a:txBody>
                  <a:tcPr marL="0" marR="0" marT="0" marB="0" anchor="ct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pPr algn="l" rtl="0" fontAlgn="ctr"/>
                      <a:endParaRPr lang="es-CO" sz="900" b="0" i="0" u="none" strike="noStrike" dirty="0">
                        <a:solidFill>
                          <a:srgbClr val="203764"/>
                        </a:solidFill>
                        <a:effectLst/>
                        <a:latin typeface="Calibri" panose="020F0502020204030204" pitchFamily="34" charset="0"/>
                      </a:endParaRPr>
                    </a:p>
                  </a:txBody>
                  <a:tcPr marL="0" marR="0" marT="0" marB="0" anchor="ctr"/>
                </a:tc>
                <a:tc hMerge="1">
                  <a:txBody>
                    <a:bodyPr/>
                    <a:lstStyle/>
                    <a:p>
                      <a:pPr algn="l" rtl="0" fontAlgn="ctr"/>
                      <a:endParaRPr lang="es-CO" sz="900" b="0" i="0" u="none" strike="noStrike" dirty="0">
                        <a:solidFill>
                          <a:srgbClr val="203764"/>
                        </a:solidFill>
                        <a:effectLst/>
                        <a:latin typeface="Calibri" panose="020F0502020204030204" pitchFamily="34" charset="0"/>
                      </a:endParaRPr>
                    </a:p>
                  </a:txBody>
                  <a:tcPr marL="0" marR="0" marT="0" marB="0" anchor="ctr"/>
                </a:tc>
                <a:tc hMerge="1">
                  <a:txBody>
                    <a:bodyPr/>
                    <a:lstStyle/>
                    <a:p>
                      <a:pPr algn="l" rtl="0" fontAlgn="ctr"/>
                      <a:endParaRPr lang="es-CO" sz="900" b="0" i="0" u="none" strike="noStrike" dirty="0">
                        <a:solidFill>
                          <a:srgbClr val="203764"/>
                        </a:solidFill>
                        <a:effectLst/>
                        <a:latin typeface="Calibri" panose="020F0502020204030204" pitchFamily="34" charset="0"/>
                      </a:endParaRPr>
                    </a:p>
                  </a:txBody>
                  <a:tcPr marL="0" marR="0" marT="0" marB="0" anchor="ctr"/>
                </a:tc>
                <a:extLst>
                  <a:ext uri="{0D108BD9-81ED-4DB2-BD59-A6C34878D82A}">
                    <a16:rowId xmlns:a16="http://schemas.microsoft.com/office/drawing/2014/main" xmlns="" val="75577306"/>
                  </a:ext>
                </a:extLst>
              </a:tr>
              <a:tr h="350793">
                <a:tc gridSpan="7">
                  <a:txBody>
                    <a:bodyPr/>
                    <a:lstStyle/>
                    <a:p>
                      <a:pPr algn="just" rtl="0" fontAlgn="ctr"/>
                      <a:r>
                        <a:rPr lang="es-ES" sz="1000" u="none" strike="noStrike" dirty="0">
                          <a:solidFill>
                            <a:srgbClr val="002060"/>
                          </a:solidFill>
                          <a:effectLst/>
                        </a:rPr>
                        <a:t>**** Para el calculo de los valores por Entidad del MGMP 2021- 2023 ; se </a:t>
                      </a:r>
                      <a:r>
                        <a:rPr lang="es-ES" sz="1000" u="none" strike="noStrike" dirty="0" smtClean="0">
                          <a:solidFill>
                            <a:srgbClr val="002060"/>
                          </a:solidFill>
                          <a:effectLst/>
                        </a:rPr>
                        <a:t>estableció </a:t>
                      </a:r>
                      <a:r>
                        <a:rPr lang="es-ES" sz="1000" u="none" strike="noStrike" dirty="0">
                          <a:solidFill>
                            <a:srgbClr val="002060"/>
                          </a:solidFill>
                          <a:effectLst/>
                        </a:rPr>
                        <a:t>en  la vigencia 2021 conforme al tope presupuestal de inversión asignado en el Anteproyecto de Presupuesto,  y en las vigencias 2022 -2023, se realizó el incremento de acuerdo a los topes de inversión indicados  en correo </a:t>
                      </a:r>
                      <a:r>
                        <a:rPr lang="es-ES" sz="1000" u="none" strike="noStrike" dirty="0" smtClean="0">
                          <a:solidFill>
                            <a:srgbClr val="002060"/>
                          </a:solidFill>
                          <a:effectLst/>
                        </a:rPr>
                        <a:t>electrónico </a:t>
                      </a:r>
                      <a:r>
                        <a:rPr lang="es-ES" sz="1000" u="none" strike="noStrike" dirty="0">
                          <a:solidFill>
                            <a:srgbClr val="002060"/>
                          </a:solidFill>
                          <a:effectLst/>
                        </a:rPr>
                        <a:t>por parte del Departamento Nacional de Planeación para el Sector Hacienda, estableciendo las variaciones porcentuales conforme a la variación anual del tope global y la vigencia 2024 con un incremento por entidad del 3% conforme a los supuestos </a:t>
                      </a:r>
                      <a:r>
                        <a:rPr lang="es-ES" sz="1000" u="none" strike="noStrike" dirty="0" smtClean="0">
                          <a:solidFill>
                            <a:srgbClr val="002060"/>
                          </a:solidFill>
                          <a:effectLst/>
                        </a:rPr>
                        <a:t>macroeconómicos.</a:t>
                      </a:r>
                      <a:endParaRPr lang="es-ES" sz="1000" b="0" i="0" u="none" strike="noStrike" dirty="0">
                        <a:solidFill>
                          <a:srgbClr val="002060"/>
                        </a:solidFill>
                        <a:effectLst/>
                        <a:latin typeface="Calibri" panose="020F0502020204030204" pitchFamily="34" charset="0"/>
                      </a:endParaRPr>
                    </a:p>
                  </a:txBody>
                  <a:tcPr marL="0" marR="0" marT="0" marB="0" anchor="ctr"/>
                </a:tc>
                <a:tc hMerge="1">
                  <a:txBody>
                    <a:bodyPr/>
                    <a:lstStyle/>
                    <a:p>
                      <a:endParaRPr lang="es-CO"/>
                    </a:p>
                  </a:txBody>
                  <a:tcPr/>
                </a:tc>
                <a:tc hMerge="1">
                  <a:txBody>
                    <a:bodyPr/>
                    <a:lstStyle/>
                    <a:p>
                      <a:endParaRPr lang="es-CO"/>
                    </a:p>
                  </a:txBody>
                  <a:tcPr/>
                </a:tc>
                <a:tc hMerge="1">
                  <a:txBody>
                    <a:bodyPr/>
                    <a:lstStyle/>
                    <a:p>
                      <a:endParaRPr lang="es-CO" sz="1500"/>
                    </a:p>
                  </a:txBody>
                  <a:tcPr marL="78054" marR="78054" marT="39027" marB="39027"/>
                </a:tc>
                <a:tc hMerge="1">
                  <a:txBody>
                    <a:bodyPr/>
                    <a:lstStyle/>
                    <a:p>
                      <a:endParaRPr lang="es-CO" sz="1500"/>
                    </a:p>
                  </a:txBody>
                  <a:tcPr marL="78054" marR="78054" marT="39027" marB="39027"/>
                </a:tc>
                <a:tc hMerge="1">
                  <a:txBody>
                    <a:bodyPr/>
                    <a:lstStyle/>
                    <a:p>
                      <a:endParaRPr lang="es-CO" sz="1500"/>
                    </a:p>
                  </a:txBody>
                  <a:tcPr marL="78054" marR="78054" marT="39027" marB="39027"/>
                </a:tc>
                <a:tc hMerge="1">
                  <a:txBody>
                    <a:bodyPr/>
                    <a:lstStyle/>
                    <a:p>
                      <a:endParaRPr lang="es-CO" sz="1500" dirty="0"/>
                    </a:p>
                  </a:txBody>
                  <a:tcPr marL="78054" marR="78054" marT="39027" marB="39027"/>
                </a:tc>
                <a:extLst>
                  <a:ext uri="{0D108BD9-81ED-4DB2-BD59-A6C34878D82A}">
                    <a16:rowId xmlns:a16="http://schemas.microsoft.com/office/drawing/2014/main" xmlns="" val="4231338699"/>
                  </a:ext>
                </a:extLst>
              </a:tr>
            </a:tbl>
          </a:graphicData>
        </a:graphic>
      </p:graphicFrame>
    </p:spTree>
    <p:extLst>
      <p:ext uri="{BB962C8B-B14F-4D97-AF65-F5344CB8AC3E}">
        <p14:creationId xmlns:p14="http://schemas.microsoft.com/office/powerpoint/2010/main" val="297666678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5">
            <a:extLst>
              <a:ext uri="{FF2B5EF4-FFF2-40B4-BE49-F238E27FC236}">
                <a16:creationId xmlns:a16="http://schemas.microsoft.com/office/drawing/2014/main" xmlns="" id="{147A00F9-85D5-482F-8929-515BA65B6DAA}"/>
              </a:ext>
            </a:extLst>
          </p:cNvPr>
          <p:cNvSpPr>
            <a:spLocks noGrp="1"/>
          </p:cNvSpPr>
          <p:nvPr>
            <p:ph type="title"/>
          </p:nvPr>
        </p:nvSpPr>
        <p:spPr>
          <a:xfrm>
            <a:off x="292653" y="291735"/>
            <a:ext cx="11613596" cy="559387"/>
          </a:xfrm>
        </p:spPr>
        <p:txBody>
          <a:bodyPr/>
          <a:lstStyle/>
          <a:p>
            <a:r>
              <a:rPr lang="es-CO" dirty="0"/>
              <a:t>3</a:t>
            </a:r>
            <a:r>
              <a:rPr lang="es-CO" dirty="0" smtClean="0"/>
              <a:t>.1 </a:t>
            </a:r>
            <a:r>
              <a:rPr lang="es-CO" dirty="0"/>
              <a:t>Solicitud MGMP Inversión</a:t>
            </a:r>
          </a:p>
        </p:txBody>
      </p:sp>
      <p:sp>
        <p:nvSpPr>
          <p:cNvPr id="17" name="Text Placeholder 16">
            <a:extLst>
              <a:ext uri="{FF2B5EF4-FFF2-40B4-BE49-F238E27FC236}">
                <a16:creationId xmlns:a16="http://schemas.microsoft.com/office/drawing/2014/main" xmlns="" id="{CC7E4799-0F53-4A92-81A5-D4162B3A1AAE}"/>
              </a:ext>
            </a:extLst>
          </p:cNvPr>
          <p:cNvSpPr>
            <a:spLocks noGrp="1"/>
          </p:cNvSpPr>
          <p:nvPr>
            <p:ph type="body" sz="quarter" idx="10"/>
          </p:nvPr>
        </p:nvSpPr>
        <p:spPr>
          <a:xfrm>
            <a:off x="292653" y="851122"/>
            <a:ext cx="11614384" cy="360939"/>
          </a:xfrm>
        </p:spPr>
        <p:txBody>
          <a:bodyPr/>
          <a:lstStyle/>
          <a:p>
            <a:r>
              <a:rPr lang="es-CO" dirty="0"/>
              <a:t>Proyecciones</a:t>
            </a:r>
          </a:p>
          <a:p>
            <a:endParaRPr lang="es-CO" dirty="0"/>
          </a:p>
        </p:txBody>
      </p:sp>
      <p:graphicFrame>
        <p:nvGraphicFramePr>
          <p:cNvPr id="2" name="Tabla 1"/>
          <p:cNvGraphicFramePr>
            <a:graphicFrameLocks noGrp="1"/>
          </p:cNvGraphicFramePr>
          <p:nvPr>
            <p:extLst/>
          </p:nvPr>
        </p:nvGraphicFramePr>
        <p:xfrm>
          <a:off x="415482" y="1551378"/>
          <a:ext cx="11280649" cy="3839489"/>
        </p:xfrm>
        <a:graphic>
          <a:graphicData uri="http://schemas.openxmlformats.org/drawingml/2006/table">
            <a:tbl>
              <a:tblPr/>
              <a:tblGrid>
                <a:gridCol w="2943279">
                  <a:extLst>
                    <a:ext uri="{9D8B030D-6E8A-4147-A177-3AD203B41FA5}">
                      <a16:colId xmlns:a16="http://schemas.microsoft.com/office/drawing/2014/main" xmlns="" val="1950760489"/>
                    </a:ext>
                  </a:extLst>
                </a:gridCol>
                <a:gridCol w="984941">
                  <a:extLst>
                    <a:ext uri="{9D8B030D-6E8A-4147-A177-3AD203B41FA5}">
                      <a16:colId xmlns:a16="http://schemas.microsoft.com/office/drawing/2014/main" xmlns="" val="1094076192"/>
                    </a:ext>
                  </a:extLst>
                </a:gridCol>
                <a:gridCol w="984941">
                  <a:extLst>
                    <a:ext uri="{9D8B030D-6E8A-4147-A177-3AD203B41FA5}">
                      <a16:colId xmlns:a16="http://schemas.microsoft.com/office/drawing/2014/main" xmlns="" val="3058372900"/>
                    </a:ext>
                  </a:extLst>
                </a:gridCol>
                <a:gridCol w="984941">
                  <a:extLst>
                    <a:ext uri="{9D8B030D-6E8A-4147-A177-3AD203B41FA5}">
                      <a16:colId xmlns:a16="http://schemas.microsoft.com/office/drawing/2014/main" xmlns="" val="4036603499"/>
                    </a:ext>
                  </a:extLst>
                </a:gridCol>
                <a:gridCol w="984941">
                  <a:extLst>
                    <a:ext uri="{9D8B030D-6E8A-4147-A177-3AD203B41FA5}">
                      <a16:colId xmlns:a16="http://schemas.microsoft.com/office/drawing/2014/main" xmlns="" val="365773352"/>
                    </a:ext>
                  </a:extLst>
                </a:gridCol>
                <a:gridCol w="984941">
                  <a:extLst>
                    <a:ext uri="{9D8B030D-6E8A-4147-A177-3AD203B41FA5}">
                      <a16:colId xmlns:a16="http://schemas.microsoft.com/office/drawing/2014/main" xmlns="" val="456972116"/>
                    </a:ext>
                  </a:extLst>
                </a:gridCol>
                <a:gridCol w="969551">
                  <a:extLst>
                    <a:ext uri="{9D8B030D-6E8A-4147-A177-3AD203B41FA5}">
                      <a16:colId xmlns:a16="http://schemas.microsoft.com/office/drawing/2014/main" xmlns="" val="3518052336"/>
                    </a:ext>
                  </a:extLst>
                </a:gridCol>
                <a:gridCol w="630978">
                  <a:extLst>
                    <a:ext uri="{9D8B030D-6E8A-4147-A177-3AD203B41FA5}">
                      <a16:colId xmlns:a16="http://schemas.microsoft.com/office/drawing/2014/main" xmlns="" val="3716583078"/>
                    </a:ext>
                  </a:extLst>
                </a:gridCol>
                <a:gridCol w="634824">
                  <a:extLst>
                    <a:ext uri="{9D8B030D-6E8A-4147-A177-3AD203B41FA5}">
                      <a16:colId xmlns:a16="http://schemas.microsoft.com/office/drawing/2014/main" xmlns="" val="3221672279"/>
                    </a:ext>
                  </a:extLst>
                </a:gridCol>
                <a:gridCol w="588656">
                  <a:extLst>
                    <a:ext uri="{9D8B030D-6E8A-4147-A177-3AD203B41FA5}">
                      <a16:colId xmlns:a16="http://schemas.microsoft.com/office/drawing/2014/main" xmlns="" val="1505514304"/>
                    </a:ext>
                  </a:extLst>
                </a:gridCol>
                <a:gridCol w="588656">
                  <a:extLst>
                    <a:ext uri="{9D8B030D-6E8A-4147-A177-3AD203B41FA5}">
                      <a16:colId xmlns:a16="http://schemas.microsoft.com/office/drawing/2014/main" xmlns="" val="888192009"/>
                    </a:ext>
                  </a:extLst>
                </a:gridCol>
              </a:tblGrid>
              <a:tr h="318247">
                <a:tc>
                  <a:txBody>
                    <a:bodyPr/>
                    <a:lstStyle/>
                    <a:p>
                      <a:pPr algn="l" rtl="0" fontAlgn="ctr"/>
                      <a:r>
                        <a:rPr lang="es-CO" sz="1000" b="1" i="0" u="none" strike="noStrike">
                          <a:solidFill>
                            <a:srgbClr val="203764"/>
                          </a:solidFill>
                          <a:effectLst/>
                          <a:latin typeface="Calibri" panose="020F0502020204030204" pitchFamily="34" charset="0"/>
                        </a:rPr>
                        <a:t>Millones de pesos</a:t>
                      </a:r>
                    </a:p>
                  </a:txBody>
                  <a:tcPr marL="0" marR="0" marT="0" marB="0" anchor="ctr">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endParaRPr lang="es-CO" sz="1800" b="0" i="0" u="none" strike="noStrike">
                        <a:solidFill>
                          <a:srgbClr val="000000"/>
                        </a:solidFill>
                        <a:effectLst/>
                        <a:latin typeface="Arial" panose="020B0604020202020204" pitchFamily="34" charset="0"/>
                      </a:endParaRPr>
                    </a:p>
                  </a:txBody>
                  <a:tcPr marL="0" marR="0" marT="0" marB="0" anchor="ctr">
                    <a:lnL>
                      <a:noFill/>
                    </a:lnL>
                    <a:lnR>
                      <a:noFill/>
                    </a:lnR>
                    <a:lnT w="1270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ctr"/>
                      <a:endParaRPr lang="es-CO" sz="1000" b="0" i="0" u="none" strike="noStrike">
                        <a:solidFill>
                          <a:srgbClr val="000000"/>
                        </a:solidFill>
                        <a:effectLst/>
                        <a:latin typeface="Calibri" panose="020F0502020204030204" pitchFamily="34" charset="0"/>
                      </a:endParaRPr>
                    </a:p>
                  </a:txBody>
                  <a:tcPr marL="0" marR="0" marT="0" marB="0" anchor="ctr">
                    <a:lnL>
                      <a:noFill/>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8">
                  <a:txBody>
                    <a:bodyPr/>
                    <a:lstStyle/>
                    <a:p>
                      <a:pPr algn="ctr" rtl="0" fontAlgn="ctr"/>
                      <a:r>
                        <a:rPr lang="es-CO" sz="1400" b="1" i="0" u="none" strike="noStrike">
                          <a:solidFill>
                            <a:srgbClr val="FFFFFF"/>
                          </a:solidFill>
                          <a:effectLst/>
                          <a:latin typeface="Calibri" panose="020F0502020204030204" pitchFamily="34" charset="0"/>
                        </a:rPr>
                        <a:t>MGMP 2020 - 2023</a:t>
                      </a:r>
                    </a:p>
                  </a:txBody>
                  <a:tcPr marL="0" marR="0" marT="0" marB="0"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03764"/>
                    </a:solidFill>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extLst>
                  <a:ext uri="{0D108BD9-81ED-4DB2-BD59-A6C34878D82A}">
                    <a16:rowId xmlns:a16="http://schemas.microsoft.com/office/drawing/2014/main" xmlns="" val="3679757212"/>
                  </a:ext>
                </a:extLst>
              </a:tr>
              <a:tr h="215586">
                <a:tc rowSpan="2">
                  <a:txBody>
                    <a:bodyPr/>
                    <a:lstStyle/>
                    <a:p>
                      <a:pPr algn="ctr" rtl="0" fontAlgn="ctr"/>
                      <a:r>
                        <a:rPr lang="es-CO" sz="1400" b="1" i="0" u="none" strike="noStrike">
                          <a:solidFill>
                            <a:srgbClr val="FFFFFF"/>
                          </a:solidFill>
                          <a:effectLst/>
                          <a:latin typeface="Calibri" panose="020F0502020204030204" pitchFamily="34" charset="0"/>
                        </a:rPr>
                        <a:t>Inversión/Entidad</a:t>
                      </a:r>
                    </a:p>
                  </a:txBody>
                  <a:tcPr marL="0" marR="0" marT="0" marB="0" anchor="ctr">
                    <a:lnL w="12700" cap="flat" cmpd="sng" algn="ctr">
                      <a:solidFill>
                        <a:schemeClr val="tx1"/>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203764"/>
                    </a:solidFill>
                  </a:tcPr>
                </a:tc>
                <a:tc rowSpan="2">
                  <a:txBody>
                    <a:bodyPr/>
                    <a:lstStyle/>
                    <a:p>
                      <a:pPr algn="ctr" rtl="0" fontAlgn="ctr"/>
                      <a:r>
                        <a:rPr lang="es-CO" sz="1200" b="1" i="0" u="none" strike="noStrike">
                          <a:solidFill>
                            <a:srgbClr val="FFFFFF"/>
                          </a:solidFill>
                          <a:effectLst/>
                          <a:latin typeface="Calibri" panose="020F0502020204030204" pitchFamily="34" charset="0"/>
                        </a:rPr>
                        <a:t>2020*</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203764"/>
                    </a:solidFill>
                  </a:tcPr>
                </a:tc>
                <a:tc rowSpan="2">
                  <a:txBody>
                    <a:bodyPr/>
                    <a:lstStyle/>
                    <a:p>
                      <a:pPr algn="ctr" rtl="0" fontAlgn="ctr"/>
                      <a:r>
                        <a:rPr lang="es-CO" sz="1200" b="1" i="0" u="none" strike="noStrike">
                          <a:solidFill>
                            <a:srgbClr val="FFFFFF"/>
                          </a:solidFill>
                          <a:effectLst/>
                          <a:latin typeface="Calibri" panose="020F0502020204030204" pitchFamily="34" charset="0"/>
                        </a:rPr>
                        <a:t>2020**</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203764"/>
                    </a:solidFill>
                  </a:tcPr>
                </a:tc>
                <a:tc rowSpan="2">
                  <a:txBody>
                    <a:bodyPr/>
                    <a:lstStyle/>
                    <a:p>
                      <a:pPr algn="ctr" rtl="0" fontAlgn="ctr"/>
                      <a:r>
                        <a:rPr lang="es-CO" sz="1200" b="1" i="0" u="none" strike="noStrike">
                          <a:solidFill>
                            <a:srgbClr val="FFFFFF"/>
                          </a:solidFill>
                          <a:effectLst/>
                          <a:latin typeface="Calibri" panose="020F0502020204030204" pitchFamily="34" charset="0"/>
                        </a:rPr>
                        <a:t>2021</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203764"/>
                    </a:solidFill>
                  </a:tcPr>
                </a:tc>
                <a:tc rowSpan="2">
                  <a:txBody>
                    <a:bodyPr/>
                    <a:lstStyle/>
                    <a:p>
                      <a:pPr algn="ctr" rtl="0" fontAlgn="ctr"/>
                      <a:r>
                        <a:rPr lang="es-CO" sz="1200" b="1" i="0" u="none" strike="noStrike">
                          <a:solidFill>
                            <a:srgbClr val="FFFFFF"/>
                          </a:solidFill>
                          <a:effectLst/>
                          <a:latin typeface="Calibri" panose="020F0502020204030204" pitchFamily="34" charset="0"/>
                        </a:rPr>
                        <a:t>2022</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203764"/>
                    </a:solidFill>
                  </a:tcPr>
                </a:tc>
                <a:tc rowSpan="2">
                  <a:txBody>
                    <a:bodyPr/>
                    <a:lstStyle/>
                    <a:p>
                      <a:pPr algn="ctr" rtl="0" fontAlgn="ctr"/>
                      <a:r>
                        <a:rPr lang="es-CO" sz="1200" b="1" i="0" u="none" strike="noStrike">
                          <a:solidFill>
                            <a:srgbClr val="FFFFFF"/>
                          </a:solidFill>
                          <a:effectLst/>
                          <a:latin typeface="Calibri" panose="020F0502020204030204" pitchFamily="34" charset="0"/>
                        </a:rPr>
                        <a:t>2023</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203764"/>
                    </a:solidFill>
                  </a:tcPr>
                </a:tc>
                <a:tc rowSpan="2">
                  <a:txBody>
                    <a:bodyPr/>
                    <a:lstStyle/>
                    <a:p>
                      <a:pPr algn="ctr" rtl="0" fontAlgn="ctr"/>
                      <a:r>
                        <a:rPr lang="es-CO" sz="1200" b="1" i="0" u="none" strike="noStrike">
                          <a:solidFill>
                            <a:srgbClr val="FFFFFF"/>
                          </a:solidFill>
                          <a:effectLst/>
                          <a:latin typeface="Calibri" panose="020F0502020204030204" pitchFamily="34" charset="0"/>
                        </a:rPr>
                        <a:t>2024</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203764"/>
                    </a:solidFill>
                  </a:tcPr>
                </a:tc>
                <a:tc>
                  <a:txBody>
                    <a:bodyPr/>
                    <a:lstStyle/>
                    <a:p>
                      <a:pPr algn="ctr" rtl="0" fontAlgn="ctr"/>
                      <a:r>
                        <a:rPr lang="es-CO" sz="1200" b="1" i="0" u="none" strike="noStrike">
                          <a:solidFill>
                            <a:srgbClr val="FFFFFF"/>
                          </a:solidFill>
                          <a:effectLst/>
                          <a:latin typeface="Calibri" panose="020F0502020204030204" pitchFamily="34" charset="0"/>
                        </a:rPr>
                        <a:t>Var%</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203764"/>
                    </a:solidFill>
                  </a:tcPr>
                </a:tc>
                <a:tc>
                  <a:txBody>
                    <a:bodyPr/>
                    <a:lstStyle/>
                    <a:p>
                      <a:pPr algn="ctr" rtl="0" fontAlgn="ctr"/>
                      <a:r>
                        <a:rPr lang="es-CO" sz="1200" b="1" i="0" u="none" strike="noStrike">
                          <a:solidFill>
                            <a:srgbClr val="FFFFFF"/>
                          </a:solidFill>
                          <a:effectLst/>
                          <a:latin typeface="Calibri" panose="020F0502020204030204" pitchFamily="34" charset="0"/>
                        </a:rPr>
                        <a:t>Var%</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203764"/>
                    </a:solidFill>
                  </a:tcPr>
                </a:tc>
                <a:tc>
                  <a:txBody>
                    <a:bodyPr/>
                    <a:lstStyle/>
                    <a:p>
                      <a:pPr algn="ctr" rtl="0" fontAlgn="ctr"/>
                      <a:r>
                        <a:rPr lang="es-CO" sz="1200" b="1" i="0" u="none" strike="noStrike">
                          <a:solidFill>
                            <a:srgbClr val="FFFFFF"/>
                          </a:solidFill>
                          <a:effectLst/>
                          <a:latin typeface="Calibri" panose="020F0502020204030204" pitchFamily="34" charset="0"/>
                        </a:rPr>
                        <a:t>Var%</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203764"/>
                    </a:solidFill>
                  </a:tcPr>
                </a:tc>
                <a:tc>
                  <a:txBody>
                    <a:bodyPr/>
                    <a:lstStyle/>
                    <a:p>
                      <a:pPr algn="ctr" rtl="0" fontAlgn="ctr"/>
                      <a:r>
                        <a:rPr lang="es-CO" sz="1200" b="1" i="0" u="none" strike="noStrike">
                          <a:solidFill>
                            <a:srgbClr val="FFFFFF"/>
                          </a:solidFill>
                          <a:effectLst/>
                          <a:latin typeface="Calibri" panose="020F0502020204030204" pitchFamily="34" charset="0"/>
                        </a:rPr>
                        <a:t>Var%</a:t>
                      </a:r>
                    </a:p>
                  </a:txBody>
                  <a:tcPr marL="0" marR="0" marT="0" marB="0" anchor="ctr">
                    <a:lnL w="6350" cap="flat" cmpd="sng" algn="ctr">
                      <a:solidFill>
                        <a:srgbClr val="B8CCE4"/>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203764"/>
                    </a:solidFill>
                  </a:tcPr>
                </a:tc>
                <a:extLst>
                  <a:ext uri="{0D108BD9-81ED-4DB2-BD59-A6C34878D82A}">
                    <a16:rowId xmlns:a16="http://schemas.microsoft.com/office/drawing/2014/main" xmlns="" val="2350747688"/>
                  </a:ext>
                </a:extLst>
              </a:tr>
              <a:tr h="225852">
                <a:tc vMerge="1">
                  <a:txBody>
                    <a:bodyPr/>
                    <a:lstStyle/>
                    <a:p>
                      <a:endParaRPr lang="es-CO"/>
                    </a:p>
                  </a:txBody>
                  <a:tcPr/>
                </a:tc>
                <a:tc vMerge="1">
                  <a:txBody>
                    <a:bodyPr/>
                    <a:lstStyle/>
                    <a:p>
                      <a:endParaRPr lang="es-CO"/>
                    </a:p>
                  </a:txBody>
                  <a:tcPr/>
                </a:tc>
                <a:tc vMerge="1">
                  <a:txBody>
                    <a:bodyPr/>
                    <a:lstStyle/>
                    <a:p>
                      <a:endParaRPr lang="es-CO"/>
                    </a:p>
                  </a:txBody>
                  <a:tcPr/>
                </a:tc>
                <a:tc vMerge="1">
                  <a:txBody>
                    <a:bodyPr/>
                    <a:lstStyle/>
                    <a:p>
                      <a:endParaRPr lang="es-CO"/>
                    </a:p>
                  </a:txBody>
                  <a:tcPr/>
                </a:tc>
                <a:tc vMerge="1">
                  <a:txBody>
                    <a:bodyPr/>
                    <a:lstStyle/>
                    <a:p>
                      <a:endParaRPr lang="es-CO"/>
                    </a:p>
                  </a:txBody>
                  <a:tcPr/>
                </a:tc>
                <a:tc vMerge="1">
                  <a:txBody>
                    <a:bodyPr/>
                    <a:lstStyle/>
                    <a:p>
                      <a:endParaRPr lang="es-CO"/>
                    </a:p>
                  </a:txBody>
                  <a:tcPr/>
                </a:tc>
                <a:tc vMerge="1">
                  <a:txBody>
                    <a:bodyPr/>
                    <a:lstStyle/>
                    <a:p>
                      <a:endParaRPr lang="es-CO"/>
                    </a:p>
                  </a:txBody>
                  <a:tcPr/>
                </a:tc>
                <a:tc>
                  <a:txBody>
                    <a:bodyPr/>
                    <a:lstStyle/>
                    <a:p>
                      <a:pPr algn="ctr" rtl="0" fontAlgn="ctr"/>
                      <a:r>
                        <a:rPr lang="es-CO" sz="1200" b="1" i="0" u="none" strike="noStrike">
                          <a:solidFill>
                            <a:srgbClr val="FFFFFF"/>
                          </a:solidFill>
                          <a:effectLst/>
                          <a:latin typeface="Calibri" panose="020F0502020204030204" pitchFamily="34" charset="0"/>
                        </a:rPr>
                        <a:t>21/20</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a:noFill/>
                    </a:lnT>
                    <a:lnB w="6350" cap="flat" cmpd="sng" algn="ctr">
                      <a:solidFill>
                        <a:srgbClr val="B8CCE4"/>
                      </a:solidFill>
                      <a:prstDash val="solid"/>
                      <a:round/>
                      <a:headEnd type="none" w="med" len="med"/>
                      <a:tailEnd type="none" w="med" len="med"/>
                    </a:lnB>
                    <a:solidFill>
                      <a:srgbClr val="203764"/>
                    </a:solidFill>
                  </a:tcPr>
                </a:tc>
                <a:tc>
                  <a:txBody>
                    <a:bodyPr/>
                    <a:lstStyle/>
                    <a:p>
                      <a:pPr algn="ctr" rtl="0" fontAlgn="ctr"/>
                      <a:r>
                        <a:rPr lang="es-CO" sz="1200" b="1" i="0" u="none" strike="noStrike">
                          <a:solidFill>
                            <a:srgbClr val="FFFFFF"/>
                          </a:solidFill>
                          <a:effectLst/>
                          <a:latin typeface="Calibri" panose="020F0502020204030204" pitchFamily="34" charset="0"/>
                        </a:rPr>
                        <a:t>22/21</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a:noFill/>
                    </a:lnT>
                    <a:lnB w="6350" cap="flat" cmpd="sng" algn="ctr">
                      <a:solidFill>
                        <a:srgbClr val="B8CCE4"/>
                      </a:solidFill>
                      <a:prstDash val="solid"/>
                      <a:round/>
                      <a:headEnd type="none" w="med" len="med"/>
                      <a:tailEnd type="none" w="med" len="med"/>
                    </a:lnB>
                    <a:solidFill>
                      <a:srgbClr val="203764"/>
                    </a:solidFill>
                  </a:tcPr>
                </a:tc>
                <a:tc>
                  <a:txBody>
                    <a:bodyPr/>
                    <a:lstStyle/>
                    <a:p>
                      <a:pPr algn="ctr" rtl="0" fontAlgn="ctr"/>
                      <a:r>
                        <a:rPr lang="es-CO" sz="1200" b="1" i="0" u="none" strike="noStrike">
                          <a:solidFill>
                            <a:srgbClr val="FFFFFF"/>
                          </a:solidFill>
                          <a:effectLst/>
                          <a:latin typeface="Calibri" panose="020F0502020204030204" pitchFamily="34" charset="0"/>
                        </a:rPr>
                        <a:t>23/22</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a:noFill/>
                    </a:lnT>
                    <a:lnB w="6350" cap="flat" cmpd="sng" algn="ctr">
                      <a:solidFill>
                        <a:srgbClr val="B8CCE4"/>
                      </a:solidFill>
                      <a:prstDash val="solid"/>
                      <a:round/>
                      <a:headEnd type="none" w="med" len="med"/>
                      <a:tailEnd type="none" w="med" len="med"/>
                    </a:lnB>
                    <a:solidFill>
                      <a:srgbClr val="203764"/>
                    </a:solidFill>
                  </a:tcPr>
                </a:tc>
                <a:tc>
                  <a:txBody>
                    <a:bodyPr/>
                    <a:lstStyle/>
                    <a:p>
                      <a:pPr algn="ctr" rtl="0" fontAlgn="ctr"/>
                      <a:r>
                        <a:rPr lang="es-CO" sz="1200" b="1" i="0" u="none" strike="noStrike">
                          <a:solidFill>
                            <a:srgbClr val="FFFFFF"/>
                          </a:solidFill>
                          <a:effectLst/>
                          <a:latin typeface="Calibri" panose="020F0502020204030204" pitchFamily="34" charset="0"/>
                        </a:rPr>
                        <a:t>24/23</a:t>
                      </a:r>
                    </a:p>
                  </a:txBody>
                  <a:tcPr marL="0" marR="0" marT="0" marB="0" anchor="ctr">
                    <a:lnL w="6350" cap="flat" cmpd="sng" algn="ctr">
                      <a:solidFill>
                        <a:srgbClr val="B8CCE4"/>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w="6350" cap="flat" cmpd="sng" algn="ctr">
                      <a:solidFill>
                        <a:srgbClr val="B8CCE4"/>
                      </a:solidFill>
                      <a:prstDash val="solid"/>
                      <a:round/>
                      <a:headEnd type="none" w="med" len="med"/>
                      <a:tailEnd type="none" w="med" len="med"/>
                    </a:lnB>
                    <a:solidFill>
                      <a:srgbClr val="203764"/>
                    </a:solidFill>
                  </a:tcPr>
                </a:tc>
                <a:extLst>
                  <a:ext uri="{0D108BD9-81ED-4DB2-BD59-A6C34878D82A}">
                    <a16:rowId xmlns:a16="http://schemas.microsoft.com/office/drawing/2014/main" xmlns="" val="687775553"/>
                  </a:ext>
                </a:extLst>
              </a:tr>
              <a:tr h="266917">
                <a:tc>
                  <a:txBody>
                    <a:bodyPr/>
                    <a:lstStyle/>
                    <a:p>
                      <a:pPr algn="r" rtl="0" fontAlgn="ctr"/>
                      <a:r>
                        <a:rPr lang="es-CO" sz="1200" b="1" i="0" u="none" strike="noStrike">
                          <a:solidFill>
                            <a:srgbClr val="44546A"/>
                          </a:solidFill>
                          <a:effectLst/>
                          <a:latin typeface="Calibri" panose="020F0502020204030204" pitchFamily="34" charset="0"/>
                        </a:rPr>
                        <a:t>UIAF</a:t>
                      </a:r>
                    </a:p>
                  </a:txBody>
                  <a:tcPr marL="0" marR="0" marT="0" marB="0" anchor="ctr">
                    <a:lnL w="12700" cap="flat" cmpd="sng" algn="ctr">
                      <a:solidFill>
                        <a:schemeClr val="tx1"/>
                      </a:solidFill>
                      <a:prstDash val="solid"/>
                      <a:round/>
                      <a:headEnd type="none" w="med" len="med"/>
                      <a:tailEnd type="none" w="med" len="med"/>
                    </a:lnL>
                    <a:lnR w="6350" cap="flat" cmpd="sng" algn="ctr">
                      <a:solidFill>
                        <a:srgbClr val="B8CCE4"/>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2F2F2"/>
                    </a:solidFill>
                  </a:tcPr>
                </a:tc>
                <a:tc>
                  <a:txBody>
                    <a:bodyPr/>
                    <a:lstStyle/>
                    <a:p>
                      <a:pPr algn="r" fontAlgn="ctr"/>
                      <a:r>
                        <a:rPr lang="es-CO" sz="1200" b="1" i="0" u="none" strike="noStrike" dirty="0">
                          <a:solidFill>
                            <a:srgbClr val="44546A"/>
                          </a:solidFill>
                          <a:effectLst/>
                          <a:latin typeface="Calibri" panose="020F0502020204030204" pitchFamily="34" charset="0"/>
                        </a:rPr>
                        <a:t>          5,894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2F2F2"/>
                    </a:solidFill>
                  </a:tcPr>
                </a:tc>
                <a:tc>
                  <a:txBody>
                    <a:bodyPr/>
                    <a:lstStyle/>
                    <a:p>
                      <a:pPr algn="r" fontAlgn="ctr"/>
                      <a:r>
                        <a:rPr lang="es-CO" sz="1200" b="1" i="0" u="none" strike="noStrike">
                          <a:solidFill>
                            <a:srgbClr val="44546A"/>
                          </a:solidFill>
                          <a:effectLst/>
                          <a:latin typeface="Calibri" panose="020F0502020204030204" pitchFamily="34" charset="0"/>
                        </a:rPr>
                        <a:t>          4,894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2F2F2"/>
                    </a:solidFill>
                  </a:tcPr>
                </a:tc>
                <a:tc>
                  <a:txBody>
                    <a:bodyPr/>
                    <a:lstStyle/>
                    <a:p>
                      <a:pPr algn="r" fontAlgn="ctr"/>
                      <a:r>
                        <a:rPr lang="es-CO" sz="1200" b="1" i="0" u="none" strike="noStrike">
                          <a:solidFill>
                            <a:srgbClr val="44546A"/>
                          </a:solidFill>
                          <a:effectLst/>
                          <a:latin typeface="Calibri" panose="020F0502020204030204" pitchFamily="34" charset="0"/>
                        </a:rPr>
                        <a:t>          7,024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2F2F2"/>
                    </a:solidFill>
                  </a:tcPr>
                </a:tc>
                <a:tc>
                  <a:txBody>
                    <a:bodyPr/>
                    <a:lstStyle/>
                    <a:p>
                      <a:pPr algn="r" fontAlgn="ctr"/>
                      <a:r>
                        <a:rPr lang="es-CO" sz="1200" b="1" i="0" u="none" strike="noStrike">
                          <a:solidFill>
                            <a:srgbClr val="44546A"/>
                          </a:solidFill>
                          <a:effectLst/>
                          <a:latin typeface="Calibri" panose="020F0502020204030204" pitchFamily="34" charset="0"/>
                        </a:rPr>
                        <a:t>          5,436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2F2F2"/>
                    </a:solidFill>
                  </a:tcPr>
                </a:tc>
                <a:tc>
                  <a:txBody>
                    <a:bodyPr/>
                    <a:lstStyle/>
                    <a:p>
                      <a:pPr algn="r" fontAlgn="ctr"/>
                      <a:r>
                        <a:rPr lang="es-CO" sz="1200" b="1" i="0" u="none" strike="noStrike">
                          <a:solidFill>
                            <a:srgbClr val="44546A"/>
                          </a:solidFill>
                          <a:effectLst/>
                          <a:latin typeface="Calibri" panose="020F0502020204030204" pitchFamily="34" charset="0"/>
                        </a:rPr>
                        <a:t>          5,386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2F2F2"/>
                    </a:solidFill>
                  </a:tcPr>
                </a:tc>
                <a:tc>
                  <a:txBody>
                    <a:bodyPr/>
                    <a:lstStyle/>
                    <a:p>
                      <a:pPr algn="r" fontAlgn="ctr"/>
                      <a:r>
                        <a:rPr lang="es-CO" sz="1200" b="1" i="0" u="none" strike="noStrike">
                          <a:solidFill>
                            <a:srgbClr val="44546A"/>
                          </a:solidFill>
                          <a:effectLst/>
                          <a:latin typeface="Calibri" panose="020F0502020204030204" pitchFamily="34" charset="0"/>
                        </a:rPr>
                        <a:t>         4,299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2F2F2"/>
                    </a:solidFill>
                  </a:tcPr>
                </a:tc>
                <a:tc>
                  <a:txBody>
                    <a:bodyPr/>
                    <a:lstStyle/>
                    <a:p>
                      <a:pPr algn="r" rtl="0" fontAlgn="ctr"/>
                      <a:r>
                        <a:rPr lang="es-CO" sz="1200" b="1" i="0" u="none" strike="noStrike">
                          <a:solidFill>
                            <a:srgbClr val="44546A"/>
                          </a:solidFill>
                          <a:effectLst/>
                          <a:latin typeface="Calibri" panose="020F0502020204030204" pitchFamily="34" charset="0"/>
                        </a:rPr>
                        <a:t>44%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r" rtl="0" fontAlgn="ctr"/>
                      <a:r>
                        <a:rPr lang="es-CO" sz="1200" b="1" i="0" u="none" strike="noStrike">
                          <a:solidFill>
                            <a:srgbClr val="44546A"/>
                          </a:solidFill>
                          <a:effectLst/>
                          <a:latin typeface="Calibri" panose="020F0502020204030204" pitchFamily="34" charset="0"/>
                        </a:rPr>
                        <a:t>-23%</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r" rtl="0" fontAlgn="ctr"/>
                      <a:r>
                        <a:rPr lang="es-CO" sz="1200" b="1" i="0" u="none" strike="noStrike">
                          <a:solidFill>
                            <a:srgbClr val="44546A"/>
                          </a:solidFill>
                          <a:effectLst/>
                          <a:latin typeface="Calibri" panose="020F0502020204030204" pitchFamily="34" charset="0"/>
                        </a:rPr>
                        <a:t>-1%</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r" rtl="0" fontAlgn="ctr"/>
                      <a:r>
                        <a:rPr lang="es-CO" sz="1200" b="1" i="0" u="none" strike="noStrike">
                          <a:solidFill>
                            <a:srgbClr val="44546A"/>
                          </a:solidFill>
                          <a:effectLst/>
                          <a:latin typeface="Calibri" panose="020F0502020204030204" pitchFamily="34" charset="0"/>
                        </a:rPr>
                        <a:t>-20%</a:t>
                      </a:r>
                    </a:p>
                  </a:txBody>
                  <a:tcPr marL="0" marR="0" marT="0" marB="0" anchor="ctr">
                    <a:lnL w="6350" cap="flat" cmpd="sng" algn="ctr">
                      <a:solidFill>
                        <a:srgbClr val="B8CCE4"/>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extLst>
                  <a:ext uri="{0D108BD9-81ED-4DB2-BD59-A6C34878D82A}">
                    <a16:rowId xmlns:a16="http://schemas.microsoft.com/office/drawing/2014/main" xmlns="" val="2168758649"/>
                  </a:ext>
                </a:extLst>
              </a:tr>
              <a:tr h="646758">
                <a:tc>
                  <a:txBody>
                    <a:bodyPr/>
                    <a:lstStyle/>
                    <a:p>
                      <a:pPr algn="r" rtl="0" fontAlgn="ctr"/>
                      <a:r>
                        <a:rPr lang="es-ES" sz="1200" b="1" i="0" u="none" strike="noStrike">
                          <a:solidFill>
                            <a:srgbClr val="44546A"/>
                          </a:solidFill>
                          <a:effectLst/>
                          <a:latin typeface="Calibri" panose="020F0502020204030204" pitchFamily="34" charset="0"/>
                        </a:rPr>
                        <a:t>Inspección, control y vigilancia financiera, solidaria y de recursos públicos</a:t>
                      </a:r>
                    </a:p>
                  </a:txBody>
                  <a:tcPr marL="0" marR="0" marT="0" marB="0" anchor="ctr">
                    <a:lnL w="12700" cap="flat" cmpd="sng" algn="ctr">
                      <a:solidFill>
                        <a:schemeClr val="tx1"/>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2F2F2"/>
                    </a:solidFill>
                  </a:tcPr>
                </a:tc>
                <a:tc>
                  <a:txBody>
                    <a:bodyPr/>
                    <a:lstStyle/>
                    <a:p>
                      <a:pPr algn="r" rtl="0" fontAlgn="ctr"/>
                      <a:r>
                        <a:rPr lang="es-CO" sz="1200" b="0" i="0" u="none" strike="noStrike">
                          <a:solidFill>
                            <a:srgbClr val="44546A"/>
                          </a:solidFill>
                          <a:effectLst/>
                          <a:latin typeface="Calibri" panose="020F0502020204030204" pitchFamily="34" charset="0"/>
                        </a:rPr>
                        <a:t>          4,126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2F2F2"/>
                    </a:solidFill>
                  </a:tcPr>
                </a:tc>
                <a:tc>
                  <a:txBody>
                    <a:bodyPr/>
                    <a:lstStyle/>
                    <a:p>
                      <a:pPr algn="r" rtl="0" fontAlgn="ctr"/>
                      <a:r>
                        <a:rPr lang="es-CO" sz="1200" b="0" i="0" u="none" strike="noStrike" dirty="0">
                          <a:solidFill>
                            <a:srgbClr val="44546A"/>
                          </a:solidFill>
                          <a:effectLst/>
                          <a:latin typeface="Calibri" panose="020F0502020204030204" pitchFamily="34" charset="0"/>
                        </a:rPr>
                        <a:t>          3,326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2F2F2"/>
                    </a:solidFill>
                  </a:tcPr>
                </a:tc>
                <a:tc>
                  <a:txBody>
                    <a:bodyPr/>
                    <a:lstStyle/>
                    <a:p>
                      <a:pPr algn="r" rtl="0" fontAlgn="ctr"/>
                      <a:r>
                        <a:rPr lang="es-CO" sz="1200" b="0" i="0" u="none" strike="noStrike">
                          <a:solidFill>
                            <a:srgbClr val="44546A"/>
                          </a:solidFill>
                          <a:effectLst/>
                          <a:latin typeface="Calibri" panose="020F0502020204030204" pitchFamily="34" charset="0"/>
                        </a:rPr>
                        <a:t>          5,043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2F2F2"/>
                    </a:solidFill>
                  </a:tcPr>
                </a:tc>
                <a:tc>
                  <a:txBody>
                    <a:bodyPr/>
                    <a:lstStyle/>
                    <a:p>
                      <a:pPr algn="r" rtl="0" fontAlgn="ctr"/>
                      <a:r>
                        <a:rPr lang="es-CO" sz="1200" b="0" i="0" u="none" strike="noStrike">
                          <a:solidFill>
                            <a:srgbClr val="44546A"/>
                          </a:solidFill>
                          <a:effectLst/>
                          <a:latin typeface="Calibri" panose="020F0502020204030204" pitchFamily="34" charset="0"/>
                        </a:rPr>
                        <a:t>          2,527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2F2F2"/>
                    </a:solidFill>
                  </a:tcPr>
                </a:tc>
                <a:tc>
                  <a:txBody>
                    <a:bodyPr/>
                    <a:lstStyle/>
                    <a:p>
                      <a:pPr algn="r" rtl="0" fontAlgn="ctr"/>
                      <a:r>
                        <a:rPr lang="es-CO" sz="1200" b="0" i="0" u="none" strike="noStrike">
                          <a:solidFill>
                            <a:srgbClr val="44546A"/>
                          </a:solidFill>
                          <a:effectLst/>
                          <a:latin typeface="Calibri" panose="020F0502020204030204" pitchFamily="34" charset="0"/>
                        </a:rPr>
                        <a:t>          1,965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2F2F2"/>
                    </a:solidFill>
                  </a:tcPr>
                </a:tc>
                <a:tc>
                  <a:txBody>
                    <a:bodyPr/>
                    <a:lstStyle/>
                    <a:p>
                      <a:pPr algn="r" rtl="0" fontAlgn="ctr"/>
                      <a:r>
                        <a:rPr lang="es-CO" sz="1200" b="0" i="0" u="none" strike="noStrike">
                          <a:solidFill>
                            <a:srgbClr val="44546A"/>
                          </a:solidFill>
                          <a:effectLst/>
                          <a:latin typeface="Calibri" panose="020F0502020204030204" pitchFamily="34" charset="0"/>
                        </a:rPr>
                        <a:t>         2,002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2F2F2"/>
                    </a:solidFill>
                  </a:tcPr>
                </a:tc>
                <a:tc>
                  <a:txBody>
                    <a:bodyPr/>
                    <a:lstStyle/>
                    <a:p>
                      <a:pPr algn="r" rtl="0" fontAlgn="ctr"/>
                      <a:r>
                        <a:rPr lang="es-CO" sz="1200" b="0" i="0" u="none" strike="noStrike">
                          <a:solidFill>
                            <a:srgbClr val="44546A"/>
                          </a:solidFill>
                          <a:effectLst/>
                          <a:latin typeface="Calibri" panose="020F0502020204030204" pitchFamily="34" charset="0"/>
                        </a:rPr>
                        <a:t>52%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2F2F2"/>
                    </a:solidFill>
                  </a:tcPr>
                </a:tc>
                <a:tc>
                  <a:txBody>
                    <a:bodyPr/>
                    <a:lstStyle/>
                    <a:p>
                      <a:pPr algn="r" rtl="0" fontAlgn="ctr"/>
                      <a:r>
                        <a:rPr lang="es-CO" sz="1200" b="0" i="0" u="none" strike="noStrike">
                          <a:solidFill>
                            <a:srgbClr val="44546A"/>
                          </a:solidFill>
                          <a:effectLst/>
                          <a:latin typeface="Calibri" panose="020F0502020204030204" pitchFamily="34" charset="0"/>
                        </a:rPr>
                        <a:t>-50%</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2F2F2"/>
                    </a:solidFill>
                  </a:tcPr>
                </a:tc>
                <a:tc>
                  <a:txBody>
                    <a:bodyPr/>
                    <a:lstStyle/>
                    <a:p>
                      <a:pPr algn="r" rtl="0" fontAlgn="ctr"/>
                      <a:r>
                        <a:rPr lang="es-CO" sz="1200" b="0" i="0" u="none" strike="noStrike">
                          <a:solidFill>
                            <a:srgbClr val="44546A"/>
                          </a:solidFill>
                          <a:effectLst/>
                          <a:latin typeface="Calibri" panose="020F0502020204030204" pitchFamily="34" charset="0"/>
                        </a:rPr>
                        <a:t>-22%</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2F2F2"/>
                    </a:solidFill>
                  </a:tcPr>
                </a:tc>
                <a:tc>
                  <a:txBody>
                    <a:bodyPr/>
                    <a:lstStyle/>
                    <a:p>
                      <a:pPr algn="r" rtl="0" fontAlgn="ctr"/>
                      <a:r>
                        <a:rPr lang="es-CO" sz="1200" b="0" i="0" u="none" strike="noStrike">
                          <a:solidFill>
                            <a:srgbClr val="44546A"/>
                          </a:solidFill>
                          <a:effectLst/>
                          <a:latin typeface="Calibri" panose="020F0502020204030204" pitchFamily="34" charset="0"/>
                        </a:rPr>
                        <a:t>2%</a:t>
                      </a:r>
                    </a:p>
                  </a:txBody>
                  <a:tcPr marL="0" marR="0" marT="0" marB="0" anchor="ctr">
                    <a:lnL w="6350" cap="flat" cmpd="sng" algn="ctr">
                      <a:solidFill>
                        <a:srgbClr val="B8CCE4"/>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2F2F2"/>
                    </a:solidFill>
                  </a:tcPr>
                </a:tc>
                <a:extLst>
                  <a:ext uri="{0D108BD9-81ED-4DB2-BD59-A6C34878D82A}">
                    <a16:rowId xmlns:a16="http://schemas.microsoft.com/office/drawing/2014/main" xmlns="" val="113702618"/>
                  </a:ext>
                </a:extLst>
              </a:tr>
              <a:tr h="1077931">
                <a:tc>
                  <a:txBody>
                    <a:bodyPr/>
                    <a:lstStyle/>
                    <a:p>
                      <a:pPr algn="r" rtl="0" fontAlgn="ctr"/>
                      <a:r>
                        <a:rPr lang="es-ES" sz="1200" b="0" i="0" u="none" strike="noStrike">
                          <a:solidFill>
                            <a:srgbClr val="44546A"/>
                          </a:solidFill>
                          <a:effectLst/>
                          <a:latin typeface="Calibri" panose="020F0502020204030204" pitchFamily="34" charset="0"/>
                        </a:rPr>
                        <a:t>Incremento de los niveles de eficiencia de las labores de inteligencia en la lucha contra el lavado de activos y la financiación del terrorismo a nivel nacional</a:t>
                      </a:r>
                    </a:p>
                  </a:txBody>
                  <a:tcPr marL="0" marR="0" marT="0" marB="0" anchor="ctr">
                    <a:lnL w="12700" cap="flat" cmpd="sng" algn="ctr">
                      <a:solidFill>
                        <a:schemeClr val="tx1"/>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fontAlgn="ctr"/>
                      <a:r>
                        <a:rPr lang="es-CO" sz="1200" b="0" i="0" u="none" strike="noStrike">
                          <a:solidFill>
                            <a:srgbClr val="44546A"/>
                          </a:solidFill>
                          <a:effectLst/>
                          <a:latin typeface="Calibri" panose="020F0502020204030204" pitchFamily="34" charset="0"/>
                        </a:rPr>
                        <a:t>          4,126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fontAlgn="ctr"/>
                      <a:r>
                        <a:rPr lang="es-CO" sz="1200" b="0" i="0" u="none" strike="noStrike">
                          <a:solidFill>
                            <a:srgbClr val="44546A"/>
                          </a:solidFill>
                          <a:effectLst/>
                          <a:latin typeface="Calibri" panose="020F0502020204030204" pitchFamily="34" charset="0"/>
                        </a:rPr>
                        <a:t>          3,326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fontAlgn="ctr"/>
                      <a:r>
                        <a:rPr lang="es-CO" sz="1200" b="0" i="0" u="none" strike="noStrike">
                          <a:solidFill>
                            <a:srgbClr val="44546A"/>
                          </a:solidFill>
                          <a:effectLst/>
                          <a:latin typeface="Calibri" panose="020F0502020204030204" pitchFamily="34" charset="0"/>
                        </a:rPr>
                        <a:t>          5,043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FFFFF"/>
                    </a:solidFill>
                  </a:tcPr>
                </a:tc>
                <a:tc>
                  <a:txBody>
                    <a:bodyPr/>
                    <a:lstStyle/>
                    <a:p>
                      <a:pPr algn="r" fontAlgn="ctr"/>
                      <a:r>
                        <a:rPr lang="es-CO" sz="1200" b="0" i="0" u="none" strike="noStrike">
                          <a:solidFill>
                            <a:srgbClr val="44546A"/>
                          </a:solidFill>
                          <a:effectLst/>
                          <a:latin typeface="Calibri" panose="020F0502020204030204" pitchFamily="34" charset="0"/>
                        </a:rPr>
                        <a:t>          2,527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FFFFF"/>
                    </a:solidFill>
                  </a:tcPr>
                </a:tc>
                <a:tc>
                  <a:txBody>
                    <a:bodyPr/>
                    <a:lstStyle/>
                    <a:p>
                      <a:pPr algn="r" fontAlgn="ctr"/>
                      <a:r>
                        <a:rPr lang="es-CO" sz="1200" b="0" i="0" u="none" strike="noStrike">
                          <a:solidFill>
                            <a:srgbClr val="44546A"/>
                          </a:solidFill>
                          <a:effectLst/>
                          <a:latin typeface="Calibri" panose="020F0502020204030204" pitchFamily="34" charset="0"/>
                        </a:rPr>
                        <a:t>          1,965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FFFFF"/>
                    </a:solidFill>
                  </a:tcPr>
                </a:tc>
                <a:tc>
                  <a:txBody>
                    <a:bodyPr/>
                    <a:lstStyle/>
                    <a:p>
                      <a:pPr algn="r" fontAlgn="ctr"/>
                      <a:r>
                        <a:rPr lang="es-CO" sz="1200" b="0" i="0" u="none" strike="noStrike">
                          <a:solidFill>
                            <a:srgbClr val="44546A"/>
                          </a:solidFill>
                          <a:effectLst/>
                          <a:latin typeface="Calibri" panose="020F0502020204030204" pitchFamily="34" charset="0"/>
                        </a:rPr>
                        <a:t>         2,002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FFFFF"/>
                    </a:solidFill>
                  </a:tcPr>
                </a:tc>
                <a:tc>
                  <a:txBody>
                    <a:bodyPr/>
                    <a:lstStyle/>
                    <a:p>
                      <a:pPr algn="r" rtl="0" fontAlgn="ctr"/>
                      <a:r>
                        <a:rPr lang="es-CO" sz="1200" b="0" i="0" u="none" strike="noStrike" dirty="0">
                          <a:solidFill>
                            <a:srgbClr val="44546A"/>
                          </a:solidFill>
                          <a:effectLst/>
                          <a:latin typeface="Calibri" panose="020F0502020204030204" pitchFamily="34" charset="0"/>
                        </a:rPr>
                        <a:t>52%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FFFFF"/>
                    </a:solidFill>
                  </a:tcPr>
                </a:tc>
                <a:tc>
                  <a:txBody>
                    <a:bodyPr/>
                    <a:lstStyle/>
                    <a:p>
                      <a:pPr algn="r" rtl="0" fontAlgn="ctr"/>
                      <a:r>
                        <a:rPr lang="es-CO" sz="1200" b="0" i="0" u="none" strike="noStrike" dirty="0">
                          <a:solidFill>
                            <a:srgbClr val="44546A"/>
                          </a:solidFill>
                          <a:effectLst/>
                          <a:latin typeface="Calibri" panose="020F0502020204030204" pitchFamily="34" charset="0"/>
                        </a:rPr>
                        <a:t>-50%</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FFFFF"/>
                    </a:solidFill>
                  </a:tcPr>
                </a:tc>
                <a:tc>
                  <a:txBody>
                    <a:bodyPr/>
                    <a:lstStyle/>
                    <a:p>
                      <a:pPr algn="r" rtl="0" fontAlgn="ctr"/>
                      <a:r>
                        <a:rPr lang="es-CO" sz="1200" b="0" i="0" u="none" strike="noStrike">
                          <a:solidFill>
                            <a:srgbClr val="44546A"/>
                          </a:solidFill>
                          <a:effectLst/>
                          <a:latin typeface="Calibri" panose="020F0502020204030204" pitchFamily="34" charset="0"/>
                        </a:rPr>
                        <a:t>-22%</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FFFFF"/>
                    </a:solidFill>
                  </a:tcPr>
                </a:tc>
                <a:tc>
                  <a:txBody>
                    <a:bodyPr/>
                    <a:lstStyle/>
                    <a:p>
                      <a:pPr algn="r" rtl="0" fontAlgn="ctr"/>
                      <a:r>
                        <a:rPr lang="es-CO" sz="1200" b="0" i="0" u="none" strike="noStrike">
                          <a:solidFill>
                            <a:srgbClr val="44546A"/>
                          </a:solidFill>
                          <a:effectLst/>
                          <a:latin typeface="Calibri" panose="020F0502020204030204" pitchFamily="34" charset="0"/>
                        </a:rPr>
                        <a:t>2%</a:t>
                      </a:r>
                    </a:p>
                  </a:txBody>
                  <a:tcPr marL="0" marR="0" marT="0" marB="0" anchor="ctr">
                    <a:lnL w="6350" cap="flat" cmpd="sng" algn="ctr">
                      <a:solidFill>
                        <a:srgbClr val="B8CCE4"/>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FFFFF"/>
                    </a:solidFill>
                  </a:tcPr>
                </a:tc>
                <a:extLst>
                  <a:ext uri="{0D108BD9-81ED-4DB2-BD59-A6C34878D82A}">
                    <a16:rowId xmlns:a16="http://schemas.microsoft.com/office/drawing/2014/main" xmlns="" val="2423558623"/>
                  </a:ext>
                </a:extLst>
              </a:tr>
              <a:tr h="431173">
                <a:tc>
                  <a:txBody>
                    <a:bodyPr/>
                    <a:lstStyle/>
                    <a:p>
                      <a:pPr algn="r" rtl="0" fontAlgn="ctr"/>
                      <a:r>
                        <a:rPr lang="es-ES" sz="1200" b="1" i="0" u="none" strike="noStrike">
                          <a:solidFill>
                            <a:srgbClr val="44546A"/>
                          </a:solidFill>
                          <a:effectLst/>
                          <a:latin typeface="Calibri" panose="020F0502020204030204" pitchFamily="34" charset="0"/>
                        </a:rPr>
                        <a:t>Fortalecimiento de la gestión y dirección del Sector Hacienda</a:t>
                      </a:r>
                    </a:p>
                  </a:txBody>
                  <a:tcPr marL="0" marR="0" marT="0" marB="0" anchor="ctr">
                    <a:lnL w="12700" cap="flat" cmpd="sng" algn="ctr">
                      <a:solidFill>
                        <a:schemeClr val="tx1"/>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2F2F2"/>
                    </a:solidFill>
                  </a:tcPr>
                </a:tc>
                <a:tc>
                  <a:txBody>
                    <a:bodyPr/>
                    <a:lstStyle/>
                    <a:p>
                      <a:pPr algn="r" rtl="0" fontAlgn="ctr"/>
                      <a:r>
                        <a:rPr lang="es-CO" sz="1200" b="0" i="0" u="none" strike="noStrike">
                          <a:solidFill>
                            <a:srgbClr val="44546A"/>
                          </a:solidFill>
                          <a:effectLst/>
                          <a:latin typeface="Calibri" panose="020F0502020204030204" pitchFamily="34" charset="0"/>
                        </a:rPr>
                        <a:t>          1,768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2F2F2"/>
                    </a:solidFill>
                  </a:tcPr>
                </a:tc>
                <a:tc>
                  <a:txBody>
                    <a:bodyPr/>
                    <a:lstStyle/>
                    <a:p>
                      <a:pPr algn="r" rtl="0" fontAlgn="ctr"/>
                      <a:r>
                        <a:rPr lang="es-CO" sz="1200" b="0" i="0" u="none" strike="noStrike">
                          <a:solidFill>
                            <a:srgbClr val="44546A"/>
                          </a:solidFill>
                          <a:effectLst/>
                          <a:latin typeface="Calibri" panose="020F0502020204030204" pitchFamily="34" charset="0"/>
                        </a:rPr>
                        <a:t>          1,568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2F2F2"/>
                    </a:solidFill>
                  </a:tcPr>
                </a:tc>
                <a:tc>
                  <a:txBody>
                    <a:bodyPr/>
                    <a:lstStyle/>
                    <a:p>
                      <a:pPr algn="r" rtl="0" fontAlgn="ctr"/>
                      <a:r>
                        <a:rPr lang="es-CO" sz="1200" b="0" i="0" u="none" strike="noStrike">
                          <a:solidFill>
                            <a:srgbClr val="44546A"/>
                          </a:solidFill>
                          <a:effectLst/>
                          <a:latin typeface="Calibri" panose="020F0502020204030204" pitchFamily="34" charset="0"/>
                        </a:rPr>
                        <a:t>          1,981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2F2F2"/>
                    </a:solidFill>
                  </a:tcPr>
                </a:tc>
                <a:tc>
                  <a:txBody>
                    <a:bodyPr/>
                    <a:lstStyle/>
                    <a:p>
                      <a:pPr algn="r" rtl="0" fontAlgn="ctr"/>
                      <a:r>
                        <a:rPr lang="es-CO" sz="1200" b="0" i="0" u="none" strike="noStrike">
                          <a:solidFill>
                            <a:srgbClr val="44546A"/>
                          </a:solidFill>
                          <a:effectLst/>
                          <a:latin typeface="Calibri" panose="020F0502020204030204" pitchFamily="34" charset="0"/>
                        </a:rPr>
                        <a:t>          2,909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2F2F2"/>
                    </a:solidFill>
                  </a:tcPr>
                </a:tc>
                <a:tc>
                  <a:txBody>
                    <a:bodyPr/>
                    <a:lstStyle/>
                    <a:p>
                      <a:pPr algn="r" rtl="0" fontAlgn="ctr"/>
                      <a:r>
                        <a:rPr lang="es-CO" sz="1200" b="0" i="0" u="none" strike="noStrike">
                          <a:solidFill>
                            <a:srgbClr val="44546A"/>
                          </a:solidFill>
                          <a:effectLst/>
                          <a:latin typeface="Calibri" panose="020F0502020204030204" pitchFamily="34" charset="0"/>
                        </a:rPr>
                        <a:t>          3,421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2F2F2"/>
                    </a:solidFill>
                  </a:tcPr>
                </a:tc>
                <a:tc>
                  <a:txBody>
                    <a:bodyPr/>
                    <a:lstStyle/>
                    <a:p>
                      <a:pPr algn="r" rtl="0" fontAlgn="ctr"/>
                      <a:r>
                        <a:rPr lang="es-CO" sz="1200" b="0" i="0" u="none" strike="noStrike">
                          <a:solidFill>
                            <a:srgbClr val="44546A"/>
                          </a:solidFill>
                          <a:effectLst/>
                          <a:latin typeface="Calibri" panose="020F0502020204030204" pitchFamily="34" charset="0"/>
                        </a:rPr>
                        <a:t>         2,297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2F2F2"/>
                    </a:solidFill>
                  </a:tcPr>
                </a:tc>
                <a:tc>
                  <a:txBody>
                    <a:bodyPr/>
                    <a:lstStyle/>
                    <a:p>
                      <a:pPr algn="r" rtl="0" fontAlgn="ctr"/>
                      <a:r>
                        <a:rPr lang="es-CO" sz="1200" b="0" i="0" u="none" strike="noStrike">
                          <a:solidFill>
                            <a:srgbClr val="44546A"/>
                          </a:solidFill>
                          <a:effectLst/>
                          <a:latin typeface="Calibri" panose="020F0502020204030204" pitchFamily="34" charset="0"/>
                        </a:rPr>
                        <a:t>26%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2F2F2"/>
                    </a:solidFill>
                  </a:tcPr>
                </a:tc>
                <a:tc>
                  <a:txBody>
                    <a:bodyPr/>
                    <a:lstStyle/>
                    <a:p>
                      <a:pPr algn="r" rtl="0" fontAlgn="ctr"/>
                      <a:r>
                        <a:rPr lang="es-CO" sz="1200" b="0" i="0" u="none" strike="noStrike" dirty="0">
                          <a:solidFill>
                            <a:srgbClr val="44546A"/>
                          </a:solidFill>
                          <a:effectLst/>
                          <a:latin typeface="Calibri" panose="020F0502020204030204" pitchFamily="34" charset="0"/>
                        </a:rPr>
                        <a:t>47%</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2F2F2"/>
                    </a:solidFill>
                  </a:tcPr>
                </a:tc>
                <a:tc>
                  <a:txBody>
                    <a:bodyPr/>
                    <a:lstStyle/>
                    <a:p>
                      <a:pPr algn="r" rtl="0" fontAlgn="ctr"/>
                      <a:r>
                        <a:rPr lang="es-CO" sz="1200" b="0" i="0" u="none" strike="noStrike" dirty="0">
                          <a:solidFill>
                            <a:srgbClr val="44546A"/>
                          </a:solidFill>
                          <a:effectLst/>
                          <a:latin typeface="Calibri" panose="020F0502020204030204" pitchFamily="34" charset="0"/>
                        </a:rPr>
                        <a:t>18%</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2F2F2"/>
                    </a:solidFill>
                  </a:tcPr>
                </a:tc>
                <a:tc>
                  <a:txBody>
                    <a:bodyPr/>
                    <a:lstStyle/>
                    <a:p>
                      <a:pPr algn="r" rtl="0" fontAlgn="ctr"/>
                      <a:r>
                        <a:rPr lang="es-CO" sz="1200" b="0" i="0" u="none" strike="noStrike">
                          <a:solidFill>
                            <a:srgbClr val="44546A"/>
                          </a:solidFill>
                          <a:effectLst/>
                          <a:latin typeface="Calibri" panose="020F0502020204030204" pitchFamily="34" charset="0"/>
                        </a:rPr>
                        <a:t>-33%</a:t>
                      </a:r>
                    </a:p>
                  </a:txBody>
                  <a:tcPr marL="0" marR="0" marT="0" marB="0" anchor="ctr">
                    <a:lnL w="6350" cap="flat" cmpd="sng" algn="ctr">
                      <a:solidFill>
                        <a:srgbClr val="B8CCE4"/>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2F2F2"/>
                    </a:solidFill>
                  </a:tcPr>
                </a:tc>
                <a:extLst>
                  <a:ext uri="{0D108BD9-81ED-4DB2-BD59-A6C34878D82A}">
                    <a16:rowId xmlns:a16="http://schemas.microsoft.com/office/drawing/2014/main" xmlns="" val="846565260"/>
                  </a:ext>
                </a:extLst>
              </a:tr>
              <a:tr h="657025">
                <a:tc>
                  <a:txBody>
                    <a:bodyPr/>
                    <a:lstStyle/>
                    <a:p>
                      <a:pPr algn="r" rtl="0" fontAlgn="ctr"/>
                      <a:r>
                        <a:rPr lang="es-ES" sz="1200" b="0" i="0" u="none" strike="noStrike">
                          <a:solidFill>
                            <a:srgbClr val="44546A"/>
                          </a:solidFill>
                          <a:effectLst/>
                          <a:latin typeface="Calibri" panose="020F0502020204030204" pitchFamily="34" charset="0"/>
                        </a:rPr>
                        <a:t>Ampliación de la capacidad institucional en el apoyo a los procesos misionales a nivel nacional</a:t>
                      </a:r>
                    </a:p>
                  </a:txBody>
                  <a:tcPr marL="0" marR="0" marT="0" marB="0" anchor="ctr">
                    <a:lnL w="12700" cap="flat" cmpd="sng" algn="ctr">
                      <a:solidFill>
                        <a:schemeClr val="tx1"/>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ctr"/>
                      <a:r>
                        <a:rPr lang="es-CO" sz="1200" b="0" i="0" u="none" strike="noStrike">
                          <a:solidFill>
                            <a:srgbClr val="44546A"/>
                          </a:solidFill>
                          <a:effectLst/>
                          <a:latin typeface="Calibri" panose="020F0502020204030204" pitchFamily="34" charset="0"/>
                        </a:rPr>
                        <a:t>          1,768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ctr"/>
                      <a:r>
                        <a:rPr lang="es-CO" sz="1200" b="0" i="0" u="none" strike="noStrike">
                          <a:solidFill>
                            <a:srgbClr val="44546A"/>
                          </a:solidFill>
                          <a:effectLst/>
                          <a:latin typeface="Calibri" panose="020F0502020204030204" pitchFamily="34" charset="0"/>
                        </a:rPr>
                        <a:t>          1,568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rtl="0" fontAlgn="ctr"/>
                      <a:r>
                        <a:rPr lang="es-CO" sz="1200" b="0" i="0" u="none" strike="noStrike">
                          <a:solidFill>
                            <a:srgbClr val="44546A"/>
                          </a:solidFill>
                          <a:effectLst/>
                          <a:latin typeface="Calibri" panose="020F0502020204030204" pitchFamily="34" charset="0"/>
                        </a:rPr>
                        <a:t>          1,981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rtl="0" fontAlgn="ctr"/>
                      <a:r>
                        <a:rPr lang="es-CO" sz="1200" b="0" i="0" u="none" strike="noStrike">
                          <a:solidFill>
                            <a:srgbClr val="44546A"/>
                          </a:solidFill>
                          <a:effectLst/>
                          <a:latin typeface="Calibri" panose="020F0502020204030204" pitchFamily="34" charset="0"/>
                        </a:rPr>
                        <a:t>          2,909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rtl="0" fontAlgn="ctr"/>
                      <a:r>
                        <a:rPr lang="es-CO" sz="1200" b="0" i="0" u="none" strike="noStrike">
                          <a:solidFill>
                            <a:srgbClr val="44546A"/>
                          </a:solidFill>
                          <a:effectLst/>
                          <a:latin typeface="Calibri" panose="020F0502020204030204" pitchFamily="34" charset="0"/>
                        </a:rPr>
                        <a:t>          3,421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ctr"/>
                      <a:r>
                        <a:rPr lang="es-CO" sz="1200" b="0" i="0" u="none" strike="noStrike">
                          <a:solidFill>
                            <a:srgbClr val="44546A"/>
                          </a:solidFill>
                          <a:effectLst/>
                          <a:latin typeface="Calibri" panose="020F0502020204030204" pitchFamily="34" charset="0"/>
                        </a:rPr>
                        <a:t>         2,297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B8CCE4"/>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rtl="0" fontAlgn="ctr"/>
                      <a:r>
                        <a:rPr lang="es-CO" sz="1200" b="0" i="0" u="none" strike="noStrike">
                          <a:solidFill>
                            <a:srgbClr val="44546A"/>
                          </a:solidFill>
                          <a:effectLst/>
                          <a:latin typeface="Calibri" panose="020F0502020204030204" pitchFamily="34" charset="0"/>
                        </a:rPr>
                        <a:t>26%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r" rtl="0" fontAlgn="ctr"/>
                      <a:r>
                        <a:rPr lang="es-CO" sz="1200" b="0" i="0" u="none" strike="noStrike">
                          <a:solidFill>
                            <a:srgbClr val="44546A"/>
                          </a:solidFill>
                          <a:effectLst/>
                          <a:latin typeface="Calibri" panose="020F0502020204030204" pitchFamily="34" charset="0"/>
                        </a:rPr>
                        <a:t>47%</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r" rtl="0" fontAlgn="ctr"/>
                      <a:r>
                        <a:rPr lang="es-CO" sz="1200" b="0" i="0" u="none" strike="noStrike" dirty="0">
                          <a:solidFill>
                            <a:srgbClr val="44546A"/>
                          </a:solidFill>
                          <a:effectLst/>
                          <a:latin typeface="Calibri" panose="020F0502020204030204" pitchFamily="34" charset="0"/>
                        </a:rPr>
                        <a:t>18%</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r" rtl="0" fontAlgn="ctr"/>
                      <a:r>
                        <a:rPr lang="es-CO" sz="1200" b="0" i="0" u="none" strike="noStrike" dirty="0">
                          <a:solidFill>
                            <a:srgbClr val="44546A"/>
                          </a:solidFill>
                          <a:effectLst/>
                          <a:latin typeface="Calibri" panose="020F0502020204030204" pitchFamily="34" charset="0"/>
                        </a:rPr>
                        <a:t>-33%</a:t>
                      </a:r>
                    </a:p>
                  </a:txBody>
                  <a:tcPr marL="0" marR="0" marT="0" marB="0" anchor="ctr">
                    <a:lnL w="6350" cap="flat" cmpd="sng" algn="ctr">
                      <a:solidFill>
                        <a:srgbClr val="B8CCE4"/>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B8CCE4"/>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xmlns="" val="12771794"/>
                  </a:ext>
                </a:extLst>
              </a:tr>
            </a:tbl>
          </a:graphicData>
        </a:graphic>
      </p:graphicFrame>
      <p:graphicFrame>
        <p:nvGraphicFramePr>
          <p:cNvPr id="5" name="Tabla 4"/>
          <p:cNvGraphicFramePr>
            <a:graphicFrameLocks noGrp="1"/>
          </p:cNvGraphicFramePr>
          <p:nvPr>
            <p:extLst>
              <p:ext uri="{D42A27DB-BD31-4B8C-83A1-F6EECF244321}">
                <p14:modId xmlns:p14="http://schemas.microsoft.com/office/powerpoint/2010/main" val="2896988289"/>
              </p:ext>
            </p:extLst>
          </p:nvPr>
        </p:nvGraphicFramePr>
        <p:xfrm>
          <a:off x="401834" y="5411304"/>
          <a:ext cx="6105267" cy="364800"/>
        </p:xfrm>
        <a:graphic>
          <a:graphicData uri="http://schemas.openxmlformats.org/drawingml/2006/table">
            <a:tbl>
              <a:tblPr>
                <a:tableStyleId>{2D5ABB26-0587-4C30-8999-92F81FD0307C}</a:tableStyleId>
              </a:tblPr>
              <a:tblGrid>
                <a:gridCol w="6105267">
                  <a:extLst>
                    <a:ext uri="{9D8B030D-6E8A-4147-A177-3AD203B41FA5}">
                      <a16:colId xmlns:a16="http://schemas.microsoft.com/office/drawing/2014/main" xmlns="" val="1202380372"/>
                    </a:ext>
                  </a:extLst>
                </a:gridCol>
              </a:tblGrid>
              <a:tr h="78197">
                <a:tc>
                  <a:txBody>
                    <a:bodyPr/>
                    <a:lstStyle/>
                    <a:p>
                      <a:pPr algn="just" rtl="0" fontAlgn="ctr"/>
                      <a:r>
                        <a:rPr lang="es-ES" sz="500" u="none" strike="noStrike">
                          <a:solidFill>
                            <a:srgbClr val="002060"/>
                          </a:solidFill>
                          <a:effectLst/>
                        </a:rPr>
                        <a:t>* Apropiación vigente a 30 de abril de 2020, SIN descontar partidas suspendidas</a:t>
                      </a:r>
                      <a:endParaRPr lang="es-ES" sz="500" b="0" i="0" u="none" strike="noStrike">
                        <a:solidFill>
                          <a:srgbClr val="002060"/>
                        </a:solidFill>
                        <a:effectLst/>
                        <a:latin typeface="Calibri" panose="020F0502020204030204" pitchFamily="34" charset="0"/>
                      </a:endParaRPr>
                    </a:p>
                  </a:txBody>
                  <a:tcPr marL="0" marR="0" marT="0" marB="0" anchor="ctr"/>
                </a:tc>
                <a:extLst>
                  <a:ext uri="{0D108BD9-81ED-4DB2-BD59-A6C34878D82A}">
                    <a16:rowId xmlns:a16="http://schemas.microsoft.com/office/drawing/2014/main" xmlns="" val="347556302"/>
                  </a:ext>
                </a:extLst>
              </a:tr>
              <a:tr h="286603">
                <a:tc>
                  <a:txBody>
                    <a:bodyPr/>
                    <a:lstStyle/>
                    <a:p>
                      <a:pPr algn="just" rtl="0" fontAlgn="ctr"/>
                      <a:r>
                        <a:rPr lang="es-CO" sz="500" u="none" strike="noStrike" dirty="0">
                          <a:solidFill>
                            <a:srgbClr val="002060"/>
                          </a:solidFill>
                          <a:effectLst/>
                        </a:rPr>
                        <a:t>** Apropiación vigente a 30 de abril de 2020, descontando partidas suspendidas</a:t>
                      </a:r>
                      <a:endParaRPr lang="es-CO" sz="500" b="0" i="0" u="none" strike="noStrike" dirty="0">
                        <a:solidFill>
                          <a:srgbClr val="002060"/>
                        </a:solidFill>
                        <a:effectLst/>
                        <a:latin typeface="Calibri" panose="020F0502020204030204" pitchFamily="34" charset="0"/>
                      </a:endParaRPr>
                    </a:p>
                  </a:txBody>
                  <a:tcPr marL="0" marR="0" marT="0" marB="0" anchor="ctr"/>
                </a:tc>
                <a:extLst>
                  <a:ext uri="{0D108BD9-81ED-4DB2-BD59-A6C34878D82A}">
                    <a16:rowId xmlns:a16="http://schemas.microsoft.com/office/drawing/2014/main" xmlns="" val="2571866931"/>
                  </a:ext>
                </a:extLst>
              </a:tr>
            </a:tbl>
          </a:graphicData>
        </a:graphic>
      </p:graphicFrame>
    </p:spTree>
    <p:extLst>
      <p:ext uri="{BB962C8B-B14F-4D97-AF65-F5344CB8AC3E}">
        <p14:creationId xmlns:p14="http://schemas.microsoft.com/office/powerpoint/2010/main" val="202891925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5">
            <a:extLst>
              <a:ext uri="{FF2B5EF4-FFF2-40B4-BE49-F238E27FC236}">
                <a16:creationId xmlns:a16="http://schemas.microsoft.com/office/drawing/2014/main" xmlns="" id="{147A00F9-85D5-482F-8929-515BA65B6DAA}"/>
              </a:ext>
            </a:extLst>
          </p:cNvPr>
          <p:cNvSpPr>
            <a:spLocks noGrp="1"/>
          </p:cNvSpPr>
          <p:nvPr>
            <p:ph type="title"/>
          </p:nvPr>
        </p:nvSpPr>
        <p:spPr>
          <a:xfrm>
            <a:off x="292653" y="250793"/>
            <a:ext cx="11613596" cy="559387"/>
          </a:xfrm>
        </p:spPr>
        <p:txBody>
          <a:bodyPr/>
          <a:lstStyle/>
          <a:p>
            <a:r>
              <a:rPr lang="es-CO" dirty="0"/>
              <a:t>3</a:t>
            </a:r>
            <a:r>
              <a:rPr lang="es-CO" dirty="0" smtClean="0"/>
              <a:t>.2 </a:t>
            </a:r>
            <a:r>
              <a:rPr lang="es-CO" dirty="0"/>
              <a:t>Solicitud MGMP Inversión</a:t>
            </a:r>
          </a:p>
        </p:txBody>
      </p:sp>
      <p:sp>
        <p:nvSpPr>
          <p:cNvPr id="17" name="Text Placeholder 16">
            <a:extLst>
              <a:ext uri="{FF2B5EF4-FFF2-40B4-BE49-F238E27FC236}">
                <a16:creationId xmlns:a16="http://schemas.microsoft.com/office/drawing/2014/main" xmlns="" id="{CC7E4799-0F53-4A92-81A5-D4162B3A1AAE}"/>
              </a:ext>
            </a:extLst>
          </p:cNvPr>
          <p:cNvSpPr>
            <a:spLocks noGrp="1"/>
          </p:cNvSpPr>
          <p:nvPr>
            <p:ph type="body" sz="quarter" idx="10"/>
          </p:nvPr>
        </p:nvSpPr>
        <p:spPr>
          <a:xfrm>
            <a:off x="291865" y="810180"/>
            <a:ext cx="11614384" cy="360939"/>
          </a:xfrm>
        </p:spPr>
        <p:txBody>
          <a:bodyPr/>
          <a:lstStyle/>
          <a:p>
            <a:r>
              <a:rPr lang="es-CO" dirty="0"/>
              <a:t>Resumen de Requerimientos Adicionales en Inversión (con respecto a </a:t>
            </a:r>
            <a:r>
              <a:rPr lang="es-CO" dirty="0" smtClean="0"/>
              <a:t>2020)</a:t>
            </a:r>
            <a:endParaRPr lang="es-CO" dirty="0"/>
          </a:p>
        </p:txBody>
      </p:sp>
      <p:sp>
        <p:nvSpPr>
          <p:cNvPr id="2" name="Rectángulo 1"/>
          <p:cNvSpPr/>
          <p:nvPr/>
        </p:nvSpPr>
        <p:spPr>
          <a:xfrm>
            <a:off x="291865" y="1566733"/>
            <a:ext cx="11505063" cy="3077766"/>
          </a:xfrm>
          <a:prstGeom prst="rect">
            <a:avLst/>
          </a:prstGeom>
        </p:spPr>
        <p:txBody>
          <a:bodyPr wrap="square">
            <a:spAutoFit/>
          </a:bodyPr>
          <a:lstStyle/>
          <a:p>
            <a:pPr marL="285750" indent="-285750" algn="just">
              <a:buFont typeface="Wingdings" panose="05000000000000000000" pitchFamily="2" charset="2"/>
              <a:buChar char="Ø"/>
            </a:pPr>
            <a:r>
              <a:rPr lang="es-ES" sz="1600" dirty="0" smtClean="0"/>
              <a:t>Para </a:t>
            </a:r>
            <a:r>
              <a:rPr lang="es-ES" sz="1600" dirty="0"/>
              <a:t>la vigencia 2021 se </a:t>
            </a:r>
            <a:r>
              <a:rPr lang="es-ES" sz="1600" dirty="0" smtClean="0"/>
              <a:t>requerirán </a:t>
            </a:r>
            <a:r>
              <a:rPr lang="es-ES" sz="1600" dirty="0"/>
              <a:t>recursos adicionales a los solicitados en el SUIFP  de </a:t>
            </a:r>
            <a:r>
              <a:rPr lang="es-ES" sz="1600" dirty="0" smtClean="0"/>
              <a:t>$1.981 </a:t>
            </a:r>
            <a:r>
              <a:rPr lang="es-ES" sz="1600" dirty="0"/>
              <a:t>Millones </a:t>
            </a:r>
            <a:r>
              <a:rPr lang="es-ES" sz="1600" dirty="0" smtClean="0"/>
              <a:t>para </a:t>
            </a:r>
            <a:r>
              <a:rPr lang="es-ES" sz="1600" dirty="0"/>
              <a:t>el proyecto "Ampliación de la capacidad institucional en el apoyo a los procesos misionales a nivel nacional" por valor de $</a:t>
            </a:r>
            <a:r>
              <a:rPr lang="es-ES" sz="1600" dirty="0" smtClean="0"/>
              <a:t>936 </a:t>
            </a:r>
            <a:r>
              <a:rPr lang="es-ES" sz="1600" dirty="0"/>
              <a:t>millones, para un requerimiento total de $</a:t>
            </a:r>
            <a:r>
              <a:rPr lang="es-ES" sz="1600" dirty="0" smtClean="0"/>
              <a:t>2.917 </a:t>
            </a:r>
            <a:r>
              <a:rPr lang="es-ES" sz="1600" dirty="0"/>
              <a:t>millones, con el fin de:</a:t>
            </a:r>
          </a:p>
          <a:p>
            <a:pPr algn="just"/>
            <a:endParaRPr lang="es-ES" sz="1600" dirty="0"/>
          </a:p>
          <a:p>
            <a:pPr marL="1200150" lvl="2" indent="-285750" algn="just">
              <a:buFont typeface="Wingdings" panose="05000000000000000000" pitchFamily="2" charset="2"/>
              <a:buChar char="Ø"/>
            </a:pPr>
            <a:r>
              <a:rPr lang="es-ES" sz="1600" dirty="0" smtClean="0"/>
              <a:t>Implementación </a:t>
            </a:r>
            <a:r>
              <a:rPr lang="es-ES" sz="1600" dirty="0"/>
              <a:t>de un sistema de información para la automatización del ciclo de inteligencia e integración con otros sistemas misionales.</a:t>
            </a:r>
          </a:p>
          <a:p>
            <a:pPr marL="1200150" lvl="2" indent="-285750" algn="just">
              <a:buFont typeface="Wingdings" panose="05000000000000000000" pitchFamily="2" charset="2"/>
              <a:buChar char="Ø"/>
            </a:pPr>
            <a:r>
              <a:rPr lang="es-ES" sz="1600" dirty="0" smtClean="0"/>
              <a:t>Diseño </a:t>
            </a:r>
            <a:r>
              <a:rPr lang="es-ES" sz="1600" dirty="0"/>
              <a:t>e implementación de la versión 2 del Sistema de Reporte en Línea - SIREL</a:t>
            </a:r>
          </a:p>
          <a:p>
            <a:pPr marL="1200150" lvl="2" indent="-285750" algn="just">
              <a:buFont typeface="Wingdings" panose="05000000000000000000" pitchFamily="2" charset="2"/>
              <a:buChar char="Ø"/>
            </a:pPr>
            <a:r>
              <a:rPr lang="es-ES" sz="1600" dirty="0" smtClean="0"/>
              <a:t>Renovación </a:t>
            </a:r>
            <a:r>
              <a:rPr lang="es-ES" sz="1600" dirty="0"/>
              <a:t>del esquema de virtualización en el Centro Alterno que soporte las máquinas virtuales de la Sede Principal</a:t>
            </a:r>
          </a:p>
          <a:p>
            <a:pPr marL="1200150" lvl="2" indent="-285750" algn="just">
              <a:buFont typeface="Wingdings" panose="05000000000000000000" pitchFamily="2" charset="2"/>
              <a:buChar char="Ø"/>
            </a:pPr>
            <a:r>
              <a:rPr lang="es-ES" sz="1600" dirty="0" smtClean="0"/>
              <a:t>Implementación </a:t>
            </a:r>
            <a:r>
              <a:rPr lang="es-ES" sz="1600" dirty="0"/>
              <a:t>del Programa de Entrenamiento de Alto Nivel generando capacidades instaladas en la UIAF y en el sistema ALA/CFT/CFPDAM</a:t>
            </a:r>
          </a:p>
          <a:p>
            <a:pPr marL="1200150" lvl="2" indent="-285750" algn="just">
              <a:buFont typeface="Wingdings" panose="05000000000000000000" pitchFamily="2" charset="2"/>
              <a:buChar char="Ø"/>
            </a:pPr>
            <a:r>
              <a:rPr lang="es-ES" sz="1600" dirty="0" smtClean="0"/>
              <a:t>Saldo </a:t>
            </a:r>
            <a:r>
              <a:rPr lang="es-ES" sz="1600" dirty="0"/>
              <a:t>para la adquisición del inmueble (piso 7° Edificio Torre Bancolombia)</a:t>
            </a:r>
          </a:p>
        </p:txBody>
      </p:sp>
      <p:sp>
        <p:nvSpPr>
          <p:cNvPr id="5" name="Flecha izquierda 4">
            <a:hlinkClick r:id="rId2" action="ppaction://hlinksldjump"/>
          </p:cNvPr>
          <p:cNvSpPr/>
          <p:nvPr/>
        </p:nvSpPr>
        <p:spPr>
          <a:xfrm>
            <a:off x="11136573" y="6387153"/>
            <a:ext cx="846162" cy="327546"/>
          </a:xfrm>
          <a:prstGeom prst="leftArrow">
            <a:avLst/>
          </a:pr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s-CO" dirty="0" err="1" smtClean="0"/>
          </a:p>
        </p:txBody>
      </p:sp>
      <p:sp>
        <p:nvSpPr>
          <p:cNvPr id="6" name="CuadroTexto 5">
            <a:hlinkClick r:id="rId2" action="ppaction://hlinksldjump"/>
          </p:cNvPr>
          <p:cNvSpPr txBox="1"/>
          <p:nvPr/>
        </p:nvSpPr>
        <p:spPr>
          <a:xfrm>
            <a:off x="11341290" y="6420121"/>
            <a:ext cx="1282890" cy="261610"/>
          </a:xfrm>
          <a:prstGeom prst="rect">
            <a:avLst/>
          </a:prstGeom>
          <a:noFill/>
        </p:spPr>
        <p:txBody>
          <a:bodyPr wrap="square" rtlCol="0" anchor="ctr">
            <a:spAutoFit/>
          </a:bodyPr>
          <a:lstStyle/>
          <a:p>
            <a:pPr algn="l">
              <a:spcBef>
                <a:spcPts val="600"/>
              </a:spcBef>
            </a:pPr>
            <a:r>
              <a:rPr lang="es-CO" sz="1100" dirty="0" smtClean="0"/>
              <a:t>volver</a:t>
            </a:r>
          </a:p>
        </p:txBody>
      </p:sp>
    </p:spTree>
    <p:extLst>
      <p:ext uri="{BB962C8B-B14F-4D97-AF65-F5344CB8AC3E}">
        <p14:creationId xmlns:p14="http://schemas.microsoft.com/office/powerpoint/2010/main" val="165017640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5">
            <a:extLst>
              <a:ext uri="{FF2B5EF4-FFF2-40B4-BE49-F238E27FC236}">
                <a16:creationId xmlns:a16="http://schemas.microsoft.com/office/drawing/2014/main" xmlns="" id="{147A00F9-85D5-482F-8929-515BA65B6DAA}"/>
              </a:ext>
            </a:extLst>
          </p:cNvPr>
          <p:cNvSpPr>
            <a:spLocks noGrp="1"/>
          </p:cNvSpPr>
          <p:nvPr>
            <p:ph type="title"/>
          </p:nvPr>
        </p:nvSpPr>
        <p:spPr>
          <a:xfrm>
            <a:off x="292653" y="123824"/>
            <a:ext cx="11613596" cy="559387"/>
          </a:xfrm>
        </p:spPr>
        <p:txBody>
          <a:bodyPr/>
          <a:lstStyle/>
          <a:p>
            <a:r>
              <a:rPr lang="es-CO" dirty="0"/>
              <a:t>Ingresos</a:t>
            </a:r>
          </a:p>
        </p:txBody>
      </p:sp>
      <p:sp>
        <p:nvSpPr>
          <p:cNvPr id="17" name="Text Placeholder 16">
            <a:extLst>
              <a:ext uri="{FF2B5EF4-FFF2-40B4-BE49-F238E27FC236}">
                <a16:creationId xmlns:a16="http://schemas.microsoft.com/office/drawing/2014/main" xmlns="" id="{CC7E4799-0F53-4A92-81A5-D4162B3A1AAE}"/>
              </a:ext>
            </a:extLst>
          </p:cNvPr>
          <p:cNvSpPr>
            <a:spLocks noGrp="1"/>
          </p:cNvSpPr>
          <p:nvPr>
            <p:ph type="body" sz="quarter" idx="10"/>
          </p:nvPr>
        </p:nvSpPr>
        <p:spPr>
          <a:xfrm>
            <a:off x="291865" y="622110"/>
            <a:ext cx="11614384" cy="360939"/>
          </a:xfrm>
        </p:spPr>
        <p:txBody>
          <a:bodyPr/>
          <a:lstStyle/>
          <a:p>
            <a:r>
              <a:rPr lang="es-CO" sz="1400" dirty="0"/>
              <a:t>Tendencia de ingresos propios</a:t>
            </a:r>
          </a:p>
          <a:p>
            <a:endParaRPr lang="es-CO" sz="1400" dirty="0"/>
          </a:p>
        </p:txBody>
      </p:sp>
      <p:sp>
        <p:nvSpPr>
          <p:cNvPr id="12" name="Title 15">
            <a:extLst>
              <a:ext uri="{FF2B5EF4-FFF2-40B4-BE49-F238E27FC236}">
                <a16:creationId xmlns:a16="http://schemas.microsoft.com/office/drawing/2014/main" xmlns="" id="{C05F12DD-A51C-4971-A8AB-88571329105E}"/>
              </a:ext>
            </a:extLst>
          </p:cNvPr>
          <p:cNvSpPr txBox="1">
            <a:spLocks/>
          </p:cNvSpPr>
          <p:nvPr/>
        </p:nvSpPr>
        <p:spPr>
          <a:xfrm>
            <a:off x="9243583" y="357848"/>
            <a:ext cx="4522506" cy="559387"/>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lang="es-CO" sz="3600" b="0" kern="1200" spc="-150">
                <a:solidFill>
                  <a:schemeClr val="tx1"/>
                </a:solidFill>
                <a:latin typeface="Work Sans" panose="00000500000000000000" pitchFamily="2" charset="0"/>
                <a:ea typeface="+mj-ea"/>
                <a:cs typeface="+mj-cs"/>
              </a:defRPr>
            </a:lvl1pPr>
          </a:lstStyle>
          <a:p>
            <a:r>
              <a:rPr lang="es-CO" sz="2000" dirty="0"/>
              <a:t>Sector </a:t>
            </a:r>
            <a:r>
              <a:rPr lang="es-CO" sz="2000" dirty="0" smtClean="0"/>
              <a:t>Hacienda</a:t>
            </a:r>
            <a:endParaRPr lang="es-CO" sz="2000" dirty="0"/>
          </a:p>
        </p:txBody>
      </p:sp>
      <p:graphicFrame>
        <p:nvGraphicFramePr>
          <p:cNvPr id="6" name="Gráfico 5">
            <a:extLst>
              <a:ext uri="{FF2B5EF4-FFF2-40B4-BE49-F238E27FC236}">
                <a16:creationId xmlns:a16="http://schemas.microsoft.com/office/drawing/2014/main" xmlns="" id="{00000000-0008-0000-0700-000002000000}"/>
              </a:ext>
            </a:extLst>
          </p:cNvPr>
          <p:cNvGraphicFramePr>
            <a:graphicFrameLocks/>
          </p:cNvGraphicFramePr>
          <p:nvPr>
            <p:extLst>
              <p:ext uri="{D42A27DB-BD31-4B8C-83A1-F6EECF244321}">
                <p14:modId xmlns:p14="http://schemas.microsoft.com/office/powerpoint/2010/main" val="3701737992"/>
              </p:ext>
            </p:extLst>
          </p:nvPr>
        </p:nvGraphicFramePr>
        <p:xfrm>
          <a:off x="1651380" y="1151259"/>
          <a:ext cx="9132894" cy="5372371"/>
        </p:xfrm>
        <a:graphic>
          <a:graphicData uri="http://schemas.openxmlformats.org/drawingml/2006/chart">
            <c:chart xmlns:c="http://schemas.openxmlformats.org/drawingml/2006/chart" xmlns:r="http://schemas.openxmlformats.org/officeDocument/2006/relationships" r:id="rId2"/>
          </a:graphicData>
        </a:graphic>
      </p:graphicFrame>
      <p:sp>
        <p:nvSpPr>
          <p:cNvPr id="7" name="Text Placeholder 16">
            <a:extLst>
              <a:ext uri="{FF2B5EF4-FFF2-40B4-BE49-F238E27FC236}">
                <a16:creationId xmlns:a16="http://schemas.microsoft.com/office/drawing/2014/main" xmlns="" id="{CC7E4799-0F53-4A92-81A5-D4162B3A1AAE}"/>
              </a:ext>
            </a:extLst>
          </p:cNvPr>
          <p:cNvSpPr>
            <a:spLocks noGrp="1"/>
          </p:cNvSpPr>
          <p:nvPr>
            <p:ph type="body" sz="quarter" idx="10"/>
          </p:nvPr>
        </p:nvSpPr>
        <p:spPr>
          <a:xfrm>
            <a:off x="8887235" y="1481335"/>
            <a:ext cx="1346165" cy="360939"/>
          </a:xfrm>
        </p:spPr>
        <p:txBody>
          <a:bodyPr/>
          <a:lstStyle/>
          <a:p>
            <a:r>
              <a:rPr lang="es-CO" sz="500" dirty="0" smtClean="0"/>
              <a:t>Cifras en millones de pesos </a:t>
            </a:r>
            <a:endParaRPr lang="es-CO" sz="500" dirty="0"/>
          </a:p>
          <a:p>
            <a:endParaRPr lang="es-CO" sz="500" dirty="0"/>
          </a:p>
        </p:txBody>
      </p:sp>
    </p:spTree>
    <p:extLst>
      <p:ext uri="{BB962C8B-B14F-4D97-AF65-F5344CB8AC3E}">
        <p14:creationId xmlns:p14="http://schemas.microsoft.com/office/powerpoint/2010/main" val="69292009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xmlns="" id="{BCA35AD4-8888-4306-94F2-DE7FCFEBF58A}"/>
              </a:ext>
            </a:extLst>
          </p:cNvPr>
          <p:cNvSpPr>
            <a:spLocks noGrp="1"/>
          </p:cNvSpPr>
          <p:nvPr>
            <p:ph type="body" sz="quarter" idx="12"/>
          </p:nvPr>
        </p:nvSpPr>
        <p:spPr>
          <a:xfrm>
            <a:off x="6021238" y="5227607"/>
            <a:ext cx="5822830" cy="800061"/>
          </a:xfrm>
        </p:spPr>
        <p:txBody>
          <a:bodyPr>
            <a:noAutofit/>
          </a:bodyPr>
          <a:lstStyle/>
          <a:p>
            <a:pPr algn="just"/>
            <a:r>
              <a:rPr lang="es-ES" sz="6000" dirty="0" smtClean="0"/>
              <a:t>Supersolidaria</a:t>
            </a:r>
            <a:endParaRPr lang="es-CO" sz="6000" dirty="0"/>
          </a:p>
        </p:txBody>
      </p:sp>
      <p:pic>
        <p:nvPicPr>
          <p:cNvPr id="8194" name="Picture 2" descr="Ministerio de Hacienda y CrÃ©dito PÃºblic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5328" y="273570"/>
            <a:ext cx="4381500" cy="933450"/>
          </a:xfrm>
          <a:prstGeom prst="rect">
            <a:avLst/>
          </a:prstGeom>
          <a:noFill/>
          <a:extLst>
            <a:ext uri="{909E8E84-426E-40DD-AFC4-6F175D3DCCD1}">
              <a14:hiddenFill xmlns:a14="http://schemas.microsoft.com/office/drawing/2010/main">
                <a:solidFill>
                  <a:srgbClr val="FFFFFF"/>
                </a:solidFill>
              </a14:hiddenFill>
            </a:ext>
          </a:extLst>
        </p:spPr>
      </p:pic>
      <p:sp>
        <p:nvSpPr>
          <p:cNvPr id="4" name="Flecha izquierda 3">
            <a:hlinkClick r:id="rId3" action="ppaction://hlinksldjump"/>
          </p:cNvPr>
          <p:cNvSpPr/>
          <p:nvPr/>
        </p:nvSpPr>
        <p:spPr>
          <a:xfrm>
            <a:off x="11136573" y="6387153"/>
            <a:ext cx="846162" cy="327546"/>
          </a:xfrm>
          <a:prstGeom prst="leftArrow">
            <a:avLst/>
          </a:prstGeom>
          <a:solidFill>
            <a:schemeClr val="bg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s-CO" dirty="0" err="1" smtClean="0"/>
          </a:p>
        </p:txBody>
      </p:sp>
      <p:sp>
        <p:nvSpPr>
          <p:cNvPr id="5" name="CuadroTexto 4">
            <a:hlinkClick r:id="rId3" action="ppaction://hlinksldjump"/>
          </p:cNvPr>
          <p:cNvSpPr txBox="1"/>
          <p:nvPr/>
        </p:nvSpPr>
        <p:spPr>
          <a:xfrm>
            <a:off x="11341290" y="6420121"/>
            <a:ext cx="1282890" cy="261610"/>
          </a:xfrm>
          <a:prstGeom prst="rect">
            <a:avLst/>
          </a:prstGeom>
          <a:noFill/>
        </p:spPr>
        <p:txBody>
          <a:bodyPr wrap="square" rtlCol="0" anchor="ctr">
            <a:spAutoFit/>
          </a:bodyPr>
          <a:lstStyle/>
          <a:p>
            <a:pPr algn="l">
              <a:spcBef>
                <a:spcPts val="600"/>
              </a:spcBef>
            </a:pPr>
            <a:r>
              <a:rPr lang="es-CO" sz="1100" dirty="0" smtClean="0"/>
              <a:t>volver</a:t>
            </a:r>
          </a:p>
        </p:txBody>
      </p:sp>
    </p:spTree>
    <p:extLst>
      <p:ext uri="{BB962C8B-B14F-4D97-AF65-F5344CB8AC3E}">
        <p14:creationId xmlns:p14="http://schemas.microsoft.com/office/powerpoint/2010/main" val="3576098827"/>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xmlns="" id="{A9BF9024-8020-45D8-80DC-C010FECB1919}"/>
              </a:ext>
            </a:extLst>
          </p:cNvPr>
          <p:cNvSpPr>
            <a:spLocks noGrp="1"/>
          </p:cNvSpPr>
          <p:nvPr>
            <p:ph type="body" sz="quarter" idx="11"/>
          </p:nvPr>
        </p:nvSpPr>
        <p:spPr/>
        <p:txBody>
          <a:bodyPr>
            <a:normAutofit/>
          </a:bodyPr>
          <a:lstStyle/>
          <a:p>
            <a:r>
              <a:rPr lang="es-CO" dirty="0"/>
              <a:t>Ingresos</a:t>
            </a:r>
          </a:p>
        </p:txBody>
      </p:sp>
      <p:sp>
        <p:nvSpPr>
          <p:cNvPr id="12" name="Text Placeholder 11">
            <a:extLst>
              <a:ext uri="{FF2B5EF4-FFF2-40B4-BE49-F238E27FC236}">
                <a16:creationId xmlns:a16="http://schemas.microsoft.com/office/drawing/2014/main" xmlns="" id="{F474FB92-D38F-4078-BAA8-B8932BB77242}"/>
              </a:ext>
            </a:extLst>
          </p:cNvPr>
          <p:cNvSpPr>
            <a:spLocks noGrp="1"/>
          </p:cNvSpPr>
          <p:nvPr>
            <p:ph type="body" sz="quarter" idx="12"/>
          </p:nvPr>
        </p:nvSpPr>
        <p:spPr/>
        <p:txBody>
          <a:bodyPr>
            <a:normAutofit/>
          </a:bodyPr>
          <a:lstStyle/>
          <a:p>
            <a:r>
              <a:rPr lang="es-CO" dirty="0"/>
              <a:t>1</a:t>
            </a:r>
            <a:r>
              <a:rPr lang="es-CO" dirty="0" smtClean="0"/>
              <a:t>.</a:t>
            </a:r>
            <a:endParaRPr lang="es-CO" dirty="0"/>
          </a:p>
        </p:txBody>
      </p:sp>
    </p:spTree>
    <p:extLst>
      <p:ext uri="{BB962C8B-B14F-4D97-AF65-F5344CB8AC3E}">
        <p14:creationId xmlns:p14="http://schemas.microsoft.com/office/powerpoint/2010/main" val="83039675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5">
            <a:extLst>
              <a:ext uri="{FF2B5EF4-FFF2-40B4-BE49-F238E27FC236}">
                <a16:creationId xmlns:a16="http://schemas.microsoft.com/office/drawing/2014/main" xmlns="" id="{147A00F9-85D5-482F-8929-515BA65B6DAA}"/>
              </a:ext>
            </a:extLst>
          </p:cNvPr>
          <p:cNvSpPr>
            <a:spLocks noGrp="1"/>
          </p:cNvSpPr>
          <p:nvPr>
            <p:ph type="title"/>
          </p:nvPr>
        </p:nvSpPr>
        <p:spPr>
          <a:xfrm>
            <a:off x="114444" y="262418"/>
            <a:ext cx="2991162" cy="559387"/>
          </a:xfrm>
        </p:spPr>
        <p:txBody>
          <a:bodyPr/>
          <a:lstStyle/>
          <a:p>
            <a:r>
              <a:rPr lang="es-CO" dirty="0"/>
              <a:t>Ingresos</a:t>
            </a:r>
          </a:p>
        </p:txBody>
      </p:sp>
      <p:graphicFrame>
        <p:nvGraphicFramePr>
          <p:cNvPr id="3" name="Tabla 2"/>
          <p:cNvGraphicFramePr>
            <a:graphicFrameLocks noGrp="1"/>
          </p:cNvGraphicFramePr>
          <p:nvPr>
            <p:extLst/>
          </p:nvPr>
        </p:nvGraphicFramePr>
        <p:xfrm>
          <a:off x="2101758" y="658033"/>
          <a:ext cx="9567077" cy="6077104"/>
        </p:xfrm>
        <a:graphic>
          <a:graphicData uri="http://schemas.openxmlformats.org/drawingml/2006/table">
            <a:tbl>
              <a:tblPr/>
              <a:tblGrid>
                <a:gridCol w="2371763">
                  <a:extLst>
                    <a:ext uri="{9D8B030D-6E8A-4147-A177-3AD203B41FA5}">
                      <a16:colId xmlns:a16="http://schemas.microsoft.com/office/drawing/2014/main" xmlns="" val="316193905"/>
                    </a:ext>
                  </a:extLst>
                </a:gridCol>
                <a:gridCol w="845002">
                  <a:extLst>
                    <a:ext uri="{9D8B030D-6E8A-4147-A177-3AD203B41FA5}">
                      <a16:colId xmlns:a16="http://schemas.microsoft.com/office/drawing/2014/main" xmlns="" val="3327133074"/>
                    </a:ext>
                  </a:extLst>
                </a:gridCol>
                <a:gridCol w="845002">
                  <a:extLst>
                    <a:ext uri="{9D8B030D-6E8A-4147-A177-3AD203B41FA5}">
                      <a16:colId xmlns:a16="http://schemas.microsoft.com/office/drawing/2014/main" xmlns="" val="1652818953"/>
                    </a:ext>
                  </a:extLst>
                </a:gridCol>
                <a:gridCol w="845002">
                  <a:extLst>
                    <a:ext uri="{9D8B030D-6E8A-4147-A177-3AD203B41FA5}">
                      <a16:colId xmlns:a16="http://schemas.microsoft.com/office/drawing/2014/main" xmlns="" val="648588838"/>
                    </a:ext>
                  </a:extLst>
                </a:gridCol>
                <a:gridCol w="845002">
                  <a:extLst>
                    <a:ext uri="{9D8B030D-6E8A-4147-A177-3AD203B41FA5}">
                      <a16:colId xmlns:a16="http://schemas.microsoft.com/office/drawing/2014/main" xmlns="" val="421791806"/>
                    </a:ext>
                  </a:extLst>
                </a:gridCol>
                <a:gridCol w="845002">
                  <a:extLst>
                    <a:ext uri="{9D8B030D-6E8A-4147-A177-3AD203B41FA5}">
                      <a16:colId xmlns:a16="http://schemas.microsoft.com/office/drawing/2014/main" xmlns="" val="3017883582"/>
                    </a:ext>
                  </a:extLst>
                </a:gridCol>
                <a:gridCol w="742576">
                  <a:extLst>
                    <a:ext uri="{9D8B030D-6E8A-4147-A177-3AD203B41FA5}">
                      <a16:colId xmlns:a16="http://schemas.microsoft.com/office/drawing/2014/main" xmlns="" val="2247763639"/>
                    </a:ext>
                  </a:extLst>
                </a:gridCol>
                <a:gridCol w="742576">
                  <a:extLst>
                    <a:ext uri="{9D8B030D-6E8A-4147-A177-3AD203B41FA5}">
                      <a16:colId xmlns:a16="http://schemas.microsoft.com/office/drawing/2014/main" xmlns="" val="2505644735"/>
                    </a:ext>
                  </a:extLst>
                </a:gridCol>
                <a:gridCol w="742576">
                  <a:extLst>
                    <a:ext uri="{9D8B030D-6E8A-4147-A177-3AD203B41FA5}">
                      <a16:colId xmlns:a16="http://schemas.microsoft.com/office/drawing/2014/main" xmlns="" val="404658869"/>
                    </a:ext>
                  </a:extLst>
                </a:gridCol>
                <a:gridCol w="742576">
                  <a:extLst>
                    <a:ext uri="{9D8B030D-6E8A-4147-A177-3AD203B41FA5}">
                      <a16:colId xmlns:a16="http://schemas.microsoft.com/office/drawing/2014/main" xmlns="" val="3691581312"/>
                    </a:ext>
                  </a:extLst>
                </a:gridCol>
              </a:tblGrid>
              <a:tr h="152954">
                <a:tc gridSpan="10">
                  <a:txBody>
                    <a:bodyPr/>
                    <a:lstStyle/>
                    <a:p>
                      <a:pPr algn="l" fontAlgn="b"/>
                      <a:r>
                        <a:rPr lang="es-CO" sz="1050" b="1" i="0" u="none" strike="noStrike" dirty="0">
                          <a:solidFill>
                            <a:srgbClr val="000000"/>
                          </a:solidFill>
                          <a:effectLst/>
                          <a:latin typeface="Calibri" panose="020F0502020204030204" pitchFamily="34" charset="0"/>
                          <a:cs typeface="Calibri" panose="020F0502020204030204" pitchFamily="34" charset="0"/>
                        </a:rPr>
                        <a:t>SUPERSOLIDARIA</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solidFill>
                      <a:srgbClr val="F2F2F2"/>
                    </a:solidFill>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extLst>
                  <a:ext uri="{0D108BD9-81ED-4DB2-BD59-A6C34878D82A}">
                    <a16:rowId xmlns:a16="http://schemas.microsoft.com/office/drawing/2014/main" xmlns="" val="4121552680"/>
                  </a:ext>
                </a:extLst>
              </a:tr>
              <a:tr h="152954">
                <a:tc>
                  <a:txBody>
                    <a:bodyPr/>
                    <a:lstStyle/>
                    <a:p>
                      <a:pPr algn="l" rtl="0" fontAlgn="b"/>
                      <a:r>
                        <a:rPr lang="es-CO" sz="1050" b="1" i="0" u="none" strike="noStrike">
                          <a:solidFill>
                            <a:srgbClr val="203764"/>
                          </a:solidFill>
                          <a:effectLst/>
                          <a:latin typeface="Calibri" panose="020F0502020204030204" pitchFamily="34" charset="0"/>
                          <a:cs typeface="Calibri" panose="020F0502020204030204" pitchFamily="34" charset="0"/>
                        </a:rPr>
                        <a:t>Millones de pesos</a:t>
                      </a:r>
                    </a:p>
                  </a:txBody>
                  <a:tcPr marL="0" marR="0" marT="0" marB="0" anchor="b">
                    <a:lnL w="12700" cap="flat" cmpd="sng" algn="ctr">
                      <a:solidFill>
                        <a:schemeClr val="tx1"/>
                      </a:solidFill>
                      <a:prstDash val="solid"/>
                      <a:round/>
                      <a:headEnd type="none" w="med" len="med"/>
                      <a:tailEnd type="none" w="med" len="med"/>
                    </a:lnL>
                    <a:lnR>
                      <a:noFill/>
                    </a:lnR>
                    <a:lnT>
                      <a:noFill/>
                    </a:lnT>
                    <a:lnB w="6350" cap="flat" cmpd="sng" algn="ctr">
                      <a:solidFill>
                        <a:srgbClr val="B8CCE4"/>
                      </a:solidFill>
                      <a:prstDash val="solid"/>
                      <a:round/>
                      <a:headEnd type="none" w="med" len="med"/>
                      <a:tailEnd type="none" w="med" len="med"/>
                    </a:lnB>
                  </a:tcPr>
                </a:tc>
                <a:tc>
                  <a:txBody>
                    <a:bodyPr/>
                    <a:lstStyle/>
                    <a:p>
                      <a:pPr algn="l" rtl="0" fontAlgn="b"/>
                      <a:r>
                        <a:rPr lang="es-CO" sz="1050" b="0" i="0" u="none" strike="noStrike">
                          <a:solidFill>
                            <a:srgbClr val="000000"/>
                          </a:solidFill>
                          <a:effectLst/>
                          <a:latin typeface="Calibri" panose="020F0502020204030204" pitchFamily="34" charset="0"/>
                          <a:cs typeface="Calibri" panose="020F0502020204030204" pitchFamily="34" charset="0"/>
                        </a:rPr>
                        <a:t> </a:t>
                      </a:r>
                    </a:p>
                  </a:txBody>
                  <a:tcPr marL="0" marR="0" marT="0" marB="0" anchor="b">
                    <a:lnL>
                      <a:noFill/>
                    </a:lnL>
                    <a:lnR>
                      <a:noFill/>
                    </a:lnR>
                    <a:lnT>
                      <a:noFill/>
                    </a:lnT>
                    <a:lnB w="6350" cap="flat" cmpd="sng" algn="ctr">
                      <a:solidFill>
                        <a:srgbClr val="B8CCE4"/>
                      </a:solidFill>
                      <a:prstDash val="solid"/>
                      <a:round/>
                      <a:headEnd type="none" w="med" len="med"/>
                      <a:tailEnd type="none" w="med" len="med"/>
                    </a:lnB>
                  </a:tcPr>
                </a:tc>
                <a:tc gridSpan="8">
                  <a:txBody>
                    <a:bodyPr/>
                    <a:lstStyle/>
                    <a:p>
                      <a:pPr algn="ctr" rtl="0" fontAlgn="ctr"/>
                      <a:r>
                        <a:rPr lang="es-CO" sz="1050" b="1" i="0" u="none" strike="noStrike">
                          <a:solidFill>
                            <a:srgbClr val="FFFFFF"/>
                          </a:solidFill>
                          <a:effectLst/>
                          <a:latin typeface="Calibri" panose="020F0502020204030204" pitchFamily="34" charset="0"/>
                          <a:cs typeface="Calibri" panose="020F0502020204030204" pitchFamily="34" charset="0"/>
                        </a:rPr>
                        <a:t>MGMP 2021 - 2024</a:t>
                      </a:r>
                    </a:p>
                  </a:txBody>
                  <a:tcPr marL="0" marR="0" marT="0" marB="0" anchor="ctr">
                    <a:lnL>
                      <a:noFill/>
                    </a:lnL>
                    <a:lnR w="12700" cap="flat" cmpd="sng" algn="ctr">
                      <a:solidFill>
                        <a:schemeClr val="tx1"/>
                      </a:solidFill>
                      <a:prstDash val="solid"/>
                      <a:round/>
                      <a:headEnd type="none" w="med" len="med"/>
                      <a:tailEnd type="none" w="med" len="med"/>
                    </a:lnR>
                    <a:lnT>
                      <a:noFill/>
                    </a:lnT>
                    <a:lnB w="6350" cap="flat" cmpd="sng" algn="ctr">
                      <a:solidFill>
                        <a:srgbClr val="B8CCE4"/>
                      </a:solidFill>
                      <a:prstDash val="solid"/>
                      <a:round/>
                      <a:headEnd type="none" w="med" len="med"/>
                      <a:tailEnd type="none" w="med" len="med"/>
                    </a:lnB>
                    <a:solidFill>
                      <a:srgbClr val="203764"/>
                    </a:solidFill>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extLst>
                  <a:ext uri="{0D108BD9-81ED-4DB2-BD59-A6C34878D82A}">
                    <a16:rowId xmlns:a16="http://schemas.microsoft.com/office/drawing/2014/main" xmlns="" val="3025270246"/>
                  </a:ext>
                </a:extLst>
              </a:tr>
              <a:tr h="152954">
                <a:tc>
                  <a:txBody>
                    <a:bodyPr/>
                    <a:lstStyle/>
                    <a:p>
                      <a:pPr algn="l" rtl="0" fontAlgn="ctr"/>
                      <a:r>
                        <a:rPr lang="es-CO" sz="1050" b="1" i="0" u="none" strike="noStrike">
                          <a:solidFill>
                            <a:srgbClr val="FFFFFF"/>
                          </a:solidFill>
                          <a:effectLst/>
                          <a:latin typeface="Calibri" panose="020F0502020204030204" pitchFamily="34" charset="0"/>
                          <a:cs typeface="Calibri" panose="020F0502020204030204" pitchFamily="34" charset="0"/>
                        </a:rPr>
                        <a:t>Ingresos </a:t>
                      </a:r>
                    </a:p>
                  </a:txBody>
                  <a:tcPr marL="0" marR="0" marT="0" marB="0" anchor="ctr">
                    <a:lnL w="12700" cap="flat" cmpd="sng" algn="ctr">
                      <a:solidFill>
                        <a:schemeClr val="tx1"/>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a:noFill/>
                    </a:lnB>
                    <a:solidFill>
                      <a:srgbClr val="203764"/>
                    </a:solidFill>
                  </a:tcPr>
                </a:tc>
                <a:tc rowSpan="2">
                  <a:txBody>
                    <a:bodyPr/>
                    <a:lstStyle/>
                    <a:p>
                      <a:pPr algn="ctr" rtl="0" fontAlgn="ctr"/>
                      <a:r>
                        <a:rPr lang="es-CO" sz="1050" b="1" i="0" u="none" strike="noStrike" dirty="0">
                          <a:solidFill>
                            <a:srgbClr val="FFFFFF"/>
                          </a:solidFill>
                          <a:effectLst/>
                          <a:latin typeface="Calibri" panose="020F0502020204030204" pitchFamily="34" charset="0"/>
                          <a:cs typeface="Calibri" panose="020F0502020204030204" pitchFamily="34" charset="0"/>
                        </a:rPr>
                        <a:t>2020</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203764"/>
                    </a:solidFill>
                  </a:tcPr>
                </a:tc>
                <a:tc rowSpan="2">
                  <a:txBody>
                    <a:bodyPr/>
                    <a:lstStyle/>
                    <a:p>
                      <a:pPr algn="ctr" rtl="0" fontAlgn="ctr"/>
                      <a:r>
                        <a:rPr lang="es-CO" sz="1050" b="1" i="0" u="none" strike="noStrike">
                          <a:solidFill>
                            <a:srgbClr val="FFFFFF"/>
                          </a:solidFill>
                          <a:effectLst/>
                          <a:latin typeface="Calibri" panose="020F0502020204030204" pitchFamily="34" charset="0"/>
                          <a:cs typeface="Calibri" panose="020F0502020204030204" pitchFamily="34" charset="0"/>
                        </a:rPr>
                        <a:t>2021</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203764"/>
                    </a:solidFill>
                  </a:tcPr>
                </a:tc>
                <a:tc rowSpan="2">
                  <a:txBody>
                    <a:bodyPr/>
                    <a:lstStyle/>
                    <a:p>
                      <a:pPr algn="ctr" rtl="0" fontAlgn="ctr"/>
                      <a:r>
                        <a:rPr lang="es-CO" sz="1050" b="1" i="0" u="none" strike="noStrike">
                          <a:solidFill>
                            <a:srgbClr val="FFFFFF"/>
                          </a:solidFill>
                          <a:effectLst/>
                          <a:latin typeface="Calibri" panose="020F0502020204030204" pitchFamily="34" charset="0"/>
                          <a:cs typeface="Calibri" panose="020F0502020204030204" pitchFamily="34" charset="0"/>
                        </a:rPr>
                        <a:t>2022</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203764"/>
                    </a:solidFill>
                  </a:tcPr>
                </a:tc>
                <a:tc rowSpan="2">
                  <a:txBody>
                    <a:bodyPr/>
                    <a:lstStyle/>
                    <a:p>
                      <a:pPr algn="ctr" rtl="0" fontAlgn="ctr"/>
                      <a:r>
                        <a:rPr lang="es-CO" sz="1050" b="1" i="0" u="none" strike="noStrike">
                          <a:solidFill>
                            <a:srgbClr val="FFFFFF"/>
                          </a:solidFill>
                          <a:effectLst/>
                          <a:latin typeface="Calibri" panose="020F0502020204030204" pitchFamily="34" charset="0"/>
                          <a:cs typeface="Calibri" panose="020F0502020204030204" pitchFamily="34" charset="0"/>
                        </a:rPr>
                        <a:t>2023</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203764"/>
                    </a:solidFill>
                  </a:tcPr>
                </a:tc>
                <a:tc rowSpan="2">
                  <a:txBody>
                    <a:bodyPr/>
                    <a:lstStyle/>
                    <a:p>
                      <a:pPr algn="ctr" rtl="0" fontAlgn="ctr"/>
                      <a:r>
                        <a:rPr lang="es-CO" sz="1050" b="1" i="0" u="none" strike="noStrike">
                          <a:solidFill>
                            <a:srgbClr val="FFFFFF"/>
                          </a:solidFill>
                          <a:effectLst/>
                          <a:latin typeface="Calibri" panose="020F0502020204030204" pitchFamily="34" charset="0"/>
                          <a:cs typeface="Calibri" panose="020F0502020204030204" pitchFamily="34" charset="0"/>
                        </a:rPr>
                        <a:t>2024</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203764"/>
                    </a:solidFill>
                  </a:tcPr>
                </a:tc>
                <a:tc>
                  <a:txBody>
                    <a:bodyPr/>
                    <a:lstStyle/>
                    <a:p>
                      <a:pPr algn="ctr" rtl="0" fontAlgn="ctr"/>
                      <a:r>
                        <a:rPr lang="es-CO" sz="1050" b="1" i="0" u="none" strike="noStrike">
                          <a:solidFill>
                            <a:srgbClr val="FFFFFF"/>
                          </a:solidFill>
                          <a:effectLst/>
                          <a:latin typeface="Calibri" panose="020F0502020204030204" pitchFamily="34" charset="0"/>
                          <a:cs typeface="Calibri" panose="020F0502020204030204" pitchFamily="34" charset="0"/>
                        </a:rPr>
                        <a:t>Var%</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a:noFill/>
                    </a:lnB>
                    <a:solidFill>
                      <a:srgbClr val="203764"/>
                    </a:solidFill>
                  </a:tcPr>
                </a:tc>
                <a:tc>
                  <a:txBody>
                    <a:bodyPr/>
                    <a:lstStyle/>
                    <a:p>
                      <a:pPr algn="ctr" rtl="0" fontAlgn="ctr"/>
                      <a:r>
                        <a:rPr lang="es-CO" sz="1050" b="1" i="0" u="none" strike="noStrike">
                          <a:solidFill>
                            <a:srgbClr val="FFFFFF"/>
                          </a:solidFill>
                          <a:effectLst/>
                          <a:latin typeface="Calibri" panose="020F0502020204030204" pitchFamily="34" charset="0"/>
                          <a:cs typeface="Calibri" panose="020F0502020204030204" pitchFamily="34" charset="0"/>
                        </a:rPr>
                        <a:t>Var%</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a:noFill/>
                    </a:lnB>
                    <a:solidFill>
                      <a:srgbClr val="203764"/>
                    </a:solidFill>
                  </a:tcPr>
                </a:tc>
                <a:tc>
                  <a:txBody>
                    <a:bodyPr/>
                    <a:lstStyle/>
                    <a:p>
                      <a:pPr algn="ctr" rtl="0" fontAlgn="ctr"/>
                      <a:r>
                        <a:rPr lang="es-CO" sz="1050" b="1" i="0" u="none" strike="noStrike">
                          <a:solidFill>
                            <a:srgbClr val="FFFFFF"/>
                          </a:solidFill>
                          <a:effectLst/>
                          <a:latin typeface="Calibri" panose="020F0502020204030204" pitchFamily="34" charset="0"/>
                          <a:cs typeface="Calibri" panose="020F0502020204030204" pitchFamily="34" charset="0"/>
                        </a:rPr>
                        <a:t>Var%</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a:noFill/>
                    </a:lnB>
                    <a:solidFill>
                      <a:srgbClr val="203764"/>
                    </a:solidFill>
                  </a:tcPr>
                </a:tc>
                <a:tc>
                  <a:txBody>
                    <a:bodyPr/>
                    <a:lstStyle/>
                    <a:p>
                      <a:pPr algn="ctr" rtl="0" fontAlgn="ctr"/>
                      <a:r>
                        <a:rPr lang="es-CO" sz="1050" b="1" i="0" u="none" strike="noStrike">
                          <a:solidFill>
                            <a:srgbClr val="FFFFFF"/>
                          </a:solidFill>
                          <a:effectLst/>
                          <a:latin typeface="Calibri" panose="020F0502020204030204" pitchFamily="34" charset="0"/>
                          <a:cs typeface="Calibri" panose="020F0502020204030204" pitchFamily="34" charset="0"/>
                        </a:rPr>
                        <a:t>Var%</a:t>
                      </a:r>
                    </a:p>
                  </a:txBody>
                  <a:tcPr marL="0" marR="0" marT="0" marB="0" anchor="ctr">
                    <a:lnL w="6350" cap="flat" cmpd="sng" algn="ctr">
                      <a:solidFill>
                        <a:srgbClr val="B8CCE4"/>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B8CCE4"/>
                      </a:solidFill>
                      <a:prstDash val="solid"/>
                      <a:round/>
                      <a:headEnd type="none" w="med" len="med"/>
                      <a:tailEnd type="none" w="med" len="med"/>
                    </a:lnT>
                    <a:lnB>
                      <a:noFill/>
                    </a:lnB>
                    <a:solidFill>
                      <a:srgbClr val="203764"/>
                    </a:solidFill>
                  </a:tcPr>
                </a:tc>
                <a:extLst>
                  <a:ext uri="{0D108BD9-81ED-4DB2-BD59-A6C34878D82A}">
                    <a16:rowId xmlns:a16="http://schemas.microsoft.com/office/drawing/2014/main" xmlns="" val="4225505525"/>
                  </a:ext>
                </a:extLst>
              </a:tr>
              <a:tr h="152954">
                <a:tc>
                  <a:txBody>
                    <a:bodyPr/>
                    <a:lstStyle/>
                    <a:p>
                      <a:pPr algn="l" rtl="0" fontAlgn="ctr"/>
                      <a:r>
                        <a:rPr lang="es-CO" sz="1050" b="1" i="0" u="none" strike="noStrike">
                          <a:solidFill>
                            <a:srgbClr val="FFFFFF"/>
                          </a:solidFill>
                          <a:effectLst/>
                          <a:latin typeface="Calibri" panose="020F0502020204030204" pitchFamily="34" charset="0"/>
                          <a:cs typeface="Calibri" panose="020F0502020204030204" pitchFamily="34" charset="0"/>
                        </a:rPr>
                        <a:t> </a:t>
                      </a:r>
                    </a:p>
                  </a:txBody>
                  <a:tcPr marL="0" marR="0" marT="0" marB="0" anchor="ctr">
                    <a:lnL w="12700" cap="flat" cmpd="sng" algn="ctr">
                      <a:solidFill>
                        <a:schemeClr val="tx1"/>
                      </a:solidFill>
                      <a:prstDash val="solid"/>
                      <a:round/>
                      <a:headEnd type="none" w="med" len="med"/>
                      <a:tailEnd type="none" w="med" len="med"/>
                    </a:lnL>
                    <a:lnR w="6350" cap="flat" cmpd="sng" algn="ctr">
                      <a:solidFill>
                        <a:srgbClr val="B8CCE4"/>
                      </a:solidFill>
                      <a:prstDash val="solid"/>
                      <a:round/>
                      <a:headEnd type="none" w="med" len="med"/>
                      <a:tailEnd type="none" w="med" len="med"/>
                    </a:lnR>
                    <a:lnT>
                      <a:noFill/>
                    </a:lnT>
                    <a:lnB w="6350" cap="flat" cmpd="sng" algn="ctr">
                      <a:solidFill>
                        <a:srgbClr val="B8CCE4"/>
                      </a:solidFill>
                      <a:prstDash val="solid"/>
                      <a:round/>
                      <a:headEnd type="none" w="med" len="med"/>
                      <a:tailEnd type="none" w="med" len="med"/>
                    </a:lnB>
                    <a:solidFill>
                      <a:srgbClr val="203764"/>
                    </a:solidFill>
                  </a:tcPr>
                </a:tc>
                <a:tc vMerge="1">
                  <a:txBody>
                    <a:bodyPr/>
                    <a:lstStyle/>
                    <a:p>
                      <a:endParaRPr lang="es-CO"/>
                    </a:p>
                  </a:txBody>
                  <a:tcPr/>
                </a:tc>
                <a:tc vMerge="1">
                  <a:txBody>
                    <a:bodyPr/>
                    <a:lstStyle/>
                    <a:p>
                      <a:endParaRPr lang="es-CO"/>
                    </a:p>
                  </a:txBody>
                  <a:tcPr/>
                </a:tc>
                <a:tc vMerge="1">
                  <a:txBody>
                    <a:bodyPr/>
                    <a:lstStyle/>
                    <a:p>
                      <a:endParaRPr lang="es-CO"/>
                    </a:p>
                  </a:txBody>
                  <a:tcPr/>
                </a:tc>
                <a:tc vMerge="1">
                  <a:txBody>
                    <a:bodyPr/>
                    <a:lstStyle/>
                    <a:p>
                      <a:endParaRPr lang="es-CO"/>
                    </a:p>
                  </a:txBody>
                  <a:tcPr/>
                </a:tc>
                <a:tc vMerge="1">
                  <a:txBody>
                    <a:bodyPr/>
                    <a:lstStyle/>
                    <a:p>
                      <a:endParaRPr lang="es-CO"/>
                    </a:p>
                  </a:txBody>
                  <a:tcPr/>
                </a:tc>
                <a:tc>
                  <a:txBody>
                    <a:bodyPr/>
                    <a:lstStyle/>
                    <a:p>
                      <a:pPr algn="ctr" rtl="0" fontAlgn="ctr"/>
                      <a:r>
                        <a:rPr lang="es-CO" sz="1050" b="1" i="0" u="none" strike="noStrike">
                          <a:solidFill>
                            <a:srgbClr val="FFFFFF"/>
                          </a:solidFill>
                          <a:effectLst/>
                          <a:latin typeface="Calibri" panose="020F0502020204030204" pitchFamily="34" charset="0"/>
                          <a:cs typeface="Calibri" panose="020F0502020204030204" pitchFamily="34" charset="0"/>
                        </a:rPr>
                        <a:t>21/20</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a:noFill/>
                    </a:lnT>
                    <a:lnB w="6350" cap="flat" cmpd="sng" algn="ctr">
                      <a:solidFill>
                        <a:srgbClr val="B8CCE4"/>
                      </a:solidFill>
                      <a:prstDash val="solid"/>
                      <a:round/>
                      <a:headEnd type="none" w="med" len="med"/>
                      <a:tailEnd type="none" w="med" len="med"/>
                    </a:lnB>
                    <a:solidFill>
                      <a:srgbClr val="203764"/>
                    </a:solidFill>
                  </a:tcPr>
                </a:tc>
                <a:tc>
                  <a:txBody>
                    <a:bodyPr/>
                    <a:lstStyle/>
                    <a:p>
                      <a:pPr algn="ctr" rtl="0" fontAlgn="ctr"/>
                      <a:r>
                        <a:rPr lang="es-CO" sz="1050" b="1" i="0" u="none" strike="noStrike">
                          <a:solidFill>
                            <a:srgbClr val="FFFFFF"/>
                          </a:solidFill>
                          <a:effectLst/>
                          <a:latin typeface="Calibri" panose="020F0502020204030204" pitchFamily="34" charset="0"/>
                          <a:cs typeface="Calibri" panose="020F0502020204030204" pitchFamily="34" charset="0"/>
                        </a:rPr>
                        <a:t>22/21</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a:noFill/>
                    </a:lnT>
                    <a:lnB w="6350" cap="flat" cmpd="sng" algn="ctr">
                      <a:solidFill>
                        <a:srgbClr val="B8CCE4"/>
                      </a:solidFill>
                      <a:prstDash val="solid"/>
                      <a:round/>
                      <a:headEnd type="none" w="med" len="med"/>
                      <a:tailEnd type="none" w="med" len="med"/>
                    </a:lnB>
                    <a:solidFill>
                      <a:srgbClr val="203764"/>
                    </a:solidFill>
                  </a:tcPr>
                </a:tc>
                <a:tc>
                  <a:txBody>
                    <a:bodyPr/>
                    <a:lstStyle/>
                    <a:p>
                      <a:pPr algn="ctr" rtl="0" fontAlgn="ctr"/>
                      <a:r>
                        <a:rPr lang="es-CO" sz="1050" b="1" i="0" u="none" strike="noStrike">
                          <a:solidFill>
                            <a:srgbClr val="FFFFFF"/>
                          </a:solidFill>
                          <a:effectLst/>
                          <a:latin typeface="Calibri" panose="020F0502020204030204" pitchFamily="34" charset="0"/>
                          <a:cs typeface="Calibri" panose="020F0502020204030204" pitchFamily="34" charset="0"/>
                        </a:rPr>
                        <a:t>23/22</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a:noFill/>
                    </a:lnT>
                    <a:lnB w="6350" cap="flat" cmpd="sng" algn="ctr">
                      <a:solidFill>
                        <a:srgbClr val="B8CCE4"/>
                      </a:solidFill>
                      <a:prstDash val="solid"/>
                      <a:round/>
                      <a:headEnd type="none" w="med" len="med"/>
                      <a:tailEnd type="none" w="med" len="med"/>
                    </a:lnB>
                    <a:solidFill>
                      <a:srgbClr val="203764"/>
                    </a:solidFill>
                  </a:tcPr>
                </a:tc>
                <a:tc>
                  <a:txBody>
                    <a:bodyPr/>
                    <a:lstStyle/>
                    <a:p>
                      <a:pPr algn="ctr" rtl="0" fontAlgn="ctr"/>
                      <a:r>
                        <a:rPr lang="es-CO" sz="1050" b="1" i="0" u="none" strike="noStrike">
                          <a:solidFill>
                            <a:srgbClr val="FFFFFF"/>
                          </a:solidFill>
                          <a:effectLst/>
                          <a:latin typeface="Calibri" panose="020F0502020204030204" pitchFamily="34" charset="0"/>
                          <a:cs typeface="Calibri" panose="020F0502020204030204" pitchFamily="34" charset="0"/>
                        </a:rPr>
                        <a:t>24/23</a:t>
                      </a:r>
                    </a:p>
                  </a:txBody>
                  <a:tcPr marL="0" marR="0" marT="0" marB="0" anchor="ctr">
                    <a:lnL w="6350" cap="flat" cmpd="sng" algn="ctr">
                      <a:solidFill>
                        <a:srgbClr val="B8CCE4"/>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w="6350" cap="flat" cmpd="sng" algn="ctr">
                      <a:solidFill>
                        <a:srgbClr val="B8CCE4"/>
                      </a:solidFill>
                      <a:prstDash val="solid"/>
                      <a:round/>
                      <a:headEnd type="none" w="med" len="med"/>
                      <a:tailEnd type="none" w="med" len="med"/>
                    </a:lnB>
                    <a:solidFill>
                      <a:srgbClr val="203764"/>
                    </a:solidFill>
                  </a:tcPr>
                </a:tc>
                <a:extLst>
                  <a:ext uri="{0D108BD9-81ED-4DB2-BD59-A6C34878D82A}">
                    <a16:rowId xmlns:a16="http://schemas.microsoft.com/office/drawing/2014/main" xmlns="" val="2028702349"/>
                  </a:ext>
                </a:extLst>
              </a:tr>
              <a:tr h="152954">
                <a:tc>
                  <a:txBody>
                    <a:bodyPr/>
                    <a:lstStyle/>
                    <a:p>
                      <a:pPr algn="l" rtl="0" fontAlgn="ctr"/>
                      <a:r>
                        <a:rPr lang="es-CO" sz="1050" b="1" i="0" u="none" strike="noStrike">
                          <a:solidFill>
                            <a:srgbClr val="203764"/>
                          </a:solidFill>
                          <a:effectLst/>
                          <a:latin typeface="Calibri" panose="020F0502020204030204" pitchFamily="34" charset="0"/>
                          <a:cs typeface="Calibri" panose="020F0502020204030204" pitchFamily="34" charset="0"/>
                        </a:rPr>
                        <a:t>I. Ingresos Corrientes</a:t>
                      </a:r>
                    </a:p>
                  </a:txBody>
                  <a:tcPr marL="0" marR="0" marT="0" marB="0" anchor="ctr">
                    <a:lnL w="12700" cap="flat" cmpd="sng" algn="ctr">
                      <a:solidFill>
                        <a:schemeClr val="tx1"/>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D8D8D8"/>
                    </a:solidFill>
                  </a:tcPr>
                </a:tc>
                <a:tc>
                  <a:txBody>
                    <a:bodyPr/>
                    <a:lstStyle/>
                    <a:p>
                      <a:pPr algn="r" rtl="0" fontAlgn="ctr"/>
                      <a:r>
                        <a:rPr lang="es-CO" sz="1050" b="1" i="0" u="none" strike="noStrike" dirty="0">
                          <a:solidFill>
                            <a:srgbClr val="203764"/>
                          </a:solidFill>
                          <a:effectLst/>
                          <a:latin typeface="Calibri" panose="020F0502020204030204" pitchFamily="34" charset="0"/>
                          <a:cs typeface="Calibri" panose="020F0502020204030204" pitchFamily="34" charset="0"/>
                        </a:rPr>
                        <a:t>        27,888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D8D8D8"/>
                    </a:solidFill>
                  </a:tcPr>
                </a:tc>
                <a:tc>
                  <a:txBody>
                    <a:bodyPr/>
                    <a:lstStyle/>
                    <a:p>
                      <a:pPr algn="r" rtl="0" fontAlgn="ctr"/>
                      <a:r>
                        <a:rPr lang="es-CO" sz="1050" b="1" i="0" u="none" strike="noStrike">
                          <a:solidFill>
                            <a:srgbClr val="203764"/>
                          </a:solidFill>
                          <a:effectLst/>
                          <a:latin typeface="Calibri" panose="020F0502020204030204" pitchFamily="34" charset="0"/>
                          <a:cs typeface="Calibri" panose="020F0502020204030204" pitchFamily="34" charset="0"/>
                        </a:rPr>
                        <a:t>        30,533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D8D8D8"/>
                    </a:solidFill>
                  </a:tcPr>
                </a:tc>
                <a:tc>
                  <a:txBody>
                    <a:bodyPr/>
                    <a:lstStyle/>
                    <a:p>
                      <a:pPr algn="r" rtl="0" fontAlgn="ctr"/>
                      <a:r>
                        <a:rPr lang="es-CO" sz="1050" b="1" i="0" u="none" strike="noStrike">
                          <a:solidFill>
                            <a:srgbClr val="203764"/>
                          </a:solidFill>
                          <a:effectLst/>
                          <a:latin typeface="Calibri" panose="020F0502020204030204" pitchFamily="34" charset="0"/>
                          <a:cs typeface="Calibri" panose="020F0502020204030204" pitchFamily="34" charset="0"/>
                        </a:rPr>
                        <a:t>        33,428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D8D8D8"/>
                    </a:solidFill>
                  </a:tcPr>
                </a:tc>
                <a:tc>
                  <a:txBody>
                    <a:bodyPr/>
                    <a:lstStyle/>
                    <a:p>
                      <a:pPr algn="r" rtl="0" fontAlgn="ctr"/>
                      <a:r>
                        <a:rPr lang="es-CO" sz="1050" b="1" i="0" u="none" strike="noStrike">
                          <a:solidFill>
                            <a:srgbClr val="203764"/>
                          </a:solidFill>
                          <a:effectLst/>
                          <a:latin typeface="Calibri" panose="020F0502020204030204" pitchFamily="34" charset="0"/>
                          <a:cs typeface="Calibri" panose="020F0502020204030204" pitchFamily="34" charset="0"/>
                        </a:rPr>
                        <a:t>        36,599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D8D8D8"/>
                    </a:solidFill>
                  </a:tcPr>
                </a:tc>
                <a:tc>
                  <a:txBody>
                    <a:bodyPr/>
                    <a:lstStyle/>
                    <a:p>
                      <a:pPr algn="r" rtl="0" fontAlgn="ctr"/>
                      <a:r>
                        <a:rPr lang="es-CO" sz="1050" b="1" i="0" u="none" strike="noStrike">
                          <a:solidFill>
                            <a:srgbClr val="203764"/>
                          </a:solidFill>
                          <a:effectLst/>
                          <a:latin typeface="Calibri" panose="020F0502020204030204" pitchFamily="34" charset="0"/>
                          <a:cs typeface="Calibri" panose="020F0502020204030204" pitchFamily="34" charset="0"/>
                        </a:rPr>
                        <a:t>        40,070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D8D8D8"/>
                    </a:solidFill>
                  </a:tcPr>
                </a:tc>
                <a:tc>
                  <a:txBody>
                    <a:bodyPr/>
                    <a:lstStyle/>
                    <a:p>
                      <a:pPr algn="r" rtl="0" fontAlgn="ctr"/>
                      <a:r>
                        <a:rPr lang="es-CO" sz="1050" b="1" i="0" u="none" strike="noStrike">
                          <a:solidFill>
                            <a:srgbClr val="203764"/>
                          </a:solidFill>
                          <a:effectLst/>
                          <a:latin typeface="Calibri" panose="020F0502020204030204" pitchFamily="34" charset="0"/>
                          <a:cs typeface="Calibri" panose="020F0502020204030204" pitchFamily="34" charset="0"/>
                        </a:rPr>
                        <a:t>9%</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D8D8D8"/>
                    </a:solidFill>
                  </a:tcPr>
                </a:tc>
                <a:tc>
                  <a:txBody>
                    <a:bodyPr/>
                    <a:lstStyle/>
                    <a:p>
                      <a:pPr algn="r" rtl="0" fontAlgn="ctr"/>
                      <a:r>
                        <a:rPr lang="es-CO" sz="1050" b="1" i="0" u="none" strike="noStrike">
                          <a:solidFill>
                            <a:srgbClr val="203764"/>
                          </a:solidFill>
                          <a:effectLst/>
                          <a:latin typeface="Calibri" panose="020F0502020204030204" pitchFamily="34" charset="0"/>
                          <a:cs typeface="Calibri" panose="020F0502020204030204" pitchFamily="34" charset="0"/>
                        </a:rPr>
                        <a:t>9%</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D8D8D8"/>
                    </a:solidFill>
                  </a:tcPr>
                </a:tc>
                <a:tc>
                  <a:txBody>
                    <a:bodyPr/>
                    <a:lstStyle/>
                    <a:p>
                      <a:pPr algn="r" rtl="0" fontAlgn="ctr"/>
                      <a:r>
                        <a:rPr lang="es-CO" sz="1050" b="1" i="0" u="none" strike="noStrike">
                          <a:solidFill>
                            <a:srgbClr val="203764"/>
                          </a:solidFill>
                          <a:effectLst/>
                          <a:latin typeface="Calibri" panose="020F0502020204030204" pitchFamily="34" charset="0"/>
                          <a:cs typeface="Calibri" panose="020F0502020204030204" pitchFamily="34" charset="0"/>
                        </a:rPr>
                        <a:t>9%</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D8D8D8"/>
                    </a:solidFill>
                  </a:tcPr>
                </a:tc>
                <a:tc>
                  <a:txBody>
                    <a:bodyPr/>
                    <a:lstStyle/>
                    <a:p>
                      <a:pPr algn="r" rtl="0" fontAlgn="ctr"/>
                      <a:r>
                        <a:rPr lang="es-CO" sz="1050" b="1" i="0" u="none" strike="noStrike">
                          <a:solidFill>
                            <a:srgbClr val="203764"/>
                          </a:solidFill>
                          <a:effectLst/>
                          <a:latin typeface="Calibri" panose="020F0502020204030204" pitchFamily="34" charset="0"/>
                          <a:cs typeface="Calibri" panose="020F0502020204030204" pitchFamily="34" charset="0"/>
                        </a:rPr>
                        <a:t>9%</a:t>
                      </a:r>
                    </a:p>
                  </a:txBody>
                  <a:tcPr marL="0" marR="0" marT="0" marB="0" anchor="ctr">
                    <a:lnL w="6350" cap="flat" cmpd="sng" algn="ctr">
                      <a:solidFill>
                        <a:srgbClr val="B8CCE4"/>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D8D8D8"/>
                    </a:solidFill>
                  </a:tcPr>
                </a:tc>
                <a:extLst>
                  <a:ext uri="{0D108BD9-81ED-4DB2-BD59-A6C34878D82A}">
                    <a16:rowId xmlns:a16="http://schemas.microsoft.com/office/drawing/2014/main" xmlns="" val="324617482"/>
                  </a:ext>
                </a:extLst>
              </a:tr>
              <a:tr h="152954">
                <a:tc>
                  <a:txBody>
                    <a:bodyPr/>
                    <a:lstStyle/>
                    <a:p>
                      <a:pPr algn="l" rtl="0" fontAlgn="ctr"/>
                      <a:r>
                        <a:rPr lang="es-CO" sz="1050" b="0" i="0" u="none" strike="noStrike">
                          <a:solidFill>
                            <a:srgbClr val="203764"/>
                          </a:solidFill>
                          <a:effectLst/>
                          <a:latin typeface="Calibri" panose="020F0502020204030204" pitchFamily="34" charset="0"/>
                          <a:cs typeface="Calibri" panose="020F0502020204030204" pitchFamily="34" charset="0"/>
                        </a:rPr>
                        <a:t>Ingresos tributarios </a:t>
                      </a:r>
                    </a:p>
                  </a:txBody>
                  <a:tcPr marL="0" marR="0" marT="0" marB="0" anchor="ctr">
                    <a:lnL w="12700" cap="flat" cmpd="sng" algn="ctr">
                      <a:solidFill>
                        <a:schemeClr val="tx1"/>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b"/>
                      <a:r>
                        <a:rPr lang="es-CO" sz="1050" b="0" i="0" u="none" strike="noStrike" dirty="0">
                          <a:solidFill>
                            <a:srgbClr val="203764"/>
                          </a:solidFill>
                          <a:effectLst/>
                          <a:latin typeface="Calibri" panose="020F0502020204030204" pitchFamily="34" charset="0"/>
                          <a:cs typeface="Calibri" panose="020F0502020204030204" pitchFamily="34" charset="0"/>
                        </a:rPr>
                        <a:t> </a:t>
                      </a:r>
                    </a:p>
                  </a:txBody>
                  <a:tcPr marL="0" marR="0" marT="0" marB="0" anchor="b">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b"/>
                      <a:r>
                        <a:rPr lang="es-CO" sz="1050" b="0" i="0" u="none" strike="noStrike">
                          <a:solidFill>
                            <a:srgbClr val="203764"/>
                          </a:solidFill>
                          <a:effectLst/>
                          <a:latin typeface="Calibri" panose="020F0502020204030204" pitchFamily="34" charset="0"/>
                          <a:cs typeface="Calibri" panose="020F0502020204030204" pitchFamily="34" charset="0"/>
                        </a:rPr>
                        <a:t> </a:t>
                      </a:r>
                    </a:p>
                  </a:txBody>
                  <a:tcPr marL="0" marR="0" marT="0" marB="0" anchor="b">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b"/>
                      <a:r>
                        <a:rPr lang="es-CO" sz="1050" b="0" i="0" u="none" strike="noStrike">
                          <a:solidFill>
                            <a:srgbClr val="203764"/>
                          </a:solidFill>
                          <a:effectLst/>
                          <a:latin typeface="Calibri" panose="020F0502020204030204" pitchFamily="34" charset="0"/>
                          <a:cs typeface="Calibri" panose="020F0502020204030204" pitchFamily="34" charset="0"/>
                        </a:rPr>
                        <a:t> </a:t>
                      </a:r>
                    </a:p>
                  </a:txBody>
                  <a:tcPr marL="0" marR="0" marT="0" marB="0" anchor="b">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b"/>
                      <a:r>
                        <a:rPr lang="es-CO" sz="1050" b="0" i="0" u="none" strike="noStrike">
                          <a:solidFill>
                            <a:srgbClr val="203764"/>
                          </a:solidFill>
                          <a:effectLst/>
                          <a:latin typeface="Calibri" panose="020F0502020204030204" pitchFamily="34" charset="0"/>
                          <a:cs typeface="Calibri" panose="020F0502020204030204" pitchFamily="34" charset="0"/>
                        </a:rPr>
                        <a:t> </a:t>
                      </a:r>
                    </a:p>
                  </a:txBody>
                  <a:tcPr marL="0" marR="0" marT="0" marB="0" anchor="b">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b"/>
                      <a:r>
                        <a:rPr lang="es-CO" sz="1050" b="0" i="0" u="none" strike="noStrike">
                          <a:solidFill>
                            <a:srgbClr val="203764"/>
                          </a:solidFill>
                          <a:effectLst/>
                          <a:latin typeface="Calibri" panose="020F0502020204030204" pitchFamily="34" charset="0"/>
                          <a:cs typeface="Calibri" panose="020F0502020204030204" pitchFamily="34" charset="0"/>
                        </a:rPr>
                        <a:t> </a:t>
                      </a:r>
                    </a:p>
                  </a:txBody>
                  <a:tcPr marL="0" marR="0" marT="0" marB="0" anchor="b">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050" b="0" i="0" u="none" strike="noStrike">
                          <a:solidFill>
                            <a:srgbClr val="203764"/>
                          </a:solidFill>
                          <a:effectLst/>
                          <a:latin typeface="Calibri" panose="020F0502020204030204" pitchFamily="34" charset="0"/>
                          <a:cs typeface="Calibri" panose="020F0502020204030204" pitchFamily="34" charset="0"/>
                        </a:rPr>
                        <a:t>0%</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FFFFF"/>
                    </a:solidFill>
                  </a:tcPr>
                </a:tc>
                <a:tc>
                  <a:txBody>
                    <a:bodyPr/>
                    <a:lstStyle/>
                    <a:p>
                      <a:pPr algn="r" rtl="0" fontAlgn="ctr"/>
                      <a:r>
                        <a:rPr lang="es-CO" sz="1050" b="0" i="0" u="none" strike="noStrike">
                          <a:solidFill>
                            <a:srgbClr val="203764"/>
                          </a:solidFill>
                          <a:effectLst/>
                          <a:latin typeface="Calibri" panose="020F0502020204030204" pitchFamily="34" charset="0"/>
                          <a:cs typeface="Calibri" panose="020F0502020204030204" pitchFamily="34" charset="0"/>
                        </a:rPr>
                        <a:t>0%</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FFFFF"/>
                    </a:solidFill>
                  </a:tcPr>
                </a:tc>
                <a:tc>
                  <a:txBody>
                    <a:bodyPr/>
                    <a:lstStyle/>
                    <a:p>
                      <a:pPr algn="r" rtl="0" fontAlgn="ctr"/>
                      <a:r>
                        <a:rPr lang="es-CO" sz="1050" b="0" i="0" u="none" strike="noStrike">
                          <a:solidFill>
                            <a:srgbClr val="203764"/>
                          </a:solidFill>
                          <a:effectLst/>
                          <a:latin typeface="Calibri" panose="020F0502020204030204" pitchFamily="34" charset="0"/>
                          <a:cs typeface="Calibri" panose="020F0502020204030204" pitchFamily="34" charset="0"/>
                        </a:rPr>
                        <a:t>0%</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FFFFF"/>
                    </a:solidFill>
                  </a:tcPr>
                </a:tc>
                <a:tc>
                  <a:txBody>
                    <a:bodyPr/>
                    <a:lstStyle/>
                    <a:p>
                      <a:pPr algn="r" rtl="0" fontAlgn="ctr"/>
                      <a:r>
                        <a:rPr lang="es-CO" sz="1050" b="0" i="0" u="none" strike="noStrike">
                          <a:solidFill>
                            <a:srgbClr val="203764"/>
                          </a:solidFill>
                          <a:effectLst/>
                          <a:latin typeface="Calibri" panose="020F0502020204030204" pitchFamily="34" charset="0"/>
                          <a:cs typeface="Calibri" panose="020F0502020204030204" pitchFamily="34" charset="0"/>
                        </a:rPr>
                        <a:t>0%</a:t>
                      </a:r>
                    </a:p>
                  </a:txBody>
                  <a:tcPr marL="0" marR="0" marT="0" marB="0" anchor="ctr">
                    <a:lnL w="6350" cap="flat" cmpd="sng" algn="ctr">
                      <a:solidFill>
                        <a:srgbClr val="B8CCE4"/>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FFFFF"/>
                    </a:solidFill>
                  </a:tcPr>
                </a:tc>
                <a:extLst>
                  <a:ext uri="{0D108BD9-81ED-4DB2-BD59-A6C34878D82A}">
                    <a16:rowId xmlns:a16="http://schemas.microsoft.com/office/drawing/2014/main" xmlns="" val="2437683307"/>
                  </a:ext>
                </a:extLst>
              </a:tr>
              <a:tr h="152954">
                <a:tc>
                  <a:txBody>
                    <a:bodyPr/>
                    <a:lstStyle/>
                    <a:p>
                      <a:pPr algn="l" rtl="0" fontAlgn="ctr"/>
                      <a:r>
                        <a:rPr lang="es-CO" sz="1050" b="0" i="0" u="none" strike="noStrike">
                          <a:solidFill>
                            <a:srgbClr val="203764"/>
                          </a:solidFill>
                          <a:effectLst/>
                          <a:latin typeface="Calibri" panose="020F0502020204030204" pitchFamily="34" charset="0"/>
                          <a:cs typeface="Calibri" panose="020F0502020204030204" pitchFamily="34" charset="0"/>
                        </a:rPr>
                        <a:t>Impuestos directos *</a:t>
                      </a:r>
                    </a:p>
                  </a:txBody>
                  <a:tcPr marL="0" marR="0" marT="0" marB="0" anchor="ctr">
                    <a:lnL w="12700" cap="flat" cmpd="sng" algn="ctr">
                      <a:solidFill>
                        <a:schemeClr val="tx1"/>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b"/>
                      <a:r>
                        <a:rPr lang="es-CO" sz="1050" b="0" i="0" u="none" strike="noStrike">
                          <a:solidFill>
                            <a:srgbClr val="203764"/>
                          </a:solidFill>
                          <a:effectLst/>
                          <a:latin typeface="Calibri" panose="020F0502020204030204" pitchFamily="34" charset="0"/>
                          <a:cs typeface="Calibri" panose="020F0502020204030204" pitchFamily="34" charset="0"/>
                        </a:rPr>
                        <a:t> </a:t>
                      </a:r>
                    </a:p>
                  </a:txBody>
                  <a:tcPr marL="0" marR="0" marT="0" marB="0" anchor="b">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b"/>
                      <a:r>
                        <a:rPr lang="es-CO" sz="1050" b="0" i="0" u="none" strike="noStrike">
                          <a:solidFill>
                            <a:srgbClr val="203764"/>
                          </a:solidFill>
                          <a:effectLst/>
                          <a:latin typeface="Calibri" panose="020F0502020204030204" pitchFamily="34" charset="0"/>
                          <a:cs typeface="Calibri" panose="020F0502020204030204" pitchFamily="34" charset="0"/>
                        </a:rPr>
                        <a:t> </a:t>
                      </a:r>
                    </a:p>
                  </a:txBody>
                  <a:tcPr marL="0" marR="0" marT="0" marB="0" anchor="b">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b"/>
                      <a:r>
                        <a:rPr lang="es-CO" sz="1050" b="0" i="0" u="none" strike="noStrike">
                          <a:solidFill>
                            <a:srgbClr val="203764"/>
                          </a:solidFill>
                          <a:effectLst/>
                          <a:latin typeface="Calibri" panose="020F0502020204030204" pitchFamily="34" charset="0"/>
                          <a:cs typeface="Calibri" panose="020F0502020204030204" pitchFamily="34" charset="0"/>
                        </a:rPr>
                        <a:t> </a:t>
                      </a:r>
                    </a:p>
                  </a:txBody>
                  <a:tcPr marL="0" marR="0" marT="0" marB="0" anchor="b">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b"/>
                      <a:r>
                        <a:rPr lang="es-CO" sz="1050" b="0" i="0" u="none" strike="noStrike">
                          <a:solidFill>
                            <a:srgbClr val="203764"/>
                          </a:solidFill>
                          <a:effectLst/>
                          <a:latin typeface="Calibri" panose="020F0502020204030204" pitchFamily="34" charset="0"/>
                          <a:cs typeface="Calibri" panose="020F0502020204030204" pitchFamily="34" charset="0"/>
                        </a:rPr>
                        <a:t> </a:t>
                      </a:r>
                    </a:p>
                  </a:txBody>
                  <a:tcPr marL="0" marR="0" marT="0" marB="0" anchor="b">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b"/>
                      <a:r>
                        <a:rPr lang="es-CO" sz="1050" b="0" i="0" u="none" strike="noStrike">
                          <a:solidFill>
                            <a:srgbClr val="203764"/>
                          </a:solidFill>
                          <a:effectLst/>
                          <a:latin typeface="Calibri" panose="020F0502020204030204" pitchFamily="34" charset="0"/>
                          <a:cs typeface="Calibri" panose="020F0502020204030204" pitchFamily="34" charset="0"/>
                        </a:rPr>
                        <a:t> </a:t>
                      </a:r>
                    </a:p>
                  </a:txBody>
                  <a:tcPr marL="0" marR="0" marT="0" marB="0" anchor="b">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050" b="0" i="0" u="none" strike="noStrike">
                          <a:solidFill>
                            <a:srgbClr val="203764"/>
                          </a:solidFill>
                          <a:effectLst/>
                          <a:latin typeface="Calibri" panose="020F0502020204030204" pitchFamily="34" charset="0"/>
                          <a:cs typeface="Calibri" panose="020F0502020204030204" pitchFamily="34" charset="0"/>
                        </a:rPr>
                        <a:t>0%</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FFFFF"/>
                    </a:solidFill>
                  </a:tcPr>
                </a:tc>
                <a:tc>
                  <a:txBody>
                    <a:bodyPr/>
                    <a:lstStyle/>
                    <a:p>
                      <a:pPr algn="r" rtl="0" fontAlgn="ctr"/>
                      <a:r>
                        <a:rPr lang="es-CO" sz="1050" b="0" i="0" u="none" strike="noStrike">
                          <a:solidFill>
                            <a:srgbClr val="203764"/>
                          </a:solidFill>
                          <a:effectLst/>
                          <a:latin typeface="Calibri" panose="020F0502020204030204" pitchFamily="34" charset="0"/>
                          <a:cs typeface="Calibri" panose="020F0502020204030204" pitchFamily="34" charset="0"/>
                        </a:rPr>
                        <a:t>0%</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FFFFF"/>
                    </a:solidFill>
                  </a:tcPr>
                </a:tc>
                <a:tc>
                  <a:txBody>
                    <a:bodyPr/>
                    <a:lstStyle/>
                    <a:p>
                      <a:pPr algn="r" rtl="0" fontAlgn="ctr"/>
                      <a:r>
                        <a:rPr lang="es-CO" sz="1050" b="0" i="0" u="none" strike="noStrike">
                          <a:solidFill>
                            <a:srgbClr val="203764"/>
                          </a:solidFill>
                          <a:effectLst/>
                          <a:latin typeface="Calibri" panose="020F0502020204030204" pitchFamily="34" charset="0"/>
                          <a:cs typeface="Calibri" panose="020F0502020204030204" pitchFamily="34" charset="0"/>
                        </a:rPr>
                        <a:t>0%</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FFFFF"/>
                    </a:solidFill>
                  </a:tcPr>
                </a:tc>
                <a:tc>
                  <a:txBody>
                    <a:bodyPr/>
                    <a:lstStyle/>
                    <a:p>
                      <a:pPr algn="r" rtl="0" fontAlgn="ctr"/>
                      <a:r>
                        <a:rPr lang="es-CO" sz="1050" b="0" i="0" u="none" strike="noStrike">
                          <a:solidFill>
                            <a:srgbClr val="203764"/>
                          </a:solidFill>
                          <a:effectLst/>
                          <a:latin typeface="Calibri" panose="020F0502020204030204" pitchFamily="34" charset="0"/>
                          <a:cs typeface="Calibri" panose="020F0502020204030204" pitchFamily="34" charset="0"/>
                        </a:rPr>
                        <a:t>0%</a:t>
                      </a:r>
                    </a:p>
                  </a:txBody>
                  <a:tcPr marL="0" marR="0" marT="0" marB="0" anchor="ctr">
                    <a:lnL w="6350" cap="flat" cmpd="sng" algn="ctr">
                      <a:solidFill>
                        <a:srgbClr val="B8CCE4"/>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FFFFF"/>
                    </a:solidFill>
                  </a:tcPr>
                </a:tc>
                <a:extLst>
                  <a:ext uri="{0D108BD9-81ED-4DB2-BD59-A6C34878D82A}">
                    <a16:rowId xmlns:a16="http://schemas.microsoft.com/office/drawing/2014/main" xmlns="" val="2048939788"/>
                  </a:ext>
                </a:extLst>
              </a:tr>
              <a:tr h="152954">
                <a:tc>
                  <a:txBody>
                    <a:bodyPr/>
                    <a:lstStyle/>
                    <a:p>
                      <a:pPr algn="l" rtl="0" fontAlgn="ctr"/>
                      <a:r>
                        <a:rPr lang="es-CO" sz="1050" b="0" i="0" u="none" strike="noStrike">
                          <a:solidFill>
                            <a:srgbClr val="203764"/>
                          </a:solidFill>
                          <a:effectLst/>
                          <a:latin typeface="Calibri" panose="020F0502020204030204" pitchFamily="34" charset="0"/>
                          <a:cs typeface="Calibri" panose="020F0502020204030204" pitchFamily="34" charset="0"/>
                        </a:rPr>
                        <a:t>Impuestos indirectos **</a:t>
                      </a:r>
                    </a:p>
                  </a:txBody>
                  <a:tcPr marL="0" marR="0" marT="0" marB="0" anchor="ctr">
                    <a:lnL w="12700" cap="flat" cmpd="sng" algn="ctr">
                      <a:solidFill>
                        <a:schemeClr val="tx1"/>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b"/>
                      <a:r>
                        <a:rPr lang="es-CO" sz="1050" b="0" i="0" u="none" strike="noStrike" dirty="0">
                          <a:solidFill>
                            <a:srgbClr val="203764"/>
                          </a:solidFill>
                          <a:effectLst/>
                          <a:latin typeface="Calibri" panose="020F0502020204030204" pitchFamily="34" charset="0"/>
                          <a:cs typeface="Calibri" panose="020F0502020204030204" pitchFamily="34" charset="0"/>
                        </a:rPr>
                        <a:t> </a:t>
                      </a:r>
                    </a:p>
                  </a:txBody>
                  <a:tcPr marL="0" marR="0" marT="0" marB="0" anchor="b">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b"/>
                      <a:r>
                        <a:rPr lang="es-CO" sz="1050" b="0" i="0" u="none" strike="noStrike">
                          <a:solidFill>
                            <a:srgbClr val="203764"/>
                          </a:solidFill>
                          <a:effectLst/>
                          <a:latin typeface="Calibri" panose="020F0502020204030204" pitchFamily="34" charset="0"/>
                          <a:cs typeface="Calibri" panose="020F0502020204030204" pitchFamily="34" charset="0"/>
                        </a:rPr>
                        <a:t> </a:t>
                      </a:r>
                    </a:p>
                  </a:txBody>
                  <a:tcPr marL="0" marR="0" marT="0" marB="0" anchor="b">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b"/>
                      <a:r>
                        <a:rPr lang="es-CO" sz="1050" b="0" i="0" u="none" strike="noStrike">
                          <a:solidFill>
                            <a:srgbClr val="203764"/>
                          </a:solidFill>
                          <a:effectLst/>
                          <a:latin typeface="Calibri" panose="020F0502020204030204" pitchFamily="34" charset="0"/>
                          <a:cs typeface="Calibri" panose="020F0502020204030204" pitchFamily="34" charset="0"/>
                        </a:rPr>
                        <a:t> </a:t>
                      </a:r>
                    </a:p>
                  </a:txBody>
                  <a:tcPr marL="0" marR="0" marT="0" marB="0" anchor="b">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b"/>
                      <a:r>
                        <a:rPr lang="es-CO" sz="1050" b="0" i="0" u="none" strike="noStrike">
                          <a:solidFill>
                            <a:srgbClr val="203764"/>
                          </a:solidFill>
                          <a:effectLst/>
                          <a:latin typeface="Calibri" panose="020F0502020204030204" pitchFamily="34" charset="0"/>
                          <a:cs typeface="Calibri" panose="020F0502020204030204" pitchFamily="34" charset="0"/>
                        </a:rPr>
                        <a:t> </a:t>
                      </a:r>
                    </a:p>
                  </a:txBody>
                  <a:tcPr marL="0" marR="0" marT="0" marB="0" anchor="b">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b"/>
                      <a:r>
                        <a:rPr lang="es-CO" sz="1050" b="0" i="0" u="none" strike="noStrike">
                          <a:solidFill>
                            <a:srgbClr val="203764"/>
                          </a:solidFill>
                          <a:effectLst/>
                          <a:latin typeface="Calibri" panose="020F0502020204030204" pitchFamily="34" charset="0"/>
                          <a:cs typeface="Calibri" panose="020F0502020204030204" pitchFamily="34" charset="0"/>
                        </a:rPr>
                        <a:t> </a:t>
                      </a:r>
                    </a:p>
                  </a:txBody>
                  <a:tcPr marL="0" marR="0" marT="0" marB="0" anchor="b">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050" b="0" i="0" u="none" strike="noStrike">
                          <a:solidFill>
                            <a:srgbClr val="203764"/>
                          </a:solidFill>
                          <a:effectLst/>
                          <a:latin typeface="Calibri" panose="020F0502020204030204" pitchFamily="34" charset="0"/>
                          <a:cs typeface="Calibri" panose="020F0502020204030204" pitchFamily="34" charset="0"/>
                        </a:rPr>
                        <a:t>0%</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FFFFF"/>
                    </a:solidFill>
                  </a:tcPr>
                </a:tc>
                <a:tc>
                  <a:txBody>
                    <a:bodyPr/>
                    <a:lstStyle/>
                    <a:p>
                      <a:pPr algn="r" rtl="0" fontAlgn="ctr"/>
                      <a:r>
                        <a:rPr lang="es-CO" sz="1050" b="0" i="0" u="none" strike="noStrike">
                          <a:solidFill>
                            <a:srgbClr val="203764"/>
                          </a:solidFill>
                          <a:effectLst/>
                          <a:latin typeface="Calibri" panose="020F0502020204030204" pitchFamily="34" charset="0"/>
                          <a:cs typeface="Calibri" panose="020F0502020204030204" pitchFamily="34" charset="0"/>
                        </a:rPr>
                        <a:t>0%</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FFFFF"/>
                    </a:solidFill>
                  </a:tcPr>
                </a:tc>
                <a:tc>
                  <a:txBody>
                    <a:bodyPr/>
                    <a:lstStyle/>
                    <a:p>
                      <a:pPr algn="r" rtl="0" fontAlgn="ctr"/>
                      <a:r>
                        <a:rPr lang="es-CO" sz="1050" b="0" i="0" u="none" strike="noStrike">
                          <a:solidFill>
                            <a:srgbClr val="203764"/>
                          </a:solidFill>
                          <a:effectLst/>
                          <a:latin typeface="Calibri" panose="020F0502020204030204" pitchFamily="34" charset="0"/>
                          <a:cs typeface="Calibri" panose="020F0502020204030204" pitchFamily="34" charset="0"/>
                        </a:rPr>
                        <a:t>0%</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FFFFF"/>
                    </a:solidFill>
                  </a:tcPr>
                </a:tc>
                <a:tc>
                  <a:txBody>
                    <a:bodyPr/>
                    <a:lstStyle/>
                    <a:p>
                      <a:pPr algn="r" rtl="0" fontAlgn="ctr"/>
                      <a:r>
                        <a:rPr lang="es-CO" sz="1050" b="0" i="0" u="none" strike="noStrike">
                          <a:solidFill>
                            <a:srgbClr val="203764"/>
                          </a:solidFill>
                          <a:effectLst/>
                          <a:latin typeface="Calibri" panose="020F0502020204030204" pitchFamily="34" charset="0"/>
                          <a:cs typeface="Calibri" panose="020F0502020204030204" pitchFamily="34" charset="0"/>
                        </a:rPr>
                        <a:t>0%</a:t>
                      </a:r>
                    </a:p>
                  </a:txBody>
                  <a:tcPr marL="0" marR="0" marT="0" marB="0" anchor="ctr">
                    <a:lnL w="6350" cap="flat" cmpd="sng" algn="ctr">
                      <a:solidFill>
                        <a:srgbClr val="B8CCE4"/>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FFFFF"/>
                    </a:solidFill>
                  </a:tcPr>
                </a:tc>
                <a:extLst>
                  <a:ext uri="{0D108BD9-81ED-4DB2-BD59-A6C34878D82A}">
                    <a16:rowId xmlns:a16="http://schemas.microsoft.com/office/drawing/2014/main" xmlns="" val="3361744323"/>
                  </a:ext>
                </a:extLst>
              </a:tr>
              <a:tr h="152954">
                <a:tc>
                  <a:txBody>
                    <a:bodyPr/>
                    <a:lstStyle/>
                    <a:p>
                      <a:pPr algn="l" rtl="0" fontAlgn="ctr"/>
                      <a:r>
                        <a:rPr lang="es-CO" sz="1050" b="0" i="0" u="none" strike="noStrike">
                          <a:solidFill>
                            <a:srgbClr val="203764"/>
                          </a:solidFill>
                          <a:effectLst/>
                          <a:latin typeface="Calibri" panose="020F0502020204030204" pitchFamily="34" charset="0"/>
                          <a:cs typeface="Calibri" panose="020F0502020204030204" pitchFamily="34" charset="0"/>
                        </a:rPr>
                        <a:t>Ingresos no tributarios </a:t>
                      </a:r>
                    </a:p>
                  </a:txBody>
                  <a:tcPr marL="0" marR="0" marT="0" marB="0" anchor="ctr">
                    <a:lnL w="12700" cap="flat" cmpd="sng" algn="ctr">
                      <a:solidFill>
                        <a:schemeClr val="tx1"/>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b"/>
                      <a:r>
                        <a:rPr lang="es-CO" sz="1050" b="0" i="0" u="none" strike="noStrike">
                          <a:solidFill>
                            <a:srgbClr val="203764"/>
                          </a:solidFill>
                          <a:effectLst/>
                          <a:latin typeface="Calibri" panose="020F0502020204030204" pitchFamily="34" charset="0"/>
                          <a:cs typeface="Calibri" panose="020F0502020204030204" pitchFamily="34" charset="0"/>
                        </a:rPr>
                        <a:t> </a:t>
                      </a:r>
                    </a:p>
                  </a:txBody>
                  <a:tcPr marL="0" marR="0" marT="0" marB="0" anchor="b">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b"/>
                      <a:r>
                        <a:rPr lang="es-CO" sz="1050" b="0" i="0" u="none" strike="noStrike">
                          <a:solidFill>
                            <a:srgbClr val="203764"/>
                          </a:solidFill>
                          <a:effectLst/>
                          <a:latin typeface="Calibri" panose="020F0502020204030204" pitchFamily="34" charset="0"/>
                          <a:cs typeface="Calibri" panose="020F0502020204030204" pitchFamily="34" charset="0"/>
                        </a:rPr>
                        <a:t> </a:t>
                      </a:r>
                    </a:p>
                  </a:txBody>
                  <a:tcPr marL="0" marR="0" marT="0" marB="0" anchor="b">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b"/>
                      <a:r>
                        <a:rPr lang="es-CO" sz="1050" b="0" i="0" u="none" strike="noStrike">
                          <a:solidFill>
                            <a:srgbClr val="203764"/>
                          </a:solidFill>
                          <a:effectLst/>
                          <a:latin typeface="Calibri" panose="020F0502020204030204" pitchFamily="34" charset="0"/>
                          <a:cs typeface="Calibri" panose="020F0502020204030204" pitchFamily="34" charset="0"/>
                        </a:rPr>
                        <a:t> </a:t>
                      </a:r>
                    </a:p>
                  </a:txBody>
                  <a:tcPr marL="0" marR="0" marT="0" marB="0" anchor="b">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b"/>
                      <a:r>
                        <a:rPr lang="es-CO" sz="1050" b="0" i="0" u="none" strike="noStrike">
                          <a:solidFill>
                            <a:srgbClr val="203764"/>
                          </a:solidFill>
                          <a:effectLst/>
                          <a:latin typeface="Calibri" panose="020F0502020204030204" pitchFamily="34" charset="0"/>
                          <a:cs typeface="Calibri" panose="020F0502020204030204" pitchFamily="34" charset="0"/>
                        </a:rPr>
                        <a:t> </a:t>
                      </a:r>
                    </a:p>
                  </a:txBody>
                  <a:tcPr marL="0" marR="0" marT="0" marB="0" anchor="b">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b"/>
                      <a:r>
                        <a:rPr lang="es-CO" sz="1050" b="0" i="0" u="none" strike="noStrike">
                          <a:solidFill>
                            <a:srgbClr val="203764"/>
                          </a:solidFill>
                          <a:effectLst/>
                          <a:latin typeface="Calibri" panose="020F0502020204030204" pitchFamily="34" charset="0"/>
                          <a:cs typeface="Calibri" panose="020F0502020204030204" pitchFamily="34" charset="0"/>
                        </a:rPr>
                        <a:t> </a:t>
                      </a:r>
                    </a:p>
                  </a:txBody>
                  <a:tcPr marL="0" marR="0" marT="0" marB="0" anchor="b">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050" b="0" i="0" u="none" strike="noStrike">
                          <a:solidFill>
                            <a:srgbClr val="203764"/>
                          </a:solidFill>
                          <a:effectLst/>
                          <a:latin typeface="Calibri" panose="020F0502020204030204" pitchFamily="34" charset="0"/>
                          <a:cs typeface="Calibri" panose="020F0502020204030204" pitchFamily="34" charset="0"/>
                        </a:rPr>
                        <a:t>0%</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FFFFF"/>
                    </a:solidFill>
                  </a:tcPr>
                </a:tc>
                <a:tc>
                  <a:txBody>
                    <a:bodyPr/>
                    <a:lstStyle/>
                    <a:p>
                      <a:pPr algn="r" rtl="0" fontAlgn="ctr"/>
                      <a:r>
                        <a:rPr lang="es-CO" sz="1050" b="0" i="0" u="none" strike="noStrike">
                          <a:solidFill>
                            <a:srgbClr val="203764"/>
                          </a:solidFill>
                          <a:effectLst/>
                          <a:latin typeface="Calibri" panose="020F0502020204030204" pitchFamily="34" charset="0"/>
                          <a:cs typeface="Calibri" panose="020F0502020204030204" pitchFamily="34" charset="0"/>
                        </a:rPr>
                        <a:t>0%</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FFFFF"/>
                    </a:solidFill>
                  </a:tcPr>
                </a:tc>
                <a:tc>
                  <a:txBody>
                    <a:bodyPr/>
                    <a:lstStyle/>
                    <a:p>
                      <a:pPr algn="r" rtl="0" fontAlgn="ctr"/>
                      <a:r>
                        <a:rPr lang="es-CO" sz="1050" b="0" i="0" u="none" strike="noStrike">
                          <a:solidFill>
                            <a:srgbClr val="203764"/>
                          </a:solidFill>
                          <a:effectLst/>
                          <a:latin typeface="Calibri" panose="020F0502020204030204" pitchFamily="34" charset="0"/>
                          <a:cs typeface="Calibri" panose="020F0502020204030204" pitchFamily="34" charset="0"/>
                        </a:rPr>
                        <a:t>0%</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FFFFF"/>
                    </a:solidFill>
                  </a:tcPr>
                </a:tc>
                <a:tc>
                  <a:txBody>
                    <a:bodyPr/>
                    <a:lstStyle/>
                    <a:p>
                      <a:pPr algn="r" rtl="0" fontAlgn="ctr"/>
                      <a:r>
                        <a:rPr lang="es-CO" sz="1050" b="0" i="0" u="none" strike="noStrike">
                          <a:solidFill>
                            <a:srgbClr val="203764"/>
                          </a:solidFill>
                          <a:effectLst/>
                          <a:latin typeface="Calibri" panose="020F0502020204030204" pitchFamily="34" charset="0"/>
                          <a:cs typeface="Calibri" panose="020F0502020204030204" pitchFamily="34" charset="0"/>
                        </a:rPr>
                        <a:t>0%</a:t>
                      </a:r>
                    </a:p>
                  </a:txBody>
                  <a:tcPr marL="0" marR="0" marT="0" marB="0" anchor="ctr">
                    <a:lnL w="6350" cap="flat" cmpd="sng" algn="ctr">
                      <a:solidFill>
                        <a:srgbClr val="B8CCE4"/>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FFFFF"/>
                    </a:solidFill>
                  </a:tcPr>
                </a:tc>
                <a:extLst>
                  <a:ext uri="{0D108BD9-81ED-4DB2-BD59-A6C34878D82A}">
                    <a16:rowId xmlns:a16="http://schemas.microsoft.com/office/drawing/2014/main" xmlns="" val="683839632"/>
                  </a:ext>
                </a:extLst>
              </a:tr>
              <a:tr h="152954">
                <a:tc>
                  <a:txBody>
                    <a:bodyPr/>
                    <a:lstStyle/>
                    <a:p>
                      <a:pPr algn="l" rtl="0" fontAlgn="ctr"/>
                      <a:r>
                        <a:rPr lang="es-CO" sz="1050" b="0" i="0" u="none" strike="noStrike">
                          <a:solidFill>
                            <a:srgbClr val="203764"/>
                          </a:solidFill>
                          <a:effectLst/>
                          <a:latin typeface="Calibri" panose="020F0502020204030204" pitchFamily="34" charset="0"/>
                          <a:cs typeface="Calibri" panose="020F0502020204030204" pitchFamily="34" charset="0"/>
                        </a:rPr>
                        <a:t>Contribuciones</a:t>
                      </a:r>
                    </a:p>
                  </a:txBody>
                  <a:tcPr marL="0" marR="0" marT="0" marB="0" anchor="ctr">
                    <a:lnL w="12700" cap="flat" cmpd="sng" algn="ctr">
                      <a:solidFill>
                        <a:schemeClr val="tx1"/>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b"/>
                      <a:r>
                        <a:rPr lang="es-CO" sz="1050" b="0" i="0" u="none" strike="noStrike">
                          <a:solidFill>
                            <a:srgbClr val="203764"/>
                          </a:solidFill>
                          <a:effectLst/>
                          <a:latin typeface="Calibri" panose="020F0502020204030204" pitchFamily="34" charset="0"/>
                          <a:cs typeface="Calibri" panose="020F0502020204030204" pitchFamily="34" charset="0"/>
                        </a:rPr>
                        <a:t>        27,885 </a:t>
                      </a:r>
                    </a:p>
                  </a:txBody>
                  <a:tcPr marL="0" marR="0" marT="0" marB="0" anchor="b">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b"/>
                      <a:r>
                        <a:rPr lang="es-CO" sz="1050" b="0" i="0" u="none" strike="noStrike">
                          <a:solidFill>
                            <a:srgbClr val="203764"/>
                          </a:solidFill>
                          <a:effectLst/>
                          <a:latin typeface="Calibri" panose="020F0502020204030204" pitchFamily="34" charset="0"/>
                          <a:cs typeface="Calibri" panose="020F0502020204030204" pitchFamily="34" charset="0"/>
                        </a:rPr>
                        <a:t>        30,530 </a:t>
                      </a:r>
                    </a:p>
                  </a:txBody>
                  <a:tcPr marL="0" marR="0" marT="0" marB="0" anchor="b">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b"/>
                      <a:r>
                        <a:rPr lang="es-CO" sz="1050" b="0" i="0" u="none" strike="noStrike">
                          <a:solidFill>
                            <a:srgbClr val="203764"/>
                          </a:solidFill>
                          <a:effectLst/>
                          <a:latin typeface="Calibri" panose="020F0502020204030204" pitchFamily="34" charset="0"/>
                          <a:cs typeface="Calibri" panose="020F0502020204030204" pitchFamily="34" charset="0"/>
                        </a:rPr>
                        <a:t>        33,425 </a:t>
                      </a:r>
                    </a:p>
                  </a:txBody>
                  <a:tcPr marL="0" marR="0" marT="0" marB="0" anchor="b">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b"/>
                      <a:r>
                        <a:rPr lang="es-CO" sz="1050" b="0" i="0" u="none" strike="noStrike">
                          <a:solidFill>
                            <a:srgbClr val="203764"/>
                          </a:solidFill>
                          <a:effectLst/>
                          <a:latin typeface="Calibri" panose="020F0502020204030204" pitchFamily="34" charset="0"/>
                          <a:cs typeface="Calibri" panose="020F0502020204030204" pitchFamily="34" charset="0"/>
                        </a:rPr>
                        <a:t>        36,596 </a:t>
                      </a:r>
                    </a:p>
                  </a:txBody>
                  <a:tcPr marL="0" marR="0" marT="0" marB="0" anchor="b">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b"/>
                      <a:r>
                        <a:rPr lang="es-CO" sz="1050" b="0" i="0" u="none" strike="noStrike">
                          <a:solidFill>
                            <a:srgbClr val="203764"/>
                          </a:solidFill>
                          <a:effectLst/>
                          <a:latin typeface="Calibri" panose="020F0502020204030204" pitchFamily="34" charset="0"/>
                          <a:cs typeface="Calibri" panose="020F0502020204030204" pitchFamily="34" charset="0"/>
                        </a:rPr>
                        <a:t>        40,067 </a:t>
                      </a:r>
                    </a:p>
                  </a:txBody>
                  <a:tcPr marL="0" marR="0" marT="0" marB="0" anchor="b">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050" b="0" i="0" u="none" strike="noStrike">
                          <a:solidFill>
                            <a:srgbClr val="203764"/>
                          </a:solidFill>
                          <a:effectLst/>
                          <a:latin typeface="Calibri" panose="020F0502020204030204" pitchFamily="34" charset="0"/>
                          <a:cs typeface="Calibri" panose="020F0502020204030204" pitchFamily="34" charset="0"/>
                        </a:rPr>
                        <a:t>9%</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FFFFF"/>
                    </a:solidFill>
                  </a:tcPr>
                </a:tc>
                <a:tc>
                  <a:txBody>
                    <a:bodyPr/>
                    <a:lstStyle/>
                    <a:p>
                      <a:pPr algn="r" rtl="0" fontAlgn="ctr"/>
                      <a:r>
                        <a:rPr lang="es-CO" sz="1050" b="0" i="0" u="none" strike="noStrike">
                          <a:solidFill>
                            <a:srgbClr val="203764"/>
                          </a:solidFill>
                          <a:effectLst/>
                          <a:latin typeface="Calibri" panose="020F0502020204030204" pitchFamily="34" charset="0"/>
                          <a:cs typeface="Calibri" panose="020F0502020204030204" pitchFamily="34" charset="0"/>
                        </a:rPr>
                        <a:t>9%</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FFFFF"/>
                    </a:solidFill>
                  </a:tcPr>
                </a:tc>
                <a:tc>
                  <a:txBody>
                    <a:bodyPr/>
                    <a:lstStyle/>
                    <a:p>
                      <a:pPr algn="r" rtl="0" fontAlgn="ctr"/>
                      <a:r>
                        <a:rPr lang="es-CO" sz="1050" b="0" i="0" u="none" strike="noStrike">
                          <a:solidFill>
                            <a:srgbClr val="203764"/>
                          </a:solidFill>
                          <a:effectLst/>
                          <a:latin typeface="Calibri" panose="020F0502020204030204" pitchFamily="34" charset="0"/>
                          <a:cs typeface="Calibri" panose="020F0502020204030204" pitchFamily="34" charset="0"/>
                        </a:rPr>
                        <a:t>9%</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FFFFF"/>
                    </a:solidFill>
                  </a:tcPr>
                </a:tc>
                <a:tc>
                  <a:txBody>
                    <a:bodyPr/>
                    <a:lstStyle/>
                    <a:p>
                      <a:pPr algn="r" rtl="0" fontAlgn="ctr"/>
                      <a:r>
                        <a:rPr lang="es-CO" sz="1050" b="0" i="0" u="none" strike="noStrike">
                          <a:solidFill>
                            <a:srgbClr val="203764"/>
                          </a:solidFill>
                          <a:effectLst/>
                          <a:latin typeface="Calibri" panose="020F0502020204030204" pitchFamily="34" charset="0"/>
                          <a:cs typeface="Calibri" panose="020F0502020204030204" pitchFamily="34" charset="0"/>
                        </a:rPr>
                        <a:t>9%</a:t>
                      </a:r>
                    </a:p>
                  </a:txBody>
                  <a:tcPr marL="0" marR="0" marT="0" marB="0" anchor="ctr">
                    <a:lnL w="6350" cap="flat" cmpd="sng" algn="ctr">
                      <a:solidFill>
                        <a:srgbClr val="B8CCE4"/>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FFFFF"/>
                    </a:solidFill>
                  </a:tcPr>
                </a:tc>
                <a:extLst>
                  <a:ext uri="{0D108BD9-81ED-4DB2-BD59-A6C34878D82A}">
                    <a16:rowId xmlns:a16="http://schemas.microsoft.com/office/drawing/2014/main" xmlns="" val="542163911"/>
                  </a:ext>
                </a:extLst>
              </a:tr>
              <a:tr h="247219">
                <a:tc>
                  <a:txBody>
                    <a:bodyPr/>
                    <a:lstStyle/>
                    <a:p>
                      <a:pPr algn="l" rtl="0" fontAlgn="ctr"/>
                      <a:r>
                        <a:rPr lang="es-CO" sz="1050" b="0" i="0" u="none" strike="noStrike">
                          <a:solidFill>
                            <a:srgbClr val="203764"/>
                          </a:solidFill>
                          <a:effectLst/>
                          <a:latin typeface="Calibri" panose="020F0502020204030204" pitchFamily="34" charset="0"/>
                          <a:cs typeface="Calibri" panose="020F0502020204030204" pitchFamily="34" charset="0"/>
                        </a:rPr>
                        <a:t>Tasas y derechos administrativos</a:t>
                      </a:r>
                    </a:p>
                  </a:txBody>
                  <a:tcPr marL="0" marR="0" marT="0" marB="0" anchor="ctr">
                    <a:lnL w="12700" cap="flat" cmpd="sng" algn="ctr">
                      <a:solidFill>
                        <a:schemeClr val="tx1"/>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b"/>
                      <a:r>
                        <a:rPr lang="es-CO" sz="1050" b="0" i="0" u="none" strike="noStrike">
                          <a:solidFill>
                            <a:srgbClr val="203764"/>
                          </a:solidFill>
                          <a:effectLst/>
                          <a:latin typeface="Calibri" panose="020F0502020204030204" pitchFamily="34" charset="0"/>
                          <a:cs typeface="Calibri" panose="020F0502020204030204" pitchFamily="34" charset="0"/>
                        </a:rPr>
                        <a:t> </a:t>
                      </a:r>
                    </a:p>
                  </a:txBody>
                  <a:tcPr marL="0" marR="0" marT="0" marB="0" anchor="b">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b"/>
                      <a:r>
                        <a:rPr lang="es-CO" sz="1050" b="0" i="0" u="none" strike="noStrike">
                          <a:solidFill>
                            <a:srgbClr val="203764"/>
                          </a:solidFill>
                          <a:effectLst/>
                          <a:latin typeface="Calibri" panose="020F0502020204030204" pitchFamily="34" charset="0"/>
                          <a:cs typeface="Calibri" panose="020F0502020204030204" pitchFamily="34" charset="0"/>
                        </a:rPr>
                        <a:t> </a:t>
                      </a:r>
                    </a:p>
                  </a:txBody>
                  <a:tcPr marL="0" marR="0" marT="0" marB="0" anchor="b">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b"/>
                      <a:r>
                        <a:rPr lang="es-CO" sz="1050" b="0" i="0" u="none" strike="noStrike">
                          <a:solidFill>
                            <a:srgbClr val="203764"/>
                          </a:solidFill>
                          <a:effectLst/>
                          <a:latin typeface="Calibri" panose="020F0502020204030204" pitchFamily="34" charset="0"/>
                          <a:cs typeface="Calibri" panose="020F0502020204030204" pitchFamily="34" charset="0"/>
                        </a:rPr>
                        <a:t> </a:t>
                      </a:r>
                    </a:p>
                  </a:txBody>
                  <a:tcPr marL="0" marR="0" marT="0" marB="0" anchor="b">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b"/>
                      <a:r>
                        <a:rPr lang="es-CO" sz="1050" b="0" i="0" u="none" strike="noStrike">
                          <a:solidFill>
                            <a:srgbClr val="203764"/>
                          </a:solidFill>
                          <a:effectLst/>
                          <a:latin typeface="Calibri" panose="020F0502020204030204" pitchFamily="34" charset="0"/>
                          <a:cs typeface="Calibri" panose="020F0502020204030204" pitchFamily="34" charset="0"/>
                        </a:rPr>
                        <a:t> </a:t>
                      </a:r>
                    </a:p>
                  </a:txBody>
                  <a:tcPr marL="0" marR="0" marT="0" marB="0" anchor="b">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b"/>
                      <a:r>
                        <a:rPr lang="es-CO" sz="1050" b="0" i="0" u="none" strike="noStrike">
                          <a:solidFill>
                            <a:srgbClr val="203764"/>
                          </a:solidFill>
                          <a:effectLst/>
                          <a:latin typeface="Calibri" panose="020F0502020204030204" pitchFamily="34" charset="0"/>
                          <a:cs typeface="Calibri" panose="020F0502020204030204" pitchFamily="34" charset="0"/>
                        </a:rPr>
                        <a:t> </a:t>
                      </a:r>
                    </a:p>
                  </a:txBody>
                  <a:tcPr marL="0" marR="0" marT="0" marB="0" anchor="b">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050" b="0" i="0" u="none" strike="noStrike">
                          <a:solidFill>
                            <a:srgbClr val="203764"/>
                          </a:solidFill>
                          <a:effectLst/>
                          <a:latin typeface="Calibri" panose="020F0502020204030204" pitchFamily="34" charset="0"/>
                          <a:cs typeface="Calibri" panose="020F0502020204030204" pitchFamily="34" charset="0"/>
                        </a:rPr>
                        <a:t>0%</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FFFFF"/>
                    </a:solidFill>
                  </a:tcPr>
                </a:tc>
                <a:tc>
                  <a:txBody>
                    <a:bodyPr/>
                    <a:lstStyle/>
                    <a:p>
                      <a:pPr algn="r" rtl="0" fontAlgn="ctr"/>
                      <a:r>
                        <a:rPr lang="es-CO" sz="1050" b="0" i="0" u="none" strike="noStrike">
                          <a:solidFill>
                            <a:srgbClr val="203764"/>
                          </a:solidFill>
                          <a:effectLst/>
                          <a:latin typeface="Calibri" panose="020F0502020204030204" pitchFamily="34" charset="0"/>
                          <a:cs typeface="Calibri" panose="020F0502020204030204" pitchFamily="34" charset="0"/>
                        </a:rPr>
                        <a:t>0%</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FFFFF"/>
                    </a:solidFill>
                  </a:tcPr>
                </a:tc>
                <a:tc>
                  <a:txBody>
                    <a:bodyPr/>
                    <a:lstStyle/>
                    <a:p>
                      <a:pPr algn="r" rtl="0" fontAlgn="ctr"/>
                      <a:r>
                        <a:rPr lang="es-CO" sz="1050" b="0" i="0" u="none" strike="noStrike">
                          <a:solidFill>
                            <a:srgbClr val="203764"/>
                          </a:solidFill>
                          <a:effectLst/>
                          <a:latin typeface="Calibri" panose="020F0502020204030204" pitchFamily="34" charset="0"/>
                          <a:cs typeface="Calibri" panose="020F0502020204030204" pitchFamily="34" charset="0"/>
                        </a:rPr>
                        <a:t>0%</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FFFFF"/>
                    </a:solidFill>
                  </a:tcPr>
                </a:tc>
                <a:tc>
                  <a:txBody>
                    <a:bodyPr/>
                    <a:lstStyle/>
                    <a:p>
                      <a:pPr algn="r" rtl="0" fontAlgn="ctr"/>
                      <a:r>
                        <a:rPr lang="es-CO" sz="1050" b="0" i="0" u="none" strike="noStrike">
                          <a:solidFill>
                            <a:srgbClr val="203764"/>
                          </a:solidFill>
                          <a:effectLst/>
                          <a:latin typeface="Calibri" panose="020F0502020204030204" pitchFamily="34" charset="0"/>
                          <a:cs typeface="Calibri" panose="020F0502020204030204" pitchFamily="34" charset="0"/>
                        </a:rPr>
                        <a:t>0%</a:t>
                      </a:r>
                    </a:p>
                  </a:txBody>
                  <a:tcPr marL="0" marR="0" marT="0" marB="0" anchor="ctr">
                    <a:lnL w="6350" cap="flat" cmpd="sng" algn="ctr">
                      <a:solidFill>
                        <a:srgbClr val="B8CCE4"/>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FFFFF"/>
                    </a:solidFill>
                  </a:tcPr>
                </a:tc>
                <a:extLst>
                  <a:ext uri="{0D108BD9-81ED-4DB2-BD59-A6C34878D82A}">
                    <a16:rowId xmlns:a16="http://schemas.microsoft.com/office/drawing/2014/main" xmlns="" val="224349426"/>
                  </a:ext>
                </a:extLst>
              </a:tr>
              <a:tr h="247219">
                <a:tc>
                  <a:txBody>
                    <a:bodyPr/>
                    <a:lstStyle/>
                    <a:p>
                      <a:pPr algn="l" rtl="0" fontAlgn="ctr"/>
                      <a:r>
                        <a:rPr lang="es-CO" sz="1050" b="0" i="0" u="none" strike="noStrike">
                          <a:solidFill>
                            <a:srgbClr val="203764"/>
                          </a:solidFill>
                          <a:effectLst/>
                          <a:latin typeface="Calibri" panose="020F0502020204030204" pitchFamily="34" charset="0"/>
                          <a:cs typeface="Calibri" panose="020F0502020204030204" pitchFamily="34" charset="0"/>
                        </a:rPr>
                        <a:t>Multas sanciones e intereses de mora </a:t>
                      </a:r>
                    </a:p>
                  </a:txBody>
                  <a:tcPr marL="0" marR="0" marT="0" marB="0" anchor="ctr">
                    <a:lnL w="12700" cap="flat" cmpd="sng" algn="ctr">
                      <a:solidFill>
                        <a:schemeClr val="tx1"/>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b"/>
                      <a:r>
                        <a:rPr lang="es-CO" sz="1050" b="0" i="0" u="none" strike="noStrike" dirty="0">
                          <a:solidFill>
                            <a:srgbClr val="203764"/>
                          </a:solidFill>
                          <a:effectLst/>
                          <a:latin typeface="Calibri" panose="020F0502020204030204" pitchFamily="34" charset="0"/>
                          <a:cs typeface="Calibri" panose="020F0502020204030204" pitchFamily="34" charset="0"/>
                        </a:rPr>
                        <a:t> </a:t>
                      </a:r>
                    </a:p>
                  </a:txBody>
                  <a:tcPr marL="0" marR="0" marT="0" marB="0" anchor="b">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b"/>
                      <a:r>
                        <a:rPr lang="es-CO" sz="1050" b="0" i="0" u="none" strike="noStrike">
                          <a:solidFill>
                            <a:srgbClr val="203764"/>
                          </a:solidFill>
                          <a:effectLst/>
                          <a:latin typeface="Calibri" panose="020F0502020204030204" pitchFamily="34" charset="0"/>
                          <a:cs typeface="Calibri" panose="020F0502020204030204" pitchFamily="34" charset="0"/>
                        </a:rPr>
                        <a:t> </a:t>
                      </a:r>
                    </a:p>
                  </a:txBody>
                  <a:tcPr marL="0" marR="0" marT="0" marB="0" anchor="b">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b"/>
                      <a:r>
                        <a:rPr lang="es-CO" sz="1050" b="0" i="0" u="none" strike="noStrike">
                          <a:solidFill>
                            <a:srgbClr val="203764"/>
                          </a:solidFill>
                          <a:effectLst/>
                          <a:latin typeface="Calibri" panose="020F0502020204030204" pitchFamily="34" charset="0"/>
                          <a:cs typeface="Calibri" panose="020F0502020204030204" pitchFamily="34" charset="0"/>
                        </a:rPr>
                        <a:t> </a:t>
                      </a:r>
                    </a:p>
                  </a:txBody>
                  <a:tcPr marL="0" marR="0" marT="0" marB="0" anchor="b">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b"/>
                      <a:r>
                        <a:rPr lang="es-CO" sz="1050" b="0" i="0" u="none" strike="noStrike">
                          <a:solidFill>
                            <a:srgbClr val="203764"/>
                          </a:solidFill>
                          <a:effectLst/>
                          <a:latin typeface="Calibri" panose="020F0502020204030204" pitchFamily="34" charset="0"/>
                          <a:cs typeface="Calibri" panose="020F0502020204030204" pitchFamily="34" charset="0"/>
                        </a:rPr>
                        <a:t> </a:t>
                      </a:r>
                    </a:p>
                  </a:txBody>
                  <a:tcPr marL="0" marR="0" marT="0" marB="0" anchor="b">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b"/>
                      <a:r>
                        <a:rPr lang="es-CO" sz="1050" b="0" i="0" u="none" strike="noStrike">
                          <a:solidFill>
                            <a:srgbClr val="203764"/>
                          </a:solidFill>
                          <a:effectLst/>
                          <a:latin typeface="Calibri" panose="020F0502020204030204" pitchFamily="34" charset="0"/>
                          <a:cs typeface="Calibri" panose="020F0502020204030204" pitchFamily="34" charset="0"/>
                        </a:rPr>
                        <a:t> </a:t>
                      </a:r>
                    </a:p>
                  </a:txBody>
                  <a:tcPr marL="0" marR="0" marT="0" marB="0" anchor="b">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050" b="0" i="0" u="none" strike="noStrike">
                          <a:solidFill>
                            <a:srgbClr val="203764"/>
                          </a:solidFill>
                          <a:effectLst/>
                          <a:latin typeface="Calibri" panose="020F0502020204030204" pitchFamily="34" charset="0"/>
                          <a:cs typeface="Calibri" panose="020F0502020204030204" pitchFamily="34" charset="0"/>
                        </a:rPr>
                        <a:t>0%</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FFFFF"/>
                    </a:solidFill>
                  </a:tcPr>
                </a:tc>
                <a:tc>
                  <a:txBody>
                    <a:bodyPr/>
                    <a:lstStyle/>
                    <a:p>
                      <a:pPr algn="r" rtl="0" fontAlgn="ctr"/>
                      <a:r>
                        <a:rPr lang="es-CO" sz="1050" b="0" i="0" u="none" strike="noStrike">
                          <a:solidFill>
                            <a:srgbClr val="203764"/>
                          </a:solidFill>
                          <a:effectLst/>
                          <a:latin typeface="Calibri" panose="020F0502020204030204" pitchFamily="34" charset="0"/>
                          <a:cs typeface="Calibri" panose="020F0502020204030204" pitchFamily="34" charset="0"/>
                        </a:rPr>
                        <a:t>0%</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FFFFF"/>
                    </a:solidFill>
                  </a:tcPr>
                </a:tc>
                <a:tc>
                  <a:txBody>
                    <a:bodyPr/>
                    <a:lstStyle/>
                    <a:p>
                      <a:pPr algn="r" rtl="0" fontAlgn="ctr"/>
                      <a:r>
                        <a:rPr lang="es-CO" sz="1050" b="0" i="0" u="none" strike="noStrike">
                          <a:solidFill>
                            <a:srgbClr val="203764"/>
                          </a:solidFill>
                          <a:effectLst/>
                          <a:latin typeface="Calibri" panose="020F0502020204030204" pitchFamily="34" charset="0"/>
                          <a:cs typeface="Calibri" panose="020F0502020204030204" pitchFamily="34" charset="0"/>
                        </a:rPr>
                        <a:t>0%</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FFFFF"/>
                    </a:solidFill>
                  </a:tcPr>
                </a:tc>
                <a:tc>
                  <a:txBody>
                    <a:bodyPr/>
                    <a:lstStyle/>
                    <a:p>
                      <a:pPr algn="r" rtl="0" fontAlgn="ctr"/>
                      <a:r>
                        <a:rPr lang="es-CO" sz="1050" b="0" i="0" u="none" strike="noStrike">
                          <a:solidFill>
                            <a:srgbClr val="203764"/>
                          </a:solidFill>
                          <a:effectLst/>
                          <a:latin typeface="Calibri" panose="020F0502020204030204" pitchFamily="34" charset="0"/>
                          <a:cs typeface="Calibri" panose="020F0502020204030204" pitchFamily="34" charset="0"/>
                        </a:rPr>
                        <a:t>0%</a:t>
                      </a:r>
                    </a:p>
                  </a:txBody>
                  <a:tcPr marL="0" marR="0" marT="0" marB="0" anchor="ctr">
                    <a:lnL w="6350" cap="flat" cmpd="sng" algn="ctr">
                      <a:solidFill>
                        <a:srgbClr val="B8CCE4"/>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FFFFF"/>
                    </a:solidFill>
                  </a:tcPr>
                </a:tc>
                <a:extLst>
                  <a:ext uri="{0D108BD9-81ED-4DB2-BD59-A6C34878D82A}">
                    <a16:rowId xmlns:a16="http://schemas.microsoft.com/office/drawing/2014/main" xmlns="" val="662386399"/>
                  </a:ext>
                </a:extLst>
              </a:tr>
              <a:tr h="305907">
                <a:tc>
                  <a:txBody>
                    <a:bodyPr/>
                    <a:lstStyle/>
                    <a:p>
                      <a:pPr algn="l" rtl="0" fontAlgn="ctr"/>
                      <a:r>
                        <a:rPr lang="es-CO" sz="1050" b="0" i="0" u="none" strike="noStrike">
                          <a:solidFill>
                            <a:srgbClr val="203764"/>
                          </a:solidFill>
                          <a:effectLst/>
                          <a:latin typeface="Calibri" panose="020F0502020204030204" pitchFamily="34" charset="0"/>
                          <a:cs typeface="Calibri" panose="020F0502020204030204" pitchFamily="34" charset="0"/>
                        </a:rPr>
                        <a:t>Derechos económicos por uso de recursos naturales </a:t>
                      </a:r>
                    </a:p>
                  </a:txBody>
                  <a:tcPr marL="0" marR="0" marT="0" marB="0" anchor="ctr">
                    <a:lnL w="12700" cap="flat" cmpd="sng" algn="ctr">
                      <a:solidFill>
                        <a:schemeClr val="tx1"/>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b"/>
                      <a:r>
                        <a:rPr lang="es-CO" sz="1050" b="0" i="0" u="none" strike="noStrike" dirty="0">
                          <a:solidFill>
                            <a:srgbClr val="203764"/>
                          </a:solidFill>
                          <a:effectLst/>
                          <a:latin typeface="Calibri" panose="020F0502020204030204" pitchFamily="34" charset="0"/>
                          <a:cs typeface="Calibri" panose="020F0502020204030204" pitchFamily="34" charset="0"/>
                        </a:rPr>
                        <a:t> </a:t>
                      </a:r>
                    </a:p>
                  </a:txBody>
                  <a:tcPr marL="0" marR="0" marT="0" marB="0" anchor="b">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b"/>
                      <a:r>
                        <a:rPr lang="es-CO" sz="1050" b="0" i="0" u="none" strike="noStrike">
                          <a:solidFill>
                            <a:srgbClr val="203764"/>
                          </a:solidFill>
                          <a:effectLst/>
                          <a:latin typeface="Calibri" panose="020F0502020204030204" pitchFamily="34" charset="0"/>
                          <a:cs typeface="Calibri" panose="020F0502020204030204" pitchFamily="34" charset="0"/>
                        </a:rPr>
                        <a:t> </a:t>
                      </a:r>
                    </a:p>
                  </a:txBody>
                  <a:tcPr marL="0" marR="0" marT="0" marB="0" anchor="b">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b"/>
                      <a:r>
                        <a:rPr lang="es-CO" sz="1050" b="0" i="0" u="none" strike="noStrike">
                          <a:solidFill>
                            <a:srgbClr val="203764"/>
                          </a:solidFill>
                          <a:effectLst/>
                          <a:latin typeface="Calibri" panose="020F0502020204030204" pitchFamily="34" charset="0"/>
                          <a:cs typeface="Calibri" panose="020F0502020204030204" pitchFamily="34" charset="0"/>
                        </a:rPr>
                        <a:t> </a:t>
                      </a:r>
                    </a:p>
                  </a:txBody>
                  <a:tcPr marL="0" marR="0" marT="0" marB="0" anchor="b">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b"/>
                      <a:r>
                        <a:rPr lang="es-CO" sz="1050" b="0" i="0" u="none" strike="noStrike">
                          <a:solidFill>
                            <a:srgbClr val="203764"/>
                          </a:solidFill>
                          <a:effectLst/>
                          <a:latin typeface="Calibri" panose="020F0502020204030204" pitchFamily="34" charset="0"/>
                          <a:cs typeface="Calibri" panose="020F0502020204030204" pitchFamily="34" charset="0"/>
                        </a:rPr>
                        <a:t> </a:t>
                      </a:r>
                    </a:p>
                  </a:txBody>
                  <a:tcPr marL="0" marR="0" marT="0" marB="0" anchor="b">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b"/>
                      <a:r>
                        <a:rPr lang="es-CO" sz="1050" b="0" i="0" u="none" strike="noStrike">
                          <a:solidFill>
                            <a:srgbClr val="203764"/>
                          </a:solidFill>
                          <a:effectLst/>
                          <a:latin typeface="Calibri" panose="020F0502020204030204" pitchFamily="34" charset="0"/>
                          <a:cs typeface="Calibri" panose="020F0502020204030204" pitchFamily="34" charset="0"/>
                        </a:rPr>
                        <a:t> </a:t>
                      </a:r>
                    </a:p>
                  </a:txBody>
                  <a:tcPr marL="0" marR="0" marT="0" marB="0" anchor="b">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050" b="0" i="0" u="none" strike="noStrike">
                          <a:solidFill>
                            <a:srgbClr val="203764"/>
                          </a:solidFill>
                          <a:effectLst/>
                          <a:latin typeface="Calibri" panose="020F0502020204030204" pitchFamily="34" charset="0"/>
                          <a:cs typeface="Calibri" panose="020F0502020204030204" pitchFamily="34" charset="0"/>
                        </a:rPr>
                        <a:t>0%</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FFFFF"/>
                    </a:solidFill>
                  </a:tcPr>
                </a:tc>
                <a:tc>
                  <a:txBody>
                    <a:bodyPr/>
                    <a:lstStyle/>
                    <a:p>
                      <a:pPr algn="r" rtl="0" fontAlgn="ctr"/>
                      <a:r>
                        <a:rPr lang="es-CO" sz="1050" b="0" i="0" u="none" strike="noStrike">
                          <a:solidFill>
                            <a:srgbClr val="203764"/>
                          </a:solidFill>
                          <a:effectLst/>
                          <a:latin typeface="Calibri" panose="020F0502020204030204" pitchFamily="34" charset="0"/>
                          <a:cs typeface="Calibri" panose="020F0502020204030204" pitchFamily="34" charset="0"/>
                        </a:rPr>
                        <a:t>0%</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FFFFF"/>
                    </a:solidFill>
                  </a:tcPr>
                </a:tc>
                <a:tc>
                  <a:txBody>
                    <a:bodyPr/>
                    <a:lstStyle/>
                    <a:p>
                      <a:pPr algn="r" rtl="0" fontAlgn="ctr"/>
                      <a:r>
                        <a:rPr lang="es-CO" sz="1050" b="0" i="0" u="none" strike="noStrike">
                          <a:solidFill>
                            <a:srgbClr val="203764"/>
                          </a:solidFill>
                          <a:effectLst/>
                          <a:latin typeface="Calibri" panose="020F0502020204030204" pitchFamily="34" charset="0"/>
                          <a:cs typeface="Calibri" panose="020F0502020204030204" pitchFamily="34" charset="0"/>
                        </a:rPr>
                        <a:t>0%</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FFFFF"/>
                    </a:solidFill>
                  </a:tcPr>
                </a:tc>
                <a:tc>
                  <a:txBody>
                    <a:bodyPr/>
                    <a:lstStyle/>
                    <a:p>
                      <a:pPr algn="r" rtl="0" fontAlgn="ctr"/>
                      <a:r>
                        <a:rPr lang="es-CO" sz="1050" b="0" i="0" u="none" strike="noStrike">
                          <a:solidFill>
                            <a:srgbClr val="203764"/>
                          </a:solidFill>
                          <a:effectLst/>
                          <a:latin typeface="Calibri" panose="020F0502020204030204" pitchFamily="34" charset="0"/>
                          <a:cs typeface="Calibri" panose="020F0502020204030204" pitchFamily="34" charset="0"/>
                        </a:rPr>
                        <a:t>0%</a:t>
                      </a:r>
                    </a:p>
                  </a:txBody>
                  <a:tcPr marL="0" marR="0" marT="0" marB="0" anchor="ctr">
                    <a:lnL w="6350" cap="flat" cmpd="sng" algn="ctr">
                      <a:solidFill>
                        <a:srgbClr val="B8CCE4"/>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FFFFF"/>
                    </a:solidFill>
                  </a:tcPr>
                </a:tc>
                <a:extLst>
                  <a:ext uri="{0D108BD9-81ED-4DB2-BD59-A6C34878D82A}">
                    <a16:rowId xmlns:a16="http://schemas.microsoft.com/office/drawing/2014/main" xmlns="" val="603820133"/>
                  </a:ext>
                </a:extLst>
              </a:tr>
              <a:tr h="152954">
                <a:tc>
                  <a:txBody>
                    <a:bodyPr/>
                    <a:lstStyle/>
                    <a:p>
                      <a:pPr algn="l" rtl="0" fontAlgn="ctr"/>
                      <a:r>
                        <a:rPr lang="es-ES" sz="1050" b="0" i="0" u="none" strike="noStrike">
                          <a:solidFill>
                            <a:srgbClr val="203764"/>
                          </a:solidFill>
                          <a:effectLst/>
                          <a:latin typeface="Calibri" panose="020F0502020204030204" pitchFamily="34" charset="0"/>
                          <a:cs typeface="Calibri" panose="020F0502020204030204" pitchFamily="34" charset="0"/>
                        </a:rPr>
                        <a:t>venta de bienes y servicios </a:t>
                      </a:r>
                    </a:p>
                  </a:txBody>
                  <a:tcPr marL="0" marR="0" marT="0" marB="0" anchor="ctr">
                    <a:lnL w="12700" cap="flat" cmpd="sng" algn="ctr">
                      <a:solidFill>
                        <a:schemeClr val="tx1"/>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b"/>
                      <a:r>
                        <a:rPr lang="es-CO" sz="1050" b="0" i="0" u="none" strike="noStrike">
                          <a:solidFill>
                            <a:srgbClr val="203764"/>
                          </a:solidFill>
                          <a:effectLst/>
                          <a:latin typeface="Calibri" panose="020F0502020204030204" pitchFamily="34" charset="0"/>
                          <a:cs typeface="Calibri" panose="020F0502020204030204" pitchFamily="34" charset="0"/>
                        </a:rPr>
                        <a:t>                 3 </a:t>
                      </a:r>
                    </a:p>
                  </a:txBody>
                  <a:tcPr marL="0" marR="0" marT="0" marB="0" anchor="b">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b"/>
                      <a:r>
                        <a:rPr lang="es-CO" sz="1050" b="0" i="0" u="none" strike="noStrike">
                          <a:solidFill>
                            <a:srgbClr val="203764"/>
                          </a:solidFill>
                          <a:effectLst/>
                          <a:latin typeface="Calibri" panose="020F0502020204030204" pitchFamily="34" charset="0"/>
                          <a:cs typeface="Calibri" panose="020F0502020204030204" pitchFamily="34" charset="0"/>
                        </a:rPr>
                        <a:t>                 3 </a:t>
                      </a:r>
                    </a:p>
                  </a:txBody>
                  <a:tcPr marL="0" marR="0" marT="0" marB="0" anchor="b">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b"/>
                      <a:r>
                        <a:rPr lang="es-CO" sz="1050" b="0" i="0" u="none" strike="noStrike">
                          <a:solidFill>
                            <a:srgbClr val="203764"/>
                          </a:solidFill>
                          <a:effectLst/>
                          <a:latin typeface="Calibri" panose="020F0502020204030204" pitchFamily="34" charset="0"/>
                          <a:cs typeface="Calibri" panose="020F0502020204030204" pitchFamily="34" charset="0"/>
                        </a:rPr>
                        <a:t>                 3 </a:t>
                      </a:r>
                    </a:p>
                  </a:txBody>
                  <a:tcPr marL="0" marR="0" marT="0" marB="0" anchor="b">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b"/>
                      <a:r>
                        <a:rPr lang="es-CO" sz="1050" b="0" i="0" u="none" strike="noStrike">
                          <a:solidFill>
                            <a:srgbClr val="203764"/>
                          </a:solidFill>
                          <a:effectLst/>
                          <a:latin typeface="Calibri" panose="020F0502020204030204" pitchFamily="34" charset="0"/>
                          <a:cs typeface="Calibri" panose="020F0502020204030204" pitchFamily="34" charset="0"/>
                        </a:rPr>
                        <a:t>                 3 </a:t>
                      </a:r>
                    </a:p>
                  </a:txBody>
                  <a:tcPr marL="0" marR="0" marT="0" marB="0" anchor="b">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b"/>
                      <a:r>
                        <a:rPr lang="es-CO" sz="1050" b="0" i="0" u="none" strike="noStrike">
                          <a:solidFill>
                            <a:srgbClr val="203764"/>
                          </a:solidFill>
                          <a:effectLst/>
                          <a:latin typeface="Calibri" panose="020F0502020204030204" pitchFamily="34" charset="0"/>
                          <a:cs typeface="Calibri" panose="020F0502020204030204" pitchFamily="34" charset="0"/>
                        </a:rPr>
                        <a:t>                 3 </a:t>
                      </a:r>
                    </a:p>
                  </a:txBody>
                  <a:tcPr marL="0" marR="0" marT="0" marB="0" anchor="b">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050" b="0" i="0" u="none" strike="noStrike">
                          <a:solidFill>
                            <a:srgbClr val="203764"/>
                          </a:solidFill>
                          <a:effectLst/>
                          <a:latin typeface="Calibri" panose="020F0502020204030204" pitchFamily="34" charset="0"/>
                          <a:cs typeface="Calibri" panose="020F0502020204030204" pitchFamily="34" charset="0"/>
                        </a:rPr>
                        <a:t>0%</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FFFFF"/>
                    </a:solidFill>
                  </a:tcPr>
                </a:tc>
                <a:tc>
                  <a:txBody>
                    <a:bodyPr/>
                    <a:lstStyle/>
                    <a:p>
                      <a:pPr algn="r" rtl="0" fontAlgn="ctr"/>
                      <a:r>
                        <a:rPr lang="es-CO" sz="1050" b="0" i="0" u="none" strike="noStrike">
                          <a:solidFill>
                            <a:srgbClr val="203764"/>
                          </a:solidFill>
                          <a:effectLst/>
                          <a:latin typeface="Calibri" panose="020F0502020204030204" pitchFamily="34" charset="0"/>
                          <a:cs typeface="Calibri" panose="020F0502020204030204" pitchFamily="34" charset="0"/>
                        </a:rPr>
                        <a:t>0%</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FFFFF"/>
                    </a:solidFill>
                  </a:tcPr>
                </a:tc>
                <a:tc>
                  <a:txBody>
                    <a:bodyPr/>
                    <a:lstStyle/>
                    <a:p>
                      <a:pPr algn="r" rtl="0" fontAlgn="ctr"/>
                      <a:r>
                        <a:rPr lang="es-CO" sz="1050" b="0" i="0" u="none" strike="noStrike">
                          <a:solidFill>
                            <a:srgbClr val="203764"/>
                          </a:solidFill>
                          <a:effectLst/>
                          <a:latin typeface="Calibri" panose="020F0502020204030204" pitchFamily="34" charset="0"/>
                          <a:cs typeface="Calibri" panose="020F0502020204030204" pitchFamily="34" charset="0"/>
                        </a:rPr>
                        <a:t>0%</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FFFFF"/>
                    </a:solidFill>
                  </a:tcPr>
                </a:tc>
                <a:tc>
                  <a:txBody>
                    <a:bodyPr/>
                    <a:lstStyle/>
                    <a:p>
                      <a:pPr algn="r" rtl="0" fontAlgn="ctr"/>
                      <a:r>
                        <a:rPr lang="es-CO" sz="1050" b="0" i="0" u="none" strike="noStrike">
                          <a:solidFill>
                            <a:srgbClr val="203764"/>
                          </a:solidFill>
                          <a:effectLst/>
                          <a:latin typeface="Calibri" panose="020F0502020204030204" pitchFamily="34" charset="0"/>
                          <a:cs typeface="Calibri" panose="020F0502020204030204" pitchFamily="34" charset="0"/>
                        </a:rPr>
                        <a:t>0%</a:t>
                      </a:r>
                    </a:p>
                  </a:txBody>
                  <a:tcPr marL="0" marR="0" marT="0" marB="0" anchor="ctr">
                    <a:lnL w="6350" cap="flat" cmpd="sng" algn="ctr">
                      <a:solidFill>
                        <a:srgbClr val="B8CCE4"/>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FFFFF"/>
                    </a:solidFill>
                  </a:tcPr>
                </a:tc>
                <a:extLst>
                  <a:ext uri="{0D108BD9-81ED-4DB2-BD59-A6C34878D82A}">
                    <a16:rowId xmlns:a16="http://schemas.microsoft.com/office/drawing/2014/main" xmlns="" val="1932859242"/>
                  </a:ext>
                </a:extLst>
              </a:tr>
              <a:tr h="152954">
                <a:tc>
                  <a:txBody>
                    <a:bodyPr/>
                    <a:lstStyle/>
                    <a:p>
                      <a:pPr algn="l" rtl="0" fontAlgn="ctr"/>
                      <a:r>
                        <a:rPr lang="es-CO" sz="1050" b="0" i="0" u="none" strike="noStrike">
                          <a:solidFill>
                            <a:srgbClr val="203764"/>
                          </a:solidFill>
                          <a:effectLst/>
                          <a:latin typeface="Calibri" panose="020F0502020204030204" pitchFamily="34" charset="0"/>
                          <a:cs typeface="Calibri" panose="020F0502020204030204" pitchFamily="34" charset="0"/>
                        </a:rPr>
                        <a:t>Transferencias corrientes </a:t>
                      </a:r>
                    </a:p>
                  </a:txBody>
                  <a:tcPr marL="0" marR="0" marT="0" marB="0" anchor="ctr">
                    <a:lnL w="12700" cap="flat" cmpd="sng" algn="ctr">
                      <a:solidFill>
                        <a:schemeClr val="tx1"/>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b"/>
                      <a:r>
                        <a:rPr lang="es-CO" sz="1050" b="0" i="0" u="none" strike="noStrike">
                          <a:solidFill>
                            <a:srgbClr val="203764"/>
                          </a:solidFill>
                          <a:effectLst/>
                          <a:latin typeface="Calibri" panose="020F0502020204030204" pitchFamily="34" charset="0"/>
                          <a:cs typeface="Calibri" panose="020F0502020204030204" pitchFamily="34" charset="0"/>
                        </a:rPr>
                        <a:t> </a:t>
                      </a:r>
                    </a:p>
                  </a:txBody>
                  <a:tcPr marL="0" marR="0" marT="0" marB="0" anchor="b">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b"/>
                      <a:r>
                        <a:rPr lang="es-CO" sz="1050" b="0" i="0" u="none" strike="noStrike">
                          <a:solidFill>
                            <a:srgbClr val="203764"/>
                          </a:solidFill>
                          <a:effectLst/>
                          <a:latin typeface="Calibri" panose="020F0502020204030204" pitchFamily="34" charset="0"/>
                          <a:cs typeface="Calibri" panose="020F0502020204030204" pitchFamily="34" charset="0"/>
                        </a:rPr>
                        <a:t> </a:t>
                      </a:r>
                    </a:p>
                  </a:txBody>
                  <a:tcPr marL="0" marR="0" marT="0" marB="0" anchor="b">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b"/>
                      <a:r>
                        <a:rPr lang="es-CO" sz="1050" b="0" i="0" u="none" strike="noStrike">
                          <a:solidFill>
                            <a:srgbClr val="203764"/>
                          </a:solidFill>
                          <a:effectLst/>
                          <a:latin typeface="Calibri" panose="020F0502020204030204" pitchFamily="34" charset="0"/>
                          <a:cs typeface="Calibri" panose="020F0502020204030204" pitchFamily="34" charset="0"/>
                        </a:rPr>
                        <a:t> </a:t>
                      </a:r>
                    </a:p>
                  </a:txBody>
                  <a:tcPr marL="0" marR="0" marT="0" marB="0" anchor="b">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b"/>
                      <a:r>
                        <a:rPr lang="es-CO" sz="1050" b="0" i="0" u="none" strike="noStrike">
                          <a:solidFill>
                            <a:srgbClr val="203764"/>
                          </a:solidFill>
                          <a:effectLst/>
                          <a:latin typeface="Calibri" panose="020F0502020204030204" pitchFamily="34" charset="0"/>
                          <a:cs typeface="Calibri" panose="020F0502020204030204" pitchFamily="34" charset="0"/>
                        </a:rPr>
                        <a:t> </a:t>
                      </a:r>
                    </a:p>
                  </a:txBody>
                  <a:tcPr marL="0" marR="0" marT="0" marB="0" anchor="b">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b"/>
                      <a:r>
                        <a:rPr lang="es-CO" sz="1050" b="0" i="0" u="none" strike="noStrike">
                          <a:solidFill>
                            <a:srgbClr val="203764"/>
                          </a:solidFill>
                          <a:effectLst/>
                          <a:latin typeface="Calibri" panose="020F0502020204030204" pitchFamily="34" charset="0"/>
                          <a:cs typeface="Calibri" panose="020F0502020204030204" pitchFamily="34" charset="0"/>
                        </a:rPr>
                        <a:t> </a:t>
                      </a:r>
                    </a:p>
                  </a:txBody>
                  <a:tcPr marL="0" marR="0" marT="0" marB="0" anchor="b">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050" b="0" i="0" u="none" strike="noStrike">
                          <a:solidFill>
                            <a:srgbClr val="203764"/>
                          </a:solidFill>
                          <a:effectLst/>
                          <a:latin typeface="Calibri" panose="020F0502020204030204" pitchFamily="34" charset="0"/>
                          <a:cs typeface="Calibri" panose="020F0502020204030204" pitchFamily="34" charset="0"/>
                        </a:rPr>
                        <a:t>0%</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FFFFF"/>
                    </a:solidFill>
                  </a:tcPr>
                </a:tc>
                <a:tc>
                  <a:txBody>
                    <a:bodyPr/>
                    <a:lstStyle/>
                    <a:p>
                      <a:pPr algn="r" rtl="0" fontAlgn="ctr"/>
                      <a:r>
                        <a:rPr lang="es-CO" sz="1050" b="0" i="0" u="none" strike="noStrike">
                          <a:solidFill>
                            <a:srgbClr val="203764"/>
                          </a:solidFill>
                          <a:effectLst/>
                          <a:latin typeface="Calibri" panose="020F0502020204030204" pitchFamily="34" charset="0"/>
                          <a:cs typeface="Calibri" panose="020F0502020204030204" pitchFamily="34" charset="0"/>
                        </a:rPr>
                        <a:t>0%</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FFFFF"/>
                    </a:solidFill>
                  </a:tcPr>
                </a:tc>
                <a:tc>
                  <a:txBody>
                    <a:bodyPr/>
                    <a:lstStyle/>
                    <a:p>
                      <a:pPr algn="r" rtl="0" fontAlgn="ctr"/>
                      <a:r>
                        <a:rPr lang="es-CO" sz="1050" b="0" i="0" u="none" strike="noStrike">
                          <a:solidFill>
                            <a:srgbClr val="203764"/>
                          </a:solidFill>
                          <a:effectLst/>
                          <a:latin typeface="Calibri" panose="020F0502020204030204" pitchFamily="34" charset="0"/>
                          <a:cs typeface="Calibri" panose="020F0502020204030204" pitchFamily="34" charset="0"/>
                        </a:rPr>
                        <a:t>0%</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FFFFF"/>
                    </a:solidFill>
                  </a:tcPr>
                </a:tc>
                <a:tc>
                  <a:txBody>
                    <a:bodyPr/>
                    <a:lstStyle/>
                    <a:p>
                      <a:pPr algn="r" rtl="0" fontAlgn="ctr"/>
                      <a:r>
                        <a:rPr lang="es-CO" sz="1050" b="0" i="0" u="none" strike="noStrike">
                          <a:solidFill>
                            <a:srgbClr val="203764"/>
                          </a:solidFill>
                          <a:effectLst/>
                          <a:latin typeface="Calibri" panose="020F0502020204030204" pitchFamily="34" charset="0"/>
                          <a:cs typeface="Calibri" panose="020F0502020204030204" pitchFamily="34" charset="0"/>
                        </a:rPr>
                        <a:t>0%</a:t>
                      </a:r>
                    </a:p>
                  </a:txBody>
                  <a:tcPr marL="0" marR="0" marT="0" marB="0" anchor="ctr">
                    <a:lnL w="6350" cap="flat" cmpd="sng" algn="ctr">
                      <a:solidFill>
                        <a:srgbClr val="B8CCE4"/>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FFFFF"/>
                    </a:solidFill>
                  </a:tcPr>
                </a:tc>
                <a:extLst>
                  <a:ext uri="{0D108BD9-81ED-4DB2-BD59-A6C34878D82A}">
                    <a16:rowId xmlns:a16="http://schemas.microsoft.com/office/drawing/2014/main" xmlns="" val="3708584961"/>
                  </a:ext>
                </a:extLst>
              </a:tr>
              <a:tr h="152954">
                <a:tc>
                  <a:txBody>
                    <a:bodyPr/>
                    <a:lstStyle/>
                    <a:p>
                      <a:pPr algn="l" rtl="0" fontAlgn="ctr"/>
                      <a:r>
                        <a:rPr lang="es-CO" sz="1050" b="1" i="0" u="none" strike="noStrike">
                          <a:solidFill>
                            <a:srgbClr val="203764"/>
                          </a:solidFill>
                          <a:effectLst/>
                          <a:latin typeface="Calibri" panose="020F0502020204030204" pitchFamily="34" charset="0"/>
                          <a:cs typeface="Calibri" panose="020F0502020204030204" pitchFamily="34" charset="0"/>
                        </a:rPr>
                        <a:t>II. Recursos de Capital </a:t>
                      </a:r>
                    </a:p>
                  </a:txBody>
                  <a:tcPr marL="0" marR="0" marT="0" marB="0" anchor="ctr">
                    <a:lnL w="12700" cap="flat" cmpd="sng" algn="ctr">
                      <a:solidFill>
                        <a:schemeClr val="tx1"/>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D8D8D8"/>
                    </a:solidFill>
                  </a:tcPr>
                </a:tc>
                <a:tc>
                  <a:txBody>
                    <a:bodyPr/>
                    <a:lstStyle/>
                    <a:p>
                      <a:pPr algn="r" rtl="0" fontAlgn="ctr"/>
                      <a:r>
                        <a:rPr lang="es-CO" sz="1050" b="1" i="0" u="none" strike="noStrike" dirty="0">
                          <a:solidFill>
                            <a:srgbClr val="203764"/>
                          </a:solidFill>
                          <a:effectLst/>
                          <a:latin typeface="Calibri" panose="020F0502020204030204" pitchFamily="34" charset="0"/>
                          <a:cs typeface="Calibri" panose="020F0502020204030204" pitchFamily="34" charset="0"/>
                        </a:rPr>
                        <a:t>        10,097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D8D8D8"/>
                    </a:solidFill>
                  </a:tcPr>
                </a:tc>
                <a:tc>
                  <a:txBody>
                    <a:bodyPr/>
                    <a:lstStyle/>
                    <a:p>
                      <a:pPr algn="r" rtl="0" fontAlgn="ctr"/>
                      <a:r>
                        <a:rPr lang="es-CO" sz="1050" b="1" i="0" u="none" strike="noStrike">
                          <a:solidFill>
                            <a:srgbClr val="203764"/>
                          </a:solidFill>
                          <a:effectLst/>
                          <a:latin typeface="Calibri" panose="020F0502020204030204" pitchFamily="34" charset="0"/>
                          <a:cs typeface="Calibri" panose="020F0502020204030204" pitchFamily="34" charset="0"/>
                        </a:rPr>
                        <a:t>        32,379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D8D8D8"/>
                    </a:solidFill>
                  </a:tcPr>
                </a:tc>
                <a:tc>
                  <a:txBody>
                    <a:bodyPr/>
                    <a:lstStyle/>
                    <a:p>
                      <a:pPr algn="r" rtl="0" fontAlgn="ctr"/>
                      <a:r>
                        <a:rPr lang="es-CO" sz="1050" b="1" i="0" u="none" strike="noStrike">
                          <a:solidFill>
                            <a:srgbClr val="203764"/>
                          </a:solidFill>
                          <a:effectLst/>
                          <a:latin typeface="Calibri" panose="020F0502020204030204" pitchFamily="34" charset="0"/>
                          <a:cs typeface="Calibri" panose="020F0502020204030204" pitchFamily="34" charset="0"/>
                        </a:rPr>
                        <a:t>        35,460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D8D8D8"/>
                    </a:solidFill>
                  </a:tcPr>
                </a:tc>
                <a:tc>
                  <a:txBody>
                    <a:bodyPr/>
                    <a:lstStyle/>
                    <a:p>
                      <a:pPr algn="r" rtl="0" fontAlgn="ctr"/>
                      <a:r>
                        <a:rPr lang="es-CO" sz="1050" b="1" i="0" u="none" strike="noStrike">
                          <a:solidFill>
                            <a:srgbClr val="203764"/>
                          </a:solidFill>
                          <a:effectLst/>
                          <a:latin typeface="Calibri" panose="020F0502020204030204" pitchFamily="34" charset="0"/>
                          <a:cs typeface="Calibri" panose="020F0502020204030204" pitchFamily="34" charset="0"/>
                        </a:rPr>
                        <a:t>                  -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D8D8D8"/>
                    </a:solidFill>
                  </a:tcPr>
                </a:tc>
                <a:tc>
                  <a:txBody>
                    <a:bodyPr/>
                    <a:lstStyle/>
                    <a:p>
                      <a:pPr algn="r" rtl="0" fontAlgn="ctr"/>
                      <a:r>
                        <a:rPr lang="es-CO" sz="1050" b="1" i="0" u="none" strike="noStrike">
                          <a:solidFill>
                            <a:srgbClr val="203764"/>
                          </a:solidFill>
                          <a:effectLst/>
                          <a:latin typeface="Calibri" panose="020F0502020204030204" pitchFamily="34" charset="0"/>
                          <a:cs typeface="Calibri" panose="020F0502020204030204" pitchFamily="34" charset="0"/>
                        </a:rPr>
                        <a:t>                  -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D8D8D8"/>
                    </a:solidFill>
                  </a:tcPr>
                </a:tc>
                <a:tc>
                  <a:txBody>
                    <a:bodyPr/>
                    <a:lstStyle/>
                    <a:p>
                      <a:pPr algn="r" rtl="0" fontAlgn="ctr"/>
                      <a:r>
                        <a:rPr lang="es-CO" sz="1050" b="1" i="0" u="none" strike="noStrike">
                          <a:solidFill>
                            <a:srgbClr val="203764"/>
                          </a:solidFill>
                          <a:effectLst/>
                          <a:latin typeface="Calibri" panose="020F0502020204030204" pitchFamily="34" charset="0"/>
                          <a:cs typeface="Calibri" panose="020F0502020204030204" pitchFamily="34" charset="0"/>
                        </a:rPr>
                        <a:t>221%</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D8D8D8"/>
                    </a:solidFill>
                  </a:tcPr>
                </a:tc>
                <a:tc>
                  <a:txBody>
                    <a:bodyPr/>
                    <a:lstStyle/>
                    <a:p>
                      <a:pPr algn="r" rtl="0" fontAlgn="ctr"/>
                      <a:r>
                        <a:rPr lang="es-CO" sz="1050" b="1" i="0" u="none" strike="noStrike">
                          <a:solidFill>
                            <a:srgbClr val="203764"/>
                          </a:solidFill>
                          <a:effectLst/>
                          <a:latin typeface="Calibri" panose="020F0502020204030204" pitchFamily="34" charset="0"/>
                          <a:cs typeface="Calibri" panose="020F0502020204030204" pitchFamily="34" charset="0"/>
                        </a:rPr>
                        <a:t>10%</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D8D8D8"/>
                    </a:solidFill>
                  </a:tcPr>
                </a:tc>
                <a:tc>
                  <a:txBody>
                    <a:bodyPr/>
                    <a:lstStyle/>
                    <a:p>
                      <a:pPr algn="r" rtl="0" fontAlgn="ctr"/>
                      <a:r>
                        <a:rPr lang="es-CO" sz="1050" b="1" i="0" u="none" strike="noStrike">
                          <a:solidFill>
                            <a:srgbClr val="203764"/>
                          </a:solidFill>
                          <a:effectLst/>
                          <a:latin typeface="Calibri" panose="020F0502020204030204" pitchFamily="34" charset="0"/>
                          <a:cs typeface="Calibri" panose="020F0502020204030204" pitchFamily="34" charset="0"/>
                        </a:rPr>
                        <a:t>-100%</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D8D8D8"/>
                    </a:solidFill>
                  </a:tcPr>
                </a:tc>
                <a:tc>
                  <a:txBody>
                    <a:bodyPr/>
                    <a:lstStyle/>
                    <a:p>
                      <a:pPr algn="r" rtl="0" fontAlgn="ctr"/>
                      <a:r>
                        <a:rPr lang="es-CO" sz="1050" b="1" i="0" u="none" strike="noStrike">
                          <a:solidFill>
                            <a:srgbClr val="203764"/>
                          </a:solidFill>
                          <a:effectLst/>
                          <a:latin typeface="Calibri" panose="020F0502020204030204" pitchFamily="34" charset="0"/>
                          <a:cs typeface="Calibri" panose="020F0502020204030204" pitchFamily="34" charset="0"/>
                        </a:rPr>
                        <a:t>0%</a:t>
                      </a:r>
                    </a:p>
                  </a:txBody>
                  <a:tcPr marL="0" marR="0" marT="0" marB="0" anchor="ctr">
                    <a:lnL w="6350" cap="flat" cmpd="sng" algn="ctr">
                      <a:solidFill>
                        <a:srgbClr val="B8CCE4"/>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D8D8D8"/>
                    </a:solidFill>
                  </a:tcPr>
                </a:tc>
                <a:extLst>
                  <a:ext uri="{0D108BD9-81ED-4DB2-BD59-A6C34878D82A}">
                    <a16:rowId xmlns:a16="http://schemas.microsoft.com/office/drawing/2014/main" xmlns="" val="872088732"/>
                  </a:ext>
                </a:extLst>
              </a:tr>
              <a:tr h="152954">
                <a:tc>
                  <a:txBody>
                    <a:bodyPr/>
                    <a:lstStyle/>
                    <a:p>
                      <a:pPr algn="l" rtl="0" fontAlgn="ctr"/>
                      <a:r>
                        <a:rPr lang="es-CO" sz="1050" b="0" i="0" u="none" strike="noStrike">
                          <a:solidFill>
                            <a:srgbClr val="203764"/>
                          </a:solidFill>
                          <a:effectLst/>
                          <a:latin typeface="Calibri" panose="020F0502020204030204" pitchFamily="34" charset="0"/>
                          <a:cs typeface="Calibri" panose="020F0502020204030204" pitchFamily="34" charset="0"/>
                        </a:rPr>
                        <a:t>Disposición de activos </a:t>
                      </a:r>
                    </a:p>
                  </a:txBody>
                  <a:tcPr marL="0" marR="0" marT="0" marB="0" anchor="ctr">
                    <a:lnL w="12700" cap="flat" cmpd="sng" algn="ctr">
                      <a:solidFill>
                        <a:schemeClr val="tx1"/>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b"/>
                      <a:r>
                        <a:rPr lang="es-CO" sz="1050" b="0" i="0" u="none" strike="noStrike">
                          <a:solidFill>
                            <a:srgbClr val="203764"/>
                          </a:solidFill>
                          <a:effectLst/>
                          <a:latin typeface="Calibri" panose="020F0502020204030204" pitchFamily="34" charset="0"/>
                          <a:cs typeface="Calibri" panose="020F0502020204030204" pitchFamily="34" charset="0"/>
                        </a:rPr>
                        <a:t> </a:t>
                      </a:r>
                    </a:p>
                  </a:txBody>
                  <a:tcPr marL="0" marR="0" marT="0" marB="0" anchor="b">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b"/>
                      <a:r>
                        <a:rPr lang="es-CO" sz="1050" b="0" i="0" u="none" strike="noStrike" dirty="0">
                          <a:solidFill>
                            <a:srgbClr val="203764"/>
                          </a:solidFill>
                          <a:effectLst/>
                          <a:latin typeface="Calibri" panose="020F0502020204030204" pitchFamily="34" charset="0"/>
                          <a:cs typeface="Calibri" panose="020F0502020204030204" pitchFamily="34" charset="0"/>
                        </a:rPr>
                        <a:t> </a:t>
                      </a:r>
                    </a:p>
                  </a:txBody>
                  <a:tcPr marL="0" marR="0" marT="0" marB="0" anchor="b">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b"/>
                      <a:r>
                        <a:rPr lang="es-CO" sz="1050" b="0" i="0" u="none" strike="noStrike">
                          <a:solidFill>
                            <a:srgbClr val="203764"/>
                          </a:solidFill>
                          <a:effectLst/>
                          <a:latin typeface="Calibri" panose="020F0502020204030204" pitchFamily="34" charset="0"/>
                          <a:cs typeface="Calibri" panose="020F0502020204030204" pitchFamily="34" charset="0"/>
                        </a:rPr>
                        <a:t> </a:t>
                      </a:r>
                    </a:p>
                  </a:txBody>
                  <a:tcPr marL="0" marR="0" marT="0" marB="0" anchor="b">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b"/>
                      <a:r>
                        <a:rPr lang="es-CO" sz="1050" b="0" i="0" u="none" strike="noStrike">
                          <a:solidFill>
                            <a:srgbClr val="203764"/>
                          </a:solidFill>
                          <a:effectLst/>
                          <a:latin typeface="Calibri" panose="020F0502020204030204" pitchFamily="34" charset="0"/>
                          <a:cs typeface="Calibri" panose="020F0502020204030204" pitchFamily="34" charset="0"/>
                        </a:rPr>
                        <a:t> </a:t>
                      </a:r>
                    </a:p>
                  </a:txBody>
                  <a:tcPr marL="0" marR="0" marT="0" marB="0" anchor="b">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b"/>
                      <a:r>
                        <a:rPr lang="es-CO" sz="1050" b="0" i="0" u="none" strike="noStrike">
                          <a:solidFill>
                            <a:srgbClr val="203764"/>
                          </a:solidFill>
                          <a:effectLst/>
                          <a:latin typeface="Calibri" panose="020F0502020204030204" pitchFamily="34" charset="0"/>
                          <a:cs typeface="Calibri" panose="020F0502020204030204" pitchFamily="34" charset="0"/>
                        </a:rPr>
                        <a:t> </a:t>
                      </a:r>
                    </a:p>
                  </a:txBody>
                  <a:tcPr marL="0" marR="0" marT="0" marB="0" anchor="b">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050" b="0" i="0" u="none" strike="noStrike">
                          <a:solidFill>
                            <a:srgbClr val="203764"/>
                          </a:solidFill>
                          <a:effectLst/>
                          <a:latin typeface="Calibri" panose="020F0502020204030204" pitchFamily="34" charset="0"/>
                          <a:cs typeface="Calibri" panose="020F0502020204030204" pitchFamily="34" charset="0"/>
                        </a:rPr>
                        <a:t>0%</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FFFFF"/>
                    </a:solidFill>
                  </a:tcPr>
                </a:tc>
                <a:tc>
                  <a:txBody>
                    <a:bodyPr/>
                    <a:lstStyle/>
                    <a:p>
                      <a:pPr algn="r" rtl="0" fontAlgn="ctr"/>
                      <a:r>
                        <a:rPr lang="es-CO" sz="1050" b="0" i="0" u="none" strike="noStrike">
                          <a:solidFill>
                            <a:srgbClr val="203764"/>
                          </a:solidFill>
                          <a:effectLst/>
                          <a:latin typeface="Calibri" panose="020F0502020204030204" pitchFamily="34" charset="0"/>
                          <a:cs typeface="Calibri" panose="020F0502020204030204" pitchFamily="34" charset="0"/>
                        </a:rPr>
                        <a:t>0%</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FFFFF"/>
                    </a:solidFill>
                  </a:tcPr>
                </a:tc>
                <a:tc>
                  <a:txBody>
                    <a:bodyPr/>
                    <a:lstStyle/>
                    <a:p>
                      <a:pPr algn="r" rtl="0" fontAlgn="ctr"/>
                      <a:r>
                        <a:rPr lang="es-CO" sz="1050" b="0" i="0" u="none" strike="noStrike">
                          <a:solidFill>
                            <a:srgbClr val="203764"/>
                          </a:solidFill>
                          <a:effectLst/>
                          <a:latin typeface="Calibri" panose="020F0502020204030204" pitchFamily="34" charset="0"/>
                          <a:cs typeface="Calibri" panose="020F0502020204030204" pitchFamily="34" charset="0"/>
                        </a:rPr>
                        <a:t>0%</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FFFFF"/>
                    </a:solidFill>
                  </a:tcPr>
                </a:tc>
                <a:tc>
                  <a:txBody>
                    <a:bodyPr/>
                    <a:lstStyle/>
                    <a:p>
                      <a:pPr algn="r" rtl="0" fontAlgn="ctr"/>
                      <a:r>
                        <a:rPr lang="es-CO" sz="1050" b="0" i="0" u="none" strike="noStrike">
                          <a:solidFill>
                            <a:srgbClr val="203764"/>
                          </a:solidFill>
                          <a:effectLst/>
                          <a:latin typeface="Calibri" panose="020F0502020204030204" pitchFamily="34" charset="0"/>
                          <a:cs typeface="Calibri" panose="020F0502020204030204" pitchFamily="34" charset="0"/>
                        </a:rPr>
                        <a:t>0%</a:t>
                      </a:r>
                    </a:p>
                  </a:txBody>
                  <a:tcPr marL="0" marR="0" marT="0" marB="0" anchor="ctr">
                    <a:lnL w="6350" cap="flat" cmpd="sng" algn="ctr">
                      <a:solidFill>
                        <a:srgbClr val="B8CCE4"/>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FFFFF"/>
                    </a:solidFill>
                  </a:tcPr>
                </a:tc>
                <a:extLst>
                  <a:ext uri="{0D108BD9-81ED-4DB2-BD59-A6C34878D82A}">
                    <a16:rowId xmlns:a16="http://schemas.microsoft.com/office/drawing/2014/main" xmlns="" val="3238762335"/>
                  </a:ext>
                </a:extLst>
              </a:tr>
              <a:tr h="152954">
                <a:tc>
                  <a:txBody>
                    <a:bodyPr/>
                    <a:lstStyle/>
                    <a:p>
                      <a:pPr algn="l" rtl="0" fontAlgn="ctr"/>
                      <a:r>
                        <a:rPr lang="es-CO" sz="1050" b="0" i="0" u="none" strike="noStrike">
                          <a:solidFill>
                            <a:srgbClr val="203764"/>
                          </a:solidFill>
                          <a:effectLst/>
                          <a:latin typeface="Calibri" panose="020F0502020204030204" pitchFamily="34" charset="0"/>
                          <a:cs typeface="Calibri" panose="020F0502020204030204" pitchFamily="34" charset="0"/>
                        </a:rPr>
                        <a:t>Excedentes financieros </a:t>
                      </a:r>
                    </a:p>
                  </a:txBody>
                  <a:tcPr marL="0" marR="0" marT="0" marB="0" anchor="ctr">
                    <a:lnL w="12700" cap="flat" cmpd="sng" algn="ctr">
                      <a:solidFill>
                        <a:schemeClr val="tx1"/>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b"/>
                      <a:r>
                        <a:rPr lang="es-CO" sz="1050" b="0" i="0" u="none" strike="noStrike">
                          <a:solidFill>
                            <a:srgbClr val="203764"/>
                          </a:solidFill>
                          <a:effectLst/>
                          <a:latin typeface="Calibri" panose="020F0502020204030204" pitchFamily="34" charset="0"/>
                          <a:cs typeface="Calibri" panose="020F0502020204030204" pitchFamily="34" charset="0"/>
                        </a:rPr>
                        <a:t>        10,097 </a:t>
                      </a:r>
                    </a:p>
                  </a:txBody>
                  <a:tcPr marL="0" marR="0" marT="0" marB="0" anchor="b">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b"/>
                      <a:r>
                        <a:rPr lang="es-CO" sz="1050" b="0" i="0" u="none" strike="noStrike" dirty="0">
                          <a:solidFill>
                            <a:srgbClr val="203764"/>
                          </a:solidFill>
                          <a:effectLst/>
                          <a:latin typeface="Calibri" panose="020F0502020204030204" pitchFamily="34" charset="0"/>
                          <a:cs typeface="Calibri" panose="020F0502020204030204" pitchFamily="34" charset="0"/>
                        </a:rPr>
                        <a:t>        32,379 </a:t>
                      </a:r>
                    </a:p>
                  </a:txBody>
                  <a:tcPr marL="0" marR="0" marT="0" marB="0" anchor="b">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b"/>
                      <a:r>
                        <a:rPr lang="es-CO" sz="1050" b="0" i="0" u="none" strike="noStrike">
                          <a:solidFill>
                            <a:srgbClr val="203764"/>
                          </a:solidFill>
                          <a:effectLst/>
                          <a:latin typeface="Calibri" panose="020F0502020204030204" pitchFamily="34" charset="0"/>
                          <a:cs typeface="Calibri" panose="020F0502020204030204" pitchFamily="34" charset="0"/>
                        </a:rPr>
                        <a:t>        35,460 </a:t>
                      </a:r>
                    </a:p>
                  </a:txBody>
                  <a:tcPr marL="0" marR="0" marT="0" marB="0" anchor="b">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b"/>
                      <a:r>
                        <a:rPr lang="es-CO" sz="1050" b="0" i="0" u="none" strike="noStrike">
                          <a:solidFill>
                            <a:srgbClr val="203764"/>
                          </a:solidFill>
                          <a:effectLst/>
                          <a:latin typeface="Calibri" panose="020F0502020204030204" pitchFamily="34" charset="0"/>
                          <a:cs typeface="Calibri" panose="020F0502020204030204" pitchFamily="34" charset="0"/>
                        </a:rPr>
                        <a:t>                  - </a:t>
                      </a:r>
                    </a:p>
                  </a:txBody>
                  <a:tcPr marL="0" marR="0" marT="0" marB="0" anchor="b">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b"/>
                      <a:r>
                        <a:rPr lang="es-CO" sz="1050" b="0" i="0" u="none" strike="noStrike">
                          <a:solidFill>
                            <a:srgbClr val="203764"/>
                          </a:solidFill>
                          <a:effectLst/>
                          <a:latin typeface="Calibri" panose="020F0502020204030204" pitchFamily="34" charset="0"/>
                          <a:cs typeface="Calibri" panose="020F0502020204030204" pitchFamily="34" charset="0"/>
                        </a:rPr>
                        <a:t>                  - </a:t>
                      </a:r>
                    </a:p>
                  </a:txBody>
                  <a:tcPr marL="0" marR="0" marT="0" marB="0" anchor="b">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050" b="0" i="0" u="none" strike="noStrike">
                          <a:solidFill>
                            <a:srgbClr val="203764"/>
                          </a:solidFill>
                          <a:effectLst/>
                          <a:latin typeface="Calibri" panose="020F0502020204030204" pitchFamily="34" charset="0"/>
                          <a:cs typeface="Calibri" panose="020F0502020204030204" pitchFamily="34" charset="0"/>
                        </a:rPr>
                        <a:t>221%</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FFFFF"/>
                    </a:solidFill>
                  </a:tcPr>
                </a:tc>
                <a:tc>
                  <a:txBody>
                    <a:bodyPr/>
                    <a:lstStyle/>
                    <a:p>
                      <a:pPr algn="r" rtl="0" fontAlgn="ctr"/>
                      <a:r>
                        <a:rPr lang="es-CO" sz="1050" b="0" i="0" u="none" strike="noStrike">
                          <a:solidFill>
                            <a:srgbClr val="203764"/>
                          </a:solidFill>
                          <a:effectLst/>
                          <a:latin typeface="Calibri" panose="020F0502020204030204" pitchFamily="34" charset="0"/>
                          <a:cs typeface="Calibri" panose="020F0502020204030204" pitchFamily="34" charset="0"/>
                        </a:rPr>
                        <a:t>10%</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FFFFF"/>
                    </a:solidFill>
                  </a:tcPr>
                </a:tc>
                <a:tc>
                  <a:txBody>
                    <a:bodyPr/>
                    <a:lstStyle/>
                    <a:p>
                      <a:pPr algn="r" rtl="0" fontAlgn="ctr"/>
                      <a:r>
                        <a:rPr lang="es-CO" sz="1050" b="0" i="0" u="none" strike="noStrike">
                          <a:solidFill>
                            <a:srgbClr val="203764"/>
                          </a:solidFill>
                          <a:effectLst/>
                          <a:latin typeface="Calibri" panose="020F0502020204030204" pitchFamily="34" charset="0"/>
                          <a:cs typeface="Calibri" panose="020F0502020204030204" pitchFamily="34" charset="0"/>
                        </a:rPr>
                        <a:t>-100%</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FFFFF"/>
                    </a:solidFill>
                  </a:tcPr>
                </a:tc>
                <a:tc>
                  <a:txBody>
                    <a:bodyPr/>
                    <a:lstStyle/>
                    <a:p>
                      <a:pPr algn="r" rtl="0" fontAlgn="ctr"/>
                      <a:r>
                        <a:rPr lang="es-CO" sz="1050" b="0" i="0" u="none" strike="noStrike">
                          <a:solidFill>
                            <a:srgbClr val="203764"/>
                          </a:solidFill>
                          <a:effectLst/>
                          <a:latin typeface="Calibri" panose="020F0502020204030204" pitchFamily="34" charset="0"/>
                          <a:cs typeface="Calibri" panose="020F0502020204030204" pitchFamily="34" charset="0"/>
                        </a:rPr>
                        <a:t>0%</a:t>
                      </a:r>
                    </a:p>
                  </a:txBody>
                  <a:tcPr marL="0" marR="0" marT="0" marB="0" anchor="ctr">
                    <a:lnL w="6350" cap="flat" cmpd="sng" algn="ctr">
                      <a:solidFill>
                        <a:srgbClr val="B8CCE4"/>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FFFFF"/>
                    </a:solidFill>
                  </a:tcPr>
                </a:tc>
                <a:extLst>
                  <a:ext uri="{0D108BD9-81ED-4DB2-BD59-A6C34878D82A}">
                    <a16:rowId xmlns:a16="http://schemas.microsoft.com/office/drawing/2014/main" xmlns="" val="3063071086"/>
                  </a:ext>
                </a:extLst>
              </a:tr>
              <a:tr h="305907">
                <a:tc>
                  <a:txBody>
                    <a:bodyPr/>
                    <a:lstStyle/>
                    <a:p>
                      <a:pPr algn="l" rtl="0" fontAlgn="ctr"/>
                      <a:r>
                        <a:rPr lang="es-ES" sz="1050" b="0" i="0" u="none" strike="noStrike">
                          <a:solidFill>
                            <a:srgbClr val="203764"/>
                          </a:solidFill>
                          <a:effectLst/>
                          <a:latin typeface="Calibri" panose="020F0502020204030204" pitchFamily="34" charset="0"/>
                          <a:cs typeface="Calibri" panose="020F0502020204030204" pitchFamily="34" charset="0"/>
                        </a:rPr>
                        <a:t>Dividendos y utilidades por otras inversiones de capital </a:t>
                      </a:r>
                    </a:p>
                  </a:txBody>
                  <a:tcPr marL="0" marR="0" marT="0" marB="0" anchor="ctr">
                    <a:lnL w="12700" cap="flat" cmpd="sng" algn="ctr">
                      <a:solidFill>
                        <a:schemeClr val="tx1"/>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b"/>
                      <a:r>
                        <a:rPr lang="es-CO" sz="1050" b="0" i="0" u="none" strike="noStrike">
                          <a:solidFill>
                            <a:srgbClr val="203764"/>
                          </a:solidFill>
                          <a:effectLst/>
                          <a:latin typeface="Calibri" panose="020F0502020204030204" pitchFamily="34" charset="0"/>
                          <a:cs typeface="Calibri" panose="020F0502020204030204" pitchFamily="34" charset="0"/>
                        </a:rPr>
                        <a:t> </a:t>
                      </a:r>
                    </a:p>
                  </a:txBody>
                  <a:tcPr marL="0" marR="0" marT="0" marB="0" anchor="b">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b"/>
                      <a:r>
                        <a:rPr lang="es-CO" sz="1050" b="0" i="0" u="none" strike="noStrike" dirty="0">
                          <a:solidFill>
                            <a:srgbClr val="203764"/>
                          </a:solidFill>
                          <a:effectLst/>
                          <a:latin typeface="Calibri" panose="020F0502020204030204" pitchFamily="34" charset="0"/>
                          <a:cs typeface="Calibri" panose="020F0502020204030204" pitchFamily="34" charset="0"/>
                        </a:rPr>
                        <a:t> </a:t>
                      </a:r>
                    </a:p>
                  </a:txBody>
                  <a:tcPr marL="0" marR="0" marT="0" marB="0" anchor="b">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b"/>
                      <a:r>
                        <a:rPr lang="es-CO" sz="1050" b="0" i="0" u="none" strike="noStrike">
                          <a:solidFill>
                            <a:srgbClr val="203764"/>
                          </a:solidFill>
                          <a:effectLst/>
                          <a:latin typeface="Calibri" panose="020F0502020204030204" pitchFamily="34" charset="0"/>
                          <a:cs typeface="Calibri" panose="020F0502020204030204" pitchFamily="34" charset="0"/>
                        </a:rPr>
                        <a:t> </a:t>
                      </a:r>
                    </a:p>
                  </a:txBody>
                  <a:tcPr marL="0" marR="0" marT="0" marB="0" anchor="b">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b"/>
                      <a:r>
                        <a:rPr lang="es-CO" sz="1050" b="0" i="0" u="none" strike="noStrike">
                          <a:solidFill>
                            <a:srgbClr val="203764"/>
                          </a:solidFill>
                          <a:effectLst/>
                          <a:latin typeface="Calibri" panose="020F0502020204030204" pitchFamily="34" charset="0"/>
                          <a:cs typeface="Calibri" panose="020F0502020204030204" pitchFamily="34" charset="0"/>
                        </a:rPr>
                        <a:t> </a:t>
                      </a:r>
                    </a:p>
                  </a:txBody>
                  <a:tcPr marL="0" marR="0" marT="0" marB="0" anchor="b">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b"/>
                      <a:r>
                        <a:rPr lang="es-CO" sz="1050" b="0" i="0" u="none" strike="noStrike">
                          <a:solidFill>
                            <a:srgbClr val="203764"/>
                          </a:solidFill>
                          <a:effectLst/>
                          <a:latin typeface="Calibri" panose="020F0502020204030204" pitchFamily="34" charset="0"/>
                          <a:cs typeface="Calibri" panose="020F0502020204030204" pitchFamily="34" charset="0"/>
                        </a:rPr>
                        <a:t> </a:t>
                      </a:r>
                    </a:p>
                  </a:txBody>
                  <a:tcPr marL="0" marR="0" marT="0" marB="0" anchor="b">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050" b="0" i="0" u="none" strike="noStrike">
                          <a:solidFill>
                            <a:srgbClr val="203764"/>
                          </a:solidFill>
                          <a:effectLst/>
                          <a:latin typeface="Calibri" panose="020F0502020204030204" pitchFamily="34" charset="0"/>
                          <a:cs typeface="Calibri" panose="020F0502020204030204" pitchFamily="34" charset="0"/>
                        </a:rPr>
                        <a:t>0%</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FFFFF"/>
                    </a:solidFill>
                  </a:tcPr>
                </a:tc>
                <a:tc>
                  <a:txBody>
                    <a:bodyPr/>
                    <a:lstStyle/>
                    <a:p>
                      <a:pPr algn="r" rtl="0" fontAlgn="ctr"/>
                      <a:r>
                        <a:rPr lang="es-CO" sz="1050" b="0" i="0" u="none" strike="noStrike">
                          <a:solidFill>
                            <a:srgbClr val="203764"/>
                          </a:solidFill>
                          <a:effectLst/>
                          <a:latin typeface="Calibri" panose="020F0502020204030204" pitchFamily="34" charset="0"/>
                          <a:cs typeface="Calibri" panose="020F0502020204030204" pitchFamily="34" charset="0"/>
                        </a:rPr>
                        <a:t>0%</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FFFFF"/>
                    </a:solidFill>
                  </a:tcPr>
                </a:tc>
                <a:tc>
                  <a:txBody>
                    <a:bodyPr/>
                    <a:lstStyle/>
                    <a:p>
                      <a:pPr algn="r" rtl="0" fontAlgn="ctr"/>
                      <a:r>
                        <a:rPr lang="es-CO" sz="1050" b="0" i="0" u="none" strike="noStrike">
                          <a:solidFill>
                            <a:srgbClr val="203764"/>
                          </a:solidFill>
                          <a:effectLst/>
                          <a:latin typeface="Calibri" panose="020F0502020204030204" pitchFamily="34" charset="0"/>
                          <a:cs typeface="Calibri" panose="020F0502020204030204" pitchFamily="34" charset="0"/>
                        </a:rPr>
                        <a:t>0%</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FFFFF"/>
                    </a:solidFill>
                  </a:tcPr>
                </a:tc>
                <a:tc>
                  <a:txBody>
                    <a:bodyPr/>
                    <a:lstStyle/>
                    <a:p>
                      <a:pPr algn="r" rtl="0" fontAlgn="ctr"/>
                      <a:r>
                        <a:rPr lang="es-CO" sz="1050" b="0" i="0" u="none" strike="noStrike">
                          <a:solidFill>
                            <a:srgbClr val="203764"/>
                          </a:solidFill>
                          <a:effectLst/>
                          <a:latin typeface="Calibri" panose="020F0502020204030204" pitchFamily="34" charset="0"/>
                          <a:cs typeface="Calibri" panose="020F0502020204030204" pitchFamily="34" charset="0"/>
                        </a:rPr>
                        <a:t>0%</a:t>
                      </a:r>
                    </a:p>
                  </a:txBody>
                  <a:tcPr marL="0" marR="0" marT="0" marB="0" anchor="ctr">
                    <a:lnL w="6350" cap="flat" cmpd="sng" algn="ctr">
                      <a:solidFill>
                        <a:srgbClr val="B8CCE4"/>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FFFFF"/>
                    </a:solidFill>
                  </a:tcPr>
                </a:tc>
                <a:extLst>
                  <a:ext uri="{0D108BD9-81ED-4DB2-BD59-A6C34878D82A}">
                    <a16:rowId xmlns:a16="http://schemas.microsoft.com/office/drawing/2014/main" xmlns="" val="659591274"/>
                  </a:ext>
                </a:extLst>
              </a:tr>
              <a:tr h="152954">
                <a:tc>
                  <a:txBody>
                    <a:bodyPr/>
                    <a:lstStyle/>
                    <a:p>
                      <a:pPr algn="l" rtl="0" fontAlgn="ctr"/>
                      <a:r>
                        <a:rPr lang="es-CO" sz="1050" b="0" i="0" u="none" strike="noStrike">
                          <a:solidFill>
                            <a:srgbClr val="203764"/>
                          </a:solidFill>
                          <a:effectLst/>
                          <a:latin typeface="Calibri" panose="020F0502020204030204" pitchFamily="34" charset="0"/>
                          <a:cs typeface="Calibri" panose="020F0502020204030204" pitchFamily="34" charset="0"/>
                        </a:rPr>
                        <a:t>Traslados fondos DGCPTN</a:t>
                      </a:r>
                    </a:p>
                  </a:txBody>
                  <a:tcPr marL="0" marR="0" marT="0" marB="0" anchor="ctr">
                    <a:lnL w="12700" cap="flat" cmpd="sng" algn="ctr">
                      <a:solidFill>
                        <a:schemeClr val="tx1"/>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b"/>
                      <a:r>
                        <a:rPr lang="es-CO" sz="1050" b="0" i="0" u="none" strike="noStrike">
                          <a:solidFill>
                            <a:srgbClr val="203764"/>
                          </a:solidFill>
                          <a:effectLst/>
                          <a:latin typeface="Calibri" panose="020F0502020204030204" pitchFamily="34" charset="0"/>
                          <a:cs typeface="Calibri" panose="020F0502020204030204" pitchFamily="34" charset="0"/>
                        </a:rPr>
                        <a:t> </a:t>
                      </a:r>
                    </a:p>
                  </a:txBody>
                  <a:tcPr marL="0" marR="0" marT="0" marB="0" anchor="b">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b"/>
                      <a:r>
                        <a:rPr lang="es-CO" sz="1050" b="0" i="0" u="none" strike="noStrike">
                          <a:solidFill>
                            <a:srgbClr val="203764"/>
                          </a:solidFill>
                          <a:effectLst/>
                          <a:latin typeface="Calibri" panose="020F0502020204030204" pitchFamily="34" charset="0"/>
                          <a:cs typeface="Calibri" panose="020F0502020204030204" pitchFamily="34" charset="0"/>
                        </a:rPr>
                        <a:t> </a:t>
                      </a:r>
                    </a:p>
                  </a:txBody>
                  <a:tcPr marL="0" marR="0" marT="0" marB="0" anchor="b">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b"/>
                      <a:r>
                        <a:rPr lang="es-CO" sz="1050" b="0" i="0" u="none" strike="noStrike">
                          <a:solidFill>
                            <a:srgbClr val="203764"/>
                          </a:solidFill>
                          <a:effectLst/>
                          <a:latin typeface="Calibri" panose="020F0502020204030204" pitchFamily="34" charset="0"/>
                          <a:cs typeface="Calibri" panose="020F0502020204030204" pitchFamily="34" charset="0"/>
                        </a:rPr>
                        <a:t> </a:t>
                      </a:r>
                    </a:p>
                  </a:txBody>
                  <a:tcPr marL="0" marR="0" marT="0" marB="0" anchor="b">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b"/>
                      <a:r>
                        <a:rPr lang="es-CO" sz="1050" b="0" i="0" u="none" strike="noStrike">
                          <a:solidFill>
                            <a:srgbClr val="203764"/>
                          </a:solidFill>
                          <a:effectLst/>
                          <a:latin typeface="Calibri" panose="020F0502020204030204" pitchFamily="34" charset="0"/>
                          <a:cs typeface="Calibri" panose="020F0502020204030204" pitchFamily="34" charset="0"/>
                        </a:rPr>
                        <a:t> </a:t>
                      </a:r>
                    </a:p>
                  </a:txBody>
                  <a:tcPr marL="0" marR="0" marT="0" marB="0" anchor="b">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b"/>
                      <a:r>
                        <a:rPr lang="es-CO" sz="1050" b="0" i="0" u="none" strike="noStrike">
                          <a:solidFill>
                            <a:srgbClr val="203764"/>
                          </a:solidFill>
                          <a:effectLst/>
                          <a:latin typeface="Calibri" panose="020F0502020204030204" pitchFamily="34" charset="0"/>
                          <a:cs typeface="Calibri" panose="020F0502020204030204" pitchFamily="34" charset="0"/>
                        </a:rPr>
                        <a:t> </a:t>
                      </a:r>
                    </a:p>
                  </a:txBody>
                  <a:tcPr marL="0" marR="0" marT="0" marB="0" anchor="b">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050" b="0" i="0" u="none" strike="noStrike">
                          <a:solidFill>
                            <a:srgbClr val="203764"/>
                          </a:solidFill>
                          <a:effectLst/>
                          <a:latin typeface="Calibri" panose="020F0502020204030204" pitchFamily="34" charset="0"/>
                          <a:cs typeface="Calibri" panose="020F0502020204030204" pitchFamily="34" charset="0"/>
                        </a:rPr>
                        <a:t>0%</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FFFFF"/>
                    </a:solidFill>
                  </a:tcPr>
                </a:tc>
                <a:tc>
                  <a:txBody>
                    <a:bodyPr/>
                    <a:lstStyle/>
                    <a:p>
                      <a:pPr algn="r" rtl="0" fontAlgn="ctr"/>
                      <a:r>
                        <a:rPr lang="es-CO" sz="1050" b="0" i="0" u="none" strike="noStrike">
                          <a:solidFill>
                            <a:srgbClr val="203764"/>
                          </a:solidFill>
                          <a:effectLst/>
                          <a:latin typeface="Calibri" panose="020F0502020204030204" pitchFamily="34" charset="0"/>
                          <a:cs typeface="Calibri" panose="020F0502020204030204" pitchFamily="34" charset="0"/>
                        </a:rPr>
                        <a:t>0%</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FFFFF"/>
                    </a:solidFill>
                  </a:tcPr>
                </a:tc>
                <a:tc>
                  <a:txBody>
                    <a:bodyPr/>
                    <a:lstStyle/>
                    <a:p>
                      <a:pPr algn="r" rtl="0" fontAlgn="ctr"/>
                      <a:r>
                        <a:rPr lang="es-CO" sz="1050" b="0" i="0" u="none" strike="noStrike">
                          <a:solidFill>
                            <a:srgbClr val="203764"/>
                          </a:solidFill>
                          <a:effectLst/>
                          <a:latin typeface="Calibri" panose="020F0502020204030204" pitchFamily="34" charset="0"/>
                          <a:cs typeface="Calibri" panose="020F0502020204030204" pitchFamily="34" charset="0"/>
                        </a:rPr>
                        <a:t>0%</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FFFFF"/>
                    </a:solidFill>
                  </a:tcPr>
                </a:tc>
                <a:tc>
                  <a:txBody>
                    <a:bodyPr/>
                    <a:lstStyle/>
                    <a:p>
                      <a:pPr algn="r" rtl="0" fontAlgn="ctr"/>
                      <a:r>
                        <a:rPr lang="es-CO" sz="1050" b="0" i="0" u="none" strike="noStrike">
                          <a:solidFill>
                            <a:srgbClr val="203764"/>
                          </a:solidFill>
                          <a:effectLst/>
                          <a:latin typeface="Calibri" panose="020F0502020204030204" pitchFamily="34" charset="0"/>
                          <a:cs typeface="Calibri" panose="020F0502020204030204" pitchFamily="34" charset="0"/>
                        </a:rPr>
                        <a:t>0%</a:t>
                      </a:r>
                    </a:p>
                  </a:txBody>
                  <a:tcPr marL="0" marR="0" marT="0" marB="0" anchor="ctr">
                    <a:lnL w="6350" cap="flat" cmpd="sng" algn="ctr">
                      <a:solidFill>
                        <a:srgbClr val="B8CCE4"/>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FFFFF"/>
                    </a:solidFill>
                  </a:tcPr>
                </a:tc>
                <a:extLst>
                  <a:ext uri="{0D108BD9-81ED-4DB2-BD59-A6C34878D82A}">
                    <a16:rowId xmlns:a16="http://schemas.microsoft.com/office/drawing/2014/main" xmlns="" val="3028742030"/>
                  </a:ext>
                </a:extLst>
              </a:tr>
              <a:tr h="152954">
                <a:tc>
                  <a:txBody>
                    <a:bodyPr/>
                    <a:lstStyle/>
                    <a:p>
                      <a:pPr algn="l" rtl="0" fontAlgn="ctr"/>
                      <a:r>
                        <a:rPr lang="es-CO" sz="1050" b="0" i="0" u="none" strike="noStrike">
                          <a:solidFill>
                            <a:srgbClr val="203764"/>
                          </a:solidFill>
                          <a:effectLst/>
                          <a:latin typeface="Calibri" panose="020F0502020204030204" pitchFamily="34" charset="0"/>
                          <a:cs typeface="Calibri" panose="020F0502020204030204" pitchFamily="34" charset="0"/>
                        </a:rPr>
                        <a:t>Rendimientos financieros </a:t>
                      </a:r>
                    </a:p>
                  </a:txBody>
                  <a:tcPr marL="0" marR="0" marT="0" marB="0" anchor="ctr">
                    <a:lnL w="12700" cap="flat" cmpd="sng" algn="ctr">
                      <a:solidFill>
                        <a:schemeClr val="tx1"/>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b"/>
                      <a:r>
                        <a:rPr lang="es-CO" sz="1050" b="0" i="0" u="none" strike="noStrike">
                          <a:solidFill>
                            <a:srgbClr val="203764"/>
                          </a:solidFill>
                          <a:effectLst/>
                          <a:latin typeface="Calibri" panose="020F0502020204030204" pitchFamily="34" charset="0"/>
                          <a:cs typeface="Calibri" panose="020F0502020204030204" pitchFamily="34" charset="0"/>
                        </a:rPr>
                        <a:t> </a:t>
                      </a:r>
                    </a:p>
                  </a:txBody>
                  <a:tcPr marL="0" marR="0" marT="0" marB="0" anchor="b">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b"/>
                      <a:r>
                        <a:rPr lang="es-CO" sz="1050" b="0" i="0" u="none" strike="noStrike" dirty="0">
                          <a:solidFill>
                            <a:srgbClr val="203764"/>
                          </a:solidFill>
                          <a:effectLst/>
                          <a:latin typeface="Calibri" panose="020F0502020204030204" pitchFamily="34" charset="0"/>
                          <a:cs typeface="Calibri" panose="020F0502020204030204" pitchFamily="34" charset="0"/>
                        </a:rPr>
                        <a:t> </a:t>
                      </a:r>
                    </a:p>
                  </a:txBody>
                  <a:tcPr marL="0" marR="0" marT="0" marB="0" anchor="b">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b"/>
                      <a:r>
                        <a:rPr lang="es-CO" sz="1050" b="0" i="0" u="none" strike="noStrike">
                          <a:solidFill>
                            <a:srgbClr val="203764"/>
                          </a:solidFill>
                          <a:effectLst/>
                          <a:latin typeface="Calibri" panose="020F0502020204030204" pitchFamily="34" charset="0"/>
                          <a:cs typeface="Calibri" panose="020F0502020204030204" pitchFamily="34" charset="0"/>
                        </a:rPr>
                        <a:t> </a:t>
                      </a:r>
                    </a:p>
                  </a:txBody>
                  <a:tcPr marL="0" marR="0" marT="0" marB="0" anchor="b">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b"/>
                      <a:r>
                        <a:rPr lang="es-CO" sz="1050" b="0" i="0" u="none" strike="noStrike">
                          <a:solidFill>
                            <a:srgbClr val="203764"/>
                          </a:solidFill>
                          <a:effectLst/>
                          <a:latin typeface="Calibri" panose="020F0502020204030204" pitchFamily="34" charset="0"/>
                          <a:cs typeface="Calibri" panose="020F0502020204030204" pitchFamily="34" charset="0"/>
                        </a:rPr>
                        <a:t> </a:t>
                      </a:r>
                    </a:p>
                  </a:txBody>
                  <a:tcPr marL="0" marR="0" marT="0" marB="0" anchor="b">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b"/>
                      <a:r>
                        <a:rPr lang="es-CO" sz="1050" b="0" i="0" u="none" strike="noStrike">
                          <a:solidFill>
                            <a:srgbClr val="203764"/>
                          </a:solidFill>
                          <a:effectLst/>
                          <a:latin typeface="Calibri" panose="020F0502020204030204" pitchFamily="34" charset="0"/>
                          <a:cs typeface="Calibri" panose="020F0502020204030204" pitchFamily="34" charset="0"/>
                        </a:rPr>
                        <a:t> </a:t>
                      </a:r>
                    </a:p>
                  </a:txBody>
                  <a:tcPr marL="0" marR="0" marT="0" marB="0" anchor="b">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050" b="0" i="0" u="none" strike="noStrike">
                          <a:solidFill>
                            <a:srgbClr val="203764"/>
                          </a:solidFill>
                          <a:effectLst/>
                          <a:latin typeface="Calibri" panose="020F0502020204030204" pitchFamily="34" charset="0"/>
                          <a:cs typeface="Calibri" panose="020F0502020204030204" pitchFamily="34" charset="0"/>
                        </a:rPr>
                        <a:t>0%</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FFFFF"/>
                    </a:solidFill>
                  </a:tcPr>
                </a:tc>
                <a:tc>
                  <a:txBody>
                    <a:bodyPr/>
                    <a:lstStyle/>
                    <a:p>
                      <a:pPr algn="r" rtl="0" fontAlgn="ctr"/>
                      <a:r>
                        <a:rPr lang="es-CO" sz="1050" b="0" i="0" u="none" strike="noStrike">
                          <a:solidFill>
                            <a:srgbClr val="203764"/>
                          </a:solidFill>
                          <a:effectLst/>
                          <a:latin typeface="Calibri" panose="020F0502020204030204" pitchFamily="34" charset="0"/>
                          <a:cs typeface="Calibri" panose="020F0502020204030204" pitchFamily="34" charset="0"/>
                        </a:rPr>
                        <a:t>0%</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FFFFF"/>
                    </a:solidFill>
                  </a:tcPr>
                </a:tc>
                <a:tc>
                  <a:txBody>
                    <a:bodyPr/>
                    <a:lstStyle/>
                    <a:p>
                      <a:pPr algn="r" rtl="0" fontAlgn="ctr"/>
                      <a:r>
                        <a:rPr lang="es-CO" sz="1050" b="0" i="0" u="none" strike="noStrike">
                          <a:solidFill>
                            <a:srgbClr val="203764"/>
                          </a:solidFill>
                          <a:effectLst/>
                          <a:latin typeface="Calibri" panose="020F0502020204030204" pitchFamily="34" charset="0"/>
                          <a:cs typeface="Calibri" panose="020F0502020204030204" pitchFamily="34" charset="0"/>
                        </a:rPr>
                        <a:t>0%</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FFFFF"/>
                    </a:solidFill>
                  </a:tcPr>
                </a:tc>
                <a:tc>
                  <a:txBody>
                    <a:bodyPr/>
                    <a:lstStyle/>
                    <a:p>
                      <a:pPr algn="r" rtl="0" fontAlgn="ctr"/>
                      <a:r>
                        <a:rPr lang="es-CO" sz="1050" b="0" i="0" u="none" strike="noStrike">
                          <a:solidFill>
                            <a:srgbClr val="203764"/>
                          </a:solidFill>
                          <a:effectLst/>
                          <a:latin typeface="Calibri" panose="020F0502020204030204" pitchFamily="34" charset="0"/>
                          <a:cs typeface="Calibri" panose="020F0502020204030204" pitchFamily="34" charset="0"/>
                        </a:rPr>
                        <a:t>0%</a:t>
                      </a:r>
                    </a:p>
                  </a:txBody>
                  <a:tcPr marL="0" marR="0" marT="0" marB="0" anchor="ctr">
                    <a:lnL w="6350" cap="flat" cmpd="sng" algn="ctr">
                      <a:solidFill>
                        <a:srgbClr val="B8CCE4"/>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FFFFF"/>
                    </a:solidFill>
                  </a:tcPr>
                </a:tc>
                <a:extLst>
                  <a:ext uri="{0D108BD9-81ED-4DB2-BD59-A6C34878D82A}">
                    <a16:rowId xmlns:a16="http://schemas.microsoft.com/office/drawing/2014/main" xmlns="" val="250591444"/>
                  </a:ext>
                </a:extLst>
              </a:tr>
              <a:tr h="152954">
                <a:tc>
                  <a:txBody>
                    <a:bodyPr/>
                    <a:lstStyle/>
                    <a:p>
                      <a:pPr algn="l" rtl="0" fontAlgn="ctr"/>
                      <a:r>
                        <a:rPr lang="es-CO" sz="1050" b="0" i="0" u="none" strike="noStrike">
                          <a:solidFill>
                            <a:srgbClr val="203764"/>
                          </a:solidFill>
                          <a:effectLst/>
                          <a:latin typeface="Calibri" panose="020F0502020204030204" pitchFamily="34" charset="0"/>
                          <a:cs typeface="Calibri" panose="020F0502020204030204" pitchFamily="34" charset="0"/>
                        </a:rPr>
                        <a:t>Recursos del crédito interno </a:t>
                      </a:r>
                    </a:p>
                  </a:txBody>
                  <a:tcPr marL="0" marR="0" marT="0" marB="0" anchor="ctr">
                    <a:lnL w="12700" cap="flat" cmpd="sng" algn="ctr">
                      <a:solidFill>
                        <a:schemeClr val="tx1"/>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b"/>
                      <a:r>
                        <a:rPr lang="es-CO" sz="1050" b="0" i="0" u="none" strike="noStrike">
                          <a:solidFill>
                            <a:srgbClr val="203764"/>
                          </a:solidFill>
                          <a:effectLst/>
                          <a:latin typeface="Calibri" panose="020F0502020204030204" pitchFamily="34" charset="0"/>
                          <a:cs typeface="Calibri" panose="020F0502020204030204" pitchFamily="34" charset="0"/>
                        </a:rPr>
                        <a:t> </a:t>
                      </a:r>
                    </a:p>
                  </a:txBody>
                  <a:tcPr marL="0" marR="0" marT="0" marB="0" anchor="b">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b"/>
                      <a:r>
                        <a:rPr lang="es-CO" sz="1050" b="0" i="0" u="none" strike="noStrike">
                          <a:solidFill>
                            <a:srgbClr val="203764"/>
                          </a:solidFill>
                          <a:effectLst/>
                          <a:latin typeface="Calibri" panose="020F0502020204030204" pitchFamily="34" charset="0"/>
                          <a:cs typeface="Calibri" panose="020F0502020204030204" pitchFamily="34" charset="0"/>
                        </a:rPr>
                        <a:t> </a:t>
                      </a:r>
                    </a:p>
                  </a:txBody>
                  <a:tcPr marL="0" marR="0" marT="0" marB="0" anchor="b">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b"/>
                      <a:r>
                        <a:rPr lang="es-CO" sz="1050" b="0" i="0" u="none" strike="noStrike">
                          <a:solidFill>
                            <a:srgbClr val="203764"/>
                          </a:solidFill>
                          <a:effectLst/>
                          <a:latin typeface="Calibri" panose="020F0502020204030204" pitchFamily="34" charset="0"/>
                          <a:cs typeface="Calibri" panose="020F0502020204030204" pitchFamily="34" charset="0"/>
                        </a:rPr>
                        <a:t> </a:t>
                      </a:r>
                    </a:p>
                  </a:txBody>
                  <a:tcPr marL="0" marR="0" marT="0" marB="0" anchor="b">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b"/>
                      <a:r>
                        <a:rPr lang="es-CO" sz="1050" b="0" i="0" u="none" strike="noStrike">
                          <a:solidFill>
                            <a:srgbClr val="203764"/>
                          </a:solidFill>
                          <a:effectLst/>
                          <a:latin typeface="Calibri" panose="020F0502020204030204" pitchFamily="34" charset="0"/>
                          <a:cs typeface="Calibri" panose="020F0502020204030204" pitchFamily="34" charset="0"/>
                        </a:rPr>
                        <a:t> </a:t>
                      </a:r>
                    </a:p>
                  </a:txBody>
                  <a:tcPr marL="0" marR="0" marT="0" marB="0" anchor="b">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b"/>
                      <a:r>
                        <a:rPr lang="es-CO" sz="1050" b="0" i="0" u="none" strike="noStrike">
                          <a:solidFill>
                            <a:srgbClr val="203764"/>
                          </a:solidFill>
                          <a:effectLst/>
                          <a:latin typeface="Calibri" panose="020F0502020204030204" pitchFamily="34" charset="0"/>
                          <a:cs typeface="Calibri" panose="020F0502020204030204" pitchFamily="34" charset="0"/>
                        </a:rPr>
                        <a:t> </a:t>
                      </a:r>
                    </a:p>
                  </a:txBody>
                  <a:tcPr marL="0" marR="0" marT="0" marB="0" anchor="b">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050" b="0" i="0" u="none" strike="noStrike">
                          <a:solidFill>
                            <a:srgbClr val="203764"/>
                          </a:solidFill>
                          <a:effectLst/>
                          <a:latin typeface="Calibri" panose="020F0502020204030204" pitchFamily="34" charset="0"/>
                          <a:cs typeface="Calibri" panose="020F0502020204030204" pitchFamily="34" charset="0"/>
                        </a:rPr>
                        <a:t>0%</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FFFFF"/>
                    </a:solidFill>
                  </a:tcPr>
                </a:tc>
                <a:tc>
                  <a:txBody>
                    <a:bodyPr/>
                    <a:lstStyle/>
                    <a:p>
                      <a:pPr algn="r" rtl="0" fontAlgn="ctr"/>
                      <a:r>
                        <a:rPr lang="es-CO" sz="1050" b="0" i="0" u="none" strike="noStrike">
                          <a:solidFill>
                            <a:srgbClr val="203764"/>
                          </a:solidFill>
                          <a:effectLst/>
                          <a:latin typeface="Calibri" panose="020F0502020204030204" pitchFamily="34" charset="0"/>
                          <a:cs typeface="Calibri" panose="020F0502020204030204" pitchFamily="34" charset="0"/>
                        </a:rPr>
                        <a:t>0%</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FFFFF"/>
                    </a:solidFill>
                  </a:tcPr>
                </a:tc>
                <a:tc>
                  <a:txBody>
                    <a:bodyPr/>
                    <a:lstStyle/>
                    <a:p>
                      <a:pPr algn="r" rtl="0" fontAlgn="ctr"/>
                      <a:r>
                        <a:rPr lang="es-CO" sz="1050" b="0" i="0" u="none" strike="noStrike">
                          <a:solidFill>
                            <a:srgbClr val="203764"/>
                          </a:solidFill>
                          <a:effectLst/>
                          <a:latin typeface="Calibri" panose="020F0502020204030204" pitchFamily="34" charset="0"/>
                          <a:cs typeface="Calibri" panose="020F0502020204030204" pitchFamily="34" charset="0"/>
                        </a:rPr>
                        <a:t>0%</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FFFFF"/>
                    </a:solidFill>
                  </a:tcPr>
                </a:tc>
                <a:tc>
                  <a:txBody>
                    <a:bodyPr/>
                    <a:lstStyle/>
                    <a:p>
                      <a:pPr algn="r" rtl="0" fontAlgn="ctr"/>
                      <a:r>
                        <a:rPr lang="es-CO" sz="1050" b="0" i="0" u="none" strike="noStrike">
                          <a:solidFill>
                            <a:srgbClr val="203764"/>
                          </a:solidFill>
                          <a:effectLst/>
                          <a:latin typeface="Calibri" panose="020F0502020204030204" pitchFamily="34" charset="0"/>
                          <a:cs typeface="Calibri" panose="020F0502020204030204" pitchFamily="34" charset="0"/>
                        </a:rPr>
                        <a:t>0%</a:t>
                      </a:r>
                    </a:p>
                  </a:txBody>
                  <a:tcPr marL="0" marR="0" marT="0" marB="0" anchor="ctr">
                    <a:lnL w="6350" cap="flat" cmpd="sng" algn="ctr">
                      <a:solidFill>
                        <a:srgbClr val="B8CCE4"/>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FFFFF"/>
                    </a:solidFill>
                  </a:tcPr>
                </a:tc>
                <a:extLst>
                  <a:ext uri="{0D108BD9-81ED-4DB2-BD59-A6C34878D82A}">
                    <a16:rowId xmlns:a16="http://schemas.microsoft.com/office/drawing/2014/main" xmlns="" val="3995093295"/>
                  </a:ext>
                </a:extLst>
              </a:tr>
              <a:tr h="152954">
                <a:tc>
                  <a:txBody>
                    <a:bodyPr/>
                    <a:lstStyle/>
                    <a:p>
                      <a:pPr algn="l" rtl="0" fontAlgn="ctr"/>
                      <a:r>
                        <a:rPr lang="es-CO" sz="1050" b="0" i="0" u="none" strike="noStrike">
                          <a:solidFill>
                            <a:srgbClr val="203764"/>
                          </a:solidFill>
                          <a:effectLst/>
                          <a:latin typeface="Calibri" panose="020F0502020204030204" pitchFamily="34" charset="0"/>
                          <a:cs typeface="Calibri" panose="020F0502020204030204" pitchFamily="34" charset="0"/>
                        </a:rPr>
                        <a:t>Recursos del crédito externo</a:t>
                      </a:r>
                    </a:p>
                  </a:txBody>
                  <a:tcPr marL="0" marR="0" marT="0" marB="0" anchor="ctr">
                    <a:lnL w="12700" cap="flat" cmpd="sng" algn="ctr">
                      <a:solidFill>
                        <a:schemeClr val="tx1"/>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b"/>
                      <a:r>
                        <a:rPr lang="es-CO" sz="1050" b="0" i="0" u="none" strike="noStrike">
                          <a:solidFill>
                            <a:srgbClr val="203764"/>
                          </a:solidFill>
                          <a:effectLst/>
                          <a:latin typeface="Calibri" panose="020F0502020204030204" pitchFamily="34" charset="0"/>
                          <a:cs typeface="Calibri" panose="020F0502020204030204" pitchFamily="34" charset="0"/>
                        </a:rPr>
                        <a:t> </a:t>
                      </a:r>
                    </a:p>
                  </a:txBody>
                  <a:tcPr marL="0" marR="0" marT="0" marB="0" anchor="b">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b"/>
                      <a:r>
                        <a:rPr lang="es-CO" sz="1050" b="0" i="0" u="none" strike="noStrike">
                          <a:solidFill>
                            <a:srgbClr val="203764"/>
                          </a:solidFill>
                          <a:effectLst/>
                          <a:latin typeface="Calibri" panose="020F0502020204030204" pitchFamily="34" charset="0"/>
                          <a:cs typeface="Calibri" panose="020F0502020204030204" pitchFamily="34" charset="0"/>
                        </a:rPr>
                        <a:t> </a:t>
                      </a:r>
                    </a:p>
                  </a:txBody>
                  <a:tcPr marL="0" marR="0" marT="0" marB="0" anchor="b">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b"/>
                      <a:r>
                        <a:rPr lang="es-CO" sz="1050" b="0" i="0" u="none" strike="noStrike">
                          <a:solidFill>
                            <a:srgbClr val="203764"/>
                          </a:solidFill>
                          <a:effectLst/>
                          <a:latin typeface="Calibri" panose="020F0502020204030204" pitchFamily="34" charset="0"/>
                          <a:cs typeface="Calibri" panose="020F0502020204030204" pitchFamily="34" charset="0"/>
                        </a:rPr>
                        <a:t> </a:t>
                      </a:r>
                    </a:p>
                  </a:txBody>
                  <a:tcPr marL="0" marR="0" marT="0" marB="0" anchor="b">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b"/>
                      <a:r>
                        <a:rPr lang="es-CO" sz="1050" b="0" i="0" u="none" strike="noStrike">
                          <a:solidFill>
                            <a:srgbClr val="203764"/>
                          </a:solidFill>
                          <a:effectLst/>
                          <a:latin typeface="Calibri" panose="020F0502020204030204" pitchFamily="34" charset="0"/>
                          <a:cs typeface="Calibri" panose="020F0502020204030204" pitchFamily="34" charset="0"/>
                        </a:rPr>
                        <a:t> </a:t>
                      </a:r>
                    </a:p>
                  </a:txBody>
                  <a:tcPr marL="0" marR="0" marT="0" marB="0" anchor="b">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b"/>
                      <a:r>
                        <a:rPr lang="es-CO" sz="1050" b="0" i="0" u="none" strike="noStrike">
                          <a:solidFill>
                            <a:srgbClr val="203764"/>
                          </a:solidFill>
                          <a:effectLst/>
                          <a:latin typeface="Calibri" panose="020F0502020204030204" pitchFamily="34" charset="0"/>
                          <a:cs typeface="Calibri" panose="020F0502020204030204" pitchFamily="34" charset="0"/>
                        </a:rPr>
                        <a:t> </a:t>
                      </a:r>
                    </a:p>
                  </a:txBody>
                  <a:tcPr marL="0" marR="0" marT="0" marB="0" anchor="b">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050" b="0" i="0" u="none" strike="noStrike">
                          <a:solidFill>
                            <a:srgbClr val="203764"/>
                          </a:solidFill>
                          <a:effectLst/>
                          <a:latin typeface="Calibri" panose="020F0502020204030204" pitchFamily="34" charset="0"/>
                          <a:cs typeface="Calibri" panose="020F0502020204030204" pitchFamily="34" charset="0"/>
                        </a:rPr>
                        <a:t>0%</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FFFFF"/>
                    </a:solidFill>
                  </a:tcPr>
                </a:tc>
                <a:tc>
                  <a:txBody>
                    <a:bodyPr/>
                    <a:lstStyle/>
                    <a:p>
                      <a:pPr algn="r" rtl="0" fontAlgn="ctr"/>
                      <a:r>
                        <a:rPr lang="es-CO" sz="1050" b="0" i="0" u="none" strike="noStrike">
                          <a:solidFill>
                            <a:srgbClr val="203764"/>
                          </a:solidFill>
                          <a:effectLst/>
                          <a:latin typeface="Calibri" panose="020F0502020204030204" pitchFamily="34" charset="0"/>
                          <a:cs typeface="Calibri" panose="020F0502020204030204" pitchFamily="34" charset="0"/>
                        </a:rPr>
                        <a:t>0%</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FFFFF"/>
                    </a:solidFill>
                  </a:tcPr>
                </a:tc>
                <a:tc>
                  <a:txBody>
                    <a:bodyPr/>
                    <a:lstStyle/>
                    <a:p>
                      <a:pPr algn="r" rtl="0" fontAlgn="ctr"/>
                      <a:r>
                        <a:rPr lang="es-CO" sz="1050" b="0" i="0" u="none" strike="noStrike">
                          <a:solidFill>
                            <a:srgbClr val="203764"/>
                          </a:solidFill>
                          <a:effectLst/>
                          <a:latin typeface="Calibri" panose="020F0502020204030204" pitchFamily="34" charset="0"/>
                          <a:cs typeface="Calibri" panose="020F0502020204030204" pitchFamily="34" charset="0"/>
                        </a:rPr>
                        <a:t>0%</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FFFFF"/>
                    </a:solidFill>
                  </a:tcPr>
                </a:tc>
                <a:tc>
                  <a:txBody>
                    <a:bodyPr/>
                    <a:lstStyle/>
                    <a:p>
                      <a:pPr algn="r" rtl="0" fontAlgn="ctr"/>
                      <a:r>
                        <a:rPr lang="es-CO" sz="1050" b="0" i="0" u="none" strike="noStrike">
                          <a:solidFill>
                            <a:srgbClr val="203764"/>
                          </a:solidFill>
                          <a:effectLst/>
                          <a:latin typeface="Calibri" panose="020F0502020204030204" pitchFamily="34" charset="0"/>
                          <a:cs typeface="Calibri" panose="020F0502020204030204" pitchFamily="34" charset="0"/>
                        </a:rPr>
                        <a:t>0%</a:t>
                      </a:r>
                    </a:p>
                  </a:txBody>
                  <a:tcPr marL="0" marR="0" marT="0" marB="0" anchor="ctr">
                    <a:lnL w="6350" cap="flat" cmpd="sng" algn="ctr">
                      <a:solidFill>
                        <a:srgbClr val="B8CCE4"/>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FFFFF"/>
                    </a:solidFill>
                  </a:tcPr>
                </a:tc>
                <a:extLst>
                  <a:ext uri="{0D108BD9-81ED-4DB2-BD59-A6C34878D82A}">
                    <a16:rowId xmlns:a16="http://schemas.microsoft.com/office/drawing/2014/main" xmlns="" val="2422485630"/>
                  </a:ext>
                </a:extLst>
              </a:tr>
              <a:tr h="152954">
                <a:tc>
                  <a:txBody>
                    <a:bodyPr/>
                    <a:lstStyle/>
                    <a:p>
                      <a:pPr algn="l" rtl="0" fontAlgn="ctr"/>
                      <a:r>
                        <a:rPr lang="es-CO" sz="1050" b="0" i="0" u="none" strike="noStrike">
                          <a:solidFill>
                            <a:srgbClr val="203764"/>
                          </a:solidFill>
                          <a:effectLst/>
                          <a:latin typeface="Calibri" panose="020F0502020204030204" pitchFamily="34" charset="0"/>
                          <a:cs typeface="Calibri" panose="020F0502020204030204" pitchFamily="34" charset="0"/>
                        </a:rPr>
                        <a:t>Ttransferencias de capital </a:t>
                      </a:r>
                    </a:p>
                  </a:txBody>
                  <a:tcPr marL="0" marR="0" marT="0" marB="0" anchor="ctr">
                    <a:lnL w="12700" cap="flat" cmpd="sng" algn="ctr">
                      <a:solidFill>
                        <a:schemeClr val="tx1"/>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b"/>
                      <a:r>
                        <a:rPr lang="es-CO" sz="1050" b="0" i="0" u="none" strike="noStrike">
                          <a:solidFill>
                            <a:srgbClr val="203764"/>
                          </a:solidFill>
                          <a:effectLst/>
                          <a:latin typeface="Calibri" panose="020F0502020204030204" pitchFamily="34" charset="0"/>
                          <a:cs typeface="Calibri" panose="020F0502020204030204" pitchFamily="34" charset="0"/>
                        </a:rPr>
                        <a:t> </a:t>
                      </a:r>
                    </a:p>
                  </a:txBody>
                  <a:tcPr marL="0" marR="0" marT="0" marB="0" anchor="b">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b"/>
                      <a:r>
                        <a:rPr lang="es-CO" sz="1050" b="0" i="0" u="none" strike="noStrike">
                          <a:solidFill>
                            <a:srgbClr val="203764"/>
                          </a:solidFill>
                          <a:effectLst/>
                          <a:latin typeface="Calibri" panose="020F0502020204030204" pitchFamily="34" charset="0"/>
                          <a:cs typeface="Calibri" panose="020F0502020204030204" pitchFamily="34" charset="0"/>
                        </a:rPr>
                        <a:t> </a:t>
                      </a:r>
                    </a:p>
                  </a:txBody>
                  <a:tcPr marL="0" marR="0" marT="0" marB="0" anchor="b">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b"/>
                      <a:r>
                        <a:rPr lang="es-CO" sz="1050" b="0" i="0" u="none" strike="noStrike">
                          <a:solidFill>
                            <a:srgbClr val="203764"/>
                          </a:solidFill>
                          <a:effectLst/>
                          <a:latin typeface="Calibri" panose="020F0502020204030204" pitchFamily="34" charset="0"/>
                          <a:cs typeface="Calibri" panose="020F0502020204030204" pitchFamily="34" charset="0"/>
                        </a:rPr>
                        <a:t> </a:t>
                      </a:r>
                    </a:p>
                  </a:txBody>
                  <a:tcPr marL="0" marR="0" marT="0" marB="0" anchor="b">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b"/>
                      <a:r>
                        <a:rPr lang="es-CO" sz="1050" b="0" i="0" u="none" strike="noStrike">
                          <a:solidFill>
                            <a:srgbClr val="203764"/>
                          </a:solidFill>
                          <a:effectLst/>
                          <a:latin typeface="Calibri" panose="020F0502020204030204" pitchFamily="34" charset="0"/>
                          <a:cs typeface="Calibri" panose="020F0502020204030204" pitchFamily="34" charset="0"/>
                        </a:rPr>
                        <a:t> </a:t>
                      </a:r>
                    </a:p>
                  </a:txBody>
                  <a:tcPr marL="0" marR="0" marT="0" marB="0" anchor="b">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b"/>
                      <a:r>
                        <a:rPr lang="es-CO" sz="1050" b="0" i="0" u="none" strike="noStrike">
                          <a:solidFill>
                            <a:srgbClr val="203764"/>
                          </a:solidFill>
                          <a:effectLst/>
                          <a:latin typeface="Calibri" panose="020F0502020204030204" pitchFamily="34" charset="0"/>
                          <a:cs typeface="Calibri" panose="020F0502020204030204" pitchFamily="34" charset="0"/>
                        </a:rPr>
                        <a:t> </a:t>
                      </a:r>
                    </a:p>
                  </a:txBody>
                  <a:tcPr marL="0" marR="0" marT="0" marB="0" anchor="b">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050" b="0" i="0" u="none" strike="noStrike">
                          <a:solidFill>
                            <a:srgbClr val="203764"/>
                          </a:solidFill>
                          <a:effectLst/>
                          <a:latin typeface="Calibri" panose="020F0502020204030204" pitchFamily="34" charset="0"/>
                          <a:cs typeface="Calibri" panose="020F0502020204030204" pitchFamily="34" charset="0"/>
                        </a:rPr>
                        <a:t>0%</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FFFFF"/>
                    </a:solidFill>
                  </a:tcPr>
                </a:tc>
                <a:tc>
                  <a:txBody>
                    <a:bodyPr/>
                    <a:lstStyle/>
                    <a:p>
                      <a:pPr algn="r" rtl="0" fontAlgn="ctr"/>
                      <a:r>
                        <a:rPr lang="es-CO" sz="1050" b="0" i="0" u="none" strike="noStrike">
                          <a:solidFill>
                            <a:srgbClr val="203764"/>
                          </a:solidFill>
                          <a:effectLst/>
                          <a:latin typeface="Calibri" panose="020F0502020204030204" pitchFamily="34" charset="0"/>
                          <a:cs typeface="Calibri" panose="020F0502020204030204" pitchFamily="34" charset="0"/>
                        </a:rPr>
                        <a:t>0%</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FFFFF"/>
                    </a:solidFill>
                  </a:tcPr>
                </a:tc>
                <a:tc>
                  <a:txBody>
                    <a:bodyPr/>
                    <a:lstStyle/>
                    <a:p>
                      <a:pPr algn="r" rtl="0" fontAlgn="ctr"/>
                      <a:r>
                        <a:rPr lang="es-CO" sz="1050" b="0" i="0" u="none" strike="noStrike">
                          <a:solidFill>
                            <a:srgbClr val="203764"/>
                          </a:solidFill>
                          <a:effectLst/>
                          <a:latin typeface="Calibri" panose="020F0502020204030204" pitchFamily="34" charset="0"/>
                          <a:cs typeface="Calibri" panose="020F0502020204030204" pitchFamily="34" charset="0"/>
                        </a:rPr>
                        <a:t>0%</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FFFFF"/>
                    </a:solidFill>
                  </a:tcPr>
                </a:tc>
                <a:tc>
                  <a:txBody>
                    <a:bodyPr/>
                    <a:lstStyle/>
                    <a:p>
                      <a:pPr algn="r" rtl="0" fontAlgn="ctr"/>
                      <a:r>
                        <a:rPr lang="es-CO" sz="1050" b="0" i="0" u="none" strike="noStrike">
                          <a:solidFill>
                            <a:srgbClr val="203764"/>
                          </a:solidFill>
                          <a:effectLst/>
                          <a:latin typeface="Calibri" panose="020F0502020204030204" pitchFamily="34" charset="0"/>
                          <a:cs typeface="Calibri" panose="020F0502020204030204" pitchFamily="34" charset="0"/>
                        </a:rPr>
                        <a:t>0%</a:t>
                      </a:r>
                    </a:p>
                  </a:txBody>
                  <a:tcPr marL="0" marR="0" marT="0" marB="0" anchor="ctr">
                    <a:lnL w="6350" cap="flat" cmpd="sng" algn="ctr">
                      <a:solidFill>
                        <a:srgbClr val="B8CCE4"/>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FFFFF"/>
                    </a:solidFill>
                  </a:tcPr>
                </a:tc>
                <a:extLst>
                  <a:ext uri="{0D108BD9-81ED-4DB2-BD59-A6C34878D82A}">
                    <a16:rowId xmlns:a16="http://schemas.microsoft.com/office/drawing/2014/main" xmlns="" val="3879121602"/>
                  </a:ext>
                </a:extLst>
              </a:tr>
              <a:tr h="247219">
                <a:tc>
                  <a:txBody>
                    <a:bodyPr/>
                    <a:lstStyle/>
                    <a:p>
                      <a:pPr algn="l" rtl="0" fontAlgn="ctr"/>
                      <a:r>
                        <a:rPr lang="es-CO" sz="1050" b="0" i="0" u="none" strike="noStrike">
                          <a:solidFill>
                            <a:srgbClr val="203764"/>
                          </a:solidFill>
                          <a:effectLst/>
                          <a:latin typeface="Calibri" panose="020F0502020204030204" pitchFamily="34" charset="0"/>
                          <a:cs typeface="Calibri" panose="020F0502020204030204" pitchFamily="34" charset="0"/>
                        </a:rPr>
                        <a:t>Recurperación de cartera - préstamos </a:t>
                      </a:r>
                    </a:p>
                  </a:txBody>
                  <a:tcPr marL="0" marR="0" marT="0" marB="0" anchor="ctr">
                    <a:lnL w="12700" cap="flat" cmpd="sng" algn="ctr">
                      <a:solidFill>
                        <a:schemeClr val="tx1"/>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b"/>
                      <a:r>
                        <a:rPr lang="es-CO" sz="1050" b="0" i="0" u="none" strike="noStrike">
                          <a:solidFill>
                            <a:srgbClr val="203764"/>
                          </a:solidFill>
                          <a:effectLst/>
                          <a:latin typeface="Calibri" panose="020F0502020204030204" pitchFamily="34" charset="0"/>
                          <a:cs typeface="Calibri" panose="020F0502020204030204" pitchFamily="34" charset="0"/>
                        </a:rPr>
                        <a:t> </a:t>
                      </a:r>
                    </a:p>
                  </a:txBody>
                  <a:tcPr marL="0" marR="0" marT="0" marB="0" anchor="b">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b"/>
                      <a:r>
                        <a:rPr lang="es-CO" sz="1050" b="0" i="0" u="none" strike="noStrike">
                          <a:solidFill>
                            <a:srgbClr val="203764"/>
                          </a:solidFill>
                          <a:effectLst/>
                          <a:latin typeface="Calibri" panose="020F0502020204030204" pitchFamily="34" charset="0"/>
                          <a:cs typeface="Calibri" panose="020F0502020204030204" pitchFamily="34" charset="0"/>
                        </a:rPr>
                        <a:t> </a:t>
                      </a:r>
                    </a:p>
                  </a:txBody>
                  <a:tcPr marL="0" marR="0" marT="0" marB="0" anchor="b">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b"/>
                      <a:r>
                        <a:rPr lang="es-CO" sz="1050" b="0" i="0" u="none" strike="noStrike">
                          <a:solidFill>
                            <a:srgbClr val="203764"/>
                          </a:solidFill>
                          <a:effectLst/>
                          <a:latin typeface="Calibri" panose="020F0502020204030204" pitchFamily="34" charset="0"/>
                          <a:cs typeface="Calibri" panose="020F0502020204030204" pitchFamily="34" charset="0"/>
                        </a:rPr>
                        <a:t> </a:t>
                      </a:r>
                    </a:p>
                  </a:txBody>
                  <a:tcPr marL="0" marR="0" marT="0" marB="0" anchor="b">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b"/>
                      <a:r>
                        <a:rPr lang="es-CO" sz="1050" b="0" i="0" u="none" strike="noStrike" dirty="0">
                          <a:solidFill>
                            <a:srgbClr val="203764"/>
                          </a:solidFill>
                          <a:effectLst/>
                          <a:latin typeface="Calibri" panose="020F0502020204030204" pitchFamily="34" charset="0"/>
                          <a:cs typeface="Calibri" panose="020F0502020204030204" pitchFamily="34" charset="0"/>
                        </a:rPr>
                        <a:t> </a:t>
                      </a:r>
                    </a:p>
                  </a:txBody>
                  <a:tcPr marL="0" marR="0" marT="0" marB="0" anchor="b">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b"/>
                      <a:r>
                        <a:rPr lang="es-CO" sz="1050" b="0" i="0" u="none" strike="noStrike">
                          <a:solidFill>
                            <a:srgbClr val="203764"/>
                          </a:solidFill>
                          <a:effectLst/>
                          <a:latin typeface="Calibri" panose="020F0502020204030204" pitchFamily="34" charset="0"/>
                          <a:cs typeface="Calibri" panose="020F0502020204030204" pitchFamily="34" charset="0"/>
                        </a:rPr>
                        <a:t> </a:t>
                      </a:r>
                    </a:p>
                  </a:txBody>
                  <a:tcPr marL="0" marR="0" marT="0" marB="0" anchor="b">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050" b="0" i="0" u="none" strike="noStrike">
                          <a:solidFill>
                            <a:srgbClr val="203764"/>
                          </a:solidFill>
                          <a:effectLst/>
                          <a:latin typeface="Calibri" panose="020F0502020204030204" pitchFamily="34" charset="0"/>
                          <a:cs typeface="Calibri" panose="020F0502020204030204" pitchFamily="34" charset="0"/>
                        </a:rPr>
                        <a:t>0%</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FFFFF"/>
                    </a:solidFill>
                  </a:tcPr>
                </a:tc>
                <a:tc>
                  <a:txBody>
                    <a:bodyPr/>
                    <a:lstStyle/>
                    <a:p>
                      <a:pPr algn="r" rtl="0" fontAlgn="ctr"/>
                      <a:r>
                        <a:rPr lang="es-CO" sz="1050" b="0" i="0" u="none" strike="noStrike">
                          <a:solidFill>
                            <a:srgbClr val="203764"/>
                          </a:solidFill>
                          <a:effectLst/>
                          <a:latin typeface="Calibri" panose="020F0502020204030204" pitchFamily="34" charset="0"/>
                          <a:cs typeface="Calibri" panose="020F0502020204030204" pitchFamily="34" charset="0"/>
                        </a:rPr>
                        <a:t>0%</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FFFFF"/>
                    </a:solidFill>
                  </a:tcPr>
                </a:tc>
                <a:tc>
                  <a:txBody>
                    <a:bodyPr/>
                    <a:lstStyle/>
                    <a:p>
                      <a:pPr algn="r" rtl="0" fontAlgn="ctr"/>
                      <a:r>
                        <a:rPr lang="es-CO" sz="1050" b="0" i="0" u="none" strike="noStrike">
                          <a:solidFill>
                            <a:srgbClr val="203764"/>
                          </a:solidFill>
                          <a:effectLst/>
                          <a:latin typeface="Calibri" panose="020F0502020204030204" pitchFamily="34" charset="0"/>
                          <a:cs typeface="Calibri" panose="020F0502020204030204" pitchFamily="34" charset="0"/>
                        </a:rPr>
                        <a:t>0%</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FFFFF"/>
                    </a:solidFill>
                  </a:tcPr>
                </a:tc>
                <a:tc>
                  <a:txBody>
                    <a:bodyPr/>
                    <a:lstStyle/>
                    <a:p>
                      <a:pPr algn="r" rtl="0" fontAlgn="ctr"/>
                      <a:r>
                        <a:rPr lang="es-CO" sz="1050" b="0" i="0" u="none" strike="noStrike">
                          <a:solidFill>
                            <a:srgbClr val="203764"/>
                          </a:solidFill>
                          <a:effectLst/>
                          <a:latin typeface="Calibri" panose="020F0502020204030204" pitchFamily="34" charset="0"/>
                          <a:cs typeface="Calibri" panose="020F0502020204030204" pitchFamily="34" charset="0"/>
                        </a:rPr>
                        <a:t>0%</a:t>
                      </a:r>
                    </a:p>
                  </a:txBody>
                  <a:tcPr marL="0" marR="0" marT="0" marB="0" anchor="ctr">
                    <a:lnL w="6350" cap="flat" cmpd="sng" algn="ctr">
                      <a:solidFill>
                        <a:srgbClr val="B8CCE4"/>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FFFFF"/>
                    </a:solidFill>
                  </a:tcPr>
                </a:tc>
                <a:extLst>
                  <a:ext uri="{0D108BD9-81ED-4DB2-BD59-A6C34878D82A}">
                    <a16:rowId xmlns:a16="http://schemas.microsoft.com/office/drawing/2014/main" xmlns="" val="360887186"/>
                  </a:ext>
                </a:extLst>
              </a:tr>
              <a:tr h="152954">
                <a:tc>
                  <a:txBody>
                    <a:bodyPr/>
                    <a:lstStyle/>
                    <a:p>
                      <a:pPr algn="l" rtl="0" fontAlgn="ctr"/>
                      <a:r>
                        <a:rPr lang="es-CO" sz="1050" b="0" i="0" u="none" strike="noStrike">
                          <a:solidFill>
                            <a:srgbClr val="203764"/>
                          </a:solidFill>
                          <a:effectLst/>
                          <a:latin typeface="Calibri" panose="020F0502020204030204" pitchFamily="34" charset="0"/>
                          <a:cs typeface="Calibri" panose="020F0502020204030204" pitchFamily="34" charset="0"/>
                        </a:rPr>
                        <a:t>Recursos del balance</a:t>
                      </a:r>
                    </a:p>
                  </a:txBody>
                  <a:tcPr marL="0" marR="0" marT="0" marB="0" anchor="ctr">
                    <a:lnL w="12700" cap="flat" cmpd="sng" algn="ctr">
                      <a:solidFill>
                        <a:schemeClr val="tx1"/>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b"/>
                      <a:r>
                        <a:rPr lang="es-CO" sz="1050" b="0" i="0" u="none" strike="noStrike">
                          <a:solidFill>
                            <a:srgbClr val="203764"/>
                          </a:solidFill>
                          <a:effectLst/>
                          <a:latin typeface="Calibri" panose="020F0502020204030204" pitchFamily="34" charset="0"/>
                          <a:cs typeface="Calibri" panose="020F0502020204030204" pitchFamily="34" charset="0"/>
                        </a:rPr>
                        <a:t> </a:t>
                      </a:r>
                    </a:p>
                  </a:txBody>
                  <a:tcPr marL="0" marR="0" marT="0" marB="0" anchor="b">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b"/>
                      <a:r>
                        <a:rPr lang="es-CO" sz="1050" b="0" i="0" u="none" strike="noStrike">
                          <a:solidFill>
                            <a:srgbClr val="203764"/>
                          </a:solidFill>
                          <a:effectLst/>
                          <a:latin typeface="Calibri" panose="020F0502020204030204" pitchFamily="34" charset="0"/>
                          <a:cs typeface="Calibri" panose="020F0502020204030204" pitchFamily="34" charset="0"/>
                        </a:rPr>
                        <a:t> </a:t>
                      </a:r>
                    </a:p>
                  </a:txBody>
                  <a:tcPr marL="0" marR="0" marT="0" marB="0" anchor="b">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b"/>
                      <a:r>
                        <a:rPr lang="es-CO" sz="1050" b="0" i="0" u="none" strike="noStrike">
                          <a:solidFill>
                            <a:srgbClr val="203764"/>
                          </a:solidFill>
                          <a:effectLst/>
                          <a:latin typeface="Calibri" panose="020F0502020204030204" pitchFamily="34" charset="0"/>
                          <a:cs typeface="Calibri" panose="020F0502020204030204" pitchFamily="34" charset="0"/>
                        </a:rPr>
                        <a:t> </a:t>
                      </a:r>
                    </a:p>
                  </a:txBody>
                  <a:tcPr marL="0" marR="0" marT="0" marB="0" anchor="b">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b"/>
                      <a:r>
                        <a:rPr lang="es-CO" sz="1050" b="0" i="0" u="none" strike="noStrike" dirty="0">
                          <a:solidFill>
                            <a:srgbClr val="203764"/>
                          </a:solidFill>
                          <a:effectLst/>
                          <a:latin typeface="Calibri" panose="020F0502020204030204" pitchFamily="34" charset="0"/>
                          <a:cs typeface="Calibri" panose="020F0502020204030204" pitchFamily="34" charset="0"/>
                        </a:rPr>
                        <a:t> </a:t>
                      </a:r>
                    </a:p>
                  </a:txBody>
                  <a:tcPr marL="0" marR="0" marT="0" marB="0" anchor="b">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b"/>
                      <a:r>
                        <a:rPr lang="es-CO" sz="1050" b="0" i="0" u="none" strike="noStrike" dirty="0">
                          <a:solidFill>
                            <a:srgbClr val="203764"/>
                          </a:solidFill>
                          <a:effectLst/>
                          <a:latin typeface="Calibri" panose="020F0502020204030204" pitchFamily="34" charset="0"/>
                          <a:cs typeface="Calibri" panose="020F0502020204030204" pitchFamily="34" charset="0"/>
                        </a:rPr>
                        <a:t> </a:t>
                      </a:r>
                    </a:p>
                  </a:txBody>
                  <a:tcPr marL="0" marR="0" marT="0" marB="0" anchor="b">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050" b="0" i="0" u="none" strike="noStrike">
                          <a:solidFill>
                            <a:srgbClr val="203764"/>
                          </a:solidFill>
                          <a:effectLst/>
                          <a:latin typeface="Calibri" panose="020F0502020204030204" pitchFamily="34" charset="0"/>
                          <a:cs typeface="Calibri" panose="020F0502020204030204" pitchFamily="34" charset="0"/>
                        </a:rPr>
                        <a:t>0%</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FFFFF"/>
                    </a:solidFill>
                  </a:tcPr>
                </a:tc>
                <a:tc>
                  <a:txBody>
                    <a:bodyPr/>
                    <a:lstStyle/>
                    <a:p>
                      <a:pPr algn="r" rtl="0" fontAlgn="ctr"/>
                      <a:r>
                        <a:rPr lang="es-CO" sz="1050" b="0" i="0" u="none" strike="noStrike">
                          <a:solidFill>
                            <a:srgbClr val="203764"/>
                          </a:solidFill>
                          <a:effectLst/>
                          <a:latin typeface="Calibri" panose="020F0502020204030204" pitchFamily="34" charset="0"/>
                          <a:cs typeface="Calibri" panose="020F0502020204030204" pitchFamily="34" charset="0"/>
                        </a:rPr>
                        <a:t>0%</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FFFFF"/>
                    </a:solidFill>
                  </a:tcPr>
                </a:tc>
                <a:tc>
                  <a:txBody>
                    <a:bodyPr/>
                    <a:lstStyle/>
                    <a:p>
                      <a:pPr algn="r" rtl="0" fontAlgn="ctr"/>
                      <a:r>
                        <a:rPr lang="es-CO" sz="1050" b="0" i="0" u="none" strike="noStrike">
                          <a:solidFill>
                            <a:srgbClr val="203764"/>
                          </a:solidFill>
                          <a:effectLst/>
                          <a:latin typeface="Calibri" panose="020F0502020204030204" pitchFamily="34" charset="0"/>
                          <a:cs typeface="Calibri" panose="020F0502020204030204" pitchFamily="34" charset="0"/>
                        </a:rPr>
                        <a:t>0%</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FFFFF"/>
                    </a:solidFill>
                  </a:tcPr>
                </a:tc>
                <a:tc>
                  <a:txBody>
                    <a:bodyPr/>
                    <a:lstStyle/>
                    <a:p>
                      <a:pPr algn="r" rtl="0" fontAlgn="ctr"/>
                      <a:r>
                        <a:rPr lang="es-CO" sz="1050" b="0" i="0" u="none" strike="noStrike">
                          <a:solidFill>
                            <a:srgbClr val="203764"/>
                          </a:solidFill>
                          <a:effectLst/>
                          <a:latin typeface="Calibri" panose="020F0502020204030204" pitchFamily="34" charset="0"/>
                          <a:cs typeface="Calibri" panose="020F0502020204030204" pitchFamily="34" charset="0"/>
                        </a:rPr>
                        <a:t>0%</a:t>
                      </a:r>
                    </a:p>
                  </a:txBody>
                  <a:tcPr marL="0" marR="0" marT="0" marB="0" anchor="ctr">
                    <a:lnL w="6350" cap="flat" cmpd="sng" algn="ctr">
                      <a:solidFill>
                        <a:srgbClr val="B8CCE4"/>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FFFFF"/>
                    </a:solidFill>
                  </a:tcPr>
                </a:tc>
                <a:extLst>
                  <a:ext uri="{0D108BD9-81ED-4DB2-BD59-A6C34878D82A}">
                    <a16:rowId xmlns:a16="http://schemas.microsoft.com/office/drawing/2014/main" xmlns="" val="3521678265"/>
                  </a:ext>
                </a:extLst>
              </a:tr>
              <a:tr h="152954">
                <a:tc>
                  <a:txBody>
                    <a:bodyPr/>
                    <a:lstStyle/>
                    <a:p>
                      <a:pPr algn="l" rtl="0" fontAlgn="ctr"/>
                      <a:r>
                        <a:rPr lang="es-CO" sz="1050" b="0" i="0" u="none" strike="noStrike">
                          <a:solidFill>
                            <a:srgbClr val="203764"/>
                          </a:solidFill>
                          <a:effectLst/>
                          <a:latin typeface="Calibri" panose="020F0502020204030204" pitchFamily="34" charset="0"/>
                          <a:cs typeface="Calibri" panose="020F0502020204030204" pitchFamily="34" charset="0"/>
                        </a:rPr>
                        <a:t>Diferencial cambiario </a:t>
                      </a:r>
                    </a:p>
                  </a:txBody>
                  <a:tcPr marL="0" marR="0" marT="0" marB="0" anchor="ctr">
                    <a:lnL w="12700" cap="flat" cmpd="sng" algn="ctr">
                      <a:solidFill>
                        <a:schemeClr val="tx1"/>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b"/>
                      <a:r>
                        <a:rPr lang="es-CO" sz="1050" b="0" i="0" u="none" strike="noStrike">
                          <a:solidFill>
                            <a:srgbClr val="203764"/>
                          </a:solidFill>
                          <a:effectLst/>
                          <a:latin typeface="Calibri" panose="020F0502020204030204" pitchFamily="34" charset="0"/>
                          <a:cs typeface="Calibri" panose="020F0502020204030204" pitchFamily="34" charset="0"/>
                        </a:rPr>
                        <a:t> </a:t>
                      </a:r>
                    </a:p>
                  </a:txBody>
                  <a:tcPr marL="0" marR="0" marT="0" marB="0" anchor="b">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b"/>
                      <a:r>
                        <a:rPr lang="es-CO" sz="1050" b="0" i="0" u="none" strike="noStrike">
                          <a:solidFill>
                            <a:srgbClr val="203764"/>
                          </a:solidFill>
                          <a:effectLst/>
                          <a:latin typeface="Calibri" panose="020F0502020204030204" pitchFamily="34" charset="0"/>
                          <a:cs typeface="Calibri" panose="020F0502020204030204" pitchFamily="34" charset="0"/>
                        </a:rPr>
                        <a:t> </a:t>
                      </a:r>
                    </a:p>
                  </a:txBody>
                  <a:tcPr marL="0" marR="0" marT="0" marB="0" anchor="b">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b"/>
                      <a:r>
                        <a:rPr lang="es-CO" sz="1050" b="0" i="0" u="none" strike="noStrike">
                          <a:solidFill>
                            <a:srgbClr val="203764"/>
                          </a:solidFill>
                          <a:effectLst/>
                          <a:latin typeface="Calibri" panose="020F0502020204030204" pitchFamily="34" charset="0"/>
                          <a:cs typeface="Calibri" panose="020F0502020204030204" pitchFamily="34" charset="0"/>
                        </a:rPr>
                        <a:t> </a:t>
                      </a:r>
                    </a:p>
                  </a:txBody>
                  <a:tcPr marL="0" marR="0" marT="0" marB="0" anchor="b">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b"/>
                      <a:r>
                        <a:rPr lang="es-CO" sz="1050" b="0" i="0" u="none" strike="noStrike">
                          <a:solidFill>
                            <a:srgbClr val="203764"/>
                          </a:solidFill>
                          <a:effectLst/>
                          <a:latin typeface="Calibri" panose="020F0502020204030204" pitchFamily="34" charset="0"/>
                          <a:cs typeface="Calibri" panose="020F0502020204030204" pitchFamily="34" charset="0"/>
                        </a:rPr>
                        <a:t> </a:t>
                      </a:r>
                    </a:p>
                  </a:txBody>
                  <a:tcPr marL="0" marR="0" marT="0" marB="0" anchor="b">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b"/>
                      <a:r>
                        <a:rPr lang="es-CO" sz="1050" b="0" i="0" u="none" strike="noStrike" dirty="0">
                          <a:solidFill>
                            <a:srgbClr val="203764"/>
                          </a:solidFill>
                          <a:effectLst/>
                          <a:latin typeface="Calibri" panose="020F0502020204030204" pitchFamily="34" charset="0"/>
                          <a:cs typeface="Calibri" panose="020F0502020204030204" pitchFamily="34" charset="0"/>
                        </a:rPr>
                        <a:t> </a:t>
                      </a:r>
                    </a:p>
                  </a:txBody>
                  <a:tcPr marL="0" marR="0" marT="0" marB="0" anchor="b">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050" b="0" i="0" u="none" strike="noStrike" dirty="0">
                          <a:solidFill>
                            <a:srgbClr val="203764"/>
                          </a:solidFill>
                          <a:effectLst/>
                          <a:latin typeface="Calibri" panose="020F0502020204030204" pitchFamily="34" charset="0"/>
                          <a:cs typeface="Calibri" panose="020F0502020204030204" pitchFamily="34" charset="0"/>
                        </a:rPr>
                        <a:t>0%</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FFFFF"/>
                    </a:solidFill>
                  </a:tcPr>
                </a:tc>
                <a:tc>
                  <a:txBody>
                    <a:bodyPr/>
                    <a:lstStyle/>
                    <a:p>
                      <a:pPr algn="r" rtl="0" fontAlgn="ctr"/>
                      <a:r>
                        <a:rPr lang="es-CO" sz="1050" b="0" i="0" u="none" strike="noStrike">
                          <a:solidFill>
                            <a:srgbClr val="203764"/>
                          </a:solidFill>
                          <a:effectLst/>
                          <a:latin typeface="Calibri" panose="020F0502020204030204" pitchFamily="34" charset="0"/>
                          <a:cs typeface="Calibri" panose="020F0502020204030204" pitchFamily="34" charset="0"/>
                        </a:rPr>
                        <a:t>0%</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FFFFF"/>
                    </a:solidFill>
                  </a:tcPr>
                </a:tc>
                <a:tc>
                  <a:txBody>
                    <a:bodyPr/>
                    <a:lstStyle/>
                    <a:p>
                      <a:pPr algn="r" rtl="0" fontAlgn="ctr"/>
                      <a:r>
                        <a:rPr lang="es-CO" sz="1050" b="0" i="0" u="none" strike="noStrike">
                          <a:solidFill>
                            <a:srgbClr val="203764"/>
                          </a:solidFill>
                          <a:effectLst/>
                          <a:latin typeface="Calibri" panose="020F0502020204030204" pitchFamily="34" charset="0"/>
                          <a:cs typeface="Calibri" panose="020F0502020204030204" pitchFamily="34" charset="0"/>
                        </a:rPr>
                        <a:t>0%</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FFFFF"/>
                    </a:solidFill>
                  </a:tcPr>
                </a:tc>
                <a:tc>
                  <a:txBody>
                    <a:bodyPr/>
                    <a:lstStyle/>
                    <a:p>
                      <a:pPr algn="r" rtl="0" fontAlgn="ctr"/>
                      <a:r>
                        <a:rPr lang="es-CO" sz="1050" b="0" i="0" u="none" strike="noStrike">
                          <a:solidFill>
                            <a:srgbClr val="203764"/>
                          </a:solidFill>
                          <a:effectLst/>
                          <a:latin typeface="Calibri" panose="020F0502020204030204" pitchFamily="34" charset="0"/>
                          <a:cs typeface="Calibri" panose="020F0502020204030204" pitchFamily="34" charset="0"/>
                        </a:rPr>
                        <a:t>0%</a:t>
                      </a:r>
                    </a:p>
                  </a:txBody>
                  <a:tcPr marL="0" marR="0" marT="0" marB="0" anchor="ctr">
                    <a:lnL w="6350" cap="flat" cmpd="sng" algn="ctr">
                      <a:solidFill>
                        <a:srgbClr val="B8CCE4"/>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FFFFF"/>
                    </a:solidFill>
                  </a:tcPr>
                </a:tc>
                <a:extLst>
                  <a:ext uri="{0D108BD9-81ED-4DB2-BD59-A6C34878D82A}">
                    <a16:rowId xmlns:a16="http://schemas.microsoft.com/office/drawing/2014/main" xmlns="" val="2077693910"/>
                  </a:ext>
                </a:extLst>
              </a:tr>
              <a:tr h="177818">
                <a:tc>
                  <a:txBody>
                    <a:bodyPr/>
                    <a:lstStyle/>
                    <a:p>
                      <a:pPr algn="l" rtl="0" fontAlgn="ctr"/>
                      <a:r>
                        <a:rPr lang="es-ES" sz="1050" b="0" i="0" u="none" strike="noStrike">
                          <a:solidFill>
                            <a:srgbClr val="203764"/>
                          </a:solidFill>
                          <a:effectLst/>
                          <a:latin typeface="Calibri" panose="020F0502020204030204" pitchFamily="34" charset="0"/>
                          <a:cs typeface="Calibri" panose="020F0502020204030204" pitchFamily="34" charset="0"/>
                        </a:rPr>
                        <a:t>Recursos de terceros en consignación </a:t>
                      </a:r>
                    </a:p>
                  </a:txBody>
                  <a:tcPr marL="0" marR="0" marT="0" marB="0" anchor="ctr">
                    <a:lnL w="12700" cap="flat" cmpd="sng" algn="ctr">
                      <a:solidFill>
                        <a:schemeClr val="tx1"/>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b"/>
                      <a:r>
                        <a:rPr lang="es-CO" sz="1050" b="0" i="0" u="none" strike="noStrike">
                          <a:solidFill>
                            <a:srgbClr val="203764"/>
                          </a:solidFill>
                          <a:effectLst/>
                          <a:latin typeface="Calibri" panose="020F0502020204030204" pitchFamily="34" charset="0"/>
                          <a:cs typeface="Calibri" panose="020F0502020204030204" pitchFamily="34" charset="0"/>
                        </a:rPr>
                        <a:t> </a:t>
                      </a:r>
                    </a:p>
                  </a:txBody>
                  <a:tcPr marL="0" marR="0" marT="0" marB="0" anchor="b">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b"/>
                      <a:r>
                        <a:rPr lang="es-CO" sz="1050" b="0" i="0" u="none" strike="noStrike">
                          <a:solidFill>
                            <a:srgbClr val="203764"/>
                          </a:solidFill>
                          <a:effectLst/>
                          <a:latin typeface="Calibri" panose="020F0502020204030204" pitchFamily="34" charset="0"/>
                          <a:cs typeface="Calibri" panose="020F0502020204030204" pitchFamily="34" charset="0"/>
                        </a:rPr>
                        <a:t> </a:t>
                      </a:r>
                    </a:p>
                  </a:txBody>
                  <a:tcPr marL="0" marR="0" marT="0" marB="0" anchor="b">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b"/>
                      <a:r>
                        <a:rPr lang="es-CO" sz="1050" b="0" i="0" u="none" strike="noStrike">
                          <a:solidFill>
                            <a:srgbClr val="203764"/>
                          </a:solidFill>
                          <a:effectLst/>
                          <a:latin typeface="Calibri" panose="020F0502020204030204" pitchFamily="34" charset="0"/>
                          <a:cs typeface="Calibri" panose="020F0502020204030204" pitchFamily="34" charset="0"/>
                        </a:rPr>
                        <a:t> </a:t>
                      </a:r>
                    </a:p>
                  </a:txBody>
                  <a:tcPr marL="0" marR="0" marT="0" marB="0" anchor="b">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b"/>
                      <a:r>
                        <a:rPr lang="es-CO" sz="1050" b="0" i="0" u="none" strike="noStrike">
                          <a:solidFill>
                            <a:srgbClr val="203764"/>
                          </a:solidFill>
                          <a:effectLst/>
                          <a:latin typeface="Calibri" panose="020F0502020204030204" pitchFamily="34" charset="0"/>
                          <a:cs typeface="Calibri" panose="020F0502020204030204" pitchFamily="34" charset="0"/>
                        </a:rPr>
                        <a:t> </a:t>
                      </a:r>
                    </a:p>
                  </a:txBody>
                  <a:tcPr marL="0" marR="0" marT="0" marB="0" anchor="b">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b"/>
                      <a:r>
                        <a:rPr lang="es-CO" sz="1050" b="0" i="0" u="none" strike="noStrike">
                          <a:solidFill>
                            <a:srgbClr val="203764"/>
                          </a:solidFill>
                          <a:effectLst/>
                          <a:latin typeface="Calibri" panose="020F0502020204030204" pitchFamily="34" charset="0"/>
                          <a:cs typeface="Calibri" panose="020F0502020204030204" pitchFamily="34" charset="0"/>
                        </a:rPr>
                        <a:t> </a:t>
                      </a:r>
                    </a:p>
                  </a:txBody>
                  <a:tcPr marL="0" marR="0" marT="0" marB="0" anchor="b">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050" b="0" i="0" u="none" strike="noStrike">
                          <a:solidFill>
                            <a:srgbClr val="203764"/>
                          </a:solidFill>
                          <a:effectLst/>
                          <a:latin typeface="Calibri" panose="020F0502020204030204" pitchFamily="34" charset="0"/>
                          <a:cs typeface="Calibri" panose="020F0502020204030204" pitchFamily="34" charset="0"/>
                        </a:rPr>
                        <a:t>0%</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FFFFF"/>
                    </a:solidFill>
                  </a:tcPr>
                </a:tc>
                <a:tc>
                  <a:txBody>
                    <a:bodyPr/>
                    <a:lstStyle/>
                    <a:p>
                      <a:pPr algn="r" rtl="0" fontAlgn="ctr"/>
                      <a:r>
                        <a:rPr lang="es-CO" sz="1050" b="0" i="0" u="none" strike="noStrike" dirty="0">
                          <a:solidFill>
                            <a:srgbClr val="203764"/>
                          </a:solidFill>
                          <a:effectLst/>
                          <a:latin typeface="Calibri" panose="020F0502020204030204" pitchFamily="34" charset="0"/>
                          <a:cs typeface="Calibri" panose="020F0502020204030204" pitchFamily="34" charset="0"/>
                        </a:rPr>
                        <a:t>0%</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FFFFF"/>
                    </a:solidFill>
                  </a:tcPr>
                </a:tc>
                <a:tc>
                  <a:txBody>
                    <a:bodyPr/>
                    <a:lstStyle/>
                    <a:p>
                      <a:pPr algn="r" rtl="0" fontAlgn="ctr"/>
                      <a:r>
                        <a:rPr lang="es-CO" sz="1050" b="0" i="0" u="none" strike="noStrike">
                          <a:solidFill>
                            <a:srgbClr val="203764"/>
                          </a:solidFill>
                          <a:effectLst/>
                          <a:latin typeface="Calibri" panose="020F0502020204030204" pitchFamily="34" charset="0"/>
                          <a:cs typeface="Calibri" panose="020F0502020204030204" pitchFamily="34" charset="0"/>
                        </a:rPr>
                        <a:t>0%</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FFFFF"/>
                    </a:solidFill>
                  </a:tcPr>
                </a:tc>
                <a:tc>
                  <a:txBody>
                    <a:bodyPr/>
                    <a:lstStyle/>
                    <a:p>
                      <a:pPr algn="r" rtl="0" fontAlgn="ctr"/>
                      <a:r>
                        <a:rPr lang="es-CO" sz="1050" b="0" i="0" u="none" strike="noStrike">
                          <a:solidFill>
                            <a:srgbClr val="203764"/>
                          </a:solidFill>
                          <a:effectLst/>
                          <a:latin typeface="Calibri" panose="020F0502020204030204" pitchFamily="34" charset="0"/>
                          <a:cs typeface="Calibri" panose="020F0502020204030204" pitchFamily="34" charset="0"/>
                        </a:rPr>
                        <a:t>0%</a:t>
                      </a:r>
                    </a:p>
                  </a:txBody>
                  <a:tcPr marL="0" marR="0" marT="0" marB="0" anchor="ctr">
                    <a:lnL w="6350" cap="flat" cmpd="sng" algn="ctr">
                      <a:solidFill>
                        <a:srgbClr val="B8CCE4"/>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FFFFF"/>
                    </a:solidFill>
                  </a:tcPr>
                </a:tc>
                <a:extLst>
                  <a:ext uri="{0D108BD9-81ED-4DB2-BD59-A6C34878D82A}">
                    <a16:rowId xmlns:a16="http://schemas.microsoft.com/office/drawing/2014/main" xmlns="" val="4130864212"/>
                  </a:ext>
                </a:extLst>
              </a:tr>
              <a:tr h="182631">
                <a:tc>
                  <a:txBody>
                    <a:bodyPr/>
                    <a:lstStyle/>
                    <a:p>
                      <a:pPr algn="l" rtl="0" fontAlgn="ctr"/>
                      <a:r>
                        <a:rPr lang="es-ES" sz="1050" b="0" i="0" u="none" strike="noStrike">
                          <a:solidFill>
                            <a:srgbClr val="203764"/>
                          </a:solidFill>
                          <a:effectLst/>
                          <a:latin typeface="Calibri" panose="020F0502020204030204" pitchFamily="34" charset="0"/>
                          <a:cs typeface="Calibri" panose="020F0502020204030204" pitchFamily="34" charset="0"/>
                        </a:rPr>
                        <a:t>Reintegros y otros recursos no apropiados </a:t>
                      </a:r>
                    </a:p>
                  </a:txBody>
                  <a:tcPr marL="0" marR="0" marT="0" marB="0" anchor="ctr">
                    <a:lnL w="12700" cap="flat" cmpd="sng" algn="ctr">
                      <a:solidFill>
                        <a:schemeClr val="tx1"/>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b"/>
                      <a:r>
                        <a:rPr lang="es-CO" sz="1050" b="0" i="0" u="none" strike="noStrike">
                          <a:solidFill>
                            <a:srgbClr val="203764"/>
                          </a:solidFill>
                          <a:effectLst/>
                          <a:latin typeface="Calibri" panose="020F0502020204030204" pitchFamily="34" charset="0"/>
                          <a:cs typeface="Calibri" panose="020F0502020204030204" pitchFamily="34" charset="0"/>
                        </a:rPr>
                        <a:t> </a:t>
                      </a:r>
                    </a:p>
                  </a:txBody>
                  <a:tcPr marL="0" marR="0" marT="0" marB="0" anchor="b">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b"/>
                      <a:r>
                        <a:rPr lang="es-CO" sz="1050" b="0" i="0" u="none" strike="noStrike">
                          <a:solidFill>
                            <a:srgbClr val="203764"/>
                          </a:solidFill>
                          <a:effectLst/>
                          <a:latin typeface="Calibri" panose="020F0502020204030204" pitchFamily="34" charset="0"/>
                          <a:cs typeface="Calibri" panose="020F0502020204030204" pitchFamily="34" charset="0"/>
                        </a:rPr>
                        <a:t> </a:t>
                      </a:r>
                    </a:p>
                  </a:txBody>
                  <a:tcPr marL="0" marR="0" marT="0" marB="0" anchor="b">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b"/>
                      <a:r>
                        <a:rPr lang="es-CO" sz="1050" b="0" i="0" u="none" strike="noStrike">
                          <a:solidFill>
                            <a:srgbClr val="203764"/>
                          </a:solidFill>
                          <a:effectLst/>
                          <a:latin typeface="Calibri" panose="020F0502020204030204" pitchFamily="34" charset="0"/>
                          <a:cs typeface="Calibri" panose="020F0502020204030204" pitchFamily="34" charset="0"/>
                        </a:rPr>
                        <a:t> </a:t>
                      </a:r>
                    </a:p>
                  </a:txBody>
                  <a:tcPr marL="0" marR="0" marT="0" marB="0" anchor="b">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b"/>
                      <a:r>
                        <a:rPr lang="es-CO" sz="1050" b="0" i="0" u="none" strike="noStrike">
                          <a:solidFill>
                            <a:srgbClr val="203764"/>
                          </a:solidFill>
                          <a:effectLst/>
                          <a:latin typeface="Calibri" panose="020F0502020204030204" pitchFamily="34" charset="0"/>
                          <a:cs typeface="Calibri" panose="020F0502020204030204" pitchFamily="34" charset="0"/>
                        </a:rPr>
                        <a:t> </a:t>
                      </a:r>
                    </a:p>
                  </a:txBody>
                  <a:tcPr marL="0" marR="0" marT="0" marB="0" anchor="b">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b"/>
                      <a:r>
                        <a:rPr lang="es-CO" sz="1050" b="0" i="0" u="none" strike="noStrike">
                          <a:solidFill>
                            <a:srgbClr val="203764"/>
                          </a:solidFill>
                          <a:effectLst/>
                          <a:latin typeface="Calibri" panose="020F0502020204030204" pitchFamily="34" charset="0"/>
                          <a:cs typeface="Calibri" panose="020F0502020204030204" pitchFamily="34" charset="0"/>
                        </a:rPr>
                        <a:t> </a:t>
                      </a:r>
                    </a:p>
                  </a:txBody>
                  <a:tcPr marL="0" marR="0" marT="0" marB="0" anchor="b">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050" b="0" i="0" u="none" strike="noStrike">
                          <a:solidFill>
                            <a:srgbClr val="203764"/>
                          </a:solidFill>
                          <a:effectLst/>
                          <a:latin typeface="Calibri" panose="020F0502020204030204" pitchFamily="34" charset="0"/>
                          <a:cs typeface="Calibri" panose="020F0502020204030204" pitchFamily="34" charset="0"/>
                        </a:rPr>
                        <a:t>0%</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FFFFF"/>
                    </a:solidFill>
                  </a:tcPr>
                </a:tc>
                <a:tc>
                  <a:txBody>
                    <a:bodyPr/>
                    <a:lstStyle/>
                    <a:p>
                      <a:pPr algn="r" rtl="0" fontAlgn="ctr"/>
                      <a:r>
                        <a:rPr lang="es-CO" sz="1050" b="0" i="0" u="none" strike="noStrike">
                          <a:solidFill>
                            <a:srgbClr val="203764"/>
                          </a:solidFill>
                          <a:effectLst/>
                          <a:latin typeface="Calibri" panose="020F0502020204030204" pitchFamily="34" charset="0"/>
                          <a:cs typeface="Calibri" panose="020F0502020204030204" pitchFamily="34" charset="0"/>
                        </a:rPr>
                        <a:t>0%</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FFFFF"/>
                    </a:solidFill>
                  </a:tcPr>
                </a:tc>
                <a:tc>
                  <a:txBody>
                    <a:bodyPr/>
                    <a:lstStyle/>
                    <a:p>
                      <a:pPr algn="r" rtl="0" fontAlgn="ctr"/>
                      <a:r>
                        <a:rPr lang="es-CO" sz="1050" b="0" i="0" u="none" strike="noStrike" dirty="0">
                          <a:solidFill>
                            <a:srgbClr val="203764"/>
                          </a:solidFill>
                          <a:effectLst/>
                          <a:latin typeface="Calibri" panose="020F0502020204030204" pitchFamily="34" charset="0"/>
                          <a:cs typeface="Calibri" panose="020F0502020204030204" pitchFamily="34" charset="0"/>
                        </a:rPr>
                        <a:t>0%</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FFFFF"/>
                    </a:solidFill>
                  </a:tcPr>
                </a:tc>
                <a:tc>
                  <a:txBody>
                    <a:bodyPr/>
                    <a:lstStyle/>
                    <a:p>
                      <a:pPr algn="r" rtl="0" fontAlgn="ctr"/>
                      <a:r>
                        <a:rPr lang="es-CO" sz="1050" b="0" i="0" u="none" strike="noStrike">
                          <a:solidFill>
                            <a:srgbClr val="203764"/>
                          </a:solidFill>
                          <a:effectLst/>
                          <a:latin typeface="Calibri" panose="020F0502020204030204" pitchFamily="34" charset="0"/>
                          <a:cs typeface="Calibri" panose="020F0502020204030204" pitchFamily="34" charset="0"/>
                        </a:rPr>
                        <a:t>0%</a:t>
                      </a:r>
                    </a:p>
                  </a:txBody>
                  <a:tcPr marL="0" marR="0" marT="0" marB="0" anchor="ctr">
                    <a:lnL w="6350" cap="flat" cmpd="sng" algn="ctr">
                      <a:solidFill>
                        <a:srgbClr val="B8CCE4"/>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FFFFF"/>
                    </a:solidFill>
                  </a:tcPr>
                </a:tc>
                <a:extLst>
                  <a:ext uri="{0D108BD9-81ED-4DB2-BD59-A6C34878D82A}">
                    <a16:rowId xmlns:a16="http://schemas.microsoft.com/office/drawing/2014/main" xmlns="" val="1261314041"/>
                  </a:ext>
                </a:extLst>
              </a:tr>
              <a:tr h="152954">
                <a:tc>
                  <a:txBody>
                    <a:bodyPr/>
                    <a:lstStyle/>
                    <a:p>
                      <a:pPr algn="l" rtl="0" fontAlgn="ctr"/>
                      <a:r>
                        <a:rPr lang="es-CO" sz="1050" b="0" i="0" u="none" strike="noStrike">
                          <a:solidFill>
                            <a:srgbClr val="203764"/>
                          </a:solidFill>
                          <a:effectLst/>
                          <a:latin typeface="Calibri" panose="020F0502020204030204" pitchFamily="34" charset="0"/>
                          <a:cs typeface="Calibri" panose="020F0502020204030204" pitchFamily="34" charset="0"/>
                        </a:rPr>
                        <a:t>Otros recursos de capital </a:t>
                      </a:r>
                    </a:p>
                  </a:txBody>
                  <a:tcPr marL="0" marR="0" marT="0" marB="0" anchor="ctr">
                    <a:lnL w="12700" cap="flat" cmpd="sng" algn="ctr">
                      <a:solidFill>
                        <a:schemeClr val="tx1"/>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b"/>
                      <a:r>
                        <a:rPr lang="es-CO" sz="1050" b="0" i="0" u="none" strike="noStrike">
                          <a:solidFill>
                            <a:srgbClr val="203764"/>
                          </a:solidFill>
                          <a:effectLst/>
                          <a:latin typeface="Calibri" panose="020F0502020204030204" pitchFamily="34" charset="0"/>
                          <a:cs typeface="Calibri" panose="020F0502020204030204" pitchFamily="34" charset="0"/>
                        </a:rPr>
                        <a:t> </a:t>
                      </a:r>
                    </a:p>
                  </a:txBody>
                  <a:tcPr marL="0" marR="0" marT="0" marB="0" anchor="b">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b"/>
                      <a:r>
                        <a:rPr lang="es-CO" sz="1050" b="0" i="0" u="none" strike="noStrike">
                          <a:solidFill>
                            <a:srgbClr val="203764"/>
                          </a:solidFill>
                          <a:effectLst/>
                          <a:latin typeface="Calibri" panose="020F0502020204030204" pitchFamily="34" charset="0"/>
                          <a:cs typeface="Calibri" panose="020F0502020204030204" pitchFamily="34" charset="0"/>
                        </a:rPr>
                        <a:t> </a:t>
                      </a:r>
                    </a:p>
                  </a:txBody>
                  <a:tcPr marL="0" marR="0" marT="0" marB="0" anchor="b">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b"/>
                      <a:r>
                        <a:rPr lang="es-CO" sz="1050" b="0" i="0" u="none" strike="noStrike">
                          <a:solidFill>
                            <a:srgbClr val="203764"/>
                          </a:solidFill>
                          <a:effectLst/>
                          <a:latin typeface="Calibri" panose="020F0502020204030204" pitchFamily="34" charset="0"/>
                          <a:cs typeface="Calibri" panose="020F0502020204030204" pitchFamily="34" charset="0"/>
                        </a:rPr>
                        <a:t> </a:t>
                      </a:r>
                    </a:p>
                  </a:txBody>
                  <a:tcPr marL="0" marR="0" marT="0" marB="0" anchor="b">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b"/>
                      <a:r>
                        <a:rPr lang="es-CO" sz="1050" b="0" i="0" u="none" strike="noStrike">
                          <a:solidFill>
                            <a:srgbClr val="203764"/>
                          </a:solidFill>
                          <a:effectLst/>
                          <a:latin typeface="Calibri" panose="020F0502020204030204" pitchFamily="34" charset="0"/>
                          <a:cs typeface="Calibri" panose="020F0502020204030204" pitchFamily="34" charset="0"/>
                        </a:rPr>
                        <a:t> </a:t>
                      </a:r>
                    </a:p>
                  </a:txBody>
                  <a:tcPr marL="0" marR="0" marT="0" marB="0" anchor="b">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b"/>
                      <a:r>
                        <a:rPr lang="es-CO" sz="1050" b="0" i="0" u="none" strike="noStrike">
                          <a:solidFill>
                            <a:srgbClr val="203764"/>
                          </a:solidFill>
                          <a:effectLst/>
                          <a:latin typeface="Calibri" panose="020F0502020204030204" pitchFamily="34" charset="0"/>
                          <a:cs typeface="Calibri" panose="020F0502020204030204" pitchFamily="34" charset="0"/>
                        </a:rPr>
                        <a:t> </a:t>
                      </a:r>
                    </a:p>
                  </a:txBody>
                  <a:tcPr marL="0" marR="0" marT="0" marB="0" anchor="b">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050" b="0" i="0" u="none" strike="noStrike">
                          <a:solidFill>
                            <a:srgbClr val="203764"/>
                          </a:solidFill>
                          <a:effectLst/>
                          <a:latin typeface="Calibri" panose="020F0502020204030204" pitchFamily="34" charset="0"/>
                          <a:cs typeface="Calibri" panose="020F0502020204030204" pitchFamily="34" charset="0"/>
                        </a:rPr>
                        <a:t>0%</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FFFFF"/>
                    </a:solidFill>
                  </a:tcPr>
                </a:tc>
                <a:tc>
                  <a:txBody>
                    <a:bodyPr/>
                    <a:lstStyle/>
                    <a:p>
                      <a:pPr algn="r" rtl="0" fontAlgn="ctr"/>
                      <a:r>
                        <a:rPr lang="es-CO" sz="1050" b="0" i="0" u="none" strike="noStrike">
                          <a:solidFill>
                            <a:srgbClr val="203764"/>
                          </a:solidFill>
                          <a:effectLst/>
                          <a:latin typeface="Calibri" panose="020F0502020204030204" pitchFamily="34" charset="0"/>
                          <a:cs typeface="Calibri" panose="020F0502020204030204" pitchFamily="34" charset="0"/>
                        </a:rPr>
                        <a:t>0%</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FFFFF"/>
                    </a:solidFill>
                  </a:tcPr>
                </a:tc>
                <a:tc>
                  <a:txBody>
                    <a:bodyPr/>
                    <a:lstStyle/>
                    <a:p>
                      <a:pPr algn="r" rtl="0" fontAlgn="ctr"/>
                      <a:r>
                        <a:rPr lang="es-CO" sz="1050" b="0" i="0" u="none" strike="noStrike">
                          <a:solidFill>
                            <a:srgbClr val="203764"/>
                          </a:solidFill>
                          <a:effectLst/>
                          <a:latin typeface="Calibri" panose="020F0502020204030204" pitchFamily="34" charset="0"/>
                          <a:cs typeface="Calibri" panose="020F0502020204030204" pitchFamily="34" charset="0"/>
                        </a:rPr>
                        <a:t>0%</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FFFFF"/>
                    </a:solidFill>
                  </a:tcPr>
                </a:tc>
                <a:tc>
                  <a:txBody>
                    <a:bodyPr/>
                    <a:lstStyle/>
                    <a:p>
                      <a:pPr algn="r" rtl="0" fontAlgn="ctr"/>
                      <a:r>
                        <a:rPr lang="es-CO" sz="1050" b="0" i="0" u="none" strike="noStrike" dirty="0">
                          <a:solidFill>
                            <a:srgbClr val="203764"/>
                          </a:solidFill>
                          <a:effectLst/>
                          <a:latin typeface="Calibri" panose="020F0502020204030204" pitchFamily="34" charset="0"/>
                          <a:cs typeface="Calibri" panose="020F0502020204030204" pitchFamily="34" charset="0"/>
                        </a:rPr>
                        <a:t>0%</a:t>
                      </a:r>
                    </a:p>
                  </a:txBody>
                  <a:tcPr marL="0" marR="0" marT="0" marB="0" anchor="ctr">
                    <a:lnL w="6350" cap="flat" cmpd="sng" algn="ctr">
                      <a:solidFill>
                        <a:srgbClr val="B8CCE4"/>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FFFFF"/>
                    </a:solidFill>
                  </a:tcPr>
                </a:tc>
                <a:extLst>
                  <a:ext uri="{0D108BD9-81ED-4DB2-BD59-A6C34878D82A}">
                    <a16:rowId xmlns:a16="http://schemas.microsoft.com/office/drawing/2014/main" xmlns="" val="1961397545"/>
                  </a:ext>
                </a:extLst>
              </a:tr>
              <a:tr h="152954">
                <a:tc>
                  <a:txBody>
                    <a:bodyPr/>
                    <a:lstStyle/>
                    <a:p>
                      <a:pPr algn="l" rtl="0" fontAlgn="ctr"/>
                      <a:r>
                        <a:rPr lang="es-CO" sz="1050" b="1" i="0" u="none" strike="noStrike">
                          <a:solidFill>
                            <a:srgbClr val="FFFFFF"/>
                          </a:solidFill>
                          <a:effectLst/>
                          <a:latin typeface="Calibri" panose="020F0502020204030204" pitchFamily="34" charset="0"/>
                          <a:cs typeface="Calibri" panose="020F0502020204030204" pitchFamily="34" charset="0"/>
                        </a:rPr>
                        <a:t>Total Ingresos por año</a:t>
                      </a:r>
                    </a:p>
                  </a:txBody>
                  <a:tcPr marL="0" marR="0" marT="0" marB="0" anchor="ctr">
                    <a:lnL w="12700" cap="flat" cmpd="sng" algn="ctr">
                      <a:solidFill>
                        <a:schemeClr val="tx1"/>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a:noFill/>
                    </a:lnB>
                    <a:solidFill>
                      <a:srgbClr val="203764"/>
                    </a:solidFill>
                  </a:tcPr>
                </a:tc>
                <a:tc>
                  <a:txBody>
                    <a:bodyPr/>
                    <a:lstStyle/>
                    <a:p>
                      <a:pPr algn="r" rtl="0" fontAlgn="ctr"/>
                      <a:r>
                        <a:rPr lang="es-CO" sz="1050" b="1" i="0" u="none" strike="noStrike">
                          <a:solidFill>
                            <a:srgbClr val="FFFFFF"/>
                          </a:solidFill>
                          <a:effectLst/>
                          <a:latin typeface="Calibri" panose="020F0502020204030204" pitchFamily="34" charset="0"/>
                          <a:cs typeface="Calibri" panose="020F0502020204030204" pitchFamily="34" charset="0"/>
                        </a:rPr>
                        <a:t>        37,985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a:noFill/>
                    </a:lnB>
                    <a:solidFill>
                      <a:srgbClr val="203764"/>
                    </a:solidFill>
                  </a:tcPr>
                </a:tc>
                <a:tc>
                  <a:txBody>
                    <a:bodyPr/>
                    <a:lstStyle/>
                    <a:p>
                      <a:pPr algn="r" rtl="0" fontAlgn="ctr"/>
                      <a:r>
                        <a:rPr lang="es-CO" sz="1050" b="1" i="0" u="none" strike="noStrike">
                          <a:solidFill>
                            <a:srgbClr val="FFFFFF"/>
                          </a:solidFill>
                          <a:effectLst/>
                          <a:latin typeface="Calibri" panose="020F0502020204030204" pitchFamily="34" charset="0"/>
                          <a:cs typeface="Calibri" panose="020F0502020204030204" pitchFamily="34" charset="0"/>
                        </a:rPr>
                        <a:t>        62,912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a:noFill/>
                    </a:lnB>
                    <a:solidFill>
                      <a:srgbClr val="203764"/>
                    </a:solidFill>
                  </a:tcPr>
                </a:tc>
                <a:tc>
                  <a:txBody>
                    <a:bodyPr/>
                    <a:lstStyle/>
                    <a:p>
                      <a:pPr algn="r" rtl="0" fontAlgn="ctr"/>
                      <a:r>
                        <a:rPr lang="es-CO" sz="1050" b="1" i="0" u="none" strike="noStrike">
                          <a:solidFill>
                            <a:srgbClr val="FFFFFF"/>
                          </a:solidFill>
                          <a:effectLst/>
                          <a:latin typeface="Calibri" panose="020F0502020204030204" pitchFamily="34" charset="0"/>
                          <a:cs typeface="Calibri" panose="020F0502020204030204" pitchFamily="34" charset="0"/>
                        </a:rPr>
                        <a:t>        68,888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a:noFill/>
                    </a:lnB>
                    <a:solidFill>
                      <a:srgbClr val="203764"/>
                    </a:solidFill>
                  </a:tcPr>
                </a:tc>
                <a:tc>
                  <a:txBody>
                    <a:bodyPr/>
                    <a:lstStyle/>
                    <a:p>
                      <a:pPr algn="r" rtl="0" fontAlgn="ctr"/>
                      <a:r>
                        <a:rPr lang="es-CO" sz="1050" b="1" i="0" u="none" strike="noStrike">
                          <a:solidFill>
                            <a:srgbClr val="FFFFFF"/>
                          </a:solidFill>
                          <a:effectLst/>
                          <a:latin typeface="Calibri" panose="020F0502020204030204" pitchFamily="34" charset="0"/>
                          <a:cs typeface="Calibri" panose="020F0502020204030204" pitchFamily="34" charset="0"/>
                        </a:rPr>
                        <a:t>        36,599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a:noFill/>
                    </a:lnB>
                    <a:solidFill>
                      <a:srgbClr val="203764"/>
                    </a:solidFill>
                  </a:tcPr>
                </a:tc>
                <a:tc>
                  <a:txBody>
                    <a:bodyPr/>
                    <a:lstStyle/>
                    <a:p>
                      <a:pPr algn="r" rtl="0" fontAlgn="ctr"/>
                      <a:r>
                        <a:rPr lang="es-CO" sz="1050" b="1" i="0" u="none" strike="noStrike">
                          <a:solidFill>
                            <a:srgbClr val="FFFFFF"/>
                          </a:solidFill>
                          <a:effectLst/>
                          <a:latin typeface="Calibri" panose="020F0502020204030204" pitchFamily="34" charset="0"/>
                          <a:cs typeface="Calibri" panose="020F0502020204030204" pitchFamily="34" charset="0"/>
                        </a:rPr>
                        <a:t>        40,070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a:noFill/>
                    </a:lnB>
                    <a:solidFill>
                      <a:srgbClr val="203764"/>
                    </a:solidFill>
                  </a:tcPr>
                </a:tc>
                <a:tc>
                  <a:txBody>
                    <a:bodyPr/>
                    <a:lstStyle/>
                    <a:p>
                      <a:pPr algn="r" rtl="0" fontAlgn="ctr"/>
                      <a:r>
                        <a:rPr lang="es-CO" sz="1050" b="1" i="0" u="none" strike="noStrike">
                          <a:solidFill>
                            <a:srgbClr val="FFFFFF"/>
                          </a:solidFill>
                          <a:effectLst/>
                          <a:latin typeface="Calibri" panose="020F0502020204030204" pitchFamily="34" charset="0"/>
                          <a:cs typeface="Calibri" panose="020F0502020204030204" pitchFamily="34" charset="0"/>
                        </a:rPr>
                        <a:t>66%</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002060"/>
                    </a:solidFill>
                  </a:tcPr>
                </a:tc>
                <a:tc>
                  <a:txBody>
                    <a:bodyPr/>
                    <a:lstStyle/>
                    <a:p>
                      <a:pPr algn="r" rtl="0" fontAlgn="ctr"/>
                      <a:r>
                        <a:rPr lang="es-CO" sz="1050" b="1" i="0" u="none" strike="noStrike">
                          <a:solidFill>
                            <a:srgbClr val="FFFFFF"/>
                          </a:solidFill>
                          <a:effectLst/>
                          <a:latin typeface="Calibri" panose="020F0502020204030204" pitchFamily="34" charset="0"/>
                          <a:cs typeface="Calibri" panose="020F0502020204030204" pitchFamily="34" charset="0"/>
                        </a:rPr>
                        <a:t>9%</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002060"/>
                    </a:solidFill>
                  </a:tcPr>
                </a:tc>
                <a:tc>
                  <a:txBody>
                    <a:bodyPr/>
                    <a:lstStyle/>
                    <a:p>
                      <a:pPr algn="r" rtl="0" fontAlgn="ctr"/>
                      <a:r>
                        <a:rPr lang="es-CO" sz="1050" b="1" i="0" u="none" strike="noStrike">
                          <a:solidFill>
                            <a:srgbClr val="FFFFFF"/>
                          </a:solidFill>
                          <a:effectLst/>
                          <a:latin typeface="Calibri" panose="020F0502020204030204" pitchFamily="34" charset="0"/>
                          <a:cs typeface="Calibri" panose="020F0502020204030204" pitchFamily="34" charset="0"/>
                        </a:rPr>
                        <a:t>-47%</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002060"/>
                    </a:solidFill>
                  </a:tcPr>
                </a:tc>
                <a:tc>
                  <a:txBody>
                    <a:bodyPr/>
                    <a:lstStyle/>
                    <a:p>
                      <a:pPr algn="r" rtl="0" fontAlgn="ctr"/>
                      <a:r>
                        <a:rPr lang="es-CO" sz="1050" b="1" i="0" u="none" strike="noStrike" dirty="0">
                          <a:solidFill>
                            <a:srgbClr val="FFFFFF"/>
                          </a:solidFill>
                          <a:effectLst/>
                          <a:latin typeface="Calibri" panose="020F0502020204030204" pitchFamily="34" charset="0"/>
                          <a:cs typeface="Calibri" panose="020F0502020204030204" pitchFamily="34" charset="0"/>
                        </a:rPr>
                        <a:t>9%</a:t>
                      </a:r>
                    </a:p>
                  </a:txBody>
                  <a:tcPr marL="0" marR="0" marT="0" marB="0" anchor="ctr">
                    <a:lnL w="6350" cap="flat" cmpd="sng" algn="ctr">
                      <a:solidFill>
                        <a:srgbClr val="B8CCE4"/>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002060"/>
                    </a:solidFill>
                  </a:tcPr>
                </a:tc>
                <a:extLst>
                  <a:ext uri="{0D108BD9-81ED-4DB2-BD59-A6C34878D82A}">
                    <a16:rowId xmlns:a16="http://schemas.microsoft.com/office/drawing/2014/main" xmlns="" val="795476153"/>
                  </a:ext>
                </a:extLst>
              </a:tr>
              <a:tr h="247219">
                <a:tc gridSpan="5">
                  <a:txBody>
                    <a:bodyPr/>
                    <a:lstStyle/>
                    <a:p>
                      <a:pPr algn="l" rtl="0" fontAlgn="ctr"/>
                      <a:r>
                        <a:rPr lang="es-ES" sz="500" b="0" i="0" u="none" strike="noStrike">
                          <a:solidFill>
                            <a:srgbClr val="203764"/>
                          </a:solidFill>
                          <a:effectLst/>
                          <a:latin typeface="Calibri" panose="020F0502020204030204" pitchFamily="34" charset="0"/>
                          <a:cs typeface="Calibri" panose="020F0502020204030204" pitchFamily="34" charset="0"/>
                        </a:rPr>
                        <a:t>*corresponde a la sumatoria de los impuestos directos programados en el anteproyecto </a:t>
                      </a:r>
                    </a:p>
                  </a:txBody>
                  <a:tcPr marL="0" marR="0" marT="0" marB="0" anchor="ctr">
                    <a:lnL w="12700" cap="flat" cmpd="sng" algn="ctr">
                      <a:solidFill>
                        <a:schemeClr val="tx1"/>
                      </a:solidFill>
                      <a:prstDash val="solid"/>
                      <a:round/>
                      <a:headEnd type="none" w="med" len="med"/>
                      <a:tailEnd type="none" w="med" len="med"/>
                    </a:lnL>
                    <a:lnR>
                      <a:noFill/>
                    </a:lnR>
                    <a:lnT>
                      <a:noFill/>
                    </a:lnT>
                    <a:lnB>
                      <a:noFill/>
                    </a:lnB>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a:txBody>
                    <a:bodyPr/>
                    <a:lstStyle/>
                    <a:p>
                      <a:pPr algn="l" rtl="0" fontAlgn="ctr"/>
                      <a:endParaRPr lang="es-CO" sz="1050" b="0" i="0" u="none" strike="noStrike">
                        <a:solidFill>
                          <a:srgbClr val="800000"/>
                        </a:solidFill>
                        <a:effectLst/>
                        <a:latin typeface="Calibri" panose="020F0502020204030204" pitchFamily="34" charset="0"/>
                        <a:cs typeface="Calibri" panose="020F0502020204030204" pitchFamily="34" charset="0"/>
                      </a:endParaRPr>
                    </a:p>
                  </a:txBody>
                  <a:tcPr marL="0" marR="0" marT="0" marB="0" anchor="ctr">
                    <a:lnL>
                      <a:noFill/>
                    </a:lnL>
                    <a:lnR>
                      <a:noFill/>
                    </a:lnR>
                    <a:lnT>
                      <a:noFill/>
                    </a:lnT>
                    <a:lnB>
                      <a:noFill/>
                    </a:lnB>
                  </a:tcPr>
                </a:tc>
                <a:tc>
                  <a:txBody>
                    <a:bodyPr/>
                    <a:lstStyle/>
                    <a:p>
                      <a:pPr algn="l" rtl="0" fontAlgn="ctr"/>
                      <a:endParaRPr lang="es-CO" sz="1050" b="0" i="0" u="none" strike="noStrike">
                        <a:solidFill>
                          <a:srgbClr val="800000"/>
                        </a:solidFill>
                        <a:effectLst/>
                        <a:latin typeface="Calibri" panose="020F0502020204030204" pitchFamily="34" charset="0"/>
                        <a:cs typeface="Calibri" panose="020F0502020204030204" pitchFamily="34" charset="0"/>
                      </a:endParaRPr>
                    </a:p>
                  </a:txBody>
                  <a:tcPr marL="0" marR="0" marT="0" marB="0" anchor="ctr">
                    <a:lnL>
                      <a:noFill/>
                    </a:lnL>
                    <a:lnR>
                      <a:noFill/>
                    </a:lnR>
                    <a:lnT w="6350" cap="flat" cmpd="sng" algn="ctr">
                      <a:solidFill>
                        <a:srgbClr val="B8CCE4"/>
                      </a:solidFill>
                      <a:prstDash val="solid"/>
                      <a:round/>
                      <a:headEnd type="none" w="med" len="med"/>
                      <a:tailEnd type="none" w="med" len="med"/>
                    </a:lnT>
                    <a:lnB>
                      <a:noFill/>
                    </a:lnB>
                  </a:tcPr>
                </a:tc>
                <a:tc>
                  <a:txBody>
                    <a:bodyPr/>
                    <a:lstStyle/>
                    <a:p>
                      <a:pPr algn="l" rtl="0" fontAlgn="ctr"/>
                      <a:endParaRPr lang="es-CO" sz="1050" b="0" i="0" u="none" strike="noStrike">
                        <a:solidFill>
                          <a:srgbClr val="800000"/>
                        </a:solidFill>
                        <a:effectLst/>
                        <a:latin typeface="Calibri" panose="020F0502020204030204" pitchFamily="34" charset="0"/>
                        <a:cs typeface="Calibri" panose="020F0502020204030204" pitchFamily="34" charset="0"/>
                      </a:endParaRPr>
                    </a:p>
                  </a:txBody>
                  <a:tcPr marL="0" marR="0" marT="0" marB="0" anchor="ctr">
                    <a:lnL>
                      <a:noFill/>
                    </a:lnL>
                    <a:lnR>
                      <a:noFill/>
                    </a:lnR>
                    <a:lnT w="6350" cap="flat" cmpd="sng" algn="ctr">
                      <a:solidFill>
                        <a:srgbClr val="B8CCE4"/>
                      </a:solidFill>
                      <a:prstDash val="solid"/>
                      <a:round/>
                      <a:headEnd type="none" w="med" len="med"/>
                      <a:tailEnd type="none" w="med" len="med"/>
                    </a:lnT>
                    <a:lnB>
                      <a:noFill/>
                    </a:lnB>
                  </a:tcPr>
                </a:tc>
                <a:tc>
                  <a:txBody>
                    <a:bodyPr/>
                    <a:lstStyle/>
                    <a:p>
                      <a:pPr algn="l" rtl="0" fontAlgn="ctr"/>
                      <a:endParaRPr lang="es-CO" sz="1050" b="0" i="0" u="none" strike="noStrike">
                        <a:solidFill>
                          <a:srgbClr val="800000"/>
                        </a:solidFill>
                        <a:effectLst/>
                        <a:latin typeface="Calibri" panose="020F0502020204030204" pitchFamily="34" charset="0"/>
                        <a:cs typeface="Calibri" panose="020F0502020204030204" pitchFamily="34" charset="0"/>
                      </a:endParaRPr>
                    </a:p>
                  </a:txBody>
                  <a:tcPr marL="0" marR="0" marT="0" marB="0" anchor="ctr">
                    <a:lnL>
                      <a:noFill/>
                    </a:lnL>
                    <a:lnR>
                      <a:noFill/>
                    </a:lnR>
                    <a:lnT w="6350" cap="flat" cmpd="sng" algn="ctr">
                      <a:solidFill>
                        <a:srgbClr val="B8CCE4"/>
                      </a:solidFill>
                      <a:prstDash val="solid"/>
                      <a:round/>
                      <a:headEnd type="none" w="med" len="med"/>
                      <a:tailEnd type="none" w="med" len="med"/>
                    </a:lnT>
                    <a:lnB>
                      <a:noFill/>
                    </a:lnB>
                  </a:tcPr>
                </a:tc>
                <a:tc>
                  <a:txBody>
                    <a:bodyPr/>
                    <a:lstStyle/>
                    <a:p>
                      <a:pPr algn="l" rtl="0" fontAlgn="ctr"/>
                      <a:endParaRPr lang="es-CO" sz="1050" b="0" i="0" u="none" strike="noStrike" dirty="0">
                        <a:solidFill>
                          <a:srgbClr val="800000"/>
                        </a:solidFill>
                        <a:effectLst/>
                        <a:latin typeface="Calibri" panose="020F0502020204030204" pitchFamily="34" charset="0"/>
                        <a:cs typeface="Calibri" panose="020F0502020204030204" pitchFamily="34" charset="0"/>
                      </a:endParaRPr>
                    </a:p>
                  </a:txBody>
                  <a:tcPr marL="0" marR="0" marT="0" marB="0" anchor="ctr">
                    <a:lnL>
                      <a:noFill/>
                    </a:lnL>
                    <a:lnR w="12700" cap="flat" cmpd="sng" algn="ctr">
                      <a:solidFill>
                        <a:schemeClr val="tx1"/>
                      </a:solidFill>
                      <a:prstDash val="solid"/>
                      <a:round/>
                      <a:headEnd type="none" w="med" len="med"/>
                      <a:tailEnd type="none" w="med" len="med"/>
                    </a:lnR>
                    <a:lnT w="6350" cap="flat" cmpd="sng" algn="ctr">
                      <a:solidFill>
                        <a:srgbClr val="B8CCE4"/>
                      </a:solidFill>
                      <a:prstDash val="solid"/>
                      <a:round/>
                      <a:headEnd type="none" w="med" len="med"/>
                      <a:tailEnd type="none" w="med" len="med"/>
                    </a:lnT>
                    <a:lnB>
                      <a:noFill/>
                    </a:lnB>
                  </a:tcPr>
                </a:tc>
                <a:extLst>
                  <a:ext uri="{0D108BD9-81ED-4DB2-BD59-A6C34878D82A}">
                    <a16:rowId xmlns:a16="http://schemas.microsoft.com/office/drawing/2014/main" xmlns="" val="3652866581"/>
                  </a:ext>
                </a:extLst>
              </a:tr>
              <a:tr h="247219">
                <a:tc gridSpan="5">
                  <a:txBody>
                    <a:bodyPr/>
                    <a:lstStyle/>
                    <a:p>
                      <a:pPr algn="l" rtl="0" fontAlgn="ctr"/>
                      <a:r>
                        <a:rPr lang="es-ES" sz="500" b="0" i="0" u="none" strike="noStrike" dirty="0">
                          <a:solidFill>
                            <a:srgbClr val="203764"/>
                          </a:solidFill>
                          <a:effectLst/>
                          <a:latin typeface="Calibri" panose="020F0502020204030204" pitchFamily="34" charset="0"/>
                          <a:cs typeface="Calibri" panose="020F0502020204030204" pitchFamily="34" charset="0"/>
                        </a:rPr>
                        <a:t>**corresponde a la sumatoria de los impuestos indirectos programados en el anteproyecto </a:t>
                      </a:r>
                    </a:p>
                  </a:txBody>
                  <a:tcPr marL="0" marR="0" marT="0" marB="0" anchor="ctr">
                    <a:lnL w="12700" cap="flat" cmpd="sng" algn="ctr">
                      <a:solidFill>
                        <a:schemeClr val="tx1"/>
                      </a:solidFill>
                      <a:prstDash val="solid"/>
                      <a:round/>
                      <a:headEnd type="none" w="med" len="med"/>
                      <a:tailEnd type="none" w="med" len="med"/>
                    </a:lnL>
                    <a:lnR>
                      <a:noFill/>
                    </a:lnR>
                    <a:lnT>
                      <a:noFill/>
                    </a:lnT>
                    <a:lnB w="12700" cap="flat" cmpd="sng" algn="ctr">
                      <a:solidFill>
                        <a:schemeClr val="tx1"/>
                      </a:solidFill>
                      <a:prstDash val="solid"/>
                      <a:round/>
                      <a:headEnd type="none" w="med" len="med"/>
                      <a:tailEnd type="none" w="med" len="med"/>
                    </a:lnB>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a:txBody>
                    <a:bodyPr/>
                    <a:lstStyle/>
                    <a:p>
                      <a:pPr algn="l" rtl="0" fontAlgn="ctr"/>
                      <a:endParaRPr lang="es-CO" sz="1050" b="0" i="0" u="none" strike="noStrike">
                        <a:solidFill>
                          <a:srgbClr val="800000"/>
                        </a:solidFill>
                        <a:effectLst/>
                        <a:latin typeface="Calibri" panose="020F0502020204030204" pitchFamily="34" charset="0"/>
                        <a:cs typeface="Calibri" panose="020F0502020204030204" pitchFamily="34" charset="0"/>
                      </a:endParaRPr>
                    </a:p>
                  </a:txBody>
                  <a:tcPr marL="0" marR="0" marT="0" marB="0" anchor="ctr">
                    <a:lnL>
                      <a:noFill/>
                    </a:lnL>
                    <a:lnR>
                      <a:noFill/>
                    </a:lnR>
                    <a:lnT>
                      <a:noFill/>
                    </a:lnT>
                    <a:lnB w="12700" cap="flat" cmpd="sng" algn="ctr">
                      <a:solidFill>
                        <a:schemeClr val="tx1"/>
                      </a:solidFill>
                      <a:prstDash val="solid"/>
                      <a:round/>
                      <a:headEnd type="none" w="med" len="med"/>
                      <a:tailEnd type="none" w="med" len="med"/>
                    </a:lnB>
                  </a:tcPr>
                </a:tc>
                <a:tc>
                  <a:txBody>
                    <a:bodyPr/>
                    <a:lstStyle/>
                    <a:p>
                      <a:pPr algn="l" rtl="0" fontAlgn="ctr"/>
                      <a:endParaRPr lang="es-CO" sz="1050" b="0" i="0" u="none" strike="noStrike">
                        <a:solidFill>
                          <a:srgbClr val="800000"/>
                        </a:solidFill>
                        <a:effectLst/>
                        <a:latin typeface="Calibri" panose="020F0502020204030204" pitchFamily="34" charset="0"/>
                        <a:cs typeface="Calibri" panose="020F0502020204030204" pitchFamily="34" charset="0"/>
                      </a:endParaRPr>
                    </a:p>
                  </a:txBody>
                  <a:tcPr marL="0" marR="0" marT="0" marB="0" anchor="ctr">
                    <a:lnL>
                      <a:noFill/>
                    </a:lnL>
                    <a:lnR>
                      <a:noFill/>
                    </a:lnR>
                    <a:lnT>
                      <a:noFill/>
                    </a:lnT>
                    <a:lnB w="12700" cap="flat" cmpd="sng" algn="ctr">
                      <a:solidFill>
                        <a:schemeClr val="tx1"/>
                      </a:solidFill>
                      <a:prstDash val="solid"/>
                      <a:round/>
                      <a:headEnd type="none" w="med" len="med"/>
                      <a:tailEnd type="none" w="med" len="med"/>
                    </a:lnB>
                  </a:tcPr>
                </a:tc>
                <a:tc>
                  <a:txBody>
                    <a:bodyPr/>
                    <a:lstStyle/>
                    <a:p>
                      <a:pPr algn="l" rtl="0" fontAlgn="ctr"/>
                      <a:endParaRPr lang="es-CO" sz="1050" b="0" i="0" u="none" strike="noStrike">
                        <a:solidFill>
                          <a:srgbClr val="800000"/>
                        </a:solidFill>
                        <a:effectLst/>
                        <a:latin typeface="Calibri" panose="020F0502020204030204" pitchFamily="34" charset="0"/>
                        <a:cs typeface="Calibri" panose="020F0502020204030204" pitchFamily="34" charset="0"/>
                      </a:endParaRPr>
                    </a:p>
                  </a:txBody>
                  <a:tcPr marL="0" marR="0" marT="0" marB="0" anchor="ctr">
                    <a:lnL>
                      <a:noFill/>
                    </a:lnL>
                    <a:lnR>
                      <a:noFill/>
                    </a:lnR>
                    <a:lnT>
                      <a:noFill/>
                    </a:lnT>
                    <a:lnB w="12700" cap="flat" cmpd="sng" algn="ctr">
                      <a:solidFill>
                        <a:schemeClr val="tx1"/>
                      </a:solidFill>
                      <a:prstDash val="solid"/>
                      <a:round/>
                      <a:headEnd type="none" w="med" len="med"/>
                      <a:tailEnd type="none" w="med" len="med"/>
                    </a:lnB>
                  </a:tcPr>
                </a:tc>
                <a:tc>
                  <a:txBody>
                    <a:bodyPr/>
                    <a:lstStyle/>
                    <a:p>
                      <a:pPr algn="l" rtl="0" fontAlgn="ctr"/>
                      <a:endParaRPr lang="es-CO" sz="1050" b="0" i="0" u="none" strike="noStrike">
                        <a:solidFill>
                          <a:srgbClr val="800000"/>
                        </a:solidFill>
                        <a:effectLst/>
                        <a:latin typeface="Calibri" panose="020F0502020204030204" pitchFamily="34" charset="0"/>
                        <a:cs typeface="Calibri" panose="020F0502020204030204" pitchFamily="34" charset="0"/>
                      </a:endParaRPr>
                    </a:p>
                  </a:txBody>
                  <a:tcPr marL="0" marR="0" marT="0" marB="0" anchor="ctr">
                    <a:lnL>
                      <a:noFill/>
                    </a:lnL>
                    <a:lnR>
                      <a:noFill/>
                    </a:lnR>
                    <a:lnT>
                      <a:noFill/>
                    </a:lnT>
                    <a:lnB w="12700" cap="flat" cmpd="sng" algn="ctr">
                      <a:solidFill>
                        <a:schemeClr val="tx1"/>
                      </a:solidFill>
                      <a:prstDash val="solid"/>
                      <a:round/>
                      <a:headEnd type="none" w="med" len="med"/>
                      <a:tailEnd type="none" w="med" len="med"/>
                    </a:lnB>
                  </a:tcPr>
                </a:tc>
                <a:tc>
                  <a:txBody>
                    <a:bodyPr/>
                    <a:lstStyle/>
                    <a:p>
                      <a:pPr algn="l" rtl="0" fontAlgn="ctr"/>
                      <a:endParaRPr lang="es-CO" sz="1050" b="0" i="0" u="none" strike="noStrike" dirty="0">
                        <a:solidFill>
                          <a:srgbClr val="800000"/>
                        </a:solidFill>
                        <a:effectLst/>
                        <a:latin typeface="Calibri" panose="020F0502020204030204" pitchFamily="34" charset="0"/>
                        <a:cs typeface="Calibri" panose="020F0502020204030204" pitchFamily="34" charset="0"/>
                      </a:endParaRPr>
                    </a:p>
                  </a:txBody>
                  <a:tcPr marL="0" marR="0" marT="0" marB="0" anchor="ctr">
                    <a:lnL>
                      <a:noFill/>
                    </a:lnL>
                    <a:lnR w="12700" cap="flat" cmpd="sng" algn="ctr">
                      <a:solidFill>
                        <a:schemeClr val="tx1"/>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4225392509"/>
                  </a:ext>
                </a:extLst>
              </a:tr>
            </a:tbl>
          </a:graphicData>
        </a:graphic>
      </p:graphicFrame>
    </p:spTree>
    <p:extLst>
      <p:ext uri="{BB962C8B-B14F-4D97-AF65-F5344CB8AC3E}">
        <p14:creationId xmlns:p14="http://schemas.microsoft.com/office/powerpoint/2010/main" val="138196309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5">
            <a:extLst>
              <a:ext uri="{FF2B5EF4-FFF2-40B4-BE49-F238E27FC236}">
                <a16:creationId xmlns:a16="http://schemas.microsoft.com/office/drawing/2014/main" xmlns="" id="{147A00F9-85D5-482F-8929-515BA65B6DAA}"/>
              </a:ext>
            </a:extLst>
          </p:cNvPr>
          <p:cNvSpPr>
            <a:spLocks noGrp="1"/>
          </p:cNvSpPr>
          <p:nvPr>
            <p:ph type="title"/>
          </p:nvPr>
        </p:nvSpPr>
        <p:spPr>
          <a:xfrm>
            <a:off x="291865" y="200476"/>
            <a:ext cx="11613596" cy="559387"/>
          </a:xfrm>
        </p:spPr>
        <p:txBody>
          <a:bodyPr/>
          <a:lstStyle/>
          <a:p>
            <a:r>
              <a:rPr lang="es-CO" dirty="0"/>
              <a:t>Ingresos</a:t>
            </a:r>
          </a:p>
        </p:txBody>
      </p:sp>
      <p:sp>
        <p:nvSpPr>
          <p:cNvPr id="17" name="Text Placeholder 16">
            <a:extLst>
              <a:ext uri="{FF2B5EF4-FFF2-40B4-BE49-F238E27FC236}">
                <a16:creationId xmlns:a16="http://schemas.microsoft.com/office/drawing/2014/main" xmlns="" id="{CC7E4799-0F53-4A92-81A5-D4162B3A1AAE}"/>
              </a:ext>
            </a:extLst>
          </p:cNvPr>
          <p:cNvSpPr>
            <a:spLocks noGrp="1"/>
          </p:cNvSpPr>
          <p:nvPr>
            <p:ph type="body" sz="quarter" idx="10"/>
          </p:nvPr>
        </p:nvSpPr>
        <p:spPr>
          <a:xfrm>
            <a:off x="291865" y="776557"/>
            <a:ext cx="11614384" cy="360939"/>
          </a:xfrm>
        </p:spPr>
        <p:txBody>
          <a:bodyPr/>
          <a:lstStyle/>
          <a:p>
            <a:r>
              <a:rPr lang="es-CO" dirty="0"/>
              <a:t>Supuestos cálculo de </a:t>
            </a:r>
            <a:r>
              <a:rPr lang="es-CO" dirty="0" smtClean="0"/>
              <a:t>ingresos</a:t>
            </a:r>
            <a:endParaRPr lang="es-CO" dirty="0"/>
          </a:p>
          <a:p>
            <a:endParaRPr lang="es-CO" dirty="0"/>
          </a:p>
        </p:txBody>
      </p:sp>
      <p:sp>
        <p:nvSpPr>
          <p:cNvPr id="2" name="Rectángulo 1"/>
          <p:cNvSpPr/>
          <p:nvPr/>
        </p:nvSpPr>
        <p:spPr>
          <a:xfrm>
            <a:off x="291865" y="1572368"/>
            <a:ext cx="11668835" cy="2031325"/>
          </a:xfrm>
          <a:prstGeom prst="rect">
            <a:avLst/>
          </a:prstGeom>
        </p:spPr>
        <p:txBody>
          <a:bodyPr wrap="square">
            <a:spAutoFit/>
          </a:bodyPr>
          <a:lstStyle/>
          <a:p>
            <a:pPr algn="just"/>
            <a:r>
              <a:rPr lang="es-CO" sz="1400" dirty="0"/>
              <a:t>1. Los ingresos están determinados por el recaudo de la tasa de contribución que pagan de las entidades sujetas de vigilancia, según lo establecido en el articulo 38 de la ley 454 de 1998. </a:t>
            </a:r>
          </a:p>
          <a:p>
            <a:endParaRPr lang="es-CO" sz="1400" dirty="0"/>
          </a:p>
          <a:p>
            <a:pPr algn="just"/>
            <a:r>
              <a:rPr lang="es-CO" sz="1400" dirty="0"/>
              <a:t>De acuerdo con los objetivos estratégicos de la entidad, se estableció un plan que permita identificar las entidades de la economía solidaría que no se encuentren habilitadas por la Supersolidaria con el fin de ejercer la Supervisión establecida en la normatividad del sector, y de esta manera aumentar el nivel de recaudo, se espera un crecimiento constante durante los </a:t>
            </a:r>
            <a:r>
              <a:rPr lang="es-CO" sz="1400" dirty="0" smtClean="0"/>
              <a:t>próximos </a:t>
            </a:r>
            <a:r>
              <a:rPr lang="es-CO" sz="1400" dirty="0"/>
              <a:t>cuatro años.</a:t>
            </a:r>
          </a:p>
          <a:p>
            <a:endParaRPr lang="es-CO" sz="1400" dirty="0"/>
          </a:p>
          <a:p>
            <a:pPr algn="just"/>
            <a:r>
              <a:rPr lang="es-CO" sz="1400" dirty="0"/>
              <a:t>Se elaboró el siguiente análisis, estableciendo los incrementos anuales.</a:t>
            </a:r>
          </a:p>
        </p:txBody>
      </p:sp>
      <p:pic>
        <p:nvPicPr>
          <p:cNvPr id="9" name="Imagen 8"/>
          <p:cNvPicPr>
            <a:picLocks noChangeAspect="1"/>
          </p:cNvPicPr>
          <p:nvPr/>
        </p:nvPicPr>
        <p:blipFill rotWithShape="1">
          <a:blip r:embed="rId2"/>
          <a:srcRect l="4629" t="57535" r="4987" b="19765"/>
          <a:stretch/>
        </p:blipFill>
        <p:spPr>
          <a:xfrm>
            <a:off x="2950218" y="3674855"/>
            <a:ext cx="6769172" cy="1004455"/>
          </a:xfrm>
          <a:prstGeom prst="rect">
            <a:avLst/>
          </a:prstGeom>
        </p:spPr>
      </p:pic>
      <p:sp>
        <p:nvSpPr>
          <p:cNvPr id="3" name="Rectángulo 2"/>
          <p:cNvSpPr/>
          <p:nvPr/>
        </p:nvSpPr>
        <p:spPr>
          <a:xfrm>
            <a:off x="477608" y="4750472"/>
            <a:ext cx="11714392" cy="738664"/>
          </a:xfrm>
          <a:prstGeom prst="rect">
            <a:avLst/>
          </a:prstGeom>
        </p:spPr>
        <p:txBody>
          <a:bodyPr wrap="square">
            <a:spAutoFit/>
          </a:bodyPr>
          <a:lstStyle/>
          <a:p>
            <a:pPr algn="just"/>
            <a:r>
              <a:rPr lang="es-CO" sz="1400" dirty="0"/>
              <a:t>2. Venta de bienes y servicios: Paz y salvo por concepto de tasa de contribución y multas, fotocopias, material audiovisual y alquiler del auditorio.</a:t>
            </a:r>
          </a:p>
          <a:p>
            <a:r>
              <a:rPr lang="es-CO" sz="1400" dirty="0"/>
              <a:t>3. Excedentes Financieros manejados a través de la Cuenta Única Nacional.</a:t>
            </a:r>
          </a:p>
        </p:txBody>
      </p:sp>
    </p:spTree>
    <p:extLst>
      <p:ext uri="{BB962C8B-B14F-4D97-AF65-F5344CB8AC3E}">
        <p14:creationId xmlns:p14="http://schemas.microsoft.com/office/powerpoint/2010/main" val="257177653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5">
            <a:extLst>
              <a:ext uri="{FF2B5EF4-FFF2-40B4-BE49-F238E27FC236}">
                <a16:creationId xmlns:a16="http://schemas.microsoft.com/office/drawing/2014/main" xmlns="" id="{147A00F9-85D5-482F-8929-515BA65B6DAA}"/>
              </a:ext>
            </a:extLst>
          </p:cNvPr>
          <p:cNvSpPr>
            <a:spLocks noGrp="1"/>
          </p:cNvSpPr>
          <p:nvPr>
            <p:ph type="title"/>
          </p:nvPr>
        </p:nvSpPr>
        <p:spPr>
          <a:xfrm>
            <a:off x="291865" y="473434"/>
            <a:ext cx="11613596" cy="559387"/>
          </a:xfrm>
        </p:spPr>
        <p:txBody>
          <a:bodyPr/>
          <a:lstStyle/>
          <a:p>
            <a:r>
              <a:rPr lang="es-CO" dirty="0"/>
              <a:t>Ingresos</a:t>
            </a:r>
          </a:p>
        </p:txBody>
      </p:sp>
      <p:sp>
        <p:nvSpPr>
          <p:cNvPr id="17" name="Text Placeholder 16">
            <a:extLst>
              <a:ext uri="{FF2B5EF4-FFF2-40B4-BE49-F238E27FC236}">
                <a16:creationId xmlns:a16="http://schemas.microsoft.com/office/drawing/2014/main" xmlns="" id="{CC7E4799-0F53-4A92-81A5-D4162B3A1AAE}"/>
              </a:ext>
            </a:extLst>
          </p:cNvPr>
          <p:cNvSpPr>
            <a:spLocks noGrp="1"/>
          </p:cNvSpPr>
          <p:nvPr>
            <p:ph type="body" sz="quarter" idx="10"/>
          </p:nvPr>
        </p:nvSpPr>
        <p:spPr>
          <a:xfrm>
            <a:off x="291865" y="1008573"/>
            <a:ext cx="11614384" cy="360939"/>
          </a:xfrm>
        </p:spPr>
        <p:txBody>
          <a:bodyPr/>
          <a:lstStyle/>
          <a:p>
            <a:r>
              <a:rPr lang="es-CO" dirty="0"/>
              <a:t>Tendencia de ingresos propios</a:t>
            </a:r>
          </a:p>
          <a:p>
            <a:endParaRPr lang="es-CO" dirty="0"/>
          </a:p>
        </p:txBody>
      </p:sp>
      <p:pic>
        <p:nvPicPr>
          <p:cNvPr id="6" name="Imagen 5"/>
          <p:cNvPicPr>
            <a:picLocks noChangeAspect="1"/>
          </p:cNvPicPr>
          <p:nvPr/>
        </p:nvPicPr>
        <p:blipFill>
          <a:blip r:embed="rId2"/>
          <a:stretch>
            <a:fillRect/>
          </a:stretch>
        </p:blipFill>
        <p:spPr>
          <a:xfrm>
            <a:off x="291865" y="1755834"/>
            <a:ext cx="3448050" cy="2686050"/>
          </a:xfrm>
          <a:prstGeom prst="rect">
            <a:avLst/>
          </a:prstGeom>
        </p:spPr>
      </p:pic>
      <p:graphicFrame>
        <p:nvGraphicFramePr>
          <p:cNvPr id="7" name="Gráfico 6"/>
          <p:cNvGraphicFramePr>
            <a:graphicFrameLocks/>
          </p:cNvGraphicFramePr>
          <p:nvPr>
            <p:extLst/>
          </p:nvPr>
        </p:nvGraphicFramePr>
        <p:xfrm>
          <a:off x="4493359" y="2770861"/>
          <a:ext cx="7412102" cy="3220506"/>
        </p:xfrm>
        <a:graphic>
          <a:graphicData uri="http://schemas.openxmlformats.org/drawingml/2006/chart">
            <c:chart xmlns:c="http://schemas.openxmlformats.org/drawingml/2006/chart" xmlns:r="http://schemas.openxmlformats.org/officeDocument/2006/relationships" r:id="rId3"/>
          </a:graphicData>
        </a:graphic>
      </p:graphicFrame>
      <p:sp>
        <p:nvSpPr>
          <p:cNvPr id="2" name="CuadroTexto 1"/>
          <p:cNvSpPr txBox="1"/>
          <p:nvPr/>
        </p:nvSpPr>
        <p:spPr>
          <a:xfrm>
            <a:off x="10295024" y="2586195"/>
            <a:ext cx="1705971" cy="184666"/>
          </a:xfrm>
          <a:prstGeom prst="rect">
            <a:avLst/>
          </a:prstGeom>
          <a:noFill/>
        </p:spPr>
        <p:txBody>
          <a:bodyPr wrap="square" rtlCol="0" anchor="ctr">
            <a:spAutoFit/>
          </a:bodyPr>
          <a:lstStyle/>
          <a:p>
            <a:pPr algn="l">
              <a:spcBef>
                <a:spcPts val="600"/>
              </a:spcBef>
            </a:pPr>
            <a:r>
              <a:rPr lang="es-CO" sz="600" dirty="0" smtClean="0"/>
              <a:t>Cifras en millones de pesos</a:t>
            </a:r>
          </a:p>
        </p:txBody>
      </p:sp>
    </p:spTree>
    <p:extLst>
      <p:ext uri="{BB962C8B-B14F-4D97-AF65-F5344CB8AC3E}">
        <p14:creationId xmlns:p14="http://schemas.microsoft.com/office/powerpoint/2010/main" val="244328100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xmlns="" id="{A9BF9024-8020-45D8-80DC-C010FECB1919}"/>
              </a:ext>
            </a:extLst>
          </p:cNvPr>
          <p:cNvSpPr>
            <a:spLocks noGrp="1"/>
          </p:cNvSpPr>
          <p:nvPr>
            <p:ph type="body" sz="quarter" idx="11"/>
          </p:nvPr>
        </p:nvSpPr>
        <p:spPr/>
        <p:txBody>
          <a:bodyPr>
            <a:normAutofit/>
          </a:bodyPr>
          <a:lstStyle/>
          <a:p>
            <a:r>
              <a:rPr lang="es-CO" dirty="0"/>
              <a:t>Solicitudes MGMP 2020-2023 Funcionamiento</a:t>
            </a:r>
          </a:p>
        </p:txBody>
      </p:sp>
      <p:sp>
        <p:nvSpPr>
          <p:cNvPr id="12" name="Text Placeholder 11">
            <a:extLst>
              <a:ext uri="{FF2B5EF4-FFF2-40B4-BE49-F238E27FC236}">
                <a16:creationId xmlns:a16="http://schemas.microsoft.com/office/drawing/2014/main" xmlns="" id="{F474FB92-D38F-4078-BAA8-B8932BB77242}"/>
              </a:ext>
            </a:extLst>
          </p:cNvPr>
          <p:cNvSpPr>
            <a:spLocks noGrp="1"/>
          </p:cNvSpPr>
          <p:nvPr>
            <p:ph type="body" sz="quarter" idx="12"/>
          </p:nvPr>
        </p:nvSpPr>
        <p:spPr/>
        <p:txBody>
          <a:bodyPr>
            <a:normAutofit/>
          </a:bodyPr>
          <a:lstStyle/>
          <a:p>
            <a:r>
              <a:rPr lang="es-CO" dirty="0"/>
              <a:t>2</a:t>
            </a:r>
            <a:r>
              <a:rPr lang="es-CO" dirty="0" smtClean="0"/>
              <a:t>.</a:t>
            </a:r>
            <a:endParaRPr lang="es-CO" dirty="0"/>
          </a:p>
        </p:txBody>
      </p:sp>
    </p:spTree>
    <p:extLst>
      <p:ext uri="{BB962C8B-B14F-4D97-AF65-F5344CB8AC3E}">
        <p14:creationId xmlns:p14="http://schemas.microsoft.com/office/powerpoint/2010/main" val="239528306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5">
            <a:extLst>
              <a:ext uri="{FF2B5EF4-FFF2-40B4-BE49-F238E27FC236}">
                <a16:creationId xmlns:a16="http://schemas.microsoft.com/office/drawing/2014/main" xmlns="" id="{147A00F9-85D5-482F-8929-515BA65B6DAA}"/>
              </a:ext>
            </a:extLst>
          </p:cNvPr>
          <p:cNvSpPr>
            <a:spLocks noGrp="1"/>
          </p:cNvSpPr>
          <p:nvPr>
            <p:ph type="title"/>
          </p:nvPr>
        </p:nvSpPr>
        <p:spPr>
          <a:xfrm>
            <a:off x="291865" y="278089"/>
            <a:ext cx="11613596" cy="559387"/>
          </a:xfrm>
        </p:spPr>
        <p:txBody>
          <a:bodyPr/>
          <a:lstStyle/>
          <a:p>
            <a:r>
              <a:rPr lang="es-CO" dirty="0"/>
              <a:t>2</a:t>
            </a:r>
            <a:r>
              <a:rPr lang="es-CO" dirty="0" smtClean="0"/>
              <a:t>. </a:t>
            </a:r>
            <a:r>
              <a:rPr lang="es-CO" dirty="0"/>
              <a:t>Solicitud MGMP Funcionamiento</a:t>
            </a:r>
          </a:p>
        </p:txBody>
      </p:sp>
      <p:sp>
        <p:nvSpPr>
          <p:cNvPr id="17" name="Text Placeholder 16">
            <a:extLst>
              <a:ext uri="{FF2B5EF4-FFF2-40B4-BE49-F238E27FC236}">
                <a16:creationId xmlns:a16="http://schemas.microsoft.com/office/drawing/2014/main" xmlns="" id="{CC7E4799-0F53-4A92-81A5-D4162B3A1AAE}"/>
              </a:ext>
            </a:extLst>
          </p:cNvPr>
          <p:cNvSpPr>
            <a:spLocks noGrp="1"/>
          </p:cNvSpPr>
          <p:nvPr>
            <p:ph type="body" sz="quarter" idx="10"/>
          </p:nvPr>
        </p:nvSpPr>
        <p:spPr>
          <a:xfrm>
            <a:off x="783182" y="837476"/>
            <a:ext cx="11614384" cy="360939"/>
          </a:xfrm>
        </p:spPr>
        <p:txBody>
          <a:bodyPr/>
          <a:lstStyle/>
          <a:p>
            <a:r>
              <a:rPr lang="es-CO" dirty="0"/>
              <a:t>Proyecciones</a:t>
            </a:r>
          </a:p>
          <a:p>
            <a:endParaRPr lang="es-CO" dirty="0"/>
          </a:p>
        </p:txBody>
      </p:sp>
      <p:graphicFrame>
        <p:nvGraphicFramePr>
          <p:cNvPr id="4" name="Tabla 3">
            <a:extLst>
              <a:ext uri="{FF2B5EF4-FFF2-40B4-BE49-F238E27FC236}">
                <a16:creationId xmlns:a16="http://schemas.microsoft.com/office/drawing/2014/main" xmlns="" id="{92C6D3E3-91C9-462C-8ABF-4E0535310489}"/>
              </a:ext>
            </a:extLst>
          </p:cNvPr>
          <p:cNvGraphicFramePr>
            <a:graphicFrameLocks noGrp="1"/>
          </p:cNvGraphicFramePr>
          <p:nvPr>
            <p:extLst/>
          </p:nvPr>
        </p:nvGraphicFramePr>
        <p:xfrm>
          <a:off x="783182" y="4805917"/>
          <a:ext cx="5345552" cy="400050"/>
        </p:xfrm>
        <a:graphic>
          <a:graphicData uri="http://schemas.openxmlformats.org/drawingml/2006/table">
            <a:tbl>
              <a:tblPr/>
              <a:tblGrid>
                <a:gridCol w="5345552">
                  <a:extLst>
                    <a:ext uri="{9D8B030D-6E8A-4147-A177-3AD203B41FA5}">
                      <a16:colId xmlns:a16="http://schemas.microsoft.com/office/drawing/2014/main" xmlns="" val="4294867119"/>
                    </a:ext>
                  </a:extLst>
                </a:gridCol>
              </a:tblGrid>
              <a:tr h="209550">
                <a:tc>
                  <a:txBody>
                    <a:bodyPr/>
                    <a:lstStyle/>
                    <a:p>
                      <a:pPr algn="l" fontAlgn="ctr"/>
                      <a:r>
                        <a:rPr lang="es-CO" sz="600" b="0" i="0" u="none" strike="noStrike" dirty="0">
                          <a:solidFill>
                            <a:srgbClr val="203764"/>
                          </a:solidFill>
                          <a:effectLst/>
                          <a:latin typeface="Calibri" panose="020F0502020204030204" pitchFamily="34" charset="0"/>
                        </a:rPr>
                        <a:t>* Apropiación vigente a 30 de abril de </a:t>
                      </a:r>
                      <a:r>
                        <a:rPr lang="es-CO" sz="600" b="0" i="0" u="none" strike="noStrike" dirty="0" smtClean="0">
                          <a:solidFill>
                            <a:srgbClr val="203764"/>
                          </a:solidFill>
                          <a:effectLst/>
                          <a:latin typeface="Calibri" panose="020F0502020204030204" pitchFamily="34" charset="0"/>
                        </a:rPr>
                        <a:t>2020, </a:t>
                      </a:r>
                      <a:r>
                        <a:rPr lang="es-CO" sz="600" b="0" i="0" u="none" strike="noStrike" dirty="0">
                          <a:solidFill>
                            <a:srgbClr val="203764"/>
                          </a:solidFill>
                          <a:effectLst/>
                          <a:latin typeface="Calibri" panose="020F0502020204030204" pitchFamily="34" charset="0"/>
                        </a:rPr>
                        <a:t>SIN descontar partidas suspendidas</a:t>
                      </a:r>
                    </a:p>
                  </a:txBody>
                  <a:tcPr marL="0" marR="0" marT="0" marB="0" anchor="ctr">
                    <a:lnL>
                      <a:noFill/>
                    </a:lnL>
                    <a:lnR>
                      <a:noFill/>
                    </a:lnR>
                    <a:lnT>
                      <a:noFill/>
                    </a:lnT>
                    <a:lnB>
                      <a:noFill/>
                    </a:lnB>
                  </a:tcPr>
                </a:tc>
                <a:extLst>
                  <a:ext uri="{0D108BD9-81ED-4DB2-BD59-A6C34878D82A}">
                    <a16:rowId xmlns:a16="http://schemas.microsoft.com/office/drawing/2014/main" xmlns="" val="3461413024"/>
                  </a:ext>
                </a:extLst>
              </a:tr>
              <a:tr h="190500">
                <a:tc>
                  <a:txBody>
                    <a:bodyPr/>
                    <a:lstStyle/>
                    <a:p>
                      <a:pPr algn="l" fontAlgn="ctr"/>
                      <a:r>
                        <a:rPr lang="es-CO" sz="600" b="0" i="0" u="none" strike="noStrike" dirty="0">
                          <a:solidFill>
                            <a:srgbClr val="203764"/>
                          </a:solidFill>
                          <a:effectLst/>
                          <a:latin typeface="Calibri" panose="020F0502020204030204" pitchFamily="34" charset="0"/>
                        </a:rPr>
                        <a:t>** Apropiación vigente a 30 de abril de </a:t>
                      </a:r>
                      <a:r>
                        <a:rPr lang="es-CO" sz="600" b="0" i="0" u="none" strike="noStrike" dirty="0" smtClean="0">
                          <a:solidFill>
                            <a:srgbClr val="203764"/>
                          </a:solidFill>
                          <a:effectLst/>
                          <a:latin typeface="Calibri" panose="020F0502020204030204" pitchFamily="34" charset="0"/>
                        </a:rPr>
                        <a:t>2020, </a:t>
                      </a:r>
                      <a:r>
                        <a:rPr lang="es-CO" sz="600" b="0" i="0" u="none" strike="noStrike" dirty="0">
                          <a:solidFill>
                            <a:srgbClr val="203764"/>
                          </a:solidFill>
                          <a:effectLst/>
                          <a:latin typeface="Calibri" panose="020F0502020204030204" pitchFamily="34" charset="0"/>
                        </a:rPr>
                        <a:t>descontando partidas suspendidas</a:t>
                      </a:r>
                    </a:p>
                  </a:txBody>
                  <a:tcPr marL="0" marR="0" marT="0" marB="0" anchor="ctr">
                    <a:lnL>
                      <a:noFill/>
                    </a:lnL>
                    <a:lnR>
                      <a:noFill/>
                    </a:lnR>
                    <a:lnT>
                      <a:noFill/>
                    </a:lnT>
                    <a:lnB>
                      <a:noFill/>
                    </a:lnB>
                  </a:tcPr>
                </a:tc>
                <a:extLst>
                  <a:ext uri="{0D108BD9-81ED-4DB2-BD59-A6C34878D82A}">
                    <a16:rowId xmlns:a16="http://schemas.microsoft.com/office/drawing/2014/main" xmlns="" val="1985021368"/>
                  </a:ext>
                </a:extLst>
              </a:tr>
            </a:tbl>
          </a:graphicData>
        </a:graphic>
      </p:graphicFrame>
      <p:graphicFrame>
        <p:nvGraphicFramePr>
          <p:cNvPr id="3" name="Tabla 2"/>
          <p:cNvGraphicFramePr>
            <a:graphicFrameLocks noGrp="1"/>
          </p:cNvGraphicFramePr>
          <p:nvPr>
            <p:extLst/>
          </p:nvPr>
        </p:nvGraphicFramePr>
        <p:xfrm>
          <a:off x="783182" y="1396863"/>
          <a:ext cx="10515602" cy="3260445"/>
        </p:xfrm>
        <a:graphic>
          <a:graphicData uri="http://schemas.openxmlformats.org/drawingml/2006/table">
            <a:tbl>
              <a:tblPr/>
              <a:tblGrid>
                <a:gridCol w="3179450">
                  <a:extLst>
                    <a:ext uri="{9D8B030D-6E8A-4147-A177-3AD203B41FA5}">
                      <a16:colId xmlns:a16="http://schemas.microsoft.com/office/drawing/2014/main" xmlns="" val="789991431"/>
                    </a:ext>
                  </a:extLst>
                </a:gridCol>
                <a:gridCol w="756583">
                  <a:extLst>
                    <a:ext uri="{9D8B030D-6E8A-4147-A177-3AD203B41FA5}">
                      <a16:colId xmlns:a16="http://schemas.microsoft.com/office/drawing/2014/main" xmlns="" val="1822640333"/>
                    </a:ext>
                  </a:extLst>
                </a:gridCol>
                <a:gridCol w="756583">
                  <a:extLst>
                    <a:ext uri="{9D8B030D-6E8A-4147-A177-3AD203B41FA5}">
                      <a16:colId xmlns:a16="http://schemas.microsoft.com/office/drawing/2014/main" xmlns="" val="2398099957"/>
                    </a:ext>
                  </a:extLst>
                </a:gridCol>
                <a:gridCol w="747576">
                  <a:extLst>
                    <a:ext uri="{9D8B030D-6E8A-4147-A177-3AD203B41FA5}">
                      <a16:colId xmlns:a16="http://schemas.microsoft.com/office/drawing/2014/main" xmlns="" val="3190299107"/>
                    </a:ext>
                  </a:extLst>
                </a:gridCol>
                <a:gridCol w="722807">
                  <a:extLst>
                    <a:ext uri="{9D8B030D-6E8A-4147-A177-3AD203B41FA5}">
                      <a16:colId xmlns:a16="http://schemas.microsoft.com/office/drawing/2014/main" xmlns="" val="1645817927"/>
                    </a:ext>
                  </a:extLst>
                </a:gridCol>
                <a:gridCol w="747576">
                  <a:extLst>
                    <a:ext uri="{9D8B030D-6E8A-4147-A177-3AD203B41FA5}">
                      <a16:colId xmlns:a16="http://schemas.microsoft.com/office/drawing/2014/main" xmlns="" val="3506295451"/>
                    </a:ext>
                  </a:extLst>
                </a:gridCol>
                <a:gridCol w="702541">
                  <a:extLst>
                    <a:ext uri="{9D8B030D-6E8A-4147-A177-3AD203B41FA5}">
                      <a16:colId xmlns:a16="http://schemas.microsoft.com/office/drawing/2014/main" xmlns="" val="873180194"/>
                    </a:ext>
                  </a:extLst>
                </a:gridCol>
                <a:gridCol w="720555">
                  <a:extLst>
                    <a:ext uri="{9D8B030D-6E8A-4147-A177-3AD203B41FA5}">
                      <a16:colId xmlns:a16="http://schemas.microsoft.com/office/drawing/2014/main" xmlns="" val="4017677364"/>
                    </a:ext>
                  </a:extLst>
                </a:gridCol>
                <a:gridCol w="722807">
                  <a:extLst>
                    <a:ext uri="{9D8B030D-6E8A-4147-A177-3AD203B41FA5}">
                      <a16:colId xmlns:a16="http://schemas.microsoft.com/office/drawing/2014/main" xmlns="" val="1698718847"/>
                    </a:ext>
                  </a:extLst>
                </a:gridCol>
                <a:gridCol w="729562">
                  <a:extLst>
                    <a:ext uri="{9D8B030D-6E8A-4147-A177-3AD203B41FA5}">
                      <a16:colId xmlns:a16="http://schemas.microsoft.com/office/drawing/2014/main" xmlns="" val="1103477913"/>
                    </a:ext>
                  </a:extLst>
                </a:gridCol>
                <a:gridCol w="729562">
                  <a:extLst>
                    <a:ext uri="{9D8B030D-6E8A-4147-A177-3AD203B41FA5}">
                      <a16:colId xmlns:a16="http://schemas.microsoft.com/office/drawing/2014/main" xmlns="" val="201776198"/>
                    </a:ext>
                  </a:extLst>
                </a:gridCol>
              </a:tblGrid>
              <a:tr h="137639">
                <a:tc>
                  <a:txBody>
                    <a:bodyPr/>
                    <a:lstStyle/>
                    <a:p>
                      <a:pPr algn="l" rtl="0" fontAlgn="ctr"/>
                      <a:r>
                        <a:rPr lang="es-CO" sz="1000" b="1" i="0" u="none" strike="noStrike">
                          <a:solidFill>
                            <a:srgbClr val="203764"/>
                          </a:solidFill>
                          <a:effectLst/>
                          <a:latin typeface="Calibri" panose="020F0502020204030204" pitchFamily="34" charset="0"/>
                          <a:cs typeface="Calibri" panose="020F0502020204030204" pitchFamily="34" charset="0"/>
                        </a:rPr>
                        <a:t>Millones de pesos</a:t>
                      </a:r>
                    </a:p>
                  </a:txBody>
                  <a:tcPr marL="0" marR="0" marT="0" marB="0" anchor="ctr">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ctr"/>
                      <a:endParaRPr lang="es-CO" sz="1000" b="0" i="0" u="none" strike="noStrike">
                        <a:solidFill>
                          <a:srgbClr val="000000"/>
                        </a:solidFill>
                        <a:effectLst/>
                        <a:latin typeface="Calibri" panose="020F0502020204030204" pitchFamily="34" charset="0"/>
                        <a:cs typeface="Calibri" panose="020F0502020204030204" pitchFamily="34" charset="0"/>
                      </a:endParaRPr>
                    </a:p>
                  </a:txBody>
                  <a:tcPr marL="0" marR="0" marT="0" marB="0" anchor="ctr">
                    <a:lnL>
                      <a:noFill/>
                    </a:lnL>
                    <a:lnR>
                      <a:noFill/>
                    </a:lnR>
                    <a:lnT w="1270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ctr"/>
                      <a:r>
                        <a:rPr lang="es-CO" sz="1000" b="0" i="0" u="none" strike="noStrike">
                          <a:solidFill>
                            <a:srgbClr val="000000"/>
                          </a:solidFill>
                          <a:effectLst/>
                          <a:latin typeface="Calibri" panose="020F0502020204030204" pitchFamily="34" charset="0"/>
                          <a:cs typeface="Calibri" panose="020F0502020204030204" pitchFamily="34" charset="0"/>
                        </a:rPr>
                        <a:t> </a:t>
                      </a:r>
                    </a:p>
                  </a:txBody>
                  <a:tcPr marL="0" marR="0" marT="0" marB="0" anchor="ctr">
                    <a:lnL>
                      <a:noFill/>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8">
                  <a:txBody>
                    <a:bodyPr/>
                    <a:lstStyle/>
                    <a:p>
                      <a:pPr algn="ctr" rtl="0" fontAlgn="ctr"/>
                      <a:r>
                        <a:rPr lang="es-CO" sz="1000" b="1" i="0" u="none" strike="noStrike">
                          <a:solidFill>
                            <a:srgbClr val="FFFFFF"/>
                          </a:solidFill>
                          <a:effectLst/>
                          <a:latin typeface="Calibri" panose="020F0502020204030204" pitchFamily="34" charset="0"/>
                          <a:cs typeface="Calibri" panose="020F0502020204030204" pitchFamily="34" charset="0"/>
                        </a:rPr>
                        <a:t>Solicitud MGMP 2021 - 2024</a:t>
                      </a:r>
                    </a:p>
                  </a:txBody>
                  <a:tcPr marL="0" marR="0" marT="0" marB="0" anchor="ctr">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03764"/>
                    </a:solidFill>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extLst>
                  <a:ext uri="{0D108BD9-81ED-4DB2-BD59-A6C34878D82A}">
                    <a16:rowId xmlns:a16="http://schemas.microsoft.com/office/drawing/2014/main" xmlns="" val="2445662437"/>
                  </a:ext>
                </a:extLst>
              </a:tr>
              <a:tr h="137639">
                <a:tc rowSpan="2">
                  <a:txBody>
                    <a:bodyPr/>
                    <a:lstStyle/>
                    <a:p>
                      <a:pPr algn="ctr" rtl="0" fontAlgn="ctr"/>
                      <a:r>
                        <a:rPr lang="es-CO" sz="1000" b="1" i="0" u="none" strike="noStrike">
                          <a:solidFill>
                            <a:srgbClr val="FFFFFF"/>
                          </a:solidFill>
                          <a:effectLst/>
                          <a:latin typeface="Calibri" panose="020F0502020204030204" pitchFamily="34" charset="0"/>
                          <a:cs typeface="Calibri" panose="020F0502020204030204" pitchFamily="34" charset="0"/>
                        </a:rPr>
                        <a:t>Funcionamiento/Entidad</a:t>
                      </a:r>
                    </a:p>
                  </a:txBody>
                  <a:tcPr marL="0" marR="0" marT="0" marB="0" anchor="ctr">
                    <a:lnL w="12700" cap="flat" cmpd="sng" algn="ctr">
                      <a:solidFill>
                        <a:schemeClr val="tx1"/>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03764"/>
                    </a:solidFill>
                  </a:tcPr>
                </a:tc>
                <a:tc rowSpan="2">
                  <a:txBody>
                    <a:bodyPr/>
                    <a:lstStyle/>
                    <a:p>
                      <a:pPr algn="ctr" rtl="0" fontAlgn="ctr"/>
                      <a:r>
                        <a:rPr lang="es-CO" sz="1000" b="1" i="0" u="none" strike="noStrike">
                          <a:solidFill>
                            <a:srgbClr val="FFFFFF"/>
                          </a:solidFill>
                          <a:effectLst/>
                          <a:latin typeface="Calibri" panose="020F0502020204030204" pitchFamily="34" charset="0"/>
                          <a:cs typeface="Calibri" panose="020F0502020204030204" pitchFamily="34" charset="0"/>
                        </a:rPr>
                        <a:t>2020*</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03764"/>
                    </a:solidFill>
                  </a:tcPr>
                </a:tc>
                <a:tc rowSpan="2">
                  <a:txBody>
                    <a:bodyPr/>
                    <a:lstStyle/>
                    <a:p>
                      <a:pPr algn="ctr" rtl="0" fontAlgn="ctr"/>
                      <a:r>
                        <a:rPr lang="es-CO" sz="1000" b="1" i="0" u="none" strike="noStrike">
                          <a:solidFill>
                            <a:srgbClr val="FFFFFF"/>
                          </a:solidFill>
                          <a:effectLst/>
                          <a:latin typeface="Calibri" panose="020F0502020204030204" pitchFamily="34" charset="0"/>
                          <a:cs typeface="Calibri" panose="020F0502020204030204" pitchFamily="34" charset="0"/>
                        </a:rPr>
                        <a:t>2020**</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03764"/>
                    </a:solidFill>
                  </a:tcPr>
                </a:tc>
                <a:tc rowSpan="2">
                  <a:txBody>
                    <a:bodyPr/>
                    <a:lstStyle/>
                    <a:p>
                      <a:pPr algn="ctr" rtl="0" fontAlgn="ctr"/>
                      <a:r>
                        <a:rPr lang="es-CO" sz="1000" b="1" i="0" u="none" strike="noStrike">
                          <a:solidFill>
                            <a:srgbClr val="FFFFFF"/>
                          </a:solidFill>
                          <a:effectLst/>
                          <a:latin typeface="Calibri" panose="020F0502020204030204" pitchFamily="34" charset="0"/>
                          <a:cs typeface="Calibri" panose="020F0502020204030204" pitchFamily="34" charset="0"/>
                        </a:rPr>
                        <a:t>2021</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03764"/>
                    </a:solidFill>
                  </a:tcPr>
                </a:tc>
                <a:tc rowSpan="2">
                  <a:txBody>
                    <a:bodyPr/>
                    <a:lstStyle/>
                    <a:p>
                      <a:pPr algn="ctr" rtl="0" fontAlgn="ctr"/>
                      <a:r>
                        <a:rPr lang="es-CO" sz="1000" b="1" i="0" u="none" strike="noStrike">
                          <a:solidFill>
                            <a:srgbClr val="FFFFFF"/>
                          </a:solidFill>
                          <a:effectLst/>
                          <a:latin typeface="Calibri" panose="020F0502020204030204" pitchFamily="34" charset="0"/>
                          <a:cs typeface="Calibri" panose="020F0502020204030204" pitchFamily="34" charset="0"/>
                        </a:rPr>
                        <a:t>2022</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03764"/>
                    </a:solidFill>
                  </a:tcPr>
                </a:tc>
                <a:tc rowSpan="2">
                  <a:txBody>
                    <a:bodyPr/>
                    <a:lstStyle/>
                    <a:p>
                      <a:pPr algn="ctr" rtl="0" fontAlgn="ctr"/>
                      <a:r>
                        <a:rPr lang="es-CO" sz="1000" b="1" i="0" u="none" strike="noStrike">
                          <a:solidFill>
                            <a:srgbClr val="FFFFFF"/>
                          </a:solidFill>
                          <a:effectLst/>
                          <a:latin typeface="Calibri" panose="020F0502020204030204" pitchFamily="34" charset="0"/>
                          <a:cs typeface="Calibri" panose="020F0502020204030204" pitchFamily="34" charset="0"/>
                        </a:rPr>
                        <a:t>2023</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03764"/>
                    </a:solidFill>
                  </a:tcPr>
                </a:tc>
                <a:tc rowSpan="2">
                  <a:txBody>
                    <a:bodyPr/>
                    <a:lstStyle/>
                    <a:p>
                      <a:pPr algn="ctr" rtl="0" fontAlgn="ctr"/>
                      <a:r>
                        <a:rPr lang="es-CO" sz="1000" b="1" i="0" u="none" strike="noStrike">
                          <a:solidFill>
                            <a:srgbClr val="FFFFFF"/>
                          </a:solidFill>
                          <a:effectLst/>
                          <a:latin typeface="Calibri" panose="020F0502020204030204" pitchFamily="34" charset="0"/>
                          <a:cs typeface="Calibri" panose="020F0502020204030204" pitchFamily="34" charset="0"/>
                        </a:rPr>
                        <a:t>2024</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03764"/>
                    </a:solidFill>
                  </a:tcPr>
                </a:tc>
                <a:tc>
                  <a:txBody>
                    <a:bodyPr/>
                    <a:lstStyle/>
                    <a:p>
                      <a:pPr algn="ctr" rtl="0" fontAlgn="ctr"/>
                      <a:r>
                        <a:rPr lang="es-CO" sz="1000" b="1" i="0" u="none" strike="noStrike">
                          <a:solidFill>
                            <a:srgbClr val="FFFFFF"/>
                          </a:solidFill>
                          <a:effectLst/>
                          <a:latin typeface="Calibri" panose="020F0502020204030204" pitchFamily="34" charset="0"/>
                          <a:cs typeface="Calibri" panose="020F0502020204030204" pitchFamily="34" charset="0"/>
                        </a:rPr>
                        <a:t>Var%</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203764"/>
                    </a:solidFill>
                  </a:tcPr>
                </a:tc>
                <a:tc>
                  <a:txBody>
                    <a:bodyPr/>
                    <a:lstStyle/>
                    <a:p>
                      <a:pPr algn="ctr" rtl="0" fontAlgn="ctr"/>
                      <a:r>
                        <a:rPr lang="es-CO" sz="1000" b="1" i="0" u="none" strike="noStrike">
                          <a:solidFill>
                            <a:srgbClr val="FFFFFF"/>
                          </a:solidFill>
                          <a:effectLst/>
                          <a:latin typeface="Calibri" panose="020F0502020204030204" pitchFamily="34" charset="0"/>
                          <a:cs typeface="Calibri" panose="020F0502020204030204" pitchFamily="34" charset="0"/>
                        </a:rPr>
                        <a:t>Var%</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203764"/>
                    </a:solidFill>
                  </a:tcPr>
                </a:tc>
                <a:tc>
                  <a:txBody>
                    <a:bodyPr/>
                    <a:lstStyle/>
                    <a:p>
                      <a:pPr algn="ctr" rtl="0" fontAlgn="ctr"/>
                      <a:r>
                        <a:rPr lang="es-CO" sz="1000" b="1" i="0" u="none" strike="noStrike">
                          <a:solidFill>
                            <a:srgbClr val="FFFFFF"/>
                          </a:solidFill>
                          <a:effectLst/>
                          <a:latin typeface="Calibri" panose="020F0502020204030204" pitchFamily="34" charset="0"/>
                          <a:cs typeface="Calibri" panose="020F0502020204030204" pitchFamily="34" charset="0"/>
                        </a:rPr>
                        <a:t>Var%</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203764"/>
                    </a:solidFill>
                  </a:tcPr>
                </a:tc>
                <a:tc>
                  <a:txBody>
                    <a:bodyPr/>
                    <a:lstStyle/>
                    <a:p>
                      <a:pPr algn="ctr" rtl="0" fontAlgn="ctr"/>
                      <a:r>
                        <a:rPr lang="es-CO" sz="1000" b="1" i="0" u="none" strike="noStrike">
                          <a:solidFill>
                            <a:srgbClr val="FFFFFF"/>
                          </a:solidFill>
                          <a:effectLst/>
                          <a:latin typeface="Calibri" panose="020F0502020204030204" pitchFamily="34" charset="0"/>
                          <a:cs typeface="Calibri" panose="020F0502020204030204" pitchFamily="34" charset="0"/>
                        </a:rPr>
                        <a:t>Var%</a:t>
                      </a:r>
                    </a:p>
                  </a:txBody>
                  <a:tcPr marL="0" marR="0" marT="0" marB="0" anchor="ctr">
                    <a:lnL w="6350" cap="flat" cmpd="sng" algn="ctr">
                      <a:solidFill>
                        <a:srgbClr val="B8CCE4"/>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203764"/>
                    </a:solidFill>
                  </a:tcPr>
                </a:tc>
                <a:extLst>
                  <a:ext uri="{0D108BD9-81ED-4DB2-BD59-A6C34878D82A}">
                    <a16:rowId xmlns:a16="http://schemas.microsoft.com/office/drawing/2014/main" xmlns="" val="3284184223"/>
                  </a:ext>
                </a:extLst>
              </a:tr>
              <a:tr h="137639">
                <a:tc vMerge="1">
                  <a:txBody>
                    <a:bodyPr/>
                    <a:lstStyle/>
                    <a:p>
                      <a:endParaRPr lang="es-CO"/>
                    </a:p>
                  </a:txBody>
                  <a:tcPr/>
                </a:tc>
                <a:tc vMerge="1">
                  <a:txBody>
                    <a:bodyPr/>
                    <a:lstStyle/>
                    <a:p>
                      <a:endParaRPr lang="es-CO"/>
                    </a:p>
                  </a:txBody>
                  <a:tcPr/>
                </a:tc>
                <a:tc vMerge="1">
                  <a:txBody>
                    <a:bodyPr/>
                    <a:lstStyle/>
                    <a:p>
                      <a:endParaRPr lang="es-CO"/>
                    </a:p>
                  </a:txBody>
                  <a:tcPr/>
                </a:tc>
                <a:tc vMerge="1">
                  <a:txBody>
                    <a:bodyPr/>
                    <a:lstStyle/>
                    <a:p>
                      <a:endParaRPr lang="es-CO"/>
                    </a:p>
                  </a:txBody>
                  <a:tcPr/>
                </a:tc>
                <a:tc vMerge="1">
                  <a:txBody>
                    <a:bodyPr/>
                    <a:lstStyle/>
                    <a:p>
                      <a:endParaRPr lang="es-CO"/>
                    </a:p>
                  </a:txBody>
                  <a:tcPr/>
                </a:tc>
                <a:tc vMerge="1">
                  <a:txBody>
                    <a:bodyPr/>
                    <a:lstStyle/>
                    <a:p>
                      <a:endParaRPr lang="es-CO"/>
                    </a:p>
                  </a:txBody>
                  <a:tcPr/>
                </a:tc>
                <a:tc vMerge="1">
                  <a:txBody>
                    <a:bodyPr/>
                    <a:lstStyle/>
                    <a:p>
                      <a:endParaRPr lang="es-CO"/>
                    </a:p>
                  </a:txBody>
                  <a:tcPr/>
                </a:tc>
                <a:tc>
                  <a:txBody>
                    <a:bodyPr/>
                    <a:lstStyle/>
                    <a:p>
                      <a:pPr algn="ctr" rtl="0" fontAlgn="ctr"/>
                      <a:r>
                        <a:rPr lang="es-CO" sz="1000" b="1" i="0" u="none" strike="noStrike">
                          <a:solidFill>
                            <a:srgbClr val="FFFFFF"/>
                          </a:solidFill>
                          <a:effectLst/>
                          <a:latin typeface="Calibri" panose="020F0502020204030204" pitchFamily="34" charset="0"/>
                          <a:cs typeface="Calibri" panose="020F0502020204030204" pitchFamily="34" charset="0"/>
                        </a:rPr>
                        <a:t>21/20</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203764"/>
                    </a:solidFill>
                  </a:tcPr>
                </a:tc>
                <a:tc>
                  <a:txBody>
                    <a:bodyPr/>
                    <a:lstStyle/>
                    <a:p>
                      <a:pPr algn="ctr" rtl="0" fontAlgn="ctr"/>
                      <a:r>
                        <a:rPr lang="es-CO" sz="1000" b="1" i="0" u="none" strike="noStrike">
                          <a:solidFill>
                            <a:srgbClr val="FFFFFF"/>
                          </a:solidFill>
                          <a:effectLst/>
                          <a:latin typeface="Calibri" panose="020F0502020204030204" pitchFamily="34" charset="0"/>
                          <a:cs typeface="Calibri" panose="020F0502020204030204" pitchFamily="34" charset="0"/>
                        </a:rPr>
                        <a:t>22/21</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203764"/>
                    </a:solidFill>
                  </a:tcPr>
                </a:tc>
                <a:tc>
                  <a:txBody>
                    <a:bodyPr/>
                    <a:lstStyle/>
                    <a:p>
                      <a:pPr algn="ctr" rtl="0" fontAlgn="ctr"/>
                      <a:r>
                        <a:rPr lang="es-CO" sz="1000" b="1" i="0" u="none" strike="noStrike">
                          <a:solidFill>
                            <a:srgbClr val="FFFFFF"/>
                          </a:solidFill>
                          <a:effectLst/>
                          <a:latin typeface="Calibri" panose="020F0502020204030204" pitchFamily="34" charset="0"/>
                          <a:cs typeface="Calibri" panose="020F0502020204030204" pitchFamily="34" charset="0"/>
                        </a:rPr>
                        <a:t>23/22</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203764"/>
                    </a:solidFill>
                  </a:tcPr>
                </a:tc>
                <a:tc>
                  <a:txBody>
                    <a:bodyPr/>
                    <a:lstStyle/>
                    <a:p>
                      <a:pPr algn="ctr" rtl="0" fontAlgn="ctr"/>
                      <a:r>
                        <a:rPr lang="es-CO" sz="1000" b="1" i="0" u="none" strike="noStrike">
                          <a:solidFill>
                            <a:srgbClr val="FFFFFF"/>
                          </a:solidFill>
                          <a:effectLst/>
                          <a:latin typeface="Calibri" panose="020F0502020204030204" pitchFamily="34" charset="0"/>
                          <a:cs typeface="Calibri" panose="020F0502020204030204" pitchFamily="34" charset="0"/>
                        </a:rPr>
                        <a:t>24/23</a:t>
                      </a:r>
                    </a:p>
                  </a:txBody>
                  <a:tcPr marL="0" marR="0" marT="0" marB="0" anchor="ctr">
                    <a:lnL w="6350" cap="flat" cmpd="sng" algn="ctr">
                      <a:solidFill>
                        <a:srgbClr val="B8CCE4"/>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203764"/>
                    </a:solidFill>
                  </a:tcPr>
                </a:tc>
                <a:extLst>
                  <a:ext uri="{0D108BD9-81ED-4DB2-BD59-A6C34878D82A}">
                    <a16:rowId xmlns:a16="http://schemas.microsoft.com/office/drawing/2014/main" xmlns="" val="1599688840"/>
                  </a:ext>
                </a:extLst>
              </a:tr>
              <a:tr h="137639">
                <a:tc>
                  <a:txBody>
                    <a:bodyPr/>
                    <a:lstStyle/>
                    <a:p>
                      <a:pPr algn="l" rtl="0" fontAlgn="ctr"/>
                      <a:r>
                        <a:rPr lang="es-CO" sz="1000" b="1" i="0" u="none" strike="noStrike">
                          <a:solidFill>
                            <a:srgbClr val="203764"/>
                          </a:solidFill>
                          <a:effectLst/>
                          <a:latin typeface="Calibri" panose="020F0502020204030204" pitchFamily="34" charset="0"/>
                          <a:cs typeface="Calibri" panose="020F0502020204030204" pitchFamily="34" charset="0"/>
                        </a:rPr>
                        <a:t>SUPERSOLIDARIA</a:t>
                      </a:r>
                    </a:p>
                  </a:txBody>
                  <a:tcPr marL="0" marR="0" marT="0" marB="0" anchor="ctr">
                    <a:lnL w="12700" cap="flat" cmpd="sng" algn="ctr">
                      <a:solidFill>
                        <a:schemeClr val="tx1"/>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2F2F2"/>
                    </a:solidFill>
                  </a:tcPr>
                </a:tc>
                <a:tc>
                  <a:txBody>
                    <a:bodyPr/>
                    <a:lstStyle/>
                    <a:p>
                      <a:pPr algn="r" rtl="0" fontAlgn="ctr"/>
                      <a:r>
                        <a:rPr lang="es-CO" sz="1000" b="1" i="0" u="none" strike="noStrike" dirty="0">
                          <a:solidFill>
                            <a:srgbClr val="203764"/>
                          </a:solidFill>
                          <a:effectLst/>
                          <a:latin typeface="Calibri" panose="020F0502020204030204" pitchFamily="34" charset="0"/>
                          <a:cs typeface="Calibri" panose="020F0502020204030204" pitchFamily="34" charset="0"/>
                        </a:rPr>
                        <a:t>             </a:t>
                      </a:r>
                      <a:r>
                        <a:rPr lang="es-CO" sz="1000" b="1" i="0" u="none" strike="noStrike" dirty="0" smtClean="0">
                          <a:solidFill>
                            <a:srgbClr val="203764"/>
                          </a:solidFill>
                          <a:effectLst/>
                          <a:latin typeface="Calibri" panose="020F0502020204030204" pitchFamily="34" charset="0"/>
                          <a:cs typeface="Calibri" panose="020F0502020204030204" pitchFamily="34" charset="0"/>
                        </a:rPr>
                        <a:t>17,140 </a:t>
                      </a:r>
                      <a:endParaRPr lang="es-CO" sz="1000" b="1" i="0" u="none" strike="noStrike" dirty="0">
                        <a:solidFill>
                          <a:srgbClr val="203764"/>
                        </a:solidFill>
                        <a:effectLst/>
                        <a:latin typeface="Calibri" panose="020F0502020204030204" pitchFamily="34" charset="0"/>
                        <a:cs typeface="Calibri" panose="020F0502020204030204" pitchFamily="34" charset="0"/>
                      </a:endParaRP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2F2F2"/>
                    </a:solidFill>
                  </a:tcPr>
                </a:tc>
                <a:tc>
                  <a:txBody>
                    <a:bodyPr/>
                    <a:lstStyle/>
                    <a:p>
                      <a:pPr algn="r" rtl="0" fontAlgn="ctr"/>
                      <a:r>
                        <a:rPr lang="es-CO" sz="1000" b="1" i="0" u="none" strike="noStrike" dirty="0">
                          <a:solidFill>
                            <a:srgbClr val="203764"/>
                          </a:solidFill>
                          <a:effectLst/>
                          <a:latin typeface="Calibri" panose="020F0502020204030204" pitchFamily="34" charset="0"/>
                          <a:cs typeface="Calibri" panose="020F0502020204030204" pitchFamily="34" charset="0"/>
                        </a:rPr>
                        <a:t>             </a:t>
                      </a:r>
                      <a:r>
                        <a:rPr lang="es-CO" sz="1000" b="1" i="0" u="none" strike="noStrike" dirty="0" smtClean="0">
                          <a:solidFill>
                            <a:srgbClr val="203764"/>
                          </a:solidFill>
                          <a:effectLst/>
                          <a:latin typeface="Calibri" panose="020F0502020204030204" pitchFamily="34" charset="0"/>
                          <a:cs typeface="Calibri" panose="020F0502020204030204" pitchFamily="34" charset="0"/>
                        </a:rPr>
                        <a:t>17,140 </a:t>
                      </a:r>
                      <a:endParaRPr lang="es-CO" sz="1000" b="1" i="0" u="none" strike="noStrike" dirty="0">
                        <a:solidFill>
                          <a:srgbClr val="203764"/>
                        </a:solidFill>
                        <a:effectLst/>
                        <a:latin typeface="Calibri" panose="020F0502020204030204" pitchFamily="34" charset="0"/>
                        <a:cs typeface="Calibri" panose="020F0502020204030204" pitchFamily="34" charset="0"/>
                      </a:endParaRP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2F2F2"/>
                    </a:solidFill>
                  </a:tcPr>
                </a:tc>
                <a:tc>
                  <a:txBody>
                    <a:bodyPr/>
                    <a:lstStyle/>
                    <a:p>
                      <a:pPr algn="r" rtl="0" fontAlgn="ctr"/>
                      <a:r>
                        <a:rPr lang="es-CO" sz="1000" b="1" i="0" u="none" strike="noStrike" dirty="0">
                          <a:solidFill>
                            <a:srgbClr val="203764"/>
                          </a:solidFill>
                          <a:effectLst/>
                          <a:latin typeface="Calibri" panose="020F0502020204030204" pitchFamily="34" charset="0"/>
                          <a:cs typeface="Calibri" panose="020F0502020204030204" pitchFamily="34" charset="0"/>
                        </a:rPr>
                        <a:t>             </a:t>
                      </a:r>
                      <a:r>
                        <a:rPr lang="es-CO" sz="1000" b="1" i="0" u="none" strike="noStrike" dirty="0" smtClean="0">
                          <a:solidFill>
                            <a:srgbClr val="203764"/>
                          </a:solidFill>
                          <a:effectLst/>
                          <a:latin typeface="Calibri" panose="020F0502020204030204" pitchFamily="34" charset="0"/>
                          <a:cs typeface="Calibri" panose="020F0502020204030204" pitchFamily="34" charset="0"/>
                        </a:rPr>
                        <a:t>17,723 </a:t>
                      </a:r>
                      <a:endParaRPr lang="es-CO" sz="1000" b="1" i="0" u="none" strike="noStrike" dirty="0">
                        <a:solidFill>
                          <a:srgbClr val="203764"/>
                        </a:solidFill>
                        <a:effectLst/>
                        <a:latin typeface="Calibri" panose="020F0502020204030204" pitchFamily="34" charset="0"/>
                        <a:cs typeface="Calibri" panose="020F0502020204030204" pitchFamily="34" charset="0"/>
                      </a:endParaRP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2F2F2"/>
                    </a:solidFill>
                  </a:tcPr>
                </a:tc>
                <a:tc>
                  <a:txBody>
                    <a:bodyPr/>
                    <a:lstStyle/>
                    <a:p>
                      <a:pPr algn="r" rtl="0" fontAlgn="ctr"/>
                      <a:r>
                        <a:rPr lang="es-CO" sz="1000" b="1" i="0" u="none" strike="noStrike" dirty="0">
                          <a:solidFill>
                            <a:srgbClr val="203764"/>
                          </a:solidFill>
                          <a:effectLst/>
                          <a:latin typeface="Calibri" panose="020F0502020204030204" pitchFamily="34" charset="0"/>
                          <a:cs typeface="Calibri" panose="020F0502020204030204" pitchFamily="34" charset="0"/>
                        </a:rPr>
                        <a:t>            </a:t>
                      </a:r>
                      <a:r>
                        <a:rPr lang="es-CO" sz="1000" b="1" i="0" u="none" strike="noStrike" dirty="0" smtClean="0">
                          <a:solidFill>
                            <a:srgbClr val="203764"/>
                          </a:solidFill>
                          <a:effectLst/>
                          <a:latin typeface="Calibri" panose="020F0502020204030204" pitchFamily="34" charset="0"/>
                          <a:cs typeface="Calibri" panose="020F0502020204030204" pitchFamily="34" charset="0"/>
                        </a:rPr>
                        <a:t>18,255 </a:t>
                      </a:r>
                      <a:endParaRPr lang="es-CO" sz="1000" b="1" i="0" u="none" strike="noStrike" dirty="0">
                        <a:solidFill>
                          <a:srgbClr val="203764"/>
                        </a:solidFill>
                        <a:effectLst/>
                        <a:latin typeface="Calibri" panose="020F0502020204030204" pitchFamily="34" charset="0"/>
                        <a:cs typeface="Calibri" panose="020F0502020204030204" pitchFamily="34" charset="0"/>
                      </a:endParaRP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2F2F2"/>
                    </a:solidFill>
                  </a:tcPr>
                </a:tc>
                <a:tc>
                  <a:txBody>
                    <a:bodyPr/>
                    <a:lstStyle/>
                    <a:p>
                      <a:pPr algn="r" rtl="0" fontAlgn="ctr"/>
                      <a:r>
                        <a:rPr lang="es-CO" sz="1000" b="1" i="0" u="none" strike="noStrike" dirty="0">
                          <a:solidFill>
                            <a:srgbClr val="203764"/>
                          </a:solidFill>
                          <a:effectLst/>
                          <a:latin typeface="Calibri" panose="020F0502020204030204" pitchFamily="34" charset="0"/>
                          <a:cs typeface="Calibri" panose="020F0502020204030204" pitchFamily="34" charset="0"/>
                        </a:rPr>
                        <a:t>             </a:t>
                      </a:r>
                      <a:r>
                        <a:rPr lang="es-CO" sz="1000" b="1" i="0" u="none" strike="noStrike" dirty="0" smtClean="0">
                          <a:solidFill>
                            <a:srgbClr val="203764"/>
                          </a:solidFill>
                          <a:effectLst/>
                          <a:latin typeface="Calibri" panose="020F0502020204030204" pitchFamily="34" charset="0"/>
                          <a:cs typeface="Calibri" panose="020F0502020204030204" pitchFamily="34" charset="0"/>
                        </a:rPr>
                        <a:t>18,802 </a:t>
                      </a:r>
                      <a:endParaRPr lang="es-CO" sz="1000" b="1" i="0" u="none" strike="noStrike" dirty="0">
                        <a:solidFill>
                          <a:srgbClr val="203764"/>
                        </a:solidFill>
                        <a:effectLst/>
                        <a:latin typeface="Calibri" panose="020F0502020204030204" pitchFamily="34" charset="0"/>
                        <a:cs typeface="Calibri" panose="020F0502020204030204" pitchFamily="34" charset="0"/>
                      </a:endParaRP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2F2F2"/>
                    </a:solidFill>
                  </a:tcPr>
                </a:tc>
                <a:tc>
                  <a:txBody>
                    <a:bodyPr/>
                    <a:lstStyle/>
                    <a:p>
                      <a:pPr algn="r" rtl="0" fontAlgn="ctr"/>
                      <a:r>
                        <a:rPr lang="es-CO" sz="1000" b="1" i="0" u="none" strike="noStrike">
                          <a:solidFill>
                            <a:srgbClr val="203764"/>
                          </a:solidFill>
                          <a:effectLst/>
                          <a:latin typeface="Calibri" panose="020F0502020204030204" pitchFamily="34" charset="0"/>
                          <a:cs typeface="Calibri" panose="020F0502020204030204" pitchFamily="34" charset="0"/>
                        </a:rPr>
                        <a:t>            19,366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2F2F2"/>
                    </a:solidFill>
                  </a:tcPr>
                </a:tc>
                <a:tc>
                  <a:txBody>
                    <a:bodyPr/>
                    <a:lstStyle/>
                    <a:p>
                      <a:pPr algn="r" rtl="0" fontAlgn="ctr"/>
                      <a:r>
                        <a:rPr lang="es-CO" sz="1000" b="1" i="0" u="none" strike="noStrike">
                          <a:solidFill>
                            <a:srgbClr val="203764"/>
                          </a:solidFill>
                          <a:effectLst/>
                          <a:latin typeface="Calibri" panose="020F0502020204030204" pitchFamily="34" charset="0"/>
                          <a:cs typeface="Calibri" panose="020F0502020204030204" pitchFamily="34" charset="0"/>
                        </a:rPr>
                        <a:t>3%</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2F2F2"/>
                    </a:solidFill>
                  </a:tcPr>
                </a:tc>
                <a:tc>
                  <a:txBody>
                    <a:bodyPr/>
                    <a:lstStyle/>
                    <a:p>
                      <a:pPr algn="r" rtl="0" fontAlgn="ctr"/>
                      <a:r>
                        <a:rPr lang="es-CO" sz="1000" b="1" i="0" u="none" strike="noStrike">
                          <a:solidFill>
                            <a:srgbClr val="203764"/>
                          </a:solidFill>
                          <a:effectLst/>
                          <a:latin typeface="Calibri" panose="020F0502020204030204" pitchFamily="34" charset="0"/>
                          <a:cs typeface="Calibri" panose="020F0502020204030204" pitchFamily="34" charset="0"/>
                        </a:rPr>
                        <a:t>3%</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2F2F2"/>
                    </a:solidFill>
                  </a:tcPr>
                </a:tc>
                <a:tc>
                  <a:txBody>
                    <a:bodyPr/>
                    <a:lstStyle/>
                    <a:p>
                      <a:pPr algn="r" rtl="0" fontAlgn="ctr"/>
                      <a:r>
                        <a:rPr lang="es-CO" sz="1000" b="1" i="0" u="none" strike="noStrike">
                          <a:solidFill>
                            <a:srgbClr val="203764"/>
                          </a:solidFill>
                          <a:effectLst/>
                          <a:latin typeface="Calibri" panose="020F0502020204030204" pitchFamily="34" charset="0"/>
                          <a:cs typeface="Calibri" panose="020F0502020204030204" pitchFamily="34" charset="0"/>
                        </a:rPr>
                        <a:t>3%</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2F2F2"/>
                    </a:solidFill>
                  </a:tcPr>
                </a:tc>
                <a:tc>
                  <a:txBody>
                    <a:bodyPr/>
                    <a:lstStyle/>
                    <a:p>
                      <a:pPr algn="r" rtl="0" fontAlgn="ctr"/>
                      <a:r>
                        <a:rPr lang="es-CO" sz="1000" b="1" i="0" u="none" strike="noStrike">
                          <a:solidFill>
                            <a:srgbClr val="203764"/>
                          </a:solidFill>
                          <a:effectLst/>
                          <a:latin typeface="Calibri" panose="020F0502020204030204" pitchFamily="34" charset="0"/>
                          <a:cs typeface="Calibri" panose="020F0502020204030204" pitchFamily="34" charset="0"/>
                        </a:rPr>
                        <a:t>3%</a:t>
                      </a:r>
                    </a:p>
                  </a:txBody>
                  <a:tcPr marL="0" marR="0" marT="0" marB="0" anchor="ctr">
                    <a:lnL w="6350" cap="flat" cmpd="sng" algn="ctr">
                      <a:solidFill>
                        <a:srgbClr val="B8CCE4"/>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2F2F2"/>
                    </a:solidFill>
                  </a:tcPr>
                </a:tc>
                <a:extLst>
                  <a:ext uri="{0D108BD9-81ED-4DB2-BD59-A6C34878D82A}">
                    <a16:rowId xmlns:a16="http://schemas.microsoft.com/office/drawing/2014/main" xmlns="" val="1072806941"/>
                  </a:ext>
                </a:extLst>
              </a:tr>
              <a:tr h="305282">
                <a:tc>
                  <a:txBody>
                    <a:bodyPr/>
                    <a:lstStyle/>
                    <a:p>
                      <a:pPr algn="l" rtl="0" fontAlgn="ctr"/>
                      <a:r>
                        <a:rPr lang="es-CO" sz="1000" b="0" i="0" u="none" strike="noStrike">
                          <a:solidFill>
                            <a:srgbClr val="203764"/>
                          </a:solidFill>
                          <a:effectLst/>
                          <a:latin typeface="Calibri" panose="020F0502020204030204" pitchFamily="34" charset="0"/>
                          <a:cs typeface="Calibri" panose="020F0502020204030204" pitchFamily="34" charset="0"/>
                        </a:rPr>
                        <a:t>Gastos de personal</a:t>
                      </a:r>
                    </a:p>
                  </a:txBody>
                  <a:tcPr marL="0" marR="0" marT="0" marB="0" anchor="ctr">
                    <a:lnL w="12700" cap="flat" cmpd="sng" algn="ctr">
                      <a:solidFill>
                        <a:schemeClr val="tx1"/>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050" b="0" i="0" u="none" strike="noStrike" dirty="0">
                          <a:solidFill>
                            <a:srgbClr val="203764"/>
                          </a:solidFill>
                          <a:effectLst/>
                          <a:latin typeface="Calibri" panose="020F0502020204030204" pitchFamily="34" charset="0"/>
                          <a:cs typeface="Calibri" panose="020F0502020204030204" pitchFamily="34" charset="0"/>
                        </a:rPr>
                        <a:t>            </a:t>
                      </a:r>
                      <a:r>
                        <a:rPr lang="es-CO" sz="1050" b="0" i="0" u="none" strike="noStrike" dirty="0" smtClean="0">
                          <a:solidFill>
                            <a:srgbClr val="203764"/>
                          </a:solidFill>
                          <a:effectLst/>
                          <a:latin typeface="Calibri" panose="020F0502020204030204" pitchFamily="34" charset="0"/>
                          <a:cs typeface="Calibri" panose="020F0502020204030204" pitchFamily="34" charset="0"/>
                        </a:rPr>
                        <a:t>13,040 </a:t>
                      </a:r>
                      <a:endParaRPr lang="es-CO" sz="1050" b="0" i="0" u="none" strike="noStrike" dirty="0">
                        <a:solidFill>
                          <a:srgbClr val="203764"/>
                        </a:solidFill>
                        <a:effectLst/>
                        <a:latin typeface="Calibri" panose="020F0502020204030204" pitchFamily="34" charset="0"/>
                        <a:cs typeface="Calibri" panose="020F0502020204030204" pitchFamily="34" charset="0"/>
                      </a:endParaRP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050" b="0" i="0" u="none" strike="noStrike" dirty="0">
                          <a:solidFill>
                            <a:srgbClr val="203764"/>
                          </a:solidFill>
                          <a:effectLst/>
                          <a:latin typeface="Calibri" panose="020F0502020204030204" pitchFamily="34" charset="0"/>
                          <a:cs typeface="Calibri" panose="020F0502020204030204" pitchFamily="34" charset="0"/>
                        </a:rPr>
                        <a:t>            </a:t>
                      </a:r>
                      <a:r>
                        <a:rPr lang="es-CO" sz="1050" b="0" i="0" u="none" strike="noStrike" dirty="0" smtClean="0">
                          <a:solidFill>
                            <a:srgbClr val="203764"/>
                          </a:solidFill>
                          <a:effectLst/>
                          <a:latin typeface="Calibri" panose="020F0502020204030204" pitchFamily="34" charset="0"/>
                          <a:cs typeface="Calibri" panose="020F0502020204030204" pitchFamily="34" charset="0"/>
                        </a:rPr>
                        <a:t>13,040 </a:t>
                      </a:r>
                      <a:endParaRPr lang="es-CO" sz="1050" b="0" i="0" u="none" strike="noStrike" dirty="0">
                        <a:solidFill>
                          <a:srgbClr val="203764"/>
                        </a:solidFill>
                        <a:effectLst/>
                        <a:latin typeface="Calibri" panose="020F0502020204030204" pitchFamily="34" charset="0"/>
                        <a:cs typeface="Calibri" panose="020F0502020204030204" pitchFamily="34" charset="0"/>
                      </a:endParaRP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050" b="0" i="0" u="none" strike="noStrike" dirty="0">
                          <a:solidFill>
                            <a:srgbClr val="203764"/>
                          </a:solidFill>
                          <a:effectLst/>
                          <a:latin typeface="Calibri" panose="020F0502020204030204" pitchFamily="34" charset="0"/>
                          <a:cs typeface="Calibri" panose="020F0502020204030204" pitchFamily="34" charset="0"/>
                        </a:rPr>
                        <a:t>            13,757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050" b="0" i="0" u="none" strike="noStrike" dirty="0">
                          <a:solidFill>
                            <a:srgbClr val="203764"/>
                          </a:solidFill>
                          <a:effectLst/>
                          <a:latin typeface="Calibri" panose="020F0502020204030204" pitchFamily="34" charset="0"/>
                          <a:cs typeface="Calibri" panose="020F0502020204030204" pitchFamily="34" charset="0"/>
                        </a:rPr>
                        <a:t>           14,170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050" b="0" i="0" u="none" strike="noStrike">
                          <a:solidFill>
                            <a:srgbClr val="203764"/>
                          </a:solidFill>
                          <a:effectLst/>
                          <a:latin typeface="Calibri" panose="020F0502020204030204" pitchFamily="34" charset="0"/>
                          <a:cs typeface="Calibri" panose="020F0502020204030204" pitchFamily="34" charset="0"/>
                        </a:rPr>
                        <a:t>            14,595 </a:t>
                      </a:r>
                    </a:p>
                  </a:txBody>
                  <a:tcPr marL="0" marR="0" marT="0" marB="0" anchor="ctr">
                    <a:lnL w="6350" cap="flat" cmpd="sng" algn="ctr">
                      <a:solidFill>
                        <a:srgbClr val="B8CCE4"/>
                      </a:solidFill>
                      <a:prstDash val="solid"/>
                      <a:round/>
                      <a:headEnd type="none" w="med" len="med"/>
                      <a:tailEnd type="none" w="med" len="med"/>
                    </a:lnL>
                    <a:lnR>
                      <a:noFill/>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050" b="0" i="0" u="none" strike="noStrike" dirty="0">
                          <a:solidFill>
                            <a:srgbClr val="203764"/>
                          </a:solidFill>
                          <a:effectLst/>
                          <a:latin typeface="Calibri" panose="020F0502020204030204" pitchFamily="34" charset="0"/>
                          <a:cs typeface="Calibri" panose="020F0502020204030204" pitchFamily="34" charset="0"/>
                        </a:rPr>
                        <a:t>          </a:t>
                      </a:r>
                      <a:r>
                        <a:rPr lang="es-CO" sz="1050" b="0" i="0" u="none" strike="noStrike" dirty="0" smtClean="0">
                          <a:solidFill>
                            <a:srgbClr val="203764"/>
                          </a:solidFill>
                          <a:effectLst/>
                          <a:latin typeface="Calibri" panose="020F0502020204030204" pitchFamily="34" charset="0"/>
                          <a:cs typeface="Calibri" panose="020F0502020204030204" pitchFamily="34" charset="0"/>
                        </a:rPr>
                        <a:t>15,033 </a:t>
                      </a:r>
                      <a:endParaRPr lang="es-CO" sz="1050" b="0" i="0" u="none" strike="noStrike" dirty="0">
                        <a:solidFill>
                          <a:srgbClr val="203764"/>
                        </a:solidFill>
                        <a:effectLst/>
                        <a:latin typeface="Calibri" panose="020F0502020204030204" pitchFamily="34" charset="0"/>
                        <a:cs typeface="Calibri" panose="020F0502020204030204" pitchFamily="34" charset="0"/>
                      </a:endParaRPr>
                    </a:p>
                  </a:txBody>
                  <a:tcPr marL="0" marR="0" marT="0" marB="0" anchor="ctr">
                    <a:lnL>
                      <a:noFill/>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000" b="0" i="0" u="none" strike="noStrike">
                          <a:solidFill>
                            <a:srgbClr val="203764"/>
                          </a:solidFill>
                          <a:effectLst/>
                          <a:latin typeface="Calibri" panose="020F0502020204030204" pitchFamily="34" charset="0"/>
                          <a:cs typeface="Calibri" panose="020F0502020204030204" pitchFamily="34" charset="0"/>
                        </a:rPr>
                        <a:t>5%</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000" b="0" i="0" u="none" strike="noStrike">
                          <a:solidFill>
                            <a:srgbClr val="203764"/>
                          </a:solidFill>
                          <a:effectLst/>
                          <a:latin typeface="Calibri" panose="020F0502020204030204" pitchFamily="34" charset="0"/>
                          <a:cs typeface="Calibri" panose="020F0502020204030204" pitchFamily="34" charset="0"/>
                        </a:rPr>
                        <a:t>3%</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000" b="0" i="0" u="none" strike="noStrike">
                          <a:solidFill>
                            <a:srgbClr val="203764"/>
                          </a:solidFill>
                          <a:effectLst/>
                          <a:latin typeface="Calibri" panose="020F0502020204030204" pitchFamily="34" charset="0"/>
                          <a:cs typeface="Calibri" panose="020F0502020204030204" pitchFamily="34" charset="0"/>
                        </a:rPr>
                        <a:t>3%</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000" b="0" i="0" u="none" strike="noStrike">
                          <a:solidFill>
                            <a:srgbClr val="203764"/>
                          </a:solidFill>
                          <a:effectLst/>
                          <a:latin typeface="Calibri" panose="020F0502020204030204" pitchFamily="34" charset="0"/>
                          <a:cs typeface="Calibri" panose="020F0502020204030204" pitchFamily="34" charset="0"/>
                        </a:rPr>
                        <a:t>3%</a:t>
                      </a:r>
                    </a:p>
                  </a:txBody>
                  <a:tcPr marL="0" marR="0" marT="0" marB="0" anchor="ctr">
                    <a:lnL w="6350" cap="flat" cmpd="sng" algn="ctr">
                      <a:solidFill>
                        <a:srgbClr val="B8CCE4"/>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extLst>
                  <a:ext uri="{0D108BD9-81ED-4DB2-BD59-A6C34878D82A}">
                    <a16:rowId xmlns:a16="http://schemas.microsoft.com/office/drawing/2014/main" xmlns="" val="2586997858"/>
                  </a:ext>
                </a:extLst>
              </a:tr>
              <a:tr h="268091">
                <a:tc>
                  <a:txBody>
                    <a:bodyPr/>
                    <a:lstStyle/>
                    <a:p>
                      <a:pPr algn="l" rtl="0" fontAlgn="ctr"/>
                      <a:r>
                        <a:rPr lang="es-ES" sz="1000" b="0" i="0" u="none" strike="noStrike" dirty="0">
                          <a:solidFill>
                            <a:srgbClr val="203764"/>
                          </a:solidFill>
                          <a:effectLst/>
                          <a:latin typeface="Calibri" panose="020F0502020204030204" pitchFamily="34" charset="0"/>
                          <a:cs typeface="Calibri" panose="020F0502020204030204" pitchFamily="34" charset="0"/>
                        </a:rPr>
                        <a:t>Adquisición de Bienes y servicios </a:t>
                      </a:r>
                    </a:p>
                  </a:txBody>
                  <a:tcPr marL="0" marR="0" marT="0" marB="0" anchor="ctr">
                    <a:lnL w="12700" cap="flat" cmpd="sng" algn="ctr">
                      <a:solidFill>
                        <a:schemeClr val="tx1"/>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050" b="0" i="0" u="none" strike="noStrike" dirty="0">
                          <a:solidFill>
                            <a:srgbClr val="203764"/>
                          </a:solidFill>
                          <a:effectLst/>
                          <a:latin typeface="Calibri" panose="020F0502020204030204" pitchFamily="34" charset="0"/>
                          <a:cs typeface="Calibri" panose="020F0502020204030204" pitchFamily="34" charset="0"/>
                        </a:rPr>
                        <a:t>              </a:t>
                      </a:r>
                      <a:r>
                        <a:rPr lang="es-CO" sz="1050" b="0" i="0" u="none" strike="noStrike" dirty="0" smtClean="0">
                          <a:solidFill>
                            <a:srgbClr val="203764"/>
                          </a:solidFill>
                          <a:effectLst/>
                          <a:latin typeface="Calibri" panose="020F0502020204030204" pitchFamily="34" charset="0"/>
                          <a:cs typeface="Calibri" panose="020F0502020204030204" pitchFamily="34" charset="0"/>
                        </a:rPr>
                        <a:t>2,842 </a:t>
                      </a:r>
                      <a:endParaRPr lang="es-CO" sz="1050" b="0" i="0" u="none" strike="noStrike" dirty="0">
                        <a:solidFill>
                          <a:srgbClr val="203764"/>
                        </a:solidFill>
                        <a:effectLst/>
                        <a:latin typeface="Calibri" panose="020F0502020204030204" pitchFamily="34" charset="0"/>
                        <a:cs typeface="Calibri" panose="020F0502020204030204" pitchFamily="34" charset="0"/>
                      </a:endParaRP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050" b="0" i="0" u="none" strike="noStrike" dirty="0">
                          <a:solidFill>
                            <a:srgbClr val="203764"/>
                          </a:solidFill>
                          <a:effectLst/>
                          <a:latin typeface="Calibri" panose="020F0502020204030204" pitchFamily="34" charset="0"/>
                          <a:cs typeface="Calibri" panose="020F0502020204030204" pitchFamily="34" charset="0"/>
                        </a:rPr>
                        <a:t>              </a:t>
                      </a:r>
                      <a:r>
                        <a:rPr lang="es-CO" sz="1050" b="0" i="0" u="none" strike="noStrike" dirty="0" smtClean="0">
                          <a:solidFill>
                            <a:srgbClr val="203764"/>
                          </a:solidFill>
                          <a:effectLst/>
                          <a:latin typeface="Calibri" panose="020F0502020204030204" pitchFamily="34" charset="0"/>
                          <a:cs typeface="Calibri" panose="020F0502020204030204" pitchFamily="34" charset="0"/>
                        </a:rPr>
                        <a:t>2,842 </a:t>
                      </a:r>
                      <a:endParaRPr lang="es-CO" sz="1050" b="0" i="0" u="none" strike="noStrike" dirty="0">
                        <a:solidFill>
                          <a:srgbClr val="203764"/>
                        </a:solidFill>
                        <a:effectLst/>
                        <a:latin typeface="Calibri" panose="020F0502020204030204" pitchFamily="34" charset="0"/>
                        <a:cs typeface="Calibri" panose="020F0502020204030204" pitchFamily="34" charset="0"/>
                      </a:endParaRP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050" b="0" i="0" u="none" strike="noStrike">
                          <a:solidFill>
                            <a:srgbClr val="203764"/>
                          </a:solidFill>
                          <a:effectLst/>
                          <a:latin typeface="Calibri" panose="020F0502020204030204" pitchFamily="34" charset="0"/>
                          <a:cs typeface="Calibri" panose="020F0502020204030204" pitchFamily="34" charset="0"/>
                        </a:rPr>
                        <a:t>              3,742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050" b="0" i="0" u="none" strike="noStrike" dirty="0">
                          <a:solidFill>
                            <a:srgbClr val="203764"/>
                          </a:solidFill>
                          <a:effectLst/>
                          <a:latin typeface="Calibri" panose="020F0502020204030204" pitchFamily="34" charset="0"/>
                          <a:cs typeface="Calibri" panose="020F0502020204030204" pitchFamily="34" charset="0"/>
                        </a:rPr>
                        <a:t>             </a:t>
                      </a:r>
                      <a:r>
                        <a:rPr lang="es-CO" sz="1050" b="0" i="0" u="none" strike="noStrike" dirty="0" smtClean="0">
                          <a:solidFill>
                            <a:srgbClr val="203764"/>
                          </a:solidFill>
                          <a:effectLst/>
                          <a:latin typeface="Calibri" panose="020F0502020204030204" pitchFamily="34" charset="0"/>
                          <a:cs typeface="Calibri" panose="020F0502020204030204" pitchFamily="34" charset="0"/>
                        </a:rPr>
                        <a:t>3,854 </a:t>
                      </a:r>
                      <a:endParaRPr lang="es-CO" sz="1050" b="0" i="0" u="none" strike="noStrike" dirty="0">
                        <a:solidFill>
                          <a:srgbClr val="203764"/>
                        </a:solidFill>
                        <a:effectLst/>
                        <a:latin typeface="Calibri" panose="020F0502020204030204" pitchFamily="34" charset="0"/>
                        <a:cs typeface="Calibri" panose="020F0502020204030204" pitchFamily="34" charset="0"/>
                      </a:endParaRP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050" b="0" i="0" u="none" strike="noStrike" dirty="0">
                          <a:solidFill>
                            <a:srgbClr val="203764"/>
                          </a:solidFill>
                          <a:effectLst/>
                          <a:latin typeface="Calibri" panose="020F0502020204030204" pitchFamily="34" charset="0"/>
                          <a:cs typeface="Calibri" panose="020F0502020204030204" pitchFamily="34" charset="0"/>
                        </a:rPr>
                        <a:t>              3,970 </a:t>
                      </a:r>
                    </a:p>
                  </a:txBody>
                  <a:tcPr marL="0" marR="0" marT="0" marB="0" anchor="ctr">
                    <a:lnL w="6350" cap="flat" cmpd="sng" algn="ctr">
                      <a:solidFill>
                        <a:srgbClr val="B8CCE4"/>
                      </a:solidFill>
                      <a:prstDash val="solid"/>
                      <a:round/>
                      <a:headEnd type="none" w="med" len="med"/>
                      <a:tailEnd type="none" w="med" len="med"/>
                    </a:lnL>
                    <a:lnR>
                      <a:noFill/>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050" b="0" i="0" u="none" strike="noStrike">
                          <a:solidFill>
                            <a:srgbClr val="203764"/>
                          </a:solidFill>
                          <a:effectLst/>
                          <a:latin typeface="Calibri" panose="020F0502020204030204" pitchFamily="34" charset="0"/>
                          <a:cs typeface="Calibri" panose="020F0502020204030204" pitchFamily="34" charset="0"/>
                        </a:rPr>
                        <a:t>             4,089 </a:t>
                      </a:r>
                    </a:p>
                  </a:txBody>
                  <a:tcPr marL="0" marR="0" marT="0" marB="0" anchor="ctr">
                    <a:lnL>
                      <a:noFill/>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000" b="0" i="0" u="none" strike="noStrike">
                          <a:solidFill>
                            <a:srgbClr val="203764"/>
                          </a:solidFill>
                          <a:effectLst/>
                          <a:latin typeface="Calibri" panose="020F0502020204030204" pitchFamily="34" charset="0"/>
                          <a:cs typeface="Calibri" panose="020F0502020204030204" pitchFamily="34" charset="0"/>
                        </a:rPr>
                        <a:t>32%</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000" b="0" i="0" u="none" strike="noStrike">
                          <a:solidFill>
                            <a:srgbClr val="203764"/>
                          </a:solidFill>
                          <a:effectLst/>
                          <a:latin typeface="Calibri" panose="020F0502020204030204" pitchFamily="34" charset="0"/>
                          <a:cs typeface="Calibri" panose="020F0502020204030204" pitchFamily="34" charset="0"/>
                        </a:rPr>
                        <a:t>3%</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000" b="0" i="0" u="none" strike="noStrike">
                          <a:solidFill>
                            <a:srgbClr val="203764"/>
                          </a:solidFill>
                          <a:effectLst/>
                          <a:latin typeface="Calibri" panose="020F0502020204030204" pitchFamily="34" charset="0"/>
                          <a:cs typeface="Calibri" panose="020F0502020204030204" pitchFamily="34" charset="0"/>
                        </a:rPr>
                        <a:t>3%</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000" b="0" i="0" u="none" strike="noStrike">
                          <a:solidFill>
                            <a:srgbClr val="203764"/>
                          </a:solidFill>
                          <a:effectLst/>
                          <a:latin typeface="Calibri" panose="020F0502020204030204" pitchFamily="34" charset="0"/>
                          <a:cs typeface="Calibri" panose="020F0502020204030204" pitchFamily="34" charset="0"/>
                        </a:rPr>
                        <a:t>3%</a:t>
                      </a:r>
                    </a:p>
                  </a:txBody>
                  <a:tcPr marL="0" marR="0" marT="0" marB="0" anchor="ctr">
                    <a:lnL w="6350" cap="flat" cmpd="sng" algn="ctr">
                      <a:solidFill>
                        <a:srgbClr val="B8CCE4"/>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extLst>
                  <a:ext uri="{0D108BD9-81ED-4DB2-BD59-A6C34878D82A}">
                    <a16:rowId xmlns:a16="http://schemas.microsoft.com/office/drawing/2014/main" xmlns="" val="3091511234"/>
                  </a:ext>
                </a:extLst>
              </a:tr>
              <a:tr h="299140">
                <a:tc>
                  <a:txBody>
                    <a:bodyPr/>
                    <a:lstStyle/>
                    <a:p>
                      <a:pPr algn="l" rtl="0" fontAlgn="ctr"/>
                      <a:r>
                        <a:rPr lang="es-CO" sz="1000" b="0" i="0" u="none" strike="noStrike" dirty="0">
                          <a:solidFill>
                            <a:srgbClr val="203764"/>
                          </a:solidFill>
                          <a:effectLst/>
                          <a:latin typeface="Calibri" panose="020F0502020204030204" pitchFamily="34" charset="0"/>
                          <a:cs typeface="Calibri" panose="020F0502020204030204" pitchFamily="34" charset="0"/>
                        </a:rPr>
                        <a:t>Transferencias corrientes </a:t>
                      </a:r>
                    </a:p>
                  </a:txBody>
                  <a:tcPr marL="0" marR="0" marT="0" marB="0" anchor="ctr">
                    <a:lnL w="12700" cap="flat" cmpd="sng" algn="ctr">
                      <a:solidFill>
                        <a:schemeClr val="tx1"/>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050" b="0" i="0" u="none" strike="noStrike" dirty="0">
                          <a:solidFill>
                            <a:srgbClr val="203764"/>
                          </a:solidFill>
                          <a:effectLst/>
                          <a:latin typeface="Calibri" panose="020F0502020204030204" pitchFamily="34" charset="0"/>
                          <a:cs typeface="Calibri" panose="020F0502020204030204" pitchFamily="34" charset="0"/>
                        </a:rPr>
                        <a:t>              </a:t>
                      </a:r>
                      <a:r>
                        <a:rPr lang="es-CO" sz="1050" b="0" i="0" u="none" strike="noStrike" dirty="0" smtClean="0">
                          <a:solidFill>
                            <a:srgbClr val="203764"/>
                          </a:solidFill>
                          <a:effectLst/>
                          <a:latin typeface="Calibri" panose="020F0502020204030204" pitchFamily="34" charset="0"/>
                          <a:cs typeface="Calibri" panose="020F0502020204030204" pitchFamily="34" charset="0"/>
                        </a:rPr>
                        <a:t>1,155 </a:t>
                      </a:r>
                      <a:endParaRPr lang="es-CO" sz="1050" b="0" i="0" u="none" strike="noStrike" dirty="0">
                        <a:solidFill>
                          <a:srgbClr val="203764"/>
                        </a:solidFill>
                        <a:effectLst/>
                        <a:latin typeface="Calibri" panose="020F0502020204030204" pitchFamily="34" charset="0"/>
                        <a:cs typeface="Calibri" panose="020F0502020204030204" pitchFamily="34" charset="0"/>
                      </a:endParaRP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050" b="0" i="0" u="none" strike="noStrike" dirty="0">
                          <a:solidFill>
                            <a:srgbClr val="203764"/>
                          </a:solidFill>
                          <a:effectLst/>
                          <a:latin typeface="Calibri" panose="020F0502020204030204" pitchFamily="34" charset="0"/>
                          <a:cs typeface="Calibri" panose="020F0502020204030204" pitchFamily="34" charset="0"/>
                        </a:rPr>
                        <a:t>              </a:t>
                      </a:r>
                      <a:r>
                        <a:rPr lang="es-CO" sz="1050" b="0" i="0" u="none" strike="noStrike" dirty="0" smtClean="0">
                          <a:solidFill>
                            <a:srgbClr val="203764"/>
                          </a:solidFill>
                          <a:effectLst/>
                          <a:latin typeface="Calibri" panose="020F0502020204030204" pitchFamily="34" charset="0"/>
                          <a:cs typeface="Calibri" panose="020F0502020204030204" pitchFamily="34" charset="0"/>
                        </a:rPr>
                        <a:t>1,155 </a:t>
                      </a:r>
                      <a:endParaRPr lang="es-CO" sz="1050" b="0" i="0" u="none" strike="noStrike" dirty="0">
                        <a:solidFill>
                          <a:srgbClr val="203764"/>
                        </a:solidFill>
                        <a:effectLst/>
                        <a:latin typeface="Calibri" panose="020F0502020204030204" pitchFamily="34" charset="0"/>
                        <a:cs typeface="Calibri" panose="020F0502020204030204" pitchFamily="34" charset="0"/>
                      </a:endParaRP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050" b="0" i="0" u="none" strike="noStrike" dirty="0">
                          <a:solidFill>
                            <a:srgbClr val="203764"/>
                          </a:solidFill>
                          <a:effectLst/>
                          <a:latin typeface="Calibri" panose="020F0502020204030204" pitchFamily="34" charset="0"/>
                          <a:cs typeface="Calibri" panose="020F0502020204030204" pitchFamily="34" charset="0"/>
                        </a:rPr>
                        <a:t>                 </a:t>
                      </a:r>
                      <a:r>
                        <a:rPr lang="es-CO" sz="1050" b="0" i="0" u="none" strike="noStrike" dirty="0" smtClean="0">
                          <a:solidFill>
                            <a:srgbClr val="203764"/>
                          </a:solidFill>
                          <a:effectLst/>
                          <a:latin typeface="Calibri" panose="020F0502020204030204" pitchFamily="34" charset="0"/>
                          <a:cs typeface="Calibri" panose="020F0502020204030204" pitchFamily="34" charset="0"/>
                        </a:rPr>
                        <a:t>105 </a:t>
                      </a:r>
                      <a:endParaRPr lang="es-CO" sz="1050" b="0" i="0" u="none" strike="noStrike" dirty="0">
                        <a:solidFill>
                          <a:srgbClr val="203764"/>
                        </a:solidFill>
                        <a:effectLst/>
                        <a:latin typeface="Calibri" panose="020F0502020204030204" pitchFamily="34" charset="0"/>
                        <a:cs typeface="Calibri" panose="020F0502020204030204" pitchFamily="34" charset="0"/>
                      </a:endParaRP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050" b="0" i="0" u="none" strike="noStrike">
                          <a:solidFill>
                            <a:srgbClr val="203764"/>
                          </a:solidFill>
                          <a:effectLst/>
                          <a:latin typeface="Calibri" panose="020F0502020204030204" pitchFamily="34" charset="0"/>
                          <a:cs typeface="Calibri" panose="020F0502020204030204" pitchFamily="34" charset="0"/>
                        </a:rPr>
                        <a:t>                 108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050" b="0" i="0" u="none" strike="noStrike" dirty="0">
                          <a:solidFill>
                            <a:srgbClr val="203764"/>
                          </a:solidFill>
                          <a:effectLst/>
                          <a:latin typeface="Calibri" panose="020F0502020204030204" pitchFamily="34" charset="0"/>
                          <a:cs typeface="Calibri" panose="020F0502020204030204" pitchFamily="34" charset="0"/>
                        </a:rPr>
                        <a:t>                 </a:t>
                      </a:r>
                      <a:r>
                        <a:rPr lang="es-CO" sz="1050" b="0" i="0" u="none" strike="noStrike" dirty="0" smtClean="0">
                          <a:solidFill>
                            <a:srgbClr val="203764"/>
                          </a:solidFill>
                          <a:effectLst/>
                          <a:latin typeface="Calibri" panose="020F0502020204030204" pitchFamily="34" charset="0"/>
                          <a:cs typeface="Calibri" panose="020F0502020204030204" pitchFamily="34" charset="0"/>
                        </a:rPr>
                        <a:t>111 </a:t>
                      </a:r>
                      <a:endParaRPr lang="es-CO" sz="1050" b="0" i="0" u="none" strike="noStrike" dirty="0">
                        <a:solidFill>
                          <a:srgbClr val="203764"/>
                        </a:solidFill>
                        <a:effectLst/>
                        <a:latin typeface="Calibri" panose="020F0502020204030204" pitchFamily="34" charset="0"/>
                        <a:cs typeface="Calibri" panose="020F0502020204030204" pitchFamily="34" charset="0"/>
                      </a:endParaRPr>
                    </a:p>
                  </a:txBody>
                  <a:tcPr marL="0" marR="0" marT="0" marB="0" anchor="ctr">
                    <a:lnL w="6350" cap="flat" cmpd="sng" algn="ctr">
                      <a:solidFill>
                        <a:srgbClr val="B8CCE4"/>
                      </a:solidFill>
                      <a:prstDash val="solid"/>
                      <a:round/>
                      <a:headEnd type="none" w="med" len="med"/>
                      <a:tailEnd type="none" w="med" len="med"/>
                    </a:lnL>
                    <a:lnR>
                      <a:noFill/>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050" b="0" i="0" u="none" strike="noStrike" dirty="0">
                          <a:solidFill>
                            <a:srgbClr val="203764"/>
                          </a:solidFill>
                          <a:effectLst/>
                          <a:latin typeface="Calibri" panose="020F0502020204030204" pitchFamily="34" charset="0"/>
                          <a:cs typeface="Calibri" panose="020F0502020204030204" pitchFamily="34" charset="0"/>
                        </a:rPr>
                        <a:t>                115 </a:t>
                      </a:r>
                    </a:p>
                  </a:txBody>
                  <a:tcPr marL="0" marR="0" marT="0" marB="0" anchor="ctr">
                    <a:lnL>
                      <a:noFill/>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000" b="0" i="0" u="none" strike="noStrike" dirty="0">
                          <a:solidFill>
                            <a:srgbClr val="203764"/>
                          </a:solidFill>
                          <a:effectLst/>
                          <a:latin typeface="Calibri" panose="020F0502020204030204" pitchFamily="34" charset="0"/>
                          <a:cs typeface="Calibri" panose="020F0502020204030204" pitchFamily="34" charset="0"/>
                        </a:rPr>
                        <a:t>-91%</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000" b="0" i="0" u="none" strike="noStrike">
                          <a:solidFill>
                            <a:srgbClr val="203764"/>
                          </a:solidFill>
                          <a:effectLst/>
                          <a:latin typeface="Calibri" panose="020F0502020204030204" pitchFamily="34" charset="0"/>
                          <a:cs typeface="Calibri" panose="020F0502020204030204" pitchFamily="34" charset="0"/>
                        </a:rPr>
                        <a:t>3%</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000" b="0" i="0" u="none" strike="noStrike">
                          <a:solidFill>
                            <a:srgbClr val="203764"/>
                          </a:solidFill>
                          <a:effectLst/>
                          <a:latin typeface="Calibri" panose="020F0502020204030204" pitchFamily="34" charset="0"/>
                          <a:cs typeface="Calibri" panose="020F0502020204030204" pitchFamily="34" charset="0"/>
                        </a:rPr>
                        <a:t>3%</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000" b="0" i="0" u="none" strike="noStrike">
                          <a:solidFill>
                            <a:srgbClr val="203764"/>
                          </a:solidFill>
                          <a:effectLst/>
                          <a:latin typeface="Calibri" panose="020F0502020204030204" pitchFamily="34" charset="0"/>
                          <a:cs typeface="Calibri" panose="020F0502020204030204" pitchFamily="34" charset="0"/>
                        </a:rPr>
                        <a:t>3%</a:t>
                      </a:r>
                    </a:p>
                  </a:txBody>
                  <a:tcPr marL="0" marR="0" marT="0" marB="0" anchor="ctr">
                    <a:lnL w="6350" cap="flat" cmpd="sng" algn="ctr">
                      <a:solidFill>
                        <a:srgbClr val="B8CCE4"/>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extLst>
                  <a:ext uri="{0D108BD9-81ED-4DB2-BD59-A6C34878D82A}">
                    <a16:rowId xmlns:a16="http://schemas.microsoft.com/office/drawing/2014/main" xmlns="" val="3100808171"/>
                  </a:ext>
                </a:extLst>
              </a:tr>
              <a:tr h="264266">
                <a:tc>
                  <a:txBody>
                    <a:bodyPr/>
                    <a:lstStyle/>
                    <a:p>
                      <a:pPr algn="l" rtl="0" fontAlgn="ctr"/>
                      <a:r>
                        <a:rPr lang="es-CO" sz="1000" b="0" i="0" u="none" strike="noStrike">
                          <a:solidFill>
                            <a:srgbClr val="203764"/>
                          </a:solidFill>
                          <a:effectLst/>
                          <a:latin typeface="Calibri" panose="020F0502020204030204" pitchFamily="34" charset="0"/>
                          <a:cs typeface="Calibri" panose="020F0502020204030204" pitchFamily="34" charset="0"/>
                        </a:rPr>
                        <a:t>Transferencias de capital </a:t>
                      </a:r>
                    </a:p>
                  </a:txBody>
                  <a:tcPr marL="0" marR="0" marT="0" marB="0" anchor="ctr">
                    <a:lnL w="12700" cap="flat" cmpd="sng" algn="ctr">
                      <a:solidFill>
                        <a:schemeClr val="tx1"/>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050" b="0" i="0" u="none" strike="noStrike">
                          <a:solidFill>
                            <a:srgbClr val="203764"/>
                          </a:solidFill>
                          <a:effectLst/>
                          <a:latin typeface="Calibri" panose="020F0502020204030204" pitchFamily="34" charset="0"/>
                          <a:cs typeface="Calibri" panose="020F0502020204030204" pitchFamily="34" charset="0"/>
                        </a:rPr>
                        <a:t>                        -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050" b="0" i="0" u="none" strike="noStrike">
                          <a:solidFill>
                            <a:srgbClr val="203764"/>
                          </a:solidFill>
                          <a:effectLst/>
                          <a:latin typeface="Calibri" panose="020F0502020204030204" pitchFamily="34" charset="0"/>
                          <a:cs typeface="Calibri" panose="020F0502020204030204" pitchFamily="34" charset="0"/>
                        </a:rPr>
                        <a:t>                        -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050" b="0" i="0" u="none" strike="noStrike">
                          <a:solidFill>
                            <a:srgbClr val="203764"/>
                          </a:solidFill>
                          <a:effectLst/>
                          <a:latin typeface="Calibri" panose="020F0502020204030204" pitchFamily="34" charset="0"/>
                          <a:cs typeface="Calibri" panose="020F0502020204030204" pitchFamily="34" charset="0"/>
                        </a:rPr>
                        <a:t>                       -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050" b="0" i="0" u="none" strike="noStrike">
                          <a:solidFill>
                            <a:srgbClr val="203764"/>
                          </a:solidFill>
                          <a:effectLst/>
                          <a:latin typeface="Calibri" panose="020F0502020204030204" pitchFamily="34" charset="0"/>
                          <a:cs typeface="Calibri" panose="020F0502020204030204" pitchFamily="34" charset="0"/>
                        </a:rPr>
                        <a:t>                      -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050" b="0" i="0" u="none" strike="noStrike">
                          <a:solidFill>
                            <a:srgbClr val="203764"/>
                          </a:solidFill>
                          <a:effectLst/>
                          <a:latin typeface="Calibri" panose="020F0502020204030204" pitchFamily="34" charset="0"/>
                          <a:cs typeface="Calibri" panose="020F0502020204030204" pitchFamily="34" charset="0"/>
                        </a:rPr>
                        <a:t>                       -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050" b="0" i="0" u="none" strike="noStrike">
                          <a:solidFill>
                            <a:srgbClr val="203764"/>
                          </a:solidFill>
                          <a:effectLst/>
                          <a:latin typeface="Calibri" panose="020F0502020204030204" pitchFamily="34" charset="0"/>
                          <a:cs typeface="Calibri" panose="020F0502020204030204" pitchFamily="34" charset="0"/>
                        </a:rPr>
                        <a:t>                      -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000" b="0" i="0" u="none" strike="noStrike" dirty="0">
                          <a:solidFill>
                            <a:srgbClr val="203764"/>
                          </a:solidFill>
                          <a:effectLst/>
                          <a:latin typeface="Calibri" panose="020F0502020204030204" pitchFamily="34" charset="0"/>
                          <a:cs typeface="Calibri" panose="020F0502020204030204" pitchFamily="34" charset="0"/>
                        </a:rPr>
                        <a:t>0%</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000" b="0" i="0" u="none" strike="noStrike">
                          <a:solidFill>
                            <a:srgbClr val="203764"/>
                          </a:solidFill>
                          <a:effectLst/>
                          <a:latin typeface="Calibri" panose="020F0502020204030204" pitchFamily="34" charset="0"/>
                          <a:cs typeface="Calibri" panose="020F0502020204030204" pitchFamily="34" charset="0"/>
                        </a:rPr>
                        <a:t>0%</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000" b="0" i="0" u="none" strike="noStrike">
                          <a:solidFill>
                            <a:srgbClr val="203764"/>
                          </a:solidFill>
                          <a:effectLst/>
                          <a:latin typeface="Calibri" panose="020F0502020204030204" pitchFamily="34" charset="0"/>
                          <a:cs typeface="Calibri" panose="020F0502020204030204" pitchFamily="34" charset="0"/>
                        </a:rPr>
                        <a:t>0%</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000" b="0" i="0" u="none" strike="noStrike">
                          <a:solidFill>
                            <a:srgbClr val="203764"/>
                          </a:solidFill>
                          <a:effectLst/>
                          <a:latin typeface="Calibri" panose="020F0502020204030204" pitchFamily="34" charset="0"/>
                          <a:cs typeface="Calibri" panose="020F0502020204030204" pitchFamily="34" charset="0"/>
                        </a:rPr>
                        <a:t>0%</a:t>
                      </a:r>
                    </a:p>
                  </a:txBody>
                  <a:tcPr marL="0" marR="0" marT="0" marB="0" anchor="ctr">
                    <a:lnL w="6350" cap="flat" cmpd="sng" algn="ctr">
                      <a:solidFill>
                        <a:srgbClr val="B8CCE4"/>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extLst>
                  <a:ext uri="{0D108BD9-81ED-4DB2-BD59-A6C34878D82A}">
                    <a16:rowId xmlns:a16="http://schemas.microsoft.com/office/drawing/2014/main" xmlns="" val="918463210"/>
                  </a:ext>
                </a:extLst>
              </a:tr>
              <a:tr h="264266">
                <a:tc>
                  <a:txBody>
                    <a:bodyPr/>
                    <a:lstStyle/>
                    <a:p>
                      <a:pPr algn="l" rtl="0" fontAlgn="ctr"/>
                      <a:r>
                        <a:rPr lang="es-ES" sz="1000" b="0" i="0" u="none" strike="noStrike">
                          <a:solidFill>
                            <a:srgbClr val="203764"/>
                          </a:solidFill>
                          <a:effectLst/>
                          <a:latin typeface="Calibri" panose="020F0502020204030204" pitchFamily="34" charset="0"/>
                          <a:cs typeface="Calibri" panose="020F0502020204030204" pitchFamily="34" charset="0"/>
                        </a:rPr>
                        <a:t>Gastos de comercialización y producción </a:t>
                      </a:r>
                    </a:p>
                  </a:txBody>
                  <a:tcPr marL="0" marR="0" marT="0" marB="0" anchor="ctr">
                    <a:lnL w="12700" cap="flat" cmpd="sng" algn="ctr">
                      <a:solidFill>
                        <a:schemeClr val="tx1"/>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050" b="0" i="0" u="none" strike="noStrike">
                          <a:solidFill>
                            <a:srgbClr val="203764"/>
                          </a:solidFill>
                          <a:effectLst/>
                          <a:latin typeface="Calibri" panose="020F0502020204030204" pitchFamily="34" charset="0"/>
                          <a:cs typeface="Calibri" panose="020F0502020204030204" pitchFamily="34" charset="0"/>
                        </a:rPr>
                        <a:t>                        -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050" b="0" i="0" u="none" strike="noStrike">
                          <a:solidFill>
                            <a:srgbClr val="203764"/>
                          </a:solidFill>
                          <a:effectLst/>
                          <a:latin typeface="Calibri" panose="020F0502020204030204" pitchFamily="34" charset="0"/>
                          <a:cs typeface="Calibri" panose="020F0502020204030204" pitchFamily="34" charset="0"/>
                        </a:rPr>
                        <a:t>                        -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050" b="0" i="0" u="none" strike="noStrike">
                          <a:solidFill>
                            <a:srgbClr val="203764"/>
                          </a:solidFill>
                          <a:effectLst/>
                          <a:latin typeface="Calibri" panose="020F0502020204030204" pitchFamily="34" charset="0"/>
                          <a:cs typeface="Calibri" panose="020F0502020204030204" pitchFamily="34" charset="0"/>
                        </a:rPr>
                        <a:t>                       -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050" b="0" i="0" u="none" strike="noStrike">
                          <a:solidFill>
                            <a:srgbClr val="203764"/>
                          </a:solidFill>
                          <a:effectLst/>
                          <a:latin typeface="Calibri" panose="020F0502020204030204" pitchFamily="34" charset="0"/>
                          <a:cs typeface="Calibri" panose="020F0502020204030204" pitchFamily="34" charset="0"/>
                        </a:rPr>
                        <a:t>                      -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050" b="0" i="0" u="none" strike="noStrike">
                          <a:solidFill>
                            <a:srgbClr val="203764"/>
                          </a:solidFill>
                          <a:effectLst/>
                          <a:latin typeface="Calibri" panose="020F0502020204030204" pitchFamily="34" charset="0"/>
                          <a:cs typeface="Calibri" panose="020F0502020204030204" pitchFamily="34" charset="0"/>
                        </a:rPr>
                        <a:t>                       -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050" b="0" i="0" u="none" strike="noStrike">
                          <a:solidFill>
                            <a:srgbClr val="203764"/>
                          </a:solidFill>
                          <a:effectLst/>
                          <a:latin typeface="Calibri" panose="020F0502020204030204" pitchFamily="34" charset="0"/>
                          <a:cs typeface="Calibri" panose="020F0502020204030204" pitchFamily="34" charset="0"/>
                        </a:rPr>
                        <a:t>                      -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000" b="0" i="0" u="none" strike="noStrike">
                          <a:solidFill>
                            <a:srgbClr val="203764"/>
                          </a:solidFill>
                          <a:effectLst/>
                          <a:latin typeface="Calibri" panose="020F0502020204030204" pitchFamily="34" charset="0"/>
                          <a:cs typeface="Calibri" panose="020F0502020204030204" pitchFamily="34" charset="0"/>
                        </a:rPr>
                        <a:t>0%</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000" b="0" i="0" u="none" strike="noStrike" dirty="0">
                          <a:solidFill>
                            <a:srgbClr val="203764"/>
                          </a:solidFill>
                          <a:effectLst/>
                          <a:latin typeface="Calibri" panose="020F0502020204030204" pitchFamily="34" charset="0"/>
                          <a:cs typeface="Calibri" panose="020F0502020204030204" pitchFamily="34" charset="0"/>
                        </a:rPr>
                        <a:t>0%</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000" b="0" i="0" u="none" strike="noStrike">
                          <a:solidFill>
                            <a:srgbClr val="203764"/>
                          </a:solidFill>
                          <a:effectLst/>
                          <a:latin typeface="Calibri" panose="020F0502020204030204" pitchFamily="34" charset="0"/>
                          <a:cs typeface="Calibri" panose="020F0502020204030204" pitchFamily="34" charset="0"/>
                        </a:rPr>
                        <a:t>0%</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000" b="0" i="0" u="none" strike="noStrike">
                          <a:solidFill>
                            <a:srgbClr val="203764"/>
                          </a:solidFill>
                          <a:effectLst/>
                          <a:latin typeface="Calibri" panose="020F0502020204030204" pitchFamily="34" charset="0"/>
                          <a:cs typeface="Calibri" panose="020F0502020204030204" pitchFamily="34" charset="0"/>
                        </a:rPr>
                        <a:t>0%</a:t>
                      </a:r>
                    </a:p>
                  </a:txBody>
                  <a:tcPr marL="0" marR="0" marT="0" marB="0" anchor="ctr">
                    <a:lnL w="6350" cap="flat" cmpd="sng" algn="ctr">
                      <a:solidFill>
                        <a:srgbClr val="B8CCE4"/>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extLst>
                  <a:ext uri="{0D108BD9-81ED-4DB2-BD59-A6C34878D82A}">
                    <a16:rowId xmlns:a16="http://schemas.microsoft.com/office/drawing/2014/main" xmlns="" val="1075337109"/>
                  </a:ext>
                </a:extLst>
              </a:tr>
              <a:tr h="264266">
                <a:tc>
                  <a:txBody>
                    <a:bodyPr/>
                    <a:lstStyle/>
                    <a:p>
                      <a:pPr algn="l" rtl="0" fontAlgn="ctr"/>
                      <a:r>
                        <a:rPr lang="es-CO" sz="1000" b="0" i="0" u="none" strike="noStrike">
                          <a:solidFill>
                            <a:srgbClr val="203764"/>
                          </a:solidFill>
                          <a:effectLst/>
                          <a:latin typeface="Calibri" panose="020F0502020204030204" pitchFamily="34" charset="0"/>
                          <a:cs typeface="Calibri" panose="020F0502020204030204" pitchFamily="34" charset="0"/>
                        </a:rPr>
                        <a:t>Adquisición de activos financieros</a:t>
                      </a:r>
                    </a:p>
                  </a:txBody>
                  <a:tcPr marL="0" marR="0" marT="0" marB="0" anchor="ctr">
                    <a:lnL w="12700" cap="flat" cmpd="sng" algn="ctr">
                      <a:solidFill>
                        <a:schemeClr val="tx1"/>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050" b="0" i="0" u="none" strike="noStrike">
                          <a:solidFill>
                            <a:srgbClr val="203764"/>
                          </a:solidFill>
                          <a:effectLst/>
                          <a:latin typeface="Calibri" panose="020F0502020204030204" pitchFamily="34" charset="0"/>
                          <a:cs typeface="Calibri" panose="020F0502020204030204" pitchFamily="34" charset="0"/>
                        </a:rPr>
                        <a:t>                        -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050" b="0" i="0" u="none" strike="noStrike">
                          <a:solidFill>
                            <a:srgbClr val="203764"/>
                          </a:solidFill>
                          <a:effectLst/>
                          <a:latin typeface="Calibri" panose="020F0502020204030204" pitchFamily="34" charset="0"/>
                          <a:cs typeface="Calibri" panose="020F0502020204030204" pitchFamily="34" charset="0"/>
                        </a:rPr>
                        <a:t>                        -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050" b="0" i="0" u="none" strike="noStrike">
                          <a:solidFill>
                            <a:srgbClr val="203764"/>
                          </a:solidFill>
                          <a:effectLst/>
                          <a:latin typeface="Calibri" panose="020F0502020204030204" pitchFamily="34" charset="0"/>
                          <a:cs typeface="Calibri" panose="020F0502020204030204" pitchFamily="34" charset="0"/>
                        </a:rPr>
                        <a:t>                       -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050" b="0" i="0" u="none" strike="noStrike">
                          <a:solidFill>
                            <a:srgbClr val="203764"/>
                          </a:solidFill>
                          <a:effectLst/>
                          <a:latin typeface="Calibri" panose="020F0502020204030204" pitchFamily="34" charset="0"/>
                          <a:cs typeface="Calibri" panose="020F0502020204030204" pitchFamily="34" charset="0"/>
                        </a:rPr>
                        <a:t>                      -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050" b="0" i="0" u="none" strike="noStrike">
                          <a:solidFill>
                            <a:srgbClr val="203764"/>
                          </a:solidFill>
                          <a:effectLst/>
                          <a:latin typeface="Calibri" panose="020F0502020204030204" pitchFamily="34" charset="0"/>
                          <a:cs typeface="Calibri" panose="020F0502020204030204" pitchFamily="34" charset="0"/>
                        </a:rPr>
                        <a:t>                       -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050" b="0" i="0" u="none" strike="noStrike">
                          <a:solidFill>
                            <a:srgbClr val="203764"/>
                          </a:solidFill>
                          <a:effectLst/>
                          <a:latin typeface="Calibri" panose="020F0502020204030204" pitchFamily="34" charset="0"/>
                          <a:cs typeface="Calibri" panose="020F0502020204030204" pitchFamily="34" charset="0"/>
                        </a:rPr>
                        <a:t>                      -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000" b="0" i="0" u="none" strike="noStrike">
                          <a:solidFill>
                            <a:srgbClr val="203764"/>
                          </a:solidFill>
                          <a:effectLst/>
                          <a:latin typeface="Calibri" panose="020F0502020204030204" pitchFamily="34" charset="0"/>
                          <a:cs typeface="Calibri" panose="020F0502020204030204" pitchFamily="34" charset="0"/>
                        </a:rPr>
                        <a:t>0%</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000" b="0" i="0" u="none" strike="noStrike" dirty="0">
                          <a:solidFill>
                            <a:srgbClr val="203764"/>
                          </a:solidFill>
                          <a:effectLst/>
                          <a:latin typeface="Calibri" panose="020F0502020204030204" pitchFamily="34" charset="0"/>
                          <a:cs typeface="Calibri" panose="020F0502020204030204" pitchFamily="34" charset="0"/>
                        </a:rPr>
                        <a:t>0%</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000" b="0" i="0" u="none" strike="noStrike" dirty="0">
                          <a:solidFill>
                            <a:srgbClr val="203764"/>
                          </a:solidFill>
                          <a:effectLst/>
                          <a:latin typeface="Calibri" panose="020F0502020204030204" pitchFamily="34" charset="0"/>
                          <a:cs typeface="Calibri" panose="020F0502020204030204" pitchFamily="34" charset="0"/>
                        </a:rPr>
                        <a:t>0%</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000" b="0" i="0" u="none" strike="noStrike">
                          <a:solidFill>
                            <a:srgbClr val="203764"/>
                          </a:solidFill>
                          <a:effectLst/>
                          <a:latin typeface="Calibri" panose="020F0502020204030204" pitchFamily="34" charset="0"/>
                          <a:cs typeface="Calibri" panose="020F0502020204030204" pitchFamily="34" charset="0"/>
                        </a:rPr>
                        <a:t>0%</a:t>
                      </a:r>
                    </a:p>
                  </a:txBody>
                  <a:tcPr marL="0" marR="0" marT="0" marB="0" anchor="ctr">
                    <a:lnL w="6350" cap="flat" cmpd="sng" algn="ctr">
                      <a:solidFill>
                        <a:srgbClr val="B8CCE4"/>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extLst>
                  <a:ext uri="{0D108BD9-81ED-4DB2-BD59-A6C34878D82A}">
                    <a16:rowId xmlns:a16="http://schemas.microsoft.com/office/drawing/2014/main" xmlns="" val="4172905372"/>
                  </a:ext>
                </a:extLst>
              </a:tr>
              <a:tr h="264266">
                <a:tc>
                  <a:txBody>
                    <a:bodyPr/>
                    <a:lstStyle/>
                    <a:p>
                      <a:pPr algn="l" rtl="0" fontAlgn="ctr"/>
                      <a:r>
                        <a:rPr lang="es-CO" sz="1000" b="0" i="0" u="none" strike="noStrike">
                          <a:solidFill>
                            <a:srgbClr val="203764"/>
                          </a:solidFill>
                          <a:effectLst/>
                          <a:latin typeface="Calibri" panose="020F0502020204030204" pitchFamily="34" charset="0"/>
                          <a:cs typeface="Calibri" panose="020F0502020204030204" pitchFamily="34" charset="0"/>
                        </a:rPr>
                        <a:t>Disminución de pasivos </a:t>
                      </a:r>
                    </a:p>
                  </a:txBody>
                  <a:tcPr marL="0" marR="0" marT="0" marB="0" anchor="ctr">
                    <a:lnL w="12700" cap="flat" cmpd="sng" algn="ctr">
                      <a:solidFill>
                        <a:schemeClr val="tx1"/>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050" b="0" i="0" u="none" strike="noStrike">
                          <a:solidFill>
                            <a:srgbClr val="203764"/>
                          </a:solidFill>
                          <a:effectLst/>
                          <a:latin typeface="Calibri" panose="020F0502020204030204" pitchFamily="34" charset="0"/>
                          <a:cs typeface="Calibri" panose="020F0502020204030204" pitchFamily="34" charset="0"/>
                        </a:rPr>
                        <a:t>                        -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050" b="0" i="0" u="none" strike="noStrike">
                          <a:solidFill>
                            <a:srgbClr val="203764"/>
                          </a:solidFill>
                          <a:effectLst/>
                          <a:latin typeface="Calibri" panose="020F0502020204030204" pitchFamily="34" charset="0"/>
                          <a:cs typeface="Calibri" panose="020F0502020204030204" pitchFamily="34" charset="0"/>
                        </a:rPr>
                        <a:t>                        -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050" b="0" i="0" u="none" strike="noStrike">
                          <a:solidFill>
                            <a:srgbClr val="203764"/>
                          </a:solidFill>
                          <a:effectLst/>
                          <a:latin typeface="Calibri" panose="020F0502020204030204" pitchFamily="34" charset="0"/>
                          <a:cs typeface="Calibri" panose="020F0502020204030204" pitchFamily="34" charset="0"/>
                        </a:rPr>
                        <a:t>                       -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050" b="0" i="0" u="none" strike="noStrike">
                          <a:solidFill>
                            <a:srgbClr val="203764"/>
                          </a:solidFill>
                          <a:effectLst/>
                          <a:latin typeface="Calibri" panose="020F0502020204030204" pitchFamily="34" charset="0"/>
                          <a:cs typeface="Calibri" panose="020F0502020204030204" pitchFamily="34" charset="0"/>
                        </a:rPr>
                        <a:t>                      -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050" b="0" i="0" u="none" strike="noStrike">
                          <a:solidFill>
                            <a:srgbClr val="203764"/>
                          </a:solidFill>
                          <a:effectLst/>
                          <a:latin typeface="Calibri" panose="020F0502020204030204" pitchFamily="34" charset="0"/>
                          <a:cs typeface="Calibri" panose="020F0502020204030204" pitchFamily="34" charset="0"/>
                        </a:rPr>
                        <a:t>                       -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050" b="0" i="0" u="none" strike="noStrike">
                          <a:solidFill>
                            <a:srgbClr val="203764"/>
                          </a:solidFill>
                          <a:effectLst/>
                          <a:latin typeface="Calibri" panose="020F0502020204030204" pitchFamily="34" charset="0"/>
                          <a:cs typeface="Calibri" panose="020F0502020204030204" pitchFamily="34" charset="0"/>
                        </a:rPr>
                        <a:t>                      -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000" b="0" i="0" u="none" strike="noStrike">
                          <a:solidFill>
                            <a:srgbClr val="203764"/>
                          </a:solidFill>
                          <a:effectLst/>
                          <a:latin typeface="Calibri" panose="020F0502020204030204" pitchFamily="34" charset="0"/>
                          <a:cs typeface="Calibri" panose="020F0502020204030204" pitchFamily="34" charset="0"/>
                        </a:rPr>
                        <a:t>0%</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000" b="0" i="0" u="none" strike="noStrike">
                          <a:solidFill>
                            <a:srgbClr val="203764"/>
                          </a:solidFill>
                          <a:effectLst/>
                          <a:latin typeface="Calibri" panose="020F0502020204030204" pitchFamily="34" charset="0"/>
                          <a:cs typeface="Calibri" panose="020F0502020204030204" pitchFamily="34" charset="0"/>
                        </a:rPr>
                        <a:t>0%</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000" b="0" i="0" u="none" strike="noStrike" dirty="0">
                          <a:solidFill>
                            <a:srgbClr val="203764"/>
                          </a:solidFill>
                          <a:effectLst/>
                          <a:latin typeface="Calibri" panose="020F0502020204030204" pitchFamily="34" charset="0"/>
                          <a:cs typeface="Calibri" panose="020F0502020204030204" pitchFamily="34" charset="0"/>
                        </a:rPr>
                        <a:t>0%</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000" b="0" i="0" u="none" strike="noStrike">
                          <a:solidFill>
                            <a:srgbClr val="203764"/>
                          </a:solidFill>
                          <a:effectLst/>
                          <a:latin typeface="Calibri" panose="020F0502020204030204" pitchFamily="34" charset="0"/>
                          <a:cs typeface="Calibri" panose="020F0502020204030204" pitchFamily="34" charset="0"/>
                        </a:rPr>
                        <a:t>0%</a:t>
                      </a:r>
                    </a:p>
                  </a:txBody>
                  <a:tcPr marL="0" marR="0" marT="0" marB="0" anchor="ctr">
                    <a:lnL w="6350" cap="flat" cmpd="sng" algn="ctr">
                      <a:solidFill>
                        <a:srgbClr val="B8CCE4"/>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extLst>
                  <a:ext uri="{0D108BD9-81ED-4DB2-BD59-A6C34878D82A}">
                    <a16:rowId xmlns:a16="http://schemas.microsoft.com/office/drawing/2014/main" xmlns="" val="2299588948"/>
                  </a:ext>
                </a:extLst>
              </a:tr>
              <a:tr h="178132">
                <a:tc>
                  <a:txBody>
                    <a:bodyPr/>
                    <a:lstStyle/>
                    <a:p>
                      <a:pPr algn="l" rtl="0" fontAlgn="ctr"/>
                      <a:r>
                        <a:rPr lang="es-CO" sz="1000" b="0" i="0" u="none" strike="noStrike">
                          <a:solidFill>
                            <a:srgbClr val="203764"/>
                          </a:solidFill>
                          <a:effectLst/>
                          <a:latin typeface="Calibri" panose="020F0502020204030204" pitchFamily="34" charset="0"/>
                          <a:cs typeface="Calibri" panose="020F0502020204030204" pitchFamily="34" charset="0"/>
                        </a:rPr>
                        <a:t>Gastos por tributos, multas, sanciones e intereses de mora </a:t>
                      </a:r>
                    </a:p>
                  </a:txBody>
                  <a:tcPr marL="0" marR="0" marT="0" marB="0" anchor="ctr">
                    <a:lnL w="12700" cap="flat" cmpd="sng" algn="ctr">
                      <a:solidFill>
                        <a:schemeClr val="tx1"/>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050" b="0" i="0" u="none" strike="noStrike">
                          <a:solidFill>
                            <a:srgbClr val="203764"/>
                          </a:solidFill>
                          <a:effectLst/>
                          <a:latin typeface="Calibri" panose="020F0502020204030204" pitchFamily="34" charset="0"/>
                          <a:cs typeface="Calibri" panose="020F0502020204030204" pitchFamily="34" charset="0"/>
                        </a:rPr>
                        <a:t>                  103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050" b="0" i="0" u="none" strike="noStrike">
                          <a:solidFill>
                            <a:srgbClr val="203764"/>
                          </a:solidFill>
                          <a:effectLst/>
                          <a:latin typeface="Calibri" panose="020F0502020204030204" pitchFamily="34" charset="0"/>
                          <a:cs typeface="Calibri" panose="020F0502020204030204" pitchFamily="34" charset="0"/>
                        </a:rPr>
                        <a:t>                  103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050" b="0" i="0" u="none" strike="noStrike" dirty="0">
                          <a:solidFill>
                            <a:srgbClr val="203764"/>
                          </a:solidFill>
                          <a:effectLst/>
                          <a:latin typeface="Calibri" panose="020F0502020204030204" pitchFamily="34" charset="0"/>
                          <a:cs typeface="Calibri" panose="020F0502020204030204" pitchFamily="34" charset="0"/>
                        </a:rPr>
                        <a:t>                </a:t>
                      </a:r>
                      <a:r>
                        <a:rPr lang="es-CO" sz="1050" b="0" i="0" u="none" strike="noStrike" dirty="0" smtClean="0">
                          <a:solidFill>
                            <a:srgbClr val="203764"/>
                          </a:solidFill>
                          <a:effectLst/>
                          <a:latin typeface="Calibri" panose="020F0502020204030204" pitchFamily="34" charset="0"/>
                          <a:cs typeface="Calibri" panose="020F0502020204030204" pitchFamily="34" charset="0"/>
                        </a:rPr>
                        <a:t>119 </a:t>
                      </a:r>
                      <a:endParaRPr lang="es-CO" sz="1050" b="0" i="0" u="none" strike="noStrike" dirty="0">
                        <a:solidFill>
                          <a:srgbClr val="203764"/>
                        </a:solidFill>
                        <a:effectLst/>
                        <a:latin typeface="Calibri" panose="020F0502020204030204" pitchFamily="34" charset="0"/>
                        <a:cs typeface="Calibri" panose="020F0502020204030204" pitchFamily="34" charset="0"/>
                      </a:endParaRP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050" b="0" i="0" u="none" strike="noStrike">
                          <a:solidFill>
                            <a:srgbClr val="203764"/>
                          </a:solidFill>
                          <a:effectLst/>
                          <a:latin typeface="Calibri" panose="020F0502020204030204" pitchFamily="34" charset="0"/>
                          <a:cs typeface="Calibri" panose="020F0502020204030204" pitchFamily="34" charset="0"/>
                        </a:rPr>
                        <a:t>                 123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050" b="0" i="0" u="none" strike="noStrike" dirty="0">
                          <a:solidFill>
                            <a:srgbClr val="203764"/>
                          </a:solidFill>
                          <a:effectLst/>
                          <a:latin typeface="Calibri" panose="020F0502020204030204" pitchFamily="34" charset="0"/>
                          <a:cs typeface="Calibri" panose="020F0502020204030204" pitchFamily="34" charset="0"/>
                        </a:rPr>
                        <a:t>                 </a:t>
                      </a:r>
                      <a:r>
                        <a:rPr lang="es-CO" sz="1050" b="0" i="0" u="none" strike="noStrike" dirty="0" smtClean="0">
                          <a:solidFill>
                            <a:srgbClr val="203764"/>
                          </a:solidFill>
                          <a:effectLst/>
                          <a:latin typeface="Calibri" panose="020F0502020204030204" pitchFamily="34" charset="0"/>
                          <a:cs typeface="Calibri" panose="020F0502020204030204" pitchFamily="34" charset="0"/>
                        </a:rPr>
                        <a:t>126 </a:t>
                      </a:r>
                      <a:endParaRPr lang="es-CO" sz="1050" b="0" i="0" u="none" strike="noStrike" dirty="0">
                        <a:solidFill>
                          <a:srgbClr val="203764"/>
                        </a:solidFill>
                        <a:effectLst/>
                        <a:latin typeface="Calibri" panose="020F0502020204030204" pitchFamily="34" charset="0"/>
                        <a:cs typeface="Calibri" panose="020F0502020204030204" pitchFamily="34" charset="0"/>
                      </a:endParaRP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050" b="0" i="0" u="none" strike="noStrike">
                          <a:solidFill>
                            <a:srgbClr val="203764"/>
                          </a:solidFill>
                          <a:effectLst/>
                          <a:latin typeface="Calibri" panose="020F0502020204030204" pitchFamily="34" charset="0"/>
                          <a:cs typeface="Calibri" panose="020F0502020204030204" pitchFamily="34" charset="0"/>
                        </a:rPr>
                        <a:t>                130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000" b="0" i="0" u="none" strike="noStrike">
                          <a:solidFill>
                            <a:srgbClr val="203764"/>
                          </a:solidFill>
                          <a:effectLst/>
                          <a:latin typeface="Calibri" panose="020F0502020204030204" pitchFamily="34" charset="0"/>
                          <a:cs typeface="Calibri" panose="020F0502020204030204" pitchFamily="34" charset="0"/>
                        </a:rPr>
                        <a:t>16%</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000" b="0" i="0" u="none" strike="noStrike">
                          <a:solidFill>
                            <a:srgbClr val="203764"/>
                          </a:solidFill>
                          <a:effectLst/>
                          <a:latin typeface="Calibri" panose="020F0502020204030204" pitchFamily="34" charset="0"/>
                          <a:cs typeface="Calibri" panose="020F0502020204030204" pitchFamily="34" charset="0"/>
                        </a:rPr>
                        <a:t>3%</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000" b="0" i="0" u="none" strike="noStrike" dirty="0">
                          <a:solidFill>
                            <a:srgbClr val="203764"/>
                          </a:solidFill>
                          <a:effectLst/>
                          <a:latin typeface="Calibri" panose="020F0502020204030204" pitchFamily="34" charset="0"/>
                          <a:cs typeface="Calibri" panose="020F0502020204030204" pitchFamily="34" charset="0"/>
                        </a:rPr>
                        <a:t>3%</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000" b="0" i="0" u="none" strike="noStrike" dirty="0">
                          <a:solidFill>
                            <a:srgbClr val="203764"/>
                          </a:solidFill>
                          <a:effectLst/>
                          <a:latin typeface="Calibri" panose="020F0502020204030204" pitchFamily="34" charset="0"/>
                          <a:cs typeface="Calibri" panose="020F0502020204030204" pitchFamily="34" charset="0"/>
                        </a:rPr>
                        <a:t>3%</a:t>
                      </a:r>
                    </a:p>
                  </a:txBody>
                  <a:tcPr marL="0" marR="0" marT="0" marB="0" anchor="ctr">
                    <a:lnL w="6350" cap="flat" cmpd="sng" algn="ctr">
                      <a:solidFill>
                        <a:srgbClr val="B8CCE4"/>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extLst>
                  <a:ext uri="{0D108BD9-81ED-4DB2-BD59-A6C34878D82A}">
                    <a16:rowId xmlns:a16="http://schemas.microsoft.com/office/drawing/2014/main" xmlns="" val="4085837770"/>
                  </a:ext>
                </a:extLst>
              </a:tr>
              <a:tr h="264266">
                <a:tc>
                  <a:txBody>
                    <a:bodyPr/>
                    <a:lstStyle/>
                    <a:p>
                      <a:pPr algn="l" rtl="0" fontAlgn="ctr"/>
                      <a:r>
                        <a:rPr lang="es-CO" sz="1000" b="0" i="0" u="none" strike="noStrike" dirty="0">
                          <a:solidFill>
                            <a:srgbClr val="203764"/>
                          </a:solidFill>
                          <a:effectLst/>
                          <a:latin typeface="Calibri" panose="020F0502020204030204" pitchFamily="34" charset="0"/>
                          <a:cs typeface="Calibri" panose="020F0502020204030204" pitchFamily="34" charset="0"/>
                        </a:rPr>
                        <a:t>Servicio de la Deuda</a:t>
                      </a:r>
                    </a:p>
                  </a:txBody>
                  <a:tcPr marL="0" marR="0" marT="0" marB="0" anchor="ctr">
                    <a:lnL w="12700" cap="flat" cmpd="sng" algn="ctr">
                      <a:solidFill>
                        <a:schemeClr val="tx1"/>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rtl="0" fontAlgn="ctr"/>
                      <a:r>
                        <a:rPr lang="es-CO" sz="1050" b="0" i="0" u="none" strike="noStrike">
                          <a:solidFill>
                            <a:srgbClr val="203764"/>
                          </a:solidFill>
                          <a:effectLst/>
                          <a:latin typeface="Calibri" panose="020F0502020204030204" pitchFamily="34" charset="0"/>
                          <a:cs typeface="Calibri" panose="020F0502020204030204" pitchFamily="34" charset="0"/>
                        </a:rPr>
                        <a:t>                        -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rtl="0" fontAlgn="ctr"/>
                      <a:r>
                        <a:rPr lang="es-CO" sz="1050" b="0" i="0" u="none" strike="noStrike">
                          <a:solidFill>
                            <a:srgbClr val="203764"/>
                          </a:solidFill>
                          <a:effectLst/>
                          <a:latin typeface="Calibri" panose="020F0502020204030204" pitchFamily="34" charset="0"/>
                          <a:cs typeface="Calibri" panose="020F0502020204030204" pitchFamily="34" charset="0"/>
                        </a:rPr>
                        <a:t>                        -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rtl="0" fontAlgn="ctr"/>
                      <a:r>
                        <a:rPr lang="es-CO" sz="1050" b="0" i="0" u="none" strike="noStrike">
                          <a:solidFill>
                            <a:srgbClr val="203764"/>
                          </a:solidFill>
                          <a:effectLst/>
                          <a:latin typeface="Calibri" panose="020F0502020204030204" pitchFamily="34" charset="0"/>
                          <a:cs typeface="Calibri" panose="020F0502020204030204" pitchFamily="34" charset="0"/>
                        </a:rPr>
                        <a:t>                       -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rtl="0" fontAlgn="ctr"/>
                      <a:r>
                        <a:rPr lang="es-CO" sz="1050" b="0" i="0" u="none" strike="noStrike">
                          <a:solidFill>
                            <a:srgbClr val="203764"/>
                          </a:solidFill>
                          <a:effectLst/>
                          <a:latin typeface="Calibri" panose="020F0502020204030204" pitchFamily="34" charset="0"/>
                          <a:cs typeface="Calibri" panose="020F0502020204030204" pitchFamily="34" charset="0"/>
                        </a:rPr>
                        <a:t>                      -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rtl="0" fontAlgn="ctr"/>
                      <a:r>
                        <a:rPr lang="es-CO" sz="1050" b="0" i="0" u="none" strike="noStrike">
                          <a:solidFill>
                            <a:srgbClr val="203764"/>
                          </a:solidFill>
                          <a:effectLst/>
                          <a:latin typeface="Calibri" panose="020F0502020204030204" pitchFamily="34" charset="0"/>
                          <a:cs typeface="Calibri" panose="020F0502020204030204" pitchFamily="34" charset="0"/>
                        </a:rPr>
                        <a:t>                       -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rtl="0" fontAlgn="ctr"/>
                      <a:r>
                        <a:rPr lang="es-CO" sz="1050" b="0" i="0" u="none" strike="noStrike">
                          <a:solidFill>
                            <a:srgbClr val="203764"/>
                          </a:solidFill>
                          <a:effectLst/>
                          <a:latin typeface="Calibri" panose="020F0502020204030204" pitchFamily="34" charset="0"/>
                          <a:cs typeface="Calibri" panose="020F0502020204030204" pitchFamily="34" charset="0"/>
                        </a:rPr>
                        <a:t>                      -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rtl="0" fontAlgn="ctr"/>
                      <a:r>
                        <a:rPr lang="es-CO" sz="1000" b="0" i="0" u="none" strike="noStrike">
                          <a:solidFill>
                            <a:srgbClr val="203764"/>
                          </a:solidFill>
                          <a:effectLst/>
                          <a:latin typeface="Calibri" panose="020F0502020204030204" pitchFamily="34" charset="0"/>
                          <a:cs typeface="Calibri" panose="020F0502020204030204" pitchFamily="34" charset="0"/>
                        </a:rPr>
                        <a:t>0%</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rtl="0" fontAlgn="ctr"/>
                      <a:r>
                        <a:rPr lang="es-CO" sz="1000" b="0" i="0" u="none" strike="noStrike">
                          <a:solidFill>
                            <a:srgbClr val="203764"/>
                          </a:solidFill>
                          <a:effectLst/>
                          <a:latin typeface="Calibri" panose="020F0502020204030204" pitchFamily="34" charset="0"/>
                          <a:cs typeface="Calibri" panose="020F0502020204030204" pitchFamily="34" charset="0"/>
                        </a:rPr>
                        <a:t>0%</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rtl="0" fontAlgn="ctr"/>
                      <a:r>
                        <a:rPr lang="es-CO" sz="1000" b="0" i="0" u="none" strike="noStrike" dirty="0">
                          <a:solidFill>
                            <a:srgbClr val="203764"/>
                          </a:solidFill>
                          <a:effectLst/>
                          <a:latin typeface="Calibri" panose="020F0502020204030204" pitchFamily="34" charset="0"/>
                          <a:cs typeface="Calibri" panose="020F0502020204030204" pitchFamily="34" charset="0"/>
                        </a:rPr>
                        <a:t>0%</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rtl="0" fontAlgn="ctr"/>
                      <a:r>
                        <a:rPr lang="es-CO" sz="1000" b="0" i="0" u="none" strike="noStrike" dirty="0">
                          <a:solidFill>
                            <a:srgbClr val="203764"/>
                          </a:solidFill>
                          <a:effectLst/>
                          <a:latin typeface="Calibri" panose="020F0502020204030204" pitchFamily="34" charset="0"/>
                          <a:cs typeface="Calibri" panose="020F0502020204030204" pitchFamily="34" charset="0"/>
                        </a:rPr>
                        <a:t>0%</a:t>
                      </a:r>
                    </a:p>
                  </a:txBody>
                  <a:tcPr marL="0" marR="0" marT="0" marB="0" anchor="ctr">
                    <a:lnL w="6350" cap="flat" cmpd="sng" algn="ctr">
                      <a:solidFill>
                        <a:srgbClr val="B8CCE4"/>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B8CCE4"/>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3018379324"/>
                  </a:ext>
                </a:extLst>
              </a:tr>
            </a:tbl>
          </a:graphicData>
        </a:graphic>
      </p:graphicFrame>
    </p:spTree>
    <p:extLst>
      <p:ext uri="{BB962C8B-B14F-4D97-AF65-F5344CB8AC3E}">
        <p14:creationId xmlns:p14="http://schemas.microsoft.com/office/powerpoint/2010/main" val="46469452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5">
            <a:extLst>
              <a:ext uri="{FF2B5EF4-FFF2-40B4-BE49-F238E27FC236}">
                <a16:creationId xmlns:a16="http://schemas.microsoft.com/office/drawing/2014/main" xmlns="" id="{147A00F9-85D5-482F-8929-515BA65B6DAA}"/>
              </a:ext>
            </a:extLst>
          </p:cNvPr>
          <p:cNvSpPr>
            <a:spLocks noGrp="1"/>
          </p:cNvSpPr>
          <p:nvPr>
            <p:ph type="title"/>
          </p:nvPr>
        </p:nvSpPr>
        <p:spPr>
          <a:xfrm>
            <a:off x="292653" y="305384"/>
            <a:ext cx="11613596" cy="559387"/>
          </a:xfrm>
        </p:spPr>
        <p:txBody>
          <a:bodyPr/>
          <a:lstStyle/>
          <a:p>
            <a:r>
              <a:rPr lang="es-CO" dirty="0" smtClean="0"/>
              <a:t>2.1 </a:t>
            </a:r>
            <a:r>
              <a:rPr lang="es-CO" dirty="0"/>
              <a:t>Solicitud MGMP Funcionamiento</a:t>
            </a:r>
          </a:p>
        </p:txBody>
      </p:sp>
      <p:sp>
        <p:nvSpPr>
          <p:cNvPr id="17" name="Text Placeholder 16">
            <a:extLst>
              <a:ext uri="{FF2B5EF4-FFF2-40B4-BE49-F238E27FC236}">
                <a16:creationId xmlns:a16="http://schemas.microsoft.com/office/drawing/2014/main" xmlns="" id="{CC7E4799-0F53-4A92-81A5-D4162B3A1AAE}"/>
              </a:ext>
            </a:extLst>
          </p:cNvPr>
          <p:cNvSpPr>
            <a:spLocks noGrp="1"/>
          </p:cNvSpPr>
          <p:nvPr>
            <p:ph type="body" sz="quarter" idx="10"/>
          </p:nvPr>
        </p:nvSpPr>
        <p:spPr>
          <a:xfrm>
            <a:off x="291865" y="938021"/>
            <a:ext cx="11614384" cy="360939"/>
          </a:xfrm>
        </p:spPr>
        <p:txBody>
          <a:bodyPr/>
          <a:lstStyle/>
          <a:p>
            <a:r>
              <a:rPr lang="es-CO" dirty="0"/>
              <a:t>Resumen de Requerimientos Adicionales en Funcionamiento (con respecto a </a:t>
            </a:r>
            <a:r>
              <a:rPr lang="es-CO" dirty="0" smtClean="0"/>
              <a:t>2020)</a:t>
            </a:r>
            <a:endParaRPr lang="es-CO" dirty="0"/>
          </a:p>
        </p:txBody>
      </p:sp>
      <p:sp>
        <p:nvSpPr>
          <p:cNvPr id="4" name="Rectángulo 3"/>
          <p:cNvSpPr/>
          <p:nvPr/>
        </p:nvSpPr>
        <p:spPr>
          <a:xfrm>
            <a:off x="396922" y="1525223"/>
            <a:ext cx="11240493" cy="1277273"/>
          </a:xfrm>
          <a:prstGeom prst="rect">
            <a:avLst/>
          </a:prstGeom>
        </p:spPr>
        <p:txBody>
          <a:bodyPr wrap="square">
            <a:spAutoFit/>
          </a:bodyPr>
          <a:lstStyle/>
          <a:p>
            <a:pPr algn="just"/>
            <a:r>
              <a:rPr lang="es-ES" sz="1100" dirty="0"/>
              <a:t>1. Proceso servicios postales y mensajería: Teniendo en cuenta que la gestión de la correspondencia hace parte de las actividades permanentes que deben ser cubiertas por presupuesto de funcionamiento, por cuanto es una actividad recurrente, financiada durante el año 2019 con recursos del proyecto de inversión “Administración del acervo documental de la Supersolidaria Bogotá”, rubro presupuestal  C- 1399-1000-4-0-1399052, es menester ordenar en ese sentido la inversión dedicando los recursos del proyecto a las metas de la gestión documental definidos en este y su alineación con los compromisos establecidos en los planes, programas y proyectos institucionales; finalmente, correspondencia desde su quehacer diario responde y obedece es al funcionamiento de la Superintendencia, y seguir financiando desde el Proyecto, afecta la inversión, destinación de recursos y por tanto evolución del Plan Institucional de Archivos-PINAR y Programa de Gestión Documental-PGD.</a:t>
            </a:r>
            <a:endParaRPr lang="es-CO" sz="1100" dirty="0"/>
          </a:p>
        </p:txBody>
      </p:sp>
      <p:pic>
        <p:nvPicPr>
          <p:cNvPr id="7" name="Imagen 6">
            <a:extLst>
              <a:ext uri="{FF2B5EF4-FFF2-40B4-BE49-F238E27FC236}">
                <a16:creationId xmlns:a16="http://schemas.microsoft.com/office/drawing/2014/main" xmlns="" id="{00000000-0008-0000-0A00-000002000000}"/>
              </a:ext>
            </a:extLst>
          </p:cNvPr>
          <p:cNvPicPr>
            <a:picLocks noChangeAspect="1"/>
          </p:cNvPicPr>
          <p:nvPr/>
        </p:nvPicPr>
        <p:blipFill rotWithShape="1">
          <a:blip r:embed="rId2"/>
          <a:srcRect l="28240" t="36649" r="35884" b="53677"/>
          <a:stretch/>
        </p:blipFill>
        <p:spPr>
          <a:xfrm>
            <a:off x="3373880" y="2898676"/>
            <a:ext cx="4980215" cy="707571"/>
          </a:xfrm>
          <a:prstGeom prst="rect">
            <a:avLst/>
          </a:prstGeom>
        </p:spPr>
      </p:pic>
      <p:sp>
        <p:nvSpPr>
          <p:cNvPr id="5" name="Rectángulo 4"/>
          <p:cNvSpPr/>
          <p:nvPr/>
        </p:nvSpPr>
        <p:spPr>
          <a:xfrm>
            <a:off x="291865" y="3702427"/>
            <a:ext cx="11427439" cy="1954381"/>
          </a:xfrm>
          <a:prstGeom prst="rect">
            <a:avLst/>
          </a:prstGeom>
        </p:spPr>
        <p:txBody>
          <a:bodyPr wrap="square">
            <a:spAutoFit/>
          </a:bodyPr>
          <a:lstStyle/>
          <a:p>
            <a:pPr algn="just"/>
            <a:r>
              <a:rPr lang="es-CO" sz="1100" dirty="0"/>
              <a:t>2. Incremento gastos de papelería, aseo y cafetería, ferretería, inmobiliario, servicios públicos: Teniendo en cuenta el incremento de contratistas y nuevos procesos establecidos por la administración actual (Supervisión basada en riesgos, actualización de procesos y procedimientos, arquitectura empresarial, adquisición de nueva sede, centro de pensamiento, etc.), los cuales para su ejecución generan una mayor carga laboral, mayor número de entidades supervisadas, incremento en los insumos como papel, carpetas, cajas, esferos, lápices; incrementos de insumos de aseo y cafetería aumentan el presupuesto  de gastos generales del funcionamiento de la entidad.</a:t>
            </a:r>
          </a:p>
          <a:p>
            <a:endParaRPr lang="es-CO" sz="1100" dirty="0"/>
          </a:p>
          <a:p>
            <a:pPr algn="just"/>
            <a:r>
              <a:rPr lang="es-CO" sz="1100" dirty="0"/>
              <a:t>3. Prestación de servicios de apoyo administrativo: Debido al incremento del número de contratistas para el desarrollo se las actividades de los proyectos misionales de la Supersolidaria durante las últimas vigencias, la Secretaria General específicamente en sus grupo de trabajo correspondientes a Contratos, Administrativa, Talento </a:t>
            </a:r>
            <a:r>
              <a:rPr lang="es-CO" sz="1100" dirty="0" smtClean="0"/>
              <a:t>Humano </a:t>
            </a:r>
            <a:r>
              <a:rPr lang="es-CO" sz="1100" dirty="0"/>
              <a:t>y Gestión Financiera se han ido rezagando en la gestión de sus actividades dado que el volumen incrementa año a año y el número de la planta de personal y contratistas permanece estable, razón por la cual y con el fin de cumplir con las funciones del área se requiere fortalecer cada uno de los grupos ya mencionados.</a:t>
            </a:r>
          </a:p>
        </p:txBody>
      </p:sp>
    </p:spTree>
    <p:extLst>
      <p:ext uri="{BB962C8B-B14F-4D97-AF65-F5344CB8AC3E}">
        <p14:creationId xmlns:p14="http://schemas.microsoft.com/office/powerpoint/2010/main" val="49777102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xmlns="" id="{A9BF9024-8020-45D8-80DC-C010FECB1919}"/>
              </a:ext>
            </a:extLst>
          </p:cNvPr>
          <p:cNvSpPr>
            <a:spLocks noGrp="1"/>
          </p:cNvSpPr>
          <p:nvPr>
            <p:ph type="body" sz="quarter" idx="11"/>
          </p:nvPr>
        </p:nvSpPr>
        <p:spPr/>
        <p:txBody>
          <a:bodyPr>
            <a:normAutofit/>
          </a:bodyPr>
          <a:lstStyle/>
          <a:p>
            <a:r>
              <a:rPr lang="es-CO" dirty="0"/>
              <a:t>Solicitudes MGMP 2020-2023 Inversión</a:t>
            </a:r>
          </a:p>
        </p:txBody>
      </p:sp>
      <p:sp>
        <p:nvSpPr>
          <p:cNvPr id="12" name="Text Placeholder 11">
            <a:extLst>
              <a:ext uri="{FF2B5EF4-FFF2-40B4-BE49-F238E27FC236}">
                <a16:creationId xmlns:a16="http://schemas.microsoft.com/office/drawing/2014/main" xmlns="" id="{F474FB92-D38F-4078-BAA8-B8932BB77242}"/>
              </a:ext>
            </a:extLst>
          </p:cNvPr>
          <p:cNvSpPr>
            <a:spLocks noGrp="1"/>
          </p:cNvSpPr>
          <p:nvPr>
            <p:ph type="body" sz="quarter" idx="12"/>
          </p:nvPr>
        </p:nvSpPr>
        <p:spPr/>
        <p:txBody>
          <a:bodyPr>
            <a:normAutofit/>
          </a:bodyPr>
          <a:lstStyle/>
          <a:p>
            <a:r>
              <a:rPr lang="es-CO" dirty="0"/>
              <a:t>3</a:t>
            </a:r>
            <a:r>
              <a:rPr lang="es-CO" dirty="0" smtClean="0"/>
              <a:t>.</a:t>
            </a:r>
            <a:endParaRPr lang="es-CO" dirty="0"/>
          </a:p>
        </p:txBody>
      </p:sp>
    </p:spTree>
    <p:extLst>
      <p:ext uri="{BB962C8B-B14F-4D97-AF65-F5344CB8AC3E}">
        <p14:creationId xmlns:p14="http://schemas.microsoft.com/office/powerpoint/2010/main" val="126682626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5">
            <a:extLst>
              <a:ext uri="{FF2B5EF4-FFF2-40B4-BE49-F238E27FC236}">
                <a16:creationId xmlns:a16="http://schemas.microsoft.com/office/drawing/2014/main" xmlns="" id="{147A00F9-85D5-482F-8929-515BA65B6DAA}"/>
              </a:ext>
            </a:extLst>
          </p:cNvPr>
          <p:cNvSpPr>
            <a:spLocks noGrp="1"/>
          </p:cNvSpPr>
          <p:nvPr>
            <p:ph type="title"/>
          </p:nvPr>
        </p:nvSpPr>
        <p:spPr>
          <a:xfrm>
            <a:off x="292653" y="673874"/>
            <a:ext cx="11613596" cy="559387"/>
          </a:xfrm>
        </p:spPr>
        <p:txBody>
          <a:bodyPr/>
          <a:lstStyle/>
          <a:p>
            <a:r>
              <a:rPr lang="es-CO" dirty="0"/>
              <a:t>3</a:t>
            </a:r>
            <a:r>
              <a:rPr lang="es-CO" dirty="0" smtClean="0"/>
              <a:t>. </a:t>
            </a:r>
            <a:r>
              <a:rPr lang="es-CO" dirty="0"/>
              <a:t>Solicitud MGMP Inversión</a:t>
            </a:r>
          </a:p>
        </p:txBody>
      </p:sp>
      <p:sp>
        <p:nvSpPr>
          <p:cNvPr id="17" name="Text Placeholder 16">
            <a:extLst>
              <a:ext uri="{FF2B5EF4-FFF2-40B4-BE49-F238E27FC236}">
                <a16:creationId xmlns:a16="http://schemas.microsoft.com/office/drawing/2014/main" xmlns="" id="{CC7E4799-0F53-4A92-81A5-D4162B3A1AAE}"/>
              </a:ext>
            </a:extLst>
          </p:cNvPr>
          <p:cNvSpPr>
            <a:spLocks noGrp="1"/>
          </p:cNvSpPr>
          <p:nvPr>
            <p:ph type="body" sz="quarter" idx="10"/>
          </p:nvPr>
        </p:nvSpPr>
        <p:spPr>
          <a:xfrm>
            <a:off x="291865" y="1347457"/>
            <a:ext cx="11614384" cy="360939"/>
          </a:xfrm>
        </p:spPr>
        <p:txBody>
          <a:bodyPr/>
          <a:lstStyle/>
          <a:p>
            <a:r>
              <a:rPr lang="es-CO" dirty="0"/>
              <a:t>Proyecciones</a:t>
            </a:r>
          </a:p>
          <a:p>
            <a:endParaRPr lang="es-CO" dirty="0"/>
          </a:p>
        </p:txBody>
      </p:sp>
      <p:graphicFrame>
        <p:nvGraphicFramePr>
          <p:cNvPr id="3" name="Tabla 2"/>
          <p:cNvGraphicFramePr>
            <a:graphicFrameLocks noGrp="1"/>
          </p:cNvGraphicFramePr>
          <p:nvPr>
            <p:extLst>
              <p:ext uri="{D42A27DB-BD31-4B8C-83A1-F6EECF244321}">
                <p14:modId xmlns:p14="http://schemas.microsoft.com/office/powerpoint/2010/main" val="4209473779"/>
              </p:ext>
            </p:extLst>
          </p:nvPr>
        </p:nvGraphicFramePr>
        <p:xfrm>
          <a:off x="678821" y="2010807"/>
          <a:ext cx="10515603" cy="2225040"/>
        </p:xfrm>
        <a:graphic>
          <a:graphicData uri="http://schemas.openxmlformats.org/drawingml/2006/table">
            <a:tbl>
              <a:tblPr/>
              <a:tblGrid>
                <a:gridCol w="1419377">
                  <a:extLst>
                    <a:ext uri="{9D8B030D-6E8A-4147-A177-3AD203B41FA5}">
                      <a16:colId xmlns:a16="http://schemas.microsoft.com/office/drawing/2014/main" xmlns="" val="2125632073"/>
                    </a:ext>
                  </a:extLst>
                </a:gridCol>
                <a:gridCol w="717320">
                  <a:extLst>
                    <a:ext uri="{9D8B030D-6E8A-4147-A177-3AD203B41FA5}">
                      <a16:colId xmlns:a16="http://schemas.microsoft.com/office/drawing/2014/main" xmlns="" val="2174111137"/>
                    </a:ext>
                  </a:extLst>
                </a:gridCol>
                <a:gridCol w="717320">
                  <a:extLst>
                    <a:ext uri="{9D8B030D-6E8A-4147-A177-3AD203B41FA5}">
                      <a16:colId xmlns:a16="http://schemas.microsoft.com/office/drawing/2014/main" xmlns="" val="327240900"/>
                    </a:ext>
                  </a:extLst>
                </a:gridCol>
                <a:gridCol w="717320">
                  <a:extLst>
                    <a:ext uri="{9D8B030D-6E8A-4147-A177-3AD203B41FA5}">
                      <a16:colId xmlns:a16="http://schemas.microsoft.com/office/drawing/2014/main" xmlns="" val="1105808201"/>
                    </a:ext>
                  </a:extLst>
                </a:gridCol>
                <a:gridCol w="961513">
                  <a:extLst>
                    <a:ext uri="{9D8B030D-6E8A-4147-A177-3AD203B41FA5}">
                      <a16:colId xmlns:a16="http://schemas.microsoft.com/office/drawing/2014/main" xmlns="" val="1331594175"/>
                    </a:ext>
                  </a:extLst>
                </a:gridCol>
                <a:gridCol w="961513">
                  <a:extLst>
                    <a:ext uri="{9D8B030D-6E8A-4147-A177-3AD203B41FA5}">
                      <a16:colId xmlns:a16="http://schemas.microsoft.com/office/drawing/2014/main" xmlns="" val="2851387693"/>
                    </a:ext>
                  </a:extLst>
                </a:gridCol>
                <a:gridCol w="717320">
                  <a:extLst>
                    <a:ext uri="{9D8B030D-6E8A-4147-A177-3AD203B41FA5}">
                      <a16:colId xmlns:a16="http://schemas.microsoft.com/office/drawing/2014/main" xmlns="" val="2602490466"/>
                    </a:ext>
                  </a:extLst>
                </a:gridCol>
                <a:gridCol w="717320">
                  <a:extLst>
                    <a:ext uri="{9D8B030D-6E8A-4147-A177-3AD203B41FA5}">
                      <a16:colId xmlns:a16="http://schemas.microsoft.com/office/drawing/2014/main" xmlns="" val="124898975"/>
                    </a:ext>
                  </a:extLst>
                </a:gridCol>
                <a:gridCol w="717320">
                  <a:extLst>
                    <a:ext uri="{9D8B030D-6E8A-4147-A177-3AD203B41FA5}">
                      <a16:colId xmlns:a16="http://schemas.microsoft.com/office/drawing/2014/main" xmlns="" val="3476002398"/>
                    </a:ext>
                  </a:extLst>
                </a:gridCol>
                <a:gridCol w="717320">
                  <a:extLst>
                    <a:ext uri="{9D8B030D-6E8A-4147-A177-3AD203B41FA5}">
                      <a16:colId xmlns:a16="http://schemas.microsoft.com/office/drawing/2014/main" xmlns="" val="1811290459"/>
                    </a:ext>
                  </a:extLst>
                </a:gridCol>
                <a:gridCol w="717320">
                  <a:extLst>
                    <a:ext uri="{9D8B030D-6E8A-4147-A177-3AD203B41FA5}">
                      <a16:colId xmlns:a16="http://schemas.microsoft.com/office/drawing/2014/main" xmlns="" val="3617723744"/>
                    </a:ext>
                  </a:extLst>
                </a:gridCol>
                <a:gridCol w="717320">
                  <a:extLst>
                    <a:ext uri="{9D8B030D-6E8A-4147-A177-3AD203B41FA5}">
                      <a16:colId xmlns:a16="http://schemas.microsoft.com/office/drawing/2014/main" xmlns="" val="1674591112"/>
                    </a:ext>
                  </a:extLst>
                </a:gridCol>
                <a:gridCol w="717320">
                  <a:extLst>
                    <a:ext uri="{9D8B030D-6E8A-4147-A177-3AD203B41FA5}">
                      <a16:colId xmlns:a16="http://schemas.microsoft.com/office/drawing/2014/main" xmlns="" val="4038685258"/>
                    </a:ext>
                  </a:extLst>
                </a:gridCol>
              </a:tblGrid>
              <a:tr h="181640">
                <a:tc>
                  <a:txBody>
                    <a:bodyPr/>
                    <a:lstStyle/>
                    <a:p>
                      <a:pPr algn="l" rtl="0" fontAlgn="ctr"/>
                      <a:r>
                        <a:rPr lang="es-CO" sz="1100" b="1" i="0" u="none" strike="noStrike">
                          <a:solidFill>
                            <a:srgbClr val="203764"/>
                          </a:solidFill>
                          <a:effectLst/>
                          <a:latin typeface="Calibri" panose="020F0502020204030204" pitchFamily="34" charset="0"/>
                          <a:cs typeface="Calibri" panose="020F0502020204030204" pitchFamily="34" charset="0"/>
                        </a:rPr>
                        <a:t>Millones de pesos</a:t>
                      </a:r>
                    </a:p>
                  </a:txBody>
                  <a:tcPr marL="0" marR="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ctr"/>
                      <a:endParaRPr lang="es-CO" sz="2000" b="0" i="0" u="none" strike="noStrike">
                        <a:solidFill>
                          <a:srgbClr val="000000"/>
                        </a:solidFill>
                        <a:effectLst/>
                        <a:latin typeface="Calibri" panose="020F0502020204030204" pitchFamily="34" charset="0"/>
                        <a:cs typeface="Calibri" panose="020F0502020204030204" pitchFamily="34" charset="0"/>
                      </a:endParaRPr>
                    </a:p>
                  </a:txBody>
                  <a:tcPr marL="0" marR="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ctr"/>
                      <a:endParaRPr lang="es-CO" sz="2000" b="0" i="0" u="none" strike="noStrike">
                        <a:solidFill>
                          <a:srgbClr val="000000"/>
                        </a:solidFill>
                        <a:effectLst/>
                        <a:latin typeface="Calibri" panose="020F0502020204030204" pitchFamily="34" charset="0"/>
                        <a:cs typeface="Calibri" panose="020F0502020204030204" pitchFamily="34" charset="0"/>
                      </a:endParaRPr>
                    </a:p>
                  </a:txBody>
                  <a:tcPr marL="0" marR="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l" rtl="0" fontAlgn="ctr"/>
                      <a:endParaRPr lang="es-CO" sz="1050" b="0" i="0" u="none" strike="noStrike">
                        <a:solidFill>
                          <a:srgbClr val="000000"/>
                        </a:solidFill>
                        <a:effectLst/>
                        <a:latin typeface="Calibri" panose="020F0502020204030204" pitchFamily="34" charset="0"/>
                        <a:cs typeface="Calibri" panose="020F0502020204030204" pitchFamily="34" charset="0"/>
                      </a:endParaRPr>
                    </a:p>
                  </a:txBody>
                  <a:tcPr marL="0" marR="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l" rtl="0" fontAlgn="ctr"/>
                      <a:endParaRPr lang="es-CO" sz="1050" b="0" i="0" u="none" strike="noStrike">
                        <a:solidFill>
                          <a:srgbClr val="000000"/>
                        </a:solidFill>
                        <a:effectLst/>
                        <a:latin typeface="Calibri" panose="020F0502020204030204" pitchFamily="34" charset="0"/>
                        <a:cs typeface="Calibri" panose="020F0502020204030204" pitchFamily="34" charset="0"/>
                      </a:endParaRPr>
                    </a:p>
                  </a:txBody>
                  <a:tcPr marL="0" marR="0" marT="0" marB="0" anchor="ctr">
                    <a:lnL>
                      <a:noFill/>
                    </a:lnL>
                    <a:lnR w="635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gridSpan="8">
                  <a:txBody>
                    <a:bodyPr/>
                    <a:lstStyle/>
                    <a:p>
                      <a:pPr algn="ctr" rtl="0" fontAlgn="ctr"/>
                      <a:r>
                        <a:rPr lang="es-CO" sz="1600" b="1" i="0" u="none" strike="noStrike">
                          <a:solidFill>
                            <a:srgbClr val="FFFFFF"/>
                          </a:solidFill>
                          <a:effectLst/>
                          <a:latin typeface="Calibri" panose="020F0502020204030204" pitchFamily="34" charset="0"/>
                          <a:cs typeface="Calibri" panose="020F0502020204030204" pitchFamily="34" charset="0"/>
                        </a:rPr>
                        <a:t>MGMP 2021 - 2024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203764"/>
                    </a:solidFill>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extLst>
                  <a:ext uri="{0D108BD9-81ED-4DB2-BD59-A6C34878D82A}">
                    <a16:rowId xmlns:a16="http://schemas.microsoft.com/office/drawing/2014/main" xmlns="" val="1681934956"/>
                  </a:ext>
                </a:extLst>
              </a:tr>
              <a:tr h="146484">
                <a:tc rowSpan="2">
                  <a:txBody>
                    <a:bodyPr/>
                    <a:lstStyle/>
                    <a:p>
                      <a:pPr algn="ctr" rtl="0" fontAlgn="ctr"/>
                      <a:r>
                        <a:rPr lang="es-CO" sz="1400" b="1" i="0" u="none" strike="noStrike" dirty="0" smtClean="0">
                          <a:solidFill>
                            <a:srgbClr val="FFFFFF"/>
                          </a:solidFill>
                          <a:effectLst/>
                          <a:latin typeface="Calibri" panose="020F0502020204030204" pitchFamily="34" charset="0"/>
                          <a:cs typeface="Calibri" panose="020F0502020204030204" pitchFamily="34" charset="0"/>
                        </a:rPr>
                        <a:t>TOTAL***</a:t>
                      </a:r>
                      <a:endParaRPr lang="es-CO" sz="1400" b="1" i="0" u="none" strike="noStrike" dirty="0">
                        <a:solidFill>
                          <a:srgbClr val="FFFFFF"/>
                        </a:solidFill>
                        <a:effectLst/>
                        <a:latin typeface="Calibri" panose="020F0502020204030204" pitchFamily="34" charset="0"/>
                        <a:cs typeface="Calibri" panose="020F0502020204030204" pitchFamily="34" charset="0"/>
                      </a:endParaRPr>
                    </a:p>
                  </a:txBody>
                  <a:tcPr marL="0" marR="0" marT="0" marB="0" anchor="ctr">
                    <a:lnL w="12700" cap="flat" cmpd="sng" algn="ctr">
                      <a:solidFill>
                        <a:srgbClr val="000000"/>
                      </a:solidFill>
                      <a:prstDash val="solid"/>
                      <a:round/>
                      <a:headEnd type="none" w="med" len="med"/>
                      <a:tailEnd type="none" w="med" len="med"/>
                    </a:lnL>
                    <a:lnR w="6350" cap="flat" cmpd="sng" algn="ctr">
                      <a:solidFill>
                        <a:srgbClr val="B8CCE4"/>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203764"/>
                    </a:solidFill>
                  </a:tcPr>
                </a:tc>
                <a:tc gridSpan="2">
                  <a:txBody>
                    <a:bodyPr/>
                    <a:lstStyle/>
                    <a:p>
                      <a:pPr algn="ctr" rtl="0" fontAlgn="ctr"/>
                      <a:r>
                        <a:rPr lang="es-CO" sz="1400" b="1" i="0" u="none" strike="noStrike">
                          <a:solidFill>
                            <a:srgbClr val="FFFFFF"/>
                          </a:solidFill>
                          <a:effectLst/>
                          <a:latin typeface="Calibri" panose="020F0502020204030204" pitchFamily="34" charset="0"/>
                          <a:cs typeface="Calibri" panose="020F0502020204030204" pitchFamily="34" charset="0"/>
                        </a:rPr>
                        <a:t>2020*</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203764"/>
                    </a:solidFill>
                  </a:tcPr>
                </a:tc>
                <a:tc hMerge="1">
                  <a:txBody>
                    <a:bodyPr/>
                    <a:lstStyle/>
                    <a:p>
                      <a:endParaRPr lang="es-CO"/>
                    </a:p>
                  </a:txBody>
                  <a:tcPr/>
                </a:tc>
                <a:tc gridSpan="2">
                  <a:txBody>
                    <a:bodyPr/>
                    <a:lstStyle/>
                    <a:p>
                      <a:pPr algn="ctr" rtl="0" fontAlgn="ctr"/>
                      <a:r>
                        <a:rPr lang="es-CO" sz="1400" b="1" i="0" u="none" strike="noStrike">
                          <a:solidFill>
                            <a:srgbClr val="FFFFFF"/>
                          </a:solidFill>
                          <a:effectLst/>
                          <a:latin typeface="Calibri" panose="020F0502020204030204" pitchFamily="34" charset="0"/>
                          <a:cs typeface="Calibri" panose="020F0502020204030204" pitchFamily="34" charset="0"/>
                        </a:rPr>
                        <a:t>2020**</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203764"/>
                    </a:solidFill>
                  </a:tcPr>
                </a:tc>
                <a:tc hMerge="1">
                  <a:txBody>
                    <a:bodyPr/>
                    <a:lstStyle/>
                    <a:p>
                      <a:endParaRPr lang="es-CO"/>
                    </a:p>
                  </a:txBody>
                  <a:tcPr/>
                </a:tc>
                <a:tc gridSpan="2">
                  <a:txBody>
                    <a:bodyPr/>
                    <a:lstStyle/>
                    <a:p>
                      <a:pPr algn="ctr" rtl="0" fontAlgn="ctr"/>
                      <a:r>
                        <a:rPr lang="es-CO" sz="1400" b="1" i="0" u="none" strike="noStrike">
                          <a:solidFill>
                            <a:srgbClr val="FFFFFF"/>
                          </a:solidFill>
                          <a:effectLst/>
                          <a:latin typeface="Calibri" panose="020F0502020204030204" pitchFamily="34" charset="0"/>
                          <a:cs typeface="Calibri" panose="020F0502020204030204" pitchFamily="34" charset="0"/>
                        </a:rPr>
                        <a:t>2021</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203764"/>
                    </a:solidFill>
                  </a:tcPr>
                </a:tc>
                <a:tc hMerge="1">
                  <a:txBody>
                    <a:bodyPr/>
                    <a:lstStyle/>
                    <a:p>
                      <a:endParaRPr lang="es-CO"/>
                    </a:p>
                  </a:txBody>
                  <a:tcPr/>
                </a:tc>
                <a:tc gridSpan="2">
                  <a:txBody>
                    <a:bodyPr/>
                    <a:lstStyle/>
                    <a:p>
                      <a:pPr algn="ctr" rtl="0" fontAlgn="ctr"/>
                      <a:r>
                        <a:rPr lang="es-CO" sz="1400" b="1" i="0" u="none" strike="noStrike">
                          <a:solidFill>
                            <a:srgbClr val="FFFFFF"/>
                          </a:solidFill>
                          <a:effectLst/>
                          <a:latin typeface="Calibri" panose="020F0502020204030204" pitchFamily="34" charset="0"/>
                          <a:cs typeface="Calibri" panose="020F0502020204030204" pitchFamily="34" charset="0"/>
                        </a:rPr>
                        <a:t>2022</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203764"/>
                    </a:solidFill>
                  </a:tcPr>
                </a:tc>
                <a:tc hMerge="1">
                  <a:txBody>
                    <a:bodyPr/>
                    <a:lstStyle/>
                    <a:p>
                      <a:endParaRPr lang="es-CO"/>
                    </a:p>
                  </a:txBody>
                  <a:tcPr/>
                </a:tc>
                <a:tc gridSpan="2">
                  <a:txBody>
                    <a:bodyPr/>
                    <a:lstStyle/>
                    <a:p>
                      <a:pPr algn="ctr" rtl="0" fontAlgn="ctr"/>
                      <a:r>
                        <a:rPr lang="es-CO" sz="1400" b="1" i="0" u="none" strike="noStrike">
                          <a:solidFill>
                            <a:srgbClr val="FFFFFF"/>
                          </a:solidFill>
                          <a:effectLst/>
                          <a:latin typeface="Calibri" panose="020F0502020204030204" pitchFamily="34" charset="0"/>
                          <a:cs typeface="Calibri" panose="020F0502020204030204" pitchFamily="34" charset="0"/>
                        </a:rPr>
                        <a:t>2023</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203764"/>
                    </a:solidFill>
                  </a:tcPr>
                </a:tc>
                <a:tc hMerge="1">
                  <a:txBody>
                    <a:bodyPr/>
                    <a:lstStyle/>
                    <a:p>
                      <a:endParaRPr lang="es-CO"/>
                    </a:p>
                  </a:txBody>
                  <a:tcPr/>
                </a:tc>
                <a:tc gridSpan="2">
                  <a:txBody>
                    <a:bodyPr/>
                    <a:lstStyle/>
                    <a:p>
                      <a:pPr algn="ctr" rtl="0" fontAlgn="ctr"/>
                      <a:r>
                        <a:rPr lang="es-CO" sz="1400" b="1" i="0" u="none" strike="noStrike">
                          <a:solidFill>
                            <a:srgbClr val="FFFFFF"/>
                          </a:solidFill>
                          <a:effectLst/>
                          <a:latin typeface="Calibri" panose="020F0502020204030204" pitchFamily="34" charset="0"/>
                          <a:cs typeface="Calibri" panose="020F0502020204030204" pitchFamily="34" charset="0"/>
                        </a:rPr>
                        <a:t>2024</a:t>
                      </a:r>
                    </a:p>
                  </a:txBody>
                  <a:tcPr marL="0" marR="0" marT="0" marB="0" anchor="ctr">
                    <a:lnL w="6350" cap="flat" cmpd="sng" algn="ctr">
                      <a:solidFill>
                        <a:srgbClr val="B8CCE4"/>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203764"/>
                    </a:solidFill>
                  </a:tcPr>
                </a:tc>
                <a:tc hMerge="1">
                  <a:txBody>
                    <a:bodyPr/>
                    <a:lstStyle/>
                    <a:p>
                      <a:endParaRPr lang="es-CO"/>
                    </a:p>
                  </a:txBody>
                  <a:tcPr/>
                </a:tc>
                <a:extLst>
                  <a:ext uri="{0D108BD9-81ED-4DB2-BD59-A6C34878D82A}">
                    <a16:rowId xmlns:a16="http://schemas.microsoft.com/office/drawing/2014/main" xmlns="" val="710120348"/>
                  </a:ext>
                </a:extLst>
              </a:tr>
              <a:tr h="152343">
                <a:tc vMerge="1">
                  <a:txBody>
                    <a:bodyPr/>
                    <a:lstStyle/>
                    <a:p>
                      <a:endParaRPr lang="es-CO"/>
                    </a:p>
                  </a:txBody>
                  <a:tcPr/>
                </a:tc>
                <a:tc>
                  <a:txBody>
                    <a:bodyPr/>
                    <a:lstStyle/>
                    <a:p>
                      <a:pPr algn="ctr" rtl="0" fontAlgn="ctr"/>
                      <a:r>
                        <a:rPr lang="es-CO" sz="1400" b="1" i="0" u="none" strike="noStrike">
                          <a:solidFill>
                            <a:srgbClr val="FFFFFF"/>
                          </a:solidFill>
                          <a:effectLst/>
                          <a:latin typeface="Calibri" panose="020F0502020204030204" pitchFamily="34" charset="0"/>
                          <a:cs typeface="Calibri" panose="020F0502020204030204" pitchFamily="34" charset="0"/>
                        </a:rPr>
                        <a:t>Nación</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03764"/>
                    </a:solidFill>
                  </a:tcPr>
                </a:tc>
                <a:tc>
                  <a:txBody>
                    <a:bodyPr/>
                    <a:lstStyle/>
                    <a:p>
                      <a:pPr algn="ctr" rtl="0" fontAlgn="ctr"/>
                      <a:r>
                        <a:rPr lang="es-CO" sz="1400" b="1" i="0" u="none" strike="noStrike">
                          <a:solidFill>
                            <a:srgbClr val="FFFFFF"/>
                          </a:solidFill>
                          <a:effectLst/>
                          <a:latin typeface="Calibri" panose="020F0502020204030204" pitchFamily="34" charset="0"/>
                          <a:cs typeface="Calibri" panose="020F0502020204030204" pitchFamily="34" charset="0"/>
                        </a:rPr>
                        <a:t>Propios</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03764"/>
                    </a:solidFill>
                  </a:tcPr>
                </a:tc>
                <a:tc>
                  <a:txBody>
                    <a:bodyPr/>
                    <a:lstStyle/>
                    <a:p>
                      <a:pPr algn="ctr" rtl="0" fontAlgn="ctr"/>
                      <a:r>
                        <a:rPr lang="es-CO" sz="1400" b="1" i="0" u="none" strike="noStrike">
                          <a:solidFill>
                            <a:srgbClr val="FFFFFF"/>
                          </a:solidFill>
                          <a:effectLst/>
                          <a:latin typeface="Calibri" panose="020F0502020204030204" pitchFamily="34" charset="0"/>
                          <a:cs typeface="Calibri" panose="020F0502020204030204" pitchFamily="34" charset="0"/>
                        </a:rPr>
                        <a:t>Nación</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03764"/>
                    </a:solidFill>
                  </a:tcPr>
                </a:tc>
                <a:tc>
                  <a:txBody>
                    <a:bodyPr/>
                    <a:lstStyle/>
                    <a:p>
                      <a:pPr algn="ctr" rtl="0" fontAlgn="ctr"/>
                      <a:r>
                        <a:rPr lang="es-CO" sz="1400" b="1" i="0" u="none" strike="noStrike">
                          <a:solidFill>
                            <a:srgbClr val="FFFFFF"/>
                          </a:solidFill>
                          <a:effectLst/>
                          <a:latin typeface="Calibri" panose="020F0502020204030204" pitchFamily="34" charset="0"/>
                          <a:cs typeface="Calibri" panose="020F0502020204030204" pitchFamily="34" charset="0"/>
                        </a:rPr>
                        <a:t>Propios</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03764"/>
                    </a:solidFill>
                  </a:tcPr>
                </a:tc>
                <a:tc>
                  <a:txBody>
                    <a:bodyPr/>
                    <a:lstStyle/>
                    <a:p>
                      <a:pPr algn="ctr" rtl="0" fontAlgn="ctr"/>
                      <a:r>
                        <a:rPr lang="es-CO" sz="1400" b="1" i="0" u="none" strike="noStrike">
                          <a:solidFill>
                            <a:srgbClr val="FFFFFF"/>
                          </a:solidFill>
                          <a:effectLst/>
                          <a:latin typeface="Calibri" panose="020F0502020204030204" pitchFamily="34" charset="0"/>
                          <a:cs typeface="Calibri" panose="020F0502020204030204" pitchFamily="34" charset="0"/>
                        </a:rPr>
                        <a:t>Nación</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03764"/>
                    </a:solidFill>
                  </a:tcPr>
                </a:tc>
                <a:tc>
                  <a:txBody>
                    <a:bodyPr/>
                    <a:lstStyle/>
                    <a:p>
                      <a:pPr algn="ctr" rtl="0" fontAlgn="ctr"/>
                      <a:r>
                        <a:rPr lang="es-CO" sz="1400" b="1" i="0" u="none" strike="noStrike">
                          <a:solidFill>
                            <a:srgbClr val="FFFFFF"/>
                          </a:solidFill>
                          <a:effectLst/>
                          <a:latin typeface="Calibri" panose="020F0502020204030204" pitchFamily="34" charset="0"/>
                          <a:cs typeface="Calibri" panose="020F0502020204030204" pitchFamily="34" charset="0"/>
                        </a:rPr>
                        <a:t>Propios</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03764"/>
                    </a:solidFill>
                  </a:tcPr>
                </a:tc>
                <a:tc>
                  <a:txBody>
                    <a:bodyPr/>
                    <a:lstStyle/>
                    <a:p>
                      <a:pPr algn="ctr" rtl="0" fontAlgn="ctr"/>
                      <a:r>
                        <a:rPr lang="es-CO" sz="1400" b="1" i="0" u="none" strike="noStrike">
                          <a:solidFill>
                            <a:srgbClr val="FFFFFF"/>
                          </a:solidFill>
                          <a:effectLst/>
                          <a:latin typeface="Calibri" panose="020F0502020204030204" pitchFamily="34" charset="0"/>
                          <a:cs typeface="Calibri" panose="020F0502020204030204" pitchFamily="34" charset="0"/>
                        </a:rPr>
                        <a:t>Nación</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03764"/>
                    </a:solidFill>
                  </a:tcPr>
                </a:tc>
                <a:tc>
                  <a:txBody>
                    <a:bodyPr/>
                    <a:lstStyle/>
                    <a:p>
                      <a:pPr algn="ctr" rtl="0" fontAlgn="ctr"/>
                      <a:r>
                        <a:rPr lang="es-CO" sz="1400" b="1" i="0" u="none" strike="noStrike">
                          <a:solidFill>
                            <a:srgbClr val="FFFFFF"/>
                          </a:solidFill>
                          <a:effectLst/>
                          <a:latin typeface="Calibri" panose="020F0502020204030204" pitchFamily="34" charset="0"/>
                          <a:cs typeface="Calibri" panose="020F0502020204030204" pitchFamily="34" charset="0"/>
                        </a:rPr>
                        <a:t>Propios</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03764"/>
                    </a:solidFill>
                  </a:tcPr>
                </a:tc>
                <a:tc>
                  <a:txBody>
                    <a:bodyPr/>
                    <a:lstStyle/>
                    <a:p>
                      <a:pPr algn="ctr" rtl="0" fontAlgn="ctr"/>
                      <a:r>
                        <a:rPr lang="es-CO" sz="1400" b="1" i="0" u="none" strike="noStrike">
                          <a:solidFill>
                            <a:srgbClr val="FFFFFF"/>
                          </a:solidFill>
                          <a:effectLst/>
                          <a:latin typeface="Calibri" panose="020F0502020204030204" pitchFamily="34" charset="0"/>
                          <a:cs typeface="Calibri" panose="020F0502020204030204" pitchFamily="34" charset="0"/>
                        </a:rPr>
                        <a:t>Nación</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03764"/>
                    </a:solidFill>
                  </a:tcPr>
                </a:tc>
                <a:tc>
                  <a:txBody>
                    <a:bodyPr/>
                    <a:lstStyle/>
                    <a:p>
                      <a:pPr algn="ctr" rtl="0" fontAlgn="ctr"/>
                      <a:r>
                        <a:rPr lang="es-CO" sz="1400" b="1" i="0" u="none" strike="noStrike">
                          <a:solidFill>
                            <a:srgbClr val="FFFFFF"/>
                          </a:solidFill>
                          <a:effectLst/>
                          <a:latin typeface="Calibri" panose="020F0502020204030204" pitchFamily="34" charset="0"/>
                          <a:cs typeface="Calibri" panose="020F0502020204030204" pitchFamily="34" charset="0"/>
                        </a:rPr>
                        <a:t>Propios</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03764"/>
                    </a:solidFill>
                  </a:tcPr>
                </a:tc>
                <a:tc>
                  <a:txBody>
                    <a:bodyPr/>
                    <a:lstStyle/>
                    <a:p>
                      <a:pPr algn="ctr" rtl="0" fontAlgn="ctr"/>
                      <a:r>
                        <a:rPr lang="es-CO" sz="1400" b="1" i="0" u="none" strike="noStrike">
                          <a:solidFill>
                            <a:srgbClr val="FFFFFF"/>
                          </a:solidFill>
                          <a:effectLst/>
                          <a:latin typeface="Calibri" panose="020F0502020204030204" pitchFamily="34" charset="0"/>
                          <a:cs typeface="Calibri" panose="020F0502020204030204" pitchFamily="34" charset="0"/>
                        </a:rPr>
                        <a:t>Nación</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03764"/>
                    </a:solidFill>
                  </a:tcPr>
                </a:tc>
                <a:tc>
                  <a:txBody>
                    <a:bodyPr/>
                    <a:lstStyle/>
                    <a:p>
                      <a:pPr algn="ctr" rtl="0" fontAlgn="ctr"/>
                      <a:r>
                        <a:rPr lang="es-CO" sz="1400" b="1" i="0" u="none" strike="noStrike">
                          <a:solidFill>
                            <a:srgbClr val="FFFFFF"/>
                          </a:solidFill>
                          <a:effectLst/>
                          <a:latin typeface="Calibri" panose="020F0502020204030204" pitchFamily="34" charset="0"/>
                          <a:cs typeface="Calibri" panose="020F0502020204030204" pitchFamily="34" charset="0"/>
                        </a:rPr>
                        <a:t>Propios</a:t>
                      </a:r>
                    </a:p>
                  </a:txBody>
                  <a:tcPr marL="0" marR="0" marT="0" marB="0" anchor="ctr">
                    <a:lnL w="6350" cap="flat" cmpd="sng" algn="ctr">
                      <a:solidFill>
                        <a:srgbClr val="B8CCE4"/>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03764"/>
                    </a:solidFill>
                  </a:tcPr>
                </a:tc>
                <a:extLst>
                  <a:ext uri="{0D108BD9-81ED-4DB2-BD59-A6C34878D82A}">
                    <a16:rowId xmlns:a16="http://schemas.microsoft.com/office/drawing/2014/main" xmlns="" val="3476199615"/>
                  </a:ext>
                </a:extLst>
              </a:tr>
              <a:tr h="146484">
                <a:tc>
                  <a:txBody>
                    <a:bodyPr/>
                    <a:lstStyle/>
                    <a:p>
                      <a:pPr algn="l" rtl="0" fontAlgn="ctr"/>
                      <a:r>
                        <a:rPr lang="es-CO" sz="1400" b="1" i="0" u="none" strike="noStrike">
                          <a:solidFill>
                            <a:srgbClr val="203764"/>
                          </a:solidFill>
                          <a:effectLst/>
                          <a:latin typeface="Calibri" panose="020F0502020204030204" pitchFamily="34" charset="0"/>
                          <a:cs typeface="Calibri" panose="020F0502020204030204" pitchFamily="34" charset="0"/>
                        </a:rPr>
                        <a:t>SUPERSOLIDARIA</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8EA9DB"/>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8EA9DB"/>
                      </a:solidFill>
                      <a:prstDash val="solid"/>
                      <a:round/>
                      <a:headEnd type="none" w="med" len="med"/>
                      <a:tailEnd type="none" w="med" len="med"/>
                    </a:lnB>
                    <a:solidFill>
                      <a:srgbClr val="F2F2F2"/>
                    </a:solidFill>
                  </a:tcPr>
                </a:tc>
                <a:tc>
                  <a:txBody>
                    <a:bodyPr/>
                    <a:lstStyle/>
                    <a:p>
                      <a:pPr algn="r" fontAlgn="ctr"/>
                      <a:r>
                        <a:rPr lang="es-CO" sz="1400" b="0" i="0" u="none" strike="noStrike">
                          <a:solidFill>
                            <a:srgbClr val="203764"/>
                          </a:solidFill>
                          <a:effectLst/>
                          <a:latin typeface="Calibri" panose="020F0502020204030204" pitchFamily="34" charset="0"/>
                          <a:cs typeface="Calibri" panose="020F0502020204030204" pitchFamily="34" charset="0"/>
                        </a:rPr>
                        <a:t> </a:t>
                      </a:r>
                    </a:p>
                  </a:txBody>
                  <a:tcPr marL="0" marR="0" marT="0" marB="0" anchor="ctr">
                    <a:lnL w="6350" cap="flat" cmpd="sng" algn="ctr">
                      <a:solidFill>
                        <a:srgbClr val="8EA9DB"/>
                      </a:solidFill>
                      <a:prstDash val="solid"/>
                      <a:round/>
                      <a:headEnd type="none" w="med" len="med"/>
                      <a:tailEnd type="none" w="med" len="med"/>
                    </a:lnL>
                    <a:lnR w="6350" cap="flat" cmpd="sng" algn="ctr">
                      <a:solidFill>
                        <a:srgbClr val="8EA9DB"/>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8EA9DB"/>
                      </a:solidFill>
                      <a:prstDash val="solid"/>
                      <a:round/>
                      <a:headEnd type="none" w="med" len="med"/>
                      <a:tailEnd type="none" w="med" len="med"/>
                    </a:lnB>
                    <a:solidFill>
                      <a:srgbClr val="F2F2F2"/>
                    </a:solidFill>
                  </a:tcPr>
                </a:tc>
                <a:tc>
                  <a:txBody>
                    <a:bodyPr/>
                    <a:lstStyle/>
                    <a:p>
                      <a:pPr algn="r" fontAlgn="ctr"/>
                      <a:r>
                        <a:rPr lang="es-CO" sz="1400" b="0" i="0" u="none" strike="noStrike">
                          <a:solidFill>
                            <a:srgbClr val="203764"/>
                          </a:solidFill>
                          <a:effectLst/>
                          <a:latin typeface="Calibri" panose="020F0502020204030204" pitchFamily="34" charset="0"/>
                          <a:cs typeface="Calibri" panose="020F0502020204030204" pitchFamily="34" charset="0"/>
                        </a:rPr>
                        <a:t> </a:t>
                      </a:r>
                    </a:p>
                  </a:txBody>
                  <a:tcPr marL="0" marR="0" marT="0" marB="0" anchor="ctr">
                    <a:lnL w="6350" cap="flat" cmpd="sng" algn="ctr">
                      <a:solidFill>
                        <a:srgbClr val="8EA9DB"/>
                      </a:solidFill>
                      <a:prstDash val="solid"/>
                      <a:round/>
                      <a:headEnd type="none" w="med" len="med"/>
                      <a:tailEnd type="none" w="med" len="med"/>
                    </a:lnL>
                    <a:lnR w="6350" cap="flat" cmpd="sng" algn="ctr">
                      <a:solidFill>
                        <a:srgbClr val="8EA9DB"/>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8EA9DB"/>
                      </a:solidFill>
                      <a:prstDash val="solid"/>
                      <a:round/>
                      <a:headEnd type="none" w="med" len="med"/>
                      <a:tailEnd type="none" w="med" len="med"/>
                    </a:lnB>
                    <a:solidFill>
                      <a:srgbClr val="F2F2F2"/>
                    </a:solidFill>
                  </a:tcPr>
                </a:tc>
                <a:tc>
                  <a:txBody>
                    <a:bodyPr/>
                    <a:lstStyle/>
                    <a:p>
                      <a:pPr algn="r" rtl="0" fontAlgn="ctr"/>
                      <a:r>
                        <a:rPr lang="es-CO" sz="1400" b="0" i="0" u="none" strike="noStrike">
                          <a:solidFill>
                            <a:srgbClr val="203764"/>
                          </a:solidFill>
                          <a:effectLst/>
                          <a:latin typeface="Calibri" panose="020F0502020204030204" pitchFamily="34" charset="0"/>
                          <a:cs typeface="Calibri" panose="020F0502020204030204" pitchFamily="34" charset="0"/>
                        </a:rPr>
                        <a:t> </a:t>
                      </a:r>
                    </a:p>
                  </a:txBody>
                  <a:tcPr marL="0" marR="0" marT="0" marB="0" anchor="ctr">
                    <a:lnL w="6350" cap="flat" cmpd="sng" algn="ctr">
                      <a:solidFill>
                        <a:srgbClr val="8EA9DB"/>
                      </a:solidFill>
                      <a:prstDash val="solid"/>
                      <a:round/>
                      <a:headEnd type="none" w="med" len="med"/>
                      <a:tailEnd type="none" w="med" len="med"/>
                    </a:lnL>
                    <a:lnR w="6350" cap="flat" cmpd="sng" algn="ctr">
                      <a:solidFill>
                        <a:srgbClr val="8EA9DB"/>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8EA9DB"/>
                      </a:solidFill>
                      <a:prstDash val="solid"/>
                      <a:round/>
                      <a:headEnd type="none" w="med" len="med"/>
                      <a:tailEnd type="none" w="med" len="med"/>
                    </a:lnB>
                    <a:solidFill>
                      <a:srgbClr val="F2F2F2"/>
                    </a:solidFill>
                  </a:tcPr>
                </a:tc>
                <a:tc>
                  <a:txBody>
                    <a:bodyPr/>
                    <a:lstStyle/>
                    <a:p>
                      <a:pPr algn="r" rtl="0" fontAlgn="ctr"/>
                      <a:r>
                        <a:rPr lang="es-CO" sz="1400" b="0" i="0" u="none" strike="noStrike">
                          <a:solidFill>
                            <a:srgbClr val="203764"/>
                          </a:solidFill>
                          <a:effectLst/>
                          <a:latin typeface="Calibri" panose="020F0502020204030204" pitchFamily="34" charset="0"/>
                          <a:cs typeface="Calibri" panose="020F0502020204030204" pitchFamily="34" charset="0"/>
                        </a:rPr>
                        <a:t> </a:t>
                      </a:r>
                    </a:p>
                  </a:txBody>
                  <a:tcPr marL="0" marR="0" marT="0" marB="0" anchor="ctr">
                    <a:lnL w="6350" cap="flat" cmpd="sng" algn="ctr">
                      <a:solidFill>
                        <a:srgbClr val="8EA9DB"/>
                      </a:solidFill>
                      <a:prstDash val="solid"/>
                      <a:round/>
                      <a:headEnd type="none" w="med" len="med"/>
                      <a:tailEnd type="none" w="med" len="med"/>
                    </a:lnL>
                    <a:lnR w="6350" cap="flat" cmpd="sng" algn="ctr">
                      <a:solidFill>
                        <a:srgbClr val="8EA9DB"/>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8EA9DB"/>
                      </a:solidFill>
                      <a:prstDash val="solid"/>
                      <a:round/>
                      <a:headEnd type="none" w="med" len="med"/>
                      <a:tailEnd type="none" w="med" len="med"/>
                    </a:lnB>
                    <a:solidFill>
                      <a:srgbClr val="F2F2F2"/>
                    </a:solidFill>
                  </a:tcPr>
                </a:tc>
                <a:tc>
                  <a:txBody>
                    <a:bodyPr/>
                    <a:lstStyle/>
                    <a:p>
                      <a:pPr algn="r" rtl="0" fontAlgn="ctr"/>
                      <a:r>
                        <a:rPr lang="es-CO" sz="1400" b="0" i="0" u="none" strike="noStrike">
                          <a:solidFill>
                            <a:srgbClr val="203764"/>
                          </a:solidFill>
                          <a:effectLst/>
                          <a:latin typeface="Calibri" panose="020F0502020204030204" pitchFamily="34" charset="0"/>
                          <a:cs typeface="Calibri" panose="020F0502020204030204" pitchFamily="34" charset="0"/>
                        </a:rPr>
                        <a:t> </a:t>
                      </a:r>
                    </a:p>
                  </a:txBody>
                  <a:tcPr marL="0" marR="0" marT="0" marB="0" anchor="ctr">
                    <a:lnL w="6350" cap="flat" cmpd="sng" algn="ctr">
                      <a:solidFill>
                        <a:srgbClr val="8EA9DB"/>
                      </a:solidFill>
                      <a:prstDash val="solid"/>
                      <a:round/>
                      <a:headEnd type="none" w="med" len="med"/>
                      <a:tailEnd type="none" w="med" len="med"/>
                    </a:lnL>
                    <a:lnR w="6350" cap="flat" cmpd="sng" algn="ctr">
                      <a:solidFill>
                        <a:srgbClr val="8EA9DB"/>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8EA9DB"/>
                      </a:solidFill>
                      <a:prstDash val="solid"/>
                      <a:round/>
                      <a:headEnd type="none" w="med" len="med"/>
                      <a:tailEnd type="none" w="med" len="med"/>
                    </a:lnB>
                    <a:solidFill>
                      <a:srgbClr val="F2F2F2"/>
                    </a:solidFill>
                  </a:tcPr>
                </a:tc>
                <a:tc>
                  <a:txBody>
                    <a:bodyPr/>
                    <a:lstStyle/>
                    <a:p>
                      <a:pPr algn="r" rtl="0" fontAlgn="ctr"/>
                      <a:r>
                        <a:rPr lang="es-CO" sz="1400" b="0" i="0" u="none" strike="noStrike">
                          <a:solidFill>
                            <a:srgbClr val="203764"/>
                          </a:solidFill>
                          <a:effectLst/>
                          <a:latin typeface="Calibri" panose="020F0502020204030204" pitchFamily="34" charset="0"/>
                          <a:cs typeface="Calibri" panose="020F0502020204030204" pitchFamily="34" charset="0"/>
                        </a:rPr>
                        <a:t> </a:t>
                      </a:r>
                    </a:p>
                  </a:txBody>
                  <a:tcPr marL="0" marR="0" marT="0" marB="0" anchor="ctr">
                    <a:lnL w="6350" cap="flat" cmpd="sng" algn="ctr">
                      <a:solidFill>
                        <a:srgbClr val="8EA9DB"/>
                      </a:solidFill>
                      <a:prstDash val="solid"/>
                      <a:round/>
                      <a:headEnd type="none" w="med" len="med"/>
                      <a:tailEnd type="none" w="med" len="med"/>
                    </a:lnL>
                    <a:lnR w="6350" cap="flat" cmpd="sng" algn="ctr">
                      <a:solidFill>
                        <a:srgbClr val="8EA9DB"/>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8EA9DB"/>
                      </a:solidFill>
                      <a:prstDash val="solid"/>
                      <a:round/>
                      <a:headEnd type="none" w="med" len="med"/>
                      <a:tailEnd type="none" w="med" len="med"/>
                    </a:lnB>
                    <a:solidFill>
                      <a:srgbClr val="F2F2F2"/>
                    </a:solidFill>
                  </a:tcPr>
                </a:tc>
                <a:tc>
                  <a:txBody>
                    <a:bodyPr/>
                    <a:lstStyle/>
                    <a:p>
                      <a:pPr algn="r" rtl="0" fontAlgn="ctr"/>
                      <a:r>
                        <a:rPr lang="es-CO" sz="1400" b="0" i="0" u="none" strike="noStrike">
                          <a:solidFill>
                            <a:srgbClr val="203764"/>
                          </a:solidFill>
                          <a:effectLst/>
                          <a:latin typeface="Calibri" panose="020F0502020204030204" pitchFamily="34" charset="0"/>
                          <a:cs typeface="Calibri" panose="020F0502020204030204" pitchFamily="34" charset="0"/>
                        </a:rPr>
                        <a:t> </a:t>
                      </a:r>
                    </a:p>
                  </a:txBody>
                  <a:tcPr marL="0" marR="0" marT="0" marB="0" anchor="ctr">
                    <a:lnL w="6350" cap="flat" cmpd="sng" algn="ctr">
                      <a:solidFill>
                        <a:srgbClr val="8EA9DB"/>
                      </a:solidFill>
                      <a:prstDash val="solid"/>
                      <a:round/>
                      <a:headEnd type="none" w="med" len="med"/>
                      <a:tailEnd type="none" w="med" len="med"/>
                    </a:lnL>
                    <a:lnR w="6350" cap="flat" cmpd="sng" algn="ctr">
                      <a:solidFill>
                        <a:srgbClr val="8EA9DB"/>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8EA9DB"/>
                      </a:solidFill>
                      <a:prstDash val="solid"/>
                      <a:round/>
                      <a:headEnd type="none" w="med" len="med"/>
                      <a:tailEnd type="none" w="med" len="med"/>
                    </a:lnB>
                    <a:solidFill>
                      <a:srgbClr val="F2F2F2"/>
                    </a:solidFill>
                  </a:tcPr>
                </a:tc>
                <a:tc>
                  <a:txBody>
                    <a:bodyPr/>
                    <a:lstStyle/>
                    <a:p>
                      <a:pPr algn="r" rtl="0" fontAlgn="ctr"/>
                      <a:r>
                        <a:rPr lang="es-CO" sz="1400" b="0" i="0" u="none" strike="noStrike">
                          <a:solidFill>
                            <a:srgbClr val="203764"/>
                          </a:solidFill>
                          <a:effectLst/>
                          <a:latin typeface="Calibri" panose="020F0502020204030204" pitchFamily="34" charset="0"/>
                          <a:cs typeface="Calibri" panose="020F0502020204030204" pitchFamily="34" charset="0"/>
                        </a:rPr>
                        <a:t> </a:t>
                      </a:r>
                    </a:p>
                  </a:txBody>
                  <a:tcPr marL="0" marR="0" marT="0" marB="0" anchor="ctr">
                    <a:lnL w="6350" cap="flat" cmpd="sng" algn="ctr">
                      <a:solidFill>
                        <a:srgbClr val="8EA9DB"/>
                      </a:solidFill>
                      <a:prstDash val="solid"/>
                      <a:round/>
                      <a:headEnd type="none" w="med" len="med"/>
                      <a:tailEnd type="none" w="med" len="med"/>
                    </a:lnL>
                    <a:lnR w="6350" cap="flat" cmpd="sng" algn="ctr">
                      <a:solidFill>
                        <a:srgbClr val="8EA9DB"/>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8EA9DB"/>
                      </a:solidFill>
                      <a:prstDash val="solid"/>
                      <a:round/>
                      <a:headEnd type="none" w="med" len="med"/>
                      <a:tailEnd type="none" w="med" len="med"/>
                    </a:lnB>
                    <a:solidFill>
                      <a:srgbClr val="F2F2F2"/>
                    </a:solidFill>
                  </a:tcPr>
                </a:tc>
                <a:tc>
                  <a:txBody>
                    <a:bodyPr/>
                    <a:lstStyle/>
                    <a:p>
                      <a:pPr algn="r" rtl="0" fontAlgn="ctr"/>
                      <a:r>
                        <a:rPr lang="es-CO" sz="1400" b="0" i="0" u="none" strike="noStrike">
                          <a:solidFill>
                            <a:srgbClr val="203764"/>
                          </a:solidFill>
                          <a:effectLst/>
                          <a:latin typeface="Calibri" panose="020F0502020204030204" pitchFamily="34" charset="0"/>
                          <a:cs typeface="Calibri" panose="020F0502020204030204" pitchFamily="34" charset="0"/>
                        </a:rPr>
                        <a:t> </a:t>
                      </a:r>
                    </a:p>
                  </a:txBody>
                  <a:tcPr marL="0" marR="0" marT="0" marB="0" anchor="ctr">
                    <a:lnL w="6350" cap="flat" cmpd="sng" algn="ctr">
                      <a:solidFill>
                        <a:srgbClr val="8EA9DB"/>
                      </a:solidFill>
                      <a:prstDash val="solid"/>
                      <a:round/>
                      <a:headEnd type="none" w="med" len="med"/>
                      <a:tailEnd type="none" w="med" len="med"/>
                    </a:lnL>
                    <a:lnR w="6350" cap="flat" cmpd="sng" algn="ctr">
                      <a:solidFill>
                        <a:srgbClr val="8EA9DB"/>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8EA9DB"/>
                      </a:solidFill>
                      <a:prstDash val="solid"/>
                      <a:round/>
                      <a:headEnd type="none" w="med" len="med"/>
                      <a:tailEnd type="none" w="med" len="med"/>
                    </a:lnB>
                    <a:solidFill>
                      <a:srgbClr val="F2F2F2"/>
                    </a:solidFill>
                  </a:tcPr>
                </a:tc>
                <a:tc>
                  <a:txBody>
                    <a:bodyPr/>
                    <a:lstStyle/>
                    <a:p>
                      <a:pPr algn="r" rtl="0" fontAlgn="ctr"/>
                      <a:r>
                        <a:rPr lang="es-CO" sz="1400" b="0" i="0" u="none" strike="noStrike">
                          <a:solidFill>
                            <a:srgbClr val="203764"/>
                          </a:solidFill>
                          <a:effectLst/>
                          <a:latin typeface="Calibri" panose="020F0502020204030204" pitchFamily="34" charset="0"/>
                          <a:cs typeface="Calibri" panose="020F0502020204030204" pitchFamily="34" charset="0"/>
                        </a:rPr>
                        <a:t> </a:t>
                      </a:r>
                    </a:p>
                  </a:txBody>
                  <a:tcPr marL="0" marR="0" marT="0" marB="0" anchor="ctr">
                    <a:lnL w="6350" cap="flat" cmpd="sng" algn="ctr">
                      <a:solidFill>
                        <a:srgbClr val="8EA9DB"/>
                      </a:solidFill>
                      <a:prstDash val="solid"/>
                      <a:round/>
                      <a:headEnd type="none" w="med" len="med"/>
                      <a:tailEnd type="none" w="med" len="med"/>
                    </a:lnL>
                    <a:lnR w="6350" cap="flat" cmpd="sng" algn="ctr">
                      <a:solidFill>
                        <a:srgbClr val="8EA9DB"/>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8EA9DB"/>
                      </a:solidFill>
                      <a:prstDash val="solid"/>
                      <a:round/>
                      <a:headEnd type="none" w="med" len="med"/>
                      <a:tailEnd type="none" w="med" len="med"/>
                    </a:lnB>
                    <a:solidFill>
                      <a:srgbClr val="F2F2F2"/>
                    </a:solidFill>
                  </a:tcPr>
                </a:tc>
                <a:tc>
                  <a:txBody>
                    <a:bodyPr/>
                    <a:lstStyle/>
                    <a:p>
                      <a:pPr algn="r" rtl="0" fontAlgn="ctr"/>
                      <a:r>
                        <a:rPr lang="es-CO" sz="1400" b="0" i="0" u="none" strike="noStrike">
                          <a:solidFill>
                            <a:srgbClr val="203764"/>
                          </a:solidFill>
                          <a:effectLst/>
                          <a:latin typeface="Calibri" panose="020F0502020204030204" pitchFamily="34" charset="0"/>
                          <a:cs typeface="Calibri" panose="020F0502020204030204" pitchFamily="34" charset="0"/>
                        </a:rPr>
                        <a:t> </a:t>
                      </a:r>
                    </a:p>
                  </a:txBody>
                  <a:tcPr marL="0" marR="0" marT="0" marB="0" anchor="ctr">
                    <a:lnL w="6350" cap="flat" cmpd="sng" algn="ctr">
                      <a:solidFill>
                        <a:srgbClr val="8EA9DB"/>
                      </a:solidFill>
                      <a:prstDash val="solid"/>
                      <a:round/>
                      <a:headEnd type="none" w="med" len="med"/>
                      <a:tailEnd type="none" w="med" len="med"/>
                    </a:lnL>
                    <a:lnR w="6350" cap="flat" cmpd="sng" algn="ctr">
                      <a:solidFill>
                        <a:srgbClr val="8EA9DB"/>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8EA9DB"/>
                      </a:solidFill>
                      <a:prstDash val="solid"/>
                      <a:round/>
                      <a:headEnd type="none" w="med" len="med"/>
                      <a:tailEnd type="none" w="med" len="med"/>
                    </a:lnB>
                    <a:solidFill>
                      <a:srgbClr val="F2F2F2"/>
                    </a:solidFill>
                  </a:tcPr>
                </a:tc>
                <a:tc>
                  <a:txBody>
                    <a:bodyPr/>
                    <a:lstStyle/>
                    <a:p>
                      <a:pPr algn="r" rtl="0" fontAlgn="ctr"/>
                      <a:r>
                        <a:rPr lang="es-CO" sz="1400" b="0" i="0" u="none" strike="noStrike">
                          <a:solidFill>
                            <a:srgbClr val="203764"/>
                          </a:solidFill>
                          <a:effectLst/>
                          <a:latin typeface="Calibri" panose="020F0502020204030204" pitchFamily="34" charset="0"/>
                          <a:cs typeface="Calibri" panose="020F0502020204030204" pitchFamily="34" charset="0"/>
                        </a:rPr>
                        <a:t> </a:t>
                      </a:r>
                    </a:p>
                  </a:txBody>
                  <a:tcPr marL="0" marR="0" marT="0" marB="0" anchor="ctr">
                    <a:lnL w="6350" cap="flat" cmpd="sng" algn="ctr">
                      <a:solidFill>
                        <a:srgbClr val="8EA9DB"/>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8EA9DB"/>
                      </a:solidFill>
                      <a:prstDash val="solid"/>
                      <a:round/>
                      <a:headEnd type="none" w="med" len="med"/>
                      <a:tailEnd type="none" w="med" len="med"/>
                    </a:lnB>
                    <a:solidFill>
                      <a:srgbClr val="F2F2F2"/>
                    </a:solidFill>
                  </a:tcPr>
                </a:tc>
                <a:extLst>
                  <a:ext uri="{0D108BD9-81ED-4DB2-BD59-A6C34878D82A}">
                    <a16:rowId xmlns:a16="http://schemas.microsoft.com/office/drawing/2014/main" xmlns="" val="897168749"/>
                  </a:ext>
                </a:extLst>
              </a:tr>
              <a:tr h="230196">
                <a:tc>
                  <a:txBody>
                    <a:bodyPr/>
                    <a:lstStyle/>
                    <a:p>
                      <a:pPr algn="l" rtl="0" fontAlgn="ctr"/>
                      <a:r>
                        <a:rPr lang="es-CO" sz="1100" b="0" i="0" u="none" strike="noStrike">
                          <a:solidFill>
                            <a:srgbClr val="203764"/>
                          </a:solidFill>
                          <a:effectLst/>
                          <a:latin typeface="Calibri" panose="020F0502020204030204" pitchFamily="34" charset="0"/>
                          <a:cs typeface="Calibri" panose="020F0502020204030204" pitchFamily="34" charset="0"/>
                        </a:rPr>
                        <a:t>SOLICITADO INVERSION</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8EA9DB"/>
                      </a:solidFill>
                      <a:prstDash val="solid"/>
                      <a:round/>
                      <a:headEnd type="none" w="med" len="med"/>
                      <a:tailEnd type="none" w="med" len="med"/>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tcPr>
                </a:tc>
                <a:tc>
                  <a:txBody>
                    <a:bodyPr/>
                    <a:lstStyle/>
                    <a:p>
                      <a:pPr algn="r" fontAlgn="ctr"/>
                      <a:r>
                        <a:rPr lang="es-CO" sz="1400" b="0" i="0" u="none" strike="noStrike">
                          <a:solidFill>
                            <a:srgbClr val="203764"/>
                          </a:solidFill>
                          <a:effectLst/>
                          <a:latin typeface="Calibri" panose="020F0502020204030204" pitchFamily="34" charset="0"/>
                          <a:cs typeface="Calibri" panose="020F0502020204030204" pitchFamily="34" charset="0"/>
                        </a:rPr>
                        <a:t> </a:t>
                      </a:r>
                    </a:p>
                  </a:txBody>
                  <a:tcPr marL="0" marR="0" marT="0" marB="0" anchor="ctr">
                    <a:lnL w="6350" cap="flat" cmpd="sng" algn="ctr">
                      <a:solidFill>
                        <a:srgbClr val="8EA9DB"/>
                      </a:solidFill>
                      <a:prstDash val="solid"/>
                      <a:round/>
                      <a:headEnd type="none" w="med" len="med"/>
                      <a:tailEnd type="none" w="med" len="med"/>
                    </a:lnL>
                    <a:lnR w="6350" cap="flat" cmpd="sng" algn="ctr">
                      <a:solidFill>
                        <a:srgbClr val="8EA9DB"/>
                      </a:solidFill>
                      <a:prstDash val="solid"/>
                      <a:round/>
                      <a:headEnd type="none" w="med" len="med"/>
                      <a:tailEnd type="none" w="med" len="med"/>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tcPr>
                </a:tc>
                <a:tc>
                  <a:txBody>
                    <a:bodyPr/>
                    <a:lstStyle/>
                    <a:p>
                      <a:pPr algn="r" fontAlgn="ctr"/>
                      <a:r>
                        <a:rPr lang="es-CO" sz="1400" b="0" i="0" u="none" strike="noStrike" dirty="0">
                          <a:solidFill>
                            <a:srgbClr val="203764"/>
                          </a:solidFill>
                          <a:effectLst/>
                          <a:latin typeface="Calibri" panose="020F0502020204030204" pitchFamily="34" charset="0"/>
                          <a:cs typeface="Calibri" panose="020F0502020204030204" pitchFamily="34" charset="0"/>
                        </a:rPr>
                        <a:t>     </a:t>
                      </a:r>
                      <a:r>
                        <a:rPr lang="es-CO" sz="1400" b="0" i="0" u="none" strike="noStrike" dirty="0" smtClean="0">
                          <a:solidFill>
                            <a:srgbClr val="203764"/>
                          </a:solidFill>
                          <a:effectLst/>
                          <a:latin typeface="Calibri" panose="020F0502020204030204" pitchFamily="34" charset="0"/>
                          <a:cs typeface="Calibri" panose="020F0502020204030204" pitchFamily="34" charset="0"/>
                        </a:rPr>
                        <a:t>20,845 </a:t>
                      </a:r>
                      <a:endParaRPr lang="es-CO" sz="1400" b="0" i="0" u="none" strike="noStrike" dirty="0">
                        <a:solidFill>
                          <a:srgbClr val="203764"/>
                        </a:solidFill>
                        <a:effectLst/>
                        <a:latin typeface="Calibri" panose="020F0502020204030204" pitchFamily="34" charset="0"/>
                        <a:cs typeface="Calibri" panose="020F0502020204030204" pitchFamily="34" charset="0"/>
                      </a:endParaRPr>
                    </a:p>
                  </a:txBody>
                  <a:tcPr marL="0" marR="0" marT="0" marB="0" anchor="ctr">
                    <a:lnL w="6350" cap="flat" cmpd="sng" algn="ctr">
                      <a:solidFill>
                        <a:srgbClr val="8EA9DB"/>
                      </a:solidFill>
                      <a:prstDash val="solid"/>
                      <a:round/>
                      <a:headEnd type="none" w="med" len="med"/>
                      <a:tailEnd type="none" w="med" len="med"/>
                    </a:lnL>
                    <a:lnR w="6350" cap="flat" cmpd="sng" algn="ctr">
                      <a:solidFill>
                        <a:srgbClr val="8EA9DB"/>
                      </a:solidFill>
                      <a:prstDash val="solid"/>
                      <a:round/>
                      <a:headEnd type="none" w="med" len="med"/>
                      <a:tailEnd type="none" w="med" len="med"/>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tcPr>
                </a:tc>
                <a:tc>
                  <a:txBody>
                    <a:bodyPr/>
                    <a:lstStyle/>
                    <a:p>
                      <a:pPr algn="r" fontAlgn="ctr"/>
                      <a:r>
                        <a:rPr lang="es-CO" sz="1400" b="0" i="0" u="none" strike="noStrike" dirty="0">
                          <a:solidFill>
                            <a:srgbClr val="203764"/>
                          </a:solidFill>
                          <a:effectLst/>
                          <a:latin typeface="Calibri" panose="020F0502020204030204" pitchFamily="34" charset="0"/>
                          <a:cs typeface="Calibri" panose="020F0502020204030204" pitchFamily="34" charset="0"/>
                        </a:rPr>
                        <a:t> </a:t>
                      </a:r>
                    </a:p>
                  </a:txBody>
                  <a:tcPr marL="0" marR="0" marT="0" marB="0" anchor="ctr">
                    <a:lnL w="6350" cap="flat" cmpd="sng" algn="ctr">
                      <a:solidFill>
                        <a:srgbClr val="8EA9DB"/>
                      </a:solidFill>
                      <a:prstDash val="solid"/>
                      <a:round/>
                      <a:headEnd type="none" w="med" len="med"/>
                      <a:tailEnd type="none" w="med" len="med"/>
                    </a:lnL>
                    <a:lnR w="6350" cap="flat" cmpd="sng" algn="ctr">
                      <a:solidFill>
                        <a:srgbClr val="8EA9DB"/>
                      </a:solidFill>
                      <a:prstDash val="solid"/>
                      <a:round/>
                      <a:headEnd type="none" w="med" len="med"/>
                      <a:tailEnd type="none" w="med" len="med"/>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tcPr>
                </a:tc>
                <a:tc>
                  <a:txBody>
                    <a:bodyPr/>
                    <a:lstStyle/>
                    <a:p>
                      <a:pPr algn="r" fontAlgn="ctr"/>
                      <a:r>
                        <a:rPr lang="es-CO" sz="1400" b="0" i="0" u="none" strike="noStrike">
                          <a:solidFill>
                            <a:srgbClr val="203764"/>
                          </a:solidFill>
                          <a:effectLst/>
                          <a:latin typeface="Calibri" panose="020F0502020204030204" pitchFamily="34" charset="0"/>
                          <a:cs typeface="Calibri" panose="020F0502020204030204" pitchFamily="34" charset="0"/>
                        </a:rPr>
                        <a:t>          20,845 </a:t>
                      </a:r>
                    </a:p>
                  </a:txBody>
                  <a:tcPr marL="0" marR="0" marT="0" marB="0" anchor="ctr">
                    <a:lnL w="6350" cap="flat" cmpd="sng" algn="ctr">
                      <a:solidFill>
                        <a:srgbClr val="8EA9DB"/>
                      </a:solidFill>
                      <a:prstDash val="solid"/>
                      <a:round/>
                      <a:headEnd type="none" w="med" len="med"/>
                      <a:tailEnd type="none" w="med" len="med"/>
                    </a:lnL>
                    <a:lnR w="6350" cap="flat" cmpd="sng" algn="ctr">
                      <a:solidFill>
                        <a:srgbClr val="8EA9DB"/>
                      </a:solidFill>
                      <a:prstDash val="solid"/>
                      <a:round/>
                      <a:headEnd type="none" w="med" len="med"/>
                      <a:tailEnd type="none" w="med" len="med"/>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tcPr>
                </a:tc>
                <a:tc>
                  <a:txBody>
                    <a:bodyPr/>
                    <a:lstStyle/>
                    <a:p>
                      <a:pPr algn="r" fontAlgn="ctr"/>
                      <a:r>
                        <a:rPr lang="es-CO" sz="1400" b="0" i="0" u="none" strike="noStrike">
                          <a:solidFill>
                            <a:srgbClr val="203764"/>
                          </a:solidFill>
                          <a:effectLst/>
                          <a:latin typeface="Calibri" panose="020F0502020204030204" pitchFamily="34" charset="0"/>
                          <a:cs typeface="Calibri" panose="020F0502020204030204" pitchFamily="34" charset="0"/>
                        </a:rPr>
                        <a:t> </a:t>
                      </a:r>
                    </a:p>
                  </a:txBody>
                  <a:tcPr marL="0" marR="0" marT="0" marB="0" anchor="ctr">
                    <a:lnL w="6350" cap="flat" cmpd="sng" algn="ctr">
                      <a:solidFill>
                        <a:srgbClr val="8EA9DB"/>
                      </a:solidFill>
                      <a:prstDash val="solid"/>
                      <a:round/>
                      <a:headEnd type="none" w="med" len="med"/>
                      <a:tailEnd type="none" w="med" len="med"/>
                    </a:lnL>
                    <a:lnR w="6350" cap="flat" cmpd="sng" algn="ctr">
                      <a:solidFill>
                        <a:srgbClr val="8EA9DB"/>
                      </a:solidFill>
                      <a:prstDash val="solid"/>
                      <a:round/>
                      <a:headEnd type="none" w="med" len="med"/>
                      <a:tailEnd type="none" w="med" len="med"/>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tcPr>
                </a:tc>
                <a:tc>
                  <a:txBody>
                    <a:bodyPr/>
                    <a:lstStyle/>
                    <a:p>
                      <a:pPr algn="r" fontAlgn="ctr"/>
                      <a:r>
                        <a:rPr lang="es-CO" sz="1400" b="0" i="0" u="none" strike="noStrike" dirty="0">
                          <a:solidFill>
                            <a:srgbClr val="203764"/>
                          </a:solidFill>
                          <a:effectLst/>
                          <a:latin typeface="Calibri" panose="020F0502020204030204" pitchFamily="34" charset="0"/>
                          <a:cs typeface="Calibri" panose="020F0502020204030204" pitchFamily="34" charset="0"/>
                        </a:rPr>
                        <a:t>   </a:t>
                      </a:r>
                      <a:r>
                        <a:rPr lang="es-CO" sz="1400" b="0" i="0" u="none" strike="noStrike" dirty="0" smtClean="0">
                          <a:solidFill>
                            <a:srgbClr val="203764"/>
                          </a:solidFill>
                          <a:effectLst/>
                          <a:latin typeface="Calibri" panose="020F0502020204030204" pitchFamily="34" charset="0"/>
                          <a:cs typeface="Calibri" panose="020F0502020204030204" pitchFamily="34" charset="0"/>
                        </a:rPr>
                        <a:t>45,189 </a:t>
                      </a:r>
                      <a:endParaRPr lang="es-CO" sz="1400" b="0" i="0" u="none" strike="noStrike" dirty="0">
                        <a:solidFill>
                          <a:srgbClr val="203764"/>
                        </a:solidFill>
                        <a:effectLst/>
                        <a:latin typeface="Calibri" panose="020F0502020204030204" pitchFamily="34" charset="0"/>
                        <a:cs typeface="Calibri" panose="020F0502020204030204" pitchFamily="34" charset="0"/>
                      </a:endParaRPr>
                    </a:p>
                  </a:txBody>
                  <a:tcPr marL="0" marR="0" marT="0" marB="0" anchor="ctr">
                    <a:lnL w="6350" cap="flat" cmpd="sng" algn="ctr">
                      <a:solidFill>
                        <a:srgbClr val="8EA9DB"/>
                      </a:solidFill>
                      <a:prstDash val="solid"/>
                      <a:round/>
                      <a:headEnd type="none" w="med" len="med"/>
                      <a:tailEnd type="none" w="med" len="med"/>
                    </a:lnL>
                    <a:lnR w="6350" cap="flat" cmpd="sng" algn="ctr">
                      <a:solidFill>
                        <a:srgbClr val="8EA9DB"/>
                      </a:solidFill>
                      <a:prstDash val="solid"/>
                      <a:round/>
                      <a:headEnd type="none" w="med" len="med"/>
                      <a:tailEnd type="none" w="med" len="med"/>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tcPr>
                </a:tc>
                <a:tc>
                  <a:txBody>
                    <a:bodyPr/>
                    <a:lstStyle/>
                    <a:p>
                      <a:pPr algn="r" fontAlgn="ctr"/>
                      <a:r>
                        <a:rPr lang="es-CO" sz="1400" b="0" i="0" u="none" strike="noStrike">
                          <a:solidFill>
                            <a:srgbClr val="203764"/>
                          </a:solidFill>
                          <a:effectLst/>
                          <a:latin typeface="Calibri" panose="020F0502020204030204" pitchFamily="34" charset="0"/>
                          <a:cs typeface="Calibri" panose="020F0502020204030204" pitchFamily="34" charset="0"/>
                        </a:rPr>
                        <a:t> </a:t>
                      </a:r>
                    </a:p>
                  </a:txBody>
                  <a:tcPr marL="0" marR="0" marT="0" marB="0" anchor="ctr">
                    <a:lnL w="6350" cap="flat" cmpd="sng" algn="ctr">
                      <a:solidFill>
                        <a:srgbClr val="8EA9DB"/>
                      </a:solidFill>
                      <a:prstDash val="solid"/>
                      <a:round/>
                      <a:headEnd type="none" w="med" len="med"/>
                      <a:tailEnd type="none" w="med" len="med"/>
                    </a:lnL>
                    <a:lnR w="6350" cap="flat" cmpd="sng" algn="ctr">
                      <a:solidFill>
                        <a:srgbClr val="8EA9DB"/>
                      </a:solidFill>
                      <a:prstDash val="solid"/>
                      <a:round/>
                      <a:headEnd type="none" w="med" len="med"/>
                      <a:tailEnd type="none" w="med" len="med"/>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tcPr>
                </a:tc>
                <a:tc>
                  <a:txBody>
                    <a:bodyPr/>
                    <a:lstStyle/>
                    <a:p>
                      <a:pPr algn="r" fontAlgn="ctr"/>
                      <a:r>
                        <a:rPr lang="es-CO" sz="1400" b="0" i="0" u="none" strike="noStrike" dirty="0">
                          <a:solidFill>
                            <a:srgbClr val="203764"/>
                          </a:solidFill>
                          <a:effectLst/>
                          <a:latin typeface="Calibri" panose="020F0502020204030204" pitchFamily="34" charset="0"/>
                          <a:cs typeface="Calibri" panose="020F0502020204030204" pitchFamily="34" charset="0"/>
                        </a:rPr>
                        <a:t>   </a:t>
                      </a:r>
                      <a:r>
                        <a:rPr lang="es-CO" sz="1400" b="0" i="0" u="none" strike="noStrike" dirty="0" smtClean="0">
                          <a:solidFill>
                            <a:srgbClr val="203764"/>
                          </a:solidFill>
                          <a:effectLst/>
                          <a:latin typeface="Calibri" panose="020F0502020204030204" pitchFamily="34" charset="0"/>
                          <a:cs typeface="Calibri" panose="020F0502020204030204" pitchFamily="34" charset="0"/>
                        </a:rPr>
                        <a:t>50,633 </a:t>
                      </a:r>
                      <a:endParaRPr lang="es-CO" sz="1400" b="0" i="0" u="none" strike="noStrike" dirty="0">
                        <a:solidFill>
                          <a:srgbClr val="203764"/>
                        </a:solidFill>
                        <a:effectLst/>
                        <a:latin typeface="Calibri" panose="020F0502020204030204" pitchFamily="34" charset="0"/>
                        <a:cs typeface="Calibri" panose="020F0502020204030204" pitchFamily="34" charset="0"/>
                      </a:endParaRPr>
                    </a:p>
                  </a:txBody>
                  <a:tcPr marL="0" marR="0" marT="0" marB="0" anchor="ctr">
                    <a:lnL w="6350" cap="flat" cmpd="sng" algn="ctr">
                      <a:solidFill>
                        <a:srgbClr val="8EA9DB"/>
                      </a:solidFill>
                      <a:prstDash val="solid"/>
                      <a:round/>
                      <a:headEnd type="none" w="med" len="med"/>
                      <a:tailEnd type="none" w="med" len="med"/>
                    </a:lnL>
                    <a:lnR w="6350" cap="flat" cmpd="sng" algn="ctr">
                      <a:solidFill>
                        <a:srgbClr val="8EA9DB"/>
                      </a:solidFill>
                      <a:prstDash val="solid"/>
                      <a:round/>
                      <a:headEnd type="none" w="med" len="med"/>
                      <a:tailEnd type="none" w="med" len="med"/>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tcPr>
                </a:tc>
                <a:tc>
                  <a:txBody>
                    <a:bodyPr/>
                    <a:lstStyle/>
                    <a:p>
                      <a:pPr algn="r" fontAlgn="ctr"/>
                      <a:r>
                        <a:rPr lang="es-CO" sz="1400" b="0" i="0" u="none" strike="noStrike" dirty="0">
                          <a:solidFill>
                            <a:srgbClr val="203764"/>
                          </a:solidFill>
                          <a:effectLst/>
                          <a:latin typeface="Calibri" panose="020F0502020204030204" pitchFamily="34" charset="0"/>
                          <a:cs typeface="Calibri" panose="020F0502020204030204" pitchFamily="34" charset="0"/>
                        </a:rPr>
                        <a:t> </a:t>
                      </a:r>
                    </a:p>
                  </a:txBody>
                  <a:tcPr marL="0" marR="0" marT="0" marB="0" anchor="ctr">
                    <a:lnL w="6350" cap="flat" cmpd="sng" algn="ctr">
                      <a:solidFill>
                        <a:srgbClr val="8EA9DB"/>
                      </a:solidFill>
                      <a:prstDash val="solid"/>
                      <a:round/>
                      <a:headEnd type="none" w="med" len="med"/>
                      <a:tailEnd type="none" w="med" len="med"/>
                    </a:lnL>
                    <a:lnR w="6350" cap="flat" cmpd="sng" algn="ctr">
                      <a:solidFill>
                        <a:srgbClr val="8EA9DB"/>
                      </a:solidFill>
                      <a:prstDash val="solid"/>
                      <a:round/>
                      <a:headEnd type="none" w="med" len="med"/>
                      <a:tailEnd type="none" w="med" len="med"/>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tcPr>
                </a:tc>
                <a:tc>
                  <a:txBody>
                    <a:bodyPr/>
                    <a:lstStyle/>
                    <a:p>
                      <a:pPr algn="r" fontAlgn="ctr"/>
                      <a:r>
                        <a:rPr lang="es-CO" sz="1400" b="0" i="0" u="none" strike="noStrike" dirty="0">
                          <a:solidFill>
                            <a:srgbClr val="203764"/>
                          </a:solidFill>
                          <a:effectLst/>
                          <a:latin typeface="Calibri" panose="020F0502020204030204" pitchFamily="34" charset="0"/>
                          <a:cs typeface="Calibri" panose="020F0502020204030204" pitchFamily="34" charset="0"/>
                        </a:rPr>
                        <a:t>      </a:t>
                      </a:r>
                      <a:r>
                        <a:rPr lang="es-CO" sz="1400" b="0" i="0" u="none" strike="noStrike" dirty="0" smtClean="0">
                          <a:solidFill>
                            <a:srgbClr val="203764"/>
                          </a:solidFill>
                          <a:effectLst/>
                          <a:latin typeface="Calibri" panose="020F0502020204030204" pitchFamily="34" charset="0"/>
                          <a:cs typeface="Calibri" panose="020F0502020204030204" pitchFamily="34" charset="0"/>
                        </a:rPr>
                        <a:t>3,412 </a:t>
                      </a:r>
                      <a:endParaRPr lang="es-CO" sz="1400" b="0" i="0" u="none" strike="noStrike" dirty="0">
                        <a:solidFill>
                          <a:srgbClr val="203764"/>
                        </a:solidFill>
                        <a:effectLst/>
                        <a:latin typeface="Calibri" panose="020F0502020204030204" pitchFamily="34" charset="0"/>
                        <a:cs typeface="Calibri" panose="020F0502020204030204" pitchFamily="34" charset="0"/>
                      </a:endParaRPr>
                    </a:p>
                  </a:txBody>
                  <a:tcPr marL="0" marR="0" marT="0" marB="0" anchor="ctr">
                    <a:lnL w="6350" cap="flat" cmpd="sng" algn="ctr">
                      <a:solidFill>
                        <a:srgbClr val="8EA9DB"/>
                      </a:solidFill>
                      <a:prstDash val="solid"/>
                      <a:round/>
                      <a:headEnd type="none" w="med" len="med"/>
                      <a:tailEnd type="none" w="med" len="med"/>
                    </a:lnL>
                    <a:lnR w="6350" cap="flat" cmpd="sng" algn="ctr">
                      <a:solidFill>
                        <a:srgbClr val="8EA9DB"/>
                      </a:solidFill>
                      <a:prstDash val="solid"/>
                      <a:round/>
                      <a:headEnd type="none" w="med" len="med"/>
                      <a:tailEnd type="none" w="med" len="med"/>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tcPr>
                </a:tc>
                <a:tc>
                  <a:txBody>
                    <a:bodyPr/>
                    <a:lstStyle/>
                    <a:p>
                      <a:pPr algn="r" fontAlgn="ctr"/>
                      <a:r>
                        <a:rPr lang="es-CO" sz="1400" b="0" i="0" u="none" strike="noStrike">
                          <a:solidFill>
                            <a:srgbClr val="203764"/>
                          </a:solidFill>
                          <a:effectLst/>
                          <a:latin typeface="Calibri" panose="020F0502020204030204" pitchFamily="34" charset="0"/>
                          <a:cs typeface="Calibri" panose="020F0502020204030204" pitchFamily="34" charset="0"/>
                        </a:rPr>
                        <a:t> </a:t>
                      </a:r>
                    </a:p>
                  </a:txBody>
                  <a:tcPr marL="0" marR="0" marT="0" marB="0" anchor="ctr">
                    <a:lnL w="6350" cap="flat" cmpd="sng" algn="ctr">
                      <a:solidFill>
                        <a:srgbClr val="8EA9DB"/>
                      </a:solidFill>
                      <a:prstDash val="solid"/>
                      <a:round/>
                      <a:headEnd type="none" w="med" len="med"/>
                      <a:tailEnd type="none" w="med" len="med"/>
                    </a:lnL>
                    <a:lnR w="6350" cap="flat" cmpd="sng" algn="ctr">
                      <a:solidFill>
                        <a:srgbClr val="8EA9DB"/>
                      </a:solidFill>
                      <a:prstDash val="solid"/>
                      <a:round/>
                      <a:headEnd type="none" w="med" len="med"/>
                      <a:tailEnd type="none" w="med" len="med"/>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tcPr>
                </a:tc>
                <a:tc>
                  <a:txBody>
                    <a:bodyPr/>
                    <a:lstStyle/>
                    <a:p>
                      <a:pPr algn="r" fontAlgn="ctr"/>
                      <a:r>
                        <a:rPr lang="es-CO" sz="1400" b="0" i="0" u="none" strike="noStrike">
                          <a:solidFill>
                            <a:srgbClr val="203764"/>
                          </a:solidFill>
                          <a:effectLst/>
                          <a:latin typeface="Calibri" panose="020F0502020204030204" pitchFamily="34" charset="0"/>
                          <a:cs typeface="Calibri" panose="020F0502020204030204" pitchFamily="34" charset="0"/>
                        </a:rPr>
                        <a:t>                   -   </a:t>
                      </a:r>
                    </a:p>
                  </a:txBody>
                  <a:tcPr marL="0" marR="0" marT="0" marB="0" anchor="ctr">
                    <a:lnL w="6350" cap="flat" cmpd="sng" algn="ctr">
                      <a:solidFill>
                        <a:srgbClr val="8EA9DB"/>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tcPr>
                </a:tc>
                <a:extLst>
                  <a:ext uri="{0D108BD9-81ED-4DB2-BD59-A6C34878D82A}">
                    <a16:rowId xmlns:a16="http://schemas.microsoft.com/office/drawing/2014/main" xmlns="" val="2941300854"/>
                  </a:ext>
                </a:extLst>
              </a:tr>
              <a:tr h="146484">
                <a:tc>
                  <a:txBody>
                    <a:bodyPr/>
                    <a:lstStyle/>
                    <a:p>
                      <a:pPr algn="l" rtl="0" fontAlgn="ctr"/>
                      <a:r>
                        <a:rPr lang="es-CO" sz="1100" b="0" i="0" u="none" strike="noStrike" dirty="0">
                          <a:solidFill>
                            <a:srgbClr val="203764"/>
                          </a:solidFill>
                          <a:effectLst/>
                          <a:latin typeface="Calibri" panose="020F0502020204030204" pitchFamily="34" charset="0"/>
                          <a:cs typeface="Calibri" panose="020F0502020204030204" pitchFamily="34" charset="0"/>
                        </a:rPr>
                        <a:t>MGMP </a:t>
                      </a:r>
                      <a:r>
                        <a:rPr lang="es-CO" sz="1100" b="0" i="0" u="none" strike="noStrike" dirty="0" smtClean="0">
                          <a:solidFill>
                            <a:srgbClr val="203764"/>
                          </a:solidFill>
                          <a:effectLst/>
                          <a:latin typeface="Calibri" panose="020F0502020204030204" pitchFamily="34" charset="0"/>
                          <a:cs typeface="Calibri" panose="020F0502020204030204" pitchFamily="34" charset="0"/>
                        </a:rPr>
                        <a:t>2021-2024****</a:t>
                      </a:r>
                      <a:endParaRPr lang="es-CO" sz="1100" b="0" i="0" u="none" strike="noStrike" dirty="0">
                        <a:solidFill>
                          <a:srgbClr val="203764"/>
                        </a:solidFill>
                        <a:effectLst/>
                        <a:latin typeface="Calibri" panose="020F0502020204030204" pitchFamily="34" charset="0"/>
                        <a:cs typeface="Calibri" panose="020F0502020204030204" pitchFamily="34" charset="0"/>
                      </a:endParaRPr>
                    </a:p>
                  </a:txBody>
                  <a:tcPr marL="0" marR="0" marT="0" marB="0" anchor="ctr">
                    <a:lnL w="12700" cap="flat" cmpd="sng" algn="ctr">
                      <a:solidFill>
                        <a:srgbClr val="000000"/>
                      </a:solidFill>
                      <a:prstDash val="solid"/>
                      <a:round/>
                      <a:headEnd type="none" w="med" len="med"/>
                      <a:tailEnd type="none" w="med" len="med"/>
                    </a:lnL>
                    <a:lnR w="6350" cap="flat" cmpd="sng" algn="ctr">
                      <a:solidFill>
                        <a:srgbClr val="8EA9DB"/>
                      </a:solidFill>
                      <a:prstDash val="solid"/>
                      <a:round/>
                      <a:headEnd type="none" w="med" len="med"/>
                      <a:tailEnd type="none" w="med" len="med"/>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solidFill>
                      <a:srgbClr val="FFFFFF"/>
                    </a:solidFill>
                  </a:tcPr>
                </a:tc>
                <a:tc>
                  <a:txBody>
                    <a:bodyPr/>
                    <a:lstStyle/>
                    <a:p>
                      <a:pPr algn="r" fontAlgn="ctr"/>
                      <a:r>
                        <a:rPr lang="es-CO" sz="1400" b="0" i="0" u="none" strike="noStrike">
                          <a:solidFill>
                            <a:srgbClr val="203764"/>
                          </a:solidFill>
                          <a:effectLst/>
                          <a:latin typeface="Calibri" panose="020F0502020204030204" pitchFamily="34" charset="0"/>
                          <a:cs typeface="Calibri" panose="020F0502020204030204" pitchFamily="34" charset="0"/>
                        </a:rPr>
                        <a:t> </a:t>
                      </a:r>
                    </a:p>
                  </a:txBody>
                  <a:tcPr marL="0" marR="0" marT="0" marB="0" anchor="ctr">
                    <a:lnL w="6350" cap="flat" cmpd="sng" algn="ctr">
                      <a:solidFill>
                        <a:srgbClr val="8EA9DB"/>
                      </a:solidFill>
                      <a:prstDash val="solid"/>
                      <a:round/>
                      <a:headEnd type="none" w="med" len="med"/>
                      <a:tailEnd type="none" w="med" len="med"/>
                    </a:lnL>
                    <a:lnR w="6350" cap="flat" cmpd="sng" algn="ctr">
                      <a:solidFill>
                        <a:srgbClr val="8EA9DB"/>
                      </a:solidFill>
                      <a:prstDash val="solid"/>
                      <a:round/>
                      <a:headEnd type="none" w="med" len="med"/>
                      <a:tailEnd type="none" w="med" len="med"/>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tcPr>
                </a:tc>
                <a:tc>
                  <a:txBody>
                    <a:bodyPr/>
                    <a:lstStyle/>
                    <a:p>
                      <a:pPr algn="r" fontAlgn="ctr"/>
                      <a:r>
                        <a:rPr lang="es-CO" sz="1400" b="0" i="0" u="none" strike="noStrike">
                          <a:solidFill>
                            <a:srgbClr val="203764"/>
                          </a:solidFill>
                          <a:effectLst/>
                          <a:latin typeface="Calibri" panose="020F0502020204030204" pitchFamily="34" charset="0"/>
                          <a:cs typeface="Calibri" panose="020F0502020204030204" pitchFamily="34" charset="0"/>
                        </a:rPr>
                        <a:t> </a:t>
                      </a:r>
                    </a:p>
                  </a:txBody>
                  <a:tcPr marL="0" marR="0" marT="0" marB="0" anchor="ctr">
                    <a:lnL w="6350" cap="flat" cmpd="sng" algn="ctr">
                      <a:solidFill>
                        <a:srgbClr val="8EA9DB"/>
                      </a:solidFill>
                      <a:prstDash val="solid"/>
                      <a:round/>
                      <a:headEnd type="none" w="med" len="med"/>
                      <a:tailEnd type="none" w="med" len="med"/>
                    </a:lnL>
                    <a:lnR w="6350" cap="flat" cmpd="sng" algn="ctr">
                      <a:solidFill>
                        <a:srgbClr val="8EA9DB"/>
                      </a:solidFill>
                      <a:prstDash val="solid"/>
                      <a:round/>
                      <a:headEnd type="none" w="med" len="med"/>
                      <a:tailEnd type="none" w="med" len="med"/>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tcPr>
                </a:tc>
                <a:tc>
                  <a:txBody>
                    <a:bodyPr/>
                    <a:lstStyle/>
                    <a:p>
                      <a:pPr algn="r" rtl="0" fontAlgn="ctr"/>
                      <a:r>
                        <a:rPr lang="es-CO" sz="1400" b="0" i="0" u="none" strike="noStrike">
                          <a:solidFill>
                            <a:srgbClr val="203764"/>
                          </a:solidFill>
                          <a:effectLst/>
                          <a:latin typeface="Calibri" panose="020F0502020204030204" pitchFamily="34" charset="0"/>
                          <a:cs typeface="Calibri" panose="020F0502020204030204" pitchFamily="34" charset="0"/>
                        </a:rPr>
                        <a:t> </a:t>
                      </a:r>
                    </a:p>
                  </a:txBody>
                  <a:tcPr marL="0" marR="0" marT="0" marB="0" anchor="ctr">
                    <a:lnL w="6350" cap="flat" cmpd="sng" algn="ctr">
                      <a:solidFill>
                        <a:srgbClr val="8EA9DB"/>
                      </a:solidFill>
                      <a:prstDash val="solid"/>
                      <a:round/>
                      <a:headEnd type="none" w="med" len="med"/>
                      <a:tailEnd type="none" w="med" len="med"/>
                    </a:lnL>
                    <a:lnR w="6350" cap="flat" cmpd="sng" algn="ctr">
                      <a:solidFill>
                        <a:srgbClr val="8EA9DB"/>
                      </a:solidFill>
                      <a:prstDash val="solid"/>
                      <a:round/>
                      <a:headEnd type="none" w="med" len="med"/>
                      <a:tailEnd type="none" w="med" len="med"/>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tcPr>
                </a:tc>
                <a:tc>
                  <a:txBody>
                    <a:bodyPr/>
                    <a:lstStyle/>
                    <a:p>
                      <a:pPr algn="r" rtl="0" fontAlgn="ctr"/>
                      <a:r>
                        <a:rPr lang="es-CO" sz="1400" b="0" i="0" u="none" strike="noStrike">
                          <a:solidFill>
                            <a:srgbClr val="203764"/>
                          </a:solidFill>
                          <a:effectLst/>
                          <a:latin typeface="Calibri" panose="020F0502020204030204" pitchFamily="34" charset="0"/>
                          <a:cs typeface="Calibri" panose="020F0502020204030204" pitchFamily="34" charset="0"/>
                        </a:rPr>
                        <a:t> </a:t>
                      </a:r>
                    </a:p>
                  </a:txBody>
                  <a:tcPr marL="0" marR="0" marT="0" marB="0" anchor="ctr">
                    <a:lnL w="6350" cap="flat" cmpd="sng" algn="ctr">
                      <a:solidFill>
                        <a:srgbClr val="8EA9DB"/>
                      </a:solidFill>
                      <a:prstDash val="solid"/>
                      <a:round/>
                      <a:headEnd type="none" w="med" len="med"/>
                      <a:tailEnd type="none" w="med" len="med"/>
                    </a:lnL>
                    <a:lnR w="6350" cap="flat" cmpd="sng" algn="ctr">
                      <a:solidFill>
                        <a:srgbClr val="8EA9DB"/>
                      </a:solidFill>
                      <a:prstDash val="solid"/>
                      <a:round/>
                      <a:headEnd type="none" w="med" len="med"/>
                      <a:tailEnd type="none" w="med" len="med"/>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tcPr>
                </a:tc>
                <a:tc>
                  <a:txBody>
                    <a:bodyPr/>
                    <a:lstStyle/>
                    <a:p>
                      <a:pPr algn="r" fontAlgn="ctr"/>
                      <a:r>
                        <a:rPr lang="es-CO" sz="1400" b="0" i="0" u="none" strike="noStrike">
                          <a:solidFill>
                            <a:srgbClr val="203764"/>
                          </a:solidFill>
                          <a:effectLst/>
                          <a:latin typeface="Calibri" panose="020F0502020204030204" pitchFamily="34" charset="0"/>
                          <a:cs typeface="Calibri" panose="020F0502020204030204" pitchFamily="34" charset="0"/>
                        </a:rPr>
                        <a:t> </a:t>
                      </a:r>
                    </a:p>
                  </a:txBody>
                  <a:tcPr marL="0" marR="0" marT="0" marB="0" anchor="ctr">
                    <a:lnL w="6350" cap="flat" cmpd="sng" algn="ctr">
                      <a:solidFill>
                        <a:srgbClr val="8EA9DB"/>
                      </a:solidFill>
                      <a:prstDash val="solid"/>
                      <a:round/>
                      <a:headEnd type="none" w="med" len="med"/>
                      <a:tailEnd type="none" w="med" len="med"/>
                    </a:lnL>
                    <a:lnR w="6350" cap="flat" cmpd="sng" algn="ctr">
                      <a:solidFill>
                        <a:srgbClr val="8EA9DB"/>
                      </a:solidFill>
                      <a:prstDash val="solid"/>
                      <a:round/>
                      <a:headEnd type="none" w="med" len="med"/>
                      <a:tailEnd type="none" w="med" len="med"/>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tcPr>
                </a:tc>
                <a:tc>
                  <a:txBody>
                    <a:bodyPr/>
                    <a:lstStyle/>
                    <a:p>
                      <a:pPr algn="r" fontAlgn="ctr"/>
                      <a:r>
                        <a:rPr lang="es-CO" sz="1400" b="0" i="0" u="none" strike="noStrike" dirty="0">
                          <a:solidFill>
                            <a:srgbClr val="203764"/>
                          </a:solidFill>
                          <a:effectLst/>
                          <a:latin typeface="Calibri" panose="020F0502020204030204" pitchFamily="34" charset="0"/>
                          <a:cs typeface="Calibri" panose="020F0502020204030204" pitchFamily="34" charset="0"/>
                        </a:rPr>
                        <a:t>          21,000 </a:t>
                      </a:r>
                    </a:p>
                  </a:txBody>
                  <a:tcPr marL="0" marR="0" marT="0" marB="0" anchor="ctr">
                    <a:lnL w="6350" cap="flat" cmpd="sng" algn="ctr">
                      <a:solidFill>
                        <a:srgbClr val="8EA9DB"/>
                      </a:solidFill>
                      <a:prstDash val="solid"/>
                      <a:round/>
                      <a:headEnd type="none" w="med" len="med"/>
                      <a:tailEnd type="none" w="med" len="med"/>
                    </a:lnL>
                    <a:lnR w="6350" cap="flat" cmpd="sng" algn="ctr">
                      <a:solidFill>
                        <a:srgbClr val="8EA9DB"/>
                      </a:solidFill>
                      <a:prstDash val="solid"/>
                      <a:round/>
                      <a:headEnd type="none" w="med" len="med"/>
                      <a:tailEnd type="none" w="med" len="med"/>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tcPr>
                </a:tc>
                <a:tc>
                  <a:txBody>
                    <a:bodyPr/>
                    <a:lstStyle/>
                    <a:p>
                      <a:pPr algn="r" fontAlgn="ctr"/>
                      <a:r>
                        <a:rPr lang="es-CO" sz="1400" b="0" i="0" u="none" strike="noStrike">
                          <a:solidFill>
                            <a:srgbClr val="203764"/>
                          </a:solidFill>
                          <a:effectLst/>
                          <a:latin typeface="Calibri" panose="020F0502020204030204" pitchFamily="34" charset="0"/>
                          <a:cs typeface="Calibri" panose="020F0502020204030204" pitchFamily="34" charset="0"/>
                        </a:rPr>
                        <a:t> </a:t>
                      </a:r>
                    </a:p>
                  </a:txBody>
                  <a:tcPr marL="0" marR="0" marT="0" marB="0" anchor="ctr">
                    <a:lnL w="6350" cap="flat" cmpd="sng" algn="ctr">
                      <a:solidFill>
                        <a:srgbClr val="8EA9DB"/>
                      </a:solidFill>
                      <a:prstDash val="solid"/>
                      <a:round/>
                      <a:headEnd type="none" w="med" len="med"/>
                      <a:tailEnd type="none" w="med" len="med"/>
                    </a:lnL>
                    <a:lnR w="6350" cap="flat" cmpd="sng" algn="ctr">
                      <a:solidFill>
                        <a:srgbClr val="8EA9DB"/>
                      </a:solidFill>
                      <a:prstDash val="solid"/>
                      <a:round/>
                      <a:headEnd type="none" w="med" len="med"/>
                      <a:tailEnd type="none" w="med" len="med"/>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tcPr>
                </a:tc>
                <a:tc>
                  <a:txBody>
                    <a:bodyPr/>
                    <a:lstStyle/>
                    <a:p>
                      <a:pPr algn="r" fontAlgn="ctr"/>
                      <a:r>
                        <a:rPr lang="es-CO" sz="1400" b="0" i="0" u="none" strike="noStrike">
                          <a:solidFill>
                            <a:srgbClr val="203764"/>
                          </a:solidFill>
                          <a:effectLst/>
                          <a:latin typeface="Calibri" panose="020F0502020204030204" pitchFamily="34" charset="0"/>
                          <a:cs typeface="Calibri" panose="020F0502020204030204" pitchFamily="34" charset="0"/>
                        </a:rPr>
                        <a:t>          22,000 </a:t>
                      </a:r>
                    </a:p>
                  </a:txBody>
                  <a:tcPr marL="0" marR="0" marT="0" marB="0" anchor="ctr">
                    <a:lnL w="6350" cap="flat" cmpd="sng" algn="ctr">
                      <a:solidFill>
                        <a:srgbClr val="8EA9DB"/>
                      </a:solidFill>
                      <a:prstDash val="solid"/>
                      <a:round/>
                      <a:headEnd type="none" w="med" len="med"/>
                      <a:tailEnd type="none" w="med" len="med"/>
                    </a:lnL>
                    <a:lnR w="6350" cap="flat" cmpd="sng" algn="ctr">
                      <a:solidFill>
                        <a:srgbClr val="8EA9DB"/>
                      </a:solidFill>
                      <a:prstDash val="solid"/>
                      <a:round/>
                      <a:headEnd type="none" w="med" len="med"/>
                      <a:tailEnd type="none" w="med" len="med"/>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tcPr>
                </a:tc>
                <a:tc>
                  <a:txBody>
                    <a:bodyPr/>
                    <a:lstStyle/>
                    <a:p>
                      <a:pPr algn="r" fontAlgn="ctr"/>
                      <a:r>
                        <a:rPr lang="es-CO" sz="1400" b="0" i="0" u="none" strike="noStrike">
                          <a:solidFill>
                            <a:srgbClr val="203764"/>
                          </a:solidFill>
                          <a:effectLst/>
                          <a:latin typeface="Calibri" panose="020F0502020204030204" pitchFamily="34" charset="0"/>
                          <a:cs typeface="Calibri" panose="020F0502020204030204" pitchFamily="34" charset="0"/>
                        </a:rPr>
                        <a:t> </a:t>
                      </a:r>
                    </a:p>
                  </a:txBody>
                  <a:tcPr marL="0" marR="0" marT="0" marB="0" anchor="ctr">
                    <a:lnL w="6350" cap="flat" cmpd="sng" algn="ctr">
                      <a:solidFill>
                        <a:srgbClr val="8EA9DB"/>
                      </a:solidFill>
                      <a:prstDash val="solid"/>
                      <a:round/>
                      <a:headEnd type="none" w="med" len="med"/>
                      <a:tailEnd type="none" w="med" len="med"/>
                    </a:lnL>
                    <a:lnR w="6350" cap="flat" cmpd="sng" algn="ctr">
                      <a:solidFill>
                        <a:srgbClr val="8EA9DB"/>
                      </a:solidFill>
                      <a:prstDash val="solid"/>
                      <a:round/>
                      <a:headEnd type="none" w="med" len="med"/>
                      <a:tailEnd type="none" w="med" len="med"/>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tcPr>
                </a:tc>
                <a:tc>
                  <a:txBody>
                    <a:bodyPr/>
                    <a:lstStyle/>
                    <a:p>
                      <a:pPr algn="r" fontAlgn="ctr"/>
                      <a:r>
                        <a:rPr lang="es-CO" sz="1400" b="0" i="0" u="none" strike="noStrike">
                          <a:solidFill>
                            <a:srgbClr val="203764"/>
                          </a:solidFill>
                          <a:effectLst/>
                          <a:latin typeface="Calibri" panose="020F0502020204030204" pitchFamily="34" charset="0"/>
                          <a:cs typeface="Calibri" panose="020F0502020204030204" pitchFamily="34" charset="0"/>
                        </a:rPr>
                        <a:t>          22,000 </a:t>
                      </a:r>
                    </a:p>
                  </a:txBody>
                  <a:tcPr marL="0" marR="0" marT="0" marB="0" anchor="ctr">
                    <a:lnL w="6350" cap="flat" cmpd="sng" algn="ctr">
                      <a:solidFill>
                        <a:srgbClr val="8EA9DB"/>
                      </a:solidFill>
                      <a:prstDash val="solid"/>
                      <a:round/>
                      <a:headEnd type="none" w="med" len="med"/>
                      <a:tailEnd type="none" w="med" len="med"/>
                    </a:lnL>
                    <a:lnR w="6350" cap="flat" cmpd="sng" algn="ctr">
                      <a:solidFill>
                        <a:srgbClr val="8EA9DB"/>
                      </a:solidFill>
                      <a:prstDash val="solid"/>
                      <a:round/>
                      <a:headEnd type="none" w="med" len="med"/>
                      <a:tailEnd type="none" w="med" len="med"/>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tcPr>
                </a:tc>
                <a:tc>
                  <a:txBody>
                    <a:bodyPr/>
                    <a:lstStyle/>
                    <a:p>
                      <a:pPr algn="r" fontAlgn="ctr"/>
                      <a:r>
                        <a:rPr lang="es-CO" sz="1400" b="0" i="0" u="none" strike="noStrike">
                          <a:solidFill>
                            <a:srgbClr val="203764"/>
                          </a:solidFill>
                          <a:effectLst/>
                          <a:latin typeface="Calibri" panose="020F0502020204030204" pitchFamily="34" charset="0"/>
                          <a:cs typeface="Calibri" panose="020F0502020204030204" pitchFamily="34" charset="0"/>
                        </a:rPr>
                        <a:t> </a:t>
                      </a:r>
                    </a:p>
                  </a:txBody>
                  <a:tcPr marL="0" marR="0" marT="0" marB="0" anchor="ctr">
                    <a:lnL w="6350" cap="flat" cmpd="sng" algn="ctr">
                      <a:solidFill>
                        <a:srgbClr val="8EA9DB"/>
                      </a:solidFill>
                      <a:prstDash val="solid"/>
                      <a:round/>
                      <a:headEnd type="none" w="med" len="med"/>
                      <a:tailEnd type="none" w="med" len="med"/>
                    </a:lnL>
                    <a:lnR w="6350" cap="flat" cmpd="sng" algn="ctr">
                      <a:solidFill>
                        <a:srgbClr val="8EA9DB"/>
                      </a:solidFill>
                      <a:prstDash val="solid"/>
                      <a:round/>
                      <a:headEnd type="none" w="med" len="med"/>
                      <a:tailEnd type="none" w="med" len="med"/>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tcPr>
                </a:tc>
                <a:tc>
                  <a:txBody>
                    <a:bodyPr/>
                    <a:lstStyle/>
                    <a:p>
                      <a:pPr algn="r" fontAlgn="ctr"/>
                      <a:r>
                        <a:rPr lang="es-CO" sz="1400" b="0" i="0" u="none" strike="noStrike">
                          <a:solidFill>
                            <a:srgbClr val="203764"/>
                          </a:solidFill>
                          <a:effectLst/>
                          <a:latin typeface="Calibri" panose="020F0502020204030204" pitchFamily="34" charset="0"/>
                          <a:cs typeface="Calibri" panose="020F0502020204030204" pitchFamily="34" charset="0"/>
                        </a:rPr>
                        <a:t>          22,660 </a:t>
                      </a:r>
                    </a:p>
                  </a:txBody>
                  <a:tcPr marL="0" marR="0" marT="0" marB="0" anchor="ctr">
                    <a:lnL w="6350" cap="flat" cmpd="sng" algn="ctr">
                      <a:solidFill>
                        <a:srgbClr val="8EA9DB"/>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tcPr>
                </a:tc>
                <a:extLst>
                  <a:ext uri="{0D108BD9-81ED-4DB2-BD59-A6C34878D82A}">
                    <a16:rowId xmlns:a16="http://schemas.microsoft.com/office/drawing/2014/main" xmlns="" val="2080308284"/>
                  </a:ext>
                </a:extLst>
              </a:tr>
              <a:tr h="152343">
                <a:tc>
                  <a:txBody>
                    <a:bodyPr/>
                    <a:lstStyle/>
                    <a:p>
                      <a:pPr algn="l" rtl="0" fontAlgn="ctr"/>
                      <a:r>
                        <a:rPr lang="es-CO" sz="1100" b="0" i="0" u="none" strike="noStrike">
                          <a:solidFill>
                            <a:srgbClr val="203764"/>
                          </a:solidFill>
                          <a:effectLst/>
                          <a:latin typeface="Calibri" panose="020F0502020204030204" pitchFamily="34" charset="0"/>
                          <a:cs typeface="Calibri" panose="020F0502020204030204" pitchFamily="34" charset="0"/>
                        </a:rPr>
                        <a:t>DIFERENCIA</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8EA9DB"/>
                      </a:solidFill>
                      <a:prstDash val="solid"/>
                      <a:round/>
                      <a:headEnd type="none" w="med" len="med"/>
                      <a:tailEnd type="none" w="med" len="med"/>
                    </a:lnR>
                    <a:lnT w="6350" cap="flat" cmpd="sng" algn="ctr">
                      <a:solidFill>
                        <a:srgbClr val="8EA9DB"/>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ctr"/>
                      <a:r>
                        <a:rPr lang="es-CO" sz="1400" b="0" i="0" u="none" strike="noStrike">
                          <a:solidFill>
                            <a:srgbClr val="203764"/>
                          </a:solidFill>
                          <a:effectLst/>
                          <a:latin typeface="Calibri" panose="020F0502020204030204" pitchFamily="34" charset="0"/>
                          <a:cs typeface="Calibri" panose="020F0502020204030204" pitchFamily="34" charset="0"/>
                        </a:rPr>
                        <a:t> </a:t>
                      </a:r>
                    </a:p>
                  </a:txBody>
                  <a:tcPr marL="0" marR="0" marT="0" marB="0" anchor="ctr">
                    <a:lnL w="6350" cap="flat" cmpd="sng" algn="ctr">
                      <a:solidFill>
                        <a:srgbClr val="8EA9DB"/>
                      </a:solidFill>
                      <a:prstDash val="solid"/>
                      <a:round/>
                      <a:headEnd type="none" w="med" len="med"/>
                      <a:tailEnd type="none" w="med" len="med"/>
                    </a:lnL>
                    <a:lnR w="6350" cap="flat" cmpd="sng" algn="ctr">
                      <a:solidFill>
                        <a:srgbClr val="8EA9DB"/>
                      </a:solidFill>
                      <a:prstDash val="solid"/>
                      <a:round/>
                      <a:headEnd type="none" w="med" len="med"/>
                      <a:tailEnd type="none" w="med" len="med"/>
                    </a:lnR>
                    <a:lnT w="6350" cap="flat" cmpd="sng" algn="ctr">
                      <a:solidFill>
                        <a:srgbClr val="8EA9DB"/>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ctr"/>
                      <a:r>
                        <a:rPr lang="es-CO" sz="1400" b="0" i="0" u="none" strike="noStrike">
                          <a:solidFill>
                            <a:srgbClr val="203764"/>
                          </a:solidFill>
                          <a:effectLst/>
                          <a:latin typeface="Calibri" panose="020F0502020204030204" pitchFamily="34" charset="0"/>
                          <a:cs typeface="Calibri" panose="020F0502020204030204" pitchFamily="34" charset="0"/>
                        </a:rPr>
                        <a:t> </a:t>
                      </a:r>
                    </a:p>
                  </a:txBody>
                  <a:tcPr marL="0" marR="0" marT="0" marB="0" anchor="ctr">
                    <a:lnL w="6350" cap="flat" cmpd="sng" algn="ctr">
                      <a:solidFill>
                        <a:srgbClr val="8EA9DB"/>
                      </a:solidFill>
                      <a:prstDash val="solid"/>
                      <a:round/>
                      <a:headEnd type="none" w="med" len="med"/>
                      <a:tailEnd type="none" w="med" len="med"/>
                    </a:lnL>
                    <a:lnR w="6350" cap="flat" cmpd="sng" algn="ctr">
                      <a:solidFill>
                        <a:srgbClr val="8EA9DB"/>
                      </a:solidFill>
                      <a:prstDash val="solid"/>
                      <a:round/>
                      <a:headEnd type="none" w="med" len="med"/>
                      <a:tailEnd type="none" w="med" len="med"/>
                    </a:lnR>
                    <a:lnT w="6350" cap="flat" cmpd="sng" algn="ctr">
                      <a:solidFill>
                        <a:srgbClr val="8EA9DB"/>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ctr"/>
                      <a:r>
                        <a:rPr lang="es-CO" sz="1400" b="0" i="0" u="none" strike="noStrike">
                          <a:solidFill>
                            <a:srgbClr val="203764"/>
                          </a:solidFill>
                          <a:effectLst/>
                          <a:latin typeface="Calibri" panose="020F0502020204030204" pitchFamily="34" charset="0"/>
                          <a:cs typeface="Calibri" panose="020F0502020204030204" pitchFamily="34" charset="0"/>
                        </a:rPr>
                        <a:t> </a:t>
                      </a:r>
                    </a:p>
                  </a:txBody>
                  <a:tcPr marL="0" marR="0" marT="0" marB="0" anchor="ctr">
                    <a:lnL w="6350" cap="flat" cmpd="sng" algn="ctr">
                      <a:solidFill>
                        <a:srgbClr val="8EA9DB"/>
                      </a:solidFill>
                      <a:prstDash val="solid"/>
                      <a:round/>
                      <a:headEnd type="none" w="med" len="med"/>
                      <a:tailEnd type="none" w="med" len="med"/>
                    </a:lnL>
                    <a:lnR w="6350" cap="flat" cmpd="sng" algn="ctr">
                      <a:solidFill>
                        <a:srgbClr val="8EA9DB"/>
                      </a:solidFill>
                      <a:prstDash val="solid"/>
                      <a:round/>
                      <a:headEnd type="none" w="med" len="med"/>
                      <a:tailEnd type="none" w="med" len="med"/>
                    </a:lnR>
                    <a:lnT w="6350" cap="flat" cmpd="sng" algn="ctr">
                      <a:solidFill>
                        <a:srgbClr val="8EA9DB"/>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ctr"/>
                      <a:r>
                        <a:rPr lang="es-CO" sz="1400" b="0" i="0" u="none" strike="noStrike">
                          <a:solidFill>
                            <a:srgbClr val="203764"/>
                          </a:solidFill>
                          <a:effectLst/>
                          <a:latin typeface="Calibri" panose="020F0502020204030204" pitchFamily="34" charset="0"/>
                          <a:cs typeface="Calibri" panose="020F0502020204030204" pitchFamily="34" charset="0"/>
                        </a:rPr>
                        <a:t> </a:t>
                      </a:r>
                    </a:p>
                  </a:txBody>
                  <a:tcPr marL="0" marR="0" marT="0" marB="0" anchor="ctr">
                    <a:lnL w="6350" cap="flat" cmpd="sng" algn="ctr">
                      <a:solidFill>
                        <a:srgbClr val="8EA9DB"/>
                      </a:solidFill>
                      <a:prstDash val="solid"/>
                      <a:round/>
                      <a:headEnd type="none" w="med" len="med"/>
                      <a:tailEnd type="none" w="med" len="med"/>
                    </a:lnL>
                    <a:lnR w="6350" cap="flat" cmpd="sng" algn="ctr">
                      <a:solidFill>
                        <a:srgbClr val="8EA9DB"/>
                      </a:solidFill>
                      <a:prstDash val="solid"/>
                      <a:round/>
                      <a:headEnd type="none" w="med" len="med"/>
                      <a:tailEnd type="none" w="med" len="med"/>
                    </a:lnR>
                    <a:lnT w="6350" cap="flat" cmpd="sng" algn="ctr">
                      <a:solidFill>
                        <a:srgbClr val="8EA9DB"/>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ctr"/>
                      <a:r>
                        <a:rPr lang="es-CO" sz="1400" b="0" i="0" u="none" strike="noStrike">
                          <a:solidFill>
                            <a:srgbClr val="203764"/>
                          </a:solidFill>
                          <a:effectLst/>
                          <a:latin typeface="Calibri" panose="020F0502020204030204" pitchFamily="34" charset="0"/>
                          <a:cs typeface="Calibri" panose="020F0502020204030204" pitchFamily="34" charset="0"/>
                        </a:rPr>
                        <a:t> </a:t>
                      </a:r>
                    </a:p>
                  </a:txBody>
                  <a:tcPr marL="0" marR="0" marT="0" marB="0" anchor="ctr">
                    <a:lnL w="6350" cap="flat" cmpd="sng" algn="ctr">
                      <a:solidFill>
                        <a:srgbClr val="8EA9DB"/>
                      </a:solidFill>
                      <a:prstDash val="solid"/>
                      <a:round/>
                      <a:headEnd type="none" w="med" len="med"/>
                      <a:tailEnd type="none" w="med" len="med"/>
                    </a:lnL>
                    <a:lnR w="6350" cap="flat" cmpd="sng" algn="ctr">
                      <a:solidFill>
                        <a:srgbClr val="8EA9DB"/>
                      </a:solidFill>
                      <a:prstDash val="solid"/>
                      <a:round/>
                      <a:headEnd type="none" w="med" len="med"/>
                      <a:tailEnd type="none" w="med" len="med"/>
                    </a:lnR>
                    <a:lnT w="6350" cap="flat" cmpd="sng" algn="ctr">
                      <a:solidFill>
                        <a:srgbClr val="8EA9DB"/>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ctr"/>
                      <a:r>
                        <a:rPr lang="es-CO" sz="1400" b="0" i="0" u="none" strike="noStrike">
                          <a:solidFill>
                            <a:srgbClr val="203764"/>
                          </a:solidFill>
                          <a:effectLst/>
                          <a:latin typeface="Calibri" panose="020F0502020204030204" pitchFamily="34" charset="0"/>
                          <a:cs typeface="Calibri" panose="020F0502020204030204" pitchFamily="34" charset="0"/>
                        </a:rPr>
                        <a:t>         (24,189)</a:t>
                      </a:r>
                    </a:p>
                  </a:txBody>
                  <a:tcPr marL="0" marR="0" marT="0" marB="0" anchor="ctr">
                    <a:lnL w="6350" cap="flat" cmpd="sng" algn="ctr">
                      <a:solidFill>
                        <a:srgbClr val="8EA9DB"/>
                      </a:solidFill>
                      <a:prstDash val="solid"/>
                      <a:round/>
                      <a:headEnd type="none" w="med" len="med"/>
                      <a:tailEnd type="none" w="med" len="med"/>
                    </a:lnL>
                    <a:lnR w="6350" cap="flat" cmpd="sng" algn="ctr">
                      <a:solidFill>
                        <a:srgbClr val="8EA9DB"/>
                      </a:solidFill>
                      <a:prstDash val="solid"/>
                      <a:round/>
                      <a:headEnd type="none" w="med" len="med"/>
                      <a:tailEnd type="none" w="med" len="med"/>
                    </a:lnR>
                    <a:lnT w="6350" cap="flat" cmpd="sng" algn="ctr">
                      <a:solidFill>
                        <a:srgbClr val="8EA9DB"/>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ctr"/>
                      <a:r>
                        <a:rPr lang="es-CO" sz="1400" b="0" i="0" u="none" strike="noStrike">
                          <a:solidFill>
                            <a:srgbClr val="203764"/>
                          </a:solidFill>
                          <a:effectLst/>
                          <a:latin typeface="Calibri" panose="020F0502020204030204" pitchFamily="34" charset="0"/>
                          <a:cs typeface="Calibri" panose="020F0502020204030204" pitchFamily="34" charset="0"/>
                        </a:rPr>
                        <a:t> </a:t>
                      </a:r>
                    </a:p>
                  </a:txBody>
                  <a:tcPr marL="0" marR="0" marT="0" marB="0" anchor="ctr">
                    <a:lnL w="6350" cap="flat" cmpd="sng" algn="ctr">
                      <a:solidFill>
                        <a:srgbClr val="8EA9DB"/>
                      </a:solidFill>
                      <a:prstDash val="solid"/>
                      <a:round/>
                      <a:headEnd type="none" w="med" len="med"/>
                      <a:tailEnd type="none" w="med" len="med"/>
                    </a:lnL>
                    <a:lnR w="6350" cap="flat" cmpd="sng" algn="ctr">
                      <a:solidFill>
                        <a:srgbClr val="8EA9DB"/>
                      </a:solidFill>
                      <a:prstDash val="solid"/>
                      <a:round/>
                      <a:headEnd type="none" w="med" len="med"/>
                      <a:tailEnd type="none" w="med" len="med"/>
                    </a:lnR>
                    <a:lnT w="6350" cap="flat" cmpd="sng" algn="ctr">
                      <a:solidFill>
                        <a:srgbClr val="8EA9DB"/>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ctr"/>
                      <a:r>
                        <a:rPr lang="es-CO" sz="1400" b="0" i="0" u="none" strike="noStrike">
                          <a:solidFill>
                            <a:srgbClr val="203764"/>
                          </a:solidFill>
                          <a:effectLst/>
                          <a:latin typeface="Calibri" panose="020F0502020204030204" pitchFamily="34" charset="0"/>
                          <a:cs typeface="Calibri" panose="020F0502020204030204" pitchFamily="34" charset="0"/>
                        </a:rPr>
                        <a:t>         (28,633)</a:t>
                      </a:r>
                    </a:p>
                  </a:txBody>
                  <a:tcPr marL="0" marR="0" marT="0" marB="0" anchor="ctr">
                    <a:lnL w="6350" cap="flat" cmpd="sng" algn="ctr">
                      <a:solidFill>
                        <a:srgbClr val="8EA9DB"/>
                      </a:solidFill>
                      <a:prstDash val="solid"/>
                      <a:round/>
                      <a:headEnd type="none" w="med" len="med"/>
                      <a:tailEnd type="none" w="med" len="med"/>
                    </a:lnL>
                    <a:lnR w="6350" cap="flat" cmpd="sng" algn="ctr">
                      <a:solidFill>
                        <a:srgbClr val="8EA9DB"/>
                      </a:solidFill>
                      <a:prstDash val="solid"/>
                      <a:round/>
                      <a:headEnd type="none" w="med" len="med"/>
                      <a:tailEnd type="none" w="med" len="med"/>
                    </a:lnR>
                    <a:lnT w="6350" cap="flat" cmpd="sng" algn="ctr">
                      <a:solidFill>
                        <a:srgbClr val="8EA9DB"/>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ctr"/>
                      <a:r>
                        <a:rPr lang="es-CO" sz="1400" b="0" i="0" u="none" strike="noStrike" dirty="0">
                          <a:solidFill>
                            <a:srgbClr val="203764"/>
                          </a:solidFill>
                          <a:effectLst/>
                          <a:latin typeface="Calibri" panose="020F0502020204030204" pitchFamily="34" charset="0"/>
                          <a:cs typeface="Calibri" panose="020F0502020204030204" pitchFamily="34" charset="0"/>
                        </a:rPr>
                        <a:t> </a:t>
                      </a:r>
                    </a:p>
                  </a:txBody>
                  <a:tcPr marL="0" marR="0" marT="0" marB="0" anchor="ctr">
                    <a:lnL w="6350" cap="flat" cmpd="sng" algn="ctr">
                      <a:solidFill>
                        <a:srgbClr val="8EA9DB"/>
                      </a:solidFill>
                      <a:prstDash val="solid"/>
                      <a:round/>
                      <a:headEnd type="none" w="med" len="med"/>
                      <a:tailEnd type="none" w="med" len="med"/>
                    </a:lnL>
                    <a:lnR w="6350" cap="flat" cmpd="sng" algn="ctr">
                      <a:solidFill>
                        <a:srgbClr val="8EA9DB"/>
                      </a:solidFill>
                      <a:prstDash val="solid"/>
                      <a:round/>
                      <a:headEnd type="none" w="med" len="med"/>
                      <a:tailEnd type="none" w="med" len="med"/>
                    </a:lnR>
                    <a:lnT w="6350" cap="flat" cmpd="sng" algn="ctr">
                      <a:solidFill>
                        <a:srgbClr val="8EA9DB"/>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ctr"/>
                      <a:r>
                        <a:rPr lang="es-CO" sz="1400" b="0" i="0" u="none" strike="noStrike" dirty="0">
                          <a:solidFill>
                            <a:srgbClr val="203764"/>
                          </a:solidFill>
                          <a:effectLst/>
                          <a:latin typeface="Calibri" panose="020F0502020204030204" pitchFamily="34" charset="0"/>
                          <a:cs typeface="Calibri" panose="020F0502020204030204" pitchFamily="34" charset="0"/>
                        </a:rPr>
                        <a:t>          18,588 </a:t>
                      </a:r>
                    </a:p>
                  </a:txBody>
                  <a:tcPr marL="0" marR="0" marT="0" marB="0" anchor="ctr">
                    <a:lnL w="6350" cap="flat" cmpd="sng" algn="ctr">
                      <a:solidFill>
                        <a:srgbClr val="8EA9DB"/>
                      </a:solidFill>
                      <a:prstDash val="solid"/>
                      <a:round/>
                      <a:headEnd type="none" w="med" len="med"/>
                      <a:tailEnd type="none" w="med" len="med"/>
                    </a:lnL>
                    <a:lnR w="6350" cap="flat" cmpd="sng" algn="ctr">
                      <a:solidFill>
                        <a:srgbClr val="8EA9DB"/>
                      </a:solidFill>
                      <a:prstDash val="solid"/>
                      <a:round/>
                      <a:headEnd type="none" w="med" len="med"/>
                      <a:tailEnd type="none" w="med" len="med"/>
                    </a:lnR>
                    <a:lnT w="6350" cap="flat" cmpd="sng" algn="ctr">
                      <a:solidFill>
                        <a:srgbClr val="8EA9DB"/>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ctr"/>
                      <a:r>
                        <a:rPr lang="es-CO" sz="1400" b="0" i="0" u="none" strike="noStrike" dirty="0">
                          <a:solidFill>
                            <a:srgbClr val="203764"/>
                          </a:solidFill>
                          <a:effectLst/>
                          <a:latin typeface="Calibri" panose="020F0502020204030204" pitchFamily="34" charset="0"/>
                          <a:cs typeface="Calibri" panose="020F0502020204030204" pitchFamily="34" charset="0"/>
                        </a:rPr>
                        <a:t> </a:t>
                      </a:r>
                    </a:p>
                  </a:txBody>
                  <a:tcPr marL="0" marR="0" marT="0" marB="0" anchor="ctr">
                    <a:lnL w="6350" cap="flat" cmpd="sng" algn="ctr">
                      <a:solidFill>
                        <a:srgbClr val="8EA9DB"/>
                      </a:solidFill>
                      <a:prstDash val="solid"/>
                      <a:round/>
                      <a:headEnd type="none" w="med" len="med"/>
                      <a:tailEnd type="none" w="med" len="med"/>
                    </a:lnL>
                    <a:lnR w="6350" cap="flat" cmpd="sng" algn="ctr">
                      <a:solidFill>
                        <a:srgbClr val="8EA9DB"/>
                      </a:solidFill>
                      <a:prstDash val="solid"/>
                      <a:round/>
                      <a:headEnd type="none" w="med" len="med"/>
                      <a:tailEnd type="none" w="med" len="med"/>
                    </a:lnR>
                    <a:lnT w="6350" cap="flat" cmpd="sng" algn="ctr">
                      <a:solidFill>
                        <a:srgbClr val="8EA9DB"/>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ctr"/>
                      <a:r>
                        <a:rPr lang="es-CO" sz="1400" b="0" i="0" u="none" strike="noStrike" dirty="0">
                          <a:solidFill>
                            <a:srgbClr val="203764"/>
                          </a:solidFill>
                          <a:effectLst/>
                          <a:latin typeface="Calibri" panose="020F0502020204030204" pitchFamily="34" charset="0"/>
                          <a:cs typeface="Calibri" panose="020F0502020204030204" pitchFamily="34" charset="0"/>
                        </a:rPr>
                        <a:t>          22,660 </a:t>
                      </a:r>
                    </a:p>
                  </a:txBody>
                  <a:tcPr marL="0" marR="0" marT="0" marB="0" anchor="ctr">
                    <a:lnL w="6350" cap="flat" cmpd="sng" algn="ctr">
                      <a:solidFill>
                        <a:srgbClr val="8EA9DB"/>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8EA9DB"/>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444358622"/>
                  </a:ext>
                </a:extLst>
              </a:tr>
            </a:tbl>
          </a:graphicData>
        </a:graphic>
      </p:graphicFrame>
      <p:graphicFrame>
        <p:nvGraphicFramePr>
          <p:cNvPr id="8" name="Tabla 7"/>
          <p:cNvGraphicFramePr>
            <a:graphicFrameLocks noGrp="1"/>
          </p:cNvGraphicFramePr>
          <p:nvPr>
            <p:extLst>
              <p:ext uri="{D42A27DB-BD31-4B8C-83A1-F6EECF244321}">
                <p14:modId xmlns:p14="http://schemas.microsoft.com/office/powerpoint/2010/main" val="2350390759"/>
              </p:ext>
            </p:extLst>
          </p:nvPr>
        </p:nvGraphicFramePr>
        <p:xfrm>
          <a:off x="678821" y="4333617"/>
          <a:ext cx="10515603" cy="1557667"/>
        </p:xfrm>
        <a:graphic>
          <a:graphicData uri="http://schemas.openxmlformats.org/drawingml/2006/table">
            <a:tbl>
              <a:tblPr>
                <a:tableStyleId>{2D5ABB26-0587-4C30-8999-92F81FD0307C}</a:tableStyleId>
              </a:tblPr>
              <a:tblGrid>
                <a:gridCol w="6105267">
                  <a:extLst>
                    <a:ext uri="{9D8B030D-6E8A-4147-A177-3AD203B41FA5}">
                      <a16:colId xmlns:a16="http://schemas.microsoft.com/office/drawing/2014/main" xmlns="" val="2061757269"/>
                    </a:ext>
                  </a:extLst>
                </a:gridCol>
                <a:gridCol w="735056">
                  <a:extLst>
                    <a:ext uri="{9D8B030D-6E8A-4147-A177-3AD203B41FA5}">
                      <a16:colId xmlns:a16="http://schemas.microsoft.com/office/drawing/2014/main" xmlns="" val="147164746"/>
                    </a:ext>
                  </a:extLst>
                </a:gridCol>
                <a:gridCol w="735056">
                  <a:extLst>
                    <a:ext uri="{9D8B030D-6E8A-4147-A177-3AD203B41FA5}">
                      <a16:colId xmlns:a16="http://schemas.microsoft.com/office/drawing/2014/main" xmlns="" val="1997888101"/>
                    </a:ext>
                  </a:extLst>
                </a:gridCol>
                <a:gridCol w="735056">
                  <a:extLst>
                    <a:ext uri="{9D8B030D-6E8A-4147-A177-3AD203B41FA5}">
                      <a16:colId xmlns:a16="http://schemas.microsoft.com/office/drawing/2014/main" xmlns="" val="2557710950"/>
                    </a:ext>
                  </a:extLst>
                </a:gridCol>
                <a:gridCol w="735056">
                  <a:extLst>
                    <a:ext uri="{9D8B030D-6E8A-4147-A177-3AD203B41FA5}">
                      <a16:colId xmlns:a16="http://schemas.microsoft.com/office/drawing/2014/main" xmlns="" val="2883732559"/>
                    </a:ext>
                  </a:extLst>
                </a:gridCol>
                <a:gridCol w="735056">
                  <a:extLst>
                    <a:ext uri="{9D8B030D-6E8A-4147-A177-3AD203B41FA5}">
                      <a16:colId xmlns:a16="http://schemas.microsoft.com/office/drawing/2014/main" xmlns="" val="3646050447"/>
                    </a:ext>
                  </a:extLst>
                </a:gridCol>
                <a:gridCol w="735056">
                  <a:extLst>
                    <a:ext uri="{9D8B030D-6E8A-4147-A177-3AD203B41FA5}">
                      <a16:colId xmlns:a16="http://schemas.microsoft.com/office/drawing/2014/main" xmlns="" val="3961382284"/>
                    </a:ext>
                  </a:extLst>
                </a:gridCol>
              </a:tblGrid>
              <a:tr h="292974">
                <a:tc>
                  <a:txBody>
                    <a:bodyPr/>
                    <a:lstStyle/>
                    <a:p>
                      <a:pPr algn="just" rtl="0" fontAlgn="ctr"/>
                      <a:r>
                        <a:rPr lang="es-ES" sz="1000" u="none" strike="noStrike">
                          <a:solidFill>
                            <a:srgbClr val="002060"/>
                          </a:solidFill>
                          <a:effectLst/>
                        </a:rPr>
                        <a:t>* Apropiación vigente a 30 de abril de 2020, SIN descontar partidas suspendidas</a:t>
                      </a:r>
                      <a:endParaRPr lang="es-ES" sz="1000" b="0" i="0" u="none" strike="noStrike">
                        <a:solidFill>
                          <a:srgbClr val="002060"/>
                        </a:solidFill>
                        <a:effectLst/>
                        <a:latin typeface="Calibri" panose="020F0502020204030204" pitchFamily="34" charset="0"/>
                      </a:endParaRPr>
                    </a:p>
                  </a:txBody>
                  <a:tcPr marL="0" marR="0" marT="0" marB="0" anchor="ctr"/>
                </a:tc>
                <a:tc>
                  <a:txBody>
                    <a:bodyPr/>
                    <a:lstStyle/>
                    <a:p>
                      <a:pPr algn="just" rtl="0" fontAlgn="ctr"/>
                      <a:endParaRPr lang="es-CO" sz="1000" b="0" i="0" u="none" strike="noStrike">
                        <a:solidFill>
                          <a:srgbClr val="002060"/>
                        </a:solidFill>
                        <a:effectLst/>
                        <a:latin typeface="Calibri" panose="020F0502020204030204" pitchFamily="34" charset="0"/>
                      </a:endParaRPr>
                    </a:p>
                  </a:txBody>
                  <a:tcPr marL="0" marR="0" marT="0" marB="0" anchor="ctr"/>
                </a:tc>
                <a:tc>
                  <a:txBody>
                    <a:bodyPr/>
                    <a:lstStyle/>
                    <a:p>
                      <a:pPr algn="just" rtl="0" fontAlgn="ctr"/>
                      <a:endParaRPr lang="es-CO" sz="1000" b="0" i="0" u="none" strike="noStrike">
                        <a:solidFill>
                          <a:srgbClr val="002060"/>
                        </a:solidFill>
                        <a:effectLst/>
                        <a:latin typeface="Calibri" panose="020F0502020204030204" pitchFamily="34" charset="0"/>
                      </a:endParaRPr>
                    </a:p>
                  </a:txBody>
                  <a:tcPr marL="0" marR="0" marT="0" marB="0" anchor="ctr"/>
                </a:tc>
                <a:tc>
                  <a:txBody>
                    <a:bodyPr/>
                    <a:lstStyle/>
                    <a:p>
                      <a:pPr algn="just" rtl="0" fontAlgn="ctr"/>
                      <a:endParaRPr lang="es-CO" sz="1000" b="0" i="0" u="none" strike="noStrike">
                        <a:solidFill>
                          <a:srgbClr val="002060"/>
                        </a:solidFill>
                        <a:effectLst/>
                        <a:latin typeface="Calibri" panose="020F0502020204030204" pitchFamily="34" charset="0"/>
                      </a:endParaRPr>
                    </a:p>
                  </a:txBody>
                  <a:tcPr marL="0" marR="0" marT="0" marB="0" anchor="ctr"/>
                </a:tc>
                <a:tc>
                  <a:txBody>
                    <a:bodyPr/>
                    <a:lstStyle/>
                    <a:p>
                      <a:pPr algn="just" rtl="0" fontAlgn="ctr"/>
                      <a:endParaRPr lang="es-CO" sz="1000" b="0" i="0" u="none" strike="noStrike">
                        <a:solidFill>
                          <a:srgbClr val="002060"/>
                        </a:solidFill>
                        <a:effectLst/>
                        <a:latin typeface="Calibri" panose="020F0502020204030204" pitchFamily="34" charset="0"/>
                      </a:endParaRPr>
                    </a:p>
                  </a:txBody>
                  <a:tcPr marL="0" marR="0" marT="0" marB="0" anchor="ctr"/>
                </a:tc>
                <a:tc>
                  <a:txBody>
                    <a:bodyPr/>
                    <a:lstStyle/>
                    <a:p>
                      <a:pPr algn="just" rtl="0" fontAlgn="ctr"/>
                      <a:endParaRPr lang="es-CO" sz="1000" b="0" i="0" u="none" strike="noStrike">
                        <a:solidFill>
                          <a:srgbClr val="002060"/>
                        </a:solidFill>
                        <a:effectLst/>
                        <a:latin typeface="Calibri" panose="020F0502020204030204" pitchFamily="34" charset="0"/>
                      </a:endParaRPr>
                    </a:p>
                  </a:txBody>
                  <a:tcPr marL="0" marR="0" marT="0" marB="0" anchor="ctr"/>
                </a:tc>
                <a:tc>
                  <a:txBody>
                    <a:bodyPr/>
                    <a:lstStyle/>
                    <a:p>
                      <a:pPr algn="just" rtl="0" fontAlgn="ctr"/>
                      <a:endParaRPr lang="es-CO" sz="1000" b="0" i="0" u="none" strike="noStrike">
                        <a:solidFill>
                          <a:srgbClr val="002060"/>
                        </a:solidFill>
                        <a:effectLst/>
                        <a:latin typeface="Calibri" panose="020F0502020204030204" pitchFamily="34" charset="0"/>
                      </a:endParaRPr>
                    </a:p>
                  </a:txBody>
                  <a:tcPr marL="0" marR="0" marT="0" marB="0" anchor="ctr"/>
                </a:tc>
                <a:extLst>
                  <a:ext uri="{0D108BD9-81ED-4DB2-BD59-A6C34878D82A}">
                    <a16:rowId xmlns:a16="http://schemas.microsoft.com/office/drawing/2014/main" xmlns="" val="1716328669"/>
                  </a:ext>
                </a:extLst>
              </a:tr>
              <a:tr h="300251">
                <a:tc>
                  <a:txBody>
                    <a:bodyPr/>
                    <a:lstStyle/>
                    <a:p>
                      <a:pPr algn="just" rtl="0" fontAlgn="ctr"/>
                      <a:r>
                        <a:rPr lang="es-CO" sz="1000" u="none" strike="noStrike">
                          <a:solidFill>
                            <a:srgbClr val="002060"/>
                          </a:solidFill>
                          <a:effectLst/>
                        </a:rPr>
                        <a:t>** Apropiación vigente a 30 de abril de 2020, descontando partidas suspendidas</a:t>
                      </a:r>
                      <a:endParaRPr lang="es-CO" sz="1000" b="0" i="0" u="none" strike="noStrike">
                        <a:solidFill>
                          <a:srgbClr val="002060"/>
                        </a:solidFill>
                        <a:effectLst/>
                        <a:latin typeface="Calibri" panose="020F0502020204030204" pitchFamily="34" charset="0"/>
                      </a:endParaRPr>
                    </a:p>
                  </a:txBody>
                  <a:tcPr marL="0" marR="0" marT="0" marB="0" anchor="ctr"/>
                </a:tc>
                <a:tc>
                  <a:txBody>
                    <a:bodyPr/>
                    <a:lstStyle/>
                    <a:p>
                      <a:pPr algn="just" rtl="0" fontAlgn="ctr"/>
                      <a:endParaRPr lang="es-CO" sz="1000" b="0" i="0" u="none" strike="noStrike">
                        <a:solidFill>
                          <a:srgbClr val="002060"/>
                        </a:solidFill>
                        <a:effectLst/>
                        <a:latin typeface="Calibri" panose="020F0502020204030204" pitchFamily="34" charset="0"/>
                      </a:endParaRPr>
                    </a:p>
                  </a:txBody>
                  <a:tcPr marL="0" marR="0" marT="0" marB="0" anchor="ctr"/>
                </a:tc>
                <a:tc>
                  <a:txBody>
                    <a:bodyPr/>
                    <a:lstStyle/>
                    <a:p>
                      <a:pPr algn="just" rtl="0" fontAlgn="ctr"/>
                      <a:endParaRPr lang="es-CO" sz="1000" b="0" i="0" u="none" strike="noStrike">
                        <a:solidFill>
                          <a:srgbClr val="002060"/>
                        </a:solidFill>
                        <a:effectLst/>
                        <a:latin typeface="Calibri" panose="020F0502020204030204" pitchFamily="34" charset="0"/>
                      </a:endParaRPr>
                    </a:p>
                  </a:txBody>
                  <a:tcPr marL="0" marR="0" marT="0" marB="0" anchor="ctr"/>
                </a:tc>
                <a:tc>
                  <a:txBody>
                    <a:bodyPr/>
                    <a:lstStyle/>
                    <a:p>
                      <a:pPr algn="just" rtl="0" fontAlgn="ctr"/>
                      <a:endParaRPr lang="es-CO" sz="1000" b="0" i="0" u="none" strike="noStrike">
                        <a:solidFill>
                          <a:srgbClr val="002060"/>
                        </a:solidFill>
                        <a:effectLst/>
                        <a:latin typeface="Calibri" panose="020F0502020204030204" pitchFamily="34" charset="0"/>
                      </a:endParaRPr>
                    </a:p>
                  </a:txBody>
                  <a:tcPr marL="0" marR="0" marT="0" marB="0" anchor="ctr"/>
                </a:tc>
                <a:tc>
                  <a:txBody>
                    <a:bodyPr/>
                    <a:lstStyle/>
                    <a:p>
                      <a:pPr algn="just" rtl="0" fontAlgn="ctr"/>
                      <a:endParaRPr lang="es-CO" sz="1000" b="0" i="0" u="none" strike="noStrike">
                        <a:solidFill>
                          <a:srgbClr val="002060"/>
                        </a:solidFill>
                        <a:effectLst/>
                        <a:latin typeface="Calibri" panose="020F0502020204030204" pitchFamily="34" charset="0"/>
                      </a:endParaRPr>
                    </a:p>
                  </a:txBody>
                  <a:tcPr marL="0" marR="0" marT="0" marB="0" anchor="ctr"/>
                </a:tc>
                <a:tc>
                  <a:txBody>
                    <a:bodyPr/>
                    <a:lstStyle/>
                    <a:p>
                      <a:pPr algn="just" rtl="0" fontAlgn="ctr"/>
                      <a:endParaRPr lang="es-CO" sz="1000" b="0" i="0" u="none" strike="noStrike">
                        <a:solidFill>
                          <a:srgbClr val="002060"/>
                        </a:solidFill>
                        <a:effectLst/>
                        <a:latin typeface="Calibri" panose="020F0502020204030204" pitchFamily="34" charset="0"/>
                      </a:endParaRPr>
                    </a:p>
                  </a:txBody>
                  <a:tcPr marL="0" marR="0" marT="0" marB="0" anchor="ctr"/>
                </a:tc>
                <a:tc>
                  <a:txBody>
                    <a:bodyPr/>
                    <a:lstStyle/>
                    <a:p>
                      <a:pPr algn="just" rtl="0" fontAlgn="ctr"/>
                      <a:endParaRPr lang="es-CO" sz="1000" b="0" i="0" u="none" strike="noStrike">
                        <a:solidFill>
                          <a:srgbClr val="002060"/>
                        </a:solidFill>
                        <a:effectLst/>
                        <a:latin typeface="Calibri" panose="020F0502020204030204" pitchFamily="34" charset="0"/>
                      </a:endParaRPr>
                    </a:p>
                  </a:txBody>
                  <a:tcPr marL="0" marR="0" marT="0" marB="0" anchor="ctr"/>
                </a:tc>
                <a:extLst>
                  <a:ext uri="{0D108BD9-81ED-4DB2-BD59-A6C34878D82A}">
                    <a16:rowId xmlns:a16="http://schemas.microsoft.com/office/drawing/2014/main" xmlns="" val="1581373752"/>
                  </a:ext>
                </a:extLst>
              </a:tr>
              <a:tr h="354842">
                <a:tc gridSpan="7">
                  <a:txBody>
                    <a:bodyPr/>
                    <a:lstStyle/>
                    <a:p>
                      <a:pPr algn="just" rtl="0" fontAlgn="ctr"/>
                      <a:r>
                        <a:rPr lang="es-ES" sz="1000" u="none" strike="noStrike" dirty="0">
                          <a:solidFill>
                            <a:srgbClr val="002060"/>
                          </a:solidFill>
                          <a:effectLst/>
                        </a:rPr>
                        <a:t>*** La información de los proyectos de inversión 2021 - 2024 del Sector Hacienda guardan total coherencia con la información del aplicativo SUIFP a la fecha.</a:t>
                      </a:r>
                      <a:endParaRPr lang="es-ES" sz="1000" b="0" i="0" u="none" strike="noStrike" dirty="0">
                        <a:solidFill>
                          <a:srgbClr val="002060"/>
                        </a:solidFill>
                        <a:effectLst/>
                        <a:latin typeface="Calibri" panose="020F0502020204030204" pitchFamily="34" charset="0"/>
                      </a:endParaRPr>
                    </a:p>
                  </a:txBody>
                  <a:tcPr marL="0" marR="0" marT="0" marB="0" anchor="ct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pPr algn="l" rtl="0" fontAlgn="ctr"/>
                      <a:endParaRPr lang="es-CO" sz="900" b="0" i="0" u="none" strike="noStrike" dirty="0">
                        <a:solidFill>
                          <a:srgbClr val="203764"/>
                        </a:solidFill>
                        <a:effectLst/>
                        <a:latin typeface="Calibri" panose="020F0502020204030204" pitchFamily="34" charset="0"/>
                      </a:endParaRPr>
                    </a:p>
                  </a:txBody>
                  <a:tcPr marL="0" marR="0" marT="0" marB="0" anchor="ctr"/>
                </a:tc>
                <a:tc hMerge="1">
                  <a:txBody>
                    <a:bodyPr/>
                    <a:lstStyle/>
                    <a:p>
                      <a:pPr algn="l" rtl="0" fontAlgn="ctr"/>
                      <a:endParaRPr lang="es-CO" sz="900" b="0" i="0" u="none" strike="noStrike" dirty="0">
                        <a:solidFill>
                          <a:srgbClr val="203764"/>
                        </a:solidFill>
                        <a:effectLst/>
                        <a:latin typeface="Calibri" panose="020F0502020204030204" pitchFamily="34" charset="0"/>
                      </a:endParaRPr>
                    </a:p>
                  </a:txBody>
                  <a:tcPr marL="0" marR="0" marT="0" marB="0" anchor="ctr"/>
                </a:tc>
                <a:tc hMerge="1">
                  <a:txBody>
                    <a:bodyPr/>
                    <a:lstStyle/>
                    <a:p>
                      <a:pPr algn="l" rtl="0" fontAlgn="ctr"/>
                      <a:endParaRPr lang="es-CO" sz="900" b="0" i="0" u="none" strike="noStrike" dirty="0">
                        <a:solidFill>
                          <a:srgbClr val="203764"/>
                        </a:solidFill>
                        <a:effectLst/>
                        <a:latin typeface="Calibri" panose="020F0502020204030204" pitchFamily="34" charset="0"/>
                      </a:endParaRPr>
                    </a:p>
                  </a:txBody>
                  <a:tcPr marL="0" marR="0" marT="0" marB="0" anchor="ctr"/>
                </a:tc>
                <a:extLst>
                  <a:ext uri="{0D108BD9-81ED-4DB2-BD59-A6C34878D82A}">
                    <a16:rowId xmlns:a16="http://schemas.microsoft.com/office/drawing/2014/main" xmlns="" val="75577306"/>
                  </a:ext>
                </a:extLst>
              </a:tr>
              <a:tr h="350793">
                <a:tc gridSpan="7">
                  <a:txBody>
                    <a:bodyPr/>
                    <a:lstStyle/>
                    <a:p>
                      <a:pPr algn="just" rtl="0" fontAlgn="ctr"/>
                      <a:r>
                        <a:rPr lang="es-ES" sz="1000" u="none" strike="noStrike" dirty="0">
                          <a:solidFill>
                            <a:srgbClr val="002060"/>
                          </a:solidFill>
                          <a:effectLst/>
                        </a:rPr>
                        <a:t>**** Para el calculo de los valores por Entidad del MGMP 2021- 2023 ; se </a:t>
                      </a:r>
                      <a:r>
                        <a:rPr lang="es-ES" sz="1000" u="none" strike="noStrike" dirty="0" smtClean="0">
                          <a:solidFill>
                            <a:srgbClr val="002060"/>
                          </a:solidFill>
                          <a:effectLst/>
                        </a:rPr>
                        <a:t>estableció </a:t>
                      </a:r>
                      <a:r>
                        <a:rPr lang="es-ES" sz="1000" u="none" strike="noStrike" dirty="0">
                          <a:solidFill>
                            <a:srgbClr val="002060"/>
                          </a:solidFill>
                          <a:effectLst/>
                        </a:rPr>
                        <a:t>en  la vigencia 2021 conforme al tope presupuestal de inversión asignado en el Anteproyecto de Presupuesto,  y en las vigencias 2022 -2023, se realizó el incremento de acuerdo a los topes de inversión indicados  en correo </a:t>
                      </a:r>
                      <a:r>
                        <a:rPr lang="es-ES" sz="1000" u="none" strike="noStrike" dirty="0" smtClean="0">
                          <a:solidFill>
                            <a:srgbClr val="002060"/>
                          </a:solidFill>
                          <a:effectLst/>
                        </a:rPr>
                        <a:t>electrónico </a:t>
                      </a:r>
                      <a:r>
                        <a:rPr lang="es-ES" sz="1000" u="none" strike="noStrike" dirty="0">
                          <a:solidFill>
                            <a:srgbClr val="002060"/>
                          </a:solidFill>
                          <a:effectLst/>
                        </a:rPr>
                        <a:t>por parte del Departamento Nacional de Planeación para el Sector Hacienda, estableciendo las variaciones porcentuales conforme a la variación anual del tope global y la vigencia 2024 con un incremento por entidad del 3% conforme a los supuestos </a:t>
                      </a:r>
                      <a:r>
                        <a:rPr lang="es-ES" sz="1000" u="none" strike="noStrike" dirty="0" smtClean="0">
                          <a:solidFill>
                            <a:srgbClr val="002060"/>
                          </a:solidFill>
                          <a:effectLst/>
                        </a:rPr>
                        <a:t>macroeconómicos.</a:t>
                      </a:r>
                      <a:endParaRPr lang="es-ES" sz="1000" b="0" i="0" u="none" strike="noStrike" dirty="0">
                        <a:solidFill>
                          <a:srgbClr val="002060"/>
                        </a:solidFill>
                        <a:effectLst/>
                        <a:latin typeface="Calibri" panose="020F0502020204030204" pitchFamily="34" charset="0"/>
                      </a:endParaRPr>
                    </a:p>
                  </a:txBody>
                  <a:tcPr marL="0" marR="0" marT="0" marB="0" anchor="ctr"/>
                </a:tc>
                <a:tc hMerge="1">
                  <a:txBody>
                    <a:bodyPr/>
                    <a:lstStyle/>
                    <a:p>
                      <a:endParaRPr lang="es-CO"/>
                    </a:p>
                  </a:txBody>
                  <a:tcPr/>
                </a:tc>
                <a:tc hMerge="1">
                  <a:txBody>
                    <a:bodyPr/>
                    <a:lstStyle/>
                    <a:p>
                      <a:endParaRPr lang="es-CO"/>
                    </a:p>
                  </a:txBody>
                  <a:tcPr/>
                </a:tc>
                <a:tc hMerge="1">
                  <a:txBody>
                    <a:bodyPr/>
                    <a:lstStyle/>
                    <a:p>
                      <a:endParaRPr lang="es-CO" sz="1500"/>
                    </a:p>
                  </a:txBody>
                  <a:tcPr marL="78054" marR="78054" marT="39027" marB="39027"/>
                </a:tc>
                <a:tc hMerge="1">
                  <a:txBody>
                    <a:bodyPr/>
                    <a:lstStyle/>
                    <a:p>
                      <a:endParaRPr lang="es-CO" sz="1500"/>
                    </a:p>
                  </a:txBody>
                  <a:tcPr marL="78054" marR="78054" marT="39027" marB="39027"/>
                </a:tc>
                <a:tc hMerge="1">
                  <a:txBody>
                    <a:bodyPr/>
                    <a:lstStyle/>
                    <a:p>
                      <a:endParaRPr lang="es-CO" sz="1500"/>
                    </a:p>
                  </a:txBody>
                  <a:tcPr marL="78054" marR="78054" marT="39027" marB="39027"/>
                </a:tc>
                <a:tc hMerge="1">
                  <a:txBody>
                    <a:bodyPr/>
                    <a:lstStyle/>
                    <a:p>
                      <a:endParaRPr lang="es-CO" sz="1500" dirty="0"/>
                    </a:p>
                  </a:txBody>
                  <a:tcPr marL="78054" marR="78054" marT="39027" marB="39027"/>
                </a:tc>
                <a:extLst>
                  <a:ext uri="{0D108BD9-81ED-4DB2-BD59-A6C34878D82A}">
                    <a16:rowId xmlns:a16="http://schemas.microsoft.com/office/drawing/2014/main" xmlns="" val="4231338699"/>
                  </a:ext>
                </a:extLst>
              </a:tr>
            </a:tbl>
          </a:graphicData>
        </a:graphic>
      </p:graphicFrame>
    </p:spTree>
    <p:extLst>
      <p:ext uri="{BB962C8B-B14F-4D97-AF65-F5344CB8AC3E}">
        <p14:creationId xmlns:p14="http://schemas.microsoft.com/office/powerpoint/2010/main" val="138585417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xmlns="" id="{A9BF9024-8020-45D8-80DC-C010FECB1919}"/>
              </a:ext>
            </a:extLst>
          </p:cNvPr>
          <p:cNvSpPr>
            <a:spLocks noGrp="1"/>
          </p:cNvSpPr>
          <p:nvPr>
            <p:ph type="body" sz="quarter" idx="11"/>
          </p:nvPr>
        </p:nvSpPr>
        <p:spPr/>
        <p:txBody>
          <a:bodyPr>
            <a:normAutofit/>
          </a:bodyPr>
          <a:lstStyle/>
          <a:p>
            <a:r>
              <a:rPr lang="es-CO" dirty="0"/>
              <a:t>Solicitudes MGMP 2021-2024 y Vigencias Futuras</a:t>
            </a:r>
          </a:p>
        </p:txBody>
      </p:sp>
      <p:sp>
        <p:nvSpPr>
          <p:cNvPr id="12" name="Text Placeholder 11">
            <a:extLst>
              <a:ext uri="{FF2B5EF4-FFF2-40B4-BE49-F238E27FC236}">
                <a16:creationId xmlns:a16="http://schemas.microsoft.com/office/drawing/2014/main" xmlns="" id="{F474FB92-D38F-4078-BAA8-B8932BB77242}"/>
              </a:ext>
            </a:extLst>
          </p:cNvPr>
          <p:cNvSpPr>
            <a:spLocks noGrp="1"/>
          </p:cNvSpPr>
          <p:nvPr>
            <p:ph type="body" sz="quarter" idx="12"/>
          </p:nvPr>
        </p:nvSpPr>
        <p:spPr/>
        <p:txBody>
          <a:bodyPr>
            <a:normAutofit/>
          </a:bodyPr>
          <a:lstStyle/>
          <a:p>
            <a:r>
              <a:rPr lang="es-CO" dirty="0"/>
              <a:t>3.</a:t>
            </a:r>
          </a:p>
        </p:txBody>
      </p:sp>
    </p:spTree>
    <p:extLst>
      <p:ext uri="{BB962C8B-B14F-4D97-AF65-F5344CB8AC3E}">
        <p14:creationId xmlns:p14="http://schemas.microsoft.com/office/powerpoint/2010/main" val="388310310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5">
            <a:extLst>
              <a:ext uri="{FF2B5EF4-FFF2-40B4-BE49-F238E27FC236}">
                <a16:creationId xmlns:a16="http://schemas.microsoft.com/office/drawing/2014/main" xmlns="" id="{147A00F9-85D5-482F-8929-515BA65B6DAA}"/>
              </a:ext>
            </a:extLst>
          </p:cNvPr>
          <p:cNvSpPr>
            <a:spLocks noGrp="1"/>
          </p:cNvSpPr>
          <p:nvPr>
            <p:ph type="title"/>
          </p:nvPr>
        </p:nvSpPr>
        <p:spPr>
          <a:xfrm>
            <a:off x="378129" y="209161"/>
            <a:ext cx="11613596" cy="559387"/>
          </a:xfrm>
        </p:spPr>
        <p:txBody>
          <a:bodyPr/>
          <a:lstStyle/>
          <a:p>
            <a:r>
              <a:rPr lang="es-CO" dirty="0"/>
              <a:t>3</a:t>
            </a:r>
            <a:r>
              <a:rPr lang="es-CO" dirty="0" smtClean="0"/>
              <a:t>.1 </a:t>
            </a:r>
            <a:r>
              <a:rPr lang="es-CO" dirty="0"/>
              <a:t>Solicitud MGMP Inversión</a:t>
            </a:r>
          </a:p>
        </p:txBody>
      </p:sp>
      <p:sp>
        <p:nvSpPr>
          <p:cNvPr id="17" name="Text Placeholder 16">
            <a:extLst>
              <a:ext uri="{FF2B5EF4-FFF2-40B4-BE49-F238E27FC236}">
                <a16:creationId xmlns:a16="http://schemas.microsoft.com/office/drawing/2014/main" xmlns="" id="{CC7E4799-0F53-4A92-81A5-D4162B3A1AAE}"/>
              </a:ext>
            </a:extLst>
          </p:cNvPr>
          <p:cNvSpPr>
            <a:spLocks noGrp="1"/>
          </p:cNvSpPr>
          <p:nvPr>
            <p:ph type="body" sz="quarter" idx="10"/>
          </p:nvPr>
        </p:nvSpPr>
        <p:spPr>
          <a:xfrm>
            <a:off x="378129" y="768548"/>
            <a:ext cx="11614384" cy="360939"/>
          </a:xfrm>
        </p:spPr>
        <p:txBody>
          <a:bodyPr/>
          <a:lstStyle/>
          <a:p>
            <a:r>
              <a:rPr lang="es-CO" dirty="0"/>
              <a:t>Proyecciones</a:t>
            </a:r>
          </a:p>
          <a:p>
            <a:endParaRPr lang="es-CO" dirty="0"/>
          </a:p>
        </p:txBody>
      </p:sp>
      <p:graphicFrame>
        <p:nvGraphicFramePr>
          <p:cNvPr id="3" name="Tabla 2"/>
          <p:cNvGraphicFramePr>
            <a:graphicFrameLocks noGrp="1"/>
          </p:cNvGraphicFramePr>
          <p:nvPr>
            <p:extLst/>
          </p:nvPr>
        </p:nvGraphicFramePr>
        <p:xfrm>
          <a:off x="914398" y="1327935"/>
          <a:ext cx="10085696" cy="4853940"/>
        </p:xfrm>
        <a:graphic>
          <a:graphicData uri="http://schemas.openxmlformats.org/drawingml/2006/table">
            <a:tbl>
              <a:tblPr/>
              <a:tblGrid>
                <a:gridCol w="2631500">
                  <a:extLst>
                    <a:ext uri="{9D8B030D-6E8A-4147-A177-3AD203B41FA5}">
                      <a16:colId xmlns:a16="http://schemas.microsoft.com/office/drawing/2014/main" xmlns="" val="3926649043"/>
                    </a:ext>
                  </a:extLst>
                </a:gridCol>
                <a:gridCol w="880607">
                  <a:extLst>
                    <a:ext uri="{9D8B030D-6E8A-4147-A177-3AD203B41FA5}">
                      <a16:colId xmlns:a16="http://schemas.microsoft.com/office/drawing/2014/main" xmlns="" val="3913577117"/>
                    </a:ext>
                  </a:extLst>
                </a:gridCol>
                <a:gridCol w="880607">
                  <a:extLst>
                    <a:ext uri="{9D8B030D-6E8A-4147-A177-3AD203B41FA5}">
                      <a16:colId xmlns:a16="http://schemas.microsoft.com/office/drawing/2014/main" xmlns="" val="1484613763"/>
                    </a:ext>
                  </a:extLst>
                </a:gridCol>
                <a:gridCol w="880607">
                  <a:extLst>
                    <a:ext uri="{9D8B030D-6E8A-4147-A177-3AD203B41FA5}">
                      <a16:colId xmlns:a16="http://schemas.microsoft.com/office/drawing/2014/main" xmlns="" val="3945527074"/>
                    </a:ext>
                  </a:extLst>
                </a:gridCol>
                <a:gridCol w="880607">
                  <a:extLst>
                    <a:ext uri="{9D8B030D-6E8A-4147-A177-3AD203B41FA5}">
                      <a16:colId xmlns:a16="http://schemas.microsoft.com/office/drawing/2014/main" xmlns="" val="153024805"/>
                    </a:ext>
                  </a:extLst>
                </a:gridCol>
                <a:gridCol w="880607">
                  <a:extLst>
                    <a:ext uri="{9D8B030D-6E8A-4147-A177-3AD203B41FA5}">
                      <a16:colId xmlns:a16="http://schemas.microsoft.com/office/drawing/2014/main" xmlns="" val="334016900"/>
                    </a:ext>
                  </a:extLst>
                </a:gridCol>
                <a:gridCol w="866847">
                  <a:extLst>
                    <a:ext uri="{9D8B030D-6E8A-4147-A177-3AD203B41FA5}">
                      <a16:colId xmlns:a16="http://schemas.microsoft.com/office/drawing/2014/main" xmlns="" val="2492078275"/>
                    </a:ext>
                  </a:extLst>
                </a:gridCol>
                <a:gridCol w="564138">
                  <a:extLst>
                    <a:ext uri="{9D8B030D-6E8A-4147-A177-3AD203B41FA5}">
                      <a16:colId xmlns:a16="http://schemas.microsoft.com/office/drawing/2014/main" xmlns="" val="3398486523"/>
                    </a:ext>
                  </a:extLst>
                </a:gridCol>
                <a:gridCol w="567578">
                  <a:extLst>
                    <a:ext uri="{9D8B030D-6E8A-4147-A177-3AD203B41FA5}">
                      <a16:colId xmlns:a16="http://schemas.microsoft.com/office/drawing/2014/main" xmlns="" val="2004152969"/>
                    </a:ext>
                  </a:extLst>
                </a:gridCol>
                <a:gridCol w="526299">
                  <a:extLst>
                    <a:ext uri="{9D8B030D-6E8A-4147-A177-3AD203B41FA5}">
                      <a16:colId xmlns:a16="http://schemas.microsoft.com/office/drawing/2014/main" xmlns="" val="3423782347"/>
                    </a:ext>
                  </a:extLst>
                </a:gridCol>
                <a:gridCol w="526299">
                  <a:extLst>
                    <a:ext uri="{9D8B030D-6E8A-4147-A177-3AD203B41FA5}">
                      <a16:colId xmlns:a16="http://schemas.microsoft.com/office/drawing/2014/main" xmlns="" val="2339825919"/>
                    </a:ext>
                  </a:extLst>
                </a:gridCol>
              </a:tblGrid>
              <a:tr h="187210">
                <a:tc>
                  <a:txBody>
                    <a:bodyPr/>
                    <a:lstStyle/>
                    <a:p>
                      <a:pPr algn="l" rtl="0" fontAlgn="ctr"/>
                      <a:r>
                        <a:rPr lang="es-CO" sz="900" b="1" i="0" u="none" strike="noStrike">
                          <a:solidFill>
                            <a:srgbClr val="203764"/>
                          </a:solidFill>
                          <a:effectLst/>
                          <a:latin typeface="Calibri" panose="020F0502020204030204" pitchFamily="34" charset="0"/>
                          <a:cs typeface="Calibri" panose="020F0502020204030204" pitchFamily="34" charset="0"/>
                        </a:rPr>
                        <a:t>Millones de pesos</a:t>
                      </a:r>
                    </a:p>
                  </a:txBody>
                  <a:tcPr marL="0" marR="0" marT="0" marB="0" anchor="ctr">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endParaRPr lang="es-CO" sz="1400" b="0" i="0" u="none" strike="noStrike">
                        <a:solidFill>
                          <a:srgbClr val="000000"/>
                        </a:solidFill>
                        <a:effectLst/>
                        <a:latin typeface="Calibri" panose="020F0502020204030204" pitchFamily="34" charset="0"/>
                        <a:cs typeface="Calibri" panose="020F0502020204030204" pitchFamily="34" charset="0"/>
                      </a:endParaRPr>
                    </a:p>
                  </a:txBody>
                  <a:tcPr marL="0" marR="0" marT="0" marB="0" anchor="ctr">
                    <a:lnL>
                      <a:noFill/>
                    </a:lnL>
                    <a:lnR>
                      <a:noFill/>
                    </a:lnR>
                    <a:lnT w="1270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ctr"/>
                      <a:endParaRPr lang="es-CO" sz="900" b="0" i="0" u="none" strike="noStrike">
                        <a:solidFill>
                          <a:srgbClr val="000000"/>
                        </a:solidFill>
                        <a:effectLst/>
                        <a:latin typeface="Calibri" panose="020F0502020204030204" pitchFamily="34" charset="0"/>
                        <a:cs typeface="Calibri" panose="020F0502020204030204" pitchFamily="34" charset="0"/>
                      </a:endParaRPr>
                    </a:p>
                  </a:txBody>
                  <a:tcPr marL="0" marR="0" marT="0" marB="0" anchor="ctr">
                    <a:lnL>
                      <a:noFill/>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8">
                  <a:txBody>
                    <a:bodyPr/>
                    <a:lstStyle/>
                    <a:p>
                      <a:pPr algn="ctr" rtl="0" fontAlgn="ctr"/>
                      <a:r>
                        <a:rPr lang="es-CO" sz="1100" b="1" i="0" u="none" strike="noStrike">
                          <a:solidFill>
                            <a:srgbClr val="FFFFFF"/>
                          </a:solidFill>
                          <a:effectLst/>
                          <a:latin typeface="Calibri" panose="020F0502020204030204" pitchFamily="34" charset="0"/>
                          <a:cs typeface="Calibri" panose="020F0502020204030204" pitchFamily="34" charset="0"/>
                        </a:rPr>
                        <a:t>MGMP 2020 - 2023</a:t>
                      </a:r>
                    </a:p>
                  </a:txBody>
                  <a:tcPr marL="0" marR="0" marT="0" marB="0"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03764"/>
                    </a:solidFill>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extLst>
                  <a:ext uri="{0D108BD9-81ED-4DB2-BD59-A6C34878D82A}">
                    <a16:rowId xmlns:a16="http://schemas.microsoft.com/office/drawing/2014/main" xmlns="" val="2505473246"/>
                  </a:ext>
                </a:extLst>
              </a:tr>
              <a:tr h="131047">
                <a:tc rowSpan="2">
                  <a:txBody>
                    <a:bodyPr/>
                    <a:lstStyle/>
                    <a:p>
                      <a:pPr algn="ctr" rtl="0" fontAlgn="ctr"/>
                      <a:r>
                        <a:rPr lang="es-CO" sz="1100" b="1" i="0" u="none" strike="noStrike">
                          <a:solidFill>
                            <a:srgbClr val="FFFFFF"/>
                          </a:solidFill>
                          <a:effectLst/>
                          <a:latin typeface="Calibri" panose="020F0502020204030204" pitchFamily="34" charset="0"/>
                          <a:cs typeface="Calibri" panose="020F0502020204030204" pitchFamily="34" charset="0"/>
                        </a:rPr>
                        <a:t>Inversión/Entidad</a:t>
                      </a:r>
                    </a:p>
                  </a:txBody>
                  <a:tcPr marL="0" marR="0" marT="0" marB="0" anchor="ctr">
                    <a:lnL w="12700" cap="flat" cmpd="sng" algn="ctr">
                      <a:solidFill>
                        <a:schemeClr val="tx1"/>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203764"/>
                    </a:solidFill>
                  </a:tcPr>
                </a:tc>
                <a:tc rowSpan="2">
                  <a:txBody>
                    <a:bodyPr/>
                    <a:lstStyle/>
                    <a:p>
                      <a:pPr algn="ctr" rtl="0" fontAlgn="ctr"/>
                      <a:r>
                        <a:rPr lang="es-CO" sz="1050" b="1" i="0" u="none" strike="noStrike">
                          <a:solidFill>
                            <a:srgbClr val="FFFFFF"/>
                          </a:solidFill>
                          <a:effectLst/>
                          <a:latin typeface="Calibri" panose="020F0502020204030204" pitchFamily="34" charset="0"/>
                          <a:cs typeface="Calibri" panose="020F0502020204030204" pitchFamily="34" charset="0"/>
                        </a:rPr>
                        <a:t>2020*</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203764"/>
                    </a:solidFill>
                  </a:tcPr>
                </a:tc>
                <a:tc rowSpan="2">
                  <a:txBody>
                    <a:bodyPr/>
                    <a:lstStyle/>
                    <a:p>
                      <a:pPr algn="ctr" rtl="0" fontAlgn="ctr"/>
                      <a:r>
                        <a:rPr lang="es-CO" sz="1050" b="1" i="0" u="none" strike="noStrike">
                          <a:solidFill>
                            <a:srgbClr val="FFFFFF"/>
                          </a:solidFill>
                          <a:effectLst/>
                          <a:latin typeface="Calibri" panose="020F0502020204030204" pitchFamily="34" charset="0"/>
                          <a:cs typeface="Calibri" panose="020F0502020204030204" pitchFamily="34" charset="0"/>
                        </a:rPr>
                        <a:t>2020**</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203764"/>
                    </a:solidFill>
                  </a:tcPr>
                </a:tc>
                <a:tc rowSpan="2">
                  <a:txBody>
                    <a:bodyPr/>
                    <a:lstStyle/>
                    <a:p>
                      <a:pPr algn="ctr" rtl="0" fontAlgn="ctr"/>
                      <a:r>
                        <a:rPr lang="es-CO" sz="1050" b="1" i="0" u="none" strike="noStrike">
                          <a:solidFill>
                            <a:srgbClr val="FFFFFF"/>
                          </a:solidFill>
                          <a:effectLst/>
                          <a:latin typeface="Calibri" panose="020F0502020204030204" pitchFamily="34" charset="0"/>
                          <a:cs typeface="Calibri" panose="020F0502020204030204" pitchFamily="34" charset="0"/>
                        </a:rPr>
                        <a:t>2021</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203764"/>
                    </a:solidFill>
                  </a:tcPr>
                </a:tc>
                <a:tc rowSpan="2">
                  <a:txBody>
                    <a:bodyPr/>
                    <a:lstStyle/>
                    <a:p>
                      <a:pPr algn="ctr" rtl="0" fontAlgn="ctr"/>
                      <a:r>
                        <a:rPr lang="es-CO" sz="1050" b="1" i="0" u="none" strike="noStrike">
                          <a:solidFill>
                            <a:srgbClr val="FFFFFF"/>
                          </a:solidFill>
                          <a:effectLst/>
                          <a:latin typeface="Calibri" panose="020F0502020204030204" pitchFamily="34" charset="0"/>
                          <a:cs typeface="Calibri" panose="020F0502020204030204" pitchFamily="34" charset="0"/>
                        </a:rPr>
                        <a:t>2022</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203764"/>
                    </a:solidFill>
                  </a:tcPr>
                </a:tc>
                <a:tc rowSpan="2">
                  <a:txBody>
                    <a:bodyPr/>
                    <a:lstStyle/>
                    <a:p>
                      <a:pPr algn="ctr" rtl="0" fontAlgn="ctr"/>
                      <a:r>
                        <a:rPr lang="es-CO" sz="1050" b="1" i="0" u="none" strike="noStrike">
                          <a:solidFill>
                            <a:srgbClr val="FFFFFF"/>
                          </a:solidFill>
                          <a:effectLst/>
                          <a:latin typeface="Calibri" panose="020F0502020204030204" pitchFamily="34" charset="0"/>
                          <a:cs typeface="Calibri" panose="020F0502020204030204" pitchFamily="34" charset="0"/>
                        </a:rPr>
                        <a:t>2023</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203764"/>
                    </a:solidFill>
                  </a:tcPr>
                </a:tc>
                <a:tc rowSpan="2">
                  <a:txBody>
                    <a:bodyPr/>
                    <a:lstStyle/>
                    <a:p>
                      <a:pPr algn="ctr" rtl="0" fontAlgn="ctr"/>
                      <a:r>
                        <a:rPr lang="es-CO" sz="1050" b="1" i="0" u="none" strike="noStrike">
                          <a:solidFill>
                            <a:srgbClr val="FFFFFF"/>
                          </a:solidFill>
                          <a:effectLst/>
                          <a:latin typeface="Calibri" panose="020F0502020204030204" pitchFamily="34" charset="0"/>
                          <a:cs typeface="Calibri" panose="020F0502020204030204" pitchFamily="34" charset="0"/>
                        </a:rPr>
                        <a:t>2024</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203764"/>
                    </a:solidFill>
                  </a:tcPr>
                </a:tc>
                <a:tc>
                  <a:txBody>
                    <a:bodyPr/>
                    <a:lstStyle/>
                    <a:p>
                      <a:pPr algn="ctr" rtl="0" fontAlgn="ctr"/>
                      <a:r>
                        <a:rPr lang="es-CO" sz="1050" b="1" i="0" u="none" strike="noStrike">
                          <a:solidFill>
                            <a:srgbClr val="FFFFFF"/>
                          </a:solidFill>
                          <a:effectLst/>
                          <a:latin typeface="Calibri" panose="020F0502020204030204" pitchFamily="34" charset="0"/>
                          <a:cs typeface="Calibri" panose="020F0502020204030204" pitchFamily="34" charset="0"/>
                        </a:rPr>
                        <a:t>Var%</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203764"/>
                    </a:solidFill>
                  </a:tcPr>
                </a:tc>
                <a:tc>
                  <a:txBody>
                    <a:bodyPr/>
                    <a:lstStyle/>
                    <a:p>
                      <a:pPr algn="ctr" rtl="0" fontAlgn="ctr"/>
                      <a:r>
                        <a:rPr lang="es-CO" sz="1050" b="1" i="0" u="none" strike="noStrike">
                          <a:solidFill>
                            <a:srgbClr val="FFFFFF"/>
                          </a:solidFill>
                          <a:effectLst/>
                          <a:latin typeface="Calibri" panose="020F0502020204030204" pitchFamily="34" charset="0"/>
                          <a:cs typeface="Calibri" panose="020F0502020204030204" pitchFamily="34" charset="0"/>
                        </a:rPr>
                        <a:t>Var%</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203764"/>
                    </a:solidFill>
                  </a:tcPr>
                </a:tc>
                <a:tc>
                  <a:txBody>
                    <a:bodyPr/>
                    <a:lstStyle/>
                    <a:p>
                      <a:pPr algn="ctr" rtl="0" fontAlgn="ctr"/>
                      <a:r>
                        <a:rPr lang="es-CO" sz="1050" b="1" i="0" u="none" strike="noStrike">
                          <a:solidFill>
                            <a:srgbClr val="FFFFFF"/>
                          </a:solidFill>
                          <a:effectLst/>
                          <a:latin typeface="Calibri" panose="020F0502020204030204" pitchFamily="34" charset="0"/>
                          <a:cs typeface="Calibri" panose="020F0502020204030204" pitchFamily="34" charset="0"/>
                        </a:rPr>
                        <a:t>Var%</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203764"/>
                    </a:solidFill>
                  </a:tcPr>
                </a:tc>
                <a:tc>
                  <a:txBody>
                    <a:bodyPr/>
                    <a:lstStyle/>
                    <a:p>
                      <a:pPr algn="ctr" rtl="0" fontAlgn="ctr"/>
                      <a:r>
                        <a:rPr lang="es-CO" sz="1050" b="1" i="0" u="none" strike="noStrike">
                          <a:solidFill>
                            <a:srgbClr val="FFFFFF"/>
                          </a:solidFill>
                          <a:effectLst/>
                          <a:latin typeface="Calibri" panose="020F0502020204030204" pitchFamily="34" charset="0"/>
                          <a:cs typeface="Calibri" panose="020F0502020204030204" pitchFamily="34" charset="0"/>
                        </a:rPr>
                        <a:t>Var%</a:t>
                      </a:r>
                    </a:p>
                  </a:txBody>
                  <a:tcPr marL="0" marR="0" marT="0" marB="0" anchor="ctr">
                    <a:lnL w="6350" cap="flat" cmpd="sng" algn="ctr">
                      <a:solidFill>
                        <a:srgbClr val="B8CCE4"/>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203764"/>
                    </a:solidFill>
                  </a:tcPr>
                </a:tc>
                <a:extLst>
                  <a:ext uri="{0D108BD9-81ED-4DB2-BD59-A6C34878D82A}">
                    <a16:rowId xmlns:a16="http://schemas.microsoft.com/office/drawing/2014/main" xmlns="" val="1533316402"/>
                  </a:ext>
                </a:extLst>
              </a:tr>
              <a:tr h="131047">
                <a:tc vMerge="1">
                  <a:txBody>
                    <a:bodyPr/>
                    <a:lstStyle/>
                    <a:p>
                      <a:endParaRPr lang="es-CO"/>
                    </a:p>
                  </a:txBody>
                  <a:tcPr/>
                </a:tc>
                <a:tc vMerge="1">
                  <a:txBody>
                    <a:bodyPr/>
                    <a:lstStyle/>
                    <a:p>
                      <a:endParaRPr lang="es-CO"/>
                    </a:p>
                  </a:txBody>
                  <a:tcPr/>
                </a:tc>
                <a:tc vMerge="1">
                  <a:txBody>
                    <a:bodyPr/>
                    <a:lstStyle/>
                    <a:p>
                      <a:endParaRPr lang="es-CO"/>
                    </a:p>
                  </a:txBody>
                  <a:tcPr/>
                </a:tc>
                <a:tc vMerge="1">
                  <a:txBody>
                    <a:bodyPr/>
                    <a:lstStyle/>
                    <a:p>
                      <a:endParaRPr lang="es-CO"/>
                    </a:p>
                  </a:txBody>
                  <a:tcPr/>
                </a:tc>
                <a:tc vMerge="1">
                  <a:txBody>
                    <a:bodyPr/>
                    <a:lstStyle/>
                    <a:p>
                      <a:endParaRPr lang="es-CO"/>
                    </a:p>
                  </a:txBody>
                  <a:tcPr/>
                </a:tc>
                <a:tc vMerge="1">
                  <a:txBody>
                    <a:bodyPr/>
                    <a:lstStyle/>
                    <a:p>
                      <a:endParaRPr lang="es-CO"/>
                    </a:p>
                  </a:txBody>
                  <a:tcPr/>
                </a:tc>
                <a:tc vMerge="1">
                  <a:txBody>
                    <a:bodyPr/>
                    <a:lstStyle/>
                    <a:p>
                      <a:endParaRPr lang="es-CO"/>
                    </a:p>
                  </a:txBody>
                  <a:tcPr/>
                </a:tc>
                <a:tc>
                  <a:txBody>
                    <a:bodyPr/>
                    <a:lstStyle/>
                    <a:p>
                      <a:pPr algn="ctr" rtl="0" fontAlgn="ctr"/>
                      <a:r>
                        <a:rPr lang="es-CO" sz="1050" b="1" i="0" u="none" strike="noStrike">
                          <a:solidFill>
                            <a:srgbClr val="FFFFFF"/>
                          </a:solidFill>
                          <a:effectLst/>
                          <a:latin typeface="Calibri" panose="020F0502020204030204" pitchFamily="34" charset="0"/>
                          <a:cs typeface="Calibri" panose="020F0502020204030204" pitchFamily="34" charset="0"/>
                        </a:rPr>
                        <a:t>21/20</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203764"/>
                    </a:solidFill>
                  </a:tcPr>
                </a:tc>
                <a:tc>
                  <a:txBody>
                    <a:bodyPr/>
                    <a:lstStyle/>
                    <a:p>
                      <a:pPr algn="ctr" rtl="0" fontAlgn="ctr"/>
                      <a:r>
                        <a:rPr lang="es-CO" sz="1050" b="1" i="0" u="none" strike="noStrike">
                          <a:solidFill>
                            <a:srgbClr val="FFFFFF"/>
                          </a:solidFill>
                          <a:effectLst/>
                          <a:latin typeface="Calibri" panose="020F0502020204030204" pitchFamily="34" charset="0"/>
                          <a:cs typeface="Calibri" panose="020F0502020204030204" pitchFamily="34" charset="0"/>
                        </a:rPr>
                        <a:t>22/21</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203764"/>
                    </a:solidFill>
                  </a:tcPr>
                </a:tc>
                <a:tc>
                  <a:txBody>
                    <a:bodyPr/>
                    <a:lstStyle/>
                    <a:p>
                      <a:pPr algn="ctr" rtl="0" fontAlgn="ctr"/>
                      <a:r>
                        <a:rPr lang="es-CO" sz="1050" b="1" i="0" u="none" strike="noStrike">
                          <a:solidFill>
                            <a:srgbClr val="FFFFFF"/>
                          </a:solidFill>
                          <a:effectLst/>
                          <a:latin typeface="Calibri" panose="020F0502020204030204" pitchFamily="34" charset="0"/>
                          <a:cs typeface="Calibri" panose="020F0502020204030204" pitchFamily="34" charset="0"/>
                        </a:rPr>
                        <a:t>23/22</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203764"/>
                    </a:solidFill>
                  </a:tcPr>
                </a:tc>
                <a:tc>
                  <a:txBody>
                    <a:bodyPr/>
                    <a:lstStyle/>
                    <a:p>
                      <a:pPr algn="ctr" rtl="0" fontAlgn="ctr"/>
                      <a:r>
                        <a:rPr lang="es-CO" sz="1050" b="1" i="0" u="none" strike="noStrike">
                          <a:solidFill>
                            <a:srgbClr val="FFFFFF"/>
                          </a:solidFill>
                          <a:effectLst/>
                          <a:latin typeface="Calibri" panose="020F0502020204030204" pitchFamily="34" charset="0"/>
                          <a:cs typeface="Calibri" panose="020F0502020204030204" pitchFamily="34" charset="0"/>
                        </a:rPr>
                        <a:t>24/23</a:t>
                      </a:r>
                    </a:p>
                  </a:txBody>
                  <a:tcPr marL="0" marR="0" marT="0" marB="0" anchor="ctr">
                    <a:lnL w="6350" cap="flat" cmpd="sng" algn="ctr">
                      <a:solidFill>
                        <a:srgbClr val="B8CCE4"/>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203764"/>
                    </a:solidFill>
                  </a:tcPr>
                </a:tc>
                <a:extLst>
                  <a:ext uri="{0D108BD9-81ED-4DB2-BD59-A6C34878D82A}">
                    <a16:rowId xmlns:a16="http://schemas.microsoft.com/office/drawing/2014/main" xmlns="" val="1620081477"/>
                  </a:ext>
                </a:extLst>
              </a:tr>
              <a:tr h="131047">
                <a:tc>
                  <a:txBody>
                    <a:bodyPr/>
                    <a:lstStyle/>
                    <a:p>
                      <a:pPr algn="r" rtl="0" fontAlgn="ctr"/>
                      <a:r>
                        <a:rPr lang="es-CO" sz="1050" b="1" i="0" u="none" strike="noStrike">
                          <a:solidFill>
                            <a:srgbClr val="44546A"/>
                          </a:solidFill>
                          <a:effectLst/>
                          <a:latin typeface="Calibri" panose="020F0502020204030204" pitchFamily="34" charset="0"/>
                          <a:cs typeface="Calibri" panose="020F0502020204030204" pitchFamily="34" charset="0"/>
                        </a:rPr>
                        <a:t>SUPERSOLIDARIA</a:t>
                      </a:r>
                    </a:p>
                  </a:txBody>
                  <a:tcPr marL="0" marR="0" marT="0" marB="0" anchor="ctr">
                    <a:lnL w="12700" cap="flat" cmpd="sng" algn="ctr">
                      <a:solidFill>
                        <a:schemeClr val="tx1"/>
                      </a:solidFill>
                      <a:prstDash val="solid"/>
                      <a:round/>
                      <a:headEnd type="none" w="med" len="med"/>
                      <a:tailEnd type="none" w="med" len="med"/>
                    </a:lnL>
                    <a:lnR w="6350" cap="flat" cmpd="sng" algn="ctr">
                      <a:solidFill>
                        <a:srgbClr val="B8CCE4"/>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r" fontAlgn="ctr"/>
                      <a:r>
                        <a:rPr lang="es-CO" sz="1050" b="1" i="0" u="none" strike="noStrike" dirty="0">
                          <a:solidFill>
                            <a:srgbClr val="44546A"/>
                          </a:solidFill>
                          <a:effectLst/>
                          <a:latin typeface="Calibri" panose="020F0502020204030204" pitchFamily="34" charset="0"/>
                          <a:cs typeface="Calibri" panose="020F0502020204030204" pitchFamily="34" charset="0"/>
                        </a:rPr>
                        <a:t>        20,845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r" fontAlgn="ctr"/>
                      <a:r>
                        <a:rPr lang="es-CO" sz="1050" b="1" i="0" u="none" strike="noStrike">
                          <a:solidFill>
                            <a:srgbClr val="44546A"/>
                          </a:solidFill>
                          <a:effectLst/>
                          <a:latin typeface="Calibri" panose="020F0502020204030204" pitchFamily="34" charset="0"/>
                          <a:cs typeface="Calibri" panose="020F0502020204030204" pitchFamily="34" charset="0"/>
                        </a:rPr>
                        <a:t>        20,845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r" fontAlgn="ctr"/>
                      <a:r>
                        <a:rPr lang="es-CO" sz="1050" b="1" i="0" u="none" strike="noStrike">
                          <a:solidFill>
                            <a:srgbClr val="44546A"/>
                          </a:solidFill>
                          <a:effectLst/>
                          <a:latin typeface="Calibri" panose="020F0502020204030204" pitchFamily="34" charset="0"/>
                          <a:cs typeface="Calibri" panose="020F0502020204030204" pitchFamily="34" charset="0"/>
                        </a:rPr>
                        <a:t>        45,189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r" fontAlgn="ctr"/>
                      <a:r>
                        <a:rPr lang="es-CO" sz="1050" b="1" i="0" u="none" strike="noStrike">
                          <a:solidFill>
                            <a:srgbClr val="44546A"/>
                          </a:solidFill>
                          <a:effectLst/>
                          <a:latin typeface="Calibri" panose="020F0502020204030204" pitchFamily="34" charset="0"/>
                          <a:cs typeface="Calibri" panose="020F0502020204030204" pitchFamily="34" charset="0"/>
                        </a:rPr>
                        <a:t>        50,633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r" fontAlgn="ctr"/>
                      <a:r>
                        <a:rPr lang="es-CO" sz="1050" b="1" i="0" u="none" strike="noStrike">
                          <a:solidFill>
                            <a:srgbClr val="44546A"/>
                          </a:solidFill>
                          <a:effectLst/>
                          <a:latin typeface="Calibri" panose="020F0502020204030204" pitchFamily="34" charset="0"/>
                          <a:cs typeface="Calibri" panose="020F0502020204030204" pitchFamily="34" charset="0"/>
                        </a:rPr>
                        <a:t>          3,412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r" fontAlgn="ctr"/>
                      <a:r>
                        <a:rPr lang="es-CO" sz="1050" b="1" i="0" u="none" strike="noStrike">
                          <a:solidFill>
                            <a:srgbClr val="44546A"/>
                          </a:solidFill>
                          <a:effectLst/>
                          <a:latin typeface="Calibri" panose="020F0502020204030204" pitchFamily="34" charset="0"/>
                          <a:cs typeface="Calibri" panose="020F0502020204030204" pitchFamily="34" charset="0"/>
                        </a:rPr>
                        <a:t>               -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r" rtl="0" fontAlgn="ctr"/>
                      <a:r>
                        <a:rPr lang="es-CO" sz="1050" b="1" i="0" u="none" strike="noStrike">
                          <a:solidFill>
                            <a:srgbClr val="44546A"/>
                          </a:solidFill>
                          <a:effectLst/>
                          <a:latin typeface="Calibri" panose="020F0502020204030204" pitchFamily="34" charset="0"/>
                          <a:cs typeface="Calibri" panose="020F0502020204030204" pitchFamily="34" charset="0"/>
                        </a:rPr>
                        <a:t>117%</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B8CCE4"/>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r" rtl="0" fontAlgn="ctr"/>
                      <a:r>
                        <a:rPr lang="es-CO" sz="1050" b="1" i="0" u="none" strike="noStrike">
                          <a:solidFill>
                            <a:srgbClr val="44546A"/>
                          </a:solidFill>
                          <a:effectLst/>
                          <a:latin typeface="Calibri" panose="020F0502020204030204" pitchFamily="34" charset="0"/>
                          <a:cs typeface="Calibri" panose="020F0502020204030204" pitchFamily="34" charset="0"/>
                        </a:rPr>
                        <a:t>12%</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r" rtl="0" fontAlgn="ctr"/>
                      <a:r>
                        <a:rPr lang="es-CO" sz="1050" b="1" i="0" u="none" strike="noStrike">
                          <a:solidFill>
                            <a:srgbClr val="44546A"/>
                          </a:solidFill>
                          <a:effectLst/>
                          <a:latin typeface="Calibri" panose="020F0502020204030204" pitchFamily="34" charset="0"/>
                          <a:cs typeface="Calibri" panose="020F0502020204030204" pitchFamily="34" charset="0"/>
                        </a:rPr>
                        <a:t>-93%</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r" rtl="0" fontAlgn="ctr"/>
                      <a:r>
                        <a:rPr lang="es-CO" sz="1050" b="1" i="0" u="none" strike="noStrike">
                          <a:solidFill>
                            <a:srgbClr val="44546A"/>
                          </a:solidFill>
                          <a:effectLst/>
                          <a:latin typeface="Calibri" panose="020F0502020204030204" pitchFamily="34" charset="0"/>
                          <a:cs typeface="Calibri" panose="020F0502020204030204" pitchFamily="34" charset="0"/>
                        </a:rPr>
                        <a:t>-100%</a:t>
                      </a:r>
                    </a:p>
                  </a:txBody>
                  <a:tcPr marL="0" marR="0" marT="0" marB="0" anchor="ctr">
                    <a:lnL w="6350" cap="flat" cmpd="sng" algn="ctr">
                      <a:solidFill>
                        <a:srgbClr val="B8CCE4"/>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extLst>
                  <a:ext uri="{0D108BD9-81ED-4DB2-BD59-A6C34878D82A}">
                    <a16:rowId xmlns:a16="http://schemas.microsoft.com/office/drawing/2014/main" xmlns="" val="1393811188"/>
                  </a:ext>
                </a:extLst>
              </a:tr>
              <a:tr h="307877">
                <a:tc>
                  <a:txBody>
                    <a:bodyPr/>
                    <a:lstStyle/>
                    <a:p>
                      <a:pPr algn="r" rtl="0" fontAlgn="ctr"/>
                      <a:r>
                        <a:rPr lang="es-ES" sz="1050" b="1" i="0" u="none" strike="noStrike">
                          <a:solidFill>
                            <a:srgbClr val="44546A"/>
                          </a:solidFill>
                          <a:effectLst/>
                          <a:latin typeface="Calibri" panose="020F0502020204030204" pitchFamily="34" charset="0"/>
                          <a:cs typeface="Calibri" panose="020F0502020204030204" pitchFamily="34" charset="0"/>
                        </a:rPr>
                        <a:t>Inspección, control y vigilancia financiera, solidaria y de recursos públicos</a:t>
                      </a:r>
                    </a:p>
                  </a:txBody>
                  <a:tcPr marL="0" marR="0" marT="0" marB="0" anchor="ctr">
                    <a:lnL w="12700" cap="flat" cmpd="sng" algn="ctr">
                      <a:solidFill>
                        <a:schemeClr val="tx1"/>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2F2F2"/>
                    </a:solidFill>
                  </a:tcPr>
                </a:tc>
                <a:tc>
                  <a:txBody>
                    <a:bodyPr/>
                    <a:lstStyle/>
                    <a:p>
                      <a:pPr algn="r" fontAlgn="ctr"/>
                      <a:r>
                        <a:rPr lang="es-CO" sz="1050" b="0" i="0" u="none" strike="noStrike" dirty="0">
                          <a:solidFill>
                            <a:srgbClr val="44546A"/>
                          </a:solidFill>
                          <a:effectLst/>
                          <a:latin typeface="Calibri" panose="020F0502020204030204" pitchFamily="34" charset="0"/>
                          <a:cs typeface="Calibri" panose="020F0502020204030204" pitchFamily="34" charset="0"/>
                        </a:rPr>
                        <a:t>        12,113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2F2F2"/>
                    </a:solidFill>
                  </a:tcPr>
                </a:tc>
                <a:tc>
                  <a:txBody>
                    <a:bodyPr/>
                    <a:lstStyle/>
                    <a:p>
                      <a:pPr algn="r" fontAlgn="ctr"/>
                      <a:r>
                        <a:rPr lang="es-CO" sz="1050" b="0" i="0" u="none" strike="noStrike" dirty="0">
                          <a:solidFill>
                            <a:srgbClr val="44546A"/>
                          </a:solidFill>
                          <a:effectLst/>
                          <a:latin typeface="Calibri" panose="020F0502020204030204" pitchFamily="34" charset="0"/>
                          <a:cs typeface="Calibri" panose="020F0502020204030204" pitchFamily="34" charset="0"/>
                        </a:rPr>
                        <a:t>        12,113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2F2F2"/>
                    </a:solidFill>
                  </a:tcPr>
                </a:tc>
                <a:tc>
                  <a:txBody>
                    <a:bodyPr/>
                    <a:lstStyle/>
                    <a:p>
                      <a:pPr algn="r" fontAlgn="ctr"/>
                      <a:r>
                        <a:rPr lang="es-CO" sz="1050" b="0" i="0" u="none" strike="noStrike">
                          <a:solidFill>
                            <a:srgbClr val="44546A"/>
                          </a:solidFill>
                          <a:effectLst/>
                          <a:latin typeface="Calibri" panose="020F0502020204030204" pitchFamily="34" charset="0"/>
                          <a:cs typeface="Calibri" panose="020F0502020204030204" pitchFamily="34" charset="0"/>
                        </a:rPr>
                        <a:t>        14,503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2F2F2"/>
                    </a:solidFill>
                  </a:tcPr>
                </a:tc>
                <a:tc>
                  <a:txBody>
                    <a:bodyPr/>
                    <a:lstStyle/>
                    <a:p>
                      <a:pPr algn="r" fontAlgn="ctr"/>
                      <a:r>
                        <a:rPr lang="es-CO" sz="1050" b="0" i="0" u="none" strike="noStrike">
                          <a:solidFill>
                            <a:srgbClr val="44546A"/>
                          </a:solidFill>
                          <a:effectLst/>
                          <a:latin typeface="Calibri" panose="020F0502020204030204" pitchFamily="34" charset="0"/>
                          <a:cs typeface="Calibri" panose="020F0502020204030204" pitchFamily="34" charset="0"/>
                        </a:rPr>
                        <a:t>        14,417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2F2F2"/>
                    </a:solidFill>
                  </a:tcPr>
                </a:tc>
                <a:tc>
                  <a:txBody>
                    <a:bodyPr/>
                    <a:lstStyle/>
                    <a:p>
                      <a:pPr algn="r" fontAlgn="ctr"/>
                      <a:r>
                        <a:rPr lang="es-CO" sz="1050" b="0" i="0" u="none" strike="noStrike">
                          <a:solidFill>
                            <a:srgbClr val="44546A"/>
                          </a:solidFill>
                          <a:effectLst/>
                          <a:latin typeface="Calibri" panose="020F0502020204030204" pitchFamily="34" charset="0"/>
                          <a:cs typeface="Calibri" panose="020F0502020204030204" pitchFamily="34" charset="0"/>
                        </a:rPr>
                        <a:t>          3,412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2F2F2"/>
                    </a:solidFill>
                  </a:tcPr>
                </a:tc>
                <a:tc>
                  <a:txBody>
                    <a:bodyPr/>
                    <a:lstStyle/>
                    <a:p>
                      <a:pPr algn="r" fontAlgn="ctr"/>
                      <a:r>
                        <a:rPr lang="es-CO" sz="1050" b="0" i="0" u="none" strike="noStrike">
                          <a:solidFill>
                            <a:srgbClr val="44546A"/>
                          </a:solidFill>
                          <a:effectLst/>
                          <a:latin typeface="Calibri" panose="020F0502020204030204" pitchFamily="34" charset="0"/>
                          <a:cs typeface="Calibri" panose="020F0502020204030204" pitchFamily="34" charset="0"/>
                        </a:rPr>
                        <a:t>               -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2F2F2"/>
                    </a:solidFill>
                  </a:tcPr>
                </a:tc>
                <a:tc>
                  <a:txBody>
                    <a:bodyPr/>
                    <a:lstStyle/>
                    <a:p>
                      <a:pPr algn="r" rtl="0" fontAlgn="ctr"/>
                      <a:r>
                        <a:rPr lang="es-CO" sz="1050" b="0" i="0" u="none" strike="noStrike">
                          <a:solidFill>
                            <a:srgbClr val="44546A"/>
                          </a:solidFill>
                          <a:effectLst/>
                          <a:latin typeface="Calibri" panose="020F0502020204030204" pitchFamily="34" charset="0"/>
                          <a:cs typeface="Calibri" panose="020F0502020204030204" pitchFamily="34" charset="0"/>
                        </a:rPr>
                        <a:t>20%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2F2F2"/>
                    </a:solidFill>
                  </a:tcPr>
                </a:tc>
                <a:tc>
                  <a:txBody>
                    <a:bodyPr/>
                    <a:lstStyle/>
                    <a:p>
                      <a:pPr algn="r" rtl="0" fontAlgn="ctr"/>
                      <a:r>
                        <a:rPr lang="es-CO" sz="1050" b="0" i="0" u="none" strike="noStrike">
                          <a:solidFill>
                            <a:srgbClr val="44546A"/>
                          </a:solidFill>
                          <a:effectLst/>
                          <a:latin typeface="Calibri" panose="020F0502020204030204" pitchFamily="34" charset="0"/>
                          <a:cs typeface="Calibri" panose="020F0502020204030204" pitchFamily="34" charset="0"/>
                        </a:rPr>
                        <a:t>-1%</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2F2F2"/>
                    </a:solidFill>
                  </a:tcPr>
                </a:tc>
                <a:tc>
                  <a:txBody>
                    <a:bodyPr/>
                    <a:lstStyle/>
                    <a:p>
                      <a:pPr algn="r" rtl="0" fontAlgn="ctr"/>
                      <a:r>
                        <a:rPr lang="es-CO" sz="1050" b="0" i="0" u="none" strike="noStrike">
                          <a:solidFill>
                            <a:srgbClr val="44546A"/>
                          </a:solidFill>
                          <a:effectLst/>
                          <a:latin typeface="Calibri" panose="020F0502020204030204" pitchFamily="34" charset="0"/>
                          <a:cs typeface="Calibri" panose="020F0502020204030204" pitchFamily="34" charset="0"/>
                        </a:rPr>
                        <a:t>-76%</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2F2F2"/>
                    </a:solidFill>
                  </a:tcPr>
                </a:tc>
                <a:tc>
                  <a:txBody>
                    <a:bodyPr/>
                    <a:lstStyle/>
                    <a:p>
                      <a:pPr algn="r" rtl="0" fontAlgn="ctr"/>
                      <a:r>
                        <a:rPr lang="es-CO" sz="1050" b="0" i="0" u="none" strike="noStrike">
                          <a:solidFill>
                            <a:srgbClr val="44546A"/>
                          </a:solidFill>
                          <a:effectLst/>
                          <a:latin typeface="Calibri" panose="020F0502020204030204" pitchFamily="34" charset="0"/>
                          <a:cs typeface="Calibri" panose="020F0502020204030204" pitchFamily="34" charset="0"/>
                        </a:rPr>
                        <a:t>-100%</a:t>
                      </a:r>
                    </a:p>
                  </a:txBody>
                  <a:tcPr marL="0" marR="0" marT="0" marB="0" anchor="ctr">
                    <a:lnL w="6350" cap="flat" cmpd="sng" algn="ctr">
                      <a:solidFill>
                        <a:srgbClr val="B8CCE4"/>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2F2F2"/>
                    </a:solidFill>
                  </a:tcPr>
                </a:tc>
                <a:extLst>
                  <a:ext uri="{0D108BD9-81ED-4DB2-BD59-A6C34878D82A}">
                    <a16:rowId xmlns:a16="http://schemas.microsoft.com/office/drawing/2014/main" xmlns="" val="3837567643"/>
                  </a:ext>
                </a:extLst>
              </a:tr>
              <a:tr h="410503">
                <a:tc>
                  <a:txBody>
                    <a:bodyPr/>
                    <a:lstStyle/>
                    <a:p>
                      <a:pPr algn="r" rtl="0" fontAlgn="ctr"/>
                      <a:r>
                        <a:rPr lang="es-ES" sz="1050" b="0" i="0" u="none" strike="noStrike">
                          <a:solidFill>
                            <a:srgbClr val="44546A"/>
                          </a:solidFill>
                          <a:effectLst/>
                          <a:latin typeface="Calibri" panose="020F0502020204030204" pitchFamily="34" charset="0"/>
                          <a:cs typeface="Calibri" panose="020F0502020204030204" pitchFamily="34" charset="0"/>
                        </a:rPr>
                        <a:t>Implementación de la Supervisión basada en riesgos en la Superintendencia de la Economía Solidaria a Nivel Nacional</a:t>
                      </a:r>
                    </a:p>
                  </a:txBody>
                  <a:tcPr marL="0" marR="0" marT="0" marB="0" anchor="ctr">
                    <a:lnL w="12700" cap="flat" cmpd="sng" algn="ctr">
                      <a:solidFill>
                        <a:schemeClr val="tx1"/>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050" b="0" i="0" u="none" strike="noStrike">
                          <a:solidFill>
                            <a:srgbClr val="44546A"/>
                          </a:solidFill>
                          <a:effectLst/>
                          <a:latin typeface="Calibri" panose="020F0502020204030204" pitchFamily="34" charset="0"/>
                          <a:cs typeface="Calibri" panose="020F0502020204030204" pitchFamily="34" charset="0"/>
                        </a:rPr>
                        <a:t>          4,917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050" b="0" i="0" u="none" strike="noStrike" dirty="0">
                          <a:solidFill>
                            <a:srgbClr val="44546A"/>
                          </a:solidFill>
                          <a:effectLst/>
                          <a:latin typeface="Calibri" panose="020F0502020204030204" pitchFamily="34" charset="0"/>
                          <a:cs typeface="Calibri" panose="020F0502020204030204" pitchFamily="34" charset="0"/>
                        </a:rPr>
                        <a:t>          4,917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050" b="0" i="0" u="none" strike="noStrike">
                          <a:solidFill>
                            <a:srgbClr val="44546A"/>
                          </a:solidFill>
                          <a:effectLst/>
                          <a:latin typeface="Calibri" panose="020F0502020204030204" pitchFamily="34" charset="0"/>
                          <a:cs typeface="Calibri" panose="020F0502020204030204" pitchFamily="34" charset="0"/>
                        </a:rPr>
                        <a:t>          5,789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050" b="0" i="0" u="none" strike="noStrike">
                          <a:solidFill>
                            <a:srgbClr val="44546A"/>
                          </a:solidFill>
                          <a:effectLst/>
                          <a:latin typeface="Calibri" panose="020F0502020204030204" pitchFamily="34" charset="0"/>
                          <a:cs typeface="Calibri" panose="020F0502020204030204" pitchFamily="34" charset="0"/>
                        </a:rPr>
                        <a:t>          5,448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050" b="0" i="0" u="none" strike="noStrike">
                          <a:solidFill>
                            <a:srgbClr val="44546A"/>
                          </a:solidFill>
                          <a:effectLst/>
                          <a:latin typeface="Calibri" panose="020F0502020204030204" pitchFamily="34" charset="0"/>
                          <a:cs typeface="Calibri" panose="020F0502020204030204" pitchFamily="34" charset="0"/>
                        </a:rPr>
                        <a:t>               -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050" b="0" i="0" u="none" strike="noStrike">
                          <a:solidFill>
                            <a:srgbClr val="44546A"/>
                          </a:solidFill>
                          <a:effectLst/>
                          <a:latin typeface="Calibri" panose="020F0502020204030204" pitchFamily="34" charset="0"/>
                          <a:cs typeface="Calibri" panose="020F0502020204030204" pitchFamily="34" charset="0"/>
                        </a:rPr>
                        <a:t>               -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050" b="0" i="0" u="none" strike="noStrike">
                          <a:solidFill>
                            <a:srgbClr val="44546A"/>
                          </a:solidFill>
                          <a:effectLst/>
                          <a:latin typeface="Calibri" panose="020F0502020204030204" pitchFamily="34" charset="0"/>
                          <a:cs typeface="Calibri" panose="020F0502020204030204" pitchFamily="34" charset="0"/>
                        </a:rPr>
                        <a:t>18%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FFFFF"/>
                    </a:solidFill>
                  </a:tcPr>
                </a:tc>
                <a:tc>
                  <a:txBody>
                    <a:bodyPr/>
                    <a:lstStyle/>
                    <a:p>
                      <a:pPr algn="r" rtl="0" fontAlgn="ctr"/>
                      <a:r>
                        <a:rPr lang="es-CO" sz="1050" b="0" i="0" u="none" strike="noStrike">
                          <a:solidFill>
                            <a:srgbClr val="44546A"/>
                          </a:solidFill>
                          <a:effectLst/>
                          <a:latin typeface="Calibri" panose="020F0502020204030204" pitchFamily="34" charset="0"/>
                          <a:cs typeface="Calibri" panose="020F0502020204030204" pitchFamily="34" charset="0"/>
                        </a:rPr>
                        <a:t>-6%</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FFFFF"/>
                    </a:solidFill>
                  </a:tcPr>
                </a:tc>
                <a:tc>
                  <a:txBody>
                    <a:bodyPr/>
                    <a:lstStyle/>
                    <a:p>
                      <a:pPr algn="r" rtl="0" fontAlgn="ctr"/>
                      <a:r>
                        <a:rPr lang="es-CO" sz="1050" b="0" i="0" u="none" strike="noStrike">
                          <a:solidFill>
                            <a:srgbClr val="44546A"/>
                          </a:solidFill>
                          <a:effectLst/>
                          <a:latin typeface="Calibri" panose="020F0502020204030204" pitchFamily="34" charset="0"/>
                          <a:cs typeface="Calibri" panose="020F0502020204030204" pitchFamily="34" charset="0"/>
                        </a:rPr>
                        <a:t>-100%</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FFFFF"/>
                    </a:solidFill>
                  </a:tcPr>
                </a:tc>
                <a:tc>
                  <a:txBody>
                    <a:bodyPr/>
                    <a:lstStyle/>
                    <a:p>
                      <a:pPr algn="r" rtl="0" fontAlgn="ctr"/>
                      <a:r>
                        <a:rPr lang="es-CO" sz="1050" b="0" i="0" u="none" strike="noStrike">
                          <a:solidFill>
                            <a:srgbClr val="44546A"/>
                          </a:solidFill>
                          <a:effectLst/>
                          <a:latin typeface="Calibri" panose="020F0502020204030204" pitchFamily="34" charset="0"/>
                          <a:cs typeface="Calibri" panose="020F0502020204030204" pitchFamily="34" charset="0"/>
                        </a:rPr>
                        <a:t>0%</a:t>
                      </a:r>
                    </a:p>
                  </a:txBody>
                  <a:tcPr marL="0" marR="0" marT="0" marB="0" anchor="ctr">
                    <a:lnL w="6350" cap="flat" cmpd="sng" algn="ctr">
                      <a:solidFill>
                        <a:srgbClr val="B8CCE4"/>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FFFFF"/>
                    </a:solidFill>
                  </a:tcPr>
                </a:tc>
                <a:extLst>
                  <a:ext uri="{0D108BD9-81ED-4DB2-BD59-A6C34878D82A}">
                    <a16:rowId xmlns:a16="http://schemas.microsoft.com/office/drawing/2014/main" xmlns="" val="2480154051"/>
                  </a:ext>
                </a:extLst>
              </a:tr>
              <a:tr h="307877">
                <a:tc>
                  <a:txBody>
                    <a:bodyPr/>
                    <a:lstStyle/>
                    <a:p>
                      <a:pPr algn="r" rtl="0" fontAlgn="ctr"/>
                      <a:r>
                        <a:rPr lang="es-ES" sz="1050" b="0" i="0" u="none" strike="noStrike">
                          <a:solidFill>
                            <a:srgbClr val="44546A"/>
                          </a:solidFill>
                          <a:effectLst/>
                          <a:latin typeface="Calibri" panose="020F0502020204030204" pitchFamily="34" charset="0"/>
                          <a:cs typeface="Calibri" panose="020F0502020204030204" pitchFamily="34" charset="0"/>
                        </a:rPr>
                        <a:t>Prevención de los Riesgos Jurídicos y Financieros de las Organizaciones Solidarias a Nivel Nacional</a:t>
                      </a:r>
                    </a:p>
                  </a:txBody>
                  <a:tcPr marL="0" marR="0" marT="0" marB="0" anchor="ctr">
                    <a:lnL w="12700" cap="flat" cmpd="sng" algn="ctr">
                      <a:solidFill>
                        <a:schemeClr val="tx1"/>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050" b="0" i="0" u="none" strike="noStrike">
                          <a:solidFill>
                            <a:srgbClr val="44546A"/>
                          </a:solidFill>
                          <a:effectLst/>
                          <a:latin typeface="Calibri" panose="020F0502020204030204" pitchFamily="34" charset="0"/>
                          <a:cs typeface="Calibri" panose="020F0502020204030204" pitchFamily="34" charset="0"/>
                        </a:rPr>
                        <a:t>          1,776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050" b="0" i="0" u="none" strike="noStrike">
                          <a:solidFill>
                            <a:srgbClr val="44546A"/>
                          </a:solidFill>
                          <a:effectLst/>
                          <a:latin typeface="Calibri" panose="020F0502020204030204" pitchFamily="34" charset="0"/>
                          <a:cs typeface="Calibri" panose="020F0502020204030204" pitchFamily="34" charset="0"/>
                        </a:rPr>
                        <a:t>          1,776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050" b="0" i="0" u="none" strike="noStrike" dirty="0">
                          <a:solidFill>
                            <a:srgbClr val="44546A"/>
                          </a:solidFill>
                          <a:effectLst/>
                          <a:latin typeface="Calibri" panose="020F0502020204030204" pitchFamily="34" charset="0"/>
                          <a:cs typeface="Calibri" panose="020F0502020204030204" pitchFamily="34" charset="0"/>
                        </a:rPr>
                        <a:t>          1,901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050" b="0" i="0" u="none" strike="noStrike">
                          <a:solidFill>
                            <a:srgbClr val="44546A"/>
                          </a:solidFill>
                          <a:effectLst/>
                          <a:latin typeface="Calibri" panose="020F0502020204030204" pitchFamily="34" charset="0"/>
                          <a:cs typeface="Calibri" panose="020F0502020204030204" pitchFamily="34" charset="0"/>
                        </a:rPr>
                        <a:t>          1,979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050" b="0" i="0" u="none" strike="noStrike">
                          <a:solidFill>
                            <a:srgbClr val="44546A"/>
                          </a:solidFill>
                          <a:effectLst/>
                          <a:latin typeface="Calibri" panose="020F0502020204030204" pitchFamily="34" charset="0"/>
                          <a:cs typeface="Calibri" panose="020F0502020204030204" pitchFamily="34" charset="0"/>
                        </a:rPr>
                        <a:t>               -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050" b="0" i="0" u="none" strike="noStrike">
                          <a:solidFill>
                            <a:srgbClr val="44546A"/>
                          </a:solidFill>
                          <a:effectLst/>
                          <a:latin typeface="Calibri" panose="020F0502020204030204" pitchFamily="34" charset="0"/>
                          <a:cs typeface="Calibri" panose="020F0502020204030204" pitchFamily="34" charset="0"/>
                        </a:rPr>
                        <a:t>               -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050" b="0" i="0" u="none" strike="noStrike">
                          <a:solidFill>
                            <a:srgbClr val="44546A"/>
                          </a:solidFill>
                          <a:effectLst/>
                          <a:latin typeface="Calibri" panose="020F0502020204030204" pitchFamily="34" charset="0"/>
                          <a:cs typeface="Calibri" panose="020F0502020204030204" pitchFamily="34" charset="0"/>
                        </a:rPr>
                        <a:t>7%</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FFFFF"/>
                    </a:solidFill>
                  </a:tcPr>
                </a:tc>
                <a:tc>
                  <a:txBody>
                    <a:bodyPr/>
                    <a:lstStyle/>
                    <a:p>
                      <a:pPr algn="r" rtl="0" fontAlgn="ctr"/>
                      <a:r>
                        <a:rPr lang="es-CO" sz="1050" b="0" i="0" u="none" strike="noStrike">
                          <a:solidFill>
                            <a:srgbClr val="44546A"/>
                          </a:solidFill>
                          <a:effectLst/>
                          <a:latin typeface="Calibri" panose="020F0502020204030204" pitchFamily="34" charset="0"/>
                          <a:cs typeface="Calibri" panose="020F0502020204030204" pitchFamily="34" charset="0"/>
                        </a:rPr>
                        <a:t>4%</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FFFFF"/>
                    </a:solidFill>
                  </a:tcPr>
                </a:tc>
                <a:tc>
                  <a:txBody>
                    <a:bodyPr/>
                    <a:lstStyle/>
                    <a:p>
                      <a:pPr algn="r" rtl="0" fontAlgn="ctr"/>
                      <a:r>
                        <a:rPr lang="es-CO" sz="1050" b="0" i="0" u="none" strike="noStrike">
                          <a:solidFill>
                            <a:srgbClr val="44546A"/>
                          </a:solidFill>
                          <a:effectLst/>
                          <a:latin typeface="Calibri" panose="020F0502020204030204" pitchFamily="34" charset="0"/>
                          <a:cs typeface="Calibri" panose="020F0502020204030204" pitchFamily="34" charset="0"/>
                        </a:rPr>
                        <a:t>-100%</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FFFFF"/>
                    </a:solidFill>
                  </a:tcPr>
                </a:tc>
                <a:tc>
                  <a:txBody>
                    <a:bodyPr/>
                    <a:lstStyle/>
                    <a:p>
                      <a:pPr algn="r" rtl="0" fontAlgn="ctr"/>
                      <a:r>
                        <a:rPr lang="es-CO" sz="1050" b="0" i="0" u="none" strike="noStrike">
                          <a:solidFill>
                            <a:srgbClr val="44546A"/>
                          </a:solidFill>
                          <a:effectLst/>
                          <a:latin typeface="Calibri" panose="020F0502020204030204" pitchFamily="34" charset="0"/>
                          <a:cs typeface="Calibri" panose="020F0502020204030204" pitchFamily="34" charset="0"/>
                        </a:rPr>
                        <a:t>0%</a:t>
                      </a:r>
                    </a:p>
                  </a:txBody>
                  <a:tcPr marL="0" marR="0" marT="0" marB="0" anchor="ctr">
                    <a:lnL w="6350" cap="flat" cmpd="sng" algn="ctr">
                      <a:solidFill>
                        <a:srgbClr val="B8CCE4"/>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FFFFF"/>
                    </a:solidFill>
                  </a:tcPr>
                </a:tc>
                <a:extLst>
                  <a:ext uri="{0D108BD9-81ED-4DB2-BD59-A6C34878D82A}">
                    <a16:rowId xmlns:a16="http://schemas.microsoft.com/office/drawing/2014/main" xmlns="" val="618818980"/>
                  </a:ext>
                </a:extLst>
              </a:tr>
              <a:tr h="410503">
                <a:tc>
                  <a:txBody>
                    <a:bodyPr/>
                    <a:lstStyle/>
                    <a:p>
                      <a:pPr algn="r" rtl="0" fontAlgn="ctr"/>
                      <a:r>
                        <a:rPr lang="es-ES" sz="1050" b="0" i="0" u="none" strike="noStrike">
                          <a:solidFill>
                            <a:srgbClr val="44546A"/>
                          </a:solidFill>
                          <a:effectLst/>
                          <a:latin typeface="Calibri" panose="020F0502020204030204" pitchFamily="34" charset="0"/>
                          <a:cs typeface="Calibri" panose="020F0502020204030204" pitchFamily="34" charset="0"/>
                        </a:rPr>
                        <a:t>Fortalecimiento de la Supervisión de Fondos de Empleados y Mutuales que ejercen la Actividad de Ahorro y Crédito a Nivel Nacional</a:t>
                      </a:r>
                    </a:p>
                  </a:txBody>
                  <a:tcPr marL="0" marR="0" marT="0" marB="0" anchor="ctr">
                    <a:lnL w="12700" cap="flat" cmpd="sng" algn="ctr">
                      <a:solidFill>
                        <a:schemeClr val="tx1"/>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050" b="0" i="0" u="none" strike="noStrike">
                          <a:solidFill>
                            <a:srgbClr val="44546A"/>
                          </a:solidFill>
                          <a:effectLst/>
                          <a:latin typeface="Calibri" panose="020F0502020204030204" pitchFamily="34" charset="0"/>
                          <a:cs typeface="Calibri" panose="020F0502020204030204" pitchFamily="34" charset="0"/>
                        </a:rPr>
                        <a:t>          1,827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050" b="0" i="0" u="none" strike="noStrike">
                          <a:solidFill>
                            <a:srgbClr val="44546A"/>
                          </a:solidFill>
                          <a:effectLst/>
                          <a:latin typeface="Calibri" panose="020F0502020204030204" pitchFamily="34" charset="0"/>
                          <a:cs typeface="Calibri" panose="020F0502020204030204" pitchFamily="34" charset="0"/>
                        </a:rPr>
                        <a:t>          1,827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050" b="0" i="0" u="none" strike="noStrike">
                          <a:solidFill>
                            <a:srgbClr val="44546A"/>
                          </a:solidFill>
                          <a:effectLst/>
                          <a:latin typeface="Calibri" panose="020F0502020204030204" pitchFamily="34" charset="0"/>
                          <a:cs typeface="Calibri" panose="020F0502020204030204" pitchFamily="34" charset="0"/>
                        </a:rPr>
                        <a:t>          1,905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050" b="0" i="0" u="none" strike="noStrike" dirty="0">
                          <a:solidFill>
                            <a:srgbClr val="44546A"/>
                          </a:solidFill>
                          <a:effectLst/>
                          <a:latin typeface="Calibri" panose="020F0502020204030204" pitchFamily="34" charset="0"/>
                          <a:cs typeface="Calibri" panose="020F0502020204030204" pitchFamily="34" charset="0"/>
                        </a:rPr>
                        <a:t>          1,880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050" b="0" i="0" u="none" strike="noStrike">
                          <a:solidFill>
                            <a:srgbClr val="44546A"/>
                          </a:solidFill>
                          <a:effectLst/>
                          <a:latin typeface="Calibri" panose="020F0502020204030204" pitchFamily="34" charset="0"/>
                          <a:cs typeface="Calibri" panose="020F0502020204030204" pitchFamily="34" charset="0"/>
                        </a:rPr>
                        <a:t>               -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050" b="0" i="0" u="none" strike="noStrike">
                          <a:solidFill>
                            <a:srgbClr val="44546A"/>
                          </a:solidFill>
                          <a:effectLst/>
                          <a:latin typeface="Calibri" panose="020F0502020204030204" pitchFamily="34" charset="0"/>
                          <a:cs typeface="Calibri" panose="020F0502020204030204" pitchFamily="34" charset="0"/>
                        </a:rPr>
                        <a:t>               -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050" b="0" i="0" u="none" strike="noStrike">
                          <a:solidFill>
                            <a:srgbClr val="44546A"/>
                          </a:solidFill>
                          <a:effectLst/>
                          <a:latin typeface="Calibri" panose="020F0502020204030204" pitchFamily="34" charset="0"/>
                          <a:cs typeface="Calibri" panose="020F0502020204030204" pitchFamily="34" charset="0"/>
                        </a:rPr>
                        <a:t>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FFFFF"/>
                    </a:solidFill>
                  </a:tcPr>
                </a:tc>
                <a:tc>
                  <a:txBody>
                    <a:bodyPr/>
                    <a:lstStyle/>
                    <a:p>
                      <a:pPr algn="r" rtl="0" fontAlgn="ctr"/>
                      <a:r>
                        <a:rPr lang="es-CO" sz="1050" b="0" i="0" u="none" strike="noStrike">
                          <a:solidFill>
                            <a:srgbClr val="44546A"/>
                          </a:solidFill>
                          <a:effectLst/>
                          <a:latin typeface="Calibri" panose="020F0502020204030204" pitchFamily="34" charset="0"/>
                          <a:cs typeface="Calibri" panose="020F0502020204030204" pitchFamily="34" charset="0"/>
                        </a:rPr>
                        <a:t>-1%</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FFFFF"/>
                    </a:solidFill>
                  </a:tcPr>
                </a:tc>
                <a:tc>
                  <a:txBody>
                    <a:bodyPr/>
                    <a:lstStyle/>
                    <a:p>
                      <a:pPr algn="r" rtl="0" fontAlgn="ctr"/>
                      <a:r>
                        <a:rPr lang="es-CO" sz="1050" b="0" i="0" u="none" strike="noStrike">
                          <a:solidFill>
                            <a:srgbClr val="44546A"/>
                          </a:solidFill>
                          <a:effectLst/>
                          <a:latin typeface="Calibri" panose="020F0502020204030204" pitchFamily="34" charset="0"/>
                          <a:cs typeface="Calibri" panose="020F0502020204030204" pitchFamily="34" charset="0"/>
                        </a:rPr>
                        <a:t>-100%</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FFFFF"/>
                    </a:solidFill>
                  </a:tcPr>
                </a:tc>
                <a:tc>
                  <a:txBody>
                    <a:bodyPr/>
                    <a:lstStyle/>
                    <a:p>
                      <a:pPr algn="r" rtl="0" fontAlgn="ctr"/>
                      <a:r>
                        <a:rPr lang="es-CO" sz="1050" b="0" i="0" u="none" strike="noStrike">
                          <a:solidFill>
                            <a:srgbClr val="44546A"/>
                          </a:solidFill>
                          <a:effectLst/>
                          <a:latin typeface="Calibri" panose="020F0502020204030204" pitchFamily="34" charset="0"/>
                          <a:cs typeface="Calibri" panose="020F0502020204030204" pitchFamily="34" charset="0"/>
                        </a:rPr>
                        <a:t>0%</a:t>
                      </a:r>
                    </a:p>
                  </a:txBody>
                  <a:tcPr marL="0" marR="0" marT="0" marB="0" anchor="ctr">
                    <a:lnL w="6350" cap="flat" cmpd="sng" algn="ctr">
                      <a:solidFill>
                        <a:srgbClr val="B8CCE4"/>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FFFFF"/>
                    </a:solidFill>
                  </a:tcPr>
                </a:tc>
                <a:extLst>
                  <a:ext uri="{0D108BD9-81ED-4DB2-BD59-A6C34878D82A}">
                    <a16:rowId xmlns:a16="http://schemas.microsoft.com/office/drawing/2014/main" xmlns="" val="199971677"/>
                  </a:ext>
                </a:extLst>
              </a:tr>
              <a:tr h="307877">
                <a:tc>
                  <a:txBody>
                    <a:bodyPr/>
                    <a:lstStyle/>
                    <a:p>
                      <a:pPr algn="r" rtl="0" fontAlgn="ctr"/>
                      <a:r>
                        <a:rPr lang="es-ES" sz="1050" b="0" i="0" u="none" strike="noStrike">
                          <a:solidFill>
                            <a:srgbClr val="44546A"/>
                          </a:solidFill>
                          <a:effectLst/>
                          <a:latin typeface="Calibri" panose="020F0502020204030204" pitchFamily="34" charset="0"/>
                          <a:cs typeface="Calibri" panose="020F0502020204030204" pitchFamily="34" charset="0"/>
                        </a:rPr>
                        <a:t>Fortalecimiento del Buen Gobierno en las Cooperativas de Ahorro y Crédito a Nivel Nacional</a:t>
                      </a:r>
                    </a:p>
                  </a:txBody>
                  <a:tcPr marL="0" marR="0" marT="0" marB="0" anchor="ctr">
                    <a:lnL w="12700" cap="flat" cmpd="sng" algn="ctr">
                      <a:solidFill>
                        <a:schemeClr val="tx1"/>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fontAlgn="ctr"/>
                      <a:r>
                        <a:rPr lang="es-CO" sz="1050" b="0" i="0" u="none" strike="noStrike">
                          <a:solidFill>
                            <a:srgbClr val="44546A"/>
                          </a:solidFill>
                          <a:effectLst/>
                          <a:latin typeface="Calibri" panose="020F0502020204030204" pitchFamily="34" charset="0"/>
                          <a:cs typeface="Calibri" panose="020F0502020204030204" pitchFamily="34" charset="0"/>
                        </a:rPr>
                        <a:t>          1,158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fontAlgn="ctr"/>
                      <a:r>
                        <a:rPr lang="es-CO" sz="1050" b="0" i="0" u="none" strike="noStrike">
                          <a:solidFill>
                            <a:srgbClr val="44546A"/>
                          </a:solidFill>
                          <a:effectLst/>
                          <a:latin typeface="Calibri" panose="020F0502020204030204" pitchFamily="34" charset="0"/>
                          <a:cs typeface="Calibri" panose="020F0502020204030204" pitchFamily="34" charset="0"/>
                        </a:rPr>
                        <a:t>          1,158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050" b="0" i="0" u="none" strike="noStrike">
                          <a:solidFill>
                            <a:srgbClr val="44546A"/>
                          </a:solidFill>
                          <a:effectLst/>
                          <a:latin typeface="Calibri" panose="020F0502020204030204" pitchFamily="34" charset="0"/>
                          <a:cs typeface="Calibri" panose="020F0502020204030204" pitchFamily="34" charset="0"/>
                        </a:rPr>
                        <a:t>          1,905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050" b="0" i="0" u="none" strike="noStrike" dirty="0">
                          <a:solidFill>
                            <a:srgbClr val="44546A"/>
                          </a:solidFill>
                          <a:effectLst/>
                          <a:latin typeface="Calibri" panose="020F0502020204030204" pitchFamily="34" charset="0"/>
                          <a:cs typeface="Calibri" panose="020F0502020204030204" pitchFamily="34" charset="0"/>
                        </a:rPr>
                        <a:t>          1,880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050" b="0" i="0" u="none" strike="noStrike" dirty="0">
                          <a:solidFill>
                            <a:srgbClr val="44546A"/>
                          </a:solidFill>
                          <a:effectLst/>
                          <a:latin typeface="Calibri" panose="020F0502020204030204" pitchFamily="34" charset="0"/>
                          <a:cs typeface="Calibri" panose="020F0502020204030204" pitchFamily="34" charset="0"/>
                        </a:rPr>
                        <a:t>               -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050" b="0" i="0" u="none" strike="noStrike">
                          <a:solidFill>
                            <a:srgbClr val="44546A"/>
                          </a:solidFill>
                          <a:effectLst/>
                          <a:latin typeface="Calibri" panose="020F0502020204030204" pitchFamily="34" charset="0"/>
                          <a:cs typeface="Calibri" panose="020F0502020204030204" pitchFamily="34" charset="0"/>
                        </a:rPr>
                        <a:t>               -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050" b="0" i="0" u="none" strike="noStrike">
                          <a:solidFill>
                            <a:srgbClr val="44546A"/>
                          </a:solidFill>
                          <a:effectLst/>
                          <a:latin typeface="Calibri" panose="020F0502020204030204" pitchFamily="34" charset="0"/>
                          <a:cs typeface="Calibri" panose="020F0502020204030204" pitchFamily="34" charset="0"/>
                        </a:rPr>
                        <a:t>65%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FFFFF"/>
                    </a:solidFill>
                  </a:tcPr>
                </a:tc>
                <a:tc>
                  <a:txBody>
                    <a:bodyPr/>
                    <a:lstStyle/>
                    <a:p>
                      <a:pPr algn="r" rtl="0" fontAlgn="ctr"/>
                      <a:r>
                        <a:rPr lang="es-CO" sz="1050" b="0" i="0" u="none" strike="noStrike">
                          <a:solidFill>
                            <a:srgbClr val="44546A"/>
                          </a:solidFill>
                          <a:effectLst/>
                          <a:latin typeface="Calibri" panose="020F0502020204030204" pitchFamily="34" charset="0"/>
                          <a:cs typeface="Calibri" panose="020F0502020204030204" pitchFamily="34" charset="0"/>
                        </a:rPr>
                        <a:t>-1%</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FFFFF"/>
                    </a:solidFill>
                  </a:tcPr>
                </a:tc>
                <a:tc>
                  <a:txBody>
                    <a:bodyPr/>
                    <a:lstStyle/>
                    <a:p>
                      <a:pPr algn="r" rtl="0" fontAlgn="ctr"/>
                      <a:r>
                        <a:rPr lang="es-CO" sz="1050" b="0" i="0" u="none" strike="noStrike">
                          <a:solidFill>
                            <a:srgbClr val="44546A"/>
                          </a:solidFill>
                          <a:effectLst/>
                          <a:latin typeface="Calibri" panose="020F0502020204030204" pitchFamily="34" charset="0"/>
                          <a:cs typeface="Calibri" panose="020F0502020204030204" pitchFamily="34" charset="0"/>
                        </a:rPr>
                        <a:t>-100%</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FFFFF"/>
                    </a:solidFill>
                  </a:tcPr>
                </a:tc>
                <a:tc>
                  <a:txBody>
                    <a:bodyPr/>
                    <a:lstStyle/>
                    <a:p>
                      <a:pPr algn="r" rtl="0" fontAlgn="ctr"/>
                      <a:r>
                        <a:rPr lang="es-CO" sz="1050" b="0" i="0" u="none" strike="noStrike">
                          <a:solidFill>
                            <a:srgbClr val="44546A"/>
                          </a:solidFill>
                          <a:effectLst/>
                          <a:latin typeface="Calibri" panose="020F0502020204030204" pitchFamily="34" charset="0"/>
                          <a:cs typeface="Calibri" panose="020F0502020204030204" pitchFamily="34" charset="0"/>
                        </a:rPr>
                        <a:t>0%</a:t>
                      </a:r>
                    </a:p>
                  </a:txBody>
                  <a:tcPr marL="0" marR="0" marT="0" marB="0" anchor="ctr">
                    <a:lnL w="6350" cap="flat" cmpd="sng" algn="ctr">
                      <a:solidFill>
                        <a:srgbClr val="B8CCE4"/>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FFFFF"/>
                    </a:solidFill>
                  </a:tcPr>
                </a:tc>
                <a:extLst>
                  <a:ext uri="{0D108BD9-81ED-4DB2-BD59-A6C34878D82A}">
                    <a16:rowId xmlns:a16="http://schemas.microsoft.com/office/drawing/2014/main" xmlns="" val="1581505630"/>
                  </a:ext>
                </a:extLst>
              </a:tr>
              <a:tr h="410503">
                <a:tc>
                  <a:txBody>
                    <a:bodyPr/>
                    <a:lstStyle/>
                    <a:p>
                      <a:pPr algn="r" rtl="0" fontAlgn="ctr"/>
                      <a:r>
                        <a:rPr lang="es-ES" sz="1050" b="0" i="0" u="none" strike="noStrike">
                          <a:solidFill>
                            <a:srgbClr val="44546A"/>
                          </a:solidFill>
                          <a:effectLst/>
                          <a:latin typeface="Calibri" panose="020F0502020204030204" pitchFamily="34" charset="0"/>
                          <a:cs typeface="Calibri" panose="020F0502020204030204" pitchFamily="34" charset="0"/>
                        </a:rPr>
                        <a:t>Fortalecimiento del Sector de la Economía Solidaría en Materia Normativa y Regulatoria a Nivel Nacional</a:t>
                      </a:r>
                    </a:p>
                  </a:txBody>
                  <a:tcPr marL="0" marR="0" marT="0" marB="0" anchor="ctr">
                    <a:lnL w="12700" cap="flat" cmpd="sng" algn="ctr">
                      <a:solidFill>
                        <a:schemeClr val="tx1"/>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fontAlgn="ctr"/>
                      <a:r>
                        <a:rPr lang="es-CO" sz="1050" b="0" i="0" u="none" strike="noStrike">
                          <a:solidFill>
                            <a:srgbClr val="44546A"/>
                          </a:solidFill>
                          <a:effectLst/>
                          <a:latin typeface="Calibri" panose="020F0502020204030204" pitchFamily="34" charset="0"/>
                          <a:cs typeface="Calibri" panose="020F0502020204030204" pitchFamily="34" charset="0"/>
                        </a:rPr>
                        <a:t>          2,436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fontAlgn="ctr"/>
                      <a:r>
                        <a:rPr lang="es-CO" sz="1050" b="0" i="0" u="none" strike="noStrike">
                          <a:solidFill>
                            <a:srgbClr val="44546A"/>
                          </a:solidFill>
                          <a:effectLst/>
                          <a:latin typeface="Calibri" panose="020F0502020204030204" pitchFamily="34" charset="0"/>
                          <a:cs typeface="Calibri" panose="020F0502020204030204" pitchFamily="34" charset="0"/>
                        </a:rPr>
                        <a:t>          2,436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050" b="0" i="0" u="none" strike="noStrike">
                          <a:solidFill>
                            <a:srgbClr val="44546A"/>
                          </a:solidFill>
                          <a:effectLst/>
                          <a:latin typeface="Calibri" panose="020F0502020204030204" pitchFamily="34" charset="0"/>
                          <a:cs typeface="Calibri" panose="020F0502020204030204" pitchFamily="34" charset="0"/>
                        </a:rPr>
                        <a:t>          3,002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050" b="0" i="0" u="none" strike="noStrike">
                          <a:solidFill>
                            <a:srgbClr val="44546A"/>
                          </a:solidFill>
                          <a:effectLst/>
                          <a:latin typeface="Calibri" panose="020F0502020204030204" pitchFamily="34" charset="0"/>
                          <a:cs typeface="Calibri" panose="020F0502020204030204" pitchFamily="34" charset="0"/>
                        </a:rPr>
                        <a:t>          3,231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050" b="0" i="0" u="none" strike="noStrike">
                          <a:solidFill>
                            <a:srgbClr val="44546A"/>
                          </a:solidFill>
                          <a:effectLst/>
                          <a:latin typeface="Calibri" panose="020F0502020204030204" pitchFamily="34" charset="0"/>
                          <a:cs typeface="Calibri" panose="020F0502020204030204" pitchFamily="34" charset="0"/>
                        </a:rPr>
                        <a:t>          3,412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050" b="0" i="0" u="none" strike="noStrike" dirty="0">
                          <a:solidFill>
                            <a:srgbClr val="44546A"/>
                          </a:solidFill>
                          <a:effectLst/>
                          <a:latin typeface="Calibri" panose="020F0502020204030204" pitchFamily="34" charset="0"/>
                          <a:cs typeface="Calibri" panose="020F0502020204030204" pitchFamily="34" charset="0"/>
                        </a:rPr>
                        <a:t>               -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050" b="0" i="0" u="none" strike="noStrike">
                          <a:solidFill>
                            <a:srgbClr val="44546A"/>
                          </a:solidFill>
                          <a:effectLst/>
                          <a:latin typeface="Calibri" panose="020F0502020204030204" pitchFamily="34" charset="0"/>
                          <a:cs typeface="Calibri" panose="020F0502020204030204" pitchFamily="34" charset="0"/>
                        </a:rPr>
                        <a:t>23%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FFFFF"/>
                    </a:solidFill>
                  </a:tcPr>
                </a:tc>
                <a:tc>
                  <a:txBody>
                    <a:bodyPr/>
                    <a:lstStyle/>
                    <a:p>
                      <a:pPr algn="r" rtl="0" fontAlgn="ctr"/>
                      <a:r>
                        <a:rPr lang="es-CO" sz="1050" b="0" i="0" u="none" strike="noStrike">
                          <a:solidFill>
                            <a:srgbClr val="44546A"/>
                          </a:solidFill>
                          <a:effectLst/>
                          <a:latin typeface="Calibri" panose="020F0502020204030204" pitchFamily="34" charset="0"/>
                          <a:cs typeface="Calibri" panose="020F0502020204030204" pitchFamily="34" charset="0"/>
                        </a:rPr>
                        <a:t>8%</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FFFFF"/>
                    </a:solidFill>
                  </a:tcPr>
                </a:tc>
                <a:tc>
                  <a:txBody>
                    <a:bodyPr/>
                    <a:lstStyle/>
                    <a:p>
                      <a:pPr algn="r" rtl="0" fontAlgn="ctr"/>
                      <a:r>
                        <a:rPr lang="es-CO" sz="1050" b="0" i="0" u="none" strike="noStrike">
                          <a:solidFill>
                            <a:srgbClr val="44546A"/>
                          </a:solidFill>
                          <a:effectLst/>
                          <a:latin typeface="Calibri" panose="020F0502020204030204" pitchFamily="34" charset="0"/>
                          <a:cs typeface="Calibri" panose="020F0502020204030204" pitchFamily="34" charset="0"/>
                        </a:rPr>
                        <a:t>6%</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FFFFF"/>
                    </a:solidFill>
                  </a:tcPr>
                </a:tc>
                <a:tc>
                  <a:txBody>
                    <a:bodyPr/>
                    <a:lstStyle/>
                    <a:p>
                      <a:pPr algn="r" rtl="0" fontAlgn="ctr"/>
                      <a:r>
                        <a:rPr lang="es-CO" sz="1050" b="0" i="0" u="none" strike="noStrike">
                          <a:solidFill>
                            <a:srgbClr val="44546A"/>
                          </a:solidFill>
                          <a:effectLst/>
                          <a:latin typeface="Calibri" panose="020F0502020204030204" pitchFamily="34" charset="0"/>
                          <a:cs typeface="Calibri" panose="020F0502020204030204" pitchFamily="34" charset="0"/>
                        </a:rPr>
                        <a:t>-100%</a:t>
                      </a:r>
                    </a:p>
                  </a:txBody>
                  <a:tcPr marL="0" marR="0" marT="0" marB="0" anchor="ctr">
                    <a:lnL w="6350" cap="flat" cmpd="sng" algn="ctr">
                      <a:solidFill>
                        <a:srgbClr val="B8CCE4"/>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FFFFF"/>
                    </a:solidFill>
                  </a:tcPr>
                </a:tc>
                <a:extLst>
                  <a:ext uri="{0D108BD9-81ED-4DB2-BD59-A6C34878D82A}">
                    <a16:rowId xmlns:a16="http://schemas.microsoft.com/office/drawing/2014/main" xmlns="" val="2834583698"/>
                  </a:ext>
                </a:extLst>
              </a:tr>
              <a:tr h="262094">
                <a:tc>
                  <a:txBody>
                    <a:bodyPr/>
                    <a:lstStyle/>
                    <a:p>
                      <a:pPr algn="r" rtl="0" fontAlgn="ctr"/>
                      <a:r>
                        <a:rPr lang="es-ES" sz="1050" b="1" i="0" u="none" strike="noStrike">
                          <a:solidFill>
                            <a:srgbClr val="44546A"/>
                          </a:solidFill>
                          <a:effectLst/>
                          <a:latin typeface="Calibri" panose="020F0502020204030204" pitchFamily="34" charset="0"/>
                          <a:cs typeface="Calibri" panose="020F0502020204030204" pitchFamily="34" charset="0"/>
                        </a:rPr>
                        <a:t>Fortalecimiento de la gestión y dirección del Sector Hacienda</a:t>
                      </a:r>
                    </a:p>
                  </a:txBody>
                  <a:tcPr marL="0" marR="0" marT="0" marB="0" anchor="ctr">
                    <a:lnL w="12700" cap="flat" cmpd="sng" algn="ctr">
                      <a:solidFill>
                        <a:schemeClr val="tx1"/>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2F2F2"/>
                    </a:solidFill>
                  </a:tcPr>
                </a:tc>
                <a:tc>
                  <a:txBody>
                    <a:bodyPr/>
                    <a:lstStyle/>
                    <a:p>
                      <a:pPr algn="r" rtl="0" fontAlgn="ctr"/>
                      <a:r>
                        <a:rPr lang="es-CO" sz="1050" b="0" i="0" u="none" strike="noStrike">
                          <a:solidFill>
                            <a:srgbClr val="44546A"/>
                          </a:solidFill>
                          <a:effectLst/>
                          <a:latin typeface="Calibri" panose="020F0502020204030204" pitchFamily="34" charset="0"/>
                          <a:cs typeface="Calibri" panose="020F0502020204030204" pitchFamily="34" charset="0"/>
                        </a:rPr>
                        <a:t>          8,732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2F2F2"/>
                    </a:solidFill>
                  </a:tcPr>
                </a:tc>
                <a:tc>
                  <a:txBody>
                    <a:bodyPr/>
                    <a:lstStyle/>
                    <a:p>
                      <a:pPr algn="r" rtl="0" fontAlgn="ctr"/>
                      <a:r>
                        <a:rPr lang="es-CO" sz="1050" b="0" i="0" u="none" strike="noStrike">
                          <a:solidFill>
                            <a:srgbClr val="44546A"/>
                          </a:solidFill>
                          <a:effectLst/>
                          <a:latin typeface="Calibri" panose="020F0502020204030204" pitchFamily="34" charset="0"/>
                          <a:cs typeface="Calibri" panose="020F0502020204030204" pitchFamily="34" charset="0"/>
                        </a:rPr>
                        <a:t>          8,732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2F2F2"/>
                    </a:solidFill>
                  </a:tcPr>
                </a:tc>
                <a:tc>
                  <a:txBody>
                    <a:bodyPr/>
                    <a:lstStyle/>
                    <a:p>
                      <a:pPr algn="r" rtl="0" fontAlgn="ctr"/>
                      <a:r>
                        <a:rPr lang="es-CO" sz="1050" b="0" i="0" u="none" strike="noStrike">
                          <a:solidFill>
                            <a:srgbClr val="44546A"/>
                          </a:solidFill>
                          <a:effectLst/>
                          <a:latin typeface="Calibri" panose="020F0502020204030204" pitchFamily="34" charset="0"/>
                          <a:cs typeface="Calibri" panose="020F0502020204030204" pitchFamily="34" charset="0"/>
                        </a:rPr>
                        <a:t>        30,686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2F2F2"/>
                    </a:solidFill>
                  </a:tcPr>
                </a:tc>
                <a:tc>
                  <a:txBody>
                    <a:bodyPr/>
                    <a:lstStyle/>
                    <a:p>
                      <a:pPr algn="r" rtl="0" fontAlgn="ctr"/>
                      <a:r>
                        <a:rPr lang="es-CO" sz="1050" b="0" i="0" u="none" strike="noStrike">
                          <a:solidFill>
                            <a:srgbClr val="44546A"/>
                          </a:solidFill>
                          <a:effectLst/>
                          <a:latin typeface="Calibri" panose="020F0502020204030204" pitchFamily="34" charset="0"/>
                          <a:cs typeface="Calibri" panose="020F0502020204030204" pitchFamily="34" charset="0"/>
                        </a:rPr>
                        <a:t>        36,216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2F2F2"/>
                    </a:solidFill>
                  </a:tcPr>
                </a:tc>
                <a:tc>
                  <a:txBody>
                    <a:bodyPr/>
                    <a:lstStyle/>
                    <a:p>
                      <a:pPr algn="r" rtl="0" fontAlgn="ctr"/>
                      <a:r>
                        <a:rPr lang="es-CO" sz="1050" b="0" i="0" u="none" strike="noStrike">
                          <a:solidFill>
                            <a:srgbClr val="44546A"/>
                          </a:solidFill>
                          <a:effectLst/>
                          <a:latin typeface="Calibri" panose="020F0502020204030204" pitchFamily="34" charset="0"/>
                          <a:cs typeface="Calibri" panose="020F0502020204030204" pitchFamily="34" charset="0"/>
                        </a:rPr>
                        <a:t>               -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2F2F2"/>
                    </a:solidFill>
                  </a:tcPr>
                </a:tc>
                <a:tc>
                  <a:txBody>
                    <a:bodyPr/>
                    <a:lstStyle/>
                    <a:p>
                      <a:pPr algn="r" rtl="0" fontAlgn="ctr"/>
                      <a:r>
                        <a:rPr lang="es-CO" sz="1050" b="0" i="0" u="none" strike="noStrike">
                          <a:solidFill>
                            <a:srgbClr val="44546A"/>
                          </a:solidFill>
                          <a:effectLst/>
                          <a:latin typeface="Calibri" panose="020F0502020204030204" pitchFamily="34" charset="0"/>
                          <a:cs typeface="Calibri" panose="020F0502020204030204" pitchFamily="34" charset="0"/>
                        </a:rPr>
                        <a:t>               -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2F2F2"/>
                    </a:solidFill>
                  </a:tcPr>
                </a:tc>
                <a:tc>
                  <a:txBody>
                    <a:bodyPr/>
                    <a:lstStyle/>
                    <a:p>
                      <a:pPr algn="r" rtl="0" fontAlgn="ctr"/>
                      <a:r>
                        <a:rPr lang="es-CO" sz="1050" b="0" i="0" u="none" strike="noStrike" dirty="0">
                          <a:solidFill>
                            <a:srgbClr val="44546A"/>
                          </a:solidFill>
                          <a:effectLst/>
                          <a:latin typeface="Calibri" panose="020F0502020204030204" pitchFamily="34" charset="0"/>
                          <a:cs typeface="Calibri" panose="020F0502020204030204" pitchFamily="34" charset="0"/>
                        </a:rPr>
                        <a:t>251%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2F2F2"/>
                    </a:solidFill>
                  </a:tcPr>
                </a:tc>
                <a:tc>
                  <a:txBody>
                    <a:bodyPr/>
                    <a:lstStyle/>
                    <a:p>
                      <a:pPr algn="r" rtl="0" fontAlgn="ctr"/>
                      <a:r>
                        <a:rPr lang="es-CO" sz="1050" b="0" i="0" u="none" strike="noStrike">
                          <a:solidFill>
                            <a:srgbClr val="44546A"/>
                          </a:solidFill>
                          <a:effectLst/>
                          <a:latin typeface="Calibri" panose="020F0502020204030204" pitchFamily="34" charset="0"/>
                          <a:cs typeface="Calibri" panose="020F0502020204030204" pitchFamily="34" charset="0"/>
                        </a:rPr>
                        <a:t>18%</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2F2F2"/>
                    </a:solidFill>
                  </a:tcPr>
                </a:tc>
                <a:tc>
                  <a:txBody>
                    <a:bodyPr/>
                    <a:lstStyle/>
                    <a:p>
                      <a:pPr algn="r" rtl="0" fontAlgn="ctr"/>
                      <a:r>
                        <a:rPr lang="es-CO" sz="1050" b="0" i="0" u="none" strike="noStrike">
                          <a:solidFill>
                            <a:srgbClr val="44546A"/>
                          </a:solidFill>
                          <a:effectLst/>
                          <a:latin typeface="Calibri" panose="020F0502020204030204" pitchFamily="34" charset="0"/>
                          <a:cs typeface="Calibri" panose="020F0502020204030204" pitchFamily="34" charset="0"/>
                        </a:rPr>
                        <a:t>-100%</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2F2F2"/>
                    </a:solidFill>
                  </a:tcPr>
                </a:tc>
                <a:tc>
                  <a:txBody>
                    <a:bodyPr/>
                    <a:lstStyle/>
                    <a:p>
                      <a:pPr algn="r" rtl="0" fontAlgn="ctr"/>
                      <a:r>
                        <a:rPr lang="es-CO" sz="1050" b="0" i="0" u="none" strike="noStrike">
                          <a:solidFill>
                            <a:srgbClr val="44546A"/>
                          </a:solidFill>
                          <a:effectLst/>
                          <a:latin typeface="Calibri" panose="020F0502020204030204" pitchFamily="34" charset="0"/>
                          <a:cs typeface="Calibri" panose="020F0502020204030204" pitchFamily="34" charset="0"/>
                        </a:rPr>
                        <a:t>0%</a:t>
                      </a:r>
                    </a:p>
                  </a:txBody>
                  <a:tcPr marL="0" marR="0" marT="0" marB="0" anchor="ctr">
                    <a:lnL w="6350" cap="flat" cmpd="sng" algn="ctr">
                      <a:solidFill>
                        <a:srgbClr val="B8CCE4"/>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2F2F2"/>
                    </a:solidFill>
                  </a:tcPr>
                </a:tc>
                <a:extLst>
                  <a:ext uri="{0D108BD9-81ED-4DB2-BD59-A6C34878D82A}">
                    <a16:rowId xmlns:a16="http://schemas.microsoft.com/office/drawing/2014/main" xmlns="" val="3873275544"/>
                  </a:ext>
                </a:extLst>
              </a:tr>
              <a:tr h="307877">
                <a:tc>
                  <a:txBody>
                    <a:bodyPr/>
                    <a:lstStyle/>
                    <a:p>
                      <a:pPr algn="r" rtl="0" fontAlgn="ctr"/>
                      <a:r>
                        <a:rPr lang="es-ES" sz="1050" b="0" i="0" u="none" strike="noStrike">
                          <a:solidFill>
                            <a:srgbClr val="44546A"/>
                          </a:solidFill>
                          <a:effectLst/>
                          <a:latin typeface="Calibri" panose="020F0502020204030204" pitchFamily="34" charset="0"/>
                          <a:cs typeface="Calibri" panose="020F0502020204030204" pitchFamily="34" charset="0"/>
                        </a:rPr>
                        <a:t>Administración Del Acervo Documental De La Supersolidaria Bogotá</a:t>
                      </a:r>
                    </a:p>
                  </a:txBody>
                  <a:tcPr marL="0" marR="0" marT="0" marB="0" anchor="ctr">
                    <a:lnL w="12700" cap="flat" cmpd="sng" algn="ctr">
                      <a:solidFill>
                        <a:schemeClr val="tx1"/>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050" b="0" i="0" u="none" strike="noStrike">
                          <a:solidFill>
                            <a:srgbClr val="44546A"/>
                          </a:solidFill>
                          <a:effectLst/>
                          <a:latin typeface="Calibri" panose="020F0502020204030204" pitchFamily="34" charset="0"/>
                          <a:cs typeface="Calibri" panose="020F0502020204030204" pitchFamily="34" charset="0"/>
                        </a:rPr>
                        <a:t>          2,100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050" b="0" i="0" u="none" strike="noStrike">
                          <a:solidFill>
                            <a:srgbClr val="44546A"/>
                          </a:solidFill>
                          <a:effectLst/>
                          <a:latin typeface="Calibri" panose="020F0502020204030204" pitchFamily="34" charset="0"/>
                          <a:cs typeface="Calibri" panose="020F0502020204030204" pitchFamily="34" charset="0"/>
                        </a:rPr>
                        <a:t>          2,100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050" b="0" i="0" u="none" strike="noStrike">
                          <a:solidFill>
                            <a:srgbClr val="44546A"/>
                          </a:solidFill>
                          <a:effectLst/>
                          <a:latin typeface="Calibri" panose="020F0502020204030204" pitchFamily="34" charset="0"/>
                          <a:cs typeface="Calibri" panose="020F0502020204030204" pitchFamily="34" charset="0"/>
                        </a:rPr>
                        <a:t>          2,884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050" b="0" i="0" u="none" strike="noStrike">
                          <a:solidFill>
                            <a:srgbClr val="44546A"/>
                          </a:solidFill>
                          <a:effectLst/>
                          <a:latin typeface="Calibri" panose="020F0502020204030204" pitchFamily="34" charset="0"/>
                          <a:cs typeface="Calibri" panose="020F0502020204030204" pitchFamily="34" charset="0"/>
                        </a:rPr>
                        <a:t>          3,120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050" b="0" i="0" u="none" strike="noStrike">
                          <a:solidFill>
                            <a:srgbClr val="44546A"/>
                          </a:solidFill>
                          <a:effectLst/>
                          <a:latin typeface="Calibri" panose="020F0502020204030204" pitchFamily="34" charset="0"/>
                          <a:cs typeface="Calibri" panose="020F0502020204030204" pitchFamily="34" charset="0"/>
                        </a:rPr>
                        <a:t>               -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050" b="0" i="0" u="none" strike="noStrike">
                          <a:solidFill>
                            <a:srgbClr val="44546A"/>
                          </a:solidFill>
                          <a:effectLst/>
                          <a:latin typeface="Calibri" panose="020F0502020204030204" pitchFamily="34" charset="0"/>
                          <a:cs typeface="Calibri" panose="020F0502020204030204" pitchFamily="34" charset="0"/>
                        </a:rPr>
                        <a:t>               -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050" b="0" i="0" u="none" strike="noStrike">
                          <a:solidFill>
                            <a:srgbClr val="44546A"/>
                          </a:solidFill>
                          <a:effectLst/>
                          <a:latin typeface="Calibri" panose="020F0502020204030204" pitchFamily="34" charset="0"/>
                          <a:cs typeface="Calibri" panose="020F0502020204030204" pitchFamily="34" charset="0"/>
                        </a:rPr>
                        <a:t>37%</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FFFFF"/>
                    </a:solidFill>
                  </a:tcPr>
                </a:tc>
                <a:tc>
                  <a:txBody>
                    <a:bodyPr/>
                    <a:lstStyle/>
                    <a:p>
                      <a:pPr algn="r" rtl="0" fontAlgn="ctr"/>
                      <a:r>
                        <a:rPr lang="es-CO" sz="1050" b="0" i="0" u="none" strike="noStrike" dirty="0">
                          <a:solidFill>
                            <a:srgbClr val="44546A"/>
                          </a:solidFill>
                          <a:effectLst/>
                          <a:latin typeface="Calibri" panose="020F0502020204030204" pitchFamily="34" charset="0"/>
                          <a:cs typeface="Calibri" panose="020F0502020204030204" pitchFamily="34" charset="0"/>
                        </a:rPr>
                        <a:t>8%</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FFFFF"/>
                    </a:solidFill>
                  </a:tcPr>
                </a:tc>
                <a:tc>
                  <a:txBody>
                    <a:bodyPr/>
                    <a:lstStyle/>
                    <a:p>
                      <a:pPr algn="r" rtl="0" fontAlgn="ctr"/>
                      <a:r>
                        <a:rPr lang="es-CO" sz="1050" b="0" i="0" u="none" strike="noStrike">
                          <a:solidFill>
                            <a:srgbClr val="44546A"/>
                          </a:solidFill>
                          <a:effectLst/>
                          <a:latin typeface="Calibri" panose="020F0502020204030204" pitchFamily="34" charset="0"/>
                          <a:cs typeface="Calibri" panose="020F0502020204030204" pitchFamily="34" charset="0"/>
                        </a:rPr>
                        <a:t>-100%</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FFFFF"/>
                    </a:solidFill>
                  </a:tcPr>
                </a:tc>
                <a:tc>
                  <a:txBody>
                    <a:bodyPr/>
                    <a:lstStyle/>
                    <a:p>
                      <a:pPr algn="r" rtl="0" fontAlgn="ctr"/>
                      <a:r>
                        <a:rPr lang="es-CO" sz="1050" b="0" i="0" u="none" strike="noStrike">
                          <a:solidFill>
                            <a:srgbClr val="44546A"/>
                          </a:solidFill>
                          <a:effectLst/>
                          <a:latin typeface="Calibri" panose="020F0502020204030204" pitchFamily="34" charset="0"/>
                          <a:cs typeface="Calibri" panose="020F0502020204030204" pitchFamily="34" charset="0"/>
                        </a:rPr>
                        <a:t>0%</a:t>
                      </a:r>
                    </a:p>
                  </a:txBody>
                  <a:tcPr marL="0" marR="0" marT="0" marB="0" anchor="ctr">
                    <a:lnL w="6350" cap="flat" cmpd="sng" algn="ctr">
                      <a:solidFill>
                        <a:srgbClr val="B8CCE4"/>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FFFFF"/>
                    </a:solidFill>
                  </a:tcPr>
                </a:tc>
                <a:extLst>
                  <a:ext uri="{0D108BD9-81ED-4DB2-BD59-A6C34878D82A}">
                    <a16:rowId xmlns:a16="http://schemas.microsoft.com/office/drawing/2014/main" xmlns="" val="2529483589"/>
                  </a:ext>
                </a:extLst>
              </a:tr>
              <a:tr h="307877">
                <a:tc>
                  <a:txBody>
                    <a:bodyPr/>
                    <a:lstStyle/>
                    <a:p>
                      <a:pPr algn="r" rtl="0" fontAlgn="ctr"/>
                      <a:r>
                        <a:rPr lang="es-ES" sz="1050" b="0" i="0" u="none" strike="noStrike">
                          <a:solidFill>
                            <a:srgbClr val="44546A"/>
                          </a:solidFill>
                          <a:effectLst/>
                          <a:latin typeface="Calibri" panose="020F0502020204030204" pitchFamily="34" charset="0"/>
                          <a:cs typeface="Calibri" panose="020F0502020204030204" pitchFamily="34" charset="0"/>
                        </a:rPr>
                        <a:t>Fortalecimiento de la Arquitectura Tecnológica de la Supersolidaria en Bogotá</a:t>
                      </a:r>
                    </a:p>
                  </a:txBody>
                  <a:tcPr marL="0" marR="0" marT="0" marB="0" anchor="ctr">
                    <a:lnL w="12700" cap="flat" cmpd="sng" algn="ctr">
                      <a:solidFill>
                        <a:schemeClr val="tx1"/>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050" b="0" i="0" u="none" strike="noStrike">
                          <a:solidFill>
                            <a:srgbClr val="44546A"/>
                          </a:solidFill>
                          <a:effectLst/>
                          <a:latin typeface="Calibri" panose="020F0502020204030204" pitchFamily="34" charset="0"/>
                          <a:cs typeface="Calibri" panose="020F0502020204030204" pitchFamily="34" charset="0"/>
                        </a:rPr>
                        <a:t>          5,800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050" b="0" i="0" u="none" strike="noStrike">
                          <a:solidFill>
                            <a:srgbClr val="44546A"/>
                          </a:solidFill>
                          <a:effectLst/>
                          <a:latin typeface="Calibri" panose="020F0502020204030204" pitchFamily="34" charset="0"/>
                          <a:cs typeface="Calibri" panose="020F0502020204030204" pitchFamily="34" charset="0"/>
                        </a:rPr>
                        <a:t>          5,800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050" b="0" i="0" u="none" strike="noStrike">
                          <a:solidFill>
                            <a:srgbClr val="44546A"/>
                          </a:solidFill>
                          <a:effectLst/>
                          <a:latin typeface="Calibri" panose="020F0502020204030204" pitchFamily="34" charset="0"/>
                          <a:cs typeface="Calibri" panose="020F0502020204030204" pitchFamily="34" charset="0"/>
                        </a:rPr>
                        <a:t>          6,032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050" b="0" i="0" u="none" strike="noStrike">
                          <a:solidFill>
                            <a:srgbClr val="44546A"/>
                          </a:solidFill>
                          <a:effectLst/>
                          <a:latin typeface="Calibri" panose="020F0502020204030204" pitchFamily="34" charset="0"/>
                          <a:cs typeface="Calibri" panose="020F0502020204030204" pitchFamily="34" charset="0"/>
                        </a:rPr>
                        <a:t>          4,681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050" b="0" i="0" u="none" strike="noStrike">
                          <a:solidFill>
                            <a:srgbClr val="44546A"/>
                          </a:solidFill>
                          <a:effectLst/>
                          <a:latin typeface="Calibri" panose="020F0502020204030204" pitchFamily="34" charset="0"/>
                          <a:cs typeface="Calibri" panose="020F0502020204030204" pitchFamily="34" charset="0"/>
                        </a:rPr>
                        <a:t>               -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050" b="0" i="0" u="none" strike="noStrike">
                          <a:solidFill>
                            <a:srgbClr val="44546A"/>
                          </a:solidFill>
                          <a:effectLst/>
                          <a:latin typeface="Calibri" panose="020F0502020204030204" pitchFamily="34" charset="0"/>
                          <a:cs typeface="Calibri" panose="020F0502020204030204" pitchFamily="34" charset="0"/>
                        </a:rPr>
                        <a:t>               -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050" b="0" i="0" u="none" strike="noStrike">
                          <a:solidFill>
                            <a:srgbClr val="44546A"/>
                          </a:solidFill>
                          <a:effectLst/>
                          <a:latin typeface="Calibri" panose="020F0502020204030204" pitchFamily="34" charset="0"/>
                          <a:cs typeface="Calibri" panose="020F0502020204030204" pitchFamily="34" charset="0"/>
                        </a:rPr>
                        <a:t>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FFFFF"/>
                    </a:solidFill>
                  </a:tcPr>
                </a:tc>
                <a:tc>
                  <a:txBody>
                    <a:bodyPr/>
                    <a:lstStyle/>
                    <a:p>
                      <a:pPr algn="r" rtl="0" fontAlgn="ctr"/>
                      <a:r>
                        <a:rPr lang="es-CO" sz="1050" b="0" i="0" u="none" strike="noStrike">
                          <a:solidFill>
                            <a:srgbClr val="44546A"/>
                          </a:solidFill>
                          <a:effectLst/>
                          <a:latin typeface="Calibri" panose="020F0502020204030204" pitchFamily="34" charset="0"/>
                          <a:cs typeface="Calibri" panose="020F0502020204030204" pitchFamily="34" charset="0"/>
                        </a:rPr>
                        <a:t>-22%</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FFFFF"/>
                    </a:solidFill>
                  </a:tcPr>
                </a:tc>
                <a:tc>
                  <a:txBody>
                    <a:bodyPr/>
                    <a:lstStyle/>
                    <a:p>
                      <a:pPr algn="r" rtl="0" fontAlgn="ctr"/>
                      <a:r>
                        <a:rPr lang="es-CO" sz="1050" b="0" i="0" u="none" strike="noStrike">
                          <a:solidFill>
                            <a:srgbClr val="44546A"/>
                          </a:solidFill>
                          <a:effectLst/>
                          <a:latin typeface="Calibri" panose="020F0502020204030204" pitchFamily="34" charset="0"/>
                          <a:cs typeface="Calibri" panose="020F0502020204030204" pitchFamily="34" charset="0"/>
                        </a:rPr>
                        <a:t>-100%</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FFFFF"/>
                    </a:solidFill>
                  </a:tcPr>
                </a:tc>
                <a:tc>
                  <a:txBody>
                    <a:bodyPr/>
                    <a:lstStyle/>
                    <a:p>
                      <a:pPr algn="r" rtl="0" fontAlgn="ctr"/>
                      <a:r>
                        <a:rPr lang="es-CO" sz="1050" b="0" i="0" u="none" strike="noStrike">
                          <a:solidFill>
                            <a:srgbClr val="44546A"/>
                          </a:solidFill>
                          <a:effectLst/>
                          <a:latin typeface="Calibri" panose="020F0502020204030204" pitchFamily="34" charset="0"/>
                          <a:cs typeface="Calibri" panose="020F0502020204030204" pitchFamily="34" charset="0"/>
                        </a:rPr>
                        <a:t>0%</a:t>
                      </a:r>
                    </a:p>
                  </a:txBody>
                  <a:tcPr marL="0" marR="0" marT="0" marB="0" anchor="ctr">
                    <a:lnL w="6350" cap="flat" cmpd="sng" algn="ctr">
                      <a:solidFill>
                        <a:srgbClr val="B8CCE4"/>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FFFFF"/>
                    </a:solidFill>
                  </a:tcPr>
                </a:tc>
                <a:extLst>
                  <a:ext uri="{0D108BD9-81ED-4DB2-BD59-A6C34878D82A}">
                    <a16:rowId xmlns:a16="http://schemas.microsoft.com/office/drawing/2014/main" xmlns="" val="4125930568"/>
                  </a:ext>
                </a:extLst>
              </a:tr>
              <a:tr h="307877">
                <a:tc>
                  <a:txBody>
                    <a:bodyPr/>
                    <a:lstStyle/>
                    <a:p>
                      <a:pPr algn="r" rtl="0" fontAlgn="ctr"/>
                      <a:r>
                        <a:rPr lang="es-ES" sz="1050" b="0" i="0" u="none" strike="noStrike">
                          <a:solidFill>
                            <a:srgbClr val="44546A"/>
                          </a:solidFill>
                          <a:effectLst/>
                          <a:latin typeface="Calibri" panose="020F0502020204030204" pitchFamily="34" charset="0"/>
                          <a:cs typeface="Calibri" panose="020F0502020204030204" pitchFamily="34" charset="0"/>
                        </a:rPr>
                        <a:t>Adquisición de una nueva sede integrada para la Supersolidaria en Bogotá</a:t>
                      </a:r>
                    </a:p>
                  </a:txBody>
                  <a:tcPr marL="0" marR="0" marT="0" marB="0" anchor="ctr">
                    <a:lnL w="12700" cap="flat" cmpd="sng" algn="ctr">
                      <a:solidFill>
                        <a:schemeClr val="tx1"/>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050" b="0" i="0" u="none" strike="noStrike">
                          <a:solidFill>
                            <a:srgbClr val="44546A"/>
                          </a:solidFill>
                          <a:effectLst/>
                          <a:latin typeface="Calibri" panose="020F0502020204030204" pitchFamily="34" charset="0"/>
                          <a:cs typeface="Calibri" panose="020F0502020204030204" pitchFamily="34" charset="0"/>
                        </a:rPr>
                        <a:t>               -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050" b="0" i="0" u="none" strike="noStrike">
                          <a:solidFill>
                            <a:srgbClr val="44546A"/>
                          </a:solidFill>
                          <a:effectLst/>
                          <a:latin typeface="Calibri" panose="020F0502020204030204" pitchFamily="34" charset="0"/>
                          <a:cs typeface="Calibri" panose="020F0502020204030204" pitchFamily="34" charset="0"/>
                        </a:rPr>
                        <a:t>               -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050" b="0" i="0" u="none" strike="noStrike">
                          <a:solidFill>
                            <a:srgbClr val="44546A"/>
                          </a:solidFill>
                          <a:effectLst/>
                          <a:latin typeface="Calibri" panose="020F0502020204030204" pitchFamily="34" charset="0"/>
                          <a:cs typeface="Calibri" panose="020F0502020204030204" pitchFamily="34" charset="0"/>
                        </a:rPr>
                        <a:t>        20,899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050" b="0" i="0" u="none" strike="noStrike">
                          <a:solidFill>
                            <a:srgbClr val="44546A"/>
                          </a:solidFill>
                          <a:effectLst/>
                          <a:latin typeface="Calibri" panose="020F0502020204030204" pitchFamily="34" charset="0"/>
                          <a:cs typeface="Calibri" panose="020F0502020204030204" pitchFamily="34" charset="0"/>
                        </a:rPr>
                        <a:t>        27,559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050" b="0" i="0" u="none" strike="noStrike">
                          <a:solidFill>
                            <a:srgbClr val="44546A"/>
                          </a:solidFill>
                          <a:effectLst/>
                          <a:latin typeface="Calibri" panose="020F0502020204030204" pitchFamily="34" charset="0"/>
                          <a:cs typeface="Calibri" panose="020F0502020204030204" pitchFamily="34" charset="0"/>
                        </a:rPr>
                        <a:t>               -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050" b="0" i="0" u="none" strike="noStrike">
                          <a:solidFill>
                            <a:srgbClr val="44546A"/>
                          </a:solidFill>
                          <a:effectLst/>
                          <a:latin typeface="Calibri" panose="020F0502020204030204" pitchFamily="34" charset="0"/>
                          <a:cs typeface="Calibri" panose="020F0502020204030204" pitchFamily="34" charset="0"/>
                        </a:rPr>
                        <a:t>               -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050" b="0" i="0" u="none" strike="noStrike">
                          <a:solidFill>
                            <a:srgbClr val="44546A"/>
                          </a:solidFill>
                          <a:effectLst/>
                          <a:latin typeface="Calibri" panose="020F0502020204030204" pitchFamily="34" charset="0"/>
                          <a:cs typeface="Calibri" panose="020F0502020204030204" pitchFamily="34" charset="0"/>
                        </a:rPr>
                        <a:t>100%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FFFFF"/>
                    </a:solidFill>
                  </a:tcPr>
                </a:tc>
                <a:tc>
                  <a:txBody>
                    <a:bodyPr/>
                    <a:lstStyle/>
                    <a:p>
                      <a:pPr algn="r" rtl="0" fontAlgn="ctr"/>
                      <a:r>
                        <a:rPr lang="es-CO" sz="1050" b="0" i="0" u="none" strike="noStrike">
                          <a:solidFill>
                            <a:srgbClr val="44546A"/>
                          </a:solidFill>
                          <a:effectLst/>
                          <a:latin typeface="Calibri" panose="020F0502020204030204" pitchFamily="34" charset="0"/>
                          <a:cs typeface="Calibri" panose="020F0502020204030204" pitchFamily="34" charset="0"/>
                        </a:rPr>
                        <a:t>32%</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FFFFF"/>
                    </a:solidFill>
                  </a:tcPr>
                </a:tc>
                <a:tc>
                  <a:txBody>
                    <a:bodyPr/>
                    <a:lstStyle/>
                    <a:p>
                      <a:pPr algn="r" rtl="0" fontAlgn="ctr"/>
                      <a:r>
                        <a:rPr lang="es-CO" sz="1050" b="0" i="0" u="none" strike="noStrike">
                          <a:solidFill>
                            <a:srgbClr val="44546A"/>
                          </a:solidFill>
                          <a:effectLst/>
                          <a:latin typeface="Calibri" panose="020F0502020204030204" pitchFamily="34" charset="0"/>
                          <a:cs typeface="Calibri" panose="020F0502020204030204" pitchFamily="34" charset="0"/>
                        </a:rPr>
                        <a:t>-100%</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FFFFF"/>
                    </a:solidFill>
                  </a:tcPr>
                </a:tc>
                <a:tc>
                  <a:txBody>
                    <a:bodyPr/>
                    <a:lstStyle/>
                    <a:p>
                      <a:pPr algn="r" rtl="0" fontAlgn="ctr"/>
                      <a:r>
                        <a:rPr lang="es-CO" sz="1050" b="0" i="0" u="none" strike="noStrike" dirty="0">
                          <a:solidFill>
                            <a:srgbClr val="44546A"/>
                          </a:solidFill>
                          <a:effectLst/>
                          <a:latin typeface="Calibri" panose="020F0502020204030204" pitchFamily="34" charset="0"/>
                          <a:cs typeface="Calibri" panose="020F0502020204030204" pitchFamily="34" charset="0"/>
                        </a:rPr>
                        <a:t>0%</a:t>
                      </a:r>
                    </a:p>
                  </a:txBody>
                  <a:tcPr marL="0" marR="0" marT="0" marB="0" anchor="ctr">
                    <a:lnL w="6350" cap="flat" cmpd="sng" algn="ctr">
                      <a:solidFill>
                        <a:srgbClr val="B8CCE4"/>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FFFFF"/>
                    </a:solidFill>
                  </a:tcPr>
                </a:tc>
                <a:extLst>
                  <a:ext uri="{0D108BD9-81ED-4DB2-BD59-A6C34878D82A}">
                    <a16:rowId xmlns:a16="http://schemas.microsoft.com/office/drawing/2014/main" xmlns="" val="3188945122"/>
                  </a:ext>
                </a:extLst>
              </a:tr>
              <a:tr h="312764">
                <a:tc>
                  <a:txBody>
                    <a:bodyPr/>
                    <a:lstStyle/>
                    <a:p>
                      <a:pPr algn="r" rtl="0" fontAlgn="ctr"/>
                      <a:r>
                        <a:rPr lang="es-ES" sz="1050" b="0" i="0" u="none" strike="noStrike">
                          <a:solidFill>
                            <a:srgbClr val="44546A"/>
                          </a:solidFill>
                          <a:effectLst/>
                          <a:latin typeface="Calibri" panose="020F0502020204030204" pitchFamily="34" charset="0"/>
                          <a:cs typeface="Calibri" panose="020F0502020204030204" pitchFamily="34" charset="0"/>
                        </a:rPr>
                        <a:t>Implementación de los Sistemas de Gestión de la Supersolidaria en Bogotá</a:t>
                      </a:r>
                    </a:p>
                  </a:txBody>
                  <a:tcPr marL="0" marR="0" marT="0" marB="0" anchor="ctr">
                    <a:lnL w="12700" cap="flat" cmpd="sng" algn="ctr">
                      <a:solidFill>
                        <a:schemeClr val="tx1"/>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rtl="0" fontAlgn="ctr"/>
                      <a:r>
                        <a:rPr lang="es-CO" sz="1050" b="0" i="0" u="none" strike="noStrike">
                          <a:solidFill>
                            <a:srgbClr val="44546A"/>
                          </a:solidFill>
                          <a:effectLst/>
                          <a:latin typeface="Calibri" panose="020F0502020204030204" pitchFamily="34" charset="0"/>
                          <a:cs typeface="Calibri" panose="020F0502020204030204" pitchFamily="34" charset="0"/>
                        </a:rPr>
                        <a:t>             832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rtl="0" fontAlgn="ctr"/>
                      <a:r>
                        <a:rPr lang="es-CO" sz="1050" b="0" i="0" u="none" strike="noStrike">
                          <a:solidFill>
                            <a:srgbClr val="44546A"/>
                          </a:solidFill>
                          <a:effectLst/>
                          <a:latin typeface="Calibri" panose="020F0502020204030204" pitchFamily="34" charset="0"/>
                          <a:cs typeface="Calibri" panose="020F0502020204030204" pitchFamily="34" charset="0"/>
                        </a:rPr>
                        <a:t>             832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rtl="0" fontAlgn="ctr"/>
                      <a:r>
                        <a:rPr lang="es-CO" sz="1050" b="0" i="0" u="none" strike="noStrike">
                          <a:solidFill>
                            <a:srgbClr val="44546A"/>
                          </a:solidFill>
                          <a:effectLst/>
                          <a:latin typeface="Calibri" panose="020F0502020204030204" pitchFamily="34" charset="0"/>
                          <a:cs typeface="Calibri" panose="020F0502020204030204" pitchFamily="34" charset="0"/>
                        </a:rPr>
                        <a:t>             871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rtl="0" fontAlgn="ctr"/>
                      <a:r>
                        <a:rPr lang="es-CO" sz="1050" b="0" i="0" u="none" strike="noStrike">
                          <a:solidFill>
                            <a:srgbClr val="44546A"/>
                          </a:solidFill>
                          <a:effectLst/>
                          <a:latin typeface="Calibri" panose="020F0502020204030204" pitchFamily="34" charset="0"/>
                          <a:cs typeface="Calibri" panose="020F0502020204030204" pitchFamily="34" charset="0"/>
                        </a:rPr>
                        <a:t>             856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rtl="0" fontAlgn="ctr"/>
                      <a:r>
                        <a:rPr lang="es-CO" sz="1050" b="0" i="0" u="none" strike="noStrike">
                          <a:solidFill>
                            <a:srgbClr val="44546A"/>
                          </a:solidFill>
                          <a:effectLst/>
                          <a:latin typeface="Calibri" panose="020F0502020204030204" pitchFamily="34" charset="0"/>
                          <a:cs typeface="Calibri" panose="020F0502020204030204" pitchFamily="34" charset="0"/>
                        </a:rPr>
                        <a:t>               -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rtl="0" fontAlgn="ctr"/>
                      <a:r>
                        <a:rPr lang="es-CO" sz="1050" b="0" i="0" u="none" strike="noStrike">
                          <a:solidFill>
                            <a:srgbClr val="44546A"/>
                          </a:solidFill>
                          <a:effectLst/>
                          <a:latin typeface="Calibri" panose="020F0502020204030204" pitchFamily="34" charset="0"/>
                          <a:cs typeface="Calibri" panose="020F0502020204030204" pitchFamily="34" charset="0"/>
                        </a:rPr>
                        <a:t>               -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B8CCE4"/>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rtl="0" fontAlgn="ctr"/>
                      <a:r>
                        <a:rPr lang="es-CO" sz="1050" b="0" i="0" u="none" strike="noStrike">
                          <a:solidFill>
                            <a:srgbClr val="44546A"/>
                          </a:solidFill>
                          <a:effectLst/>
                          <a:latin typeface="Calibri" panose="020F0502020204030204" pitchFamily="34" charset="0"/>
                          <a:cs typeface="Calibri" panose="020F0502020204030204" pitchFamily="34" charset="0"/>
                        </a:rPr>
                        <a:t>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r" rtl="0" fontAlgn="ctr"/>
                      <a:r>
                        <a:rPr lang="es-CO" sz="1050" b="0" i="0" u="none" strike="noStrike">
                          <a:solidFill>
                            <a:srgbClr val="44546A"/>
                          </a:solidFill>
                          <a:effectLst/>
                          <a:latin typeface="Calibri" panose="020F0502020204030204" pitchFamily="34" charset="0"/>
                          <a:cs typeface="Calibri" panose="020F0502020204030204" pitchFamily="34" charset="0"/>
                        </a:rPr>
                        <a:t>-2%</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r" rtl="0" fontAlgn="ctr"/>
                      <a:r>
                        <a:rPr lang="es-CO" sz="1050" b="0" i="0" u="none" strike="noStrike" dirty="0">
                          <a:solidFill>
                            <a:srgbClr val="44546A"/>
                          </a:solidFill>
                          <a:effectLst/>
                          <a:latin typeface="Calibri" panose="020F0502020204030204" pitchFamily="34" charset="0"/>
                          <a:cs typeface="Calibri" panose="020F0502020204030204" pitchFamily="34" charset="0"/>
                        </a:rPr>
                        <a:t>-100%</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r" rtl="0" fontAlgn="ctr"/>
                      <a:r>
                        <a:rPr lang="es-CO" sz="1050" b="0" i="0" u="none" strike="noStrike" dirty="0">
                          <a:solidFill>
                            <a:srgbClr val="44546A"/>
                          </a:solidFill>
                          <a:effectLst/>
                          <a:latin typeface="Calibri" panose="020F0502020204030204" pitchFamily="34" charset="0"/>
                          <a:cs typeface="Calibri" panose="020F0502020204030204" pitchFamily="34" charset="0"/>
                        </a:rPr>
                        <a:t>0%</a:t>
                      </a:r>
                    </a:p>
                  </a:txBody>
                  <a:tcPr marL="0" marR="0" marT="0" marB="0" anchor="ctr">
                    <a:lnL w="6350" cap="flat" cmpd="sng" algn="ctr">
                      <a:solidFill>
                        <a:srgbClr val="B8CCE4"/>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B8CCE4"/>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xmlns="" val="4102666443"/>
                  </a:ext>
                </a:extLst>
              </a:tr>
            </a:tbl>
          </a:graphicData>
        </a:graphic>
      </p:graphicFrame>
      <p:graphicFrame>
        <p:nvGraphicFramePr>
          <p:cNvPr id="5" name="Tabla 4"/>
          <p:cNvGraphicFramePr>
            <a:graphicFrameLocks noGrp="1"/>
          </p:cNvGraphicFramePr>
          <p:nvPr>
            <p:extLst>
              <p:ext uri="{D42A27DB-BD31-4B8C-83A1-F6EECF244321}">
                <p14:modId xmlns:p14="http://schemas.microsoft.com/office/powerpoint/2010/main" val="108071241"/>
              </p:ext>
            </p:extLst>
          </p:nvPr>
        </p:nvGraphicFramePr>
        <p:xfrm>
          <a:off x="914398" y="6236467"/>
          <a:ext cx="6105267" cy="490074"/>
        </p:xfrm>
        <a:graphic>
          <a:graphicData uri="http://schemas.openxmlformats.org/drawingml/2006/table">
            <a:tbl>
              <a:tblPr>
                <a:tableStyleId>{2D5ABB26-0587-4C30-8999-92F81FD0307C}</a:tableStyleId>
              </a:tblPr>
              <a:tblGrid>
                <a:gridCol w="6105267">
                  <a:extLst>
                    <a:ext uri="{9D8B030D-6E8A-4147-A177-3AD203B41FA5}">
                      <a16:colId xmlns:a16="http://schemas.microsoft.com/office/drawing/2014/main" xmlns="" val="1202380372"/>
                    </a:ext>
                  </a:extLst>
                </a:gridCol>
              </a:tblGrid>
              <a:tr h="132935">
                <a:tc>
                  <a:txBody>
                    <a:bodyPr/>
                    <a:lstStyle/>
                    <a:p>
                      <a:pPr algn="just" rtl="0" fontAlgn="ctr"/>
                      <a:r>
                        <a:rPr lang="es-ES" sz="700" u="none" strike="noStrike">
                          <a:solidFill>
                            <a:srgbClr val="002060"/>
                          </a:solidFill>
                          <a:effectLst/>
                        </a:rPr>
                        <a:t>* Apropiación vigente a 30 de abril de 2020, SIN descontar partidas suspendidas</a:t>
                      </a:r>
                      <a:endParaRPr lang="es-ES" sz="700" b="0" i="0" u="none" strike="noStrike">
                        <a:solidFill>
                          <a:srgbClr val="002060"/>
                        </a:solidFill>
                        <a:effectLst/>
                        <a:latin typeface="Calibri" panose="020F0502020204030204" pitchFamily="34" charset="0"/>
                      </a:endParaRPr>
                    </a:p>
                  </a:txBody>
                  <a:tcPr marL="0" marR="0" marT="0" marB="0" anchor="ctr"/>
                </a:tc>
                <a:extLst>
                  <a:ext uri="{0D108BD9-81ED-4DB2-BD59-A6C34878D82A}">
                    <a16:rowId xmlns:a16="http://schemas.microsoft.com/office/drawing/2014/main" xmlns="" val="347556302"/>
                  </a:ext>
                </a:extLst>
              </a:tr>
              <a:tr h="357139">
                <a:tc>
                  <a:txBody>
                    <a:bodyPr/>
                    <a:lstStyle/>
                    <a:p>
                      <a:pPr algn="just" rtl="0" fontAlgn="ctr"/>
                      <a:r>
                        <a:rPr lang="es-CO" sz="700" u="none" strike="noStrike" dirty="0">
                          <a:solidFill>
                            <a:srgbClr val="002060"/>
                          </a:solidFill>
                          <a:effectLst/>
                        </a:rPr>
                        <a:t>** Apropiación vigente a 30 de abril de 2020, descontando partidas </a:t>
                      </a:r>
                      <a:r>
                        <a:rPr lang="es-CO" sz="700" u="none" strike="noStrike" dirty="0" smtClean="0">
                          <a:solidFill>
                            <a:srgbClr val="002060"/>
                          </a:solidFill>
                          <a:effectLst/>
                        </a:rPr>
                        <a:t>suspendidas</a:t>
                      </a:r>
                      <a:r>
                        <a:rPr lang="es-CO" sz="700" b="0" i="0" u="none" strike="noStrike" baseline="0" dirty="0" smtClean="0">
                          <a:solidFill>
                            <a:srgbClr val="002060"/>
                          </a:solidFill>
                          <a:effectLst/>
                          <a:latin typeface="Calibri" panose="020F0502020204030204" pitchFamily="34" charset="0"/>
                        </a:rPr>
                        <a:t>. </a:t>
                      </a:r>
                      <a:endParaRPr lang="es-CO" sz="700" b="0" i="0" u="none" strike="noStrike" dirty="0">
                        <a:solidFill>
                          <a:srgbClr val="002060"/>
                        </a:solidFill>
                        <a:effectLst/>
                        <a:latin typeface="Calibri" panose="020F0502020204030204" pitchFamily="34" charset="0"/>
                      </a:endParaRPr>
                    </a:p>
                  </a:txBody>
                  <a:tcPr marL="0" marR="0" marT="0" marB="0" anchor="ctr"/>
                </a:tc>
                <a:extLst>
                  <a:ext uri="{0D108BD9-81ED-4DB2-BD59-A6C34878D82A}">
                    <a16:rowId xmlns:a16="http://schemas.microsoft.com/office/drawing/2014/main" xmlns="" val="2571866931"/>
                  </a:ext>
                </a:extLst>
              </a:tr>
            </a:tbl>
          </a:graphicData>
        </a:graphic>
      </p:graphicFrame>
    </p:spTree>
    <p:extLst>
      <p:ext uri="{BB962C8B-B14F-4D97-AF65-F5344CB8AC3E}">
        <p14:creationId xmlns:p14="http://schemas.microsoft.com/office/powerpoint/2010/main" val="34511181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5">
            <a:extLst>
              <a:ext uri="{FF2B5EF4-FFF2-40B4-BE49-F238E27FC236}">
                <a16:creationId xmlns:a16="http://schemas.microsoft.com/office/drawing/2014/main" xmlns="" id="{147A00F9-85D5-482F-8929-515BA65B6DAA}"/>
              </a:ext>
            </a:extLst>
          </p:cNvPr>
          <p:cNvSpPr>
            <a:spLocks noGrp="1"/>
          </p:cNvSpPr>
          <p:nvPr>
            <p:ph type="title"/>
          </p:nvPr>
        </p:nvSpPr>
        <p:spPr>
          <a:xfrm>
            <a:off x="292653" y="163110"/>
            <a:ext cx="11613596" cy="559387"/>
          </a:xfrm>
        </p:spPr>
        <p:txBody>
          <a:bodyPr/>
          <a:lstStyle/>
          <a:p>
            <a:r>
              <a:rPr lang="es-CO" dirty="0"/>
              <a:t>3</a:t>
            </a:r>
            <a:r>
              <a:rPr lang="es-CO" dirty="0" smtClean="0"/>
              <a:t>.2 </a:t>
            </a:r>
            <a:r>
              <a:rPr lang="es-CO" dirty="0"/>
              <a:t>Solicitud MGMP Inversión</a:t>
            </a:r>
          </a:p>
        </p:txBody>
      </p:sp>
      <p:sp>
        <p:nvSpPr>
          <p:cNvPr id="17" name="Text Placeholder 16">
            <a:extLst>
              <a:ext uri="{FF2B5EF4-FFF2-40B4-BE49-F238E27FC236}">
                <a16:creationId xmlns:a16="http://schemas.microsoft.com/office/drawing/2014/main" xmlns="" id="{CC7E4799-0F53-4A92-81A5-D4162B3A1AAE}"/>
              </a:ext>
            </a:extLst>
          </p:cNvPr>
          <p:cNvSpPr>
            <a:spLocks noGrp="1"/>
          </p:cNvSpPr>
          <p:nvPr>
            <p:ph type="body" sz="quarter" idx="10"/>
          </p:nvPr>
        </p:nvSpPr>
        <p:spPr>
          <a:xfrm>
            <a:off x="291865" y="722497"/>
            <a:ext cx="11614384" cy="360939"/>
          </a:xfrm>
        </p:spPr>
        <p:txBody>
          <a:bodyPr/>
          <a:lstStyle/>
          <a:p>
            <a:r>
              <a:rPr lang="es-CO" dirty="0"/>
              <a:t>Resumen de Requerimientos Adicionales en Inversión (con respecto a </a:t>
            </a:r>
            <a:r>
              <a:rPr lang="es-CO" dirty="0" smtClean="0"/>
              <a:t>2020)</a:t>
            </a:r>
            <a:endParaRPr lang="es-CO" dirty="0"/>
          </a:p>
        </p:txBody>
      </p:sp>
      <p:sp>
        <p:nvSpPr>
          <p:cNvPr id="3" name="Rectángulo 2"/>
          <p:cNvSpPr/>
          <p:nvPr/>
        </p:nvSpPr>
        <p:spPr>
          <a:xfrm>
            <a:off x="223696" y="1281884"/>
            <a:ext cx="11682553" cy="5816977"/>
          </a:xfrm>
          <a:prstGeom prst="rect">
            <a:avLst/>
          </a:prstGeom>
        </p:spPr>
        <p:txBody>
          <a:bodyPr wrap="square">
            <a:spAutoFit/>
          </a:bodyPr>
          <a:lstStyle/>
          <a:p>
            <a:pPr algn="just"/>
            <a:r>
              <a:rPr lang="es-CO" sz="1200" dirty="0"/>
              <a:t>El presupuesto de inversión solicitado por la entidad para la vigencia 2021 asciende a $ 45.189 millones, una cifra que representa un crecimiento del 117% respecto al año 2020</a:t>
            </a:r>
            <a:r>
              <a:rPr lang="es-CO" sz="1200" dirty="0" smtClean="0"/>
              <a:t>.</a:t>
            </a:r>
          </a:p>
          <a:p>
            <a:pPr algn="just"/>
            <a:endParaRPr lang="es-CO" sz="1200" dirty="0"/>
          </a:p>
          <a:p>
            <a:pPr algn="just"/>
            <a:r>
              <a:rPr lang="es-CO" sz="1200" dirty="0"/>
              <a:t>Este incremento es atribuible principalmente al proyecto estratégico: “Adquisición de una </a:t>
            </a:r>
            <a:r>
              <a:rPr lang="es-CO" sz="1200" dirty="0" smtClean="0"/>
              <a:t>nueva </a:t>
            </a:r>
            <a:r>
              <a:rPr lang="es-CO" sz="1200" dirty="0"/>
              <a:t>sede integrada para la Supersolidaria”, el cual tiene una solicitud de $ 20.899 millones, con una participación del 46% del total de los recursos solicitados para el próximo año. Cabe aclarar que este proyecto se espera financiar con los excedentes financieros generados en vigencias anteriores y que reposan en la Cuenta Única Nacional– CUN, en la que, al cierre de la vigencia 2019, se cuenta con $87.362.829.431.</a:t>
            </a:r>
          </a:p>
          <a:p>
            <a:pPr algn="just"/>
            <a:endParaRPr lang="es-CO" sz="1200" dirty="0"/>
          </a:p>
          <a:p>
            <a:pPr algn="just"/>
            <a:r>
              <a:rPr lang="es-CO" sz="1200" dirty="0"/>
              <a:t>En la actualidad, resulta insuficiente la infraestructura física de la entidad para la operación y prestación de sus servicios. En ese sentido, con este nuevo proyecto se pretende mejorar las siguientes condiciones:</a:t>
            </a:r>
          </a:p>
          <a:p>
            <a:pPr algn="just"/>
            <a:r>
              <a:rPr lang="es-CO" sz="1200" dirty="0"/>
              <a:t> </a:t>
            </a:r>
          </a:p>
          <a:p>
            <a:pPr algn="just"/>
            <a:r>
              <a:rPr lang="es-CO" sz="1200" dirty="0"/>
              <a:t>a. Hacinamiento, condiciones no aptas e insuficientes puestos de trabajo. Actualmente la Superintendencia tiene cubierto sólo el 66% de los puestos de trabajo requeridos en las condiciones definidas por las normas de seguridad y salud en el trabajo. La situación se agrava cuando se identifica que la mayor parte del ausentismo es atribuido a este punto. Por tal razón, la inversión proyectada busca disminuir el criterio que más se repite en queja al COPASST y en la Encuesta de Clima Laboral, las cuales coinciden con condiciones no aptas de infraestructura y puestos de trabajo: iluminación, estrés térmico, hacinamiento, sonometría, insuficiente circulación del aire, entre otros.</a:t>
            </a:r>
          </a:p>
          <a:p>
            <a:pPr algn="just"/>
            <a:endParaRPr lang="es-CO" sz="1200" dirty="0"/>
          </a:p>
          <a:p>
            <a:pPr algn="just"/>
            <a:r>
              <a:rPr lang="es-CO" sz="1200" dirty="0"/>
              <a:t>De hecho, según la solución de los indicadores definidos para el proyecto, arrojó que la Superintendencia tiene expuesto el 56% de su personal al riesgo de estrés térmico según el “Informe de Evaluación de Disconfort Térmico Ocupacional” año 2019.</a:t>
            </a:r>
          </a:p>
          <a:p>
            <a:pPr algn="just"/>
            <a:endParaRPr lang="es-CO" sz="1200" dirty="0"/>
          </a:p>
          <a:p>
            <a:pPr algn="just"/>
            <a:r>
              <a:rPr lang="es-CO" sz="1200" dirty="0"/>
              <a:t>b. Sedes separadas e Inexistencia de zonas, espacios y/o salones requeridos para el objeto misional. Actualmente la Entidad cuenta sólo con el 39% de las zonas, espacios y/o salones requeridos para el objeto misional; por citar algunos ejemplos, no se existen salas de: audiencias, reuniones, notificaciones, virtuales, recepción o salas de espera para usuarios; insuficiente espacio para realizar capacitación, para el comedor, almacén, entre otros. En ese sentido, contar con una sede integral propia, acorde con el desarrollo de la misionalidad, que permita distribuir las dependencias en una sola estructura </a:t>
            </a:r>
            <a:r>
              <a:rPr lang="es-CO" sz="1200" dirty="0" smtClean="0"/>
              <a:t>física, </a:t>
            </a:r>
            <a:r>
              <a:rPr lang="es-CO" sz="1200" dirty="0"/>
              <a:t>con las condiciones de seguridad, accesibilidad y comodidad legalmente requeridas, apalancadas con este proyecto, contribuye a la consecución de objetivos institucionales, que por ende afectan positivamente el sector y a la políticas de estado.</a:t>
            </a:r>
          </a:p>
          <a:p>
            <a:endParaRPr lang="es-CO" sz="1200" dirty="0"/>
          </a:p>
          <a:p>
            <a:endParaRPr lang="es-CO" sz="1200" dirty="0"/>
          </a:p>
          <a:p>
            <a:endParaRPr lang="es-CO" sz="1200" dirty="0"/>
          </a:p>
          <a:p>
            <a:endParaRPr lang="es-CO" sz="1200" dirty="0"/>
          </a:p>
        </p:txBody>
      </p:sp>
      <p:sp>
        <p:nvSpPr>
          <p:cNvPr id="5" name="Flecha izquierda 4">
            <a:hlinkClick r:id="rId2" action="ppaction://hlinksldjump"/>
          </p:cNvPr>
          <p:cNvSpPr/>
          <p:nvPr/>
        </p:nvSpPr>
        <p:spPr>
          <a:xfrm>
            <a:off x="11136573" y="6387153"/>
            <a:ext cx="846162" cy="327546"/>
          </a:xfrm>
          <a:prstGeom prst="leftArrow">
            <a:avLst/>
          </a:pr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s-CO" dirty="0" err="1" smtClean="0"/>
          </a:p>
        </p:txBody>
      </p:sp>
      <p:sp>
        <p:nvSpPr>
          <p:cNvPr id="6" name="CuadroTexto 5">
            <a:hlinkClick r:id="rId2" action="ppaction://hlinksldjump"/>
          </p:cNvPr>
          <p:cNvSpPr txBox="1"/>
          <p:nvPr/>
        </p:nvSpPr>
        <p:spPr>
          <a:xfrm>
            <a:off x="11341290" y="6420121"/>
            <a:ext cx="1282890" cy="261610"/>
          </a:xfrm>
          <a:prstGeom prst="rect">
            <a:avLst/>
          </a:prstGeom>
          <a:noFill/>
        </p:spPr>
        <p:txBody>
          <a:bodyPr wrap="square" rtlCol="0" anchor="ctr">
            <a:spAutoFit/>
          </a:bodyPr>
          <a:lstStyle/>
          <a:p>
            <a:pPr algn="l">
              <a:spcBef>
                <a:spcPts val="600"/>
              </a:spcBef>
            </a:pPr>
            <a:r>
              <a:rPr lang="es-CO" sz="1100" dirty="0" smtClean="0"/>
              <a:t>volver</a:t>
            </a:r>
          </a:p>
        </p:txBody>
      </p:sp>
    </p:spTree>
    <p:extLst>
      <p:ext uri="{BB962C8B-B14F-4D97-AF65-F5344CB8AC3E}">
        <p14:creationId xmlns:p14="http://schemas.microsoft.com/office/powerpoint/2010/main" val="35016880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xmlns="" id="{BCA35AD4-8888-4306-94F2-DE7FCFEBF58A}"/>
              </a:ext>
            </a:extLst>
          </p:cNvPr>
          <p:cNvSpPr>
            <a:spLocks noGrp="1"/>
          </p:cNvSpPr>
          <p:nvPr>
            <p:ph type="body" sz="quarter" idx="12"/>
          </p:nvPr>
        </p:nvSpPr>
        <p:spPr>
          <a:xfrm>
            <a:off x="8587049" y="3807229"/>
            <a:ext cx="3133897" cy="1737360"/>
          </a:xfrm>
        </p:spPr>
        <p:txBody>
          <a:bodyPr>
            <a:normAutofit/>
          </a:bodyPr>
          <a:lstStyle/>
          <a:p>
            <a:pPr algn="just"/>
            <a:r>
              <a:rPr lang="es-ES" dirty="0" smtClean="0"/>
              <a:t>ITRC</a:t>
            </a:r>
            <a:endParaRPr lang="es-CO" dirty="0"/>
          </a:p>
        </p:txBody>
      </p:sp>
      <p:pic>
        <p:nvPicPr>
          <p:cNvPr id="8194" name="Picture 2" descr="Ministerio de Hacienda y CrÃ©dito PÃºblic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5328" y="273570"/>
            <a:ext cx="4381500" cy="933450"/>
          </a:xfrm>
          <a:prstGeom prst="rect">
            <a:avLst/>
          </a:prstGeom>
          <a:noFill/>
          <a:extLst>
            <a:ext uri="{909E8E84-426E-40DD-AFC4-6F175D3DCCD1}">
              <a14:hiddenFill xmlns:a14="http://schemas.microsoft.com/office/drawing/2010/main">
                <a:solidFill>
                  <a:srgbClr val="FFFFFF"/>
                </a:solidFill>
              </a14:hiddenFill>
            </a:ext>
          </a:extLst>
        </p:spPr>
      </p:pic>
      <p:sp>
        <p:nvSpPr>
          <p:cNvPr id="4" name="Flecha izquierda 3">
            <a:hlinkClick r:id="rId3" action="ppaction://hlinksldjump"/>
          </p:cNvPr>
          <p:cNvSpPr/>
          <p:nvPr/>
        </p:nvSpPr>
        <p:spPr>
          <a:xfrm>
            <a:off x="11136573" y="6387153"/>
            <a:ext cx="846162" cy="327546"/>
          </a:xfrm>
          <a:prstGeom prst="leftArrow">
            <a:avLst/>
          </a:prstGeom>
          <a:solidFill>
            <a:schemeClr val="bg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s-CO" dirty="0" err="1" smtClean="0"/>
          </a:p>
        </p:txBody>
      </p:sp>
      <p:sp>
        <p:nvSpPr>
          <p:cNvPr id="5" name="CuadroTexto 4">
            <a:hlinkClick r:id="rId3" action="ppaction://hlinksldjump"/>
          </p:cNvPr>
          <p:cNvSpPr txBox="1"/>
          <p:nvPr/>
        </p:nvSpPr>
        <p:spPr>
          <a:xfrm>
            <a:off x="11341290" y="6420121"/>
            <a:ext cx="1282890" cy="261610"/>
          </a:xfrm>
          <a:prstGeom prst="rect">
            <a:avLst/>
          </a:prstGeom>
          <a:noFill/>
        </p:spPr>
        <p:txBody>
          <a:bodyPr wrap="square" rtlCol="0" anchor="ctr">
            <a:spAutoFit/>
          </a:bodyPr>
          <a:lstStyle/>
          <a:p>
            <a:pPr algn="l">
              <a:spcBef>
                <a:spcPts val="600"/>
              </a:spcBef>
            </a:pPr>
            <a:r>
              <a:rPr lang="es-CO" sz="1100" dirty="0" smtClean="0"/>
              <a:t>volver</a:t>
            </a:r>
          </a:p>
        </p:txBody>
      </p:sp>
    </p:spTree>
    <p:extLst>
      <p:ext uri="{BB962C8B-B14F-4D97-AF65-F5344CB8AC3E}">
        <p14:creationId xmlns:p14="http://schemas.microsoft.com/office/powerpoint/2010/main" val="3681538279"/>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xmlns="" id="{A9BF9024-8020-45D8-80DC-C010FECB1919}"/>
              </a:ext>
            </a:extLst>
          </p:cNvPr>
          <p:cNvSpPr>
            <a:spLocks noGrp="1"/>
          </p:cNvSpPr>
          <p:nvPr>
            <p:ph type="body" sz="quarter" idx="11"/>
          </p:nvPr>
        </p:nvSpPr>
        <p:spPr/>
        <p:txBody>
          <a:bodyPr>
            <a:normAutofit/>
          </a:bodyPr>
          <a:lstStyle/>
          <a:p>
            <a:r>
              <a:rPr lang="es-CO" dirty="0"/>
              <a:t>Solicitudes MGMP </a:t>
            </a:r>
            <a:r>
              <a:rPr lang="es-CO" dirty="0" smtClean="0"/>
              <a:t>2021-2024 </a:t>
            </a:r>
            <a:r>
              <a:rPr lang="es-CO" dirty="0"/>
              <a:t>y Vigencias Futuras</a:t>
            </a:r>
          </a:p>
        </p:txBody>
      </p:sp>
      <p:sp>
        <p:nvSpPr>
          <p:cNvPr id="12" name="Text Placeholder 11">
            <a:extLst>
              <a:ext uri="{FF2B5EF4-FFF2-40B4-BE49-F238E27FC236}">
                <a16:creationId xmlns:a16="http://schemas.microsoft.com/office/drawing/2014/main" xmlns="" id="{F474FB92-D38F-4078-BAA8-B8932BB77242}"/>
              </a:ext>
            </a:extLst>
          </p:cNvPr>
          <p:cNvSpPr>
            <a:spLocks noGrp="1"/>
          </p:cNvSpPr>
          <p:nvPr>
            <p:ph type="body" sz="quarter" idx="12"/>
          </p:nvPr>
        </p:nvSpPr>
        <p:spPr/>
        <p:txBody>
          <a:bodyPr>
            <a:normAutofit/>
          </a:bodyPr>
          <a:lstStyle/>
          <a:p>
            <a:r>
              <a:rPr lang="es-CO" dirty="0"/>
              <a:t>1</a:t>
            </a:r>
            <a:r>
              <a:rPr lang="es-CO" dirty="0" smtClean="0"/>
              <a:t>.</a:t>
            </a:r>
            <a:endParaRPr lang="es-CO" dirty="0"/>
          </a:p>
        </p:txBody>
      </p:sp>
      <p:sp>
        <p:nvSpPr>
          <p:cNvPr id="7" name="Text Placeholder 20">
            <a:extLst>
              <a:ext uri="{FF2B5EF4-FFF2-40B4-BE49-F238E27FC236}">
                <a16:creationId xmlns:a16="http://schemas.microsoft.com/office/drawing/2014/main" xmlns="" id="{9D699494-8A57-498A-A226-CDA84BA233FA}"/>
              </a:ext>
            </a:extLst>
          </p:cNvPr>
          <p:cNvSpPr txBox="1">
            <a:spLocks/>
          </p:cNvSpPr>
          <p:nvPr/>
        </p:nvSpPr>
        <p:spPr>
          <a:xfrm>
            <a:off x="473075" y="234950"/>
            <a:ext cx="10709275" cy="27940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CO" sz="900" dirty="0">
                <a:solidFill>
                  <a:schemeClr val="bg1"/>
                </a:solidFill>
              </a:rPr>
              <a:t>Departamento Nacional de Planeación – DNP 		Ministerio de Hacienda y Crédito Público		Agenda</a:t>
            </a:r>
          </a:p>
        </p:txBody>
      </p:sp>
    </p:spTree>
    <p:extLst>
      <p:ext uri="{BB962C8B-B14F-4D97-AF65-F5344CB8AC3E}">
        <p14:creationId xmlns:p14="http://schemas.microsoft.com/office/powerpoint/2010/main" val="235213448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5">
            <a:extLst>
              <a:ext uri="{FF2B5EF4-FFF2-40B4-BE49-F238E27FC236}">
                <a16:creationId xmlns:a16="http://schemas.microsoft.com/office/drawing/2014/main" xmlns="" id="{147A00F9-85D5-482F-8929-515BA65B6DAA}"/>
              </a:ext>
            </a:extLst>
          </p:cNvPr>
          <p:cNvSpPr>
            <a:spLocks noGrp="1"/>
          </p:cNvSpPr>
          <p:nvPr>
            <p:ph type="title"/>
          </p:nvPr>
        </p:nvSpPr>
        <p:spPr>
          <a:xfrm>
            <a:off x="292653" y="673874"/>
            <a:ext cx="11613596" cy="559387"/>
          </a:xfrm>
        </p:spPr>
        <p:txBody>
          <a:bodyPr/>
          <a:lstStyle/>
          <a:p>
            <a:r>
              <a:rPr lang="es-CO" dirty="0"/>
              <a:t>1</a:t>
            </a:r>
            <a:r>
              <a:rPr lang="es-CO" dirty="0" smtClean="0"/>
              <a:t>. </a:t>
            </a:r>
            <a:r>
              <a:rPr lang="es-CO" dirty="0"/>
              <a:t>Vigencias Futuras MGMP </a:t>
            </a:r>
            <a:r>
              <a:rPr lang="es-CO" dirty="0" smtClean="0"/>
              <a:t>2021 – 2024</a:t>
            </a:r>
            <a:endParaRPr lang="es-CO" dirty="0"/>
          </a:p>
        </p:txBody>
      </p:sp>
      <p:sp>
        <p:nvSpPr>
          <p:cNvPr id="11" name="Text Placeholder 20">
            <a:extLst>
              <a:ext uri="{FF2B5EF4-FFF2-40B4-BE49-F238E27FC236}">
                <a16:creationId xmlns:a16="http://schemas.microsoft.com/office/drawing/2014/main" xmlns="" id="{7ACDFD9E-395C-454E-8FB1-C60389126864}"/>
              </a:ext>
            </a:extLst>
          </p:cNvPr>
          <p:cNvSpPr txBox="1">
            <a:spLocks/>
          </p:cNvSpPr>
          <p:nvPr/>
        </p:nvSpPr>
        <p:spPr>
          <a:xfrm>
            <a:off x="473075" y="234950"/>
            <a:ext cx="10709275" cy="279400"/>
          </a:xfrm>
          <a:prstGeom prst="rect">
            <a:avLst/>
          </a:prstGeom>
        </p:spPr>
        <p:txBody>
          <a:bodyPr vert="horz" lIns="91440" tIns="45720" rIns="91440" bIns="45720" rtlCol="0" anchor="ctr">
            <a:normAutofit/>
          </a:bodyPr>
          <a:lstStyle>
            <a:lvl1pPr marL="0" indent="0" algn="l" defTabSz="914400" rtl="0" eaLnBrk="1" latinLnBrk="0" hangingPunct="1">
              <a:lnSpc>
                <a:spcPct val="100000"/>
              </a:lnSpc>
              <a:spcBef>
                <a:spcPts val="0"/>
              </a:spcBef>
              <a:buFont typeface="Arial" panose="020B0604020202020204" pitchFamily="34" charset="0"/>
              <a:buNone/>
              <a:defRPr sz="800" kern="1200">
                <a:solidFill>
                  <a:schemeClr val="tx1"/>
                </a:solidFill>
                <a:latin typeface="Work Sans" panose="00000500000000000000" pitchFamily="2" charset="0"/>
                <a:ea typeface="+mn-ea"/>
                <a:cs typeface="+mn-cs"/>
              </a:defRPr>
            </a:lvl1pPr>
            <a:lvl2pPr marL="0" indent="0" algn="l" defTabSz="914400" rtl="0" eaLnBrk="1" latinLnBrk="0" hangingPunct="1">
              <a:lnSpc>
                <a:spcPct val="100000"/>
              </a:lnSpc>
              <a:spcBef>
                <a:spcPts val="0"/>
              </a:spcBef>
              <a:buFont typeface="Arial" panose="020B0604020202020204" pitchFamily="34" charset="0"/>
              <a:buNone/>
              <a:defRPr sz="1600" kern="1200">
                <a:solidFill>
                  <a:schemeClr val="bg1"/>
                </a:solidFill>
                <a:latin typeface="+mn-lt"/>
                <a:ea typeface="+mn-ea"/>
                <a:cs typeface="+mn-cs"/>
              </a:defRPr>
            </a:lvl2pPr>
            <a:lvl3pPr marL="0" indent="0" algn="l" defTabSz="914400" rtl="0" eaLnBrk="1" latinLnBrk="0" hangingPunct="1">
              <a:lnSpc>
                <a:spcPct val="100000"/>
              </a:lnSpc>
              <a:spcBef>
                <a:spcPts val="0"/>
              </a:spcBef>
              <a:buFont typeface="Arial" panose="020B0604020202020204" pitchFamily="34" charset="0"/>
              <a:buNone/>
              <a:defRPr sz="1600" kern="1200">
                <a:solidFill>
                  <a:schemeClr val="bg1"/>
                </a:solidFill>
                <a:latin typeface="+mn-lt"/>
                <a:ea typeface="+mn-ea"/>
                <a:cs typeface="+mn-cs"/>
              </a:defRPr>
            </a:lvl3pPr>
            <a:lvl4pPr marL="0" indent="0" algn="l" defTabSz="914400" rtl="0" eaLnBrk="1" latinLnBrk="0" hangingPunct="1">
              <a:lnSpc>
                <a:spcPct val="100000"/>
              </a:lnSpc>
              <a:spcBef>
                <a:spcPts val="0"/>
              </a:spcBef>
              <a:buFont typeface="Arial" panose="020B0604020202020204" pitchFamily="34" charset="0"/>
              <a:buNone/>
              <a:defRPr sz="1600" kern="1200">
                <a:solidFill>
                  <a:schemeClr val="bg1"/>
                </a:solidFill>
                <a:latin typeface="+mn-lt"/>
                <a:ea typeface="+mn-ea"/>
                <a:cs typeface="+mn-cs"/>
              </a:defRPr>
            </a:lvl4pPr>
            <a:lvl5pPr marL="0" indent="0" algn="l" defTabSz="914400" rtl="0" eaLnBrk="1" latinLnBrk="0" hangingPunct="1">
              <a:lnSpc>
                <a:spcPct val="100000"/>
              </a:lnSpc>
              <a:spcBef>
                <a:spcPts val="0"/>
              </a:spcBef>
              <a:buFont typeface="Arial" panose="020B0604020202020204" pitchFamily="34" charset="0"/>
              <a:buNone/>
              <a:defRPr sz="16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CO"/>
              <a:t>Departamento Nacional de Planeación – DNP 		Ministerio de Hacienda y Crédito Público		Agenda</a:t>
            </a:r>
            <a:endParaRPr lang="es-CO" dirty="0"/>
          </a:p>
        </p:txBody>
      </p:sp>
      <p:graphicFrame>
        <p:nvGraphicFramePr>
          <p:cNvPr id="3" name="Tabla 2"/>
          <p:cNvGraphicFramePr>
            <a:graphicFrameLocks noGrp="1"/>
          </p:cNvGraphicFramePr>
          <p:nvPr>
            <p:extLst>
              <p:ext uri="{D42A27DB-BD31-4B8C-83A1-F6EECF244321}">
                <p14:modId xmlns:p14="http://schemas.microsoft.com/office/powerpoint/2010/main" val="3509208585"/>
              </p:ext>
            </p:extLst>
          </p:nvPr>
        </p:nvGraphicFramePr>
        <p:xfrm>
          <a:off x="811268" y="2007078"/>
          <a:ext cx="10721090" cy="1656813"/>
        </p:xfrm>
        <a:graphic>
          <a:graphicData uri="http://schemas.openxmlformats.org/drawingml/2006/table">
            <a:tbl>
              <a:tblPr/>
              <a:tblGrid>
                <a:gridCol w="2281748">
                  <a:extLst>
                    <a:ext uri="{9D8B030D-6E8A-4147-A177-3AD203B41FA5}">
                      <a16:colId xmlns:a16="http://schemas.microsoft.com/office/drawing/2014/main" xmlns="" val="1102487343"/>
                    </a:ext>
                  </a:extLst>
                </a:gridCol>
                <a:gridCol w="1406557">
                  <a:extLst>
                    <a:ext uri="{9D8B030D-6E8A-4147-A177-3AD203B41FA5}">
                      <a16:colId xmlns:a16="http://schemas.microsoft.com/office/drawing/2014/main" xmlns="" val="595362589"/>
                    </a:ext>
                  </a:extLst>
                </a:gridCol>
                <a:gridCol w="1406557">
                  <a:extLst>
                    <a:ext uri="{9D8B030D-6E8A-4147-A177-3AD203B41FA5}">
                      <a16:colId xmlns:a16="http://schemas.microsoft.com/office/drawing/2014/main" xmlns="" val="477497473"/>
                    </a:ext>
                  </a:extLst>
                </a:gridCol>
                <a:gridCol w="1406557">
                  <a:extLst>
                    <a:ext uri="{9D8B030D-6E8A-4147-A177-3AD203B41FA5}">
                      <a16:colId xmlns:a16="http://schemas.microsoft.com/office/drawing/2014/main" xmlns="" val="618251502"/>
                    </a:ext>
                  </a:extLst>
                </a:gridCol>
                <a:gridCol w="1406557">
                  <a:extLst>
                    <a:ext uri="{9D8B030D-6E8A-4147-A177-3AD203B41FA5}">
                      <a16:colId xmlns:a16="http://schemas.microsoft.com/office/drawing/2014/main" xmlns="" val="2628328942"/>
                    </a:ext>
                  </a:extLst>
                </a:gridCol>
                <a:gridCol w="1406557">
                  <a:extLst>
                    <a:ext uri="{9D8B030D-6E8A-4147-A177-3AD203B41FA5}">
                      <a16:colId xmlns:a16="http://schemas.microsoft.com/office/drawing/2014/main" xmlns="" val="1632501573"/>
                    </a:ext>
                  </a:extLst>
                </a:gridCol>
                <a:gridCol w="1406557">
                  <a:extLst>
                    <a:ext uri="{9D8B030D-6E8A-4147-A177-3AD203B41FA5}">
                      <a16:colId xmlns:a16="http://schemas.microsoft.com/office/drawing/2014/main" xmlns="" val="2473498368"/>
                    </a:ext>
                  </a:extLst>
                </a:gridCol>
              </a:tblGrid>
              <a:tr h="227098">
                <a:tc gridSpan="7">
                  <a:txBody>
                    <a:bodyPr/>
                    <a:lstStyle/>
                    <a:p>
                      <a:pPr algn="ctr" fontAlgn="ctr"/>
                      <a:r>
                        <a:rPr lang="es-CO" sz="1400" b="1" i="0" u="none" strike="noStrike">
                          <a:solidFill>
                            <a:srgbClr val="203764"/>
                          </a:solidFill>
                          <a:effectLst/>
                          <a:latin typeface="Calibri" panose="020F0502020204030204" pitchFamily="34" charset="0"/>
                        </a:rPr>
                        <a:t>ITRC</a:t>
                      </a:r>
                    </a:p>
                  </a:txBody>
                  <a:tcPr marL="0" marR="0" marT="0" marB="0" anchor="ctr">
                    <a:lnL>
                      <a:noFill/>
                    </a:lnL>
                    <a:lnR>
                      <a:noFill/>
                    </a:lnR>
                    <a:lnT>
                      <a:noFill/>
                    </a:lnT>
                    <a:lnB>
                      <a:noFill/>
                    </a:lnB>
                    <a:solidFill>
                      <a:srgbClr val="F2F2F2"/>
                    </a:solidFill>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extLst>
                  <a:ext uri="{0D108BD9-81ED-4DB2-BD59-A6C34878D82A}">
                    <a16:rowId xmlns:a16="http://schemas.microsoft.com/office/drawing/2014/main" xmlns="" val="3935301386"/>
                  </a:ext>
                </a:extLst>
              </a:tr>
              <a:tr h="227098">
                <a:tc>
                  <a:txBody>
                    <a:bodyPr/>
                    <a:lstStyle/>
                    <a:p>
                      <a:pPr algn="ctr" fontAlgn="ctr"/>
                      <a:r>
                        <a:rPr lang="es-CO" sz="1400" b="1" i="0" u="none" strike="noStrike">
                          <a:solidFill>
                            <a:srgbClr val="203764"/>
                          </a:solidFill>
                          <a:effectLst/>
                          <a:latin typeface="Calibri" panose="020F0502020204030204" pitchFamily="34" charset="0"/>
                        </a:rPr>
                        <a:t> </a:t>
                      </a:r>
                    </a:p>
                  </a:txBody>
                  <a:tcPr marL="0" marR="0" marT="0" marB="0" anchor="ctr">
                    <a:lnL>
                      <a:noFill/>
                    </a:lnL>
                    <a:lnR>
                      <a:noFill/>
                    </a:lnR>
                    <a:lnT>
                      <a:noFill/>
                    </a:lnT>
                    <a:lnB>
                      <a:noFill/>
                    </a:lnB>
                    <a:solidFill>
                      <a:srgbClr val="F2F2F2"/>
                    </a:solidFill>
                  </a:tcPr>
                </a:tc>
                <a:tc>
                  <a:txBody>
                    <a:bodyPr/>
                    <a:lstStyle/>
                    <a:p>
                      <a:pPr algn="ctr" fontAlgn="ctr"/>
                      <a:r>
                        <a:rPr lang="es-CO" sz="1400" b="1" i="0" u="none" strike="noStrike">
                          <a:solidFill>
                            <a:srgbClr val="203764"/>
                          </a:solidFill>
                          <a:effectLst/>
                          <a:latin typeface="Calibri" panose="020F0502020204030204" pitchFamily="34" charset="0"/>
                        </a:rPr>
                        <a:t> </a:t>
                      </a:r>
                    </a:p>
                  </a:txBody>
                  <a:tcPr marL="0" marR="0" marT="0" marB="0" anchor="ctr">
                    <a:lnL>
                      <a:noFill/>
                    </a:lnL>
                    <a:lnR>
                      <a:noFill/>
                    </a:lnR>
                    <a:lnT>
                      <a:noFill/>
                    </a:lnT>
                    <a:lnB>
                      <a:noFill/>
                    </a:lnB>
                    <a:solidFill>
                      <a:srgbClr val="F2F2F2"/>
                    </a:solidFill>
                  </a:tcPr>
                </a:tc>
                <a:tc>
                  <a:txBody>
                    <a:bodyPr/>
                    <a:lstStyle/>
                    <a:p>
                      <a:pPr algn="ctr" fontAlgn="ctr"/>
                      <a:r>
                        <a:rPr lang="es-CO" sz="1400" b="1" i="0" u="none" strike="noStrike" dirty="0">
                          <a:solidFill>
                            <a:srgbClr val="203764"/>
                          </a:solidFill>
                          <a:effectLst/>
                          <a:latin typeface="Calibri" panose="020F0502020204030204" pitchFamily="34" charset="0"/>
                        </a:rPr>
                        <a:t> </a:t>
                      </a:r>
                    </a:p>
                  </a:txBody>
                  <a:tcPr marL="0" marR="0" marT="0" marB="0" anchor="ctr">
                    <a:lnL>
                      <a:noFill/>
                    </a:lnL>
                    <a:lnR>
                      <a:noFill/>
                    </a:lnR>
                    <a:lnT>
                      <a:noFill/>
                    </a:lnT>
                    <a:lnB>
                      <a:noFill/>
                    </a:lnB>
                    <a:solidFill>
                      <a:srgbClr val="F2F2F2"/>
                    </a:solidFill>
                  </a:tcPr>
                </a:tc>
                <a:tc>
                  <a:txBody>
                    <a:bodyPr/>
                    <a:lstStyle/>
                    <a:p>
                      <a:pPr algn="ctr" fontAlgn="ctr"/>
                      <a:r>
                        <a:rPr lang="es-CO" sz="1400" b="1" i="0" u="none" strike="noStrike">
                          <a:solidFill>
                            <a:srgbClr val="203764"/>
                          </a:solidFill>
                          <a:effectLst/>
                          <a:latin typeface="Calibri" panose="020F0502020204030204" pitchFamily="34" charset="0"/>
                        </a:rPr>
                        <a:t> </a:t>
                      </a:r>
                    </a:p>
                  </a:txBody>
                  <a:tcPr marL="0" marR="0" marT="0" marB="0" anchor="ctr">
                    <a:lnL>
                      <a:noFill/>
                    </a:lnL>
                    <a:lnR>
                      <a:noFill/>
                    </a:lnR>
                    <a:lnT>
                      <a:noFill/>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es-CO" sz="1400" b="1" i="0" u="none" strike="noStrike">
                          <a:solidFill>
                            <a:srgbClr val="203764"/>
                          </a:solidFill>
                          <a:effectLst/>
                          <a:latin typeface="Calibri" panose="020F0502020204030204" pitchFamily="34" charset="0"/>
                        </a:rPr>
                        <a:t> </a:t>
                      </a:r>
                    </a:p>
                  </a:txBody>
                  <a:tcPr marL="0" marR="0" marT="0" marB="0" anchor="ctr">
                    <a:lnL>
                      <a:noFill/>
                    </a:lnL>
                    <a:lnR>
                      <a:noFill/>
                    </a:lnR>
                    <a:lnT>
                      <a:noFill/>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es-CO" sz="1400" b="1" i="0" u="none" strike="noStrike">
                          <a:solidFill>
                            <a:srgbClr val="203764"/>
                          </a:solidFill>
                          <a:effectLst/>
                          <a:latin typeface="Calibri" panose="020F0502020204030204" pitchFamily="34" charset="0"/>
                        </a:rPr>
                        <a:t> </a:t>
                      </a:r>
                    </a:p>
                  </a:txBody>
                  <a:tcPr marL="0" marR="0" marT="0" marB="0" anchor="ctr">
                    <a:lnL>
                      <a:noFill/>
                    </a:lnL>
                    <a:lnR>
                      <a:noFill/>
                    </a:lnR>
                    <a:lnT>
                      <a:noFill/>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es-CO" sz="1400" b="1" i="0" u="none" strike="noStrike">
                          <a:solidFill>
                            <a:srgbClr val="203764"/>
                          </a:solidFill>
                          <a:effectLst/>
                          <a:latin typeface="Calibri" panose="020F0502020204030204" pitchFamily="34" charset="0"/>
                        </a:rPr>
                        <a:t> </a:t>
                      </a:r>
                    </a:p>
                  </a:txBody>
                  <a:tcPr marL="0" marR="0" marT="0" marB="0" anchor="ctr">
                    <a:lnL>
                      <a:noFill/>
                    </a:lnL>
                    <a:lnR>
                      <a:noFill/>
                    </a:lnR>
                    <a:lnT>
                      <a:noFill/>
                    </a:lnT>
                    <a:lnB w="6350" cap="flat" cmpd="sng" algn="ctr">
                      <a:solidFill>
                        <a:srgbClr val="000000"/>
                      </a:solidFill>
                      <a:prstDash val="solid"/>
                      <a:round/>
                      <a:headEnd type="none" w="med" len="med"/>
                      <a:tailEnd type="none" w="med" len="med"/>
                    </a:lnB>
                    <a:solidFill>
                      <a:srgbClr val="F2F2F2"/>
                    </a:solidFill>
                  </a:tcPr>
                </a:tc>
                <a:extLst>
                  <a:ext uri="{0D108BD9-81ED-4DB2-BD59-A6C34878D82A}">
                    <a16:rowId xmlns:a16="http://schemas.microsoft.com/office/drawing/2014/main" xmlns="" val="259945704"/>
                  </a:ext>
                </a:extLst>
              </a:tr>
              <a:tr h="227098">
                <a:tc>
                  <a:txBody>
                    <a:bodyPr/>
                    <a:lstStyle/>
                    <a:p>
                      <a:pPr algn="l" rtl="0" fontAlgn="ctr"/>
                      <a:r>
                        <a:rPr lang="es-CO" sz="1400" b="1" i="0" u="none" strike="noStrike">
                          <a:solidFill>
                            <a:srgbClr val="203764"/>
                          </a:solidFill>
                          <a:effectLst/>
                          <a:latin typeface="Calibri" panose="020F0502020204030204" pitchFamily="34" charset="0"/>
                        </a:rPr>
                        <a:t>Millones de pesos</a:t>
                      </a:r>
                    </a:p>
                  </a:txBody>
                  <a:tcPr marL="0" marR="0" marT="0"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ctr"/>
                      <a:endParaRPr lang="es-CO" sz="1400" b="0" i="0" u="none" strike="noStrike">
                        <a:solidFill>
                          <a:srgbClr val="000000"/>
                        </a:solidFill>
                        <a:effectLst/>
                        <a:latin typeface="Arial" panose="020B0604020202020204" pitchFamily="34" charset="0"/>
                      </a:endParaRPr>
                    </a:p>
                  </a:txBody>
                  <a:tcPr marL="0" marR="0" marT="0"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ctr"/>
                      <a:endParaRPr lang="es-CO" sz="1400" b="0" i="0" u="none" strike="noStrike">
                        <a:solidFill>
                          <a:srgbClr val="000000"/>
                        </a:solidFill>
                        <a:effectLst/>
                        <a:latin typeface="Arial" panose="020B0604020202020204" pitchFamily="34" charset="0"/>
                      </a:endParaRPr>
                    </a:p>
                  </a:txBody>
                  <a:tcPr marL="0" marR="0" marT="0" marB="0" anchor="ctr">
                    <a:lnL>
                      <a:noFill/>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gridSpan="4">
                  <a:txBody>
                    <a:bodyPr/>
                    <a:lstStyle/>
                    <a:p>
                      <a:pPr algn="ctr" rtl="0" fontAlgn="ctr"/>
                      <a:r>
                        <a:rPr lang="es-CO" sz="1400" b="1" i="0" u="none" strike="noStrike">
                          <a:solidFill>
                            <a:srgbClr val="FFFFFF"/>
                          </a:solidFill>
                          <a:effectLst/>
                          <a:latin typeface="Calibri" panose="020F0502020204030204" pitchFamily="34" charset="0"/>
                        </a:rPr>
                        <a:t>Vigencias Futuras aprobadas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03764"/>
                    </a:solidFill>
                  </a:tcPr>
                </a:tc>
                <a:tc hMerge="1">
                  <a:txBody>
                    <a:bodyPr/>
                    <a:lstStyle/>
                    <a:p>
                      <a:endParaRPr lang="es-CO"/>
                    </a:p>
                  </a:txBody>
                  <a:tcPr/>
                </a:tc>
                <a:tc hMerge="1">
                  <a:txBody>
                    <a:bodyPr/>
                    <a:lstStyle/>
                    <a:p>
                      <a:endParaRPr lang="es-CO"/>
                    </a:p>
                  </a:txBody>
                  <a:tcPr/>
                </a:tc>
                <a:tc hMerge="1">
                  <a:txBody>
                    <a:bodyPr/>
                    <a:lstStyle/>
                    <a:p>
                      <a:endParaRPr lang="es-CO"/>
                    </a:p>
                  </a:txBody>
                  <a:tcPr/>
                </a:tc>
                <a:extLst>
                  <a:ext uri="{0D108BD9-81ED-4DB2-BD59-A6C34878D82A}">
                    <a16:rowId xmlns:a16="http://schemas.microsoft.com/office/drawing/2014/main" xmlns="" val="3761040454"/>
                  </a:ext>
                </a:extLst>
              </a:tr>
              <a:tr h="227098">
                <a:tc>
                  <a:txBody>
                    <a:bodyPr/>
                    <a:lstStyle/>
                    <a:p>
                      <a:pPr algn="ctr" rtl="0" fontAlgn="ctr"/>
                      <a:r>
                        <a:rPr lang="es-CO" sz="1400" b="1" i="0" u="none" strike="noStrike">
                          <a:solidFill>
                            <a:srgbClr val="FFFFFF"/>
                          </a:solidFill>
                          <a:effectLst/>
                          <a:latin typeface="Calibri" panose="020F0502020204030204" pitchFamily="34" charset="0"/>
                        </a:rPr>
                        <a:t>Vigencias Futuras</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03764"/>
                    </a:solidFill>
                  </a:tcPr>
                </a:tc>
                <a:tc>
                  <a:txBody>
                    <a:bodyPr/>
                    <a:lstStyle/>
                    <a:p>
                      <a:pPr algn="ctr" rtl="0" fontAlgn="ctr"/>
                      <a:r>
                        <a:rPr lang="es-CO" sz="1400" b="1" i="0" u="none" strike="noStrike">
                          <a:solidFill>
                            <a:srgbClr val="FFFFFF"/>
                          </a:solidFill>
                          <a:effectLst/>
                          <a:latin typeface="Calibri" panose="020F0502020204030204" pitchFamily="34" charset="0"/>
                        </a:rPr>
                        <a:t> 2020*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203764"/>
                      </a:solidFill>
                      <a:prstDash val="solid"/>
                      <a:round/>
                      <a:headEnd type="none" w="med" len="med"/>
                      <a:tailEnd type="none" w="med" len="med"/>
                    </a:lnB>
                    <a:solidFill>
                      <a:srgbClr val="203764"/>
                    </a:solidFill>
                  </a:tcPr>
                </a:tc>
                <a:tc>
                  <a:txBody>
                    <a:bodyPr/>
                    <a:lstStyle/>
                    <a:p>
                      <a:pPr algn="ctr" rtl="0" fontAlgn="ctr"/>
                      <a:r>
                        <a:rPr lang="es-CO" sz="1400" b="1" i="0" u="none" strike="noStrike">
                          <a:solidFill>
                            <a:srgbClr val="FFFFFF"/>
                          </a:solidFill>
                          <a:effectLst/>
                          <a:latin typeface="Calibri" panose="020F0502020204030204" pitchFamily="34" charset="0"/>
                        </a:rPr>
                        <a:t> 2020**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203764"/>
                      </a:solidFill>
                      <a:prstDash val="solid"/>
                      <a:round/>
                      <a:headEnd type="none" w="med" len="med"/>
                      <a:tailEnd type="none" w="med" len="med"/>
                    </a:lnB>
                    <a:solidFill>
                      <a:srgbClr val="203764"/>
                    </a:solidFill>
                  </a:tcPr>
                </a:tc>
                <a:tc>
                  <a:txBody>
                    <a:bodyPr/>
                    <a:lstStyle/>
                    <a:p>
                      <a:pPr algn="ctr" rtl="0" fontAlgn="ctr"/>
                      <a:r>
                        <a:rPr lang="es-CO" sz="1400" b="1" i="0" u="none" strike="noStrike">
                          <a:solidFill>
                            <a:srgbClr val="FFFFFF"/>
                          </a:solidFill>
                          <a:effectLst/>
                          <a:latin typeface="Calibri" panose="020F0502020204030204" pitchFamily="34" charset="0"/>
                        </a:rPr>
                        <a:t>2021</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203764"/>
                      </a:solidFill>
                      <a:prstDash val="solid"/>
                      <a:round/>
                      <a:headEnd type="none" w="med" len="med"/>
                      <a:tailEnd type="none" w="med" len="med"/>
                    </a:lnB>
                    <a:solidFill>
                      <a:srgbClr val="203764"/>
                    </a:solidFill>
                  </a:tcPr>
                </a:tc>
                <a:tc>
                  <a:txBody>
                    <a:bodyPr/>
                    <a:lstStyle/>
                    <a:p>
                      <a:pPr algn="ctr" rtl="0" fontAlgn="ctr"/>
                      <a:r>
                        <a:rPr lang="es-CO" sz="1400" b="1" i="0" u="none" strike="noStrike">
                          <a:solidFill>
                            <a:srgbClr val="FFFFFF"/>
                          </a:solidFill>
                          <a:effectLst/>
                          <a:latin typeface="Calibri" panose="020F0502020204030204" pitchFamily="34" charset="0"/>
                        </a:rPr>
                        <a:t>2022</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203764"/>
                      </a:solidFill>
                      <a:prstDash val="solid"/>
                      <a:round/>
                      <a:headEnd type="none" w="med" len="med"/>
                      <a:tailEnd type="none" w="med" len="med"/>
                    </a:lnB>
                    <a:solidFill>
                      <a:srgbClr val="203764"/>
                    </a:solidFill>
                  </a:tcPr>
                </a:tc>
                <a:tc>
                  <a:txBody>
                    <a:bodyPr/>
                    <a:lstStyle/>
                    <a:p>
                      <a:pPr algn="ctr" rtl="0" fontAlgn="ctr"/>
                      <a:r>
                        <a:rPr lang="es-CO" sz="1400" b="1" i="0" u="none" strike="noStrike">
                          <a:solidFill>
                            <a:srgbClr val="FFFFFF"/>
                          </a:solidFill>
                          <a:effectLst/>
                          <a:latin typeface="Calibri" panose="020F0502020204030204" pitchFamily="34" charset="0"/>
                        </a:rPr>
                        <a:t>2023</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203764"/>
                      </a:solidFill>
                      <a:prstDash val="solid"/>
                      <a:round/>
                      <a:headEnd type="none" w="med" len="med"/>
                      <a:tailEnd type="none" w="med" len="med"/>
                    </a:lnB>
                    <a:solidFill>
                      <a:srgbClr val="203764"/>
                    </a:solidFill>
                  </a:tcPr>
                </a:tc>
                <a:tc>
                  <a:txBody>
                    <a:bodyPr/>
                    <a:lstStyle/>
                    <a:p>
                      <a:pPr algn="ctr" rtl="0" fontAlgn="ctr"/>
                      <a:r>
                        <a:rPr lang="es-CO" sz="1400" b="1" i="0" u="none" strike="noStrike">
                          <a:solidFill>
                            <a:srgbClr val="FFFFFF"/>
                          </a:solidFill>
                          <a:effectLst/>
                          <a:latin typeface="Calibri" panose="020F0502020204030204" pitchFamily="34" charset="0"/>
                        </a:rPr>
                        <a:t>2024</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203764"/>
                      </a:solidFill>
                      <a:prstDash val="solid"/>
                      <a:round/>
                      <a:headEnd type="none" w="med" len="med"/>
                      <a:tailEnd type="none" w="med" len="med"/>
                    </a:lnB>
                    <a:solidFill>
                      <a:srgbClr val="203764"/>
                    </a:solidFill>
                  </a:tcPr>
                </a:tc>
                <a:extLst>
                  <a:ext uri="{0D108BD9-81ED-4DB2-BD59-A6C34878D82A}">
                    <a16:rowId xmlns:a16="http://schemas.microsoft.com/office/drawing/2014/main" xmlns="" val="2502047036"/>
                  </a:ext>
                </a:extLst>
              </a:tr>
              <a:tr h="335230">
                <a:tc>
                  <a:txBody>
                    <a:bodyPr/>
                    <a:lstStyle/>
                    <a:p>
                      <a:pPr algn="l" rtl="0" fontAlgn="ctr"/>
                      <a:r>
                        <a:rPr lang="es-CO" sz="1400" b="1" i="0" u="none" strike="noStrike">
                          <a:solidFill>
                            <a:srgbClr val="203764"/>
                          </a:solidFill>
                          <a:effectLst/>
                          <a:latin typeface="Calibri" panose="020F0502020204030204" pitchFamily="34" charset="0"/>
                        </a:rPr>
                        <a:t>Funcionamiento</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203764"/>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200" b="0" i="0" u="none" strike="noStrike" dirty="0">
                          <a:solidFill>
                            <a:srgbClr val="203764"/>
                          </a:solidFill>
                          <a:effectLst/>
                          <a:latin typeface="Calibri" panose="020F0502020204030204" pitchFamily="34" charset="0"/>
                        </a:rPr>
                        <a:t>                     703 </a:t>
                      </a:r>
                    </a:p>
                  </a:txBody>
                  <a:tcPr marL="0" marR="0" marT="0" marB="0" anchor="ctr">
                    <a:lnL w="6350" cap="flat" cmpd="sng" algn="ctr">
                      <a:solidFill>
                        <a:srgbClr val="203764"/>
                      </a:solidFill>
                      <a:prstDash val="solid"/>
                      <a:round/>
                      <a:headEnd type="none" w="med" len="med"/>
                      <a:tailEnd type="none" w="med" len="med"/>
                    </a:lnL>
                    <a:lnR w="6350" cap="flat" cmpd="sng" algn="ctr">
                      <a:solidFill>
                        <a:srgbClr val="203764"/>
                      </a:solidFill>
                      <a:prstDash val="solid"/>
                      <a:round/>
                      <a:headEnd type="none" w="med" len="med"/>
                      <a:tailEnd type="none" w="med" len="med"/>
                    </a:lnR>
                    <a:lnT w="6350" cap="flat" cmpd="sng" algn="ctr">
                      <a:solidFill>
                        <a:srgbClr val="20376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200" b="0" i="0" u="none" strike="noStrike" dirty="0">
                          <a:solidFill>
                            <a:srgbClr val="203764"/>
                          </a:solidFill>
                          <a:effectLst/>
                          <a:latin typeface="Calibri" panose="020F0502020204030204" pitchFamily="34" charset="0"/>
                        </a:rPr>
                        <a:t>                     703 </a:t>
                      </a:r>
                    </a:p>
                  </a:txBody>
                  <a:tcPr marL="0" marR="0" marT="0" marB="0" anchor="ctr">
                    <a:lnL w="6350" cap="flat" cmpd="sng" algn="ctr">
                      <a:solidFill>
                        <a:srgbClr val="203764"/>
                      </a:solidFill>
                      <a:prstDash val="solid"/>
                      <a:round/>
                      <a:headEnd type="none" w="med" len="med"/>
                      <a:tailEnd type="none" w="med" len="med"/>
                    </a:lnL>
                    <a:lnR w="6350" cap="flat" cmpd="sng" algn="ctr">
                      <a:solidFill>
                        <a:srgbClr val="203764"/>
                      </a:solidFill>
                      <a:prstDash val="solid"/>
                      <a:round/>
                      <a:headEnd type="none" w="med" len="med"/>
                      <a:tailEnd type="none" w="med" len="med"/>
                    </a:lnR>
                    <a:lnT w="6350" cap="flat" cmpd="sng" algn="ctr">
                      <a:solidFill>
                        <a:srgbClr val="20376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200" b="0" i="0" u="none" strike="noStrike" dirty="0">
                          <a:solidFill>
                            <a:srgbClr val="203764"/>
                          </a:solidFill>
                          <a:effectLst/>
                          <a:latin typeface="Calibri" panose="020F0502020204030204" pitchFamily="34" charset="0"/>
                        </a:rPr>
                        <a:t>                  1,462 </a:t>
                      </a:r>
                    </a:p>
                  </a:txBody>
                  <a:tcPr marL="0" marR="0" marT="0" marB="0" anchor="ctr">
                    <a:lnL w="6350" cap="flat" cmpd="sng" algn="ctr">
                      <a:solidFill>
                        <a:srgbClr val="203764"/>
                      </a:solidFill>
                      <a:prstDash val="solid"/>
                      <a:round/>
                      <a:headEnd type="none" w="med" len="med"/>
                      <a:tailEnd type="none" w="med" len="med"/>
                    </a:lnL>
                    <a:lnR w="6350" cap="flat" cmpd="sng" algn="ctr">
                      <a:solidFill>
                        <a:srgbClr val="203764"/>
                      </a:solidFill>
                      <a:prstDash val="solid"/>
                      <a:round/>
                      <a:headEnd type="none" w="med" len="med"/>
                      <a:tailEnd type="none" w="med" len="med"/>
                    </a:lnR>
                    <a:lnT w="6350" cap="flat" cmpd="sng" algn="ctr">
                      <a:solidFill>
                        <a:srgbClr val="20376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200" b="0" i="0" u="none" strike="noStrike">
                          <a:solidFill>
                            <a:srgbClr val="203764"/>
                          </a:solidFill>
                          <a:effectLst/>
                          <a:latin typeface="Calibri" panose="020F0502020204030204" pitchFamily="34" charset="0"/>
                        </a:rPr>
                        <a:t>                     887 </a:t>
                      </a:r>
                    </a:p>
                  </a:txBody>
                  <a:tcPr marL="0" marR="0" marT="0" marB="0" anchor="ctr">
                    <a:lnL w="6350" cap="flat" cmpd="sng" algn="ctr">
                      <a:solidFill>
                        <a:srgbClr val="203764"/>
                      </a:solidFill>
                      <a:prstDash val="solid"/>
                      <a:round/>
                      <a:headEnd type="none" w="med" len="med"/>
                      <a:tailEnd type="none" w="med" len="med"/>
                    </a:lnL>
                    <a:lnR w="6350" cap="flat" cmpd="sng" algn="ctr">
                      <a:solidFill>
                        <a:srgbClr val="203764"/>
                      </a:solidFill>
                      <a:prstDash val="solid"/>
                      <a:round/>
                      <a:headEnd type="none" w="med" len="med"/>
                      <a:tailEnd type="none" w="med" len="med"/>
                    </a:lnR>
                    <a:lnT w="6350" cap="flat" cmpd="sng" algn="ctr">
                      <a:solidFill>
                        <a:srgbClr val="20376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ctr" rtl="0" fontAlgn="ctr"/>
                      <a:r>
                        <a:rPr lang="es-CO" sz="1200" b="0" i="0" u="none" strike="noStrike">
                          <a:solidFill>
                            <a:srgbClr val="203764"/>
                          </a:solidFill>
                          <a:effectLst/>
                          <a:latin typeface="Calibri" panose="020F0502020204030204" pitchFamily="34" charset="0"/>
                        </a:rPr>
                        <a:t>                        -   </a:t>
                      </a:r>
                    </a:p>
                  </a:txBody>
                  <a:tcPr marL="0" marR="0" marT="0" marB="0" anchor="ctr">
                    <a:lnL w="6350" cap="flat" cmpd="sng" algn="ctr">
                      <a:solidFill>
                        <a:srgbClr val="203764"/>
                      </a:solidFill>
                      <a:prstDash val="solid"/>
                      <a:round/>
                      <a:headEnd type="none" w="med" len="med"/>
                      <a:tailEnd type="none" w="med" len="med"/>
                    </a:lnL>
                    <a:lnR w="6350" cap="flat" cmpd="sng" algn="ctr">
                      <a:solidFill>
                        <a:srgbClr val="203764"/>
                      </a:solidFill>
                      <a:prstDash val="solid"/>
                      <a:round/>
                      <a:headEnd type="none" w="med" len="med"/>
                      <a:tailEnd type="none" w="med" len="med"/>
                    </a:lnR>
                    <a:lnT w="6350" cap="flat" cmpd="sng" algn="ctr">
                      <a:solidFill>
                        <a:srgbClr val="20376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ctr" rtl="0" fontAlgn="ctr"/>
                      <a:r>
                        <a:rPr lang="es-CO" sz="1200" b="0" i="0" u="none" strike="noStrike">
                          <a:solidFill>
                            <a:srgbClr val="203764"/>
                          </a:solidFill>
                          <a:effectLst/>
                          <a:latin typeface="Calibri" panose="020F0502020204030204" pitchFamily="34" charset="0"/>
                        </a:rPr>
                        <a:t>                        -   </a:t>
                      </a:r>
                    </a:p>
                  </a:txBody>
                  <a:tcPr marL="0" marR="0" marT="0" marB="0" anchor="ctr">
                    <a:lnL w="6350" cap="flat" cmpd="sng" algn="ctr">
                      <a:solidFill>
                        <a:srgbClr val="203764"/>
                      </a:solidFill>
                      <a:prstDash val="solid"/>
                      <a:round/>
                      <a:headEnd type="none" w="med" len="med"/>
                      <a:tailEnd type="none" w="med" len="med"/>
                    </a:lnL>
                    <a:lnR w="6350" cap="flat" cmpd="sng" algn="ctr">
                      <a:solidFill>
                        <a:srgbClr val="203764"/>
                      </a:solidFill>
                      <a:prstDash val="solid"/>
                      <a:round/>
                      <a:headEnd type="none" w="med" len="med"/>
                      <a:tailEnd type="none" w="med" len="med"/>
                    </a:lnR>
                    <a:lnT w="6350" cap="flat" cmpd="sng" algn="ctr">
                      <a:solidFill>
                        <a:srgbClr val="20376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extLst>
                  <a:ext uri="{0D108BD9-81ED-4DB2-BD59-A6C34878D82A}">
                    <a16:rowId xmlns:a16="http://schemas.microsoft.com/office/drawing/2014/main" xmlns="" val="1408083279"/>
                  </a:ext>
                </a:extLst>
              </a:tr>
              <a:tr h="413191">
                <a:tc>
                  <a:txBody>
                    <a:bodyPr/>
                    <a:lstStyle/>
                    <a:p>
                      <a:pPr algn="l" rtl="0" fontAlgn="ctr"/>
                      <a:r>
                        <a:rPr lang="es-CO" sz="1200" b="1" i="0" u="none" strike="noStrike">
                          <a:solidFill>
                            <a:srgbClr val="FFFFFF"/>
                          </a:solidFill>
                          <a:effectLst/>
                          <a:latin typeface="Calibri" panose="020F0502020204030204" pitchFamily="34" charset="0"/>
                        </a:rPr>
                        <a:t>Total Vigencias Futuras 2021-2024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03764"/>
                    </a:solidFill>
                  </a:tcPr>
                </a:tc>
                <a:tc>
                  <a:txBody>
                    <a:bodyPr/>
                    <a:lstStyle/>
                    <a:p>
                      <a:pPr algn="r" rtl="0" fontAlgn="ctr"/>
                      <a:r>
                        <a:rPr lang="es-CO" sz="1200" b="0" i="0" u="none" strike="noStrike">
                          <a:solidFill>
                            <a:srgbClr val="FFFFFF"/>
                          </a:solidFill>
                          <a:effectLst/>
                          <a:latin typeface="Calibri" panose="020F0502020204030204" pitchFamily="34" charset="0"/>
                        </a:rPr>
                        <a:t>                     703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03764"/>
                    </a:solidFill>
                  </a:tcPr>
                </a:tc>
                <a:tc>
                  <a:txBody>
                    <a:bodyPr/>
                    <a:lstStyle/>
                    <a:p>
                      <a:pPr algn="r" rtl="0" fontAlgn="ctr"/>
                      <a:r>
                        <a:rPr lang="es-CO" sz="1200" b="0" i="0" u="none" strike="noStrike">
                          <a:solidFill>
                            <a:srgbClr val="FFFFFF"/>
                          </a:solidFill>
                          <a:effectLst/>
                          <a:latin typeface="Calibri" panose="020F0502020204030204" pitchFamily="34" charset="0"/>
                        </a:rPr>
                        <a:t>                     703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03764"/>
                    </a:solidFill>
                  </a:tcPr>
                </a:tc>
                <a:tc>
                  <a:txBody>
                    <a:bodyPr/>
                    <a:lstStyle/>
                    <a:p>
                      <a:pPr algn="r" rtl="0" fontAlgn="ctr"/>
                      <a:r>
                        <a:rPr lang="es-CO" sz="1200" b="0" i="0" u="none" strike="noStrike">
                          <a:solidFill>
                            <a:srgbClr val="FFFFFF"/>
                          </a:solidFill>
                          <a:effectLst/>
                          <a:latin typeface="Calibri" panose="020F0502020204030204" pitchFamily="34" charset="0"/>
                        </a:rPr>
                        <a:t>                  1,462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03764"/>
                    </a:solidFill>
                  </a:tcPr>
                </a:tc>
                <a:tc>
                  <a:txBody>
                    <a:bodyPr/>
                    <a:lstStyle/>
                    <a:p>
                      <a:pPr algn="r" rtl="0" fontAlgn="ctr"/>
                      <a:r>
                        <a:rPr lang="es-CO" sz="1200" b="0" i="0" u="none" strike="noStrike" dirty="0">
                          <a:solidFill>
                            <a:srgbClr val="FFFFFF"/>
                          </a:solidFill>
                          <a:effectLst/>
                          <a:latin typeface="Calibri" panose="020F0502020204030204" pitchFamily="34" charset="0"/>
                        </a:rPr>
                        <a:t>                     887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03764"/>
                    </a:solidFill>
                  </a:tcPr>
                </a:tc>
                <a:tc>
                  <a:txBody>
                    <a:bodyPr/>
                    <a:lstStyle/>
                    <a:p>
                      <a:pPr algn="r" rtl="0" fontAlgn="ctr"/>
                      <a:r>
                        <a:rPr lang="es-CO" sz="1200" b="0" i="0" u="none" strike="noStrike">
                          <a:solidFill>
                            <a:srgbClr val="FFFFFF"/>
                          </a:solidFill>
                          <a:effectLst/>
                          <a:latin typeface="Calibri" panose="020F0502020204030204" pitchFamily="34" charset="0"/>
                        </a:rPr>
                        <a:t>                        -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03764"/>
                    </a:solidFill>
                  </a:tcPr>
                </a:tc>
                <a:tc>
                  <a:txBody>
                    <a:bodyPr/>
                    <a:lstStyle/>
                    <a:p>
                      <a:pPr algn="r" rtl="0" fontAlgn="ctr"/>
                      <a:r>
                        <a:rPr lang="es-CO" sz="1200" b="0" i="0" u="none" strike="noStrike" dirty="0">
                          <a:solidFill>
                            <a:srgbClr val="FFFFFF"/>
                          </a:solidFill>
                          <a:effectLst/>
                          <a:latin typeface="Calibri" panose="020F0502020204030204" pitchFamily="34" charset="0"/>
                        </a:rPr>
                        <a:t>                        -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03764"/>
                    </a:solidFill>
                  </a:tcPr>
                </a:tc>
                <a:extLst>
                  <a:ext uri="{0D108BD9-81ED-4DB2-BD59-A6C34878D82A}">
                    <a16:rowId xmlns:a16="http://schemas.microsoft.com/office/drawing/2014/main" xmlns="" val="1175309137"/>
                  </a:ext>
                </a:extLst>
              </a:tr>
            </a:tbl>
          </a:graphicData>
        </a:graphic>
      </p:graphicFrame>
      <p:graphicFrame>
        <p:nvGraphicFramePr>
          <p:cNvPr id="6" name="Tabla 5"/>
          <p:cNvGraphicFramePr>
            <a:graphicFrameLocks noGrp="1"/>
          </p:cNvGraphicFramePr>
          <p:nvPr>
            <p:extLst>
              <p:ext uri="{D42A27DB-BD31-4B8C-83A1-F6EECF244321}">
                <p14:modId xmlns:p14="http://schemas.microsoft.com/office/powerpoint/2010/main" val="1169773591"/>
              </p:ext>
            </p:extLst>
          </p:nvPr>
        </p:nvGraphicFramePr>
        <p:xfrm>
          <a:off x="811268" y="3826839"/>
          <a:ext cx="6105267" cy="408523"/>
        </p:xfrm>
        <a:graphic>
          <a:graphicData uri="http://schemas.openxmlformats.org/drawingml/2006/table">
            <a:tbl>
              <a:tblPr>
                <a:tableStyleId>{2D5ABB26-0587-4C30-8999-92F81FD0307C}</a:tableStyleId>
              </a:tblPr>
              <a:tblGrid>
                <a:gridCol w="6105267">
                  <a:extLst>
                    <a:ext uri="{9D8B030D-6E8A-4147-A177-3AD203B41FA5}">
                      <a16:colId xmlns:a16="http://schemas.microsoft.com/office/drawing/2014/main" xmlns="" val="1202380372"/>
                    </a:ext>
                  </a:extLst>
                </a:gridCol>
              </a:tblGrid>
              <a:tr h="78197">
                <a:tc>
                  <a:txBody>
                    <a:bodyPr/>
                    <a:lstStyle/>
                    <a:p>
                      <a:pPr algn="just" rtl="0" fontAlgn="ctr"/>
                      <a:r>
                        <a:rPr lang="es-ES" sz="800" u="none" strike="noStrike">
                          <a:solidFill>
                            <a:srgbClr val="002060"/>
                          </a:solidFill>
                          <a:effectLst/>
                        </a:rPr>
                        <a:t>* Apropiación vigente a 30 de abril de 2020, SIN descontar partidas suspendidas</a:t>
                      </a:r>
                      <a:endParaRPr lang="es-ES" sz="800" b="0" i="0" u="none" strike="noStrike">
                        <a:solidFill>
                          <a:srgbClr val="002060"/>
                        </a:solidFill>
                        <a:effectLst/>
                        <a:latin typeface="Calibri" panose="020F0502020204030204" pitchFamily="34" charset="0"/>
                      </a:endParaRPr>
                    </a:p>
                  </a:txBody>
                  <a:tcPr marL="0" marR="0" marT="0" marB="0" anchor="ctr"/>
                </a:tc>
                <a:extLst>
                  <a:ext uri="{0D108BD9-81ED-4DB2-BD59-A6C34878D82A}">
                    <a16:rowId xmlns:a16="http://schemas.microsoft.com/office/drawing/2014/main" xmlns="" val="347556302"/>
                  </a:ext>
                </a:extLst>
              </a:tr>
              <a:tr h="286603">
                <a:tc>
                  <a:txBody>
                    <a:bodyPr/>
                    <a:lstStyle/>
                    <a:p>
                      <a:pPr algn="just" rtl="0" fontAlgn="ctr"/>
                      <a:r>
                        <a:rPr lang="es-CO" sz="800" u="none" strike="noStrike" dirty="0">
                          <a:solidFill>
                            <a:srgbClr val="002060"/>
                          </a:solidFill>
                          <a:effectLst/>
                        </a:rPr>
                        <a:t>** Apropiación vigente a 30 de abril de 2020, descontando partidas </a:t>
                      </a:r>
                      <a:r>
                        <a:rPr lang="es-CO" sz="800" u="none" strike="noStrike" dirty="0" smtClean="0">
                          <a:solidFill>
                            <a:srgbClr val="002060"/>
                          </a:solidFill>
                          <a:effectLst/>
                        </a:rPr>
                        <a:t>suspendidas</a:t>
                      </a:r>
                    </a:p>
                    <a:p>
                      <a:pPr algn="just" rtl="0" fontAlgn="ctr"/>
                      <a:r>
                        <a:rPr lang="es-CO" sz="800" b="0" i="0" u="none" strike="noStrike" dirty="0" smtClean="0">
                          <a:solidFill>
                            <a:srgbClr val="002060"/>
                          </a:solidFill>
                          <a:effectLst/>
                          <a:latin typeface="Calibri" panose="020F0502020204030204" pitchFamily="34" charset="0"/>
                        </a:rPr>
                        <a:t>      Nota: Las cifras de</a:t>
                      </a:r>
                      <a:r>
                        <a:rPr lang="es-CO" sz="800" b="0" i="0" u="none" strike="noStrike" baseline="0" dirty="0" smtClean="0">
                          <a:solidFill>
                            <a:srgbClr val="002060"/>
                          </a:solidFill>
                          <a:effectLst/>
                          <a:latin typeface="Calibri" panose="020F0502020204030204" pitchFamily="34" charset="0"/>
                        </a:rPr>
                        <a:t> vigencias futuras son  proporcionadas por la Entidad. </a:t>
                      </a:r>
                      <a:endParaRPr lang="es-CO" sz="800" b="0" i="0" u="none" strike="noStrike" dirty="0">
                        <a:solidFill>
                          <a:srgbClr val="002060"/>
                        </a:solidFill>
                        <a:effectLst/>
                        <a:latin typeface="Calibri" panose="020F0502020204030204" pitchFamily="34" charset="0"/>
                      </a:endParaRPr>
                    </a:p>
                  </a:txBody>
                  <a:tcPr marL="0" marR="0" marT="0" marB="0" anchor="ctr"/>
                </a:tc>
                <a:extLst>
                  <a:ext uri="{0D108BD9-81ED-4DB2-BD59-A6C34878D82A}">
                    <a16:rowId xmlns:a16="http://schemas.microsoft.com/office/drawing/2014/main" xmlns="" val="2571866931"/>
                  </a:ext>
                </a:extLst>
              </a:tr>
            </a:tbl>
          </a:graphicData>
        </a:graphic>
      </p:graphicFrame>
    </p:spTree>
    <p:extLst>
      <p:ext uri="{BB962C8B-B14F-4D97-AF65-F5344CB8AC3E}">
        <p14:creationId xmlns:p14="http://schemas.microsoft.com/office/powerpoint/2010/main" val="48564250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5">
            <a:extLst>
              <a:ext uri="{FF2B5EF4-FFF2-40B4-BE49-F238E27FC236}">
                <a16:creationId xmlns:a16="http://schemas.microsoft.com/office/drawing/2014/main" xmlns="" id="{147A00F9-85D5-482F-8929-515BA65B6DAA}"/>
              </a:ext>
            </a:extLst>
          </p:cNvPr>
          <p:cNvSpPr>
            <a:spLocks noGrp="1"/>
          </p:cNvSpPr>
          <p:nvPr>
            <p:ph type="title"/>
          </p:nvPr>
        </p:nvSpPr>
        <p:spPr>
          <a:xfrm>
            <a:off x="292653" y="673874"/>
            <a:ext cx="11613596" cy="559387"/>
          </a:xfrm>
        </p:spPr>
        <p:txBody>
          <a:bodyPr/>
          <a:lstStyle/>
          <a:p>
            <a:r>
              <a:rPr lang="es-CO" dirty="0"/>
              <a:t>1</a:t>
            </a:r>
            <a:r>
              <a:rPr lang="es-CO" dirty="0" smtClean="0"/>
              <a:t>. </a:t>
            </a:r>
            <a:r>
              <a:rPr lang="es-CO" dirty="0"/>
              <a:t>Vigencias Futuras MGMP </a:t>
            </a:r>
            <a:r>
              <a:rPr lang="es-CO" dirty="0" smtClean="0"/>
              <a:t>2021 </a:t>
            </a:r>
            <a:r>
              <a:rPr lang="es-CO" dirty="0"/>
              <a:t>- </a:t>
            </a:r>
            <a:r>
              <a:rPr lang="es-CO" dirty="0" smtClean="0"/>
              <a:t>2024</a:t>
            </a:r>
            <a:endParaRPr lang="es-CO" dirty="0"/>
          </a:p>
        </p:txBody>
      </p:sp>
      <p:sp>
        <p:nvSpPr>
          <p:cNvPr id="21" name="Text Placeholder 20">
            <a:extLst>
              <a:ext uri="{FF2B5EF4-FFF2-40B4-BE49-F238E27FC236}">
                <a16:creationId xmlns:a16="http://schemas.microsoft.com/office/drawing/2014/main" xmlns="" id="{F9A076E7-72B9-47A7-8280-F9F7B25D6B01}"/>
              </a:ext>
            </a:extLst>
          </p:cNvPr>
          <p:cNvSpPr>
            <a:spLocks noGrp="1"/>
          </p:cNvSpPr>
          <p:nvPr>
            <p:ph type="body" sz="quarter" idx="14"/>
          </p:nvPr>
        </p:nvSpPr>
        <p:spPr/>
        <p:txBody>
          <a:bodyPr/>
          <a:lstStyle/>
          <a:p>
            <a:r>
              <a:rPr lang="es-CO" dirty="0"/>
              <a:t>Departamento Nacional de Planeación – DNP 		Ministerio de Hacienda y Crédito Público		Agenda</a:t>
            </a:r>
          </a:p>
        </p:txBody>
      </p:sp>
      <p:graphicFrame>
        <p:nvGraphicFramePr>
          <p:cNvPr id="5" name="Tabla 4"/>
          <p:cNvGraphicFramePr>
            <a:graphicFrameLocks noGrp="1"/>
          </p:cNvGraphicFramePr>
          <p:nvPr>
            <p:extLst>
              <p:ext uri="{D42A27DB-BD31-4B8C-83A1-F6EECF244321}">
                <p14:modId xmlns:p14="http://schemas.microsoft.com/office/powerpoint/2010/main" val="2836124098"/>
              </p:ext>
            </p:extLst>
          </p:nvPr>
        </p:nvGraphicFramePr>
        <p:xfrm>
          <a:off x="473075" y="1553013"/>
          <a:ext cx="3924300" cy="1457325"/>
        </p:xfrm>
        <a:graphic>
          <a:graphicData uri="http://schemas.openxmlformats.org/drawingml/2006/table">
            <a:tbl>
              <a:tblPr/>
              <a:tblGrid>
                <a:gridCol w="875592">
                  <a:extLst>
                    <a:ext uri="{9D8B030D-6E8A-4147-A177-3AD203B41FA5}">
                      <a16:colId xmlns:a16="http://schemas.microsoft.com/office/drawing/2014/main" xmlns="" val="1517147383"/>
                    </a:ext>
                  </a:extLst>
                </a:gridCol>
                <a:gridCol w="1589389">
                  <a:extLst>
                    <a:ext uri="{9D8B030D-6E8A-4147-A177-3AD203B41FA5}">
                      <a16:colId xmlns:a16="http://schemas.microsoft.com/office/drawing/2014/main" xmlns="" val="3577808844"/>
                    </a:ext>
                  </a:extLst>
                </a:gridCol>
                <a:gridCol w="1459319">
                  <a:extLst>
                    <a:ext uri="{9D8B030D-6E8A-4147-A177-3AD203B41FA5}">
                      <a16:colId xmlns:a16="http://schemas.microsoft.com/office/drawing/2014/main" xmlns="" val="4272566128"/>
                    </a:ext>
                  </a:extLst>
                </a:gridCol>
              </a:tblGrid>
              <a:tr h="266700">
                <a:tc>
                  <a:txBody>
                    <a:bodyPr/>
                    <a:lstStyle/>
                    <a:p>
                      <a:pPr algn="ctr" rtl="0" fontAlgn="ctr"/>
                      <a:r>
                        <a:rPr lang="es-CO" sz="1600" b="1" i="0" u="none" strike="noStrike">
                          <a:solidFill>
                            <a:srgbClr val="FFFFFF"/>
                          </a:solidFill>
                          <a:effectLst/>
                          <a:latin typeface="Calibri" panose="020F0502020204030204" pitchFamily="34" charset="0"/>
                        </a:rPr>
                        <a:t>Año</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03764"/>
                    </a:solidFill>
                  </a:tcPr>
                </a:tc>
                <a:tc>
                  <a:txBody>
                    <a:bodyPr/>
                    <a:lstStyle/>
                    <a:p>
                      <a:pPr algn="ctr" rtl="0" fontAlgn="ctr"/>
                      <a:r>
                        <a:rPr lang="es-CO" sz="1600" b="1" i="0" u="none" strike="noStrike">
                          <a:solidFill>
                            <a:srgbClr val="FFFFFF"/>
                          </a:solidFill>
                          <a:effectLst/>
                          <a:latin typeface="Calibri" panose="020F0502020204030204" pitchFamily="34" charset="0"/>
                        </a:rPr>
                        <a:t>Solicitud MGMP</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03764"/>
                    </a:solidFill>
                  </a:tcPr>
                </a:tc>
                <a:tc>
                  <a:txBody>
                    <a:bodyPr/>
                    <a:lstStyle/>
                    <a:p>
                      <a:pPr algn="ctr" rtl="0" fontAlgn="ctr"/>
                      <a:r>
                        <a:rPr lang="es-CO" sz="1600" b="1" i="0" u="none" strike="noStrike">
                          <a:solidFill>
                            <a:srgbClr val="FFFFFF"/>
                          </a:solidFill>
                          <a:effectLst/>
                          <a:latin typeface="Calibri" panose="020F0502020204030204" pitchFamily="34" charset="0"/>
                        </a:rPr>
                        <a:t>V.F. Autorizadas</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03764"/>
                    </a:solidFill>
                  </a:tcPr>
                </a:tc>
                <a:extLst>
                  <a:ext uri="{0D108BD9-81ED-4DB2-BD59-A6C34878D82A}">
                    <a16:rowId xmlns:a16="http://schemas.microsoft.com/office/drawing/2014/main" xmlns="" val="652941114"/>
                  </a:ext>
                </a:extLst>
              </a:tr>
              <a:tr h="238125">
                <a:tc>
                  <a:txBody>
                    <a:bodyPr/>
                    <a:lstStyle/>
                    <a:p>
                      <a:pPr algn="r" fontAlgn="ctr"/>
                      <a:r>
                        <a:rPr lang="es-CO" sz="1400" b="0" i="0" u="none" strike="noStrike" dirty="0">
                          <a:solidFill>
                            <a:srgbClr val="203764"/>
                          </a:solidFill>
                          <a:effectLst/>
                          <a:latin typeface="Calibri" panose="020F0502020204030204" pitchFamily="34" charset="0"/>
                        </a:rPr>
                        <a:t>2020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s-CO" sz="1400" b="0" i="0" u="none" strike="noStrike">
                          <a:solidFill>
                            <a:srgbClr val="203764"/>
                          </a:solidFill>
                          <a:effectLst/>
                          <a:latin typeface="Calibri" panose="020F0502020204030204" pitchFamily="34" charset="0"/>
                        </a:rPr>
                        <a:t>                         20,108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s-CO" sz="1400" b="0" i="0" u="none" strike="noStrike">
                          <a:solidFill>
                            <a:srgbClr val="203764"/>
                          </a:solidFill>
                          <a:effectLst/>
                          <a:latin typeface="Calibri" panose="020F0502020204030204" pitchFamily="34" charset="0"/>
                        </a:rPr>
                        <a:t>                            703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29821227"/>
                  </a:ext>
                </a:extLst>
              </a:tr>
              <a:tr h="238125">
                <a:tc>
                  <a:txBody>
                    <a:bodyPr/>
                    <a:lstStyle/>
                    <a:p>
                      <a:pPr algn="r" fontAlgn="ctr"/>
                      <a:r>
                        <a:rPr lang="es-CO" sz="1400" b="0" i="0" u="none" strike="noStrike">
                          <a:solidFill>
                            <a:srgbClr val="203764"/>
                          </a:solidFill>
                          <a:effectLst/>
                          <a:latin typeface="Calibri" panose="020F0502020204030204" pitchFamily="34" charset="0"/>
                        </a:rPr>
                        <a:t>2021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s-CO" sz="1400" b="0" i="0" u="none" strike="noStrike" dirty="0">
                          <a:solidFill>
                            <a:srgbClr val="203764"/>
                          </a:solidFill>
                          <a:effectLst/>
                          <a:latin typeface="Calibri" panose="020F0502020204030204" pitchFamily="34" charset="0"/>
                        </a:rPr>
                        <a:t>                         23,684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s-CO" sz="1400" b="0" i="0" u="none" strike="noStrike">
                          <a:solidFill>
                            <a:srgbClr val="203764"/>
                          </a:solidFill>
                          <a:effectLst/>
                          <a:latin typeface="Calibri" panose="020F0502020204030204" pitchFamily="34" charset="0"/>
                        </a:rPr>
                        <a:t>                        1,462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252544393"/>
                  </a:ext>
                </a:extLst>
              </a:tr>
              <a:tr h="238125">
                <a:tc>
                  <a:txBody>
                    <a:bodyPr/>
                    <a:lstStyle/>
                    <a:p>
                      <a:pPr algn="r" fontAlgn="ctr"/>
                      <a:r>
                        <a:rPr lang="es-CO" sz="1400" b="0" i="0" u="none" strike="noStrike">
                          <a:solidFill>
                            <a:srgbClr val="203764"/>
                          </a:solidFill>
                          <a:effectLst/>
                          <a:latin typeface="Calibri" panose="020F0502020204030204" pitchFamily="34" charset="0"/>
                        </a:rPr>
                        <a:t>2022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s-CO" sz="1400" b="0" i="0" u="none" strike="noStrike" dirty="0">
                          <a:solidFill>
                            <a:srgbClr val="203764"/>
                          </a:solidFill>
                          <a:effectLst/>
                          <a:latin typeface="Calibri" panose="020F0502020204030204" pitchFamily="34" charset="0"/>
                        </a:rPr>
                        <a:t>                         23,543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s-CO" sz="1400" b="0" i="0" u="none" strike="noStrike" dirty="0">
                          <a:solidFill>
                            <a:srgbClr val="203764"/>
                          </a:solidFill>
                          <a:effectLst/>
                          <a:latin typeface="Calibri" panose="020F0502020204030204" pitchFamily="34" charset="0"/>
                        </a:rPr>
                        <a:t>                            887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2217360036"/>
                  </a:ext>
                </a:extLst>
              </a:tr>
              <a:tr h="238125">
                <a:tc>
                  <a:txBody>
                    <a:bodyPr/>
                    <a:lstStyle/>
                    <a:p>
                      <a:pPr algn="r" fontAlgn="ctr"/>
                      <a:r>
                        <a:rPr lang="es-CO" sz="1400" b="0" i="0" u="none" strike="noStrike">
                          <a:solidFill>
                            <a:srgbClr val="203764"/>
                          </a:solidFill>
                          <a:effectLst/>
                          <a:latin typeface="Calibri" panose="020F0502020204030204" pitchFamily="34" charset="0"/>
                        </a:rPr>
                        <a:t>2023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s-CO" sz="1400" b="0" i="0" u="none" strike="noStrike">
                          <a:solidFill>
                            <a:srgbClr val="203764"/>
                          </a:solidFill>
                          <a:effectLst/>
                          <a:latin typeface="Calibri" panose="020F0502020204030204" pitchFamily="34" charset="0"/>
                        </a:rPr>
                        <a:t>                         23,920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s-CO" sz="1400" b="0" i="0" u="none" strike="noStrike" dirty="0">
                          <a:solidFill>
                            <a:srgbClr val="203764"/>
                          </a:solidFill>
                          <a:effectLst/>
                          <a:latin typeface="Calibri" panose="020F0502020204030204" pitchFamily="34" charset="0"/>
                        </a:rPr>
                        <a:t>                                  -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2276455040"/>
                  </a:ext>
                </a:extLst>
              </a:tr>
              <a:tr h="238125">
                <a:tc>
                  <a:txBody>
                    <a:bodyPr/>
                    <a:lstStyle/>
                    <a:p>
                      <a:pPr algn="r" fontAlgn="ctr"/>
                      <a:r>
                        <a:rPr lang="es-CO" sz="1400" b="0" i="0" u="none" strike="noStrike">
                          <a:solidFill>
                            <a:srgbClr val="203764"/>
                          </a:solidFill>
                          <a:effectLst/>
                          <a:latin typeface="Calibri" panose="020F0502020204030204" pitchFamily="34" charset="0"/>
                        </a:rPr>
                        <a:t>2024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s-CO" sz="1400" b="0" i="0" u="none" strike="noStrike">
                          <a:solidFill>
                            <a:srgbClr val="203764"/>
                          </a:solidFill>
                          <a:effectLst/>
                          <a:latin typeface="Calibri" panose="020F0502020204030204" pitchFamily="34" charset="0"/>
                        </a:rPr>
                        <a:t>                         24,084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s-CO" sz="1400" b="0" i="0" u="none" strike="noStrike" dirty="0">
                          <a:solidFill>
                            <a:srgbClr val="203764"/>
                          </a:solidFill>
                          <a:effectLst/>
                          <a:latin typeface="Calibri" panose="020F0502020204030204" pitchFamily="34" charset="0"/>
                        </a:rPr>
                        <a:t>                                  -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2242058839"/>
                  </a:ext>
                </a:extLst>
              </a:tr>
            </a:tbl>
          </a:graphicData>
        </a:graphic>
      </p:graphicFrame>
      <p:graphicFrame>
        <p:nvGraphicFramePr>
          <p:cNvPr id="10" name="Gráfico 9"/>
          <p:cNvGraphicFramePr>
            <a:graphicFrameLocks/>
          </p:cNvGraphicFramePr>
          <p:nvPr>
            <p:extLst>
              <p:ext uri="{D42A27DB-BD31-4B8C-83A1-F6EECF244321}">
                <p14:modId xmlns:p14="http://schemas.microsoft.com/office/powerpoint/2010/main" val="2163512724"/>
              </p:ext>
            </p:extLst>
          </p:nvPr>
        </p:nvGraphicFramePr>
        <p:xfrm>
          <a:off x="4067906" y="2579427"/>
          <a:ext cx="8010363" cy="3292765"/>
        </p:xfrm>
        <a:graphic>
          <a:graphicData uri="http://schemas.openxmlformats.org/drawingml/2006/chart">
            <c:chart xmlns:c="http://schemas.openxmlformats.org/drawingml/2006/chart" xmlns:r="http://schemas.openxmlformats.org/officeDocument/2006/relationships" r:id="rId2"/>
          </a:graphicData>
        </a:graphic>
      </p:graphicFrame>
      <p:sp>
        <p:nvSpPr>
          <p:cNvPr id="6" name="CuadroTexto 5"/>
          <p:cNvSpPr txBox="1"/>
          <p:nvPr/>
        </p:nvSpPr>
        <p:spPr>
          <a:xfrm>
            <a:off x="10568201" y="2422057"/>
            <a:ext cx="1473958" cy="184666"/>
          </a:xfrm>
          <a:prstGeom prst="rect">
            <a:avLst/>
          </a:prstGeom>
          <a:noFill/>
        </p:spPr>
        <p:txBody>
          <a:bodyPr wrap="square" rtlCol="0" anchor="ctr">
            <a:spAutoFit/>
          </a:bodyPr>
          <a:lstStyle/>
          <a:p>
            <a:pPr algn="l">
              <a:spcBef>
                <a:spcPts val="600"/>
              </a:spcBef>
            </a:pPr>
            <a:r>
              <a:rPr lang="es-CO" sz="600" dirty="0" smtClean="0"/>
              <a:t>Cifras en millones de pesos </a:t>
            </a:r>
          </a:p>
        </p:txBody>
      </p:sp>
    </p:spTree>
    <p:extLst>
      <p:ext uri="{BB962C8B-B14F-4D97-AF65-F5344CB8AC3E}">
        <p14:creationId xmlns:p14="http://schemas.microsoft.com/office/powerpoint/2010/main" val="85642563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xmlns="" id="{A9BF9024-8020-45D8-80DC-C010FECB1919}"/>
              </a:ext>
            </a:extLst>
          </p:cNvPr>
          <p:cNvSpPr>
            <a:spLocks noGrp="1"/>
          </p:cNvSpPr>
          <p:nvPr>
            <p:ph type="body" sz="quarter" idx="11"/>
          </p:nvPr>
        </p:nvSpPr>
        <p:spPr/>
        <p:txBody>
          <a:bodyPr>
            <a:normAutofit/>
          </a:bodyPr>
          <a:lstStyle/>
          <a:p>
            <a:r>
              <a:rPr lang="es-CO" dirty="0"/>
              <a:t>Solicitudes MGMP </a:t>
            </a:r>
            <a:r>
              <a:rPr lang="es-CO" dirty="0" smtClean="0"/>
              <a:t>2021-2024 </a:t>
            </a:r>
            <a:r>
              <a:rPr lang="es-CO" dirty="0"/>
              <a:t>Funcionamiento</a:t>
            </a:r>
          </a:p>
        </p:txBody>
      </p:sp>
      <p:sp>
        <p:nvSpPr>
          <p:cNvPr id="12" name="Text Placeholder 11">
            <a:extLst>
              <a:ext uri="{FF2B5EF4-FFF2-40B4-BE49-F238E27FC236}">
                <a16:creationId xmlns:a16="http://schemas.microsoft.com/office/drawing/2014/main" xmlns="" id="{F474FB92-D38F-4078-BAA8-B8932BB77242}"/>
              </a:ext>
            </a:extLst>
          </p:cNvPr>
          <p:cNvSpPr>
            <a:spLocks noGrp="1"/>
          </p:cNvSpPr>
          <p:nvPr>
            <p:ph type="body" sz="quarter" idx="12"/>
          </p:nvPr>
        </p:nvSpPr>
        <p:spPr/>
        <p:txBody>
          <a:bodyPr>
            <a:normAutofit/>
          </a:bodyPr>
          <a:lstStyle/>
          <a:p>
            <a:r>
              <a:rPr lang="es-CO" dirty="0"/>
              <a:t>2</a:t>
            </a:r>
            <a:r>
              <a:rPr lang="es-CO" dirty="0" smtClean="0"/>
              <a:t>.</a:t>
            </a:r>
            <a:endParaRPr lang="es-CO" dirty="0"/>
          </a:p>
        </p:txBody>
      </p:sp>
      <p:sp>
        <p:nvSpPr>
          <p:cNvPr id="7" name="Text Placeholder 20">
            <a:extLst>
              <a:ext uri="{FF2B5EF4-FFF2-40B4-BE49-F238E27FC236}">
                <a16:creationId xmlns:a16="http://schemas.microsoft.com/office/drawing/2014/main" xmlns="" id="{9D699494-8A57-498A-A226-CDA84BA233FA}"/>
              </a:ext>
            </a:extLst>
          </p:cNvPr>
          <p:cNvSpPr txBox="1">
            <a:spLocks/>
          </p:cNvSpPr>
          <p:nvPr/>
        </p:nvSpPr>
        <p:spPr>
          <a:xfrm>
            <a:off x="473075" y="234950"/>
            <a:ext cx="10709275" cy="27940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CO" sz="900" dirty="0">
                <a:solidFill>
                  <a:schemeClr val="bg1"/>
                </a:solidFill>
              </a:rPr>
              <a:t>Departamento Nacional de Planeación – DNP 		Ministerio de Hacienda y Crédito Público		Agenda</a:t>
            </a:r>
          </a:p>
        </p:txBody>
      </p:sp>
    </p:spTree>
    <p:extLst>
      <p:ext uri="{BB962C8B-B14F-4D97-AF65-F5344CB8AC3E}">
        <p14:creationId xmlns:p14="http://schemas.microsoft.com/office/powerpoint/2010/main" val="392095510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5">
            <a:extLst>
              <a:ext uri="{FF2B5EF4-FFF2-40B4-BE49-F238E27FC236}">
                <a16:creationId xmlns:a16="http://schemas.microsoft.com/office/drawing/2014/main" xmlns="" id="{147A00F9-85D5-482F-8929-515BA65B6DAA}"/>
              </a:ext>
            </a:extLst>
          </p:cNvPr>
          <p:cNvSpPr>
            <a:spLocks noGrp="1"/>
          </p:cNvSpPr>
          <p:nvPr>
            <p:ph type="title"/>
          </p:nvPr>
        </p:nvSpPr>
        <p:spPr>
          <a:xfrm>
            <a:off x="292653" y="673874"/>
            <a:ext cx="11613596" cy="559387"/>
          </a:xfrm>
        </p:spPr>
        <p:txBody>
          <a:bodyPr/>
          <a:lstStyle/>
          <a:p>
            <a:r>
              <a:rPr lang="es-CO" dirty="0"/>
              <a:t>2</a:t>
            </a:r>
            <a:r>
              <a:rPr lang="es-CO" dirty="0" smtClean="0"/>
              <a:t>. </a:t>
            </a:r>
            <a:r>
              <a:rPr lang="es-CO" dirty="0"/>
              <a:t>Solicitud MGMP </a:t>
            </a:r>
            <a:r>
              <a:rPr lang="es-CO" dirty="0" smtClean="0"/>
              <a:t>Funcionamiento</a:t>
            </a:r>
            <a:endParaRPr lang="es-CO" dirty="0"/>
          </a:p>
        </p:txBody>
      </p:sp>
      <p:sp>
        <p:nvSpPr>
          <p:cNvPr id="17" name="Text Placeholder 16">
            <a:extLst>
              <a:ext uri="{FF2B5EF4-FFF2-40B4-BE49-F238E27FC236}">
                <a16:creationId xmlns:a16="http://schemas.microsoft.com/office/drawing/2014/main" xmlns="" id="{CC7E4799-0F53-4A92-81A5-D4162B3A1AAE}"/>
              </a:ext>
            </a:extLst>
          </p:cNvPr>
          <p:cNvSpPr>
            <a:spLocks noGrp="1"/>
          </p:cNvSpPr>
          <p:nvPr>
            <p:ph type="body" sz="quarter" idx="10"/>
          </p:nvPr>
        </p:nvSpPr>
        <p:spPr>
          <a:xfrm>
            <a:off x="291865" y="1347457"/>
            <a:ext cx="11614384" cy="360939"/>
          </a:xfrm>
        </p:spPr>
        <p:txBody>
          <a:bodyPr/>
          <a:lstStyle/>
          <a:p>
            <a:r>
              <a:rPr lang="es-CO" dirty="0"/>
              <a:t>Proyecciones</a:t>
            </a:r>
          </a:p>
          <a:p>
            <a:endParaRPr lang="es-CO" dirty="0"/>
          </a:p>
        </p:txBody>
      </p:sp>
      <p:sp>
        <p:nvSpPr>
          <p:cNvPr id="9" name="Text Placeholder 20">
            <a:extLst>
              <a:ext uri="{FF2B5EF4-FFF2-40B4-BE49-F238E27FC236}">
                <a16:creationId xmlns:a16="http://schemas.microsoft.com/office/drawing/2014/main" xmlns="" id="{7D0D38D6-F0D4-4F24-87C2-FAA50E442061}"/>
              </a:ext>
            </a:extLst>
          </p:cNvPr>
          <p:cNvSpPr txBox="1">
            <a:spLocks/>
          </p:cNvSpPr>
          <p:nvPr/>
        </p:nvSpPr>
        <p:spPr>
          <a:xfrm>
            <a:off x="473075" y="234950"/>
            <a:ext cx="10709275" cy="279400"/>
          </a:xfrm>
          <a:prstGeom prst="rect">
            <a:avLst/>
          </a:prstGeom>
        </p:spPr>
        <p:txBody>
          <a:bodyPr vert="horz" lIns="91440" tIns="45720" rIns="91440" bIns="45720" rtlCol="0" anchor="ctr">
            <a:normAutofit/>
          </a:bodyPr>
          <a:lstStyle>
            <a:lvl1pPr marL="0" indent="0" algn="l" defTabSz="914400" rtl="0" eaLnBrk="1" latinLnBrk="0" hangingPunct="1">
              <a:lnSpc>
                <a:spcPct val="100000"/>
              </a:lnSpc>
              <a:spcBef>
                <a:spcPts val="0"/>
              </a:spcBef>
              <a:buFont typeface="Arial" panose="020B0604020202020204" pitchFamily="34" charset="0"/>
              <a:buNone/>
              <a:defRPr sz="800" kern="1200">
                <a:solidFill>
                  <a:schemeClr val="tx1"/>
                </a:solidFill>
                <a:latin typeface="Work Sans" panose="00000500000000000000" pitchFamily="2" charset="0"/>
                <a:ea typeface="+mn-ea"/>
                <a:cs typeface="+mn-cs"/>
              </a:defRPr>
            </a:lvl1pPr>
            <a:lvl2pPr marL="0" indent="0" algn="l" defTabSz="914400" rtl="0" eaLnBrk="1" latinLnBrk="0" hangingPunct="1">
              <a:lnSpc>
                <a:spcPct val="100000"/>
              </a:lnSpc>
              <a:spcBef>
                <a:spcPts val="0"/>
              </a:spcBef>
              <a:buFont typeface="Arial" panose="020B0604020202020204" pitchFamily="34" charset="0"/>
              <a:buNone/>
              <a:defRPr sz="1600" kern="1200">
                <a:solidFill>
                  <a:schemeClr val="bg1"/>
                </a:solidFill>
                <a:latin typeface="+mn-lt"/>
                <a:ea typeface="+mn-ea"/>
                <a:cs typeface="+mn-cs"/>
              </a:defRPr>
            </a:lvl2pPr>
            <a:lvl3pPr marL="0" indent="0" algn="l" defTabSz="914400" rtl="0" eaLnBrk="1" latinLnBrk="0" hangingPunct="1">
              <a:lnSpc>
                <a:spcPct val="100000"/>
              </a:lnSpc>
              <a:spcBef>
                <a:spcPts val="0"/>
              </a:spcBef>
              <a:buFont typeface="Arial" panose="020B0604020202020204" pitchFamily="34" charset="0"/>
              <a:buNone/>
              <a:defRPr sz="1600" kern="1200">
                <a:solidFill>
                  <a:schemeClr val="bg1"/>
                </a:solidFill>
                <a:latin typeface="+mn-lt"/>
                <a:ea typeface="+mn-ea"/>
                <a:cs typeface="+mn-cs"/>
              </a:defRPr>
            </a:lvl3pPr>
            <a:lvl4pPr marL="0" indent="0" algn="l" defTabSz="914400" rtl="0" eaLnBrk="1" latinLnBrk="0" hangingPunct="1">
              <a:lnSpc>
                <a:spcPct val="100000"/>
              </a:lnSpc>
              <a:spcBef>
                <a:spcPts val="0"/>
              </a:spcBef>
              <a:buFont typeface="Arial" panose="020B0604020202020204" pitchFamily="34" charset="0"/>
              <a:buNone/>
              <a:defRPr sz="1600" kern="1200">
                <a:solidFill>
                  <a:schemeClr val="bg1"/>
                </a:solidFill>
                <a:latin typeface="+mn-lt"/>
                <a:ea typeface="+mn-ea"/>
                <a:cs typeface="+mn-cs"/>
              </a:defRPr>
            </a:lvl4pPr>
            <a:lvl5pPr marL="0" indent="0" algn="l" defTabSz="914400" rtl="0" eaLnBrk="1" latinLnBrk="0" hangingPunct="1">
              <a:lnSpc>
                <a:spcPct val="100000"/>
              </a:lnSpc>
              <a:spcBef>
                <a:spcPts val="0"/>
              </a:spcBef>
              <a:buFont typeface="Arial" panose="020B0604020202020204" pitchFamily="34" charset="0"/>
              <a:buNone/>
              <a:defRPr sz="16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CO" dirty="0"/>
              <a:t>Departamento Nacional de Planeación – DNP 		Ministerio de Hacienda y Crédito Público		Agenda</a:t>
            </a:r>
          </a:p>
        </p:txBody>
      </p:sp>
      <p:graphicFrame>
        <p:nvGraphicFramePr>
          <p:cNvPr id="2" name="Tabla 1"/>
          <p:cNvGraphicFramePr>
            <a:graphicFrameLocks noGrp="1"/>
          </p:cNvGraphicFramePr>
          <p:nvPr>
            <p:extLst>
              <p:ext uri="{D42A27DB-BD31-4B8C-83A1-F6EECF244321}">
                <p14:modId xmlns:p14="http://schemas.microsoft.com/office/powerpoint/2010/main" val="3441483488"/>
              </p:ext>
            </p:extLst>
          </p:nvPr>
        </p:nvGraphicFramePr>
        <p:xfrm>
          <a:off x="473075" y="1822592"/>
          <a:ext cx="10974792" cy="3404760"/>
        </p:xfrm>
        <a:graphic>
          <a:graphicData uri="http://schemas.openxmlformats.org/drawingml/2006/table">
            <a:tbl>
              <a:tblPr/>
              <a:tblGrid>
                <a:gridCol w="3318289">
                  <a:extLst>
                    <a:ext uri="{9D8B030D-6E8A-4147-A177-3AD203B41FA5}">
                      <a16:colId xmlns:a16="http://schemas.microsoft.com/office/drawing/2014/main" xmlns="" val="3137384091"/>
                    </a:ext>
                  </a:extLst>
                </a:gridCol>
                <a:gridCol w="789621">
                  <a:extLst>
                    <a:ext uri="{9D8B030D-6E8A-4147-A177-3AD203B41FA5}">
                      <a16:colId xmlns:a16="http://schemas.microsoft.com/office/drawing/2014/main" xmlns="" val="1226815097"/>
                    </a:ext>
                  </a:extLst>
                </a:gridCol>
                <a:gridCol w="789621">
                  <a:extLst>
                    <a:ext uri="{9D8B030D-6E8A-4147-A177-3AD203B41FA5}">
                      <a16:colId xmlns:a16="http://schemas.microsoft.com/office/drawing/2014/main" xmlns="" val="1709475891"/>
                    </a:ext>
                  </a:extLst>
                </a:gridCol>
                <a:gridCol w="780221">
                  <a:extLst>
                    <a:ext uri="{9D8B030D-6E8A-4147-A177-3AD203B41FA5}">
                      <a16:colId xmlns:a16="http://schemas.microsoft.com/office/drawing/2014/main" xmlns="" val="2852772130"/>
                    </a:ext>
                  </a:extLst>
                </a:gridCol>
                <a:gridCol w="754370">
                  <a:extLst>
                    <a:ext uri="{9D8B030D-6E8A-4147-A177-3AD203B41FA5}">
                      <a16:colId xmlns:a16="http://schemas.microsoft.com/office/drawing/2014/main" xmlns="" val="366180513"/>
                    </a:ext>
                  </a:extLst>
                </a:gridCol>
                <a:gridCol w="780221">
                  <a:extLst>
                    <a:ext uri="{9D8B030D-6E8A-4147-A177-3AD203B41FA5}">
                      <a16:colId xmlns:a16="http://schemas.microsoft.com/office/drawing/2014/main" xmlns="" val="672037633"/>
                    </a:ext>
                  </a:extLst>
                </a:gridCol>
                <a:gridCol w="733219">
                  <a:extLst>
                    <a:ext uri="{9D8B030D-6E8A-4147-A177-3AD203B41FA5}">
                      <a16:colId xmlns:a16="http://schemas.microsoft.com/office/drawing/2014/main" xmlns="" val="2462463539"/>
                    </a:ext>
                  </a:extLst>
                </a:gridCol>
                <a:gridCol w="752020">
                  <a:extLst>
                    <a:ext uri="{9D8B030D-6E8A-4147-A177-3AD203B41FA5}">
                      <a16:colId xmlns:a16="http://schemas.microsoft.com/office/drawing/2014/main" xmlns="" val="1253543498"/>
                    </a:ext>
                  </a:extLst>
                </a:gridCol>
                <a:gridCol w="754370">
                  <a:extLst>
                    <a:ext uri="{9D8B030D-6E8A-4147-A177-3AD203B41FA5}">
                      <a16:colId xmlns:a16="http://schemas.microsoft.com/office/drawing/2014/main" xmlns="" val="1226932716"/>
                    </a:ext>
                  </a:extLst>
                </a:gridCol>
                <a:gridCol w="761420">
                  <a:extLst>
                    <a:ext uri="{9D8B030D-6E8A-4147-A177-3AD203B41FA5}">
                      <a16:colId xmlns:a16="http://schemas.microsoft.com/office/drawing/2014/main" xmlns="" val="1783852282"/>
                    </a:ext>
                  </a:extLst>
                </a:gridCol>
                <a:gridCol w="761420">
                  <a:extLst>
                    <a:ext uri="{9D8B030D-6E8A-4147-A177-3AD203B41FA5}">
                      <a16:colId xmlns:a16="http://schemas.microsoft.com/office/drawing/2014/main" xmlns="" val="951734338"/>
                    </a:ext>
                  </a:extLst>
                </a:gridCol>
              </a:tblGrid>
              <a:tr h="147378">
                <a:tc>
                  <a:txBody>
                    <a:bodyPr/>
                    <a:lstStyle/>
                    <a:p>
                      <a:pPr algn="l" rtl="0" fontAlgn="ctr"/>
                      <a:r>
                        <a:rPr lang="es-CO" sz="1000" b="1" i="0" u="none" strike="noStrike" dirty="0">
                          <a:solidFill>
                            <a:srgbClr val="203764"/>
                          </a:solidFill>
                          <a:effectLst/>
                          <a:latin typeface="Calibri" panose="020F0502020204030204" pitchFamily="34" charset="0"/>
                          <a:cs typeface="Calibri" panose="020F0502020204030204" pitchFamily="34" charset="0"/>
                        </a:rPr>
                        <a:t>Millones de pesos</a:t>
                      </a:r>
                    </a:p>
                  </a:txBody>
                  <a:tcPr marL="0" marR="0" marT="0" marB="0" anchor="ctr">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ctr"/>
                      <a:endParaRPr lang="es-CO" sz="1000" b="0" i="0" u="none" strike="noStrike">
                        <a:solidFill>
                          <a:srgbClr val="000000"/>
                        </a:solidFill>
                        <a:effectLst/>
                        <a:latin typeface="Calibri" panose="020F0502020204030204" pitchFamily="34" charset="0"/>
                        <a:cs typeface="Calibri" panose="020F0502020204030204" pitchFamily="34" charset="0"/>
                      </a:endParaRPr>
                    </a:p>
                  </a:txBody>
                  <a:tcPr marL="0" marR="0" marT="0" marB="0" anchor="ctr">
                    <a:lnL>
                      <a:noFill/>
                    </a:lnL>
                    <a:lnR>
                      <a:noFill/>
                    </a:lnR>
                    <a:lnT w="1270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ctr"/>
                      <a:r>
                        <a:rPr lang="es-CO" sz="1000" b="0" i="0" u="none" strike="noStrike">
                          <a:solidFill>
                            <a:srgbClr val="000000"/>
                          </a:solidFill>
                          <a:effectLst/>
                          <a:latin typeface="Calibri" panose="020F0502020204030204" pitchFamily="34" charset="0"/>
                          <a:cs typeface="Calibri" panose="020F0502020204030204" pitchFamily="34" charset="0"/>
                        </a:rPr>
                        <a:t> </a:t>
                      </a:r>
                    </a:p>
                  </a:txBody>
                  <a:tcPr marL="0" marR="0" marT="0" marB="0" anchor="ctr">
                    <a:lnL>
                      <a:noFill/>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8">
                  <a:txBody>
                    <a:bodyPr/>
                    <a:lstStyle/>
                    <a:p>
                      <a:pPr algn="ctr" rtl="0" fontAlgn="ctr"/>
                      <a:r>
                        <a:rPr lang="es-CO" sz="1000" b="1" i="0" u="none" strike="noStrike">
                          <a:solidFill>
                            <a:srgbClr val="FFFFFF"/>
                          </a:solidFill>
                          <a:effectLst/>
                          <a:latin typeface="Calibri" panose="020F0502020204030204" pitchFamily="34" charset="0"/>
                          <a:cs typeface="Calibri" panose="020F0502020204030204" pitchFamily="34" charset="0"/>
                        </a:rPr>
                        <a:t>Solicitud MGMP 2021 - 2024</a:t>
                      </a:r>
                    </a:p>
                  </a:txBody>
                  <a:tcPr marL="0" marR="0" marT="0" marB="0" anchor="ctr">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03764"/>
                    </a:solidFill>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extLst>
                  <a:ext uri="{0D108BD9-81ED-4DB2-BD59-A6C34878D82A}">
                    <a16:rowId xmlns:a16="http://schemas.microsoft.com/office/drawing/2014/main" xmlns="" val="453964456"/>
                  </a:ext>
                </a:extLst>
              </a:tr>
              <a:tr h="147378">
                <a:tc rowSpan="2">
                  <a:txBody>
                    <a:bodyPr/>
                    <a:lstStyle/>
                    <a:p>
                      <a:pPr algn="ctr" rtl="0" fontAlgn="ctr"/>
                      <a:r>
                        <a:rPr lang="es-CO" sz="1000" b="1" i="0" u="none" strike="noStrike" dirty="0">
                          <a:solidFill>
                            <a:srgbClr val="FFFFFF"/>
                          </a:solidFill>
                          <a:effectLst/>
                          <a:latin typeface="Calibri" panose="020F0502020204030204" pitchFamily="34" charset="0"/>
                          <a:cs typeface="Calibri" panose="020F0502020204030204" pitchFamily="34" charset="0"/>
                        </a:rPr>
                        <a:t>Funcionamiento/Entidad</a:t>
                      </a:r>
                    </a:p>
                  </a:txBody>
                  <a:tcPr marL="0" marR="0" marT="0" marB="0" anchor="ctr">
                    <a:lnL w="12700" cap="flat" cmpd="sng" algn="ctr">
                      <a:solidFill>
                        <a:schemeClr val="tx1"/>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03764"/>
                    </a:solidFill>
                  </a:tcPr>
                </a:tc>
                <a:tc rowSpan="2">
                  <a:txBody>
                    <a:bodyPr/>
                    <a:lstStyle/>
                    <a:p>
                      <a:pPr algn="ctr" rtl="0" fontAlgn="ctr"/>
                      <a:r>
                        <a:rPr lang="es-CO" sz="1000" b="1" i="0" u="none" strike="noStrike">
                          <a:solidFill>
                            <a:srgbClr val="FFFFFF"/>
                          </a:solidFill>
                          <a:effectLst/>
                          <a:latin typeface="Calibri" panose="020F0502020204030204" pitchFamily="34" charset="0"/>
                          <a:cs typeface="Calibri" panose="020F0502020204030204" pitchFamily="34" charset="0"/>
                        </a:rPr>
                        <a:t>2020*</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03764"/>
                    </a:solidFill>
                  </a:tcPr>
                </a:tc>
                <a:tc rowSpan="2">
                  <a:txBody>
                    <a:bodyPr/>
                    <a:lstStyle/>
                    <a:p>
                      <a:pPr algn="ctr" rtl="0" fontAlgn="ctr"/>
                      <a:r>
                        <a:rPr lang="es-CO" sz="1000" b="1" i="0" u="none" strike="noStrike" dirty="0">
                          <a:solidFill>
                            <a:srgbClr val="FFFFFF"/>
                          </a:solidFill>
                          <a:effectLst/>
                          <a:latin typeface="Calibri" panose="020F0502020204030204" pitchFamily="34" charset="0"/>
                          <a:cs typeface="Calibri" panose="020F0502020204030204" pitchFamily="34" charset="0"/>
                        </a:rPr>
                        <a:t>2020**</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03764"/>
                    </a:solidFill>
                  </a:tcPr>
                </a:tc>
                <a:tc rowSpan="2">
                  <a:txBody>
                    <a:bodyPr/>
                    <a:lstStyle/>
                    <a:p>
                      <a:pPr algn="ctr" rtl="0" fontAlgn="ctr"/>
                      <a:r>
                        <a:rPr lang="es-CO" sz="1000" b="1" i="0" u="none" strike="noStrike">
                          <a:solidFill>
                            <a:srgbClr val="FFFFFF"/>
                          </a:solidFill>
                          <a:effectLst/>
                          <a:latin typeface="Calibri" panose="020F0502020204030204" pitchFamily="34" charset="0"/>
                          <a:cs typeface="Calibri" panose="020F0502020204030204" pitchFamily="34" charset="0"/>
                        </a:rPr>
                        <a:t>2021</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03764"/>
                    </a:solidFill>
                  </a:tcPr>
                </a:tc>
                <a:tc rowSpan="2">
                  <a:txBody>
                    <a:bodyPr/>
                    <a:lstStyle/>
                    <a:p>
                      <a:pPr algn="ctr" rtl="0" fontAlgn="ctr"/>
                      <a:r>
                        <a:rPr lang="es-CO" sz="1000" b="1" i="0" u="none" strike="noStrike">
                          <a:solidFill>
                            <a:srgbClr val="FFFFFF"/>
                          </a:solidFill>
                          <a:effectLst/>
                          <a:latin typeface="Calibri" panose="020F0502020204030204" pitchFamily="34" charset="0"/>
                          <a:cs typeface="Calibri" panose="020F0502020204030204" pitchFamily="34" charset="0"/>
                        </a:rPr>
                        <a:t>2022</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03764"/>
                    </a:solidFill>
                  </a:tcPr>
                </a:tc>
                <a:tc rowSpan="2">
                  <a:txBody>
                    <a:bodyPr/>
                    <a:lstStyle/>
                    <a:p>
                      <a:pPr algn="ctr" rtl="0" fontAlgn="ctr"/>
                      <a:r>
                        <a:rPr lang="es-CO" sz="1000" b="1" i="0" u="none" strike="noStrike">
                          <a:solidFill>
                            <a:srgbClr val="FFFFFF"/>
                          </a:solidFill>
                          <a:effectLst/>
                          <a:latin typeface="Calibri" panose="020F0502020204030204" pitchFamily="34" charset="0"/>
                          <a:cs typeface="Calibri" panose="020F0502020204030204" pitchFamily="34" charset="0"/>
                        </a:rPr>
                        <a:t>2023</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03764"/>
                    </a:solidFill>
                  </a:tcPr>
                </a:tc>
                <a:tc rowSpan="2">
                  <a:txBody>
                    <a:bodyPr/>
                    <a:lstStyle/>
                    <a:p>
                      <a:pPr algn="ctr" rtl="0" fontAlgn="ctr"/>
                      <a:r>
                        <a:rPr lang="es-CO" sz="1000" b="1" i="0" u="none" strike="noStrike">
                          <a:solidFill>
                            <a:srgbClr val="FFFFFF"/>
                          </a:solidFill>
                          <a:effectLst/>
                          <a:latin typeface="Calibri" panose="020F0502020204030204" pitchFamily="34" charset="0"/>
                          <a:cs typeface="Calibri" panose="020F0502020204030204" pitchFamily="34" charset="0"/>
                        </a:rPr>
                        <a:t>2024</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03764"/>
                    </a:solidFill>
                  </a:tcPr>
                </a:tc>
                <a:tc>
                  <a:txBody>
                    <a:bodyPr/>
                    <a:lstStyle/>
                    <a:p>
                      <a:pPr algn="ctr" rtl="0" fontAlgn="ctr"/>
                      <a:r>
                        <a:rPr lang="es-CO" sz="1000" b="1" i="0" u="none" strike="noStrike">
                          <a:solidFill>
                            <a:srgbClr val="FFFFFF"/>
                          </a:solidFill>
                          <a:effectLst/>
                          <a:latin typeface="Calibri" panose="020F0502020204030204" pitchFamily="34" charset="0"/>
                          <a:cs typeface="Calibri" panose="020F0502020204030204" pitchFamily="34" charset="0"/>
                        </a:rPr>
                        <a:t>Var%</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203764"/>
                    </a:solidFill>
                  </a:tcPr>
                </a:tc>
                <a:tc>
                  <a:txBody>
                    <a:bodyPr/>
                    <a:lstStyle/>
                    <a:p>
                      <a:pPr algn="ctr" rtl="0" fontAlgn="ctr"/>
                      <a:r>
                        <a:rPr lang="es-CO" sz="1000" b="1" i="0" u="none" strike="noStrike">
                          <a:solidFill>
                            <a:srgbClr val="FFFFFF"/>
                          </a:solidFill>
                          <a:effectLst/>
                          <a:latin typeface="Calibri" panose="020F0502020204030204" pitchFamily="34" charset="0"/>
                          <a:cs typeface="Calibri" panose="020F0502020204030204" pitchFamily="34" charset="0"/>
                        </a:rPr>
                        <a:t>Var%</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203764"/>
                    </a:solidFill>
                  </a:tcPr>
                </a:tc>
                <a:tc>
                  <a:txBody>
                    <a:bodyPr/>
                    <a:lstStyle/>
                    <a:p>
                      <a:pPr algn="ctr" rtl="0" fontAlgn="ctr"/>
                      <a:r>
                        <a:rPr lang="es-CO" sz="1000" b="1" i="0" u="none" strike="noStrike">
                          <a:solidFill>
                            <a:srgbClr val="FFFFFF"/>
                          </a:solidFill>
                          <a:effectLst/>
                          <a:latin typeface="Calibri" panose="020F0502020204030204" pitchFamily="34" charset="0"/>
                          <a:cs typeface="Calibri" panose="020F0502020204030204" pitchFamily="34" charset="0"/>
                        </a:rPr>
                        <a:t>Var%</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203764"/>
                    </a:solidFill>
                  </a:tcPr>
                </a:tc>
                <a:tc>
                  <a:txBody>
                    <a:bodyPr/>
                    <a:lstStyle/>
                    <a:p>
                      <a:pPr algn="ctr" rtl="0" fontAlgn="ctr"/>
                      <a:r>
                        <a:rPr lang="es-CO" sz="1000" b="1" i="0" u="none" strike="noStrike">
                          <a:solidFill>
                            <a:srgbClr val="FFFFFF"/>
                          </a:solidFill>
                          <a:effectLst/>
                          <a:latin typeface="Calibri" panose="020F0502020204030204" pitchFamily="34" charset="0"/>
                          <a:cs typeface="Calibri" panose="020F0502020204030204" pitchFamily="34" charset="0"/>
                        </a:rPr>
                        <a:t>Var%</a:t>
                      </a:r>
                    </a:p>
                  </a:txBody>
                  <a:tcPr marL="0" marR="0" marT="0" marB="0" anchor="ctr">
                    <a:lnL w="6350" cap="flat" cmpd="sng" algn="ctr">
                      <a:solidFill>
                        <a:srgbClr val="B8CCE4"/>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203764"/>
                    </a:solidFill>
                  </a:tcPr>
                </a:tc>
                <a:extLst>
                  <a:ext uri="{0D108BD9-81ED-4DB2-BD59-A6C34878D82A}">
                    <a16:rowId xmlns:a16="http://schemas.microsoft.com/office/drawing/2014/main" xmlns="" val="2832602744"/>
                  </a:ext>
                </a:extLst>
              </a:tr>
              <a:tr h="147378">
                <a:tc vMerge="1">
                  <a:txBody>
                    <a:bodyPr/>
                    <a:lstStyle/>
                    <a:p>
                      <a:endParaRPr lang="es-CO"/>
                    </a:p>
                  </a:txBody>
                  <a:tcPr/>
                </a:tc>
                <a:tc vMerge="1">
                  <a:txBody>
                    <a:bodyPr/>
                    <a:lstStyle/>
                    <a:p>
                      <a:endParaRPr lang="es-CO"/>
                    </a:p>
                  </a:txBody>
                  <a:tcPr/>
                </a:tc>
                <a:tc vMerge="1">
                  <a:txBody>
                    <a:bodyPr/>
                    <a:lstStyle/>
                    <a:p>
                      <a:endParaRPr lang="es-CO"/>
                    </a:p>
                  </a:txBody>
                  <a:tcPr/>
                </a:tc>
                <a:tc vMerge="1">
                  <a:txBody>
                    <a:bodyPr/>
                    <a:lstStyle/>
                    <a:p>
                      <a:endParaRPr lang="es-CO"/>
                    </a:p>
                  </a:txBody>
                  <a:tcPr/>
                </a:tc>
                <a:tc vMerge="1">
                  <a:txBody>
                    <a:bodyPr/>
                    <a:lstStyle/>
                    <a:p>
                      <a:endParaRPr lang="es-CO"/>
                    </a:p>
                  </a:txBody>
                  <a:tcPr/>
                </a:tc>
                <a:tc vMerge="1">
                  <a:txBody>
                    <a:bodyPr/>
                    <a:lstStyle/>
                    <a:p>
                      <a:endParaRPr lang="es-CO"/>
                    </a:p>
                  </a:txBody>
                  <a:tcPr/>
                </a:tc>
                <a:tc vMerge="1">
                  <a:txBody>
                    <a:bodyPr/>
                    <a:lstStyle/>
                    <a:p>
                      <a:endParaRPr lang="es-CO"/>
                    </a:p>
                  </a:txBody>
                  <a:tcPr/>
                </a:tc>
                <a:tc>
                  <a:txBody>
                    <a:bodyPr/>
                    <a:lstStyle/>
                    <a:p>
                      <a:pPr algn="ctr" rtl="0" fontAlgn="ctr"/>
                      <a:r>
                        <a:rPr lang="es-CO" sz="1000" b="1" i="0" u="none" strike="noStrike">
                          <a:solidFill>
                            <a:srgbClr val="FFFFFF"/>
                          </a:solidFill>
                          <a:effectLst/>
                          <a:latin typeface="Calibri" panose="020F0502020204030204" pitchFamily="34" charset="0"/>
                          <a:cs typeface="Calibri" panose="020F0502020204030204" pitchFamily="34" charset="0"/>
                        </a:rPr>
                        <a:t>21/20</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203764"/>
                    </a:solidFill>
                  </a:tcPr>
                </a:tc>
                <a:tc>
                  <a:txBody>
                    <a:bodyPr/>
                    <a:lstStyle/>
                    <a:p>
                      <a:pPr algn="ctr" rtl="0" fontAlgn="ctr"/>
                      <a:r>
                        <a:rPr lang="es-CO" sz="1000" b="1" i="0" u="none" strike="noStrike">
                          <a:solidFill>
                            <a:srgbClr val="FFFFFF"/>
                          </a:solidFill>
                          <a:effectLst/>
                          <a:latin typeface="Calibri" panose="020F0502020204030204" pitchFamily="34" charset="0"/>
                          <a:cs typeface="Calibri" panose="020F0502020204030204" pitchFamily="34" charset="0"/>
                        </a:rPr>
                        <a:t>22/21</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203764"/>
                    </a:solidFill>
                  </a:tcPr>
                </a:tc>
                <a:tc>
                  <a:txBody>
                    <a:bodyPr/>
                    <a:lstStyle/>
                    <a:p>
                      <a:pPr algn="ctr" rtl="0" fontAlgn="ctr"/>
                      <a:r>
                        <a:rPr lang="es-CO" sz="1000" b="1" i="0" u="none" strike="noStrike">
                          <a:solidFill>
                            <a:srgbClr val="FFFFFF"/>
                          </a:solidFill>
                          <a:effectLst/>
                          <a:latin typeface="Calibri" panose="020F0502020204030204" pitchFamily="34" charset="0"/>
                          <a:cs typeface="Calibri" panose="020F0502020204030204" pitchFamily="34" charset="0"/>
                        </a:rPr>
                        <a:t>23/22</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203764"/>
                    </a:solidFill>
                  </a:tcPr>
                </a:tc>
                <a:tc>
                  <a:txBody>
                    <a:bodyPr/>
                    <a:lstStyle/>
                    <a:p>
                      <a:pPr algn="ctr" rtl="0" fontAlgn="ctr"/>
                      <a:r>
                        <a:rPr lang="es-CO" sz="1000" b="1" i="0" u="none" strike="noStrike">
                          <a:solidFill>
                            <a:srgbClr val="FFFFFF"/>
                          </a:solidFill>
                          <a:effectLst/>
                          <a:latin typeface="Calibri" panose="020F0502020204030204" pitchFamily="34" charset="0"/>
                          <a:cs typeface="Calibri" panose="020F0502020204030204" pitchFamily="34" charset="0"/>
                        </a:rPr>
                        <a:t>24/23</a:t>
                      </a:r>
                    </a:p>
                  </a:txBody>
                  <a:tcPr marL="0" marR="0" marT="0" marB="0" anchor="ctr">
                    <a:lnL w="6350" cap="flat" cmpd="sng" algn="ctr">
                      <a:solidFill>
                        <a:srgbClr val="B8CCE4"/>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203764"/>
                    </a:solidFill>
                  </a:tcPr>
                </a:tc>
                <a:extLst>
                  <a:ext uri="{0D108BD9-81ED-4DB2-BD59-A6C34878D82A}">
                    <a16:rowId xmlns:a16="http://schemas.microsoft.com/office/drawing/2014/main" xmlns="" val="3972481466"/>
                  </a:ext>
                </a:extLst>
              </a:tr>
              <a:tr h="294756">
                <a:tc>
                  <a:txBody>
                    <a:bodyPr/>
                    <a:lstStyle/>
                    <a:p>
                      <a:pPr algn="l" rtl="0" fontAlgn="ctr"/>
                      <a:r>
                        <a:rPr lang="es-CO" sz="1000" b="1" i="0" u="none" strike="noStrike">
                          <a:solidFill>
                            <a:srgbClr val="203764"/>
                          </a:solidFill>
                          <a:effectLst/>
                          <a:latin typeface="Calibri" panose="020F0502020204030204" pitchFamily="34" charset="0"/>
                          <a:cs typeface="Calibri" panose="020F0502020204030204" pitchFamily="34" charset="0"/>
                        </a:rPr>
                        <a:t>ITRC</a:t>
                      </a:r>
                    </a:p>
                  </a:txBody>
                  <a:tcPr marL="0" marR="0" marT="0" marB="0" anchor="ctr">
                    <a:lnL w="12700" cap="flat" cmpd="sng" algn="ctr">
                      <a:solidFill>
                        <a:schemeClr val="tx1"/>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2F2F2"/>
                    </a:solidFill>
                  </a:tcPr>
                </a:tc>
                <a:tc>
                  <a:txBody>
                    <a:bodyPr/>
                    <a:lstStyle/>
                    <a:p>
                      <a:pPr algn="r" rtl="0" fontAlgn="ctr"/>
                      <a:r>
                        <a:rPr lang="es-CO" sz="1000" b="1" i="0" u="none" strike="noStrike" dirty="0">
                          <a:solidFill>
                            <a:srgbClr val="203764"/>
                          </a:solidFill>
                          <a:effectLst/>
                          <a:latin typeface="Calibri" panose="020F0502020204030204" pitchFamily="34" charset="0"/>
                          <a:cs typeface="Calibri" panose="020F0502020204030204" pitchFamily="34" charset="0"/>
                        </a:rPr>
                        <a:t>              18,628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2F2F2"/>
                    </a:solidFill>
                  </a:tcPr>
                </a:tc>
                <a:tc>
                  <a:txBody>
                    <a:bodyPr/>
                    <a:lstStyle/>
                    <a:p>
                      <a:pPr algn="r" rtl="0" fontAlgn="ctr"/>
                      <a:r>
                        <a:rPr lang="es-CO" sz="1000" b="1" i="0" u="none" strike="noStrike">
                          <a:solidFill>
                            <a:srgbClr val="203764"/>
                          </a:solidFill>
                          <a:effectLst/>
                          <a:latin typeface="Calibri" panose="020F0502020204030204" pitchFamily="34" charset="0"/>
                          <a:cs typeface="Calibri" panose="020F0502020204030204" pitchFamily="34" charset="0"/>
                        </a:rPr>
                        <a:t>              18,471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2F2F2"/>
                    </a:solidFill>
                  </a:tcPr>
                </a:tc>
                <a:tc>
                  <a:txBody>
                    <a:bodyPr/>
                    <a:lstStyle/>
                    <a:p>
                      <a:pPr algn="r" rtl="0" fontAlgn="ctr"/>
                      <a:r>
                        <a:rPr lang="es-CO" sz="1000" b="1" i="0" u="none" strike="noStrike">
                          <a:solidFill>
                            <a:srgbClr val="203764"/>
                          </a:solidFill>
                          <a:effectLst/>
                          <a:latin typeface="Calibri" panose="020F0502020204030204" pitchFamily="34" charset="0"/>
                          <a:cs typeface="Calibri" panose="020F0502020204030204" pitchFamily="34" charset="0"/>
                        </a:rPr>
                        <a:t>              19,267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2F2F2"/>
                    </a:solidFill>
                  </a:tcPr>
                </a:tc>
                <a:tc>
                  <a:txBody>
                    <a:bodyPr/>
                    <a:lstStyle/>
                    <a:p>
                      <a:pPr algn="r" rtl="0" fontAlgn="ctr"/>
                      <a:r>
                        <a:rPr lang="es-CO" sz="1000" b="1" i="0" u="none" strike="noStrike">
                          <a:solidFill>
                            <a:srgbClr val="203764"/>
                          </a:solidFill>
                          <a:effectLst/>
                          <a:latin typeface="Calibri" panose="020F0502020204030204" pitchFamily="34" charset="0"/>
                          <a:cs typeface="Calibri" panose="020F0502020204030204" pitchFamily="34" charset="0"/>
                        </a:rPr>
                        <a:t>             19,845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2F2F2"/>
                    </a:solidFill>
                  </a:tcPr>
                </a:tc>
                <a:tc>
                  <a:txBody>
                    <a:bodyPr/>
                    <a:lstStyle/>
                    <a:p>
                      <a:pPr algn="r" rtl="0" fontAlgn="ctr"/>
                      <a:r>
                        <a:rPr lang="es-CO" sz="1000" b="1" i="0" u="none" strike="noStrike" dirty="0">
                          <a:solidFill>
                            <a:srgbClr val="203764"/>
                          </a:solidFill>
                          <a:effectLst/>
                          <a:latin typeface="Calibri" panose="020F0502020204030204" pitchFamily="34" charset="0"/>
                          <a:cs typeface="Calibri" panose="020F0502020204030204" pitchFamily="34" charset="0"/>
                        </a:rPr>
                        <a:t>              20,440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2F2F2"/>
                    </a:solidFill>
                  </a:tcPr>
                </a:tc>
                <a:tc>
                  <a:txBody>
                    <a:bodyPr/>
                    <a:lstStyle/>
                    <a:p>
                      <a:pPr algn="r" rtl="0" fontAlgn="ctr"/>
                      <a:r>
                        <a:rPr lang="es-CO" sz="1000" b="1" i="0" u="none" strike="noStrike">
                          <a:solidFill>
                            <a:srgbClr val="203764"/>
                          </a:solidFill>
                          <a:effectLst/>
                          <a:latin typeface="Calibri" panose="020F0502020204030204" pitchFamily="34" charset="0"/>
                          <a:cs typeface="Calibri" panose="020F0502020204030204" pitchFamily="34" charset="0"/>
                        </a:rPr>
                        <a:t>            21,054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2F2F2"/>
                    </a:solidFill>
                  </a:tcPr>
                </a:tc>
                <a:tc>
                  <a:txBody>
                    <a:bodyPr/>
                    <a:lstStyle/>
                    <a:p>
                      <a:pPr algn="r" rtl="0" fontAlgn="ctr"/>
                      <a:r>
                        <a:rPr lang="es-CO" sz="1000" b="1" i="0" u="none" strike="noStrike">
                          <a:solidFill>
                            <a:srgbClr val="203764"/>
                          </a:solidFill>
                          <a:effectLst/>
                          <a:latin typeface="Calibri" panose="020F0502020204030204" pitchFamily="34" charset="0"/>
                          <a:cs typeface="Calibri" panose="020F0502020204030204" pitchFamily="34" charset="0"/>
                        </a:rPr>
                        <a:t>4%</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2F2F2"/>
                    </a:solidFill>
                  </a:tcPr>
                </a:tc>
                <a:tc>
                  <a:txBody>
                    <a:bodyPr/>
                    <a:lstStyle/>
                    <a:p>
                      <a:pPr algn="r" rtl="0" fontAlgn="ctr"/>
                      <a:r>
                        <a:rPr lang="es-CO" sz="1000" b="1" i="0" u="none" strike="noStrike">
                          <a:solidFill>
                            <a:srgbClr val="203764"/>
                          </a:solidFill>
                          <a:effectLst/>
                          <a:latin typeface="Calibri" panose="020F0502020204030204" pitchFamily="34" charset="0"/>
                          <a:cs typeface="Calibri" panose="020F0502020204030204" pitchFamily="34" charset="0"/>
                        </a:rPr>
                        <a:t>3%</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2F2F2"/>
                    </a:solidFill>
                  </a:tcPr>
                </a:tc>
                <a:tc>
                  <a:txBody>
                    <a:bodyPr/>
                    <a:lstStyle/>
                    <a:p>
                      <a:pPr algn="r" rtl="0" fontAlgn="ctr"/>
                      <a:r>
                        <a:rPr lang="es-CO" sz="1000" b="1" i="0" u="none" strike="noStrike">
                          <a:solidFill>
                            <a:srgbClr val="203764"/>
                          </a:solidFill>
                          <a:effectLst/>
                          <a:latin typeface="Calibri" panose="020F0502020204030204" pitchFamily="34" charset="0"/>
                          <a:cs typeface="Calibri" panose="020F0502020204030204" pitchFamily="34" charset="0"/>
                        </a:rPr>
                        <a:t>3%</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2F2F2"/>
                    </a:solidFill>
                  </a:tcPr>
                </a:tc>
                <a:tc>
                  <a:txBody>
                    <a:bodyPr/>
                    <a:lstStyle/>
                    <a:p>
                      <a:pPr algn="r" rtl="0" fontAlgn="ctr"/>
                      <a:r>
                        <a:rPr lang="es-CO" sz="1000" b="1" i="0" u="none" strike="noStrike">
                          <a:solidFill>
                            <a:srgbClr val="203764"/>
                          </a:solidFill>
                          <a:effectLst/>
                          <a:latin typeface="Calibri" panose="020F0502020204030204" pitchFamily="34" charset="0"/>
                          <a:cs typeface="Calibri" panose="020F0502020204030204" pitchFamily="34" charset="0"/>
                        </a:rPr>
                        <a:t>3%</a:t>
                      </a:r>
                    </a:p>
                  </a:txBody>
                  <a:tcPr marL="0" marR="0" marT="0" marB="0" anchor="ctr">
                    <a:lnL w="6350" cap="flat" cmpd="sng" algn="ctr">
                      <a:solidFill>
                        <a:srgbClr val="B8CCE4"/>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2F2F2"/>
                    </a:solidFill>
                  </a:tcPr>
                </a:tc>
                <a:extLst>
                  <a:ext uri="{0D108BD9-81ED-4DB2-BD59-A6C34878D82A}">
                    <a16:rowId xmlns:a16="http://schemas.microsoft.com/office/drawing/2014/main" xmlns="" val="4020931711"/>
                  </a:ext>
                </a:extLst>
              </a:tr>
              <a:tr h="294756">
                <a:tc>
                  <a:txBody>
                    <a:bodyPr/>
                    <a:lstStyle/>
                    <a:p>
                      <a:pPr algn="l" rtl="0" fontAlgn="ctr"/>
                      <a:r>
                        <a:rPr lang="es-CO" sz="1000" b="0" i="0" u="none" strike="noStrike" dirty="0">
                          <a:solidFill>
                            <a:srgbClr val="203764"/>
                          </a:solidFill>
                          <a:effectLst/>
                          <a:latin typeface="Calibri" panose="020F0502020204030204" pitchFamily="34" charset="0"/>
                          <a:cs typeface="Calibri" panose="020F0502020204030204" pitchFamily="34" charset="0"/>
                        </a:rPr>
                        <a:t>Gastos de personal</a:t>
                      </a:r>
                    </a:p>
                  </a:txBody>
                  <a:tcPr marL="0" marR="0" marT="0" marB="0" anchor="ctr">
                    <a:lnL w="12700" cap="flat" cmpd="sng" algn="ctr">
                      <a:solidFill>
                        <a:schemeClr val="tx1"/>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000" b="0" i="0" u="none" strike="noStrike">
                          <a:solidFill>
                            <a:srgbClr val="203764"/>
                          </a:solidFill>
                          <a:effectLst/>
                          <a:latin typeface="Calibri" panose="020F0502020204030204" pitchFamily="34" charset="0"/>
                          <a:cs typeface="Calibri" panose="020F0502020204030204" pitchFamily="34" charset="0"/>
                        </a:rPr>
                        <a:t>              14,066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000" b="0" i="0" u="none" strike="noStrike">
                          <a:solidFill>
                            <a:srgbClr val="203764"/>
                          </a:solidFill>
                          <a:effectLst/>
                          <a:latin typeface="Calibri" panose="020F0502020204030204" pitchFamily="34" charset="0"/>
                          <a:cs typeface="Calibri" panose="020F0502020204030204" pitchFamily="34" charset="0"/>
                        </a:rPr>
                        <a:t>              14,066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000" b="0" i="0" u="none" strike="noStrike">
                          <a:solidFill>
                            <a:srgbClr val="203764"/>
                          </a:solidFill>
                          <a:effectLst/>
                          <a:latin typeface="Calibri" panose="020F0502020204030204" pitchFamily="34" charset="0"/>
                          <a:cs typeface="Calibri" panose="020F0502020204030204" pitchFamily="34" charset="0"/>
                        </a:rPr>
                        <a:t>              14,769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000" b="0" i="0" u="none" strike="noStrike">
                          <a:solidFill>
                            <a:srgbClr val="203764"/>
                          </a:solidFill>
                          <a:effectLst/>
                          <a:latin typeface="Calibri" panose="020F0502020204030204" pitchFamily="34" charset="0"/>
                          <a:cs typeface="Calibri" panose="020F0502020204030204" pitchFamily="34" charset="0"/>
                        </a:rPr>
                        <a:t>             15,212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000" b="0" i="0" u="none" strike="noStrike">
                          <a:solidFill>
                            <a:srgbClr val="203764"/>
                          </a:solidFill>
                          <a:effectLst/>
                          <a:latin typeface="Calibri" panose="020F0502020204030204" pitchFamily="34" charset="0"/>
                          <a:cs typeface="Calibri" panose="020F0502020204030204" pitchFamily="34" charset="0"/>
                        </a:rPr>
                        <a:t>              15,668 </a:t>
                      </a:r>
                    </a:p>
                  </a:txBody>
                  <a:tcPr marL="0" marR="0" marT="0" marB="0" anchor="ctr">
                    <a:lnL w="6350" cap="flat" cmpd="sng" algn="ctr">
                      <a:solidFill>
                        <a:srgbClr val="B8CCE4"/>
                      </a:solidFill>
                      <a:prstDash val="solid"/>
                      <a:round/>
                      <a:headEnd type="none" w="med" len="med"/>
                      <a:tailEnd type="none" w="med" len="med"/>
                    </a:lnL>
                    <a:lnR>
                      <a:noFill/>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000" b="0" i="0" u="none" strike="noStrike" dirty="0">
                          <a:solidFill>
                            <a:srgbClr val="203764"/>
                          </a:solidFill>
                          <a:effectLst/>
                          <a:latin typeface="Calibri" panose="020F0502020204030204" pitchFamily="34" charset="0"/>
                          <a:cs typeface="Calibri" panose="020F0502020204030204" pitchFamily="34" charset="0"/>
                        </a:rPr>
                        <a:t>            16,138 </a:t>
                      </a:r>
                    </a:p>
                  </a:txBody>
                  <a:tcPr marL="0" marR="0" marT="0" marB="0" anchor="ctr">
                    <a:lnL>
                      <a:noFill/>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000" b="0" i="0" u="none" strike="noStrike" dirty="0">
                          <a:solidFill>
                            <a:srgbClr val="203764"/>
                          </a:solidFill>
                          <a:effectLst/>
                          <a:latin typeface="Calibri" panose="020F0502020204030204" pitchFamily="34" charset="0"/>
                          <a:cs typeface="Calibri" panose="020F0502020204030204" pitchFamily="34" charset="0"/>
                        </a:rPr>
                        <a:t>5%</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000" b="0" i="0" u="none" strike="noStrike">
                          <a:solidFill>
                            <a:srgbClr val="203764"/>
                          </a:solidFill>
                          <a:effectLst/>
                          <a:latin typeface="Calibri" panose="020F0502020204030204" pitchFamily="34" charset="0"/>
                          <a:cs typeface="Calibri" panose="020F0502020204030204" pitchFamily="34" charset="0"/>
                        </a:rPr>
                        <a:t>3%</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000" b="0" i="0" u="none" strike="noStrike">
                          <a:solidFill>
                            <a:srgbClr val="203764"/>
                          </a:solidFill>
                          <a:effectLst/>
                          <a:latin typeface="Calibri" panose="020F0502020204030204" pitchFamily="34" charset="0"/>
                          <a:cs typeface="Calibri" panose="020F0502020204030204" pitchFamily="34" charset="0"/>
                        </a:rPr>
                        <a:t>3%</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000" b="0" i="0" u="none" strike="noStrike">
                          <a:solidFill>
                            <a:srgbClr val="203764"/>
                          </a:solidFill>
                          <a:effectLst/>
                          <a:latin typeface="Calibri" panose="020F0502020204030204" pitchFamily="34" charset="0"/>
                          <a:cs typeface="Calibri" panose="020F0502020204030204" pitchFamily="34" charset="0"/>
                        </a:rPr>
                        <a:t>3%</a:t>
                      </a:r>
                    </a:p>
                  </a:txBody>
                  <a:tcPr marL="0" marR="0" marT="0" marB="0" anchor="ctr">
                    <a:lnL w="6350" cap="flat" cmpd="sng" algn="ctr">
                      <a:solidFill>
                        <a:srgbClr val="B8CCE4"/>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extLst>
                  <a:ext uri="{0D108BD9-81ED-4DB2-BD59-A6C34878D82A}">
                    <a16:rowId xmlns:a16="http://schemas.microsoft.com/office/drawing/2014/main" xmlns="" val="1417988102"/>
                  </a:ext>
                </a:extLst>
              </a:tr>
              <a:tr h="294756">
                <a:tc>
                  <a:txBody>
                    <a:bodyPr/>
                    <a:lstStyle/>
                    <a:p>
                      <a:pPr algn="l" rtl="0" fontAlgn="ctr"/>
                      <a:r>
                        <a:rPr lang="es-ES" sz="1000" b="0" i="0" u="none" strike="noStrike">
                          <a:solidFill>
                            <a:srgbClr val="203764"/>
                          </a:solidFill>
                          <a:effectLst/>
                          <a:latin typeface="Calibri" panose="020F0502020204030204" pitchFamily="34" charset="0"/>
                          <a:cs typeface="Calibri" panose="020F0502020204030204" pitchFamily="34" charset="0"/>
                        </a:rPr>
                        <a:t>Adquisición de Bienes y servicios </a:t>
                      </a:r>
                    </a:p>
                  </a:txBody>
                  <a:tcPr marL="0" marR="0" marT="0" marB="0" anchor="ctr">
                    <a:lnL w="12700" cap="flat" cmpd="sng" algn="ctr">
                      <a:solidFill>
                        <a:schemeClr val="tx1"/>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000" b="0" i="0" u="none" strike="noStrike">
                          <a:solidFill>
                            <a:srgbClr val="203764"/>
                          </a:solidFill>
                          <a:effectLst/>
                          <a:latin typeface="Calibri" panose="020F0502020204030204" pitchFamily="34" charset="0"/>
                          <a:cs typeface="Calibri" panose="020F0502020204030204" pitchFamily="34" charset="0"/>
                        </a:rPr>
                        <a:t>                4,460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000" b="0" i="0" u="none" strike="noStrike">
                          <a:solidFill>
                            <a:srgbClr val="203764"/>
                          </a:solidFill>
                          <a:effectLst/>
                          <a:latin typeface="Calibri" panose="020F0502020204030204" pitchFamily="34" charset="0"/>
                          <a:cs typeface="Calibri" panose="020F0502020204030204" pitchFamily="34" charset="0"/>
                        </a:rPr>
                        <a:t>                4,303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000" b="0" i="0" u="none" strike="noStrike">
                          <a:solidFill>
                            <a:srgbClr val="203764"/>
                          </a:solidFill>
                          <a:effectLst/>
                          <a:latin typeface="Calibri" panose="020F0502020204030204" pitchFamily="34" charset="0"/>
                          <a:cs typeface="Calibri" panose="020F0502020204030204" pitchFamily="34" charset="0"/>
                        </a:rPr>
                        <a:t>                4,412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000" b="0" i="0" u="none" strike="noStrike" dirty="0">
                          <a:solidFill>
                            <a:srgbClr val="203764"/>
                          </a:solidFill>
                          <a:effectLst/>
                          <a:latin typeface="Calibri" panose="020F0502020204030204" pitchFamily="34" charset="0"/>
                          <a:cs typeface="Calibri" panose="020F0502020204030204" pitchFamily="34" charset="0"/>
                        </a:rPr>
                        <a:t>               4,544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000" b="0" i="0" u="none" strike="noStrike">
                          <a:solidFill>
                            <a:srgbClr val="203764"/>
                          </a:solidFill>
                          <a:effectLst/>
                          <a:latin typeface="Calibri" panose="020F0502020204030204" pitchFamily="34" charset="0"/>
                          <a:cs typeface="Calibri" panose="020F0502020204030204" pitchFamily="34" charset="0"/>
                        </a:rPr>
                        <a:t>                4,681 </a:t>
                      </a:r>
                    </a:p>
                  </a:txBody>
                  <a:tcPr marL="0" marR="0" marT="0" marB="0" anchor="ctr">
                    <a:lnL w="6350" cap="flat" cmpd="sng" algn="ctr">
                      <a:solidFill>
                        <a:srgbClr val="B8CCE4"/>
                      </a:solidFill>
                      <a:prstDash val="solid"/>
                      <a:round/>
                      <a:headEnd type="none" w="med" len="med"/>
                      <a:tailEnd type="none" w="med" len="med"/>
                    </a:lnL>
                    <a:lnR>
                      <a:noFill/>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000" b="0" i="0" u="none" strike="noStrike">
                          <a:solidFill>
                            <a:srgbClr val="203764"/>
                          </a:solidFill>
                          <a:effectLst/>
                          <a:latin typeface="Calibri" panose="020F0502020204030204" pitchFamily="34" charset="0"/>
                          <a:cs typeface="Calibri" panose="020F0502020204030204" pitchFamily="34" charset="0"/>
                        </a:rPr>
                        <a:t>              4,821 </a:t>
                      </a:r>
                    </a:p>
                  </a:txBody>
                  <a:tcPr marL="0" marR="0" marT="0" marB="0" anchor="ctr">
                    <a:lnL>
                      <a:noFill/>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000" b="0" i="0" u="none" strike="noStrike" dirty="0">
                          <a:solidFill>
                            <a:srgbClr val="203764"/>
                          </a:solidFill>
                          <a:effectLst/>
                          <a:latin typeface="Calibri" panose="020F0502020204030204" pitchFamily="34" charset="0"/>
                          <a:cs typeface="Calibri" panose="020F0502020204030204" pitchFamily="34" charset="0"/>
                        </a:rPr>
                        <a:t>3%</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000" b="0" i="0" u="none" strike="noStrike">
                          <a:solidFill>
                            <a:srgbClr val="203764"/>
                          </a:solidFill>
                          <a:effectLst/>
                          <a:latin typeface="Calibri" panose="020F0502020204030204" pitchFamily="34" charset="0"/>
                          <a:cs typeface="Calibri" panose="020F0502020204030204" pitchFamily="34" charset="0"/>
                        </a:rPr>
                        <a:t>3%</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000" b="0" i="0" u="none" strike="noStrike">
                          <a:solidFill>
                            <a:srgbClr val="203764"/>
                          </a:solidFill>
                          <a:effectLst/>
                          <a:latin typeface="Calibri" panose="020F0502020204030204" pitchFamily="34" charset="0"/>
                          <a:cs typeface="Calibri" panose="020F0502020204030204" pitchFamily="34" charset="0"/>
                        </a:rPr>
                        <a:t>3%</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000" b="0" i="0" u="none" strike="noStrike">
                          <a:solidFill>
                            <a:srgbClr val="203764"/>
                          </a:solidFill>
                          <a:effectLst/>
                          <a:latin typeface="Calibri" panose="020F0502020204030204" pitchFamily="34" charset="0"/>
                          <a:cs typeface="Calibri" panose="020F0502020204030204" pitchFamily="34" charset="0"/>
                        </a:rPr>
                        <a:t>3%</a:t>
                      </a:r>
                    </a:p>
                  </a:txBody>
                  <a:tcPr marL="0" marR="0" marT="0" marB="0" anchor="ctr">
                    <a:lnL w="6350" cap="flat" cmpd="sng" algn="ctr">
                      <a:solidFill>
                        <a:srgbClr val="B8CCE4"/>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extLst>
                  <a:ext uri="{0D108BD9-81ED-4DB2-BD59-A6C34878D82A}">
                    <a16:rowId xmlns:a16="http://schemas.microsoft.com/office/drawing/2014/main" xmlns="" val="3566624032"/>
                  </a:ext>
                </a:extLst>
              </a:tr>
              <a:tr h="294756">
                <a:tc>
                  <a:txBody>
                    <a:bodyPr/>
                    <a:lstStyle/>
                    <a:p>
                      <a:pPr algn="l" rtl="0" fontAlgn="ctr"/>
                      <a:r>
                        <a:rPr lang="es-CO" sz="1000" b="0" i="0" u="none" strike="noStrike" dirty="0">
                          <a:solidFill>
                            <a:srgbClr val="203764"/>
                          </a:solidFill>
                          <a:effectLst/>
                          <a:latin typeface="Calibri" panose="020F0502020204030204" pitchFamily="34" charset="0"/>
                          <a:cs typeface="Calibri" panose="020F0502020204030204" pitchFamily="34" charset="0"/>
                        </a:rPr>
                        <a:t>Transferencias corrientes </a:t>
                      </a:r>
                    </a:p>
                  </a:txBody>
                  <a:tcPr marL="0" marR="0" marT="0" marB="0" anchor="ctr">
                    <a:lnL w="12700" cap="flat" cmpd="sng" algn="ctr">
                      <a:solidFill>
                        <a:schemeClr val="tx1"/>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000" b="0" i="0" u="none" strike="noStrike">
                          <a:solidFill>
                            <a:srgbClr val="203764"/>
                          </a:solidFill>
                          <a:effectLst/>
                          <a:latin typeface="Calibri" panose="020F0502020204030204" pitchFamily="34" charset="0"/>
                          <a:cs typeface="Calibri" panose="020F0502020204030204" pitchFamily="34" charset="0"/>
                        </a:rPr>
                        <a:t>                     54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000" b="0" i="0" u="none" strike="noStrike">
                          <a:solidFill>
                            <a:srgbClr val="203764"/>
                          </a:solidFill>
                          <a:effectLst/>
                          <a:latin typeface="Calibri" panose="020F0502020204030204" pitchFamily="34" charset="0"/>
                          <a:cs typeface="Calibri" panose="020F0502020204030204" pitchFamily="34" charset="0"/>
                        </a:rPr>
                        <a:t>                     54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000" b="0" i="0" u="none" strike="noStrike">
                          <a:solidFill>
                            <a:srgbClr val="203764"/>
                          </a:solidFill>
                          <a:effectLst/>
                          <a:latin typeface="Calibri" panose="020F0502020204030204" pitchFamily="34" charset="0"/>
                          <a:cs typeface="Calibri" panose="020F0502020204030204" pitchFamily="34" charset="0"/>
                        </a:rPr>
                        <a:t>                     56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000" b="0" i="0" u="none" strike="noStrike">
                          <a:solidFill>
                            <a:srgbClr val="203764"/>
                          </a:solidFill>
                          <a:effectLst/>
                          <a:latin typeface="Calibri" panose="020F0502020204030204" pitchFamily="34" charset="0"/>
                          <a:cs typeface="Calibri" panose="020F0502020204030204" pitchFamily="34" charset="0"/>
                        </a:rPr>
                        <a:t>                    58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000" b="0" i="0" u="none" strike="noStrike" dirty="0">
                          <a:solidFill>
                            <a:srgbClr val="203764"/>
                          </a:solidFill>
                          <a:effectLst/>
                          <a:latin typeface="Calibri" panose="020F0502020204030204" pitchFamily="34" charset="0"/>
                          <a:cs typeface="Calibri" panose="020F0502020204030204" pitchFamily="34" charset="0"/>
                        </a:rPr>
                        <a:t>                     59 </a:t>
                      </a:r>
                    </a:p>
                  </a:txBody>
                  <a:tcPr marL="0" marR="0" marT="0" marB="0" anchor="ctr">
                    <a:lnL w="6350" cap="flat" cmpd="sng" algn="ctr">
                      <a:solidFill>
                        <a:srgbClr val="B8CCE4"/>
                      </a:solidFill>
                      <a:prstDash val="solid"/>
                      <a:round/>
                      <a:headEnd type="none" w="med" len="med"/>
                      <a:tailEnd type="none" w="med" len="med"/>
                    </a:lnL>
                    <a:lnR>
                      <a:noFill/>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000" b="0" i="0" u="none" strike="noStrike">
                          <a:solidFill>
                            <a:srgbClr val="203764"/>
                          </a:solidFill>
                          <a:effectLst/>
                          <a:latin typeface="Calibri" panose="020F0502020204030204" pitchFamily="34" charset="0"/>
                          <a:cs typeface="Calibri" panose="020F0502020204030204" pitchFamily="34" charset="0"/>
                        </a:rPr>
                        <a:t>                   61 </a:t>
                      </a:r>
                    </a:p>
                  </a:txBody>
                  <a:tcPr marL="0" marR="0" marT="0" marB="0" anchor="ctr">
                    <a:lnL>
                      <a:noFill/>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000" b="0" i="0" u="none" strike="noStrike" dirty="0">
                          <a:solidFill>
                            <a:srgbClr val="203764"/>
                          </a:solidFill>
                          <a:effectLst/>
                          <a:latin typeface="Calibri" panose="020F0502020204030204" pitchFamily="34" charset="0"/>
                          <a:cs typeface="Calibri" panose="020F0502020204030204" pitchFamily="34" charset="0"/>
                        </a:rPr>
                        <a:t>4%</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000" b="0" i="0" u="none" strike="noStrike" dirty="0">
                          <a:solidFill>
                            <a:srgbClr val="203764"/>
                          </a:solidFill>
                          <a:effectLst/>
                          <a:latin typeface="Calibri" panose="020F0502020204030204" pitchFamily="34" charset="0"/>
                          <a:cs typeface="Calibri" panose="020F0502020204030204" pitchFamily="34" charset="0"/>
                        </a:rPr>
                        <a:t>3%</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000" b="0" i="0" u="none" strike="noStrike">
                          <a:solidFill>
                            <a:srgbClr val="203764"/>
                          </a:solidFill>
                          <a:effectLst/>
                          <a:latin typeface="Calibri" panose="020F0502020204030204" pitchFamily="34" charset="0"/>
                          <a:cs typeface="Calibri" panose="020F0502020204030204" pitchFamily="34" charset="0"/>
                        </a:rPr>
                        <a:t>3%</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000" b="0" i="0" u="none" strike="noStrike">
                          <a:solidFill>
                            <a:srgbClr val="203764"/>
                          </a:solidFill>
                          <a:effectLst/>
                          <a:latin typeface="Calibri" panose="020F0502020204030204" pitchFamily="34" charset="0"/>
                          <a:cs typeface="Calibri" panose="020F0502020204030204" pitchFamily="34" charset="0"/>
                        </a:rPr>
                        <a:t>3%</a:t>
                      </a:r>
                    </a:p>
                  </a:txBody>
                  <a:tcPr marL="0" marR="0" marT="0" marB="0" anchor="ctr">
                    <a:lnL w="6350" cap="flat" cmpd="sng" algn="ctr">
                      <a:solidFill>
                        <a:srgbClr val="B8CCE4"/>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extLst>
                  <a:ext uri="{0D108BD9-81ED-4DB2-BD59-A6C34878D82A}">
                    <a16:rowId xmlns:a16="http://schemas.microsoft.com/office/drawing/2014/main" xmlns="" val="456033952"/>
                  </a:ext>
                </a:extLst>
              </a:tr>
              <a:tr h="294756">
                <a:tc>
                  <a:txBody>
                    <a:bodyPr/>
                    <a:lstStyle/>
                    <a:p>
                      <a:pPr algn="l" rtl="0" fontAlgn="ctr"/>
                      <a:r>
                        <a:rPr lang="es-CO" sz="1000" b="0" i="0" u="none" strike="noStrike" dirty="0">
                          <a:solidFill>
                            <a:srgbClr val="203764"/>
                          </a:solidFill>
                          <a:effectLst/>
                          <a:latin typeface="Calibri" panose="020F0502020204030204" pitchFamily="34" charset="0"/>
                          <a:cs typeface="Calibri" panose="020F0502020204030204" pitchFamily="34" charset="0"/>
                        </a:rPr>
                        <a:t>Transferencias de capital </a:t>
                      </a:r>
                    </a:p>
                  </a:txBody>
                  <a:tcPr marL="0" marR="0" marT="0" marB="0" anchor="ctr">
                    <a:lnL w="12700" cap="flat" cmpd="sng" algn="ctr">
                      <a:solidFill>
                        <a:schemeClr val="tx1"/>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000" b="0" i="0" u="none" strike="noStrike">
                          <a:solidFill>
                            <a:srgbClr val="203764"/>
                          </a:solidFill>
                          <a:effectLst/>
                          <a:latin typeface="Calibri" panose="020F0502020204030204" pitchFamily="34" charset="0"/>
                          <a:cs typeface="Calibri" panose="020F0502020204030204" pitchFamily="34" charset="0"/>
                        </a:rPr>
                        <a:t>                        -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000" b="0" i="0" u="none" strike="noStrike">
                          <a:solidFill>
                            <a:srgbClr val="203764"/>
                          </a:solidFill>
                          <a:effectLst/>
                          <a:latin typeface="Calibri" panose="020F0502020204030204" pitchFamily="34" charset="0"/>
                          <a:cs typeface="Calibri" panose="020F0502020204030204" pitchFamily="34" charset="0"/>
                        </a:rPr>
                        <a:t>                        -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000" b="0" i="0" u="none" strike="noStrike">
                          <a:solidFill>
                            <a:srgbClr val="203764"/>
                          </a:solidFill>
                          <a:effectLst/>
                          <a:latin typeface="Calibri" panose="020F0502020204030204" pitchFamily="34" charset="0"/>
                          <a:cs typeface="Calibri" panose="020F0502020204030204" pitchFamily="34" charset="0"/>
                        </a:rPr>
                        <a:t>                        -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000" b="0" i="0" u="none" strike="noStrike">
                          <a:solidFill>
                            <a:srgbClr val="203764"/>
                          </a:solidFill>
                          <a:effectLst/>
                          <a:latin typeface="Calibri" panose="020F0502020204030204" pitchFamily="34" charset="0"/>
                          <a:cs typeface="Calibri" panose="020F0502020204030204" pitchFamily="34" charset="0"/>
                        </a:rPr>
                        <a:t>                       -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000" b="0" i="0" u="none" strike="noStrike">
                          <a:solidFill>
                            <a:srgbClr val="203764"/>
                          </a:solidFill>
                          <a:effectLst/>
                          <a:latin typeface="Calibri" panose="020F0502020204030204" pitchFamily="34" charset="0"/>
                          <a:cs typeface="Calibri" panose="020F0502020204030204" pitchFamily="34" charset="0"/>
                        </a:rPr>
                        <a:t>                        -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000" b="0" i="0" u="none" strike="noStrike">
                          <a:solidFill>
                            <a:srgbClr val="203764"/>
                          </a:solidFill>
                          <a:effectLst/>
                          <a:latin typeface="Calibri" panose="020F0502020204030204" pitchFamily="34" charset="0"/>
                          <a:cs typeface="Calibri" panose="020F0502020204030204" pitchFamily="34" charset="0"/>
                        </a:rPr>
                        <a:t>                      -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000" b="0" i="0" u="none" strike="noStrike">
                          <a:solidFill>
                            <a:srgbClr val="203764"/>
                          </a:solidFill>
                          <a:effectLst/>
                          <a:latin typeface="Calibri" panose="020F0502020204030204" pitchFamily="34" charset="0"/>
                          <a:cs typeface="Calibri" panose="020F0502020204030204" pitchFamily="34" charset="0"/>
                        </a:rPr>
                        <a:t>0%</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000" b="0" i="0" u="none" strike="noStrike" dirty="0">
                          <a:solidFill>
                            <a:srgbClr val="203764"/>
                          </a:solidFill>
                          <a:effectLst/>
                          <a:latin typeface="Calibri" panose="020F0502020204030204" pitchFamily="34" charset="0"/>
                          <a:cs typeface="Calibri" panose="020F0502020204030204" pitchFamily="34" charset="0"/>
                        </a:rPr>
                        <a:t>0%</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000" b="0" i="0" u="none" strike="noStrike">
                          <a:solidFill>
                            <a:srgbClr val="203764"/>
                          </a:solidFill>
                          <a:effectLst/>
                          <a:latin typeface="Calibri" panose="020F0502020204030204" pitchFamily="34" charset="0"/>
                          <a:cs typeface="Calibri" panose="020F0502020204030204" pitchFamily="34" charset="0"/>
                        </a:rPr>
                        <a:t>0%</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000" b="0" i="0" u="none" strike="noStrike">
                          <a:solidFill>
                            <a:srgbClr val="203764"/>
                          </a:solidFill>
                          <a:effectLst/>
                          <a:latin typeface="Calibri" panose="020F0502020204030204" pitchFamily="34" charset="0"/>
                          <a:cs typeface="Calibri" panose="020F0502020204030204" pitchFamily="34" charset="0"/>
                        </a:rPr>
                        <a:t>0%</a:t>
                      </a:r>
                    </a:p>
                  </a:txBody>
                  <a:tcPr marL="0" marR="0" marT="0" marB="0" anchor="ctr">
                    <a:lnL w="6350" cap="flat" cmpd="sng" algn="ctr">
                      <a:solidFill>
                        <a:srgbClr val="B8CCE4"/>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extLst>
                  <a:ext uri="{0D108BD9-81ED-4DB2-BD59-A6C34878D82A}">
                    <a16:rowId xmlns:a16="http://schemas.microsoft.com/office/drawing/2014/main" xmlns="" val="2255971056"/>
                  </a:ext>
                </a:extLst>
              </a:tr>
              <a:tr h="294756">
                <a:tc>
                  <a:txBody>
                    <a:bodyPr/>
                    <a:lstStyle/>
                    <a:p>
                      <a:pPr algn="l" rtl="0" fontAlgn="ctr"/>
                      <a:r>
                        <a:rPr lang="es-ES" sz="1000" b="0" i="0" u="none" strike="noStrike">
                          <a:solidFill>
                            <a:srgbClr val="203764"/>
                          </a:solidFill>
                          <a:effectLst/>
                          <a:latin typeface="Calibri" panose="020F0502020204030204" pitchFamily="34" charset="0"/>
                          <a:cs typeface="Calibri" panose="020F0502020204030204" pitchFamily="34" charset="0"/>
                        </a:rPr>
                        <a:t>Gastos de comercialización y producción </a:t>
                      </a:r>
                    </a:p>
                  </a:txBody>
                  <a:tcPr marL="0" marR="0" marT="0" marB="0" anchor="ctr">
                    <a:lnL w="12700" cap="flat" cmpd="sng" algn="ctr">
                      <a:solidFill>
                        <a:schemeClr val="tx1"/>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000" b="0" i="0" u="none" strike="noStrike">
                          <a:solidFill>
                            <a:srgbClr val="203764"/>
                          </a:solidFill>
                          <a:effectLst/>
                          <a:latin typeface="Calibri" panose="020F0502020204030204" pitchFamily="34" charset="0"/>
                          <a:cs typeface="Calibri" panose="020F0502020204030204" pitchFamily="34" charset="0"/>
                        </a:rPr>
                        <a:t>                        -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000" b="0" i="0" u="none" strike="noStrike">
                          <a:solidFill>
                            <a:srgbClr val="203764"/>
                          </a:solidFill>
                          <a:effectLst/>
                          <a:latin typeface="Calibri" panose="020F0502020204030204" pitchFamily="34" charset="0"/>
                          <a:cs typeface="Calibri" panose="020F0502020204030204" pitchFamily="34" charset="0"/>
                        </a:rPr>
                        <a:t>                        -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000" b="0" i="0" u="none" strike="noStrike">
                          <a:solidFill>
                            <a:srgbClr val="203764"/>
                          </a:solidFill>
                          <a:effectLst/>
                          <a:latin typeface="Calibri" panose="020F0502020204030204" pitchFamily="34" charset="0"/>
                          <a:cs typeface="Calibri" panose="020F0502020204030204" pitchFamily="34" charset="0"/>
                        </a:rPr>
                        <a:t>                        -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000" b="0" i="0" u="none" strike="noStrike">
                          <a:solidFill>
                            <a:srgbClr val="203764"/>
                          </a:solidFill>
                          <a:effectLst/>
                          <a:latin typeface="Calibri" panose="020F0502020204030204" pitchFamily="34" charset="0"/>
                          <a:cs typeface="Calibri" panose="020F0502020204030204" pitchFamily="34" charset="0"/>
                        </a:rPr>
                        <a:t>                       -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000" b="0" i="0" u="none" strike="noStrike">
                          <a:solidFill>
                            <a:srgbClr val="203764"/>
                          </a:solidFill>
                          <a:effectLst/>
                          <a:latin typeface="Calibri" panose="020F0502020204030204" pitchFamily="34" charset="0"/>
                          <a:cs typeface="Calibri" panose="020F0502020204030204" pitchFamily="34" charset="0"/>
                        </a:rPr>
                        <a:t>                        -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000" b="0" i="0" u="none" strike="noStrike" dirty="0">
                          <a:solidFill>
                            <a:srgbClr val="203764"/>
                          </a:solidFill>
                          <a:effectLst/>
                          <a:latin typeface="Calibri" panose="020F0502020204030204" pitchFamily="34" charset="0"/>
                          <a:cs typeface="Calibri" panose="020F0502020204030204" pitchFamily="34" charset="0"/>
                        </a:rPr>
                        <a:t>                      -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000" b="0" i="0" u="none" strike="noStrike" dirty="0">
                          <a:solidFill>
                            <a:srgbClr val="203764"/>
                          </a:solidFill>
                          <a:effectLst/>
                          <a:latin typeface="Calibri" panose="020F0502020204030204" pitchFamily="34" charset="0"/>
                          <a:cs typeface="Calibri" panose="020F0502020204030204" pitchFamily="34" charset="0"/>
                        </a:rPr>
                        <a:t>0%</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000" b="0" i="0" u="none" strike="noStrike" dirty="0">
                          <a:solidFill>
                            <a:srgbClr val="203764"/>
                          </a:solidFill>
                          <a:effectLst/>
                          <a:latin typeface="Calibri" panose="020F0502020204030204" pitchFamily="34" charset="0"/>
                          <a:cs typeface="Calibri" panose="020F0502020204030204" pitchFamily="34" charset="0"/>
                        </a:rPr>
                        <a:t>0%</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000" b="0" i="0" u="none" strike="noStrike" dirty="0">
                          <a:solidFill>
                            <a:srgbClr val="203764"/>
                          </a:solidFill>
                          <a:effectLst/>
                          <a:latin typeface="Calibri" panose="020F0502020204030204" pitchFamily="34" charset="0"/>
                          <a:cs typeface="Calibri" panose="020F0502020204030204" pitchFamily="34" charset="0"/>
                        </a:rPr>
                        <a:t>0%</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000" b="0" i="0" u="none" strike="noStrike">
                          <a:solidFill>
                            <a:srgbClr val="203764"/>
                          </a:solidFill>
                          <a:effectLst/>
                          <a:latin typeface="Calibri" panose="020F0502020204030204" pitchFamily="34" charset="0"/>
                          <a:cs typeface="Calibri" panose="020F0502020204030204" pitchFamily="34" charset="0"/>
                        </a:rPr>
                        <a:t>0%</a:t>
                      </a:r>
                    </a:p>
                  </a:txBody>
                  <a:tcPr marL="0" marR="0" marT="0" marB="0" anchor="ctr">
                    <a:lnL w="6350" cap="flat" cmpd="sng" algn="ctr">
                      <a:solidFill>
                        <a:srgbClr val="B8CCE4"/>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extLst>
                  <a:ext uri="{0D108BD9-81ED-4DB2-BD59-A6C34878D82A}">
                    <a16:rowId xmlns:a16="http://schemas.microsoft.com/office/drawing/2014/main" xmlns="" val="1427839956"/>
                  </a:ext>
                </a:extLst>
              </a:tr>
              <a:tr h="294756">
                <a:tc>
                  <a:txBody>
                    <a:bodyPr/>
                    <a:lstStyle/>
                    <a:p>
                      <a:pPr algn="l" rtl="0" fontAlgn="ctr"/>
                      <a:r>
                        <a:rPr lang="es-CO" sz="1000" b="0" i="0" u="none" strike="noStrike">
                          <a:solidFill>
                            <a:srgbClr val="203764"/>
                          </a:solidFill>
                          <a:effectLst/>
                          <a:latin typeface="Calibri" panose="020F0502020204030204" pitchFamily="34" charset="0"/>
                          <a:cs typeface="Calibri" panose="020F0502020204030204" pitchFamily="34" charset="0"/>
                        </a:rPr>
                        <a:t>Adquisición de activos financieros</a:t>
                      </a:r>
                    </a:p>
                  </a:txBody>
                  <a:tcPr marL="0" marR="0" marT="0" marB="0" anchor="ctr">
                    <a:lnL w="12700" cap="flat" cmpd="sng" algn="ctr">
                      <a:solidFill>
                        <a:schemeClr val="tx1"/>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000" b="0" i="0" u="none" strike="noStrike">
                          <a:solidFill>
                            <a:srgbClr val="203764"/>
                          </a:solidFill>
                          <a:effectLst/>
                          <a:latin typeface="Calibri" panose="020F0502020204030204" pitchFamily="34" charset="0"/>
                          <a:cs typeface="Calibri" panose="020F0502020204030204" pitchFamily="34" charset="0"/>
                        </a:rPr>
                        <a:t>                        -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000" b="0" i="0" u="none" strike="noStrike">
                          <a:solidFill>
                            <a:srgbClr val="203764"/>
                          </a:solidFill>
                          <a:effectLst/>
                          <a:latin typeface="Calibri" panose="020F0502020204030204" pitchFamily="34" charset="0"/>
                          <a:cs typeface="Calibri" panose="020F0502020204030204" pitchFamily="34" charset="0"/>
                        </a:rPr>
                        <a:t>                        -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000" b="0" i="0" u="none" strike="noStrike">
                          <a:solidFill>
                            <a:srgbClr val="203764"/>
                          </a:solidFill>
                          <a:effectLst/>
                          <a:latin typeface="Calibri" panose="020F0502020204030204" pitchFamily="34" charset="0"/>
                          <a:cs typeface="Calibri" panose="020F0502020204030204" pitchFamily="34" charset="0"/>
                        </a:rPr>
                        <a:t>                        -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000" b="0" i="0" u="none" strike="noStrike">
                          <a:solidFill>
                            <a:srgbClr val="203764"/>
                          </a:solidFill>
                          <a:effectLst/>
                          <a:latin typeface="Calibri" panose="020F0502020204030204" pitchFamily="34" charset="0"/>
                          <a:cs typeface="Calibri" panose="020F0502020204030204" pitchFamily="34" charset="0"/>
                        </a:rPr>
                        <a:t>                       -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000" b="0" i="0" u="none" strike="noStrike">
                          <a:solidFill>
                            <a:srgbClr val="203764"/>
                          </a:solidFill>
                          <a:effectLst/>
                          <a:latin typeface="Calibri" panose="020F0502020204030204" pitchFamily="34" charset="0"/>
                          <a:cs typeface="Calibri" panose="020F0502020204030204" pitchFamily="34" charset="0"/>
                        </a:rPr>
                        <a:t>                        -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000" b="0" i="0" u="none" strike="noStrike">
                          <a:solidFill>
                            <a:srgbClr val="203764"/>
                          </a:solidFill>
                          <a:effectLst/>
                          <a:latin typeface="Calibri" panose="020F0502020204030204" pitchFamily="34" charset="0"/>
                          <a:cs typeface="Calibri" panose="020F0502020204030204" pitchFamily="34" charset="0"/>
                        </a:rPr>
                        <a:t>                      -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000" b="0" i="0" u="none" strike="noStrike">
                          <a:solidFill>
                            <a:srgbClr val="203764"/>
                          </a:solidFill>
                          <a:effectLst/>
                          <a:latin typeface="Calibri" panose="020F0502020204030204" pitchFamily="34" charset="0"/>
                          <a:cs typeface="Calibri" panose="020F0502020204030204" pitchFamily="34" charset="0"/>
                        </a:rPr>
                        <a:t>0%</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000" b="0" i="0" u="none" strike="noStrike" dirty="0">
                          <a:solidFill>
                            <a:srgbClr val="203764"/>
                          </a:solidFill>
                          <a:effectLst/>
                          <a:latin typeface="Calibri" panose="020F0502020204030204" pitchFamily="34" charset="0"/>
                          <a:cs typeface="Calibri" panose="020F0502020204030204" pitchFamily="34" charset="0"/>
                        </a:rPr>
                        <a:t>0%</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000" b="0" i="0" u="none" strike="noStrike">
                          <a:solidFill>
                            <a:srgbClr val="203764"/>
                          </a:solidFill>
                          <a:effectLst/>
                          <a:latin typeface="Calibri" panose="020F0502020204030204" pitchFamily="34" charset="0"/>
                          <a:cs typeface="Calibri" panose="020F0502020204030204" pitchFamily="34" charset="0"/>
                        </a:rPr>
                        <a:t>0%</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000" b="0" i="0" u="none" strike="noStrike" dirty="0">
                          <a:solidFill>
                            <a:srgbClr val="203764"/>
                          </a:solidFill>
                          <a:effectLst/>
                          <a:latin typeface="Calibri" panose="020F0502020204030204" pitchFamily="34" charset="0"/>
                          <a:cs typeface="Calibri" panose="020F0502020204030204" pitchFamily="34" charset="0"/>
                        </a:rPr>
                        <a:t>0%</a:t>
                      </a:r>
                    </a:p>
                  </a:txBody>
                  <a:tcPr marL="0" marR="0" marT="0" marB="0" anchor="ctr">
                    <a:lnL w="6350" cap="flat" cmpd="sng" algn="ctr">
                      <a:solidFill>
                        <a:srgbClr val="B8CCE4"/>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extLst>
                  <a:ext uri="{0D108BD9-81ED-4DB2-BD59-A6C34878D82A}">
                    <a16:rowId xmlns:a16="http://schemas.microsoft.com/office/drawing/2014/main" xmlns="" val="2492010245"/>
                  </a:ext>
                </a:extLst>
              </a:tr>
              <a:tr h="294756">
                <a:tc>
                  <a:txBody>
                    <a:bodyPr/>
                    <a:lstStyle/>
                    <a:p>
                      <a:pPr algn="l" rtl="0" fontAlgn="ctr"/>
                      <a:r>
                        <a:rPr lang="es-CO" sz="1000" b="0" i="0" u="none" strike="noStrike">
                          <a:solidFill>
                            <a:srgbClr val="203764"/>
                          </a:solidFill>
                          <a:effectLst/>
                          <a:latin typeface="Calibri" panose="020F0502020204030204" pitchFamily="34" charset="0"/>
                          <a:cs typeface="Calibri" panose="020F0502020204030204" pitchFamily="34" charset="0"/>
                        </a:rPr>
                        <a:t>Disminución de pasivos </a:t>
                      </a:r>
                    </a:p>
                  </a:txBody>
                  <a:tcPr marL="0" marR="0" marT="0" marB="0" anchor="ctr">
                    <a:lnL w="12700" cap="flat" cmpd="sng" algn="ctr">
                      <a:solidFill>
                        <a:schemeClr val="tx1"/>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000" b="0" i="0" u="none" strike="noStrike">
                          <a:solidFill>
                            <a:srgbClr val="203764"/>
                          </a:solidFill>
                          <a:effectLst/>
                          <a:latin typeface="Calibri" panose="020F0502020204030204" pitchFamily="34" charset="0"/>
                          <a:cs typeface="Calibri" panose="020F0502020204030204" pitchFamily="34" charset="0"/>
                        </a:rPr>
                        <a:t>                        -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000" b="0" i="0" u="none" strike="noStrike">
                          <a:solidFill>
                            <a:srgbClr val="203764"/>
                          </a:solidFill>
                          <a:effectLst/>
                          <a:latin typeface="Calibri" panose="020F0502020204030204" pitchFamily="34" charset="0"/>
                          <a:cs typeface="Calibri" panose="020F0502020204030204" pitchFamily="34" charset="0"/>
                        </a:rPr>
                        <a:t>                        -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000" b="0" i="0" u="none" strike="noStrike">
                          <a:solidFill>
                            <a:srgbClr val="203764"/>
                          </a:solidFill>
                          <a:effectLst/>
                          <a:latin typeface="Calibri" panose="020F0502020204030204" pitchFamily="34" charset="0"/>
                          <a:cs typeface="Calibri" panose="020F0502020204030204" pitchFamily="34" charset="0"/>
                        </a:rPr>
                        <a:t>                        -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000" b="0" i="0" u="none" strike="noStrike">
                          <a:solidFill>
                            <a:srgbClr val="203764"/>
                          </a:solidFill>
                          <a:effectLst/>
                          <a:latin typeface="Calibri" panose="020F0502020204030204" pitchFamily="34" charset="0"/>
                          <a:cs typeface="Calibri" panose="020F0502020204030204" pitchFamily="34" charset="0"/>
                        </a:rPr>
                        <a:t>                       -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000" b="0" i="0" u="none" strike="noStrike">
                          <a:solidFill>
                            <a:srgbClr val="203764"/>
                          </a:solidFill>
                          <a:effectLst/>
                          <a:latin typeface="Calibri" panose="020F0502020204030204" pitchFamily="34" charset="0"/>
                          <a:cs typeface="Calibri" panose="020F0502020204030204" pitchFamily="34" charset="0"/>
                        </a:rPr>
                        <a:t>                        -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000" b="0" i="0" u="none" strike="noStrike">
                          <a:solidFill>
                            <a:srgbClr val="203764"/>
                          </a:solidFill>
                          <a:effectLst/>
                          <a:latin typeface="Calibri" panose="020F0502020204030204" pitchFamily="34" charset="0"/>
                          <a:cs typeface="Calibri" panose="020F0502020204030204" pitchFamily="34" charset="0"/>
                        </a:rPr>
                        <a:t>                      -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000" b="0" i="0" u="none" strike="noStrike">
                          <a:solidFill>
                            <a:srgbClr val="203764"/>
                          </a:solidFill>
                          <a:effectLst/>
                          <a:latin typeface="Calibri" panose="020F0502020204030204" pitchFamily="34" charset="0"/>
                          <a:cs typeface="Calibri" panose="020F0502020204030204" pitchFamily="34" charset="0"/>
                        </a:rPr>
                        <a:t>0%</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000" b="0" i="0" u="none" strike="noStrike">
                          <a:solidFill>
                            <a:srgbClr val="203764"/>
                          </a:solidFill>
                          <a:effectLst/>
                          <a:latin typeface="Calibri" panose="020F0502020204030204" pitchFamily="34" charset="0"/>
                          <a:cs typeface="Calibri" panose="020F0502020204030204" pitchFamily="34" charset="0"/>
                        </a:rPr>
                        <a:t>0%</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000" b="0" i="0" u="none" strike="noStrike" dirty="0">
                          <a:solidFill>
                            <a:srgbClr val="203764"/>
                          </a:solidFill>
                          <a:effectLst/>
                          <a:latin typeface="Calibri" panose="020F0502020204030204" pitchFamily="34" charset="0"/>
                          <a:cs typeface="Calibri" panose="020F0502020204030204" pitchFamily="34" charset="0"/>
                        </a:rPr>
                        <a:t>0%</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000" b="0" i="0" u="none" strike="noStrike" dirty="0">
                          <a:solidFill>
                            <a:srgbClr val="203764"/>
                          </a:solidFill>
                          <a:effectLst/>
                          <a:latin typeface="Calibri" panose="020F0502020204030204" pitchFamily="34" charset="0"/>
                          <a:cs typeface="Calibri" panose="020F0502020204030204" pitchFamily="34" charset="0"/>
                        </a:rPr>
                        <a:t>0%</a:t>
                      </a:r>
                    </a:p>
                  </a:txBody>
                  <a:tcPr marL="0" marR="0" marT="0" marB="0" anchor="ctr">
                    <a:lnL w="6350" cap="flat" cmpd="sng" algn="ctr">
                      <a:solidFill>
                        <a:srgbClr val="B8CCE4"/>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extLst>
                  <a:ext uri="{0D108BD9-81ED-4DB2-BD59-A6C34878D82A}">
                    <a16:rowId xmlns:a16="http://schemas.microsoft.com/office/drawing/2014/main" xmlns="" val="2338685031"/>
                  </a:ext>
                </a:extLst>
              </a:tr>
              <a:tr h="294756">
                <a:tc>
                  <a:txBody>
                    <a:bodyPr/>
                    <a:lstStyle/>
                    <a:p>
                      <a:pPr algn="l" rtl="0" fontAlgn="ctr"/>
                      <a:r>
                        <a:rPr lang="es-CO" sz="1000" b="0" i="0" u="none" strike="noStrike">
                          <a:solidFill>
                            <a:srgbClr val="203764"/>
                          </a:solidFill>
                          <a:effectLst/>
                          <a:latin typeface="Calibri" panose="020F0502020204030204" pitchFamily="34" charset="0"/>
                          <a:cs typeface="Calibri" panose="020F0502020204030204" pitchFamily="34" charset="0"/>
                        </a:rPr>
                        <a:t>Gastos por tributos, multas, sanciones e intereses de mora </a:t>
                      </a:r>
                    </a:p>
                  </a:txBody>
                  <a:tcPr marL="0" marR="0" marT="0" marB="0" anchor="ctr">
                    <a:lnL w="12700" cap="flat" cmpd="sng" algn="ctr">
                      <a:solidFill>
                        <a:schemeClr val="tx1"/>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000" b="0" i="0" u="none" strike="noStrike">
                          <a:solidFill>
                            <a:srgbClr val="203764"/>
                          </a:solidFill>
                          <a:effectLst/>
                          <a:latin typeface="Calibri" panose="020F0502020204030204" pitchFamily="34" charset="0"/>
                          <a:cs typeface="Calibri" panose="020F0502020204030204" pitchFamily="34" charset="0"/>
                        </a:rPr>
                        <a:t>                     48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000" b="0" i="0" u="none" strike="noStrike">
                          <a:solidFill>
                            <a:srgbClr val="203764"/>
                          </a:solidFill>
                          <a:effectLst/>
                          <a:latin typeface="Calibri" panose="020F0502020204030204" pitchFamily="34" charset="0"/>
                          <a:cs typeface="Calibri" panose="020F0502020204030204" pitchFamily="34" charset="0"/>
                        </a:rPr>
                        <a:t>                     48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000" b="0" i="0" u="none" strike="noStrike">
                          <a:solidFill>
                            <a:srgbClr val="203764"/>
                          </a:solidFill>
                          <a:effectLst/>
                          <a:latin typeface="Calibri" panose="020F0502020204030204" pitchFamily="34" charset="0"/>
                          <a:cs typeface="Calibri" panose="020F0502020204030204" pitchFamily="34" charset="0"/>
                        </a:rPr>
                        <a:t>                     30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000" b="0" i="0" u="none" strike="noStrike">
                          <a:solidFill>
                            <a:srgbClr val="203764"/>
                          </a:solidFill>
                          <a:effectLst/>
                          <a:latin typeface="Calibri" panose="020F0502020204030204" pitchFamily="34" charset="0"/>
                          <a:cs typeface="Calibri" panose="020F0502020204030204" pitchFamily="34" charset="0"/>
                        </a:rPr>
                        <a:t>                    31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000" b="0" i="0" u="none" strike="noStrike">
                          <a:solidFill>
                            <a:srgbClr val="203764"/>
                          </a:solidFill>
                          <a:effectLst/>
                          <a:latin typeface="Calibri" panose="020F0502020204030204" pitchFamily="34" charset="0"/>
                          <a:cs typeface="Calibri" panose="020F0502020204030204" pitchFamily="34" charset="0"/>
                        </a:rPr>
                        <a:t>                     32 </a:t>
                      </a:r>
                    </a:p>
                  </a:txBody>
                  <a:tcPr marL="0" marR="0" marT="0" marB="0" anchor="ctr">
                    <a:lnL w="6350" cap="flat" cmpd="sng" algn="ctr">
                      <a:solidFill>
                        <a:srgbClr val="B8CCE4"/>
                      </a:solidFill>
                      <a:prstDash val="solid"/>
                      <a:round/>
                      <a:headEnd type="none" w="med" len="med"/>
                      <a:tailEnd type="none" w="med" len="med"/>
                    </a:lnL>
                    <a:lnR>
                      <a:noFill/>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000" b="0" i="0" u="none" strike="noStrike">
                          <a:solidFill>
                            <a:srgbClr val="203764"/>
                          </a:solidFill>
                          <a:effectLst/>
                          <a:latin typeface="Calibri" panose="020F0502020204030204" pitchFamily="34" charset="0"/>
                          <a:cs typeface="Calibri" panose="020F0502020204030204" pitchFamily="34" charset="0"/>
                        </a:rPr>
                        <a:t>                   33 </a:t>
                      </a:r>
                    </a:p>
                  </a:txBody>
                  <a:tcPr marL="0" marR="0" marT="0" marB="0" anchor="ctr">
                    <a:lnL>
                      <a:noFill/>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000" b="0" i="0" u="none" strike="noStrike">
                          <a:solidFill>
                            <a:srgbClr val="203764"/>
                          </a:solidFill>
                          <a:effectLst/>
                          <a:latin typeface="Calibri" panose="020F0502020204030204" pitchFamily="34" charset="0"/>
                          <a:cs typeface="Calibri" panose="020F0502020204030204" pitchFamily="34" charset="0"/>
                        </a:rPr>
                        <a:t>-38%</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000" b="0" i="0" u="none" strike="noStrike">
                          <a:solidFill>
                            <a:srgbClr val="203764"/>
                          </a:solidFill>
                          <a:effectLst/>
                          <a:latin typeface="Calibri" panose="020F0502020204030204" pitchFamily="34" charset="0"/>
                          <a:cs typeface="Calibri" panose="020F0502020204030204" pitchFamily="34" charset="0"/>
                        </a:rPr>
                        <a:t>3%</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000" b="0" i="0" u="none" strike="noStrike">
                          <a:solidFill>
                            <a:srgbClr val="203764"/>
                          </a:solidFill>
                          <a:effectLst/>
                          <a:latin typeface="Calibri" panose="020F0502020204030204" pitchFamily="34" charset="0"/>
                          <a:cs typeface="Calibri" panose="020F0502020204030204" pitchFamily="34" charset="0"/>
                        </a:rPr>
                        <a:t>3%</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tc>
                  <a:txBody>
                    <a:bodyPr/>
                    <a:lstStyle/>
                    <a:p>
                      <a:pPr algn="r" rtl="0" fontAlgn="ctr"/>
                      <a:r>
                        <a:rPr lang="es-CO" sz="1000" b="0" i="0" u="none" strike="noStrike" dirty="0">
                          <a:solidFill>
                            <a:srgbClr val="203764"/>
                          </a:solidFill>
                          <a:effectLst/>
                          <a:latin typeface="Calibri" panose="020F0502020204030204" pitchFamily="34" charset="0"/>
                          <a:cs typeface="Calibri" panose="020F0502020204030204" pitchFamily="34" charset="0"/>
                        </a:rPr>
                        <a:t>3%</a:t>
                      </a:r>
                    </a:p>
                  </a:txBody>
                  <a:tcPr marL="0" marR="0" marT="0" marB="0" anchor="ctr">
                    <a:lnL w="6350" cap="flat" cmpd="sng" algn="ctr">
                      <a:solidFill>
                        <a:srgbClr val="B8CCE4"/>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tcPr>
                </a:tc>
                <a:extLst>
                  <a:ext uri="{0D108BD9-81ED-4DB2-BD59-A6C34878D82A}">
                    <a16:rowId xmlns:a16="http://schemas.microsoft.com/office/drawing/2014/main" xmlns="" val="2109556380"/>
                  </a:ext>
                </a:extLst>
              </a:tr>
              <a:tr h="294756">
                <a:tc>
                  <a:txBody>
                    <a:bodyPr/>
                    <a:lstStyle/>
                    <a:p>
                      <a:pPr algn="l" rtl="0" fontAlgn="ctr"/>
                      <a:r>
                        <a:rPr lang="es-CO" sz="1000" b="0" i="0" u="none" strike="noStrike">
                          <a:solidFill>
                            <a:srgbClr val="203764"/>
                          </a:solidFill>
                          <a:effectLst/>
                          <a:latin typeface="Calibri" panose="020F0502020204030204" pitchFamily="34" charset="0"/>
                          <a:cs typeface="Calibri" panose="020F0502020204030204" pitchFamily="34" charset="0"/>
                        </a:rPr>
                        <a:t>Servicio de la Deuda</a:t>
                      </a:r>
                    </a:p>
                  </a:txBody>
                  <a:tcPr marL="0" marR="0" marT="0" marB="0" anchor="ctr">
                    <a:lnL w="12700" cap="flat" cmpd="sng" algn="ctr">
                      <a:solidFill>
                        <a:schemeClr val="tx1"/>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rtl="0" fontAlgn="ctr"/>
                      <a:r>
                        <a:rPr lang="es-CO" sz="1000" b="0" i="0" u="none" strike="noStrike">
                          <a:solidFill>
                            <a:srgbClr val="203764"/>
                          </a:solidFill>
                          <a:effectLst/>
                          <a:latin typeface="Calibri" panose="020F0502020204030204" pitchFamily="34" charset="0"/>
                          <a:cs typeface="Calibri" panose="020F0502020204030204" pitchFamily="34" charset="0"/>
                        </a:rPr>
                        <a:t>                        -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rtl="0" fontAlgn="ctr"/>
                      <a:r>
                        <a:rPr lang="es-CO" sz="1000" b="0" i="0" u="none" strike="noStrike">
                          <a:solidFill>
                            <a:srgbClr val="203764"/>
                          </a:solidFill>
                          <a:effectLst/>
                          <a:latin typeface="Calibri" panose="020F0502020204030204" pitchFamily="34" charset="0"/>
                          <a:cs typeface="Calibri" panose="020F0502020204030204" pitchFamily="34" charset="0"/>
                        </a:rPr>
                        <a:t>                        -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rtl="0" fontAlgn="ctr"/>
                      <a:r>
                        <a:rPr lang="es-CO" sz="1000" b="0" i="0" u="none" strike="noStrike" dirty="0">
                          <a:solidFill>
                            <a:srgbClr val="203764"/>
                          </a:solidFill>
                          <a:effectLst/>
                          <a:latin typeface="Calibri" panose="020F0502020204030204" pitchFamily="34" charset="0"/>
                          <a:cs typeface="Calibri" panose="020F0502020204030204" pitchFamily="34" charset="0"/>
                        </a:rPr>
                        <a:t>                        -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rtl="0" fontAlgn="ctr"/>
                      <a:r>
                        <a:rPr lang="es-CO" sz="1000" b="0" i="0" u="none" strike="noStrike">
                          <a:solidFill>
                            <a:srgbClr val="203764"/>
                          </a:solidFill>
                          <a:effectLst/>
                          <a:latin typeface="Calibri" panose="020F0502020204030204" pitchFamily="34" charset="0"/>
                          <a:cs typeface="Calibri" panose="020F0502020204030204" pitchFamily="34" charset="0"/>
                        </a:rPr>
                        <a:t>                       -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rtl="0" fontAlgn="ctr"/>
                      <a:r>
                        <a:rPr lang="es-CO" sz="1000" b="0" i="0" u="none" strike="noStrike">
                          <a:solidFill>
                            <a:srgbClr val="203764"/>
                          </a:solidFill>
                          <a:effectLst/>
                          <a:latin typeface="Calibri" panose="020F0502020204030204" pitchFamily="34" charset="0"/>
                          <a:cs typeface="Calibri" panose="020F0502020204030204" pitchFamily="34" charset="0"/>
                        </a:rPr>
                        <a:t>                        - </a:t>
                      </a:r>
                    </a:p>
                  </a:txBody>
                  <a:tcPr marL="0" marR="0" marT="0" marB="0" anchor="ctr">
                    <a:lnL w="6350" cap="flat" cmpd="sng" algn="ctr">
                      <a:solidFill>
                        <a:srgbClr val="B8CCE4"/>
                      </a:solidFill>
                      <a:prstDash val="solid"/>
                      <a:round/>
                      <a:headEnd type="none" w="med" len="med"/>
                      <a:tailEnd type="none" w="med" len="med"/>
                    </a:lnL>
                    <a:lnR>
                      <a:noFill/>
                    </a:lnR>
                    <a:lnT w="6350" cap="flat" cmpd="sng" algn="ctr">
                      <a:solidFill>
                        <a:srgbClr val="B8CCE4"/>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rtl="0" fontAlgn="ctr"/>
                      <a:r>
                        <a:rPr lang="es-CO" sz="1000" b="0" i="0" u="none" strike="noStrike">
                          <a:solidFill>
                            <a:srgbClr val="203764"/>
                          </a:solidFill>
                          <a:effectLst/>
                          <a:latin typeface="Calibri" panose="020F0502020204030204" pitchFamily="34" charset="0"/>
                          <a:cs typeface="Calibri" panose="020F0502020204030204" pitchFamily="34" charset="0"/>
                        </a:rPr>
                        <a:t>                      - </a:t>
                      </a:r>
                    </a:p>
                  </a:txBody>
                  <a:tcPr marL="0" marR="0" marT="0" marB="0" anchor="ctr">
                    <a:lnL>
                      <a:noFill/>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rtl="0" fontAlgn="ctr"/>
                      <a:r>
                        <a:rPr lang="es-CO" sz="1000" b="0" i="0" u="none" strike="noStrike">
                          <a:solidFill>
                            <a:srgbClr val="203764"/>
                          </a:solidFill>
                          <a:effectLst/>
                          <a:latin typeface="Calibri" panose="020F0502020204030204" pitchFamily="34" charset="0"/>
                          <a:cs typeface="Calibri" panose="020F0502020204030204" pitchFamily="34" charset="0"/>
                        </a:rPr>
                        <a:t>0%</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rtl="0" fontAlgn="ctr"/>
                      <a:r>
                        <a:rPr lang="es-CO" sz="1000" b="0" i="0" u="none" strike="noStrike">
                          <a:solidFill>
                            <a:srgbClr val="203764"/>
                          </a:solidFill>
                          <a:effectLst/>
                          <a:latin typeface="Calibri" panose="020F0502020204030204" pitchFamily="34" charset="0"/>
                          <a:cs typeface="Calibri" panose="020F0502020204030204" pitchFamily="34" charset="0"/>
                        </a:rPr>
                        <a:t>0%</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rtl="0" fontAlgn="ctr"/>
                      <a:r>
                        <a:rPr lang="es-CO" sz="1000" b="0" i="0" u="none" strike="noStrike">
                          <a:solidFill>
                            <a:srgbClr val="203764"/>
                          </a:solidFill>
                          <a:effectLst/>
                          <a:latin typeface="Calibri" panose="020F0502020204030204" pitchFamily="34" charset="0"/>
                          <a:cs typeface="Calibri" panose="020F0502020204030204" pitchFamily="34" charset="0"/>
                        </a:rPr>
                        <a:t>0%</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rtl="0" fontAlgn="ctr"/>
                      <a:r>
                        <a:rPr lang="es-CO" sz="1000" b="0" i="0" u="none" strike="noStrike" dirty="0">
                          <a:solidFill>
                            <a:srgbClr val="203764"/>
                          </a:solidFill>
                          <a:effectLst/>
                          <a:latin typeface="Calibri" panose="020F0502020204030204" pitchFamily="34" charset="0"/>
                          <a:cs typeface="Calibri" panose="020F0502020204030204" pitchFamily="34" charset="0"/>
                        </a:rPr>
                        <a:t>0%</a:t>
                      </a:r>
                    </a:p>
                  </a:txBody>
                  <a:tcPr marL="0" marR="0" marT="0" marB="0" anchor="ctr">
                    <a:lnL w="6350" cap="flat" cmpd="sng" algn="ctr">
                      <a:solidFill>
                        <a:srgbClr val="B8CCE4"/>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B8CCE4"/>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206574137"/>
                  </a:ext>
                </a:extLst>
              </a:tr>
            </a:tbl>
          </a:graphicData>
        </a:graphic>
      </p:graphicFrame>
      <p:graphicFrame>
        <p:nvGraphicFramePr>
          <p:cNvPr id="8" name="Tabla 7"/>
          <p:cNvGraphicFramePr>
            <a:graphicFrameLocks noGrp="1"/>
          </p:cNvGraphicFramePr>
          <p:nvPr>
            <p:extLst>
              <p:ext uri="{D42A27DB-BD31-4B8C-83A1-F6EECF244321}">
                <p14:modId xmlns:p14="http://schemas.microsoft.com/office/powerpoint/2010/main" val="584611479"/>
              </p:ext>
            </p:extLst>
          </p:nvPr>
        </p:nvGraphicFramePr>
        <p:xfrm>
          <a:off x="473075" y="5341548"/>
          <a:ext cx="11698506" cy="571500"/>
        </p:xfrm>
        <a:graphic>
          <a:graphicData uri="http://schemas.openxmlformats.org/drawingml/2006/table">
            <a:tbl>
              <a:tblPr>
                <a:tableStyleId>{2D5ABB26-0587-4C30-8999-92F81FD0307C}</a:tableStyleId>
              </a:tblPr>
              <a:tblGrid>
                <a:gridCol w="5385209">
                  <a:extLst>
                    <a:ext uri="{9D8B030D-6E8A-4147-A177-3AD203B41FA5}">
                      <a16:colId xmlns:a16="http://schemas.microsoft.com/office/drawing/2014/main" xmlns="" val="2383320836"/>
                    </a:ext>
                  </a:extLst>
                </a:gridCol>
                <a:gridCol w="1283283">
                  <a:extLst>
                    <a:ext uri="{9D8B030D-6E8A-4147-A177-3AD203B41FA5}">
                      <a16:colId xmlns:a16="http://schemas.microsoft.com/office/drawing/2014/main" xmlns="" val="3273309422"/>
                    </a:ext>
                  </a:extLst>
                </a:gridCol>
                <a:gridCol w="1283283">
                  <a:extLst>
                    <a:ext uri="{9D8B030D-6E8A-4147-A177-3AD203B41FA5}">
                      <a16:colId xmlns:a16="http://schemas.microsoft.com/office/drawing/2014/main" xmlns="" val="3361835256"/>
                    </a:ext>
                  </a:extLst>
                </a:gridCol>
                <a:gridCol w="1260368">
                  <a:extLst>
                    <a:ext uri="{9D8B030D-6E8A-4147-A177-3AD203B41FA5}">
                      <a16:colId xmlns:a16="http://schemas.microsoft.com/office/drawing/2014/main" xmlns="" val="1163424422"/>
                    </a:ext>
                  </a:extLst>
                </a:gridCol>
                <a:gridCol w="1225995">
                  <a:extLst>
                    <a:ext uri="{9D8B030D-6E8A-4147-A177-3AD203B41FA5}">
                      <a16:colId xmlns:a16="http://schemas.microsoft.com/office/drawing/2014/main" xmlns="" val="526243418"/>
                    </a:ext>
                  </a:extLst>
                </a:gridCol>
                <a:gridCol w="1260368">
                  <a:extLst>
                    <a:ext uri="{9D8B030D-6E8A-4147-A177-3AD203B41FA5}">
                      <a16:colId xmlns:a16="http://schemas.microsoft.com/office/drawing/2014/main" xmlns="" val="1437226591"/>
                    </a:ext>
                  </a:extLst>
                </a:gridCol>
              </a:tblGrid>
              <a:tr h="190500">
                <a:tc gridSpan="6">
                  <a:txBody>
                    <a:bodyPr/>
                    <a:lstStyle/>
                    <a:p>
                      <a:pPr algn="l" rtl="0" fontAlgn="ctr"/>
                      <a:r>
                        <a:rPr lang="es-ES" sz="700" u="none" strike="noStrike">
                          <a:solidFill>
                            <a:srgbClr val="002060"/>
                          </a:solidFill>
                          <a:effectLst/>
                        </a:rPr>
                        <a:t>* Apropiación vigente a 30 de abril de 2020, SIN descontar partidas suspendidas</a:t>
                      </a:r>
                      <a:endParaRPr lang="es-ES" sz="700" b="0" i="0" u="none" strike="noStrike">
                        <a:solidFill>
                          <a:srgbClr val="002060"/>
                        </a:solidFill>
                        <a:effectLst/>
                        <a:latin typeface="Calibri" panose="020F0502020204030204" pitchFamily="34" charset="0"/>
                      </a:endParaRPr>
                    </a:p>
                  </a:txBody>
                  <a:tcPr marL="0" marR="0" marT="0" marB="0" anchor="ct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extLst>
                  <a:ext uri="{0D108BD9-81ED-4DB2-BD59-A6C34878D82A}">
                    <a16:rowId xmlns:a16="http://schemas.microsoft.com/office/drawing/2014/main" xmlns="" val="107050793"/>
                  </a:ext>
                </a:extLst>
              </a:tr>
              <a:tr h="190500">
                <a:tc gridSpan="6">
                  <a:txBody>
                    <a:bodyPr/>
                    <a:lstStyle/>
                    <a:p>
                      <a:pPr algn="l" rtl="0" fontAlgn="ctr"/>
                      <a:r>
                        <a:rPr lang="es-CO" sz="700" u="none" strike="noStrike" dirty="0">
                          <a:solidFill>
                            <a:srgbClr val="002060"/>
                          </a:solidFill>
                          <a:effectLst/>
                        </a:rPr>
                        <a:t>** Apropiación vigente a 30 de abril de 2020, descontando partidas suspendidas</a:t>
                      </a:r>
                      <a:endParaRPr lang="es-CO" sz="700" b="0" i="0" u="none" strike="noStrike" dirty="0">
                        <a:solidFill>
                          <a:srgbClr val="002060"/>
                        </a:solidFill>
                        <a:effectLst/>
                        <a:latin typeface="Calibri" panose="020F0502020204030204" pitchFamily="34" charset="0"/>
                      </a:endParaRPr>
                    </a:p>
                  </a:txBody>
                  <a:tcPr marL="0" marR="0" marT="0" marB="0" anchor="ct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extLst>
                  <a:ext uri="{0D108BD9-81ED-4DB2-BD59-A6C34878D82A}">
                    <a16:rowId xmlns:a16="http://schemas.microsoft.com/office/drawing/2014/main" xmlns="" val="4080064090"/>
                  </a:ext>
                </a:extLst>
              </a:tr>
              <a:tr h="190500">
                <a:tc>
                  <a:txBody>
                    <a:bodyPr/>
                    <a:lstStyle/>
                    <a:p>
                      <a:pPr algn="l" rtl="0" fontAlgn="ctr"/>
                      <a:endParaRPr lang="es-ES" sz="500" b="0" i="0" u="none" strike="noStrike" dirty="0">
                        <a:solidFill>
                          <a:srgbClr val="002060"/>
                        </a:solidFill>
                        <a:effectLst/>
                        <a:latin typeface="Calibri" panose="020F0502020204030204" pitchFamily="34" charset="0"/>
                      </a:endParaRPr>
                    </a:p>
                  </a:txBody>
                  <a:tcPr marL="0" marR="0" marT="0" marB="0" anchor="ctr"/>
                </a:tc>
                <a:tc>
                  <a:txBody>
                    <a:bodyPr/>
                    <a:lstStyle/>
                    <a:p>
                      <a:pPr algn="l" fontAlgn="ctr"/>
                      <a:endParaRPr lang="es-CO" sz="700" b="0" i="0" u="none" strike="noStrike" dirty="0">
                        <a:solidFill>
                          <a:srgbClr val="002060"/>
                        </a:solidFill>
                        <a:effectLst/>
                        <a:latin typeface="Calibri" panose="020F0502020204030204" pitchFamily="34" charset="0"/>
                      </a:endParaRPr>
                    </a:p>
                  </a:txBody>
                  <a:tcPr marL="0" marR="0" marT="0" marB="0" anchor="ctr"/>
                </a:tc>
                <a:tc>
                  <a:txBody>
                    <a:bodyPr/>
                    <a:lstStyle/>
                    <a:p>
                      <a:pPr algn="l" fontAlgn="ctr"/>
                      <a:endParaRPr lang="es-CO" sz="700" b="0" i="0" u="none" strike="noStrike" dirty="0">
                        <a:solidFill>
                          <a:srgbClr val="002060"/>
                        </a:solidFill>
                        <a:effectLst/>
                        <a:latin typeface="Calibri" panose="020F0502020204030204" pitchFamily="34" charset="0"/>
                      </a:endParaRPr>
                    </a:p>
                  </a:txBody>
                  <a:tcPr marL="0" marR="0" marT="0" marB="0" anchor="ctr"/>
                </a:tc>
                <a:tc>
                  <a:txBody>
                    <a:bodyPr/>
                    <a:lstStyle/>
                    <a:p>
                      <a:pPr algn="l" fontAlgn="ctr"/>
                      <a:endParaRPr lang="es-CO" sz="700" b="0" i="0" u="none" strike="noStrike">
                        <a:solidFill>
                          <a:srgbClr val="002060"/>
                        </a:solidFill>
                        <a:effectLst/>
                        <a:latin typeface="Calibri" panose="020F0502020204030204" pitchFamily="34" charset="0"/>
                      </a:endParaRPr>
                    </a:p>
                  </a:txBody>
                  <a:tcPr marL="0" marR="0" marT="0" marB="0" anchor="ctr"/>
                </a:tc>
                <a:tc>
                  <a:txBody>
                    <a:bodyPr/>
                    <a:lstStyle/>
                    <a:p>
                      <a:pPr algn="l" fontAlgn="ctr"/>
                      <a:endParaRPr lang="es-CO" sz="700" b="0" i="0" u="none" strike="noStrike">
                        <a:solidFill>
                          <a:srgbClr val="002060"/>
                        </a:solidFill>
                        <a:effectLst/>
                        <a:latin typeface="Calibri" panose="020F0502020204030204" pitchFamily="34" charset="0"/>
                      </a:endParaRPr>
                    </a:p>
                  </a:txBody>
                  <a:tcPr marL="0" marR="0" marT="0" marB="0" anchor="ctr"/>
                </a:tc>
                <a:tc>
                  <a:txBody>
                    <a:bodyPr/>
                    <a:lstStyle/>
                    <a:p>
                      <a:pPr algn="l" fontAlgn="ctr"/>
                      <a:endParaRPr lang="es-CO" sz="700" b="0" i="0" u="none" strike="noStrike" dirty="0">
                        <a:solidFill>
                          <a:srgbClr val="002060"/>
                        </a:solidFill>
                        <a:effectLst/>
                        <a:latin typeface="Calibri" panose="020F0502020204030204" pitchFamily="34" charset="0"/>
                      </a:endParaRPr>
                    </a:p>
                  </a:txBody>
                  <a:tcPr marL="0" marR="0" marT="0" marB="0" anchor="ctr"/>
                </a:tc>
                <a:extLst>
                  <a:ext uri="{0D108BD9-81ED-4DB2-BD59-A6C34878D82A}">
                    <a16:rowId xmlns:a16="http://schemas.microsoft.com/office/drawing/2014/main" xmlns="" val="2858102617"/>
                  </a:ext>
                </a:extLst>
              </a:tr>
            </a:tbl>
          </a:graphicData>
        </a:graphic>
      </p:graphicFrame>
    </p:spTree>
    <p:extLst>
      <p:ext uri="{BB962C8B-B14F-4D97-AF65-F5344CB8AC3E}">
        <p14:creationId xmlns:p14="http://schemas.microsoft.com/office/powerpoint/2010/main" val="365898015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5">
            <a:extLst>
              <a:ext uri="{FF2B5EF4-FFF2-40B4-BE49-F238E27FC236}">
                <a16:creationId xmlns:a16="http://schemas.microsoft.com/office/drawing/2014/main" xmlns="" id="{147A00F9-85D5-482F-8929-515BA65B6DAA}"/>
              </a:ext>
            </a:extLst>
          </p:cNvPr>
          <p:cNvSpPr>
            <a:spLocks noGrp="1"/>
          </p:cNvSpPr>
          <p:nvPr>
            <p:ph type="title"/>
          </p:nvPr>
        </p:nvSpPr>
        <p:spPr>
          <a:xfrm>
            <a:off x="292653" y="673874"/>
            <a:ext cx="11613596" cy="559387"/>
          </a:xfrm>
        </p:spPr>
        <p:txBody>
          <a:bodyPr/>
          <a:lstStyle/>
          <a:p>
            <a:r>
              <a:rPr lang="es-CO" dirty="0" smtClean="0"/>
              <a:t>2.1 </a:t>
            </a:r>
            <a:r>
              <a:rPr lang="es-CO" dirty="0"/>
              <a:t>Solicitud MGMP Funcionamiento</a:t>
            </a:r>
          </a:p>
        </p:txBody>
      </p:sp>
      <p:sp>
        <p:nvSpPr>
          <p:cNvPr id="17" name="Text Placeholder 16">
            <a:extLst>
              <a:ext uri="{FF2B5EF4-FFF2-40B4-BE49-F238E27FC236}">
                <a16:creationId xmlns:a16="http://schemas.microsoft.com/office/drawing/2014/main" xmlns="" id="{CC7E4799-0F53-4A92-81A5-D4162B3A1AAE}"/>
              </a:ext>
            </a:extLst>
          </p:cNvPr>
          <p:cNvSpPr>
            <a:spLocks noGrp="1"/>
          </p:cNvSpPr>
          <p:nvPr>
            <p:ph type="body" sz="quarter" idx="10"/>
          </p:nvPr>
        </p:nvSpPr>
        <p:spPr>
          <a:xfrm>
            <a:off x="291865" y="1347457"/>
            <a:ext cx="11614384" cy="360939"/>
          </a:xfrm>
        </p:spPr>
        <p:txBody>
          <a:bodyPr/>
          <a:lstStyle/>
          <a:p>
            <a:r>
              <a:rPr lang="es-CO" dirty="0"/>
              <a:t>Resumen de Requerimientos Adicionales en Funcionamiento (con respecto a </a:t>
            </a:r>
            <a:r>
              <a:rPr lang="es-CO" dirty="0" smtClean="0"/>
              <a:t>2020)</a:t>
            </a:r>
            <a:endParaRPr lang="es-CO" dirty="0"/>
          </a:p>
        </p:txBody>
      </p:sp>
      <p:sp>
        <p:nvSpPr>
          <p:cNvPr id="9" name="Text Placeholder 20">
            <a:extLst>
              <a:ext uri="{FF2B5EF4-FFF2-40B4-BE49-F238E27FC236}">
                <a16:creationId xmlns:a16="http://schemas.microsoft.com/office/drawing/2014/main" xmlns="" id="{7D0D38D6-F0D4-4F24-87C2-FAA50E442061}"/>
              </a:ext>
            </a:extLst>
          </p:cNvPr>
          <p:cNvSpPr txBox="1">
            <a:spLocks/>
          </p:cNvSpPr>
          <p:nvPr/>
        </p:nvSpPr>
        <p:spPr>
          <a:xfrm>
            <a:off x="473075" y="234950"/>
            <a:ext cx="10709275" cy="279400"/>
          </a:xfrm>
          <a:prstGeom prst="rect">
            <a:avLst/>
          </a:prstGeom>
        </p:spPr>
        <p:txBody>
          <a:bodyPr vert="horz" lIns="91440" tIns="45720" rIns="91440" bIns="45720" rtlCol="0" anchor="ctr">
            <a:normAutofit/>
          </a:bodyPr>
          <a:lstStyle>
            <a:lvl1pPr marL="0" indent="0" algn="l" defTabSz="914400" rtl="0" eaLnBrk="1" latinLnBrk="0" hangingPunct="1">
              <a:lnSpc>
                <a:spcPct val="100000"/>
              </a:lnSpc>
              <a:spcBef>
                <a:spcPts val="0"/>
              </a:spcBef>
              <a:buFont typeface="Arial" panose="020B0604020202020204" pitchFamily="34" charset="0"/>
              <a:buNone/>
              <a:defRPr sz="800" kern="1200">
                <a:solidFill>
                  <a:schemeClr val="tx1"/>
                </a:solidFill>
                <a:latin typeface="Work Sans" panose="00000500000000000000" pitchFamily="2" charset="0"/>
                <a:ea typeface="+mn-ea"/>
                <a:cs typeface="+mn-cs"/>
              </a:defRPr>
            </a:lvl1pPr>
            <a:lvl2pPr marL="0" indent="0" algn="l" defTabSz="914400" rtl="0" eaLnBrk="1" latinLnBrk="0" hangingPunct="1">
              <a:lnSpc>
                <a:spcPct val="100000"/>
              </a:lnSpc>
              <a:spcBef>
                <a:spcPts val="0"/>
              </a:spcBef>
              <a:buFont typeface="Arial" panose="020B0604020202020204" pitchFamily="34" charset="0"/>
              <a:buNone/>
              <a:defRPr sz="1600" kern="1200">
                <a:solidFill>
                  <a:schemeClr val="bg1"/>
                </a:solidFill>
                <a:latin typeface="+mn-lt"/>
                <a:ea typeface="+mn-ea"/>
                <a:cs typeface="+mn-cs"/>
              </a:defRPr>
            </a:lvl2pPr>
            <a:lvl3pPr marL="0" indent="0" algn="l" defTabSz="914400" rtl="0" eaLnBrk="1" latinLnBrk="0" hangingPunct="1">
              <a:lnSpc>
                <a:spcPct val="100000"/>
              </a:lnSpc>
              <a:spcBef>
                <a:spcPts val="0"/>
              </a:spcBef>
              <a:buFont typeface="Arial" panose="020B0604020202020204" pitchFamily="34" charset="0"/>
              <a:buNone/>
              <a:defRPr sz="1600" kern="1200">
                <a:solidFill>
                  <a:schemeClr val="bg1"/>
                </a:solidFill>
                <a:latin typeface="+mn-lt"/>
                <a:ea typeface="+mn-ea"/>
                <a:cs typeface="+mn-cs"/>
              </a:defRPr>
            </a:lvl3pPr>
            <a:lvl4pPr marL="0" indent="0" algn="l" defTabSz="914400" rtl="0" eaLnBrk="1" latinLnBrk="0" hangingPunct="1">
              <a:lnSpc>
                <a:spcPct val="100000"/>
              </a:lnSpc>
              <a:spcBef>
                <a:spcPts val="0"/>
              </a:spcBef>
              <a:buFont typeface="Arial" panose="020B0604020202020204" pitchFamily="34" charset="0"/>
              <a:buNone/>
              <a:defRPr sz="1600" kern="1200">
                <a:solidFill>
                  <a:schemeClr val="bg1"/>
                </a:solidFill>
                <a:latin typeface="+mn-lt"/>
                <a:ea typeface="+mn-ea"/>
                <a:cs typeface="+mn-cs"/>
              </a:defRPr>
            </a:lvl4pPr>
            <a:lvl5pPr marL="0" indent="0" algn="l" defTabSz="914400" rtl="0" eaLnBrk="1" latinLnBrk="0" hangingPunct="1">
              <a:lnSpc>
                <a:spcPct val="100000"/>
              </a:lnSpc>
              <a:spcBef>
                <a:spcPts val="0"/>
              </a:spcBef>
              <a:buFont typeface="Arial" panose="020B0604020202020204" pitchFamily="34" charset="0"/>
              <a:buNone/>
              <a:defRPr sz="16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CO" dirty="0"/>
              <a:t>Departamento Nacional de Planeación – DNP 		Ministerio de Hacienda y Crédito Público		Agenda</a:t>
            </a:r>
          </a:p>
        </p:txBody>
      </p:sp>
      <p:sp>
        <p:nvSpPr>
          <p:cNvPr id="3" name="Rectángulo 2"/>
          <p:cNvSpPr/>
          <p:nvPr/>
        </p:nvSpPr>
        <p:spPr>
          <a:xfrm>
            <a:off x="366308" y="1822591"/>
            <a:ext cx="11398061" cy="3785652"/>
          </a:xfrm>
          <a:prstGeom prst="rect">
            <a:avLst/>
          </a:prstGeom>
        </p:spPr>
        <p:txBody>
          <a:bodyPr wrap="square">
            <a:spAutoFit/>
          </a:bodyPr>
          <a:lstStyle/>
          <a:p>
            <a:pPr algn="just"/>
            <a:r>
              <a:rPr lang="es-ES" sz="1200" dirty="0">
                <a:solidFill>
                  <a:srgbClr val="002060"/>
                </a:solidFill>
              </a:rPr>
              <a:t>1. En los  Gastos de Personal se evidencia un faltante de $756 millones, adicionales en la proyección ajustada a topes del anteproyecto 2021 justificado en:</a:t>
            </a:r>
          </a:p>
          <a:p>
            <a:pPr marL="285750" indent="-285750" algn="just">
              <a:buFont typeface="Wingdings" panose="05000000000000000000" pitchFamily="2" charset="2"/>
              <a:buChar char="Ø"/>
            </a:pPr>
            <a:r>
              <a:rPr lang="es-ES" sz="1200" dirty="0" smtClean="0">
                <a:solidFill>
                  <a:srgbClr val="002060"/>
                </a:solidFill>
              </a:rPr>
              <a:t>1,95</a:t>
            </a:r>
            <a:r>
              <a:rPr lang="es-ES" sz="1200" dirty="0">
                <a:solidFill>
                  <a:srgbClr val="002060"/>
                </a:solidFill>
              </a:rPr>
              <a:t>%, equivalente a $ 274.818.842 y representado en el ajuste salarial esperado para cierre de vigencia 2021.</a:t>
            </a:r>
          </a:p>
          <a:p>
            <a:pPr marL="285750" indent="-285750" algn="just">
              <a:buFont typeface="Wingdings" panose="05000000000000000000" pitchFamily="2" charset="2"/>
              <a:buChar char="Ø"/>
            </a:pPr>
            <a:r>
              <a:rPr lang="es-ES" sz="1200" dirty="0" smtClean="0">
                <a:solidFill>
                  <a:srgbClr val="002060"/>
                </a:solidFill>
              </a:rPr>
              <a:t>2,42</a:t>
            </a:r>
            <a:r>
              <a:rPr lang="es-ES" sz="1200" dirty="0">
                <a:solidFill>
                  <a:srgbClr val="002060"/>
                </a:solidFill>
              </a:rPr>
              <a:t>%, equivalente a $ 340.277.186  y representado en la carga prestacional y salarial correspondiente al cargo de Subdirector Técnico de Agencia G2, el cual no se encontraba activo en vigencias pasadas.</a:t>
            </a:r>
          </a:p>
          <a:p>
            <a:pPr marL="285750" indent="-285750" algn="just">
              <a:buFont typeface="Wingdings" panose="05000000000000000000" pitchFamily="2" charset="2"/>
              <a:buChar char="Ø"/>
            </a:pPr>
            <a:r>
              <a:rPr lang="es-ES" sz="1200" dirty="0" smtClean="0">
                <a:solidFill>
                  <a:srgbClr val="002060"/>
                </a:solidFill>
              </a:rPr>
              <a:t>0,88</a:t>
            </a:r>
            <a:r>
              <a:rPr lang="es-ES" sz="1200" dirty="0">
                <a:solidFill>
                  <a:srgbClr val="002060"/>
                </a:solidFill>
              </a:rPr>
              <a:t>%, equivalente a $ 123.133.657y representado en la Prima de coordinación de 29 funcionarios G14 y 3 de G15.</a:t>
            </a:r>
          </a:p>
          <a:p>
            <a:pPr algn="just"/>
            <a:endParaRPr lang="es-ES" sz="1200" dirty="0">
              <a:solidFill>
                <a:srgbClr val="002060"/>
              </a:solidFill>
            </a:endParaRPr>
          </a:p>
          <a:p>
            <a:pPr algn="just"/>
            <a:r>
              <a:rPr lang="es-ES" sz="1200" dirty="0">
                <a:solidFill>
                  <a:srgbClr val="002060"/>
                </a:solidFill>
              </a:rPr>
              <a:t>2. Infraestructura tecnológica acorde al posicionamiento necesario para lograr el cumplimiento de la misionalidad, que se concentra en un 30% (-$1.060 millones).</a:t>
            </a:r>
          </a:p>
          <a:p>
            <a:pPr algn="just"/>
            <a:endParaRPr lang="es-ES" sz="1200" dirty="0">
              <a:solidFill>
                <a:srgbClr val="002060"/>
              </a:solidFill>
            </a:endParaRPr>
          </a:p>
          <a:p>
            <a:pPr algn="just"/>
            <a:r>
              <a:rPr lang="es-ES" sz="1200" dirty="0">
                <a:solidFill>
                  <a:srgbClr val="002060"/>
                </a:solidFill>
              </a:rPr>
              <a:t>3. Capacitaciones y cumplimiento del - PIC – Plan Institucional de Capacitación representando un 28% del déficit es decir (-$988millones).</a:t>
            </a:r>
          </a:p>
          <a:p>
            <a:pPr algn="just"/>
            <a:endParaRPr lang="es-ES" sz="1200" dirty="0">
              <a:solidFill>
                <a:srgbClr val="002060"/>
              </a:solidFill>
            </a:endParaRPr>
          </a:p>
          <a:p>
            <a:pPr algn="just"/>
            <a:r>
              <a:rPr lang="es-ES" sz="1200" dirty="0">
                <a:solidFill>
                  <a:srgbClr val="002060"/>
                </a:solidFill>
              </a:rPr>
              <a:t>4. Personal profesional que apoye las áreas misionales de la Agencia y los proceso de segunda instancia, teniendo un déficit de(-$787millones), equivalentes al 23% .</a:t>
            </a:r>
          </a:p>
          <a:p>
            <a:pPr algn="just"/>
            <a:endParaRPr lang="es-ES" sz="1200" dirty="0">
              <a:solidFill>
                <a:srgbClr val="002060"/>
              </a:solidFill>
            </a:endParaRPr>
          </a:p>
          <a:p>
            <a:pPr algn="just"/>
            <a:r>
              <a:rPr lang="es-ES" sz="1200" dirty="0">
                <a:solidFill>
                  <a:srgbClr val="002060"/>
                </a:solidFill>
              </a:rPr>
              <a:t>5. Viáticos para cubrir  las inspecciones no realizadas en la vigencia 2020 por factor COVID-19 activando dicho gasto, representando un 5% del déficit..</a:t>
            </a:r>
          </a:p>
          <a:p>
            <a:pPr algn="just"/>
            <a:endParaRPr lang="es-ES" sz="1200" dirty="0">
              <a:solidFill>
                <a:srgbClr val="002060"/>
              </a:solidFill>
            </a:endParaRPr>
          </a:p>
          <a:p>
            <a:pPr algn="just"/>
            <a:r>
              <a:rPr lang="es-ES" sz="1200" dirty="0">
                <a:solidFill>
                  <a:srgbClr val="002060"/>
                </a:solidFill>
              </a:rPr>
              <a:t>Es necesario de igual manera dentro de la herramientas de trabajo de los auditores, adquirir computadores personales para lo que se proyectó un déficit de ($208 millones) correspondiente a un 6% del déficit.</a:t>
            </a:r>
            <a:endParaRPr lang="es-CO" sz="1200" dirty="0">
              <a:solidFill>
                <a:srgbClr val="002060"/>
              </a:solidFill>
            </a:endParaRPr>
          </a:p>
        </p:txBody>
      </p:sp>
    </p:spTree>
    <p:extLst>
      <p:ext uri="{BB962C8B-B14F-4D97-AF65-F5344CB8AC3E}">
        <p14:creationId xmlns:p14="http://schemas.microsoft.com/office/powerpoint/2010/main" val="62989654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xmlns="" id="{A9BF9024-8020-45D8-80DC-C010FECB1919}"/>
              </a:ext>
            </a:extLst>
          </p:cNvPr>
          <p:cNvSpPr>
            <a:spLocks noGrp="1"/>
          </p:cNvSpPr>
          <p:nvPr>
            <p:ph type="body" sz="quarter" idx="11"/>
          </p:nvPr>
        </p:nvSpPr>
        <p:spPr/>
        <p:txBody>
          <a:bodyPr>
            <a:normAutofit/>
          </a:bodyPr>
          <a:lstStyle/>
          <a:p>
            <a:r>
              <a:rPr lang="es-CO" dirty="0"/>
              <a:t>Solicitudes MGMP </a:t>
            </a:r>
            <a:r>
              <a:rPr lang="es-CO" dirty="0" smtClean="0"/>
              <a:t>2021-2024 </a:t>
            </a:r>
            <a:r>
              <a:rPr lang="es-CO" dirty="0"/>
              <a:t>Inversión</a:t>
            </a:r>
          </a:p>
        </p:txBody>
      </p:sp>
      <p:sp>
        <p:nvSpPr>
          <p:cNvPr id="12" name="Text Placeholder 11">
            <a:extLst>
              <a:ext uri="{FF2B5EF4-FFF2-40B4-BE49-F238E27FC236}">
                <a16:creationId xmlns:a16="http://schemas.microsoft.com/office/drawing/2014/main" xmlns="" id="{F474FB92-D38F-4078-BAA8-B8932BB77242}"/>
              </a:ext>
            </a:extLst>
          </p:cNvPr>
          <p:cNvSpPr>
            <a:spLocks noGrp="1"/>
          </p:cNvSpPr>
          <p:nvPr>
            <p:ph type="body" sz="quarter" idx="12"/>
          </p:nvPr>
        </p:nvSpPr>
        <p:spPr/>
        <p:txBody>
          <a:bodyPr>
            <a:normAutofit/>
          </a:bodyPr>
          <a:lstStyle/>
          <a:p>
            <a:r>
              <a:rPr lang="es-CO" dirty="0"/>
              <a:t>3</a:t>
            </a:r>
            <a:r>
              <a:rPr lang="es-CO" dirty="0" smtClean="0"/>
              <a:t>.</a:t>
            </a:r>
            <a:endParaRPr lang="es-CO" dirty="0"/>
          </a:p>
        </p:txBody>
      </p:sp>
      <p:sp>
        <p:nvSpPr>
          <p:cNvPr id="7" name="Text Placeholder 20">
            <a:extLst>
              <a:ext uri="{FF2B5EF4-FFF2-40B4-BE49-F238E27FC236}">
                <a16:creationId xmlns:a16="http://schemas.microsoft.com/office/drawing/2014/main" xmlns="" id="{9D699494-8A57-498A-A226-CDA84BA233FA}"/>
              </a:ext>
            </a:extLst>
          </p:cNvPr>
          <p:cNvSpPr txBox="1">
            <a:spLocks/>
          </p:cNvSpPr>
          <p:nvPr/>
        </p:nvSpPr>
        <p:spPr>
          <a:xfrm>
            <a:off x="473075" y="234950"/>
            <a:ext cx="10709275" cy="27940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CO" sz="900" dirty="0">
                <a:solidFill>
                  <a:schemeClr val="bg1"/>
                </a:solidFill>
              </a:rPr>
              <a:t>Departamento Nacional de Planeación – DNP 		Ministerio de Hacienda y Crédito Público		Agenda</a:t>
            </a:r>
          </a:p>
        </p:txBody>
      </p:sp>
    </p:spTree>
    <p:extLst>
      <p:ext uri="{BB962C8B-B14F-4D97-AF65-F5344CB8AC3E}">
        <p14:creationId xmlns:p14="http://schemas.microsoft.com/office/powerpoint/2010/main" val="214053623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theme/theme1.xml><?xml version="1.0" encoding="utf-8"?>
<a:theme xmlns:a="http://schemas.openxmlformats.org/drawingml/2006/main" name="2018-11 Plantilla Presentaciones Dir Gen DNP V.2.1">
  <a:themeElements>
    <a:clrScheme name="DNP - 2018-2022">
      <a:dk1>
        <a:srgbClr val="004A84"/>
      </a:dk1>
      <a:lt1>
        <a:srgbClr val="FFFFFF"/>
      </a:lt1>
      <a:dk2>
        <a:srgbClr val="6699FF"/>
      </a:dk2>
      <a:lt2>
        <a:srgbClr val="FFFFFF"/>
      </a:lt2>
      <a:accent1>
        <a:srgbClr val="069169"/>
      </a:accent1>
      <a:accent2>
        <a:srgbClr val="3366CC"/>
      </a:accent2>
      <a:accent3>
        <a:srgbClr val="E20000"/>
      </a:accent3>
      <a:accent4>
        <a:srgbClr val="8400A4"/>
      </a:accent4>
      <a:accent5>
        <a:srgbClr val="FFAB00"/>
      </a:accent5>
      <a:accent6>
        <a:srgbClr val="E2ECFD"/>
      </a:accent6>
      <a:hlink>
        <a:srgbClr val="000000"/>
      </a:hlink>
      <a:folHlink>
        <a:srgbClr val="000000"/>
      </a:folHlink>
    </a:clrScheme>
    <a:fontScheme name="DNP">
      <a:majorFont>
        <a:latin typeface="Work Sans SemiBold"/>
        <a:ea typeface=""/>
        <a:cs typeface=""/>
      </a:majorFont>
      <a:minorFont>
        <a:latin typeface="Work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rtlCol="0" anchor="ctr"/>
      <a:lstStyle>
        <a:defPPr algn="ctr">
          <a:defRPr dirty="0" err="1" smtClean="0"/>
        </a:defPPr>
      </a:lstStyle>
      <a:style>
        <a:lnRef idx="1">
          <a:schemeClr val="accent1"/>
        </a:lnRef>
        <a:fillRef idx="3">
          <a:schemeClr val="accent1"/>
        </a:fillRef>
        <a:effectRef idx="2">
          <a:schemeClr val="accent1"/>
        </a:effectRef>
        <a:fontRef idx="minor">
          <a:schemeClr val="lt1"/>
        </a:fontRef>
      </a:style>
    </a:spDef>
    <a:txDef>
      <a:spPr>
        <a:noFill/>
      </a:spPr>
      <a:bodyPr wrap="square" rtlCol="0" anchor="ctr">
        <a:spAutoFit/>
      </a:bodyPr>
      <a:lstStyle>
        <a:defPPr algn="l">
          <a:spcBef>
            <a:spcPts val="600"/>
          </a:spcBef>
          <a:defRPr dirty="0" smtClean="0"/>
        </a:defPPr>
      </a:lstStyle>
    </a:txDef>
  </a:objectDefaults>
  <a:extraClrSchemeLst/>
  <a:extLst>
    <a:ext uri="{05A4C25C-085E-4340-85A3-A5531E510DB2}">
      <thm15:themeFamily xmlns:thm15="http://schemas.microsoft.com/office/thememl/2012/main" name="2018-11 Plantilla Presentaciones Dir Gen DNP V.2.1" id="{40F9248C-CEF6-4EA2-ACB8-682C4C3EF460}" vid="{24889DA1-A3C0-4432-A378-200C59A32EB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0.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6.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7.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8.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9.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emplate>Organic</Template>
  <TotalTime>5296</TotalTime>
  <Words>22816</Words>
  <Application>Microsoft Office PowerPoint</Application>
  <PresentationFormat>Panorámica</PresentationFormat>
  <Paragraphs>6582</Paragraphs>
  <Slides>150</Slides>
  <Notes>1</Notes>
  <HiddenSlides>0</HiddenSlides>
  <MMClips>0</MMClips>
  <ScaleCrop>false</ScaleCrop>
  <HeadingPairs>
    <vt:vector size="6" baseType="variant">
      <vt:variant>
        <vt:lpstr>Fuentes usadas</vt:lpstr>
      </vt:variant>
      <vt:variant>
        <vt:i4>8</vt:i4>
      </vt:variant>
      <vt:variant>
        <vt:lpstr>Tema</vt:lpstr>
      </vt:variant>
      <vt:variant>
        <vt:i4>1</vt:i4>
      </vt:variant>
      <vt:variant>
        <vt:lpstr>Títulos de diapositiva</vt:lpstr>
      </vt:variant>
      <vt:variant>
        <vt:i4>150</vt:i4>
      </vt:variant>
    </vt:vector>
  </HeadingPairs>
  <TitlesOfParts>
    <vt:vector size="159" baseType="lpstr">
      <vt:lpstr>Wingdings</vt:lpstr>
      <vt:lpstr>Montserrat</vt:lpstr>
      <vt:lpstr>Arial</vt:lpstr>
      <vt:lpstr>Work Sans</vt:lpstr>
      <vt:lpstr>Work Sans SemiBold</vt:lpstr>
      <vt:lpstr>Century Gothic</vt:lpstr>
      <vt:lpstr>Calibri</vt:lpstr>
      <vt:lpstr>Courier New</vt:lpstr>
      <vt:lpstr>2018-11 Plantilla Presentaciones Dir Gen DNP V.2.1</vt:lpstr>
      <vt:lpstr>Presentación de PowerPoint</vt:lpstr>
      <vt:lpstr>Presentación de PowerPoint</vt:lpstr>
      <vt:lpstr>Consolidado  Sector Hacienda</vt:lpstr>
      <vt:lpstr>Presentación de PowerPoint</vt:lpstr>
      <vt:lpstr>Principales metas</vt:lpstr>
      <vt:lpstr>Presentación de PowerPoint</vt:lpstr>
      <vt:lpstr>Ingresos</vt:lpstr>
      <vt:lpstr>Ingresos</vt:lpstr>
      <vt:lpstr>Presentación de PowerPoint</vt:lpstr>
      <vt:lpstr>3. Solicitud Sector MGMP 2021 - 2024</vt:lpstr>
      <vt:lpstr>3. Solicitud Sector MGMP 2021 - 2024</vt:lpstr>
      <vt:lpstr>3. Vigencias Futuras MGMP 2021 - 2024</vt:lpstr>
      <vt:lpstr>Vigencias Futuras MGMP 2021 - 2024</vt:lpstr>
      <vt:lpstr>Vigencias Futuras MGMP 2021 - 2024</vt:lpstr>
      <vt:lpstr>Presentación de PowerPoint</vt:lpstr>
      <vt:lpstr>4. Solicitud MGMP Funcionamiento</vt:lpstr>
      <vt:lpstr>4. Solicitud MGMP Funcionamiento</vt:lpstr>
      <vt:lpstr>Presentación de PowerPoint</vt:lpstr>
      <vt:lpstr>5. Solicitud MGMP Inversión</vt:lpstr>
      <vt:lpstr>Presentación de PowerPoint</vt:lpstr>
      <vt:lpstr>Presentación de PowerPoint</vt:lpstr>
      <vt:lpstr>Presentación de PowerPoint</vt:lpstr>
      <vt:lpstr>Principales metas  </vt:lpstr>
      <vt:lpstr>Principales Logros 2019 – 2020 Sector Hacienda</vt:lpstr>
      <vt:lpstr>Principales Logros 2019 – 2020 Sector Hacienda</vt:lpstr>
      <vt:lpstr>Presentación de PowerPoint</vt:lpstr>
      <vt:lpstr>2. Vigencias Futuras MGMP 2021 - 2024</vt:lpstr>
      <vt:lpstr>2. Vigencias Futuras MGMP 2021 - 2024</vt:lpstr>
      <vt:lpstr>Presentación de PowerPoint</vt:lpstr>
      <vt:lpstr>3. Solicitud MGMP Funcionamiento </vt:lpstr>
      <vt:lpstr>3. Solicitud MGMP Funcionamiento</vt:lpstr>
      <vt:lpstr>3.1. Solicitud MGMP Funcionamiento</vt:lpstr>
      <vt:lpstr>3.1. Solicitud MGMP Funcionamiento</vt:lpstr>
      <vt:lpstr>Presentación de PowerPoint</vt:lpstr>
      <vt:lpstr>4. Solicitud MGMP Inversión</vt:lpstr>
      <vt:lpstr>4.1 Solicitud MGMP Inversión</vt:lpstr>
      <vt:lpstr>4.1 Solicitud MGMP Inversión</vt:lpstr>
      <vt:lpstr>4.2 Solicitud MGMP Inversión</vt:lpstr>
      <vt:lpstr>Presentación de PowerPoint</vt:lpstr>
      <vt:lpstr>Presentación de PowerPoint</vt:lpstr>
      <vt:lpstr>Principales metas</vt:lpstr>
      <vt:lpstr>Principales Logros 2019 – 2020 Sector Hacienda</vt:lpstr>
      <vt:lpstr>Principales Logros 2019 – 2020 Sector Hacienda</vt:lpstr>
      <vt:lpstr>Presentación de PowerPoint</vt:lpstr>
      <vt:lpstr>Ingresos</vt:lpstr>
      <vt:lpstr>Ingresos</vt:lpstr>
      <vt:lpstr>Ingresos</vt:lpstr>
      <vt:lpstr>Presentación de PowerPoint</vt:lpstr>
      <vt:lpstr>3. Vigencias Futuras MGMP 2021 - 2024</vt:lpstr>
      <vt:lpstr>3. Vigencias Futuras MGMP 2021 - 2024</vt:lpstr>
      <vt:lpstr>Presentación de PowerPoint</vt:lpstr>
      <vt:lpstr>4.1 Solicitud MGMP Funcionamiento</vt:lpstr>
      <vt:lpstr>4.2 Solicitud MGMP Funcionamiento</vt:lpstr>
      <vt:lpstr>Presentación de PowerPoint</vt:lpstr>
      <vt:lpstr>5. Solicitud MGMP Inversión</vt:lpstr>
      <vt:lpstr>5.1 Solicitud MGMP Inversión</vt:lpstr>
      <vt:lpstr>5.2 Solicitud MGMP Inversión</vt:lpstr>
      <vt:lpstr>Presentación de PowerPoint</vt:lpstr>
      <vt:lpstr>Presentación de PowerPoint</vt:lpstr>
      <vt:lpstr>1. Vigencias Futuras MGMP 2021 - 2024</vt:lpstr>
      <vt:lpstr>1. Vigencias Futuras MGMP 2021 - 2024</vt:lpstr>
      <vt:lpstr>Presentación de PowerPoint</vt:lpstr>
      <vt:lpstr>2. Solicitud MGMP Funcionamiento</vt:lpstr>
      <vt:lpstr>2.1 Solicitud MGMP Funcionamiento</vt:lpstr>
      <vt:lpstr>Presentación de PowerPoint</vt:lpstr>
      <vt:lpstr>3. Solicitud MGMP Inversión</vt:lpstr>
      <vt:lpstr>3.1 Solicitud MGMP Inversión</vt:lpstr>
      <vt:lpstr>3.2 Solicitud MGMP Inversión</vt:lpstr>
      <vt:lpstr>Presentación de PowerPoint</vt:lpstr>
      <vt:lpstr>Presentación de PowerPoint</vt:lpstr>
      <vt:lpstr>Principales metas</vt:lpstr>
      <vt:lpstr>Principales Logros 2019 – 2020 Sector Hacienda</vt:lpstr>
      <vt:lpstr>Presentación de PowerPoint</vt:lpstr>
      <vt:lpstr>2. Solicitud MGMP Funcionamiento</vt:lpstr>
      <vt:lpstr>2.1 Solicitud MGMP Funcionamiento</vt:lpstr>
      <vt:lpstr>Presentación de PowerPoint</vt:lpstr>
      <vt:lpstr>3. Solicitud MGMP Inversión</vt:lpstr>
      <vt:lpstr>3.1 Solicitud MGMP Inversión</vt:lpstr>
      <vt:lpstr>3.2 Solicitud MGMP Inversión</vt:lpstr>
      <vt:lpstr>Presentación de PowerPoint</vt:lpstr>
      <vt:lpstr>Presentación de PowerPoint</vt:lpstr>
      <vt:lpstr>Ingresos</vt:lpstr>
      <vt:lpstr>Ingresos</vt:lpstr>
      <vt:lpstr>Ingresos</vt:lpstr>
      <vt:lpstr>Presentación de PowerPoint</vt:lpstr>
      <vt:lpstr>2. Solicitud MGMP Funcionamiento</vt:lpstr>
      <vt:lpstr>2.1 Solicitud MGMP Funcionamiento</vt:lpstr>
      <vt:lpstr>Presentación de PowerPoint</vt:lpstr>
      <vt:lpstr>3. Solicitud MGMP Inversión</vt:lpstr>
      <vt:lpstr>3.1 Solicitud MGMP Inversión</vt:lpstr>
      <vt:lpstr>3.2 Solicitud MGMP Inversión</vt:lpstr>
      <vt:lpstr>Presentación de PowerPoint</vt:lpstr>
      <vt:lpstr>Presentación de PowerPoint</vt:lpstr>
      <vt:lpstr>1. Vigencias Futuras MGMP 2021 – 2024</vt:lpstr>
      <vt:lpstr>1. Vigencias Futuras MGMP 2021 - 2024</vt:lpstr>
      <vt:lpstr>Presentación de PowerPoint</vt:lpstr>
      <vt:lpstr>2. Solicitud MGMP Funcionamiento</vt:lpstr>
      <vt:lpstr>2.1 Solicitud MGMP Funcionamiento</vt:lpstr>
      <vt:lpstr>Presentación de PowerPoint</vt:lpstr>
      <vt:lpstr>3. Solicitud MGMP Inversión</vt:lpstr>
      <vt:lpstr>3.1 Solicitud MGMP Inversión</vt:lpstr>
      <vt:lpstr>3.2 Solicitud MGMP Inversión</vt:lpstr>
      <vt:lpstr>Presentación de PowerPoint</vt:lpstr>
      <vt:lpstr>Presentación de PowerPoint</vt:lpstr>
      <vt:lpstr>1. PRINCIPALES METAS</vt:lpstr>
      <vt:lpstr>Principales Logros 2019 – 2020 Sector Hacienda</vt:lpstr>
      <vt:lpstr>Presentación de PowerPoint</vt:lpstr>
      <vt:lpstr>2. Solicitud MGMP Funcionamiento</vt:lpstr>
      <vt:lpstr>2.1 Solicitud MGMP Funcionamiento</vt:lpstr>
      <vt:lpstr>Presentación de PowerPoint</vt:lpstr>
      <vt:lpstr>Presentación de PowerPoint</vt:lpstr>
      <vt:lpstr>Principales metas</vt:lpstr>
      <vt:lpstr>Principales Logros 2019 – 2020 Sector Hacienda</vt:lpstr>
      <vt:lpstr>Presentación de PowerPoint</vt:lpstr>
      <vt:lpstr>2. Solicitud MGMP Inversión</vt:lpstr>
      <vt:lpstr>2.1 Solicitud MGMP Inversión</vt:lpstr>
      <vt:lpstr>Presentación de PowerPoint</vt:lpstr>
      <vt:lpstr>Presentación de PowerPoint</vt:lpstr>
      <vt:lpstr>1. Solicitud MGMP Funcionamiento</vt:lpstr>
      <vt:lpstr>Presentación de PowerPoint</vt:lpstr>
      <vt:lpstr>2. Solicitud MGMP Inversión</vt:lpstr>
      <vt:lpstr>2.1 Solicitud MGMP Inversión</vt:lpstr>
      <vt:lpstr>2.2 Solicitud MGMP Inversión</vt:lpstr>
      <vt:lpstr>Presentación de PowerPoint</vt:lpstr>
      <vt:lpstr>Presentación de PowerPoint</vt:lpstr>
      <vt:lpstr>Ingresos</vt:lpstr>
      <vt:lpstr>Ingresos</vt:lpstr>
      <vt:lpstr>Ingresos</vt:lpstr>
      <vt:lpstr>Presentación de PowerPoint</vt:lpstr>
      <vt:lpstr>2. Vigencias Futuras MGMP 2021 - 2024</vt:lpstr>
      <vt:lpstr>2. Vigencias Futuras MGMP 2021 - 2024</vt:lpstr>
      <vt:lpstr>Presentación de PowerPoint</vt:lpstr>
      <vt:lpstr>3. Solicitud MGMP Funcionamiento</vt:lpstr>
      <vt:lpstr>3.1 Solicitud MGMP Funcionamiento</vt:lpstr>
      <vt:lpstr>Presentación de PowerPoint</vt:lpstr>
      <vt:lpstr>4. Solicitud MGMP Inversión</vt:lpstr>
      <vt:lpstr>4.1 Solicitud MGMP Inversión</vt:lpstr>
      <vt:lpstr>4.2 Solicitud MGMP Inversión</vt:lpstr>
      <vt:lpstr>Presentación de PowerPoint</vt:lpstr>
      <vt:lpstr>Presentación de PowerPoint</vt:lpstr>
      <vt:lpstr>1. Vigencias Futuras MGMP 2021 - 2024</vt:lpstr>
      <vt:lpstr>1. Vigencias Futuras MGMP 2021 - 2024</vt:lpstr>
      <vt:lpstr>Presentación de PowerPoint</vt:lpstr>
      <vt:lpstr>2. Solicitud MGMP Funcionamiento</vt:lpstr>
      <vt:lpstr>2.1 Solicitud MGMP Funcionamiento</vt:lpstr>
      <vt:lpstr>Presentación de PowerPoint</vt:lpstr>
      <vt:lpstr>3. Solicitud MGMP Inversión</vt:lpstr>
      <vt:lpstr>3.1 Solicitud MGMP Inversión</vt:lpstr>
      <vt:lpstr>3.2 Solicitud MGMP Inversión</vt:lpstr>
      <vt:lpstr>Presentación de PowerPoint</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Maira Clarena Rivera Gómez</dc:creator>
  <cp:lastModifiedBy>Geraldine</cp:lastModifiedBy>
  <cp:revision>492</cp:revision>
  <dcterms:created xsi:type="dcterms:W3CDTF">2018-08-17T21:02:24Z</dcterms:created>
  <dcterms:modified xsi:type="dcterms:W3CDTF">2020-07-10T15:14:56Z</dcterms:modified>
</cp:coreProperties>
</file>