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1" r:id="rId2"/>
    <p:sldId id="272" r:id="rId3"/>
    <p:sldId id="273" r:id="rId4"/>
    <p:sldId id="284" r:id="rId5"/>
    <p:sldId id="885" r:id="rId6"/>
    <p:sldId id="276" r:id="rId7"/>
    <p:sldId id="275" r:id="rId8"/>
    <p:sldId id="277" r:id="rId9"/>
    <p:sldId id="278" r:id="rId10"/>
    <p:sldId id="280" r:id="rId11"/>
    <p:sldId id="281" r:id="rId12"/>
    <p:sldId id="424" r:id="rId13"/>
    <p:sldId id="426" r:id="rId14"/>
    <p:sldId id="425" r:id="rId15"/>
    <p:sldId id="428" r:id="rId16"/>
    <p:sldId id="427" r:id="rId17"/>
    <p:sldId id="438" r:id="rId18"/>
    <p:sldId id="429" r:id="rId19"/>
    <p:sldId id="439" r:id="rId20"/>
    <p:sldId id="414" r:id="rId21"/>
    <p:sldId id="413" r:id="rId22"/>
    <p:sldId id="440" r:id="rId23"/>
    <p:sldId id="416" r:id="rId24"/>
    <p:sldId id="430" r:id="rId25"/>
    <p:sldId id="417" r:id="rId26"/>
    <p:sldId id="418" r:id="rId27"/>
    <p:sldId id="419" r:id="rId28"/>
    <p:sldId id="886" r:id="rId29"/>
    <p:sldId id="420" r:id="rId30"/>
    <p:sldId id="421" r:id="rId31"/>
    <p:sldId id="435" r:id="rId32"/>
    <p:sldId id="436" r:id="rId33"/>
    <p:sldId id="437" r:id="rId34"/>
    <p:sldId id="887" r:id="rId35"/>
    <p:sldId id="888" r:id="rId36"/>
    <p:sldId id="551" r:id="rId37"/>
    <p:sldId id="889" r:id="rId38"/>
    <p:sldId id="552" r:id="rId39"/>
    <p:sldId id="890" r:id="rId40"/>
    <p:sldId id="553" r:id="rId41"/>
    <p:sldId id="555" r:id="rId42"/>
    <p:sldId id="891" r:id="rId43"/>
    <p:sldId id="892" r:id="rId44"/>
    <p:sldId id="893" r:id="rId45"/>
    <p:sldId id="894" r:id="rId46"/>
    <p:sldId id="306" r:id="rId47"/>
    <p:sldId id="283" r:id="rId4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584"/>
    <a:srgbClr val="0090BA"/>
    <a:srgbClr val="0462A2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F4B8D-20CC-4AD3-BB6E-FE1C98B53B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DF9C6F-7717-4AEB-95A9-C904C25284F9}">
      <dgm:prSet phldrT="[Texto]"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SISTEMA DE INFORMACIÓN </a:t>
          </a:r>
        </a:p>
      </dgm:t>
    </dgm:pt>
    <dgm:pt modelId="{38124DA5-D58B-45D0-9AFA-650C3758F780}" type="parTrans" cxnId="{EB316F79-0075-4E20-AD2B-DD4FAD76B1EB}">
      <dgm:prSet/>
      <dgm:spPr/>
      <dgm:t>
        <a:bodyPr/>
        <a:lstStyle/>
        <a:p>
          <a:endParaRPr lang="es-ES" sz="2000" b="1"/>
        </a:p>
      </dgm:t>
    </dgm:pt>
    <dgm:pt modelId="{87330770-239B-4A67-97AA-F2659EED783C}" type="sibTrans" cxnId="{EB316F79-0075-4E20-AD2B-DD4FAD76B1EB}">
      <dgm:prSet/>
      <dgm:spPr/>
      <dgm:t>
        <a:bodyPr/>
        <a:lstStyle/>
        <a:p>
          <a:endParaRPr lang="es-ES" sz="2000" b="1"/>
        </a:p>
      </dgm:t>
    </dgm:pt>
    <dgm:pt modelId="{80E305F4-814E-4B7D-A85B-F639531935AC}">
      <dgm:prSet phldrT="[Texto]"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Información</a:t>
          </a:r>
        </a:p>
        <a:p>
          <a:r>
            <a:rPr lang="es-ES" sz="2000" b="1" dirty="0">
              <a:solidFill>
                <a:schemeClr val="tx1"/>
              </a:solidFill>
            </a:rPr>
            <a:t>Presupuestaria</a:t>
          </a:r>
        </a:p>
      </dgm:t>
    </dgm:pt>
    <dgm:pt modelId="{DA1697A9-67EB-4943-8E54-689D3E843624}" type="parTrans" cxnId="{F496E57F-D85F-4EBC-9AE0-369EE9E57034}">
      <dgm:prSet/>
      <dgm:spPr/>
      <dgm:t>
        <a:bodyPr/>
        <a:lstStyle/>
        <a:p>
          <a:endParaRPr lang="es-ES" sz="2000" b="1"/>
        </a:p>
      </dgm:t>
    </dgm:pt>
    <dgm:pt modelId="{27A21BC7-5892-4813-A031-C9C360AF5CA5}" type="sibTrans" cxnId="{F496E57F-D85F-4EBC-9AE0-369EE9E57034}">
      <dgm:prSet/>
      <dgm:spPr/>
      <dgm:t>
        <a:bodyPr/>
        <a:lstStyle/>
        <a:p>
          <a:endParaRPr lang="es-ES" sz="2000" b="1"/>
        </a:p>
      </dgm:t>
    </dgm:pt>
    <dgm:pt modelId="{1D601710-2624-4F9A-AA37-20EEB1A786D1}">
      <dgm:prSet phldrT="[Texto]"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Información Financiera y de Costes de los Servicios</a:t>
          </a:r>
        </a:p>
      </dgm:t>
    </dgm:pt>
    <dgm:pt modelId="{ED2D74BE-952F-448A-9FD8-7D6D3516E3A6}" type="parTrans" cxnId="{875DCE68-235D-4B36-928F-1CA46EF2CE88}">
      <dgm:prSet/>
      <dgm:spPr/>
      <dgm:t>
        <a:bodyPr/>
        <a:lstStyle/>
        <a:p>
          <a:endParaRPr lang="es-ES" sz="2000" b="1"/>
        </a:p>
      </dgm:t>
    </dgm:pt>
    <dgm:pt modelId="{5C493255-3323-4176-AA95-E55B2C74CB9D}" type="sibTrans" cxnId="{875DCE68-235D-4B36-928F-1CA46EF2CE88}">
      <dgm:prSet/>
      <dgm:spPr/>
      <dgm:t>
        <a:bodyPr/>
        <a:lstStyle/>
        <a:p>
          <a:endParaRPr lang="es-ES" sz="2000" b="1"/>
        </a:p>
      </dgm:t>
    </dgm:pt>
    <dgm:pt modelId="{EC24D9F5-E6B2-4846-B80A-170ECA939C0F}">
      <dgm:prSet phldrT="[Texto]"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Información Estadística Pública</a:t>
          </a:r>
        </a:p>
      </dgm:t>
    </dgm:pt>
    <dgm:pt modelId="{18A5B7BE-0E91-475C-BDA0-1947891B32D1}" type="parTrans" cxnId="{17B95D2C-FF1E-4803-BBE7-4E094F66B5EA}">
      <dgm:prSet/>
      <dgm:spPr/>
      <dgm:t>
        <a:bodyPr/>
        <a:lstStyle/>
        <a:p>
          <a:endParaRPr lang="es-ES" sz="2000" b="1"/>
        </a:p>
      </dgm:t>
    </dgm:pt>
    <dgm:pt modelId="{06437834-4FCA-4B90-A141-E0E3B3E5EC24}" type="sibTrans" cxnId="{17B95D2C-FF1E-4803-BBE7-4E094F66B5EA}">
      <dgm:prSet/>
      <dgm:spPr/>
      <dgm:t>
        <a:bodyPr/>
        <a:lstStyle/>
        <a:p>
          <a:endParaRPr lang="es-ES" sz="2000" b="1"/>
        </a:p>
      </dgm:t>
    </dgm:pt>
    <dgm:pt modelId="{F40A9807-496A-4960-B0F4-4AF7A60BA078}">
      <dgm:prSet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Información no Financiera y de Sostenibilidad</a:t>
          </a:r>
        </a:p>
      </dgm:t>
    </dgm:pt>
    <dgm:pt modelId="{421388F5-C5E9-496A-A501-67E0F6BFC137}" type="parTrans" cxnId="{56BCB870-3982-4639-9DE8-AA51D96E91A7}">
      <dgm:prSet/>
      <dgm:spPr/>
      <dgm:t>
        <a:bodyPr/>
        <a:lstStyle/>
        <a:p>
          <a:endParaRPr lang="es-ES" sz="2000" b="1"/>
        </a:p>
      </dgm:t>
    </dgm:pt>
    <dgm:pt modelId="{6CB2D5D0-A930-441B-AB64-02C52CB61B05}" type="sibTrans" cxnId="{56BCB870-3982-4639-9DE8-AA51D96E91A7}">
      <dgm:prSet/>
      <dgm:spPr/>
      <dgm:t>
        <a:bodyPr/>
        <a:lstStyle/>
        <a:p>
          <a:endParaRPr lang="es-ES" sz="2000" b="1"/>
        </a:p>
      </dgm:t>
    </dgm:pt>
    <dgm:pt modelId="{14C8C1B1-9059-4043-9929-249B70BD857C}" type="pres">
      <dgm:prSet presAssocID="{0EDF4B8D-20CC-4AD3-BB6E-FE1C98B53B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E4517F-D522-4953-9FB4-5E747488BFE0}" type="pres">
      <dgm:prSet presAssocID="{4DDF9C6F-7717-4AEB-95A9-C904C25284F9}" presName="hierRoot1" presStyleCnt="0">
        <dgm:presLayoutVars>
          <dgm:hierBranch val="init"/>
        </dgm:presLayoutVars>
      </dgm:prSet>
      <dgm:spPr/>
    </dgm:pt>
    <dgm:pt modelId="{D84EA86D-FA42-46DC-A650-B38B6230A032}" type="pres">
      <dgm:prSet presAssocID="{4DDF9C6F-7717-4AEB-95A9-C904C25284F9}" presName="rootComposite1" presStyleCnt="0"/>
      <dgm:spPr/>
    </dgm:pt>
    <dgm:pt modelId="{ADAD18F6-08F1-49F9-B404-B97C41A2B315}" type="pres">
      <dgm:prSet presAssocID="{4DDF9C6F-7717-4AEB-95A9-C904C25284F9}" presName="rootText1" presStyleLbl="node0" presStyleIdx="0" presStyleCnt="1">
        <dgm:presLayoutVars>
          <dgm:chPref val="3"/>
        </dgm:presLayoutVars>
      </dgm:prSet>
      <dgm:spPr/>
    </dgm:pt>
    <dgm:pt modelId="{003634BB-8507-4DCF-86CF-34D13191F5C5}" type="pres">
      <dgm:prSet presAssocID="{4DDF9C6F-7717-4AEB-95A9-C904C25284F9}" presName="rootConnector1" presStyleLbl="node1" presStyleIdx="0" presStyleCnt="0"/>
      <dgm:spPr/>
    </dgm:pt>
    <dgm:pt modelId="{6D32A24A-41F7-4C00-88BB-BA00AFA4BA7C}" type="pres">
      <dgm:prSet presAssocID="{4DDF9C6F-7717-4AEB-95A9-C904C25284F9}" presName="hierChild2" presStyleCnt="0"/>
      <dgm:spPr/>
    </dgm:pt>
    <dgm:pt modelId="{D0AC7D6C-B7B9-4748-B1F1-44A9E2910676}" type="pres">
      <dgm:prSet presAssocID="{DA1697A9-67EB-4943-8E54-689D3E843624}" presName="Name37" presStyleLbl="parChTrans1D2" presStyleIdx="0" presStyleCnt="4"/>
      <dgm:spPr/>
    </dgm:pt>
    <dgm:pt modelId="{8CCF15DB-13CF-479F-B256-8B929D3CB64A}" type="pres">
      <dgm:prSet presAssocID="{80E305F4-814E-4B7D-A85B-F639531935AC}" presName="hierRoot2" presStyleCnt="0">
        <dgm:presLayoutVars>
          <dgm:hierBranch val="init"/>
        </dgm:presLayoutVars>
      </dgm:prSet>
      <dgm:spPr/>
    </dgm:pt>
    <dgm:pt modelId="{508EA330-6E75-4256-95AA-06B2EED297C6}" type="pres">
      <dgm:prSet presAssocID="{80E305F4-814E-4B7D-A85B-F639531935AC}" presName="rootComposite" presStyleCnt="0"/>
      <dgm:spPr/>
    </dgm:pt>
    <dgm:pt modelId="{B8445EA7-9D16-41E2-A83E-7EEB093C6859}" type="pres">
      <dgm:prSet presAssocID="{80E305F4-814E-4B7D-A85B-F639531935AC}" presName="rootText" presStyleLbl="node2" presStyleIdx="0" presStyleCnt="4">
        <dgm:presLayoutVars>
          <dgm:chPref val="3"/>
        </dgm:presLayoutVars>
      </dgm:prSet>
      <dgm:spPr/>
    </dgm:pt>
    <dgm:pt modelId="{8C3AE3C8-1A0B-418D-ABFB-45604F35AF23}" type="pres">
      <dgm:prSet presAssocID="{80E305F4-814E-4B7D-A85B-F639531935AC}" presName="rootConnector" presStyleLbl="node2" presStyleIdx="0" presStyleCnt="4"/>
      <dgm:spPr/>
    </dgm:pt>
    <dgm:pt modelId="{55E97C1A-B447-45F0-BC53-1F5AEBF98707}" type="pres">
      <dgm:prSet presAssocID="{80E305F4-814E-4B7D-A85B-F639531935AC}" presName="hierChild4" presStyleCnt="0"/>
      <dgm:spPr/>
    </dgm:pt>
    <dgm:pt modelId="{E63460B6-A6EB-4A07-A2CE-7011D16D6E64}" type="pres">
      <dgm:prSet presAssocID="{80E305F4-814E-4B7D-A85B-F639531935AC}" presName="hierChild5" presStyleCnt="0"/>
      <dgm:spPr/>
    </dgm:pt>
    <dgm:pt modelId="{330B6A4C-B667-4E69-8AEC-EE0F52FC9AD7}" type="pres">
      <dgm:prSet presAssocID="{ED2D74BE-952F-448A-9FD8-7D6D3516E3A6}" presName="Name37" presStyleLbl="parChTrans1D2" presStyleIdx="1" presStyleCnt="4"/>
      <dgm:spPr/>
    </dgm:pt>
    <dgm:pt modelId="{D66D40B7-4116-4CC7-9AC8-414FAC9B9A28}" type="pres">
      <dgm:prSet presAssocID="{1D601710-2624-4F9A-AA37-20EEB1A786D1}" presName="hierRoot2" presStyleCnt="0">
        <dgm:presLayoutVars>
          <dgm:hierBranch val="init"/>
        </dgm:presLayoutVars>
      </dgm:prSet>
      <dgm:spPr/>
    </dgm:pt>
    <dgm:pt modelId="{52055F7B-7422-45D3-8E08-14CF1504034E}" type="pres">
      <dgm:prSet presAssocID="{1D601710-2624-4F9A-AA37-20EEB1A786D1}" presName="rootComposite" presStyleCnt="0"/>
      <dgm:spPr/>
    </dgm:pt>
    <dgm:pt modelId="{47E6106C-979E-43BB-8616-B7E04C708A42}" type="pres">
      <dgm:prSet presAssocID="{1D601710-2624-4F9A-AA37-20EEB1A786D1}" presName="rootText" presStyleLbl="node2" presStyleIdx="1" presStyleCnt="4" custScaleX="96844" custScaleY="134349">
        <dgm:presLayoutVars>
          <dgm:chPref val="3"/>
        </dgm:presLayoutVars>
      </dgm:prSet>
      <dgm:spPr/>
    </dgm:pt>
    <dgm:pt modelId="{72421121-8B70-4FD5-886B-1591149A5B9E}" type="pres">
      <dgm:prSet presAssocID="{1D601710-2624-4F9A-AA37-20EEB1A786D1}" presName="rootConnector" presStyleLbl="node2" presStyleIdx="1" presStyleCnt="4"/>
      <dgm:spPr/>
    </dgm:pt>
    <dgm:pt modelId="{C56A4EF2-CF18-4720-AB5A-3A4E6B29EE11}" type="pres">
      <dgm:prSet presAssocID="{1D601710-2624-4F9A-AA37-20EEB1A786D1}" presName="hierChild4" presStyleCnt="0"/>
      <dgm:spPr/>
    </dgm:pt>
    <dgm:pt modelId="{D6B2A51A-CB46-4DC7-86FC-9D27C2C1A3AD}" type="pres">
      <dgm:prSet presAssocID="{1D601710-2624-4F9A-AA37-20EEB1A786D1}" presName="hierChild5" presStyleCnt="0"/>
      <dgm:spPr/>
    </dgm:pt>
    <dgm:pt modelId="{A20D5509-2CF2-469F-ABB9-216DBACFE8AC}" type="pres">
      <dgm:prSet presAssocID="{18A5B7BE-0E91-475C-BDA0-1947891B32D1}" presName="Name37" presStyleLbl="parChTrans1D2" presStyleIdx="2" presStyleCnt="4"/>
      <dgm:spPr/>
    </dgm:pt>
    <dgm:pt modelId="{6A2752A9-94E7-4652-BD84-71D572E68A70}" type="pres">
      <dgm:prSet presAssocID="{EC24D9F5-E6B2-4846-B80A-170ECA939C0F}" presName="hierRoot2" presStyleCnt="0">
        <dgm:presLayoutVars>
          <dgm:hierBranch val="init"/>
        </dgm:presLayoutVars>
      </dgm:prSet>
      <dgm:spPr/>
    </dgm:pt>
    <dgm:pt modelId="{14AA1DBA-73C3-4D60-9D42-F9C47C1986F0}" type="pres">
      <dgm:prSet presAssocID="{EC24D9F5-E6B2-4846-B80A-170ECA939C0F}" presName="rootComposite" presStyleCnt="0"/>
      <dgm:spPr/>
    </dgm:pt>
    <dgm:pt modelId="{9059EB73-95B1-4F70-88E9-3C3DDEBE0199}" type="pres">
      <dgm:prSet presAssocID="{EC24D9F5-E6B2-4846-B80A-170ECA939C0F}" presName="rootText" presStyleLbl="node2" presStyleIdx="2" presStyleCnt="4">
        <dgm:presLayoutVars>
          <dgm:chPref val="3"/>
        </dgm:presLayoutVars>
      </dgm:prSet>
      <dgm:spPr/>
    </dgm:pt>
    <dgm:pt modelId="{800DE653-692A-484C-A917-F0B586A60577}" type="pres">
      <dgm:prSet presAssocID="{EC24D9F5-E6B2-4846-B80A-170ECA939C0F}" presName="rootConnector" presStyleLbl="node2" presStyleIdx="2" presStyleCnt="4"/>
      <dgm:spPr/>
    </dgm:pt>
    <dgm:pt modelId="{3A64B348-0BA9-4D89-90D8-70FE840928B3}" type="pres">
      <dgm:prSet presAssocID="{EC24D9F5-E6B2-4846-B80A-170ECA939C0F}" presName="hierChild4" presStyleCnt="0"/>
      <dgm:spPr/>
    </dgm:pt>
    <dgm:pt modelId="{6E93E17D-593C-4AD8-93A6-4FE58BD48354}" type="pres">
      <dgm:prSet presAssocID="{EC24D9F5-E6B2-4846-B80A-170ECA939C0F}" presName="hierChild5" presStyleCnt="0"/>
      <dgm:spPr/>
    </dgm:pt>
    <dgm:pt modelId="{CF4371A9-8766-4AF4-9E49-0EFC4CB8ADB5}" type="pres">
      <dgm:prSet presAssocID="{421388F5-C5E9-496A-A501-67E0F6BFC137}" presName="Name37" presStyleLbl="parChTrans1D2" presStyleIdx="3" presStyleCnt="4"/>
      <dgm:spPr/>
    </dgm:pt>
    <dgm:pt modelId="{52896F25-E0A9-47A3-B59C-BC5EA671FF4D}" type="pres">
      <dgm:prSet presAssocID="{F40A9807-496A-4960-B0F4-4AF7A60BA078}" presName="hierRoot2" presStyleCnt="0">
        <dgm:presLayoutVars>
          <dgm:hierBranch val="init"/>
        </dgm:presLayoutVars>
      </dgm:prSet>
      <dgm:spPr/>
    </dgm:pt>
    <dgm:pt modelId="{FBF71F69-F4DC-44F3-8214-01E38015065A}" type="pres">
      <dgm:prSet presAssocID="{F40A9807-496A-4960-B0F4-4AF7A60BA078}" presName="rootComposite" presStyleCnt="0"/>
      <dgm:spPr/>
    </dgm:pt>
    <dgm:pt modelId="{948670EB-9F46-4CBC-938F-4C4B5C5B3DC9}" type="pres">
      <dgm:prSet presAssocID="{F40A9807-496A-4960-B0F4-4AF7A60BA078}" presName="rootText" presStyleLbl="node2" presStyleIdx="3" presStyleCnt="4">
        <dgm:presLayoutVars>
          <dgm:chPref val="3"/>
        </dgm:presLayoutVars>
      </dgm:prSet>
      <dgm:spPr/>
    </dgm:pt>
    <dgm:pt modelId="{C29B0561-7285-4692-9577-4CD6360845E8}" type="pres">
      <dgm:prSet presAssocID="{F40A9807-496A-4960-B0F4-4AF7A60BA078}" presName="rootConnector" presStyleLbl="node2" presStyleIdx="3" presStyleCnt="4"/>
      <dgm:spPr/>
    </dgm:pt>
    <dgm:pt modelId="{0A6B9F85-3295-46CE-BEDB-6C3CDFD6B4B9}" type="pres">
      <dgm:prSet presAssocID="{F40A9807-496A-4960-B0F4-4AF7A60BA078}" presName="hierChild4" presStyleCnt="0"/>
      <dgm:spPr/>
    </dgm:pt>
    <dgm:pt modelId="{90DB7F38-9660-4FA0-96CE-F7C6541BF251}" type="pres">
      <dgm:prSet presAssocID="{F40A9807-496A-4960-B0F4-4AF7A60BA078}" presName="hierChild5" presStyleCnt="0"/>
      <dgm:spPr/>
    </dgm:pt>
    <dgm:pt modelId="{25B5DC18-2273-455D-A615-122C42C21E34}" type="pres">
      <dgm:prSet presAssocID="{4DDF9C6F-7717-4AEB-95A9-C904C25284F9}" presName="hierChild3" presStyleCnt="0"/>
      <dgm:spPr/>
    </dgm:pt>
  </dgm:ptLst>
  <dgm:cxnLst>
    <dgm:cxn modelId="{77C4AF26-AD59-45B8-AF2B-8FD36FB828CD}" type="presOf" srcId="{421388F5-C5E9-496A-A501-67E0F6BFC137}" destId="{CF4371A9-8766-4AF4-9E49-0EFC4CB8ADB5}" srcOrd="0" destOrd="0" presId="urn:microsoft.com/office/officeart/2005/8/layout/orgChart1"/>
    <dgm:cxn modelId="{141BF828-20DF-43A8-B8AD-9220F29EEFC5}" type="presOf" srcId="{1D601710-2624-4F9A-AA37-20EEB1A786D1}" destId="{47E6106C-979E-43BB-8616-B7E04C708A42}" srcOrd="0" destOrd="0" presId="urn:microsoft.com/office/officeart/2005/8/layout/orgChart1"/>
    <dgm:cxn modelId="{4038F429-9C08-4E9A-976C-6C51B2CF5657}" type="presOf" srcId="{EC24D9F5-E6B2-4846-B80A-170ECA939C0F}" destId="{9059EB73-95B1-4F70-88E9-3C3DDEBE0199}" srcOrd="0" destOrd="0" presId="urn:microsoft.com/office/officeart/2005/8/layout/orgChart1"/>
    <dgm:cxn modelId="{17B95D2C-FF1E-4803-BBE7-4E094F66B5EA}" srcId="{4DDF9C6F-7717-4AEB-95A9-C904C25284F9}" destId="{EC24D9F5-E6B2-4846-B80A-170ECA939C0F}" srcOrd="2" destOrd="0" parTransId="{18A5B7BE-0E91-475C-BDA0-1947891B32D1}" sibTransId="{06437834-4FCA-4B90-A141-E0E3B3E5EC24}"/>
    <dgm:cxn modelId="{CD32BE40-142B-467C-9D81-004611A48D41}" type="presOf" srcId="{0EDF4B8D-20CC-4AD3-BB6E-FE1C98B53BA6}" destId="{14C8C1B1-9059-4043-9929-249B70BD857C}" srcOrd="0" destOrd="0" presId="urn:microsoft.com/office/officeart/2005/8/layout/orgChart1"/>
    <dgm:cxn modelId="{875DCE68-235D-4B36-928F-1CA46EF2CE88}" srcId="{4DDF9C6F-7717-4AEB-95A9-C904C25284F9}" destId="{1D601710-2624-4F9A-AA37-20EEB1A786D1}" srcOrd="1" destOrd="0" parTransId="{ED2D74BE-952F-448A-9FD8-7D6D3516E3A6}" sibTransId="{5C493255-3323-4176-AA95-E55B2C74CB9D}"/>
    <dgm:cxn modelId="{32C41A4C-6702-48F3-901F-7B1DEBBFC660}" type="presOf" srcId="{4DDF9C6F-7717-4AEB-95A9-C904C25284F9}" destId="{ADAD18F6-08F1-49F9-B404-B97C41A2B315}" srcOrd="0" destOrd="0" presId="urn:microsoft.com/office/officeart/2005/8/layout/orgChart1"/>
    <dgm:cxn modelId="{56BCB870-3982-4639-9DE8-AA51D96E91A7}" srcId="{4DDF9C6F-7717-4AEB-95A9-C904C25284F9}" destId="{F40A9807-496A-4960-B0F4-4AF7A60BA078}" srcOrd="3" destOrd="0" parTransId="{421388F5-C5E9-496A-A501-67E0F6BFC137}" sibTransId="{6CB2D5D0-A930-441B-AB64-02C52CB61B05}"/>
    <dgm:cxn modelId="{43BED254-49A6-45A2-9BA3-57B4EE73C5BE}" type="presOf" srcId="{4DDF9C6F-7717-4AEB-95A9-C904C25284F9}" destId="{003634BB-8507-4DCF-86CF-34D13191F5C5}" srcOrd="1" destOrd="0" presId="urn:microsoft.com/office/officeart/2005/8/layout/orgChart1"/>
    <dgm:cxn modelId="{EB316F79-0075-4E20-AD2B-DD4FAD76B1EB}" srcId="{0EDF4B8D-20CC-4AD3-BB6E-FE1C98B53BA6}" destId="{4DDF9C6F-7717-4AEB-95A9-C904C25284F9}" srcOrd="0" destOrd="0" parTransId="{38124DA5-D58B-45D0-9AFA-650C3758F780}" sibTransId="{87330770-239B-4A67-97AA-F2659EED783C}"/>
    <dgm:cxn modelId="{5B32F47D-C109-43BC-8212-318BCD89AD12}" type="presOf" srcId="{F40A9807-496A-4960-B0F4-4AF7A60BA078}" destId="{948670EB-9F46-4CBC-938F-4C4B5C5B3DC9}" srcOrd="0" destOrd="0" presId="urn:microsoft.com/office/officeart/2005/8/layout/orgChart1"/>
    <dgm:cxn modelId="{F496E57F-D85F-4EBC-9AE0-369EE9E57034}" srcId="{4DDF9C6F-7717-4AEB-95A9-C904C25284F9}" destId="{80E305F4-814E-4B7D-A85B-F639531935AC}" srcOrd="0" destOrd="0" parTransId="{DA1697A9-67EB-4943-8E54-689D3E843624}" sibTransId="{27A21BC7-5892-4813-A031-C9C360AF5CA5}"/>
    <dgm:cxn modelId="{8BB3F4A3-560B-4DF6-BE9F-1A3BA810BDA6}" type="presOf" srcId="{F40A9807-496A-4960-B0F4-4AF7A60BA078}" destId="{C29B0561-7285-4692-9577-4CD6360845E8}" srcOrd="1" destOrd="0" presId="urn:microsoft.com/office/officeart/2005/8/layout/orgChart1"/>
    <dgm:cxn modelId="{B1F4A9A6-33EB-4A3B-906B-45FF94D91FD5}" type="presOf" srcId="{ED2D74BE-952F-448A-9FD8-7D6D3516E3A6}" destId="{330B6A4C-B667-4E69-8AEC-EE0F52FC9AD7}" srcOrd="0" destOrd="0" presId="urn:microsoft.com/office/officeart/2005/8/layout/orgChart1"/>
    <dgm:cxn modelId="{05E9BFB6-C447-4337-8123-73265756B7B4}" type="presOf" srcId="{EC24D9F5-E6B2-4846-B80A-170ECA939C0F}" destId="{800DE653-692A-484C-A917-F0B586A60577}" srcOrd="1" destOrd="0" presId="urn:microsoft.com/office/officeart/2005/8/layout/orgChart1"/>
    <dgm:cxn modelId="{E7F671C6-AC74-4F29-928D-D8218DA10F47}" type="presOf" srcId="{DA1697A9-67EB-4943-8E54-689D3E843624}" destId="{D0AC7D6C-B7B9-4748-B1F1-44A9E2910676}" srcOrd="0" destOrd="0" presId="urn:microsoft.com/office/officeart/2005/8/layout/orgChart1"/>
    <dgm:cxn modelId="{480BAFC8-C079-47ED-80F8-FD9669718BDE}" type="presOf" srcId="{18A5B7BE-0E91-475C-BDA0-1947891B32D1}" destId="{A20D5509-2CF2-469F-ABB9-216DBACFE8AC}" srcOrd="0" destOrd="0" presId="urn:microsoft.com/office/officeart/2005/8/layout/orgChart1"/>
    <dgm:cxn modelId="{681F7BCC-DB96-474C-9983-ACD077DCEC76}" type="presOf" srcId="{80E305F4-814E-4B7D-A85B-F639531935AC}" destId="{8C3AE3C8-1A0B-418D-ABFB-45604F35AF23}" srcOrd="1" destOrd="0" presId="urn:microsoft.com/office/officeart/2005/8/layout/orgChart1"/>
    <dgm:cxn modelId="{28B146DC-14CB-40AA-8ED0-A386248A9382}" type="presOf" srcId="{80E305F4-814E-4B7D-A85B-F639531935AC}" destId="{B8445EA7-9D16-41E2-A83E-7EEB093C6859}" srcOrd="0" destOrd="0" presId="urn:microsoft.com/office/officeart/2005/8/layout/orgChart1"/>
    <dgm:cxn modelId="{5D7AC6F2-8D20-4A5D-B7E2-8DB3DAEB9CB7}" type="presOf" srcId="{1D601710-2624-4F9A-AA37-20EEB1A786D1}" destId="{72421121-8B70-4FD5-886B-1591149A5B9E}" srcOrd="1" destOrd="0" presId="urn:microsoft.com/office/officeart/2005/8/layout/orgChart1"/>
    <dgm:cxn modelId="{B92F460B-F948-4A91-9198-A85E1458F2E8}" type="presParOf" srcId="{14C8C1B1-9059-4043-9929-249B70BD857C}" destId="{02E4517F-D522-4953-9FB4-5E747488BFE0}" srcOrd="0" destOrd="0" presId="urn:microsoft.com/office/officeart/2005/8/layout/orgChart1"/>
    <dgm:cxn modelId="{E085BD9D-338C-4C17-BA04-3AB85BD66119}" type="presParOf" srcId="{02E4517F-D522-4953-9FB4-5E747488BFE0}" destId="{D84EA86D-FA42-46DC-A650-B38B6230A032}" srcOrd="0" destOrd="0" presId="urn:microsoft.com/office/officeart/2005/8/layout/orgChart1"/>
    <dgm:cxn modelId="{F981DF12-B0CE-4B26-86E6-93C6B21F5C50}" type="presParOf" srcId="{D84EA86D-FA42-46DC-A650-B38B6230A032}" destId="{ADAD18F6-08F1-49F9-B404-B97C41A2B315}" srcOrd="0" destOrd="0" presId="urn:microsoft.com/office/officeart/2005/8/layout/orgChart1"/>
    <dgm:cxn modelId="{63CDA473-A9EA-47E1-8619-837DADB0C538}" type="presParOf" srcId="{D84EA86D-FA42-46DC-A650-B38B6230A032}" destId="{003634BB-8507-4DCF-86CF-34D13191F5C5}" srcOrd="1" destOrd="0" presId="urn:microsoft.com/office/officeart/2005/8/layout/orgChart1"/>
    <dgm:cxn modelId="{D0814552-662D-42FF-9CE8-FEEF9A0853D6}" type="presParOf" srcId="{02E4517F-D522-4953-9FB4-5E747488BFE0}" destId="{6D32A24A-41F7-4C00-88BB-BA00AFA4BA7C}" srcOrd="1" destOrd="0" presId="urn:microsoft.com/office/officeart/2005/8/layout/orgChart1"/>
    <dgm:cxn modelId="{2CBD49B4-2B58-4687-B564-68BD8FDA4CE2}" type="presParOf" srcId="{6D32A24A-41F7-4C00-88BB-BA00AFA4BA7C}" destId="{D0AC7D6C-B7B9-4748-B1F1-44A9E2910676}" srcOrd="0" destOrd="0" presId="urn:microsoft.com/office/officeart/2005/8/layout/orgChart1"/>
    <dgm:cxn modelId="{2E64DDC5-2B4F-4233-9CFB-7AE7365181C1}" type="presParOf" srcId="{6D32A24A-41F7-4C00-88BB-BA00AFA4BA7C}" destId="{8CCF15DB-13CF-479F-B256-8B929D3CB64A}" srcOrd="1" destOrd="0" presId="urn:microsoft.com/office/officeart/2005/8/layout/orgChart1"/>
    <dgm:cxn modelId="{5CB66555-8E4A-42E8-8A73-8CC10C14937D}" type="presParOf" srcId="{8CCF15DB-13CF-479F-B256-8B929D3CB64A}" destId="{508EA330-6E75-4256-95AA-06B2EED297C6}" srcOrd="0" destOrd="0" presId="urn:microsoft.com/office/officeart/2005/8/layout/orgChart1"/>
    <dgm:cxn modelId="{E03A8D95-A11F-469A-965F-77DD70A7968D}" type="presParOf" srcId="{508EA330-6E75-4256-95AA-06B2EED297C6}" destId="{B8445EA7-9D16-41E2-A83E-7EEB093C6859}" srcOrd="0" destOrd="0" presId="urn:microsoft.com/office/officeart/2005/8/layout/orgChart1"/>
    <dgm:cxn modelId="{D754410B-1500-4051-B983-59A7B9A036AC}" type="presParOf" srcId="{508EA330-6E75-4256-95AA-06B2EED297C6}" destId="{8C3AE3C8-1A0B-418D-ABFB-45604F35AF23}" srcOrd="1" destOrd="0" presId="urn:microsoft.com/office/officeart/2005/8/layout/orgChart1"/>
    <dgm:cxn modelId="{965765CB-B855-4897-9E18-DBE383FC68A7}" type="presParOf" srcId="{8CCF15DB-13CF-479F-B256-8B929D3CB64A}" destId="{55E97C1A-B447-45F0-BC53-1F5AEBF98707}" srcOrd="1" destOrd="0" presId="urn:microsoft.com/office/officeart/2005/8/layout/orgChart1"/>
    <dgm:cxn modelId="{3FE1B7E9-43A8-48C4-B774-7899124F203A}" type="presParOf" srcId="{8CCF15DB-13CF-479F-B256-8B929D3CB64A}" destId="{E63460B6-A6EB-4A07-A2CE-7011D16D6E64}" srcOrd="2" destOrd="0" presId="urn:microsoft.com/office/officeart/2005/8/layout/orgChart1"/>
    <dgm:cxn modelId="{F0BD8B00-D262-460E-9AC1-72702954BC9A}" type="presParOf" srcId="{6D32A24A-41F7-4C00-88BB-BA00AFA4BA7C}" destId="{330B6A4C-B667-4E69-8AEC-EE0F52FC9AD7}" srcOrd="2" destOrd="0" presId="urn:microsoft.com/office/officeart/2005/8/layout/orgChart1"/>
    <dgm:cxn modelId="{6CA1C772-E01F-4C1A-BA61-73CE640CA144}" type="presParOf" srcId="{6D32A24A-41F7-4C00-88BB-BA00AFA4BA7C}" destId="{D66D40B7-4116-4CC7-9AC8-414FAC9B9A28}" srcOrd="3" destOrd="0" presId="urn:microsoft.com/office/officeart/2005/8/layout/orgChart1"/>
    <dgm:cxn modelId="{4A1C335F-47FD-4D76-971A-16B25711CF18}" type="presParOf" srcId="{D66D40B7-4116-4CC7-9AC8-414FAC9B9A28}" destId="{52055F7B-7422-45D3-8E08-14CF1504034E}" srcOrd="0" destOrd="0" presId="urn:microsoft.com/office/officeart/2005/8/layout/orgChart1"/>
    <dgm:cxn modelId="{3845CE1F-CD45-459C-85BF-3ECC084BA1F4}" type="presParOf" srcId="{52055F7B-7422-45D3-8E08-14CF1504034E}" destId="{47E6106C-979E-43BB-8616-B7E04C708A42}" srcOrd="0" destOrd="0" presId="urn:microsoft.com/office/officeart/2005/8/layout/orgChart1"/>
    <dgm:cxn modelId="{60CCB4FF-9D0B-4551-B071-339C00FBEE9B}" type="presParOf" srcId="{52055F7B-7422-45D3-8E08-14CF1504034E}" destId="{72421121-8B70-4FD5-886B-1591149A5B9E}" srcOrd="1" destOrd="0" presId="urn:microsoft.com/office/officeart/2005/8/layout/orgChart1"/>
    <dgm:cxn modelId="{E04D2043-3A4A-4200-B6BF-E6B57A577BB6}" type="presParOf" srcId="{D66D40B7-4116-4CC7-9AC8-414FAC9B9A28}" destId="{C56A4EF2-CF18-4720-AB5A-3A4E6B29EE11}" srcOrd="1" destOrd="0" presId="urn:microsoft.com/office/officeart/2005/8/layout/orgChart1"/>
    <dgm:cxn modelId="{D4F2E423-CE8D-446C-B8FB-126C7454EB14}" type="presParOf" srcId="{D66D40B7-4116-4CC7-9AC8-414FAC9B9A28}" destId="{D6B2A51A-CB46-4DC7-86FC-9D27C2C1A3AD}" srcOrd="2" destOrd="0" presId="urn:microsoft.com/office/officeart/2005/8/layout/orgChart1"/>
    <dgm:cxn modelId="{1D484813-4A5A-4128-8EB3-463DF7078740}" type="presParOf" srcId="{6D32A24A-41F7-4C00-88BB-BA00AFA4BA7C}" destId="{A20D5509-2CF2-469F-ABB9-216DBACFE8AC}" srcOrd="4" destOrd="0" presId="urn:microsoft.com/office/officeart/2005/8/layout/orgChart1"/>
    <dgm:cxn modelId="{476E3CAC-1D50-4200-8506-AE5A33CA5299}" type="presParOf" srcId="{6D32A24A-41F7-4C00-88BB-BA00AFA4BA7C}" destId="{6A2752A9-94E7-4652-BD84-71D572E68A70}" srcOrd="5" destOrd="0" presId="urn:microsoft.com/office/officeart/2005/8/layout/orgChart1"/>
    <dgm:cxn modelId="{936B30FC-6A7C-4A0B-8B36-1158347296C8}" type="presParOf" srcId="{6A2752A9-94E7-4652-BD84-71D572E68A70}" destId="{14AA1DBA-73C3-4D60-9D42-F9C47C1986F0}" srcOrd="0" destOrd="0" presId="urn:microsoft.com/office/officeart/2005/8/layout/orgChart1"/>
    <dgm:cxn modelId="{C0FB0922-1DFB-4F3B-819C-25EFB95523FE}" type="presParOf" srcId="{14AA1DBA-73C3-4D60-9D42-F9C47C1986F0}" destId="{9059EB73-95B1-4F70-88E9-3C3DDEBE0199}" srcOrd="0" destOrd="0" presId="urn:microsoft.com/office/officeart/2005/8/layout/orgChart1"/>
    <dgm:cxn modelId="{E2BAC326-828E-44CD-A3E0-2A30D8866C3D}" type="presParOf" srcId="{14AA1DBA-73C3-4D60-9D42-F9C47C1986F0}" destId="{800DE653-692A-484C-A917-F0B586A60577}" srcOrd="1" destOrd="0" presId="urn:microsoft.com/office/officeart/2005/8/layout/orgChart1"/>
    <dgm:cxn modelId="{8A242A38-6C80-4B73-81BD-1125BA139C84}" type="presParOf" srcId="{6A2752A9-94E7-4652-BD84-71D572E68A70}" destId="{3A64B348-0BA9-4D89-90D8-70FE840928B3}" srcOrd="1" destOrd="0" presId="urn:microsoft.com/office/officeart/2005/8/layout/orgChart1"/>
    <dgm:cxn modelId="{57B8D55C-F494-45B3-996D-E06D7786A2D8}" type="presParOf" srcId="{6A2752A9-94E7-4652-BD84-71D572E68A70}" destId="{6E93E17D-593C-4AD8-93A6-4FE58BD48354}" srcOrd="2" destOrd="0" presId="urn:microsoft.com/office/officeart/2005/8/layout/orgChart1"/>
    <dgm:cxn modelId="{44CBC4CC-F570-4EFB-9168-47362D520A8F}" type="presParOf" srcId="{6D32A24A-41F7-4C00-88BB-BA00AFA4BA7C}" destId="{CF4371A9-8766-4AF4-9E49-0EFC4CB8ADB5}" srcOrd="6" destOrd="0" presId="urn:microsoft.com/office/officeart/2005/8/layout/orgChart1"/>
    <dgm:cxn modelId="{D9D6BB62-6819-4597-84B2-CD130FCA4451}" type="presParOf" srcId="{6D32A24A-41F7-4C00-88BB-BA00AFA4BA7C}" destId="{52896F25-E0A9-47A3-B59C-BC5EA671FF4D}" srcOrd="7" destOrd="0" presId="urn:microsoft.com/office/officeart/2005/8/layout/orgChart1"/>
    <dgm:cxn modelId="{2A60B748-7FCE-4CBF-A647-FAC7469AE1EF}" type="presParOf" srcId="{52896F25-E0A9-47A3-B59C-BC5EA671FF4D}" destId="{FBF71F69-F4DC-44F3-8214-01E38015065A}" srcOrd="0" destOrd="0" presId="urn:microsoft.com/office/officeart/2005/8/layout/orgChart1"/>
    <dgm:cxn modelId="{25D4D462-86FE-4F9B-9381-2B36E7B4F441}" type="presParOf" srcId="{FBF71F69-F4DC-44F3-8214-01E38015065A}" destId="{948670EB-9F46-4CBC-938F-4C4B5C5B3DC9}" srcOrd="0" destOrd="0" presId="urn:microsoft.com/office/officeart/2005/8/layout/orgChart1"/>
    <dgm:cxn modelId="{BED41C90-84CB-4553-BAA0-32B7B3129E38}" type="presParOf" srcId="{FBF71F69-F4DC-44F3-8214-01E38015065A}" destId="{C29B0561-7285-4692-9577-4CD6360845E8}" srcOrd="1" destOrd="0" presId="urn:microsoft.com/office/officeart/2005/8/layout/orgChart1"/>
    <dgm:cxn modelId="{6621B550-2437-492E-9451-EB87344DE411}" type="presParOf" srcId="{52896F25-E0A9-47A3-B59C-BC5EA671FF4D}" destId="{0A6B9F85-3295-46CE-BEDB-6C3CDFD6B4B9}" srcOrd="1" destOrd="0" presId="urn:microsoft.com/office/officeart/2005/8/layout/orgChart1"/>
    <dgm:cxn modelId="{031679DF-5BDF-49C8-A16F-B50009255215}" type="presParOf" srcId="{52896F25-E0A9-47A3-B59C-BC5EA671FF4D}" destId="{90DB7F38-9660-4FA0-96CE-F7C6541BF251}" srcOrd="2" destOrd="0" presId="urn:microsoft.com/office/officeart/2005/8/layout/orgChart1"/>
    <dgm:cxn modelId="{475EEF88-7F87-42DB-A410-8667A46386D1}" type="presParOf" srcId="{02E4517F-D522-4953-9FB4-5E747488BFE0}" destId="{25B5DC18-2273-455D-A615-122C42C21E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A4F37-26E0-4576-A524-2F545AFF0D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33F435-9296-4C88-BAFE-4AB2988AC471}">
      <dgm:prSet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 rtl="0"/>
          <a:r>
            <a:rPr lang="es-ES" sz="2000" b="1" dirty="0">
              <a:solidFill>
                <a:schemeClr val="tx1"/>
              </a:solidFill>
            </a:rPr>
            <a:t>Como mínimo, el verificador tendrá que pronunciarse sobre </a:t>
          </a:r>
          <a:r>
            <a:rPr lang="es-ES" sz="2000" b="1" i="1" dirty="0">
              <a:solidFill>
                <a:schemeClr val="tx1"/>
              </a:solidFill>
            </a:rPr>
            <a:t>la incorporación o no de este tipo de información y su conformidad con las normas o recomendaciones legales y profesionales</a:t>
          </a:r>
        </a:p>
      </dgm:t>
    </dgm:pt>
    <dgm:pt modelId="{83A5047C-7EE5-4B9A-8EB9-F5A8414FB36D}" type="parTrans" cxnId="{9EDFA323-6CD7-4157-999B-5FFAD5585A40}">
      <dgm:prSet/>
      <dgm:spPr/>
      <dgm:t>
        <a:bodyPr/>
        <a:lstStyle/>
        <a:p>
          <a:endParaRPr lang="es-ES"/>
        </a:p>
      </dgm:t>
    </dgm:pt>
    <dgm:pt modelId="{11A0C505-F69A-4DE8-98BE-D7A408C3F474}" type="sibTrans" cxnId="{9EDFA323-6CD7-4157-999B-5FFAD5585A40}">
      <dgm:prSet/>
      <dgm:spPr/>
      <dgm:t>
        <a:bodyPr/>
        <a:lstStyle/>
        <a:p>
          <a:endParaRPr lang="es-ES"/>
        </a:p>
      </dgm:t>
    </dgm:pt>
    <dgm:pt modelId="{169C47C8-F0D1-453F-B083-16CA2588EE8F}">
      <dgm:prSet custT="1"/>
      <dgm:spPr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just" rtl="0"/>
          <a:r>
            <a:rPr lang="es-ES" sz="2000" b="1" dirty="0">
              <a:solidFill>
                <a:schemeClr val="tx1"/>
              </a:solidFill>
            </a:rPr>
            <a:t>La metodología de la </a:t>
          </a:r>
          <a:r>
            <a:rPr lang="es-ES" sz="2000" b="1" i="1" dirty="0">
              <a:solidFill>
                <a:schemeClr val="tx1"/>
              </a:solidFill>
            </a:rPr>
            <a:t>auditoría operativa </a:t>
          </a:r>
          <a:r>
            <a:rPr lang="es-ES" sz="2000" b="1" dirty="0">
              <a:solidFill>
                <a:schemeClr val="tx1"/>
              </a:solidFill>
            </a:rPr>
            <a:t>constituirá sin duda una referencia adecuada para orientar el desarrollo y el alcance de la labor del auditor o verificador de los informes integrados, cuando estos comiencen a presentarse por las entidades públicas</a:t>
          </a:r>
          <a:endParaRPr lang="es-ES" sz="2000" dirty="0">
            <a:solidFill>
              <a:schemeClr val="tx1"/>
            </a:solidFill>
          </a:endParaRPr>
        </a:p>
      </dgm:t>
    </dgm:pt>
    <dgm:pt modelId="{F3F02C45-7602-4BE6-B526-2649671715B7}" type="parTrans" cxnId="{564CE88A-0182-4718-838F-128ED5F70973}">
      <dgm:prSet/>
      <dgm:spPr/>
      <dgm:t>
        <a:bodyPr/>
        <a:lstStyle/>
        <a:p>
          <a:endParaRPr lang="es-ES"/>
        </a:p>
      </dgm:t>
    </dgm:pt>
    <dgm:pt modelId="{68300E62-05FE-44D1-9000-29414B150D64}" type="sibTrans" cxnId="{564CE88A-0182-4718-838F-128ED5F70973}">
      <dgm:prSet/>
      <dgm:spPr/>
      <dgm:t>
        <a:bodyPr/>
        <a:lstStyle/>
        <a:p>
          <a:endParaRPr lang="es-ES"/>
        </a:p>
      </dgm:t>
    </dgm:pt>
    <dgm:pt modelId="{F5175DF3-DC1C-4FAA-8474-CEA8EBE61EBA}" type="pres">
      <dgm:prSet presAssocID="{418A4F37-26E0-4576-A524-2F545AFF0D99}" presName="linear" presStyleCnt="0">
        <dgm:presLayoutVars>
          <dgm:animLvl val="lvl"/>
          <dgm:resizeHandles val="exact"/>
        </dgm:presLayoutVars>
      </dgm:prSet>
      <dgm:spPr/>
    </dgm:pt>
    <dgm:pt modelId="{A95D7426-0D6A-4A0C-A2CB-208871A4E5BA}" type="pres">
      <dgm:prSet presAssocID="{C633F435-9296-4C88-BAFE-4AB2988AC471}" presName="parentText" presStyleLbl="node1" presStyleIdx="0" presStyleCnt="2" custLinFactY="-58295" custLinFactNeighborY="-100000">
        <dgm:presLayoutVars>
          <dgm:chMax val="0"/>
          <dgm:bulletEnabled val="1"/>
        </dgm:presLayoutVars>
      </dgm:prSet>
      <dgm:spPr/>
    </dgm:pt>
    <dgm:pt modelId="{E61517CC-3235-438A-97E2-EB5A7F88F0A0}" type="pres">
      <dgm:prSet presAssocID="{11A0C505-F69A-4DE8-98BE-D7A408C3F474}" presName="spacer" presStyleCnt="0"/>
      <dgm:spPr/>
    </dgm:pt>
    <dgm:pt modelId="{E74338AE-35DD-48B4-B14E-53DD4BA188B3}" type="pres">
      <dgm:prSet presAssocID="{169C47C8-F0D1-453F-B083-16CA2588EE8F}" presName="parentText" presStyleLbl="node1" presStyleIdx="1" presStyleCnt="2" custScaleX="99595" custScaleY="95964" custLinFactY="-3401" custLinFactNeighborX="-314" custLinFactNeighborY="-100000">
        <dgm:presLayoutVars>
          <dgm:chMax val="0"/>
          <dgm:bulletEnabled val="1"/>
        </dgm:presLayoutVars>
      </dgm:prSet>
      <dgm:spPr/>
    </dgm:pt>
  </dgm:ptLst>
  <dgm:cxnLst>
    <dgm:cxn modelId="{9EDFA323-6CD7-4157-999B-5FFAD5585A40}" srcId="{418A4F37-26E0-4576-A524-2F545AFF0D99}" destId="{C633F435-9296-4C88-BAFE-4AB2988AC471}" srcOrd="0" destOrd="0" parTransId="{83A5047C-7EE5-4B9A-8EB9-F5A8414FB36D}" sibTransId="{11A0C505-F69A-4DE8-98BE-D7A408C3F474}"/>
    <dgm:cxn modelId="{564CE88A-0182-4718-838F-128ED5F70973}" srcId="{418A4F37-26E0-4576-A524-2F545AFF0D99}" destId="{169C47C8-F0D1-453F-B083-16CA2588EE8F}" srcOrd="1" destOrd="0" parTransId="{F3F02C45-7602-4BE6-B526-2649671715B7}" sibTransId="{68300E62-05FE-44D1-9000-29414B150D64}"/>
    <dgm:cxn modelId="{D61DAC9D-48DD-41E7-8231-1AB0E63734E8}" type="presOf" srcId="{169C47C8-F0D1-453F-B083-16CA2588EE8F}" destId="{E74338AE-35DD-48B4-B14E-53DD4BA188B3}" srcOrd="0" destOrd="0" presId="urn:microsoft.com/office/officeart/2005/8/layout/vList2"/>
    <dgm:cxn modelId="{2E12E2C7-A77E-43AF-90B0-CCF6F2142866}" type="presOf" srcId="{418A4F37-26E0-4576-A524-2F545AFF0D99}" destId="{F5175DF3-DC1C-4FAA-8474-CEA8EBE61EBA}" srcOrd="0" destOrd="0" presId="urn:microsoft.com/office/officeart/2005/8/layout/vList2"/>
    <dgm:cxn modelId="{081571F7-4E7B-4651-BB8D-436B1A21D3B8}" type="presOf" srcId="{C633F435-9296-4C88-BAFE-4AB2988AC471}" destId="{A95D7426-0D6A-4A0C-A2CB-208871A4E5BA}" srcOrd="0" destOrd="0" presId="urn:microsoft.com/office/officeart/2005/8/layout/vList2"/>
    <dgm:cxn modelId="{F8683EB7-94E7-4BA6-B1D6-03D000DC8901}" type="presParOf" srcId="{F5175DF3-DC1C-4FAA-8474-CEA8EBE61EBA}" destId="{A95D7426-0D6A-4A0C-A2CB-208871A4E5BA}" srcOrd="0" destOrd="0" presId="urn:microsoft.com/office/officeart/2005/8/layout/vList2"/>
    <dgm:cxn modelId="{27304F1B-24A7-433D-BC0C-66305A00B0CA}" type="presParOf" srcId="{F5175DF3-DC1C-4FAA-8474-CEA8EBE61EBA}" destId="{E61517CC-3235-438A-97E2-EB5A7F88F0A0}" srcOrd="1" destOrd="0" presId="urn:microsoft.com/office/officeart/2005/8/layout/vList2"/>
    <dgm:cxn modelId="{7D4B6060-CCC1-4EBD-8A0C-8198777B4F1E}" type="presParOf" srcId="{F5175DF3-DC1C-4FAA-8474-CEA8EBE61EBA}" destId="{E74338AE-35DD-48B4-B14E-53DD4BA188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71A9-8766-4AF4-9E49-0EFC4CB8ADB5}">
      <dsp:nvSpPr>
        <dsp:cNvPr id="0" name=""/>
        <dsp:cNvSpPr/>
      </dsp:nvSpPr>
      <dsp:spPr>
        <a:xfrm>
          <a:off x="4165876" y="1496898"/>
          <a:ext cx="3257246" cy="38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8"/>
              </a:lnTo>
              <a:lnTo>
                <a:pt x="3257246" y="190088"/>
              </a:lnTo>
              <a:lnTo>
                <a:pt x="3257246" y="3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5509-2CF2-469F-ABB9-216DBACFE8AC}">
      <dsp:nvSpPr>
        <dsp:cNvPr id="0" name=""/>
        <dsp:cNvSpPr/>
      </dsp:nvSpPr>
      <dsp:spPr>
        <a:xfrm>
          <a:off x="4165876" y="1496898"/>
          <a:ext cx="1066703" cy="38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8"/>
              </a:lnTo>
              <a:lnTo>
                <a:pt x="1066703" y="190088"/>
              </a:lnTo>
              <a:lnTo>
                <a:pt x="1066703" y="3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B6A4C-B667-4E69-8AEC-EE0F52FC9AD7}">
      <dsp:nvSpPr>
        <dsp:cNvPr id="0" name=""/>
        <dsp:cNvSpPr/>
      </dsp:nvSpPr>
      <dsp:spPr>
        <a:xfrm>
          <a:off x="3070604" y="1496898"/>
          <a:ext cx="1095271" cy="380176"/>
        </a:xfrm>
        <a:custGeom>
          <a:avLst/>
          <a:gdLst/>
          <a:ahLst/>
          <a:cxnLst/>
          <a:rect l="0" t="0" r="0" b="0"/>
          <a:pathLst>
            <a:path>
              <a:moveTo>
                <a:pt x="1095271" y="0"/>
              </a:moveTo>
              <a:lnTo>
                <a:pt x="1095271" y="190088"/>
              </a:lnTo>
              <a:lnTo>
                <a:pt x="0" y="190088"/>
              </a:lnTo>
              <a:lnTo>
                <a:pt x="0" y="3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C7D6C-B7B9-4748-B1F1-44A9E2910676}">
      <dsp:nvSpPr>
        <dsp:cNvPr id="0" name=""/>
        <dsp:cNvSpPr/>
      </dsp:nvSpPr>
      <dsp:spPr>
        <a:xfrm>
          <a:off x="908629" y="1496898"/>
          <a:ext cx="3257246" cy="380176"/>
        </a:xfrm>
        <a:custGeom>
          <a:avLst/>
          <a:gdLst/>
          <a:ahLst/>
          <a:cxnLst/>
          <a:rect l="0" t="0" r="0" b="0"/>
          <a:pathLst>
            <a:path>
              <a:moveTo>
                <a:pt x="3257246" y="0"/>
              </a:moveTo>
              <a:lnTo>
                <a:pt x="3257246" y="190088"/>
              </a:lnTo>
              <a:lnTo>
                <a:pt x="0" y="190088"/>
              </a:lnTo>
              <a:lnTo>
                <a:pt x="0" y="380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D18F6-08F1-49F9-B404-B97C41A2B315}">
      <dsp:nvSpPr>
        <dsp:cNvPr id="0" name=""/>
        <dsp:cNvSpPr/>
      </dsp:nvSpPr>
      <dsp:spPr>
        <a:xfrm>
          <a:off x="3260692" y="591715"/>
          <a:ext cx="1810366" cy="905183"/>
        </a:xfrm>
        <a:prstGeom prst="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SISTEMA DE INFORMACIÓN </a:t>
          </a:r>
        </a:p>
      </dsp:txBody>
      <dsp:txXfrm>
        <a:off x="3260692" y="591715"/>
        <a:ext cx="1810366" cy="905183"/>
      </dsp:txXfrm>
    </dsp:sp>
    <dsp:sp modelId="{B8445EA7-9D16-41E2-A83E-7EEB093C6859}">
      <dsp:nvSpPr>
        <dsp:cNvPr id="0" name=""/>
        <dsp:cNvSpPr/>
      </dsp:nvSpPr>
      <dsp:spPr>
        <a:xfrm>
          <a:off x="3446" y="1877075"/>
          <a:ext cx="1810366" cy="905183"/>
        </a:xfrm>
        <a:prstGeom prst="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Información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Presupuestaria</a:t>
          </a:r>
        </a:p>
      </dsp:txBody>
      <dsp:txXfrm>
        <a:off x="3446" y="1877075"/>
        <a:ext cx="1810366" cy="905183"/>
      </dsp:txXfrm>
    </dsp:sp>
    <dsp:sp modelId="{47E6106C-979E-43BB-8616-B7E04C708A42}">
      <dsp:nvSpPr>
        <dsp:cNvPr id="0" name=""/>
        <dsp:cNvSpPr/>
      </dsp:nvSpPr>
      <dsp:spPr>
        <a:xfrm>
          <a:off x="2193989" y="1877075"/>
          <a:ext cx="1753230" cy="1216104"/>
        </a:xfrm>
        <a:prstGeom prst="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Información Financiera y de Costes de los Servicios</a:t>
          </a:r>
        </a:p>
      </dsp:txBody>
      <dsp:txXfrm>
        <a:off x="2193989" y="1877075"/>
        <a:ext cx="1753230" cy="1216104"/>
      </dsp:txXfrm>
    </dsp:sp>
    <dsp:sp modelId="{9059EB73-95B1-4F70-88E9-3C3DDEBE0199}">
      <dsp:nvSpPr>
        <dsp:cNvPr id="0" name=""/>
        <dsp:cNvSpPr/>
      </dsp:nvSpPr>
      <dsp:spPr>
        <a:xfrm>
          <a:off x="4327396" y="1877075"/>
          <a:ext cx="1810366" cy="905183"/>
        </a:xfrm>
        <a:prstGeom prst="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Información Estadística Pública</a:t>
          </a:r>
        </a:p>
      </dsp:txBody>
      <dsp:txXfrm>
        <a:off x="4327396" y="1877075"/>
        <a:ext cx="1810366" cy="905183"/>
      </dsp:txXfrm>
    </dsp:sp>
    <dsp:sp modelId="{948670EB-9F46-4CBC-938F-4C4B5C5B3DC9}">
      <dsp:nvSpPr>
        <dsp:cNvPr id="0" name=""/>
        <dsp:cNvSpPr/>
      </dsp:nvSpPr>
      <dsp:spPr>
        <a:xfrm>
          <a:off x="6517939" y="1877075"/>
          <a:ext cx="1810366" cy="905183"/>
        </a:xfrm>
        <a:prstGeom prst="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Información no Financiera y de Sostenibilidad</a:t>
          </a:r>
        </a:p>
      </dsp:txBody>
      <dsp:txXfrm>
        <a:off x="6517939" y="1877075"/>
        <a:ext cx="1810366" cy="90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D7426-0D6A-4A0C-A2CB-208871A4E5BA}">
      <dsp:nvSpPr>
        <dsp:cNvPr id="0" name=""/>
        <dsp:cNvSpPr/>
      </dsp:nvSpPr>
      <dsp:spPr>
        <a:xfrm>
          <a:off x="0" y="0"/>
          <a:ext cx="8794872" cy="1272960"/>
        </a:xfrm>
        <a:prstGeom prst="round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Como mínimo, el verificador tendrá que pronunciarse sobre </a:t>
          </a:r>
          <a:r>
            <a:rPr lang="es-ES" sz="2000" b="1" i="1" kern="1200" dirty="0">
              <a:solidFill>
                <a:schemeClr val="tx1"/>
              </a:solidFill>
            </a:rPr>
            <a:t>la incorporación o no de este tipo de información y su conformidad con las normas o recomendaciones legales y profesionales</a:t>
          </a:r>
        </a:p>
      </dsp:txBody>
      <dsp:txXfrm>
        <a:off x="62141" y="62141"/>
        <a:ext cx="8670590" cy="1148678"/>
      </dsp:txXfrm>
    </dsp:sp>
    <dsp:sp modelId="{E74338AE-35DD-48B4-B14E-53DD4BA188B3}">
      <dsp:nvSpPr>
        <dsp:cNvPr id="0" name=""/>
        <dsp:cNvSpPr/>
      </dsp:nvSpPr>
      <dsp:spPr>
        <a:xfrm>
          <a:off x="0" y="1756201"/>
          <a:ext cx="8759252" cy="1221583"/>
        </a:xfrm>
        <a:prstGeom prst="roundRect">
          <a:avLst/>
        </a:prstGeom>
        <a:gradFill flip="none" rotWithShape="0">
          <a:gsLst>
            <a:gs pos="0">
              <a:srgbClr val="418584">
                <a:tint val="66000"/>
                <a:satMod val="160000"/>
              </a:srgbClr>
            </a:gs>
            <a:gs pos="50000">
              <a:srgbClr val="418584">
                <a:tint val="44500"/>
                <a:satMod val="160000"/>
              </a:srgbClr>
            </a:gs>
            <a:gs pos="100000">
              <a:srgbClr val="418584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La metodología de la </a:t>
          </a:r>
          <a:r>
            <a:rPr lang="es-ES" sz="2000" b="1" i="1" kern="1200" dirty="0">
              <a:solidFill>
                <a:schemeClr val="tx1"/>
              </a:solidFill>
            </a:rPr>
            <a:t>auditoría operativa </a:t>
          </a:r>
          <a:r>
            <a:rPr lang="es-ES" sz="2000" b="1" kern="1200" dirty="0">
              <a:solidFill>
                <a:schemeClr val="tx1"/>
              </a:solidFill>
            </a:rPr>
            <a:t>constituirá sin duda una referencia adecuada para orientar el desarrollo y el alcance de la labor del auditor o verificador de los informes integrados, cuando estos comiencen a presentarse por las entidades públicas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9633" y="1815834"/>
        <a:ext cx="8639986" cy="1102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49FC-AF2C-40C3-9240-AEB6434DB4D1}" type="datetimeFigureOut">
              <a:rPr lang="es-ES" smtClean="0"/>
              <a:t>13/10/2021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7E83-0FF5-4931-A909-6E7BD5C312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30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BDE0CD5-63C0-4057-8FFF-BD2FE2AC9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76D8C-9F0C-47E0-AB5D-D2E484209E15}" type="slidenum">
              <a:rPr lang="es-ES" altLang="es-ES" sz="1200" smtClean="0"/>
              <a:pPr/>
              <a:t>12</a:t>
            </a:fld>
            <a:endParaRPr lang="es-ES" altLang="es-E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AE1678D-315B-4EE1-95F1-481CEE326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C831A0E-31AC-494C-A31F-44EE7A718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9011BF0-0847-439F-9A39-ED4D1D149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23DFEF-AD4C-468E-9396-D81E56846F37}" type="slidenum">
              <a:rPr lang="es-ES" altLang="es-ES" sz="1200" smtClean="0"/>
              <a:pPr/>
              <a:t>13</a:t>
            </a:fld>
            <a:endParaRPr lang="es-ES" altLang="es-E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0E369E-0BA0-4D5E-BF88-B0ADD8383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91802C3-050E-46B8-BFA8-1532923E0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5FA0D7F-BCB3-47A9-8899-4857D9E8B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16E6D-85FC-4BDB-B661-60958279FA5F}" type="slidenum">
              <a:rPr lang="es-ES" altLang="es-ES" sz="1200" smtClean="0"/>
              <a:pPr/>
              <a:t>14</a:t>
            </a:fld>
            <a:endParaRPr lang="es-ES" altLang="es-E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900E15B-18F0-409E-9A10-EFC98CFE2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C49AEEE-3975-49FF-9885-612DFC52B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5BFBF4A-B887-411B-B977-B4C50BB9C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5913FA-1C2D-43DF-94F3-0718D1A2F7A8}" type="slidenum">
              <a:rPr lang="es-ES" altLang="es-ES" sz="1200" smtClean="0"/>
              <a:pPr/>
              <a:t>15</a:t>
            </a:fld>
            <a:endParaRPr lang="es-ES" altLang="es-E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E51F0B5-FEE6-4CE5-B87C-B3AB00C19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F7784AC-800E-43DC-A448-828F6DAED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5D3AB5A-5684-4638-A015-41F70DC2B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D8387-CCF5-41A1-B948-4198F75C2F51}" type="slidenum">
              <a:rPr lang="es-ES" altLang="es-ES" sz="1200" smtClean="0"/>
              <a:pPr/>
              <a:t>16</a:t>
            </a:fld>
            <a:endParaRPr lang="es-ES" altLang="es-E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A904CBF-832E-4580-ACC6-B92419587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6B55619-C84B-4231-B7D2-42B8D24B1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5D3AB5A-5684-4638-A015-41F70DC2B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D8387-CCF5-41A1-B948-4198F75C2F51}" type="slidenum">
              <a:rPr lang="es-ES" altLang="es-ES" sz="1200" smtClean="0"/>
              <a:pPr/>
              <a:t>17</a:t>
            </a:fld>
            <a:endParaRPr lang="es-ES" altLang="es-E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A904CBF-832E-4580-ACC6-B92419587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6B55619-C84B-4231-B7D2-42B8D24B1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320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242071C-1CF7-4E8B-B9AF-0DE5F5291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6C8A05-B16D-43D2-8DE1-B2B7877170AE}" type="slidenum">
              <a:rPr lang="es-ES" altLang="es-ES" sz="1200" smtClean="0"/>
              <a:pPr/>
              <a:t>18</a:t>
            </a:fld>
            <a:endParaRPr lang="es-ES" altLang="es-E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65B79ED-678C-4116-A638-420A242D1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FE9C3AC-AFBB-4C48-850F-6F6B1DD70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5D3AB5A-5684-4638-A015-41F70DC2B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D8387-CCF5-41A1-B948-4198F75C2F51}" type="slidenum">
              <a:rPr lang="es-ES" altLang="es-ES" sz="1200" smtClean="0"/>
              <a:pPr/>
              <a:t>19</a:t>
            </a:fld>
            <a:endParaRPr lang="es-ES" altLang="es-E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A904CBF-832E-4580-ACC6-B92419587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6B55619-C84B-4231-B7D2-42B8D24B1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4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8"/>
            <a:ext cx="12192000" cy="68879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9C1D02-DEB8-4CE4-97FE-A7A0CE4F1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995" y="2855219"/>
            <a:ext cx="11014270" cy="1281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3" y="1634836"/>
            <a:ext cx="11014075" cy="10944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68" y="4013547"/>
            <a:ext cx="11014270" cy="620712"/>
          </a:xfrm>
        </p:spPr>
        <p:txBody>
          <a:bodyPr/>
          <a:lstStyle>
            <a:lvl1pPr algn="ctr">
              <a:defRPr sz="2400">
                <a:solidFill>
                  <a:srgbClr val="418584"/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68" y="3247669"/>
            <a:ext cx="11014270" cy="455522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D430C4-52C3-4CBF-8D84-59BCF04A7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4634259"/>
            <a:ext cx="6709719" cy="2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845C426-9B99-4EAE-AFA8-87FF290D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79" y="1670334"/>
            <a:ext cx="103114" cy="35173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39" y="1818167"/>
            <a:ext cx="3530193" cy="3221665"/>
          </a:xfrm>
        </p:spPr>
        <p:txBody>
          <a:bodyPr/>
          <a:lstStyle>
            <a:lvl1pPr>
              <a:defRPr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1556" y="1242205"/>
            <a:ext cx="6483693" cy="4390844"/>
          </a:xfrm>
          <a:ln w="38100">
            <a:solidFill>
              <a:srgbClr val="418584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34381F-9007-43A5-B121-C999D3A436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1EE73-F32A-4A85-AF39-EAF566295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01" y="653536"/>
            <a:ext cx="10349111" cy="60715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título.</a:t>
            </a:r>
            <a:endParaRPr lang="es-CO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F478335-9906-4445-8FC9-B82FD95D0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3536"/>
            <a:ext cx="978195" cy="607156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22E2AD-8D67-4DCB-97A6-511218D8CC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77F5E-0BC5-4602-ABC4-0AB53CD800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5BDD682C-6E4A-438D-B086-256D707B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" y="653973"/>
            <a:ext cx="977492" cy="6067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FFA084A-C34C-499F-858A-E6620FADE20A}"/>
              </a:ext>
            </a:extLst>
          </p:cNvPr>
          <p:cNvSpPr txBox="1">
            <a:spLocks/>
          </p:cNvSpPr>
          <p:nvPr userDrawn="1"/>
        </p:nvSpPr>
        <p:spPr>
          <a:xfrm>
            <a:off x="1105601" y="653536"/>
            <a:ext cx="10349111" cy="60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462A2"/>
                </a:solidFill>
              </a:rPr>
              <a:t>Haga clic para escribir el título.</a:t>
            </a:r>
            <a:endParaRPr lang="es-CO" dirty="0">
              <a:solidFill>
                <a:srgbClr val="0462A2"/>
              </a:solidFill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CA8FE8-E9FF-4703-9824-DCE760F2D5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EE027-67E2-4935-8E93-BA95F75E4E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58B2CC-C204-478A-8528-B41C5153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2104A40-DBD3-4138-B2A0-C4D5CB7A7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170"/>
          <a:stretch/>
        </p:blipFill>
        <p:spPr>
          <a:xfrm>
            <a:off x="223286" y="1157290"/>
            <a:ext cx="11111023" cy="19395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7805257-82E0-4526-854E-4385DCA62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696" y="5986193"/>
            <a:ext cx="2922240" cy="306261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88BD599-6AEA-4BB6-A78D-55764765BE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26" y="5998176"/>
            <a:ext cx="171672" cy="32617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B1899E-2844-420D-B04A-38A36C5DF770}"/>
              </a:ext>
            </a:extLst>
          </p:cNvPr>
          <p:cNvSpPr txBox="1"/>
          <p:nvPr userDrawn="1"/>
        </p:nvSpPr>
        <p:spPr>
          <a:xfrm>
            <a:off x="3689499" y="5976598"/>
            <a:ext cx="39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50" dirty="0">
                <a:solidFill>
                  <a:srgbClr val="135479"/>
                </a:solidFill>
                <a:latin typeface="Myriad pro"/>
              </a:rPr>
              <a:t>@ContaduriaGeneraldelaNacionCGN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5F9561B-D2EE-45FF-8064-98D3ADC4D4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669" y="6008133"/>
            <a:ext cx="367514" cy="30626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DB164-359B-402B-BCA8-456577B28B71}"/>
              </a:ext>
            </a:extLst>
          </p:cNvPr>
          <p:cNvSpPr txBox="1"/>
          <p:nvPr userDrawn="1"/>
        </p:nvSpPr>
        <p:spPr>
          <a:xfrm>
            <a:off x="8129284" y="5970410"/>
            <a:ext cx="199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@Contaduria_CGN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794E9DB-709A-4D08-97C1-883731C935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9115" y="6015829"/>
            <a:ext cx="426522" cy="2985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0CA380-7081-4817-8BA3-A3293A36D25D}"/>
              </a:ext>
            </a:extLst>
          </p:cNvPr>
          <p:cNvSpPr txBox="1"/>
          <p:nvPr userDrawn="1"/>
        </p:nvSpPr>
        <p:spPr>
          <a:xfrm>
            <a:off x="10757441" y="5962351"/>
            <a:ext cx="1263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CGNOficial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AC42-E0F9-497A-BDF2-CF7CAEF90E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63991" y="1309688"/>
            <a:ext cx="2916409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insertar QR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1B6AA05-DAF4-4BC3-A8C0-12176A4D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1688"/>
          <a:stretch/>
        </p:blipFill>
        <p:spPr>
          <a:xfrm>
            <a:off x="223286" y="4694339"/>
            <a:ext cx="11111023" cy="8699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A1A2585-D5B3-4E29-9048-541188285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106" b="25031"/>
          <a:stretch/>
        </p:blipFill>
        <p:spPr>
          <a:xfrm>
            <a:off x="793630" y="2944241"/>
            <a:ext cx="9609827" cy="1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F3A31B4-970F-4AD9-9E28-4482B402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EB0-17C0-43F1-AB32-073462E63A56}" type="datetimeFigureOut">
              <a:rPr lang="es-ES"/>
              <a:pPr>
                <a:defRPr/>
              </a:pPr>
              <a:t>13/10/2021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2C1103-3125-4381-AF18-BC61CC33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4DF9CD9-89EC-466B-90A4-F98B453B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7A7D-3A96-4479-97AB-2EC4521FD8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475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B48F-0BB4-47DF-B468-41A1070558CD}" type="datetime1">
              <a:rPr lang="es-ES" smtClean="0"/>
              <a:t>13/10/2021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730C-7CA5-4C7D-AA3A-6CE777C826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9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7082"/>
            <a:ext cx="5573233" cy="382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AE6F06-2C59-41F2-9C56-F6F7B4E8F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5534150"/>
            <a:ext cx="3541104" cy="1424646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211" y="881110"/>
            <a:ext cx="4497560" cy="4924467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1110"/>
            <a:ext cx="5573233" cy="80957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EB2D242-A956-4104-8AB8-0747BF7A8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2" r="-1126" b="75446"/>
          <a:stretch/>
        </p:blipFill>
        <p:spPr>
          <a:xfrm>
            <a:off x="492642" y="5289531"/>
            <a:ext cx="11332774" cy="271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31BDDE-5E3E-4FDA-96E6-5A959B13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27" y="4732638"/>
            <a:ext cx="10164725" cy="42789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nombre del video.</a:t>
            </a:r>
            <a:endParaRPr lang="es-CO" dirty="0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0305276D-5BD8-4926-A8EC-4DF90E00CB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141227" y="1037280"/>
            <a:ext cx="10164725" cy="3373253"/>
          </a:xfrm>
          <a:ln w="28575">
            <a:solidFill>
              <a:srgbClr val="0090BA"/>
            </a:solidFill>
          </a:ln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2D9CBA-1297-4E63-8681-EBC244BB87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5160535"/>
            <a:ext cx="4015556" cy="1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88569A38-E143-4E2C-934E-30985851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D87B93-0D7C-4DEC-9A4E-5C49F8048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25" y="2369128"/>
            <a:ext cx="10515600" cy="1384166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0EDC5F5-D0C9-4608-BC13-E957FE93F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9302"/>
          <a:stretch/>
        </p:blipFill>
        <p:spPr>
          <a:xfrm>
            <a:off x="280675" y="3995931"/>
            <a:ext cx="11668948" cy="64196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131B16-766E-45F7-9985-81A5E36C9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424"/>
          <a:stretch/>
        </p:blipFill>
        <p:spPr>
          <a:xfrm>
            <a:off x="3020683" y="5196957"/>
            <a:ext cx="6150634" cy="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081A437-3D02-42D9-9B2F-F90263D9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0A3BF31-5BCB-49E3-AB68-079F1EA25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FF19-ED7D-47D6-9DB7-D93C7841B3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9F4F2D6-4B0B-4BA6-9A13-1A8C7B7D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86823B-7D0E-4EDE-BD1D-F0441AC7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E3A20F-5D0F-499D-9F26-08AE17777C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1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8307484D-B88F-45C3-9D51-C381BB5B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FCE27E1-D7A4-4C8D-B337-FA9B71F8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F9EEA1-A95B-469D-8BA7-85C6427F6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838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1A5D4CE-C8D0-45FB-965B-93CF0218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18837" cy="68531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FFC796B-0CF7-4B39-97AE-68F33B92F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F4650C-9105-4F66-A9D4-D81E6BA6DF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090BA"/>
                </a:solidFill>
              </a:defRPr>
            </a:lvl1pPr>
            <a:lvl2pPr>
              <a:defRPr>
                <a:solidFill>
                  <a:srgbClr val="0090BA"/>
                </a:solidFill>
              </a:defRPr>
            </a:lvl2pPr>
            <a:lvl3pPr>
              <a:defRPr>
                <a:solidFill>
                  <a:srgbClr val="0090BA"/>
                </a:solidFill>
              </a:defRPr>
            </a:lvl3pPr>
            <a:lvl4pPr>
              <a:defRPr>
                <a:solidFill>
                  <a:srgbClr val="0090BA"/>
                </a:solidFill>
              </a:defRPr>
            </a:lvl4pPr>
            <a:lvl5pPr>
              <a:defRPr>
                <a:solidFill>
                  <a:srgbClr val="0090BA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1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25D30-5411-4F18-8B65-34C3B57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patrón.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A5732-8039-4A4C-8C17-2760B153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21C62-D702-4F09-8027-B33AD7090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B85-F8D0-46EF-AAD1-EB27A87AEB3B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C3CF-375F-40A3-9F7D-AF7DB069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EF84B-8CB0-420F-A195-72029A79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206F-55AA-42A9-86F2-67AF81B475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9" y="1844675"/>
            <a:ext cx="3530193" cy="3221665"/>
          </a:xfrm>
        </p:spPr>
        <p:txBody>
          <a:bodyPr/>
          <a:lstStyle/>
          <a:p>
            <a:r>
              <a:rPr lang="es-CO" dirty="0" err="1"/>
              <a:t>The</a:t>
            </a:r>
            <a:r>
              <a:rPr lang="es-CO" dirty="0"/>
              <a:t> triple </a:t>
            </a:r>
            <a:r>
              <a:rPr lang="es-CO" dirty="0" err="1"/>
              <a:t>Bottom</a:t>
            </a:r>
            <a:r>
              <a:rPr lang="es-CO" dirty="0"/>
              <a:t> line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0E63E5F-215A-4C19-8183-0B35D90D4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2268" y="1233577"/>
            <a:ext cx="6483693" cy="4390844"/>
          </a:xfrm>
        </p:spPr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A001C302-E4BC-4B61-A945-B2D755DE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959" y="1553497"/>
            <a:ext cx="6252957" cy="34412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1400" b="1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1400">
              <a:cs typeface="Calibri" panose="020F0502020204030204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8EB2958F-C93C-4AC0-80A8-652B46DC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87" y="3342765"/>
            <a:ext cx="1713337" cy="731326"/>
          </a:xfrm>
          <a:prstGeom prst="ellipse">
            <a:avLst/>
          </a:prstGeo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400" i="1" dirty="0">
                <a:cs typeface="Calibri" panose="020F0502020204030204" pitchFamily="34" charset="0"/>
              </a:rPr>
              <a:t>Sostenibilidad Ambiental</a:t>
            </a:r>
            <a:endParaRPr lang="es-ES_tradnl" altLang="es-ES" sz="1400" dirty="0">
              <a:cs typeface="Calibri" panose="020F0502020204030204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AE8CE33-1451-4103-A4E7-1AAA0884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087" y="3387212"/>
            <a:ext cx="1776918" cy="5492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400" i="1">
                <a:cs typeface="Calibri" panose="020F0502020204030204" pitchFamily="34" charset="0"/>
              </a:rPr>
              <a:t>Sostenibilidad Social</a:t>
            </a:r>
            <a:endParaRPr lang="es-ES_tradnl" altLang="es-ES" sz="1400"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A4967-3061-4C64-9A2B-9F978652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309" y="3302719"/>
            <a:ext cx="1713337" cy="549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400" i="1" dirty="0">
                <a:cs typeface="Calibri" panose="020F0502020204030204" pitchFamily="34" charset="0"/>
              </a:rPr>
              <a:t>Sostenibilidad Económica</a:t>
            </a:r>
            <a:endParaRPr lang="es-ES_tradnl" altLang="es-ES" sz="1400" dirty="0">
              <a:cs typeface="Calibri" panose="020F0502020204030204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AE0BD0B-F14F-4CDA-91D8-E62ADB702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670" y="1844675"/>
            <a:ext cx="2743200" cy="851976"/>
          </a:xfrm>
          <a:prstGeom prst="ellipse">
            <a:avLst/>
          </a:prstGeom>
          <a:gradFill flip="none" rotWithShape="1">
            <a:gsLst>
              <a:gs pos="0">
                <a:srgbClr val="0090BA">
                  <a:tint val="66000"/>
                  <a:satMod val="160000"/>
                </a:srgbClr>
              </a:gs>
              <a:gs pos="50000">
                <a:srgbClr val="0090BA">
                  <a:tint val="44500"/>
                  <a:satMod val="160000"/>
                </a:srgbClr>
              </a:gs>
              <a:gs pos="100000">
                <a:srgbClr val="0090B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1400" b="1" dirty="0">
                <a:cs typeface="Calibri" panose="020F0502020204030204" pitchFamily="34" charset="0"/>
              </a:rPr>
              <a:t>DESARROLLO SOSTENIBLE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1400" dirty="0">
              <a:cs typeface="Calibri" panose="020F0502020204030204" pitchFamily="34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B5495EB2-5A1E-4723-BDE3-5D05C25C2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2359" y="2696652"/>
            <a:ext cx="48259" cy="6962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C136E320-CC1A-47E2-AF15-CD2379944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0424" y="2446461"/>
            <a:ext cx="1000482" cy="7667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B39C1D4B-2AAB-41BC-BB4D-DCD35FD5E4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6569" y="2576001"/>
            <a:ext cx="745653" cy="7667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44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Las áreas de la Responsabilidad Social de las AAPP</a:t>
            </a:r>
          </a:p>
        </p:txBody>
      </p:sp>
      <p:graphicFrame>
        <p:nvGraphicFramePr>
          <p:cNvPr id="6" name="Marcador de contenido 6">
            <a:extLst>
              <a:ext uri="{FF2B5EF4-FFF2-40B4-BE49-F238E27FC236}">
                <a16:creationId xmlns:a16="http://schemas.microsoft.com/office/drawing/2014/main" id="{F87403C8-4351-4CF1-81C9-BA2420C81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581905"/>
              </p:ext>
            </p:extLst>
          </p:nvPr>
        </p:nvGraphicFramePr>
        <p:xfrm>
          <a:off x="1327355" y="1831328"/>
          <a:ext cx="9842090" cy="402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997">
                  <a:extLst>
                    <a:ext uri="{9D8B030D-6E8A-4147-A177-3AD203B41FA5}">
                      <a16:colId xmlns:a16="http://schemas.microsoft.com/office/drawing/2014/main" val="1910977110"/>
                    </a:ext>
                  </a:extLst>
                </a:gridCol>
                <a:gridCol w="2510967">
                  <a:extLst>
                    <a:ext uri="{9D8B030D-6E8A-4147-A177-3AD203B41FA5}">
                      <a16:colId xmlns:a16="http://schemas.microsoft.com/office/drawing/2014/main" val="99974252"/>
                    </a:ext>
                  </a:extLst>
                </a:gridCol>
                <a:gridCol w="1838386">
                  <a:extLst>
                    <a:ext uri="{9D8B030D-6E8A-4147-A177-3AD203B41FA5}">
                      <a16:colId xmlns:a16="http://schemas.microsoft.com/office/drawing/2014/main" val="2637163441"/>
                    </a:ext>
                  </a:extLst>
                </a:gridCol>
                <a:gridCol w="4102740">
                  <a:extLst>
                    <a:ext uri="{9D8B030D-6E8A-4147-A177-3AD203B41FA5}">
                      <a16:colId xmlns:a16="http://schemas.microsoft.com/office/drawing/2014/main" val="115651634"/>
                    </a:ext>
                  </a:extLst>
                </a:gridCol>
              </a:tblGrid>
              <a:tr h="311853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Económica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Medioambiental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7253997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Beneficio social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Buen gobierno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Ecoeficiencia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30299601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algn="l" fontAlgn="b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Gestión de la diversidad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Economía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Productos medioambientes responsables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3137355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algn="l" fontAlgn="b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Igualdad de género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Eficiencia Eficacia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Consumo responsable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1769831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pPr algn="l" fontAlgn="b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28610703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sociales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Inversiones sostenibles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Identificación y minimización de impactos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5951422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algn="l" fontAlgn="b"/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y concienciación social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Contratación sostenible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Conservación del entorno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1279260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Gestión del riesgo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Políticas de cuidado medioambiente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rgbClr val="418584">
                            <a:tint val="66000"/>
                            <a:satMod val="160000"/>
                          </a:srgbClr>
                        </a:gs>
                        <a:gs pos="50000">
                          <a:srgbClr val="418584">
                            <a:tint val="44500"/>
                            <a:satMod val="160000"/>
                          </a:srgbClr>
                        </a:gs>
                        <a:gs pos="100000">
                          <a:srgbClr val="418584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615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04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669108C-FC75-460C-B832-C3BC7F28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/>
              <a:t>CÓMO MEDIR LA RSC</a:t>
            </a:r>
            <a:endParaRPr lang="es-ES" altLang="es-ES" sz="3200" b="1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5BE529C-BCD4-44CF-B889-54B321FE47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s-ES" b="1" dirty="0"/>
              <a:t>ISO 26000 Gestión de la Responsabilidad Social</a:t>
            </a:r>
          </a:p>
          <a:p>
            <a:pPr marL="0" indent="0" algn="just">
              <a:buNone/>
              <a:defRPr/>
            </a:pPr>
            <a:r>
              <a:rPr lang="es-ES" sz="2400" dirty="0"/>
              <a:t>Algunos elementos indicadores de la voluntad de cada entidad por generar prácticas que promuevan el desarrollo sostenible.</a:t>
            </a:r>
          </a:p>
          <a:p>
            <a:pPr marL="0" indent="0" algn="just">
              <a:buNone/>
              <a:defRPr/>
            </a:pPr>
            <a:endParaRPr lang="es-ES" sz="2400" dirty="0"/>
          </a:p>
          <a:p>
            <a:pPr marL="0" indent="0">
              <a:buNone/>
              <a:defRPr/>
            </a:pPr>
            <a:r>
              <a:rPr lang="es-ES" sz="2400" b="1" dirty="0"/>
              <a:t>1. Rendición de cuentas: </a:t>
            </a:r>
            <a:r>
              <a:rPr lang="es-ES" sz="2400" dirty="0"/>
              <a:t>informes que midan el impacto económico, político, social y medioambiental derivado de las actividades de cada organización</a:t>
            </a:r>
            <a:r>
              <a:rPr lang="es-ES" sz="2400" b="1" dirty="0"/>
              <a:t>.</a:t>
            </a:r>
            <a:r>
              <a:rPr lang="es-ES" sz="2400" dirty="0"/>
              <a:t> </a:t>
            </a:r>
          </a:p>
          <a:p>
            <a:pPr marL="0" indent="0">
              <a:buNone/>
              <a:defRPr/>
            </a:pPr>
            <a:r>
              <a:rPr lang="es-ES" sz="2400" b="1" dirty="0"/>
              <a:t>2. Transparencia: </a:t>
            </a:r>
            <a:r>
              <a:rPr lang="es-ES" sz="2400" dirty="0"/>
              <a:t>disposición de una organización para suministrar toda la información que interese a las partes implicadas en sus actividades</a:t>
            </a:r>
          </a:p>
          <a:p>
            <a:pPr marL="0" indent="0">
              <a:buNone/>
              <a:defRPr/>
            </a:pPr>
            <a:r>
              <a:rPr lang="es-ES" sz="2400" b="1" dirty="0"/>
              <a:t>3. Comportamiento ético: </a:t>
            </a:r>
            <a:r>
              <a:rPr lang="es-ES" sz="2400" dirty="0"/>
              <a:t>principios de honestidad, equidad e integridad, lo cual supone que sus objetivos no deben ser sólo económicos.</a:t>
            </a:r>
          </a:p>
          <a:p>
            <a:pPr marL="0" indent="0">
              <a:buNone/>
              <a:defRPr/>
            </a:pPr>
            <a:r>
              <a:rPr lang="es-ES" sz="2400" b="1" dirty="0"/>
              <a:t>4. Respeto hacia las partes interesadas: </a:t>
            </a:r>
            <a:r>
              <a:rPr lang="es-ES" sz="2400" dirty="0"/>
              <a:t>correcta atención de los intereses y las demandas de todos los agentes que se involucren</a:t>
            </a:r>
          </a:p>
          <a:p>
            <a:pPr marL="0" indent="0">
              <a:buNone/>
              <a:defRPr/>
            </a:pPr>
            <a:r>
              <a:rPr lang="es-ES" sz="2400" b="1" dirty="0"/>
              <a:t>5. Legalidad: </a:t>
            </a:r>
            <a:r>
              <a:rPr lang="es-ES" sz="2400" dirty="0"/>
              <a:t>Aplicación de las leyes que amparan su actividad</a:t>
            </a:r>
          </a:p>
          <a:p>
            <a:pPr marL="0" indent="0">
              <a:buNone/>
              <a:defRPr/>
            </a:pPr>
            <a:r>
              <a:rPr lang="es-ES" sz="2400" b="1" dirty="0"/>
              <a:t>6. Normativa internacional: </a:t>
            </a:r>
            <a:r>
              <a:rPr lang="es-ES" sz="2400" dirty="0"/>
              <a:t>es necesario conocer las leyes y normativas al respecto</a:t>
            </a:r>
          </a:p>
          <a:p>
            <a:pPr marL="0" indent="0">
              <a:buNone/>
              <a:defRPr/>
            </a:pPr>
            <a:r>
              <a:rPr lang="es-ES" sz="2400" b="1" dirty="0"/>
              <a:t>7. Derechos Humanos: respeto y el reconocimiento de los Derechos Humanos </a:t>
            </a:r>
          </a:p>
          <a:p>
            <a:pPr marL="0" indent="0">
              <a:buNone/>
              <a:defRPr/>
            </a:pPr>
            <a:endParaRPr lang="es-E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CFABD69-E8BE-41B8-9256-C20C410A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LOS ASPECTOS FUNDAMENTALES DE LA RSC</a:t>
            </a:r>
            <a:endParaRPr lang="es-ES" altLang="es-ES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7D8C6-C091-46D2-99F0-34196A04F6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9" name="Imagen 2">
            <a:extLst>
              <a:ext uri="{FF2B5EF4-FFF2-40B4-BE49-F238E27FC236}">
                <a16:creationId xmlns:a16="http://schemas.microsoft.com/office/drawing/2014/main" id="{A85617F4-1275-45E3-9EC5-D551F467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35" y="479630"/>
            <a:ext cx="6640512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C32373C-3839-4D74-BCEE-C8DBB945E403}"/>
              </a:ext>
            </a:extLst>
          </p:cNvPr>
          <p:cNvSpPr/>
          <p:nvPr/>
        </p:nvSpPr>
        <p:spPr>
          <a:xfrm>
            <a:off x="5605054" y="6311901"/>
            <a:ext cx="21764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/>
              <a:t>Fuente: ISO 26000 </a:t>
            </a:r>
            <a:endParaRPr lang="es-E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34EA12E-ADB8-4C5B-9549-F18B1EAC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LOS INFORMES DE SOSTENIBILIDAD</a:t>
            </a:r>
            <a:endParaRPr lang="es-ES" altLang="es-ES" sz="3200" b="1" dirty="0"/>
          </a:p>
        </p:txBody>
      </p:sp>
      <p:sp>
        <p:nvSpPr>
          <p:cNvPr id="16387" name="Marcador de contenido 3">
            <a:extLst>
              <a:ext uri="{FF2B5EF4-FFF2-40B4-BE49-F238E27FC236}">
                <a16:creationId xmlns:a16="http://schemas.microsoft.com/office/drawing/2014/main" id="{01EDE82E-4F6A-4BDA-8402-6AED377F8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just">
              <a:buNone/>
            </a:pPr>
            <a:r>
              <a:rPr lang="es-ES" altLang="es-ES" sz="2800" b="1" dirty="0"/>
              <a:t>OBJETIVO</a:t>
            </a:r>
            <a:r>
              <a:rPr lang="es-ES" altLang="es-ES" sz="2800" dirty="0"/>
              <a:t>: Informar de los aspectos de RSC de la entidad, en sus distintas perspectivas. </a:t>
            </a:r>
          </a:p>
          <a:p>
            <a:pPr marL="0" lvl="1" indent="0" algn="just">
              <a:buNone/>
            </a:pPr>
            <a:r>
              <a:rPr lang="es-ES_tradnl" altLang="es-ES" sz="2800" dirty="0">
                <a:cs typeface="Times New Roman" panose="02020603050405020304" pitchFamily="18" charset="0"/>
              </a:rPr>
              <a:t>Completar la información financiera con otra de carácter social y medioambiental.</a:t>
            </a:r>
            <a:endParaRPr lang="es-ES" altLang="es-ES" sz="2800" dirty="0"/>
          </a:p>
          <a:p>
            <a:pPr marL="0" indent="0" algn="just">
              <a:buNone/>
            </a:pPr>
            <a:endParaRPr lang="es-ES" altLang="es-ES" sz="1700" dirty="0"/>
          </a:p>
          <a:p>
            <a:pPr marL="0" indent="0" algn="just">
              <a:buNone/>
            </a:pPr>
            <a:r>
              <a:rPr lang="es-ES" altLang="es-ES" sz="2800" b="1" dirty="0"/>
              <a:t>NORMAS PARA SU ELABORACIÓN</a:t>
            </a:r>
            <a:r>
              <a:rPr lang="es-ES" altLang="es-ES" sz="2800" dirty="0"/>
              <a:t>: El marco </a:t>
            </a:r>
            <a:r>
              <a:rPr lang="es-ES" altLang="es-ES" sz="2800" b="1" dirty="0"/>
              <a:t>Global </a:t>
            </a:r>
            <a:r>
              <a:rPr lang="es-ES" altLang="es-ES" sz="2800" b="1" dirty="0" err="1"/>
              <a:t>Reporting</a:t>
            </a:r>
            <a:r>
              <a:rPr lang="es-ES" altLang="es-ES" sz="2800" b="1" dirty="0"/>
              <a:t> </a:t>
            </a:r>
            <a:r>
              <a:rPr lang="es-ES" altLang="es-ES" sz="2800" b="1" dirty="0" err="1"/>
              <a:t>Initiative</a:t>
            </a:r>
            <a:r>
              <a:rPr lang="es-ES" altLang="es-ES" sz="2800" b="1" dirty="0"/>
              <a:t> (GRI)</a:t>
            </a:r>
            <a:r>
              <a:rPr lang="es-ES" altLang="es-ES" sz="2800" dirty="0"/>
              <a:t> es el más reconocido a nivel global; elabora guías, suplementos sectoriales, protocolos técnicos y de contenido que pueden aplicar organizaciones de diferentes tipos y tamaños, de cualquier sector o región.</a:t>
            </a:r>
          </a:p>
          <a:p>
            <a:pPr marL="0" indent="0" algn="just">
              <a:buNone/>
            </a:pPr>
            <a:endParaRPr lang="es-ES" altLang="es-ES" sz="2800" dirty="0"/>
          </a:p>
          <a:p>
            <a:pPr algn="just"/>
            <a:r>
              <a:rPr lang="es-ES" dirty="0"/>
              <a:t>En 2018 se creó el Global </a:t>
            </a:r>
            <a:r>
              <a:rPr lang="es-ES" dirty="0" err="1"/>
              <a:t>Sustainability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 (GSSB) para la emisión de GRI </a:t>
            </a:r>
            <a:r>
              <a:rPr lang="es-ES" dirty="0" err="1"/>
              <a:t>Standards</a:t>
            </a:r>
            <a:r>
              <a:rPr lang="es-ES" dirty="0"/>
              <a:t>. </a:t>
            </a:r>
            <a:endParaRPr lang="es-ES" altLang="es-ES" sz="2800" dirty="0"/>
          </a:p>
          <a:p>
            <a:pPr marL="0" indent="0" algn="just">
              <a:buNone/>
            </a:pPr>
            <a:endParaRPr lang="es-ES" altLang="es-E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ABFB-9A89-40EF-BBE4-06931530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_tradnl" altLang="es-ES" dirty="0"/>
            </a:br>
            <a:r>
              <a:rPr lang="es-ES_tradnl" altLang="es-ES" dirty="0"/>
              <a:t>LAS NORMAS DEL GRI</a:t>
            </a:r>
            <a:endParaRPr lang="es-ES" dirty="0"/>
          </a:p>
        </p:txBody>
      </p:sp>
      <p:sp>
        <p:nvSpPr>
          <p:cNvPr id="18434" name="Marcador de contenido 3">
            <a:extLst>
              <a:ext uri="{FF2B5EF4-FFF2-40B4-BE49-F238E27FC236}">
                <a16:creationId xmlns:a16="http://schemas.microsoft.com/office/drawing/2014/main" id="{149E222F-1790-4E7E-88DE-B3EA243C2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2387" y="1260692"/>
            <a:ext cx="10422325" cy="40600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altLang="es-ES" sz="900" dirty="0"/>
          </a:p>
          <a:p>
            <a:pPr marL="0" indent="0" algn="just">
              <a:buNone/>
            </a:pPr>
            <a:r>
              <a:rPr lang="es-ES" altLang="es-ES" sz="2600" b="1" dirty="0"/>
              <a:t>Guía G4</a:t>
            </a:r>
            <a:r>
              <a:rPr lang="es-ES" altLang="es-ES" sz="2600" dirty="0"/>
              <a:t>: </a:t>
            </a:r>
            <a:r>
              <a:rPr lang="es-ES" altLang="es-ES" sz="2600" dirty="0" err="1"/>
              <a:t>Sustainability</a:t>
            </a:r>
            <a:r>
              <a:rPr lang="es-ES" altLang="es-ES" sz="2600" dirty="0"/>
              <a:t> </a:t>
            </a:r>
            <a:r>
              <a:rPr lang="es-ES" altLang="es-ES" sz="2600" dirty="0" err="1"/>
              <a:t>Reporting</a:t>
            </a:r>
            <a:r>
              <a:rPr lang="es-ES" altLang="es-ES" sz="2600" dirty="0"/>
              <a:t> </a:t>
            </a:r>
            <a:r>
              <a:rPr lang="es-ES" altLang="es-ES" sz="2600" dirty="0" err="1"/>
              <a:t>Guidelines</a:t>
            </a:r>
            <a:r>
              <a:rPr lang="es-ES" altLang="es-ES" sz="2600" dirty="0"/>
              <a:t> </a:t>
            </a:r>
          </a:p>
          <a:p>
            <a:pPr marL="0" indent="0" algn="just">
              <a:buNone/>
            </a:pPr>
            <a:r>
              <a:rPr lang="es-ES" altLang="es-ES" sz="2600" dirty="0"/>
              <a:t>Marco consolidado para la elaboración de memorias de RSC. Aborda los aspectos que reflejan los impactos económicos, ambientales y sociales significativos.</a:t>
            </a:r>
          </a:p>
          <a:p>
            <a:pPr marL="0" indent="0" algn="just">
              <a:buNone/>
            </a:pPr>
            <a:endParaRPr lang="es-ES" altLang="es-ES" sz="2600" dirty="0"/>
          </a:p>
          <a:p>
            <a:pPr marL="0" indent="0" algn="just">
              <a:buNone/>
            </a:pPr>
            <a:r>
              <a:rPr lang="es-ES" altLang="es-ES" sz="2600" dirty="0"/>
              <a:t>Sustituida por los </a:t>
            </a:r>
            <a:r>
              <a:rPr lang="es-ES" altLang="es-ES" sz="2600" b="1" dirty="0"/>
              <a:t>estándares GRI</a:t>
            </a:r>
            <a:r>
              <a:rPr lang="es-ES" altLang="es-ES" sz="2600" dirty="0"/>
              <a:t>, elaborados por el </a:t>
            </a:r>
            <a:r>
              <a:rPr lang="en-US" altLang="es-ES" sz="2600" dirty="0"/>
              <a:t>Global Sustainability Standards Board (GSSB)</a:t>
            </a:r>
            <a:r>
              <a:rPr lang="es-ES" altLang="es-ES" sz="2600" dirty="0"/>
              <a:t>, agrupados en bloques</a:t>
            </a:r>
            <a:r>
              <a:rPr lang="es-ES" altLang="es-ES" dirty="0"/>
              <a:t>:</a:t>
            </a:r>
          </a:p>
        </p:txBody>
      </p:sp>
      <p:pic>
        <p:nvPicPr>
          <p:cNvPr id="18435" name="Imagen 3">
            <a:extLst>
              <a:ext uri="{FF2B5EF4-FFF2-40B4-BE49-F238E27FC236}">
                <a16:creationId xmlns:a16="http://schemas.microsoft.com/office/drawing/2014/main" id="{45D64A0A-FDA4-4807-86DE-0A0129AD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5050" r="10396" b="37041"/>
          <a:stretch>
            <a:fillRect/>
          </a:stretch>
        </p:blipFill>
        <p:spPr bwMode="auto">
          <a:xfrm>
            <a:off x="1228768" y="4790728"/>
            <a:ext cx="6289662" cy="17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CDB3CA-31FF-45C3-BE20-E19506C7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¿Y PARA LAS ENTIDADES NO LUCRATIVAS?</a:t>
            </a:r>
            <a:endParaRPr lang="es-ES" altLang="es-ES" sz="32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986D5EC-4446-41AB-975F-0883E6CD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defRPr/>
            </a:pPr>
            <a:r>
              <a:rPr lang="es-ES" sz="4800" dirty="0"/>
              <a:t>GRI 101: Fundamentos es aplicable a cualquier organización que desee utilizar los Estándares GRI para presentar información sobre sus impactos económicos, ambientales o sociales. </a:t>
            </a:r>
          </a:p>
          <a:p>
            <a:pPr algn="just">
              <a:defRPr/>
            </a:pPr>
            <a:endParaRPr lang="es-ES" sz="1200" dirty="0"/>
          </a:p>
          <a:p>
            <a:pPr algn="just">
              <a:defRPr/>
            </a:pPr>
            <a:r>
              <a:rPr lang="es-ES" sz="4800" dirty="0"/>
              <a:t>Por lo tanto, este Estándar es aplicable a: </a:t>
            </a:r>
          </a:p>
          <a:p>
            <a:pPr algn="just">
              <a:defRPr/>
            </a:pPr>
            <a:r>
              <a:rPr lang="es-ES" sz="4800" dirty="0"/>
              <a:t>• Organizaciones que pretendan elaborar un informe de sostenibilidad de conformidad con los Estándares GRI; u</a:t>
            </a:r>
          </a:p>
          <a:p>
            <a:pPr algn="just">
              <a:defRPr/>
            </a:pPr>
            <a:r>
              <a:rPr lang="es-ES" sz="4800" dirty="0"/>
              <a:t>• Organizaciones que pretendan utilizar ciertos Estándares GRI o parte de su contenido para la elaboración de informes sobre los impactos relacionados con temas económicos, sociales o ambientales específicos (p. ej., para la elaboración de informes sobre las emisiones solamente).</a:t>
            </a:r>
          </a:p>
          <a:p>
            <a:pPr algn="just">
              <a:defRPr/>
            </a:pPr>
            <a:endParaRPr lang="es-ES" sz="1200" dirty="0"/>
          </a:p>
          <a:p>
            <a:pPr algn="just">
              <a:defRPr/>
            </a:pPr>
            <a:r>
              <a:rPr lang="es-ES" sz="4800" dirty="0"/>
              <a:t>GRI 101 </a:t>
            </a:r>
            <a:r>
              <a:rPr lang="es-ES" sz="4800" b="1" dirty="0"/>
              <a:t>puede ser utilizado por organizaciones de cualquier tamaño, tipo, sector o ubicación geográfica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CDB3CA-31FF-45C3-BE20-E19506C7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¿Y CUÁL ES EL GRADO DE APLICACIÓN?</a:t>
            </a:r>
            <a:endParaRPr lang="es-ES" altLang="es-ES" sz="32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986D5EC-4446-41AB-975F-0883E6CD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dirty="0"/>
              <a:t>GRI (2010) llevó a cabo un estudio para ver el grado de implantación de las memorias en las entidades gubernamentales y concluía “la información sostenible está todavía en su infancia en el sector público (sólo el 1,7% de los informes publicados en GRI en 2009 son de entidades públicas”. 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dirty="0"/>
              <a:t>Son Australia y Nueva Zelanda los países en los que mayor aceptación han tenido estas memorias. </a:t>
            </a:r>
          </a:p>
        </p:txBody>
      </p:sp>
    </p:spTree>
    <p:extLst>
      <p:ext uri="{BB962C8B-B14F-4D97-AF65-F5344CB8AC3E}">
        <p14:creationId xmlns:p14="http://schemas.microsoft.com/office/powerpoint/2010/main" val="303420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C3BBB55-747A-410C-A03E-49C9B8F8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/>
              <a:t>LA BASE DE DATOS DE GRI DE MEMORIAS RSC</a:t>
            </a:r>
            <a:endParaRPr lang="es-ES" altLang="es-ES" sz="3200" b="1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575DB2-C7C8-44BB-92A4-B5FF719F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C847E0-A995-41D0-8F0E-B19CE18B1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4" t="14767" r="9758" b="5232"/>
          <a:stretch/>
        </p:blipFill>
        <p:spPr>
          <a:xfrm>
            <a:off x="1435511" y="1260692"/>
            <a:ext cx="8681884" cy="47588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CDB3CA-31FF-45C3-BE20-E19506C7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dirty="0"/>
              <a:t>INFORMES DE ADMINISTRACIONES PÚBLICAS</a:t>
            </a:r>
            <a:endParaRPr lang="es-ES" altLang="es-ES" sz="32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986D5EC-4446-41AB-975F-0883E6CD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3" y="1680518"/>
            <a:ext cx="10349112" cy="248835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En estos momentos, 15608 entidades han depositado sus informes de sostenibilidad en la base de datos de GRI, de los cuales 279 corresponden a entidades públicas (1,8%). Además, dentro de éstas la mayor parte son entidades públicas empresariales. 25 corresponden a administraciones locales: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550DC52-9231-4883-86BD-0C47DE406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21984"/>
              </p:ext>
            </p:extLst>
          </p:nvPr>
        </p:nvGraphicFramePr>
        <p:xfrm>
          <a:off x="3002897" y="4023883"/>
          <a:ext cx="3830521" cy="2013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610">
                  <a:extLst>
                    <a:ext uri="{9D8B030D-6E8A-4147-A177-3AD203B41FA5}">
                      <a16:colId xmlns:a16="http://schemas.microsoft.com/office/drawing/2014/main" val="2180565278"/>
                    </a:ext>
                  </a:extLst>
                </a:gridCol>
                <a:gridCol w="1835911">
                  <a:extLst>
                    <a:ext uri="{9D8B030D-6E8A-4147-A177-3AD203B41FA5}">
                      <a16:colId xmlns:a16="http://schemas.microsoft.com/office/drawing/2014/main" val="2439251433"/>
                    </a:ext>
                  </a:extLst>
                </a:gridCol>
              </a:tblGrid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Región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Número 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0596377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Europa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3918889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Oceanía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41795688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Norte América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8993182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Latinoamérica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1928089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Asia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0727627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25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0998675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304A3E22-9723-4684-89A2-30BEBA1D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926" y="6250632"/>
            <a:ext cx="22653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Base de datos de GRI (2020)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C351B8-89C0-483F-A084-769F233B2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Los informes de sostenibilidad en el sector público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91A1C-3CC0-45ED-8B3D-4C2CF873C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Catedrática en Economía Financiera y Contabilidad, Facultad de Economía y Empresa, Universidad Zaragoza - España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85450-890C-4BBC-B146-9B853BA41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María Isabel Brusca </a:t>
            </a:r>
            <a:r>
              <a:rPr lang="es-ES" b="1" dirty="0" err="1"/>
              <a:t>Alijarde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3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Marcador de contenido 10">
            <a:extLst>
              <a:ext uri="{FF2B5EF4-FFF2-40B4-BE49-F238E27FC236}">
                <a16:creationId xmlns:a16="http://schemas.microsoft.com/office/drawing/2014/main" id="{F855CBBE-9DCB-4D89-A8AB-DB11DD742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31" y="1514752"/>
            <a:ext cx="5573233" cy="3828496"/>
          </a:xfrm>
        </p:spPr>
        <p:txBody>
          <a:bodyPr>
            <a:no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Es una práctica poco habitual en el sector público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Muy pocas administraciones han remitido su informe a la base de datos.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No se publican de manera periódica y continuada.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Parece que es el resultado de un esfuerzo puntual de algunos equipos de gobierno pero que no tiene una periodicidad y regularidad definidas.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Ejemplo: Alcaldía de Medellín </a:t>
            </a:r>
          </a:p>
          <a:p>
            <a:pPr eaLnBrk="1" hangingPunct="1">
              <a:defRPr/>
            </a:pPr>
            <a:endParaRPr lang="es-ES" altLang="es-ES" sz="2200" dirty="0"/>
          </a:p>
        </p:txBody>
      </p:sp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34265B12-485E-4A42-9044-5D1C7C8DE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2A69391-7A67-4089-A83C-B1A7B4EF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31" y="442822"/>
            <a:ext cx="5573233" cy="8095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sz="3200" b="1" dirty="0"/>
              <a:t>LA PUBLICACIÓN DE INFORMES DE SOSTENIBILIDAD EN AAPP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3AE7C3-379F-4105-A20B-D6F96040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1" t="15346" r="28823" b="5377"/>
          <a:stretch/>
        </p:blipFill>
        <p:spPr>
          <a:xfrm>
            <a:off x="6573113" y="442822"/>
            <a:ext cx="5289755" cy="54368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A69606-19FF-4043-B997-4073DB11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01" y="653536"/>
            <a:ext cx="10349111" cy="607156"/>
          </a:xfrm>
        </p:spPr>
        <p:txBody>
          <a:bodyPr/>
          <a:lstStyle/>
          <a:p>
            <a:pPr eaLnBrk="1" hangingPunct="1"/>
            <a:r>
              <a:rPr lang="es-ES_tradnl" altLang="es-ES" sz="3200" b="1" dirty="0"/>
              <a:t>LA INFORMACIÓN NO FINANCIERA EN EL ÁMBITO EUROPEO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E8B06D-35F4-4CCE-86E4-7AB4C6E0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s-ES" altLang="es-ES" sz="2400" dirty="0"/>
              <a:t>Directiva 2014/95/UE del Parlamento Europeo y del Consejo, de 22 de octubre de  2014, por la que se modifica la Directiva 2013/34/UE en lo que respecta a la divulgación de información no financiera e información sobre diversidad por parte de determinadas grandes empresas y determinados grupos ha supuesto un desafío para los países miembros. </a:t>
            </a:r>
          </a:p>
          <a:p>
            <a:pPr eaLnBrk="1" hangingPunct="1"/>
            <a:r>
              <a:rPr lang="es-ES" altLang="es-ES" sz="2400" dirty="0"/>
              <a:t>En España, la trasposición de la directiva se ha realizado a través de la Ley 11/2018, de 28 de diciembre, por la que se modifica el Código de Comercio, el texto refundido de la Ley de Sociedades de Capital aprobado por el Real Decreto Legislativo 1/2010, de 2 de julio, y la Ley 22/2015, de 20 de julio, de Auditoría de Cuentas, en materia de información no financiera y diversidad.</a:t>
            </a:r>
          </a:p>
          <a:p>
            <a:pPr eaLnBrk="1" hangingPunct="1"/>
            <a:endParaRPr lang="es-ES" altLang="es-E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C028904-259B-48C2-BF48-A8FA6B9F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INFORMACIÓN NO FINANCIERA EN ESPAÑA PARA EMPRESAS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Marcador de contenido 10">
            <a:extLst>
              <a:ext uri="{FF2B5EF4-FFF2-40B4-BE49-F238E27FC236}">
                <a16:creationId xmlns:a16="http://schemas.microsoft.com/office/drawing/2014/main" id="{F855CBBE-9DCB-4D89-A8AB-DB11DD742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z="1800" b="1" dirty="0"/>
              <a:t>Desde 1 de enero de 2018</a:t>
            </a:r>
            <a:r>
              <a:rPr lang="es-ES" altLang="es-ES" sz="1800" dirty="0"/>
              <a:t>, están </a:t>
            </a:r>
            <a:r>
              <a:rPr lang="es-ES" altLang="es-ES" sz="1800" b="1" dirty="0"/>
              <a:t>obligadas</a:t>
            </a:r>
            <a:r>
              <a:rPr lang="es-ES" altLang="es-ES" sz="1800" dirty="0"/>
              <a:t> a presentar el estado de información no financiera, individual o consolidado, las sociedades en las que concurran los siguientes requisitos:</a:t>
            </a:r>
          </a:p>
          <a:p>
            <a:pPr eaLnBrk="1" hangingPunct="1">
              <a:defRPr/>
            </a:pPr>
            <a:endParaRPr lang="es-ES" altLang="es-ES" sz="18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ES" sz="1800" dirty="0"/>
              <a:t>Que el número medio de trabajadores </a:t>
            </a:r>
            <a:r>
              <a:rPr lang="es-ES" altLang="es-ES" sz="1800" b="1" dirty="0"/>
              <a:t>empleados </a:t>
            </a:r>
            <a:r>
              <a:rPr lang="es-ES" altLang="es-ES" sz="1800" dirty="0"/>
              <a:t>por la sociedad o el grupo, según el caso, durante el ejercicio sea </a:t>
            </a:r>
            <a:r>
              <a:rPr lang="es-ES" altLang="es-ES" sz="1800" b="1" dirty="0"/>
              <a:t>superior a 500</a:t>
            </a:r>
            <a:r>
              <a:rPr lang="es-ES" altLang="es-ES" sz="1800" dirty="0"/>
              <a:t>.</a:t>
            </a:r>
          </a:p>
          <a:p>
            <a:pPr marL="457200" lvl="1" indent="0">
              <a:buNone/>
              <a:defRPr/>
            </a:pPr>
            <a:endParaRPr lang="es-ES" altLang="es-ES" sz="1600" dirty="0"/>
          </a:p>
          <a:p>
            <a:pPr marL="457200" lvl="1" indent="0">
              <a:buNone/>
              <a:defRPr/>
            </a:pPr>
            <a:r>
              <a:rPr lang="es-ES" altLang="es-ES" sz="1800" dirty="0"/>
              <a:t>Transcurridos tres años desde entrada en vigor: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s-ES" altLang="es-ES" sz="1800" dirty="0"/>
              <a:t>Que o bien tengan la consideración de </a:t>
            </a:r>
            <a:r>
              <a:rPr lang="es-ES" altLang="es-ES" sz="1800" b="1" dirty="0"/>
              <a:t>entidades de interés público</a:t>
            </a:r>
            <a:r>
              <a:rPr lang="es-ES" altLang="es-ES" sz="1800" dirty="0"/>
              <a:t> de conformidad con la legislación de auditoría de cuentas, durante dos ejercicios consecutivos, reúnan a la fecha de cierre de cada uno de ellos, a nivel individual o consolidado, según el caso, al menos dos de las circunstancias siguientes:</a:t>
            </a:r>
          </a:p>
          <a:p>
            <a:pPr lvl="1" eaLnBrk="1" hangingPunct="1">
              <a:defRPr/>
            </a:pPr>
            <a:r>
              <a:rPr lang="es-ES" altLang="es-ES" sz="1800" dirty="0"/>
              <a:t>Que el total de las partidas del </a:t>
            </a:r>
            <a:r>
              <a:rPr lang="es-ES" altLang="es-ES" sz="1800" b="1" dirty="0"/>
              <a:t>activo sea superior a 20.000.000 de euros</a:t>
            </a:r>
            <a:r>
              <a:rPr lang="es-ES" altLang="es-ES" sz="1800" dirty="0"/>
              <a:t>.</a:t>
            </a:r>
          </a:p>
          <a:p>
            <a:pPr lvl="1" eaLnBrk="1" hangingPunct="1">
              <a:defRPr/>
            </a:pPr>
            <a:r>
              <a:rPr lang="es-ES" altLang="es-ES" sz="1800" dirty="0"/>
              <a:t>Que el importe neto de la </a:t>
            </a:r>
            <a:r>
              <a:rPr lang="es-ES" altLang="es-ES" sz="1800" b="1" dirty="0"/>
              <a:t>cifra anual de negocios supere los 40.000.000 de</a:t>
            </a:r>
            <a:r>
              <a:rPr lang="es-ES" altLang="es-ES" sz="1800" dirty="0"/>
              <a:t> euros.</a:t>
            </a:r>
          </a:p>
          <a:p>
            <a:pPr lvl="1" eaLnBrk="1" hangingPunct="1">
              <a:defRPr/>
            </a:pPr>
            <a:r>
              <a:rPr lang="es-ES" altLang="es-ES" sz="1800" dirty="0"/>
              <a:t>Que </a:t>
            </a:r>
            <a:r>
              <a:rPr lang="es-ES" altLang="es-ES" sz="1800" b="1" dirty="0"/>
              <a:t>el número medio de trabajadores </a:t>
            </a:r>
            <a:r>
              <a:rPr lang="es-ES" altLang="es-ES" sz="1800" dirty="0"/>
              <a:t>empleados durante el ejercicio sea </a:t>
            </a:r>
            <a:r>
              <a:rPr lang="es-ES" altLang="es-ES" sz="1800" b="1" dirty="0"/>
              <a:t>superior a 250</a:t>
            </a:r>
            <a:r>
              <a:rPr lang="es-ES" altLang="es-ES" sz="1800" dirty="0"/>
              <a:t>.</a:t>
            </a:r>
          </a:p>
          <a:p>
            <a:pPr eaLnBrk="1" hangingPunct="1">
              <a:defRPr/>
            </a:pPr>
            <a:endParaRPr lang="es-ES" altLang="es-E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0CEC1B-7141-48D9-A474-C924AEA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CONTENIDO DEL ESTADO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CFD6F1B-B063-4431-9DB7-6CE1C73F4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000" b="1" dirty="0"/>
              <a:t>Este estado de información no financiera incluirá:</a:t>
            </a:r>
          </a:p>
          <a:p>
            <a:pPr algn="just" eaLnBrk="1" hangingPunct="1">
              <a:defRPr/>
            </a:pPr>
            <a:endParaRPr lang="es-ES" sz="1600" dirty="0"/>
          </a:p>
          <a:p>
            <a:pPr marL="0" indent="0" algn="just">
              <a:buNone/>
              <a:defRPr/>
            </a:pPr>
            <a:r>
              <a:rPr lang="es-ES" sz="1800" dirty="0"/>
              <a:t>a) Una breve descripción del modelo de negocio del grupo: organización, estructura, mercados, objetivos y estrategias</a:t>
            </a:r>
          </a:p>
          <a:p>
            <a:pPr marL="0" indent="0" algn="just">
              <a:buNone/>
              <a:defRPr/>
            </a:pPr>
            <a:r>
              <a:rPr lang="es-ES" sz="1800" dirty="0"/>
              <a:t>b) Una descripción de las políticas que aplica el grupo respecto a dichas cuestiones: evaluación de riesgos</a:t>
            </a:r>
          </a:p>
          <a:p>
            <a:pPr marL="0" indent="0" algn="just">
              <a:buNone/>
              <a:defRPr/>
            </a:pPr>
            <a:r>
              <a:rPr lang="es-ES" sz="1800" dirty="0"/>
              <a:t>c) Los resultados de esas políticas, debiendo incluir indicadores clave de resultados no financieros</a:t>
            </a:r>
          </a:p>
          <a:p>
            <a:pPr marL="0" indent="0" algn="just">
              <a:buNone/>
              <a:defRPr/>
            </a:pPr>
            <a:r>
              <a:rPr lang="es-ES" sz="1800" dirty="0"/>
              <a:t>d) Los principales riesgos relacionados con esas cuestiones vinculados a las actividades del grupo</a:t>
            </a:r>
          </a:p>
          <a:p>
            <a:pPr marL="0" indent="0" algn="just">
              <a:buNone/>
              <a:defRPr/>
            </a:pPr>
            <a:r>
              <a:rPr lang="es-ES" sz="1800" dirty="0"/>
              <a:t>e) Indicadores clave de resultados no financieros que sean pertinentes respecto a la actividad empresarial concreta, y que cumplan con los criterios de comparabilidad, materialidad, relevancia y fiabilidad.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8B104E2-2669-4758-8009-C9E5CFBE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/>
              <a:t>ÁREAS DE INFORMACIÓN</a:t>
            </a:r>
            <a:endParaRPr lang="es-ES" altLang="es-ES" sz="2800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8E09649-B8CC-42C6-B8DA-A3F4F483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Imagen 2">
            <a:extLst>
              <a:ext uri="{FF2B5EF4-FFF2-40B4-BE49-F238E27FC236}">
                <a16:creationId xmlns:a16="http://schemas.microsoft.com/office/drawing/2014/main" id="{0F7FE8C5-DF12-4B78-A610-61D1E4B34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54139"/>
            <a:ext cx="77041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2A564E4-CD6F-4A55-A281-6C426F91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s-ES" sz="3200" dirty="0"/>
              <a:t>Información sobre cuestiones medioambientales: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4956A89-E601-4165-9CAC-8A4DB0B7B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sz="1800" dirty="0"/>
              <a:t>Información detallada sobre los </a:t>
            </a:r>
            <a:r>
              <a:rPr lang="es-ES" sz="1800" b="1" dirty="0"/>
              <a:t>efectos actuales y previsibles </a:t>
            </a:r>
            <a:r>
              <a:rPr lang="es-ES" sz="1800" dirty="0"/>
              <a:t>de las actividades de la empresa en el medio ambiente y en su caso, la salud y la seguridad, los procedimientos de evaluación o certificación ambiental; los recursos dedicados a la prevención de riesgos ambientales; la aplicación del principio de precaución, la cantidad de provisiones y garantías para riesgos ambientales.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– Contaminación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– Economía circular y prevención y gestión de residuos: reciclaje, reutilización, otras formas de recuperación y eliminación de desechos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– Uso sostenible de los recursos: el consumo de agua y el suministro de agua, de energía, medidas tomadas para mejorar la eficiencia energética y el uso de energías renovables.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– Cambio climático: las medidas adoptadas para adaptarse a las consecuencias del cambio climático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– Protección de la biodiversidad: medidas tomadas para preservar o restaurar la biodiversidad; impactos causados por las actividades u operaciones en áreas protegidas.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03EC989-8065-4EC8-9127-32B6A311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/>
              <a:t>Información sobre cuestiones sociales y relativas al personal: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51C86CF-4700-4797-9424-8E0B03BC0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3" y="1415846"/>
            <a:ext cx="10349112" cy="448504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1600" dirty="0"/>
              <a:t>– Empleo: número total y distribución de empleados por sexo, edad, y clasificación profesional; las remuneraciones medias y su evolución desagregados por sexo, edad y clasificación profesional o igual valor;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– Organización del trabajo: organización del tiempo de trabajo; número de horas de absentismo; medidas destinadas a facilitar el disfrute de la conciliación y fomentar el ejercicio corresponsable de estos por parte de ambos progenitores.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– Salud y seguridad: condiciones de salud y seguridad en el trabajo; accidentes de trabajo, en particular su frecuencia y gravedad, así como las enfermedades profesionales; desagregado por sexo.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– Relaciones sociales: organización del diálogo social, incluidos procedimientos para informar y consultar al personal y negociar con ellos; porcentaje de empleados cubiertos por convenio colectivo por país; el balance de los convenios colectivos, particularmente en el campo de la salud y la seguridad en el trabajo.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– Formación: las políticas implementadas en el campo de la formación; la cantidad total de horas de formación por categorías profesionales.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– Accesibilidad universal de las personas con discapacidad.</a:t>
            </a:r>
          </a:p>
          <a:p>
            <a:pPr marL="0" indent="0" algn="just">
              <a:buNone/>
              <a:defRPr/>
            </a:pPr>
            <a:r>
              <a:rPr lang="es-ES" sz="1600" dirty="0"/>
              <a:t>– Igualdad: medidas adoptadas para promover la igualdad de trato y de oportunidades entre mujeres y hombres; planes de igualdad, la integración y la accesibilidad universal de las personas con discapacidad; la política contra todo tipo de discriminación y, en su caso, de gestión de la diversidad.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D5DF24B-B014-486F-B686-0419A8E0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200" dirty="0"/>
              <a:t>Información sobre el respeto de los derechos humanos: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Marcador de contenido 10">
            <a:extLst>
              <a:ext uri="{FF2B5EF4-FFF2-40B4-BE49-F238E27FC236}">
                <a16:creationId xmlns:a16="http://schemas.microsoft.com/office/drawing/2014/main" id="{8B35C925-6CCA-456F-B934-A709452E6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Aplicación de procedimientos de diligencia debida en materia de derechos humanos;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Prevención de los riesgos de vulneración de derechos humanos y, en su caso, medidas para mitigar, gestionar y reparar posibles abusos cometidos;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Denuncias por casos de vulneración de derechos humanos;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Promoción y cumplimiento de las disposiciones de los convenios fundamentales de la Organización Internacional del Trabajo relacionadas con el respeto por la libertad de asociación y el derecho a la negociación colectiva;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La eliminación de la discriminación en el empleo y la ocupación; la eliminación del trabajo forzoso u obligatorio; la abolición efectiva del trabajo infantil.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3374DB-0953-4957-B6D7-DE6D8F13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s-ES" sz="3200" dirty="0"/>
              <a:t>V. Información sobre la sociedad: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01DB030-7A91-4A2B-B41D-580679B2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1800" dirty="0"/>
              <a:t>– Compromisos de la empresa con el desarrollo sostenible: el impacto de la actividad de la sociedad en el empleo y el desarrollo local; el impacto de la actividad de la sociedad en las poblaciones locales y en el territorio; las relaciones mantenidas con los actores de las comunidades locales y las modalidades del diálogo con estos; las acciones de asociación o patrocinio.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– Subcontratación y proveedores: la inclusión en la política de compras de cuestiones sociales, de igualdad de género y ambientales; consideración en las relaciones con proveedores y subcontratistas de su responsabilidad social y ambiental; sistemas de supervisión y auditorias y resultados de las mismas.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– Consumidores: medidas para la salud y la seguridad de los consumidores; sistemas de reclamación, quejas recibidas y resolución de las mismas.</a:t>
            </a:r>
          </a:p>
          <a:p>
            <a:pPr marL="0" indent="0" algn="just">
              <a:buNone/>
              <a:defRPr/>
            </a:pPr>
            <a:r>
              <a:rPr lang="es-ES" sz="1800" dirty="0"/>
              <a:t>– Información fiscal: los beneficios obtenidos país por país; los impuestos sobre beneficios pagados y las subvenciones públicas recibidas.</a:t>
            </a:r>
          </a:p>
          <a:p>
            <a:pPr marL="0" indent="0" algn="just">
              <a:buNone/>
              <a:defRPr/>
            </a:pPr>
            <a:r>
              <a:rPr lang="es-ES" sz="1800" dirty="0"/>
              <a:t>Cualquier otra información que sea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37786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3374DB-0953-4957-B6D7-DE6D8F13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01" y="653535"/>
            <a:ext cx="10349111" cy="909793"/>
          </a:xfrm>
        </p:spPr>
        <p:txBody>
          <a:bodyPr/>
          <a:lstStyle/>
          <a:p>
            <a:pPr algn="just">
              <a:defRPr/>
            </a:pPr>
            <a:r>
              <a:rPr lang="es-ES" sz="3200" dirty="0"/>
              <a:t>Información relativa a la lucha contra la corrupción y el soborno: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01DB030-7A91-4A2B-B41D-580679B2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0" y="2165684"/>
            <a:ext cx="10349112" cy="2298161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Medidas adoptadas para prevenir la corrupción y el soborno;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Medidas para luchar contra el blanqueo de capitales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Aportaciones a fundaciones y entidades sin ánimo de lucro.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Relevancia de la Información no financiera en el sector público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BC04B-45FA-477E-B7A7-536FD0FBD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Insuficiencia de la información financiera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Es reconocida incluso en los pronunciamientos conceptuales (International </a:t>
            </a:r>
            <a:r>
              <a:rPr lang="es-ES" dirty="0" err="1"/>
              <a:t>Public</a:t>
            </a:r>
            <a:r>
              <a:rPr lang="es-ES" dirty="0"/>
              <a:t> Sector </a:t>
            </a:r>
            <a:r>
              <a:rPr lang="es-ES" dirty="0" err="1"/>
              <a:t>Accounting</a:t>
            </a:r>
            <a:r>
              <a:rPr lang="es-ES" dirty="0"/>
              <a:t> </a:t>
            </a:r>
            <a:r>
              <a:rPr lang="es-ES" dirty="0" err="1"/>
              <a:t>Board</a:t>
            </a:r>
            <a:r>
              <a:rPr lang="es-ES" dirty="0"/>
              <a:t>-IPSASB, 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“Performance </a:t>
            </a:r>
            <a:r>
              <a:rPr lang="es-ES" dirty="0" err="1"/>
              <a:t>reporting</a:t>
            </a:r>
            <a:r>
              <a:rPr lang="es-ES" dirty="0"/>
              <a:t>”, “Indicadores de gestión”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Se recomienda a las administraciones públicas incluir en las cuentas anuales la información sobre la gestión llevada a cabo en términos de economía, eficiencia y eficacia.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A9004BA-2B7A-489D-8E47-919082CA1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1EC10D-9FD1-40DC-A74B-ED585E09349F}"/>
              </a:ext>
            </a:extLst>
          </p:cNvPr>
          <p:cNvPicPr/>
          <p:nvPr/>
        </p:nvPicPr>
        <p:blipFill rotWithShape="1">
          <a:blip r:embed="rId2"/>
          <a:srcRect l="33302" t="14297" r="31843"/>
          <a:stretch/>
        </p:blipFill>
        <p:spPr bwMode="auto">
          <a:xfrm>
            <a:off x="7039897" y="881110"/>
            <a:ext cx="4426873" cy="474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70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1EB90A-962E-412E-B620-604C027B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/>
              <a:t>VERIFICACIÓN DE INFORMACIÓN NO FINANCIERA</a:t>
            </a:r>
            <a:endParaRPr lang="es-ES" altLang="es-ES" sz="2800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Marcador de contenido 10">
            <a:extLst>
              <a:ext uri="{FF2B5EF4-FFF2-40B4-BE49-F238E27FC236}">
                <a16:creationId xmlns:a16="http://schemas.microsoft.com/office/drawing/2014/main" id="{F1734B4B-1BC5-4817-89A5-090F48C9F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" altLang="es-ES" sz="1800" dirty="0"/>
              <a:t>La información incluida en el estado de información no financiera será verificada por un prestador independiente de servicios de verificación.</a:t>
            </a:r>
          </a:p>
          <a:p>
            <a:pPr algn="just" eaLnBrk="1" hangingPunct="1"/>
            <a:endParaRPr lang="es-ES" altLang="es-ES" sz="1800" dirty="0"/>
          </a:p>
          <a:p>
            <a:pPr algn="just" eaLnBrk="1" hangingPunct="1"/>
            <a:r>
              <a:rPr lang="es-ES" altLang="es-ES" sz="1800" b="1" dirty="0"/>
              <a:t>El auditor</a:t>
            </a:r>
            <a:r>
              <a:rPr lang="es-ES" altLang="es-ES" sz="1800" dirty="0"/>
              <a:t>: Así lo reconoce el Instituto de Contabilidad y Auditoría de Cuentas (</a:t>
            </a:r>
            <a:r>
              <a:rPr lang="es-ES" altLang="es-ES" sz="1800" dirty="0" err="1"/>
              <a:t>Icac</a:t>
            </a:r>
            <a:r>
              <a:rPr lang="es-ES" altLang="es-ES" sz="1800" dirty="0"/>
              <a:t>) en consulta de 12 de febrero de 2019, en la que explica que no están reguladas las condiciones que deben reunir quienes realicen la verificación del estado de información no financiera, a que se refiere el artículo 49.6 del </a:t>
            </a:r>
            <a:r>
              <a:rPr lang="es-ES" altLang="es-ES" sz="1800" dirty="0" err="1"/>
              <a:t>CCo</a:t>
            </a:r>
            <a:r>
              <a:rPr lang="es-ES" altLang="es-ES" sz="1800" dirty="0"/>
              <a:t>.</a:t>
            </a:r>
          </a:p>
          <a:p>
            <a:pPr algn="just" eaLnBrk="1" hangingPunct="1"/>
            <a:endParaRPr lang="es-ES" altLang="es-ES" sz="1800" dirty="0"/>
          </a:p>
          <a:p>
            <a:pPr algn="just" eaLnBrk="1" hangingPunct="1"/>
            <a:r>
              <a:rPr lang="es-ES" altLang="es-ES" sz="1800" dirty="0"/>
              <a:t>A pesar de esta complejidad, desde que se publicó la ley, han proliferado las empresas que están ofreciendo </a:t>
            </a:r>
            <a:r>
              <a:rPr lang="es-ES" altLang="es-ES" sz="1800" b="1" dirty="0"/>
              <a:t>servicios relacionados con la elaboración reportes no financieros</a:t>
            </a:r>
            <a:r>
              <a:rPr lang="es-ES" altLang="es-ES" sz="1800" dirty="0"/>
              <a:t> y algunas incluso proponen también los servicios de verificación. Otras ofrecen plataformas que “resuelven el problema en modo </a:t>
            </a:r>
            <a:r>
              <a:rPr lang="es-ES" altLang="es-ES" sz="1800" i="1" dirty="0" err="1"/>
              <a:t>cloud</a:t>
            </a:r>
            <a:r>
              <a:rPr lang="es-ES" altLang="es-ES" sz="1800" i="1" dirty="0"/>
              <a:t>” </a:t>
            </a:r>
            <a:r>
              <a:rPr lang="es-ES" altLang="es-ES" sz="1800" dirty="0"/>
              <a:t>de forma casi automática evitando a la empresa el “engorro” de tener que acumular toda esta información en sus sistemas.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A52DE00-10D1-4AFB-ADF5-465939B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/>
              <a:t>LA REFORMA DE LA DIRECTIVA UE</a:t>
            </a:r>
            <a:endParaRPr lang="es-ES" altLang="es-ES" sz="2800" b="1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Marcador de contenido 10">
            <a:extLst>
              <a:ext uri="{FF2B5EF4-FFF2-40B4-BE49-F238E27FC236}">
                <a16:creationId xmlns:a16="http://schemas.microsoft.com/office/drawing/2014/main" id="{375CC754-31FB-4A27-B1DD-E0CAD9CF9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3" y="1680518"/>
            <a:ext cx="10349112" cy="4808772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s-ES" altLang="es-ES" sz="1800" dirty="0"/>
              <a:t>La Comisión Europea acaba de presentar paquete de medidas generales para contribuir a mejorar el flujo de dinero hacia actividades sostenibles en toda la Unión Europea en línea con el Pacto Verde Europeo y los Objetivos de Desarrollo Sostenible de la ONU. Paquete que incluye una propuesta de Directiva de información de las empresas en materia de sostenibilidad. Se modificarán, a raíz de esto, la Directiva 2013/34/UE, la Directiva 2004/109/CE, la Directiva 2006/43/CE y el Reglamento (UE) </a:t>
            </a:r>
            <a:r>
              <a:rPr lang="es-ES" altLang="es-ES" sz="1800" dirty="0" err="1"/>
              <a:t>nº</a:t>
            </a:r>
            <a:r>
              <a:rPr lang="es-ES" altLang="es-ES" sz="1800" dirty="0"/>
              <a:t> 537/2014, en lo que respecta a los informes de sostenibilidad de las empresas.</a:t>
            </a:r>
          </a:p>
          <a:p>
            <a:pPr marL="0" indent="0" algn="just">
              <a:buNone/>
              <a:defRPr/>
            </a:pPr>
            <a:endParaRPr lang="es-ES" altLang="es-ES" sz="1800" dirty="0"/>
          </a:p>
          <a:p>
            <a:pPr marL="0" indent="0" algn="just">
              <a:buNone/>
              <a:defRPr/>
            </a:pPr>
            <a:r>
              <a:rPr lang="es-ES" altLang="es-ES" sz="1800" b="1" dirty="0"/>
              <a:t>Objetivos:</a:t>
            </a:r>
            <a:endParaRPr lang="es-ES" altLang="es-ES" sz="1800" dirty="0"/>
          </a:p>
          <a:p>
            <a:pPr algn="just" eaLnBrk="1" hangingPunct="1">
              <a:defRPr/>
            </a:pPr>
            <a:r>
              <a:rPr lang="es-ES" altLang="es-ES" sz="1800" dirty="0"/>
              <a:t>    Crear un conjunto de normas que, con el tiempo, igualen la información sobre sostenibilidad a la información financiera.</a:t>
            </a:r>
          </a:p>
          <a:p>
            <a:pPr algn="just" eaLnBrk="1" hangingPunct="1">
              <a:defRPr/>
            </a:pPr>
            <a:r>
              <a:rPr lang="es-ES" altLang="es-ES" sz="1800" dirty="0"/>
              <a:t>    Garantizar que las empresas comuniquen la información fiable y comparable sobre la sostenibilidad que necesitan los inversores y otras partes interesadas</a:t>
            </a:r>
          </a:p>
          <a:p>
            <a:pPr algn="just" eaLnBrk="1" hangingPunct="1">
              <a:defRPr/>
            </a:pPr>
            <a:r>
              <a:rPr lang="es-ES" altLang="es-ES" sz="1800" dirty="0"/>
              <a:t>    Simplificar el proceso de divulgación, pues las normas de información se presentarán con la vocación de ser una “ventanilla única”, que satisfaga las necesidades de información de los inversores y otras partes interesadas.</a:t>
            </a:r>
          </a:p>
          <a:p>
            <a:pPr algn="just" eaLnBrk="1" hangingPunct="1">
              <a:defRPr/>
            </a:pPr>
            <a:endParaRPr lang="es-ES" altLang="es-E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AE09FA-6897-4AD2-BF41-33F6C6E1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altLang="es-ES" sz="3200" dirty="0"/>
              <a:t>Contenido de las memorias</a:t>
            </a:r>
          </a:p>
        </p:txBody>
      </p:sp>
      <p:sp>
        <p:nvSpPr>
          <p:cNvPr id="34819" name="Marcador de contenido 10">
            <a:extLst>
              <a:ext uri="{FF2B5EF4-FFF2-40B4-BE49-F238E27FC236}">
                <a16:creationId xmlns:a16="http://schemas.microsoft.com/office/drawing/2014/main" id="{DC0964BF-B21C-4D8F-BD47-8E336058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endParaRPr lang="es-ES" altLang="es-ES" sz="1400" dirty="0"/>
          </a:p>
          <a:p>
            <a:pPr algn="just" eaLnBrk="1" hangingPunct="1"/>
            <a:r>
              <a:rPr lang="es-ES" altLang="es-ES" sz="2000" b="1" dirty="0"/>
              <a:t>Se introducen nuevos requisitos para divulgar:</a:t>
            </a:r>
          </a:p>
          <a:p>
            <a:pPr algn="just" eaLnBrk="1" hangingPunct="1"/>
            <a:endParaRPr lang="es-ES" altLang="es-ES" sz="2000" b="1" dirty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Información sobre su estrategia, sus objetivos, el papel del consejo de administración y de la dirección,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Principales impactos adversos relacionados con la empresa y su cadena de valor, intangibles y cómo han identificado la información que comunican.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altLang="es-ES" sz="2000" dirty="0"/>
              <a:t>Obligación de comunicar información cualitativa y cuantitativa, información prospectiva y retrospectiva e información que abarque horizontes temporales a corto, medio y largo plazo, según proceda.</a:t>
            </a:r>
          </a:p>
          <a:p>
            <a:pPr algn="just" eaLnBrk="1" hangingPunct="1"/>
            <a:r>
              <a:rPr lang="es-ES" altLang="es-ES" sz="2000" dirty="0"/>
              <a:t>  </a:t>
            </a:r>
          </a:p>
          <a:p>
            <a:pPr algn="just" eaLnBrk="1" hangingPunct="1"/>
            <a:r>
              <a:rPr lang="es-ES" altLang="es-ES" sz="2000" dirty="0"/>
              <a:t>Se recomienda denominar a estas memorias </a:t>
            </a:r>
            <a:r>
              <a:rPr lang="es-ES" altLang="es-ES" sz="2000" b="1" dirty="0"/>
              <a:t>“información sostenibilidad” </a:t>
            </a:r>
            <a:r>
              <a:rPr lang="es-ES" altLang="es-ES" sz="2000" dirty="0"/>
              <a:t>y no de “información no financiera”, por entender que esta información sí tiene relevancia financiera.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CB4B96-5673-4BBA-946D-649B64F7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sz="3200" b="1" dirty="0"/>
              <a:t>Principales modificaciones auditoría</a:t>
            </a:r>
            <a:endParaRPr lang="es-ES" altLang="es-ES" sz="28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Marcador de contenido 10">
            <a:extLst>
              <a:ext uri="{FF2B5EF4-FFF2-40B4-BE49-F238E27FC236}">
                <a16:creationId xmlns:a16="http://schemas.microsoft.com/office/drawing/2014/main" id="{9C955953-B8BE-4B53-8008-A7B81F88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s-ES" altLang="es-ES" sz="1600" dirty="0"/>
          </a:p>
          <a:p>
            <a:pPr algn="just" eaLnBrk="1" hangingPunct="1"/>
            <a:r>
              <a:rPr lang="es-ES" altLang="es-ES" sz="1600" dirty="0"/>
              <a:t>Se pretende introducir requisito general de auditoría (garantía) en toda la UE para la información sobre sostenibilidad. El objetivo es garantizar que la información presentada sea </a:t>
            </a:r>
            <a:r>
              <a:rPr lang="es-ES" altLang="es-ES" sz="1600" dirty="0" err="1"/>
              <a:t>fiabley</a:t>
            </a:r>
            <a:r>
              <a:rPr lang="es-ES" altLang="es-ES" sz="1600" dirty="0"/>
              <a:t> comparable, tratando de dar respuesta a la demanda de inversores y otras partes interesadas.</a:t>
            </a:r>
          </a:p>
          <a:p>
            <a:pPr algn="just" eaLnBrk="1" hangingPunct="1"/>
            <a:endParaRPr lang="es-ES" altLang="es-ES" sz="1600" dirty="0"/>
          </a:p>
          <a:p>
            <a:pPr algn="just" eaLnBrk="1" hangingPunct="1"/>
            <a:r>
              <a:rPr lang="es-ES" altLang="es-ES" sz="1600" dirty="0"/>
              <a:t>Se pretende alcanzar niveles de garantía similar para los informes financieros y los informes de sostenibilidad, pero con un enfoque progresivo. La Comisión es consciente de que la auditoría será compleja mientras no existan normas de garantía de información de sostenibilidad.</a:t>
            </a:r>
          </a:p>
          <a:p>
            <a:pPr algn="just" eaLnBrk="1" hangingPunct="1"/>
            <a:endParaRPr lang="es-ES" altLang="es-ES" sz="1600" dirty="0"/>
          </a:p>
          <a:p>
            <a:pPr algn="just" eaLnBrk="1" hangingPunct="1"/>
            <a:r>
              <a:rPr lang="es-ES" altLang="es-ES" sz="1600" b="1" dirty="0"/>
              <a:t>Divulgación: </a:t>
            </a:r>
            <a:r>
              <a:rPr lang="es-ES" altLang="es-ES" sz="1600" dirty="0"/>
              <a:t>La Comisión pretende crear una plataforma digital de acceso a la información financiera y de sostenibilidad pública de las empresas en toda la UE (Punto de Acceso Único Europeo (PAUE)).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INFORMES INTEGRADOS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6555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AE09FA-6897-4AD2-BF41-33F6C6E1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altLang="es-ES" sz="3200" dirty="0"/>
              <a:t>Objetivos de la Información integrada</a:t>
            </a:r>
          </a:p>
        </p:txBody>
      </p:sp>
      <p:sp>
        <p:nvSpPr>
          <p:cNvPr id="34819" name="Marcador de contenido 10">
            <a:extLst>
              <a:ext uri="{FF2B5EF4-FFF2-40B4-BE49-F238E27FC236}">
                <a16:creationId xmlns:a16="http://schemas.microsoft.com/office/drawing/2014/main" id="{DC0964BF-B21C-4D8F-BD47-8E336058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0" y="1867331"/>
            <a:ext cx="10349112" cy="422036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Integrar en un informe único toda aquella información que pueda ser relevante para los distintos </a:t>
            </a:r>
            <a:r>
              <a:rPr lang="es-ES" sz="2800" dirty="0" err="1"/>
              <a:t>stakeholder</a:t>
            </a:r>
            <a:r>
              <a:rPr lang="es-ES" sz="28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Más allá de compendiar la información, trata de ofrecer </a:t>
            </a:r>
            <a:r>
              <a:rPr lang="es-ES" sz="2800" b="1" dirty="0"/>
              <a:t>una visión global</a:t>
            </a:r>
            <a:r>
              <a:rPr lang="es-ES" sz="2800" dirty="0"/>
              <a:t> de los distintos </a:t>
            </a:r>
            <a:r>
              <a:rPr lang="es-ES" sz="2800" b="1" dirty="0"/>
              <a:t>elementos que permiten crear valor </a:t>
            </a:r>
            <a:r>
              <a:rPr lang="es-ES" sz="2800" dirty="0"/>
              <a:t>en la entidad y su relación con los objetivos estratégicos fijados por la organización.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3430876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22571645"/>
              </p:ext>
            </p:extLst>
          </p:nvPr>
        </p:nvGraphicFramePr>
        <p:xfrm>
          <a:off x="2117884" y="1337482"/>
          <a:ext cx="8331752" cy="368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0CFC2F6-B20B-483B-B96A-9F8D4C49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Hacia un Sistema de Información Integrado</a:t>
            </a:r>
          </a:p>
        </p:txBody>
      </p:sp>
    </p:spTree>
    <p:extLst>
      <p:ext uri="{BB962C8B-B14F-4D97-AF65-F5344CB8AC3E}">
        <p14:creationId xmlns:p14="http://schemas.microsoft.com/office/powerpoint/2010/main" val="944848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A34C7C6F-260D-4750-AC54-33EAC9758F9F}"/>
              </a:ext>
            </a:extLst>
          </p:cNvPr>
          <p:cNvSpPr txBox="1"/>
          <p:nvPr/>
        </p:nvSpPr>
        <p:spPr>
          <a:xfrm>
            <a:off x="1347650" y="1944943"/>
            <a:ext cx="9340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u="sng" dirty="0"/>
              <a:t>Origen de la Información Integrada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Sector Empresarial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u="sng" dirty="0"/>
              <a:t>Objetivo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Adoptar un enfoque holístico de la empresa centrado en el proceso de creación de valor dentro de la misma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u="sng" dirty="0"/>
              <a:t>Antecedentes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Memorias de Responsabilidad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Memorias de Sostenibilidad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Informes de Gobierno Corporativo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F6E6A4-F60C-41DD-B10C-445E6026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63" y="412955"/>
            <a:ext cx="10225049" cy="847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El reto de la información integrada en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125306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A34C7C6F-260D-4750-AC54-33EAC9758F9F}"/>
              </a:ext>
            </a:extLst>
          </p:cNvPr>
          <p:cNvSpPr txBox="1"/>
          <p:nvPr/>
        </p:nvSpPr>
        <p:spPr>
          <a:xfrm>
            <a:off x="1256173" y="1642731"/>
            <a:ext cx="9467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Incrementar  la rendición de cuentas a los </a:t>
            </a:r>
            <a:r>
              <a:rPr lang="es-ES" sz="2400" dirty="0" err="1"/>
              <a:t>stakeholders</a:t>
            </a:r>
            <a:r>
              <a:rPr lang="es-ES" sz="2400" dirty="0"/>
              <a:t> y grupos de interés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Servir de guía para la prestación de servicios sostenibles: utilización de los recursos y resultados obtenidos desde una perspectiva amplia, que incluye el ámbito social y medioambiental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Orientación a largo plazo en la gestión: se debe  comunicar no sólo los resultados de sus actuaciones ahora, sino también el impacto futuro que las mismas pueden tener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1828526" y="5071758"/>
            <a:ext cx="8323127" cy="649440"/>
            <a:chOff x="340907" y="3094117"/>
            <a:chExt cx="4976712" cy="649440"/>
          </a:xfr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8" name="7 Rectángulo redondeado"/>
            <p:cNvSpPr/>
            <p:nvPr/>
          </p:nvSpPr>
          <p:spPr>
            <a:xfrm>
              <a:off x="340907" y="3094117"/>
              <a:ext cx="4976712" cy="649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72610" y="3125820"/>
              <a:ext cx="4945009" cy="5860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397" tIns="0" rIns="180397" bIns="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>
                  <a:solidFill>
                    <a:schemeClr val="tx1"/>
                  </a:solidFill>
                </a:rPr>
                <a:t>Participación de </a:t>
              </a:r>
              <a:r>
                <a:rPr lang="es-ES" sz="2200" b="1" dirty="0" err="1">
                  <a:solidFill>
                    <a:schemeClr val="tx1"/>
                  </a:solidFill>
                </a:rPr>
                <a:t>stakeholders</a:t>
              </a:r>
              <a:r>
                <a:rPr lang="es-ES" sz="2200" b="1" dirty="0">
                  <a:solidFill>
                    <a:schemeClr val="tx1"/>
                  </a:solidFill>
                </a:rPr>
                <a:t> en gestión estratégica y creación valor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8F6E6A4-F60C-41DD-B10C-445E6026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63" y="412955"/>
            <a:ext cx="10225049" cy="847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Ventajas de la información integrada en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763198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A34C7C6F-260D-4750-AC54-33EAC9758F9F}"/>
              </a:ext>
            </a:extLst>
          </p:cNvPr>
          <p:cNvSpPr txBox="1"/>
          <p:nvPr/>
        </p:nvSpPr>
        <p:spPr>
          <a:xfrm>
            <a:off x="833385" y="1475582"/>
            <a:ext cx="94678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Consejo Internacional para la Información Integrada o </a:t>
            </a:r>
            <a:r>
              <a:rPr lang="es-ES" sz="2000" b="1" dirty="0"/>
              <a:t>International </a:t>
            </a:r>
            <a:r>
              <a:rPr lang="es-ES" sz="2000" b="1" dirty="0" err="1"/>
              <a:t>Integrated</a:t>
            </a:r>
            <a:r>
              <a:rPr lang="es-ES" sz="2000" b="1" dirty="0"/>
              <a:t> </a:t>
            </a:r>
            <a:r>
              <a:rPr lang="es-ES" sz="2000" b="1" dirty="0" err="1"/>
              <a:t>Reporting</a:t>
            </a:r>
            <a:r>
              <a:rPr lang="es-ES" sz="2000" b="1" dirty="0"/>
              <a:t> Council, IIRC</a:t>
            </a:r>
            <a:r>
              <a:rPr lang="es-ES" sz="2000" dirty="0"/>
              <a:t>, ha sido un actor fundamental para impulsar y promover la información integrada.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 En el año 2013 publicó el </a:t>
            </a:r>
            <a:r>
              <a:rPr lang="es-ES" sz="2000" b="1" dirty="0"/>
              <a:t>Marco Conceptual de la Información Integrada</a:t>
            </a:r>
            <a:r>
              <a:rPr lang="es-ES" sz="2000" dirty="0"/>
              <a:t>, el cual sirve de guía para la implementación de la información integrada en la práctica.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En el año 2021 se ha actualizado dicho marco de información financiera.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Chinese</a:t>
            </a:r>
            <a:r>
              <a:rPr lang="es-ES" sz="1600" dirty="0"/>
              <a:t>, 2013 (</a:t>
            </a:r>
            <a:r>
              <a:rPr lang="ja-JP" altLang="es-ES" sz="1600" dirty="0"/>
              <a:t>普通话</a:t>
            </a:r>
            <a:r>
              <a:rPr lang="es-ES" altLang="ja-JP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/>
              <a:t>French, 2013 (</a:t>
            </a:r>
            <a:r>
              <a:rPr lang="es-ES" sz="1600" dirty="0" err="1"/>
              <a:t>Français</a:t>
            </a:r>
            <a:r>
              <a:rPr lang="es-ES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Italian</a:t>
            </a:r>
            <a:r>
              <a:rPr lang="es-ES" sz="1600" dirty="0"/>
              <a:t>, 2021 (Italiano)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Japanese</a:t>
            </a:r>
            <a:r>
              <a:rPr lang="es-ES" sz="1600" dirty="0"/>
              <a:t>, 2013 (</a:t>
            </a:r>
            <a:r>
              <a:rPr lang="ja-JP" altLang="es-ES" sz="1600" dirty="0"/>
              <a:t>日本語</a:t>
            </a:r>
            <a:r>
              <a:rPr lang="es-ES" altLang="ja-JP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Korean</a:t>
            </a:r>
            <a:r>
              <a:rPr lang="es-ES" sz="1600" dirty="0"/>
              <a:t>, 2013 (</a:t>
            </a:r>
            <a:r>
              <a:rPr lang="ko-KR" altLang="es-ES" sz="1600" dirty="0"/>
              <a:t>한국어</a:t>
            </a:r>
            <a:r>
              <a:rPr lang="es-ES" altLang="ko-KR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Portuguese</a:t>
            </a:r>
            <a:r>
              <a:rPr lang="es-ES" sz="1600" dirty="0"/>
              <a:t>, 2013 (</a:t>
            </a:r>
            <a:r>
              <a:rPr lang="es-ES" sz="1600" dirty="0" err="1"/>
              <a:t>Português</a:t>
            </a:r>
            <a:r>
              <a:rPr lang="es-ES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Romanian</a:t>
            </a:r>
            <a:r>
              <a:rPr lang="es-ES" sz="1600" dirty="0"/>
              <a:t>, 2021 (</a:t>
            </a:r>
            <a:r>
              <a:rPr lang="es-ES" sz="1600" dirty="0" err="1"/>
              <a:t>Română</a:t>
            </a:r>
            <a:r>
              <a:rPr lang="es-ES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Russian</a:t>
            </a:r>
            <a:r>
              <a:rPr lang="es-ES" sz="1600" dirty="0"/>
              <a:t>, 2021 (P</a:t>
            </a:r>
            <a:r>
              <a:rPr lang="az-Cyrl-AZ" sz="1600" dirty="0"/>
              <a:t>усский)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Spanish</a:t>
            </a:r>
            <a:r>
              <a:rPr lang="es-ES" sz="1600" dirty="0"/>
              <a:t>, 2013 (Español)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Turkish</a:t>
            </a:r>
            <a:r>
              <a:rPr lang="es-ES" sz="1600" dirty="0"/>
              <a:t>, 2013 (</a:t>
            </a:r>
            <a:r>
              <a:rPr lang="es-ES" sz="1600" dirty="0" err="1"/>
              <a:t>Türk</a:t>
            </a:r>
            <a:r>
              <a:rPr lang="es-ES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Traditional</a:t>
            </a:r>
            <a:r>
              <a:rPr lang="es-ES" sz="1600" dirty="0"/>
              <a:t> </a:t>
            </a:r>
            <a:r>
              <a:rPr lang="es-ES" sz="1600" dirty="0" err="1"/>
              <a:t>Chinese</a:t>
            </a:r>
            <a:r>
              <a:rPr lang="es-ES" sz="1600" dirty="0"/>
              <a:t>, 2013 (</a:t>
            </a:r>
            <a:r>
              <a:rPr lang="ja-JP" altLang="es-ES" sz="1600" dirty="0"/>
              <a:t>正體中文</a:t>
            </a:r>
            <a:r>
              <a:rPr lang="es-ES" altLang="ja-JP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F6E6A4-F60C-41DD-B10C-445E6026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63" y="412955"/>
            <a:ext cx="10225049" cy="847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El principal impulsor de la información integrada</a:t>
            </a:r>
          </a:p>
        </p:txBody>
      </p:sp>
    </p:spTree>
    <p:extLst>
      <p:ext uri="{BB962C8B-B14F-4D97-AF65-F5344CB8AC3E}">
        <p14:creationId xmlns:p14="http://schemas.microsoft.com/office/powerpoint/2010/main" val="402400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Información no financiera en el Sector Público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89AA13-B454-4811-B100-27FE9E7D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Las administraciones públicas deben tener políticas activas que permitan cumplir sus obligaciones de prestar servicios de una forma responsable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Además, deben comunicar a sus </a:t>
            </a:r>
            <a:r>
              <a:rPr lang="es-ES" dirty="0" err="1"/>
              <a:t>stakeholders</a:t>
            </a:r>
            <a:r>
              <a:rPr lang="es-ES" dirty="0"/>
              <a:t> el resultado de esos procesos, y en particular demostrar el valor sostenible de los servicios prestados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Herramientas y estrategias diversas, y que además han ido evolucionando con el paso del tiempo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2048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36 Flecha arriba y abajo"/>
          <p:cNvSpPr>
            <a:spLocks/>
          </p:cNvSpPr>
          <p:nvPr/>
        </p:nvSpPr>
        <p:spPr>
          <a:xfrm>
            <a:off x="5715634" y="3783330"/>
            <a:ext cx="45720" cy="13843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36 Flecha arriba y abajo"/>
          <p:cNvSpPr>
            <a:spLocks/>
          </p:cNvSpPr>
          <p:nvPr/>
        </p:nvSpPr>
        <p:spPr>
          <a:xfrm>
            <a:off x="5715634" y="2017395"/>
            <a:ext cx="45720" cy="13843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3" name="1 Rectángulo redondeado"/>
          <p:cNvSpPr>
            <a:spLocks noChangeArrowheads="1"/>
          </p:cNvSpPr>
          <p:nvPr/>
        </p:nvSpPr>
        <p:spPr bwMode="auto">
          <a:xfrm>
            <a:off x="1090462" y="1317009"/>
            <a:ext cx="9645315" cy="4587122"/>
          </a:xfrm>
          <a:prstGeom prst="roundRect">
            <a:avLst>
              <a:gd name="adj" fmla="val 16667"/>
            </a:avLst>
          </a:prstGeom>
          <a:solidFill>
            <a:schemeClr val="accent5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 sz="1400"/>
          </a:p>
        </p:txBody>
      </p:sp>
      <p:sp>
        <p:nvSpPr>
          <p:cNvPr id="24" name="2 Rectángulo redondeado"/>
          <p:cNvSpPr>
            <a:spLocks noChangeArrowheads="1"/>
          </p:cNvSpPr>
          <p:nvPr/>
        </p:nvSpPr>
        <p:spPr bwMode="auto">
          <a:xfrm>
            <a:off x="2260980" y="1624292"/>
            <a:ext cx="7847463" cy="3822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Calibri"/>
                <a:ea typeface="Calibri"/>
                <a:cs typeface="Times New Roman"/>
              </a:rPr>
              <a:t>Misión: atender la demanda de los ciudadanos de forma eficiente y sostenible</a:t>
            </a:r>
            <a:endParaRPr lang="es-E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4 Elipse"/>
          <p:cNvSpPr>
            <a:spLocks noChangeArrowheads="1"/>
          </p:cNvSpPr>
          <p:nvPr/>
        </p:nvSpPr>
        <p:spPr bwMode="auto">
          <a:xfrm>
            <a:off x="1852495" y="2768619"/>
            <a:ext cx="1417754" cy="469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400" b="1">
                <a:latin typeface="Calibri"/>
                <a:ea typeface="Calibri"/>
                <a:cs typeface="Times New Roman"/>
              </a:rPr>
              <a:t>Inputs</a:t>
            </a:r>
            <a:endParaRPr lang="es-ES" sz="1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7 Elipse"/>
          <p:cNvSpPr>
            <a:spLocks noChangeArrowheads="1"/>
          </p:cNvSpPr>
          <p:nvPr/>
        </p:nvSpPr>
        <p:spPr bwMode="auto">
          <a:xfrm>
            <a:off x="3890010" y="2718435"/>
            <a:ext cx="1818639" cy="4927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400" b="1">
                <a:latin typeface="Calibri"/>
                <a:ea typeface="Calibri"/>
                <a:cs typeface="Times New Roman"/>
              </a:rPr>
              <a:t>Actividades </a:t>
            </a:r>
            <a:endParaRPr lang="es-ES" sz="1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8 Elipse"/>
          <p:cNvSpPr>
            <a:spLocks noChangeArrowheads="1"/>
          </p:cNvSpPr>
          <p:nvPr/>
        </p:nvSpPr>
        <p:spPr bwMode="auto">
          <a:xfrm>
            <a:off x="5967729" y="2745189"/>
            <a:ext cx="2349500" cy="3746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400" b="1">
                <a:latin typeface="Calibri"/>
                <a:ea typeface="Calibri"/>
                <a:cs typeface="Times New Roman"/>
              </a:rPr>
              <a:t>Outputs </a:t>
            </a:r>
            <a:endParaRPr lang="es-ES" sz="1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9 Rectángulo redondeado"/>
          <p:cNvSpPr>
            <a:spLocks noChangeArrowheads="1"/>
          </p:cNvSpPr>
          <p:nvPr/>
        </p:nvSpPr>
        <p:spPr bwMode="auto">
          <a:xfrm>
            <a:off x="4723765" y="2154555"/>
            <a:ext cx="2030095" cy="3822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400" b="1">
                <a:latin typeface="Calibri"/>
                <a:ea typeface="Calibri"/>
                <a:cs typeface="Times New Roman"/>
              </a:rPr>
              <a:t>Visión y estrategia</a:t>
            </a:r>
            <a:endParaRPr lang="es-ES" sz="1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10 Elipse"/>
          <p:cNvSpPr>
            <a:spLocks noChangeArrowheads="1"/>
          </p:cNvSpPr>
          <p:nvPr/>
        </p:nvSpPr>
        <p:spPr bwMode="auto">
          <a:xfrm>
            <a:off x="8832728" y="2693078"/>
            <a:ext cx="1275715" cy="4171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1200" b="1">
                <a:latin typeface="Calibri"/>
                <a:ea typeface="Calibri"/>
                <a:cs typeface="Times New Roman"/>
              </a:rPr>
              <a:t>Outcomes</a:t>
            </a:r>
            <a:endParaRPr lang="es-ES" sz="1200" b="1"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11 Rectángulo redondeado"/>
          <p:cNvSpPr>
            <a:spLocks noChangeArrowheads="1"/>
          </p:cNvSpPr>
          <p:nvPr/>
        </p:nvSpPr>
        <p:spPr bwMode="auto">
          <a:xfrm>
            <a:off x="1865195" y="3463830"/>
            <a:ext cx="1668261" cy="224093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Financiero 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Productivo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Intelectual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Humano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Social y </a:t>
            </a:r>
            <a:r>
              <a:rPr lang="es-ES_tradnl" sz="1400" b="1" dirty="0" err="1">
                <a:latin typeface="Calibri"/>
                <a:ea typeface="Calibri"/>
                <a:cs typeface="Times New Roman"/>
              </a:rPr>
              <a:t>relac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Cap. Natural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Capacidad normativa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 </a:t>
            </a:r>
            <a:endParaRPr lang="es-ES" sz="1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12 Rectángulo redondeado"/>
          <p:cNvSpPr>
            <a:spLocks noChangeArrowheads="1"/>
          </p:cNvSpPr>
          <p:nvPr/>
        </p:nvSpPr>
        <p:spPr bwMode="auto">
          <a:xfrm>
            <a:off x="4028440" y="3533775"/>
            <a:ext cx="1513840" cy="107916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Programas desarrollados por la administración </a:t>
            </a:r>
            <a:endParaRPr lang="es-ES" sz="1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13 Rectángulo redondeado"/>
          <p:cNvSpPr>
            <a:spLocks noChangeArrowheads="1"/>
          </p:cNvSpPr>
          <p:nvPr/>
        </p:nvSpPr>
        <p:spPr bwMode="auto">
          <a:xfrm>
            <a:off x="6096001" y="3477260"/>
            <a:ext cx="1996439" cy="222750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Indicadores Financieros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Indicadores de Economía, Eficiencia y Eficacia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Indicadores sociales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Indicad. medioambientales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33" name="17 Conector recto de flecha"/>
          <p:cNvCxnSpPr>
            <a:cxnSpLocks noChangeShapeType="1"/>
            <a:stCxn id="28" idx="1"/>
          </p:cNvCxnSpPr>
          <p:nvPr/>
        </p:nvCxnSpPr>
        <p:spPr bwMode="auto">
          <a:xfrm flipH="1">
            <a:off x="2740660" y="2345690"/>
            <a:ext cx="1983105" cy="394946"/>
          </a:xfrm>
          <a:prstGeom prst="straightConnector1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18 Conector recto de flecha"/>
          <p:cNvCxnSpPr>
            <a:cxnSpLocks noChangeShapeType="1"/>
          </p:cNvCxnSpPr>
          <p:nvPr/>
        </p:nvCxnSpPr>
        <p:spPr bwMode="auto">
          <a:xfrm flipH="1">
            <a:off x="5148579" y="2537460"/>
            <a:ext cx="223520" cy="128270"/>
          </a:xfrm>
          <a:prstGeom prst="straightConnector1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19 Conector recto de flecha"/>
          <p:cNvCxnSpPr>
            <a:cxnSpLocks noChangeShapeType="1"/>
          </p:cNvCxnSpPr>
          <p:nvPr/>
        </p:nvCxnSpPr>
        <p:spPr bwMode="auto">
          <a:xfrm>
            <a:off x="5967730" y="2537461"/>
            <a:ext cx="361315" cy="234315"/>
          </a:xfrm>
          <a:prstGeom prst="straightConnector1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20 Conector recto de flecha"/>
          <p:cNvCxnSpPr>
            <a:cxnSpLocks noChangeShapeType="1"/>
          </p:cNvCxnSpPr>
          <p:nvPr/>
        </p:nvCxnSpPr>
        <p:spPr bwMode="auto">
          <a:xfrm>
            <a:off x="6753860" y="2367281"/>
            <a:ext cx="2716725" cy="297815"/>
          </a:xfrm>
          <a:prstGeom prst="straightConnector1">
            <a:avLst/>
          </a:prstGeom>
          <a:noFill/>
          <a:ln w="9525">
            <a:solidFill>
              <a:schemeClr val="bg1">
                <a:lumMod val="100000"/>
                <a:lumOff val="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22 Flecha arriba y abajo"/>
          <p:cNvSpPr>
            <a:spLocks noChangeArrowheads="1"/>
          </p:cNvSpPr>
          <p:nvPr/>
        </p:nvSpPr>
        <p:spPr bwMode="auto">
          <a:xfrm>
            <a:off x="4854574" y="3211195"/>
            <a:ext cx="45720" cy="276860"/>
          </a:xfrm>
          <a:prstGeom prst="upDownArrow">
            <a:avLst>
              <a:gd name="adj1" fmla="val 50000"/>
              <a:gd name="adj2" fmla="val 50070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39" name="25 Flecha arriba y abajo"/>
          <p:cNvSpPr>
            <a:spLocks noChangeArrowheads="1"/>
          </p:cNvSpPr>
          <p:nvPr/>
        </p:nvSpPr>
        <p:spPr bwMode="auto">
          <a:xfrm>
            <a:off x="9425500" y="3138805"/>
            <a:ext cx="45085" cy="144780"/>
          </a:xfrm>
          <a:prstGeom prst="upDownArrow">
            <a:avLst>
              <a:gd name="adj1" fmla="val 50000"/>
              <a:gd name="adj2" fmla="val 26210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0" name="26 Flecha izquierda y derecha"/>
          <p:cNvSpPr>
            <a:spLocks noChangeArrowheads="1"/>
          </p:cNvSpPr>
          <p:nvPr/>
        </p:nvSpPr>
        <p:spPr bwMode="auto">
          <a:xfrm>
            <a:off x="3395026" y="2960469"/>
            <a:ext cx="276860" cy="45720"/>
          </a:xfrm>
          <a:prstGeom prst="leftRightArrow">
            <a:avLst>
              <a:gd name="adj1" fmla="val 50000"/>
              <a:gd name="adj2" fmla="val 50070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1" name="28 Flecha izquierda y derecha"/>
          <p:cNvSpPr>
            <a:spLocks noChangeArrowheads="1"/>
          </p:cNvSpPr>
          <p:nvPr/>
        </p:nvSpPr>
        <p:spPr bwMode="auto">
          <a:xfrm>
            <a:off x="5761355" y="2932514"/>
            <a:ext cx="151765" cy="45720"/>
          </a:xfrm>
          <a:prstGeom prst="leftRightArrow">
            <a:avLst>
              <a:gd name="adj1" fmla="val 50000"/>
              <a:gd name="adj2" fmla="val 50114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2" name="29 Flecha izquierda y derecha"/>
          <p:cNvSpPr>
            <a:spLocks noChangeArrowheads="1"/>
          </p:cNvSpPr>
          <p:nvPr/>
        </p:nvSpPr>
        <p:spPr bwMode="auto">
          <a:xfrm>
            <a:off x="3592196" y="3873899"/>
            <a:ext cx="436245" cy="45085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3" name="30 Flecha izquierda y derecha"/>
          <p:cNvSpPr>
            <a:spLocks noChangeArrowheads="1"/>
          </p:cNvSpPr>
          <p:nvPr/>
        </p:nvSpPr>
        <p:spPr bwMode="auto">
          <a:xfrm>
            <a:off x="8441396" y="2901675"/>
            <a:ext cx="276225" cy="45085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4" name="31 Flecha izquierda y derecha"/>
          <p:cNvSpPr>
            <a:spLocks noChangeArrowheads="1"/>
          </p:cNvSpPr>
          <p:nvPr/>
        </p:nvSpPr>
        <p:spPr bwMode="auto">
          <a:xfrm>
            <a:off x="5638799" y="3828178"/>
            <a:ext cx="290830" cy="45720"/>
          </a:xfrm>
          <a:prstGeom prst="leftRightArrow">
            <a:avLst>
              <a:gd name="adj1" fmla="val 50000"/>
              <a:gd name="adj2" fmla="val 35987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5" name="32 Flecha izquierda y derecha"/>
          <p:cNvSpPr>
            <a:spLocks noChangeArrowheads="1"/>
          </p:cNvSpPr>
          <p:nvPr/>
        </p:nvSpPr>
        <p:spPr bwMode="auto">
          <a:xfrm>
            <a:off x="8179926" y="3783331"/>
            <a:ext cx="162560" cy="45085"/>
          </a:xfrm>
          <a:prstGeom prst="leftRightArrow">
            <a:avLst>
              <a:gd name="adj1" fmla="val 50000"/>
              <a:gd name="adj2" fmla="val 16292"/>
            </a:avLst>
          </a:prstGeom>
          <a:solidFill>
            <a:schemeClr val="bg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6" name="AutoShape 166"/>
          <p:cNvSpPr>
            <a:spLocks noChangeArrowheads="1"/>
          </p:cNvSpPr>
          <p:nvPr/>
        </p:nvSpPr>
        <p:spPr bwMode="auto">
          <a:xfrm>
            <a:off x="5761354" y="2016125"/>
            <a:ext cx="45720" cy="139700"/>
          </a:xfrm>
          <a:prstGeom prst="upDownArrow">
            <a:avLst>
              <a:gd name="adj1" fmla="val 50000"/>
              <a:gd name="adj2" fmla="val 25265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47" name="AutoShape 168"/>
          <p:cNvSpPr>
            <a:spLocks noChangeArrowheads="1"/>
          </p:cNvSpPr>
          <p:nvPr/>
        </p:nvSpPr>
        <p:spPr bwMode="auto">
          <a:xfrm>
            <a:off x="8432970" y="3360420"/>
            <a:ext cx="2075228" cy="218057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Indicadores Financieros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 err="1">
                <a:latin typeface="Calibri"/>
                <a:ea typeface="Calibri"/>
                <a:cs typeface="Times New Roman"/>
              </a:rPr>
              <a:t>Ind</a:t>
            </a:r>
            <a:r>
              <a:rPr lang="es-ES_tradnl" sz="1400" b="1" dirty="0">
                <a:latin typeface="Calibri"/>
                <a:ea typeface="Calibri"/>
                <a:cs typeface="Times New Roman"/>
              </a:rPr>
              <a:t>. de Economía, Eficiencia y Eficacia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Indicadores sociales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 err="1">
                <a:latin typeface="Calibri"/>
                <a:ea typeface="Calibri"/>
                <a:cs typeface="Times New Roman"/>
              </a:rPr>
              <a:t>Ind</a:t>
            </a:r>
            <a:r>
              <a:rPr lang="es-ES_tradnl" sz="1400" b="1" dirty="0">
                <a:latin typeface="Calibri"/>
                <a:ea typeface="Calibri"/>
                <a:cs typeface="Times New Roman"/>
              </a:rPr>
              <a:t>. Medioambientales</a:t>
            </a:r>
            <a:endParaRPr lang="es-ES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Calibri"/>
                <a:ea typeface="Calibri"/>
                <a:cs typeface="Times New Roman"/>
              </a:rPr>
              <a:t> </a:t>
            </a:r>
            <a:endParaRPr lang="es-ES" sz="1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22 Flecha arriba y abajo"/>
          <p:cNvSpPr>
            <a:spLocks noChangeArrowheads="1"/>
          </p:cNvSpPr>
          <p:nvPr/>
        </p:nvSpPr>
        <p:spPr bwMode="auto">
          <a:xfrm>
            <a:off x="6522719" y="3138170"/>
            <a:ext cx="45720" cy="276860"/>
          </a:xfrm>
          <a:prstGeom prst="upDownArrow">
            <a:avLst>
              <a:gd name="adj1" fmla="val 50000"/>
              <a:gd name="adj2" fmla="val 50070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22 Flecha arriba y abajo"/>
          <p:cNvSpPr>
            <a:spLocks noChangeArrowheads="1"/>
          </p:cNvSpPr>
          <p:nvPr/>
        </p:nvSpPr>
        <p:spPr bwMode="auto">
          <a:xfrm>
            <a:off x="2514012" y="3247708"/>
            <a:ext cx="45719" cy="203835"/>
          </a:xfrm>
          <a:prstGeom prst="upDownArrow">
            <a:avLst>
              <a:gd name="adj1" fmla="val 50000"/>
              <a:gd name="adj2" fmla="val 50070"/>
            </a:avLst>
          </a:prstGeom>
          <a:solidFill>
            <a:schemeClr val="accent1">
              <a:lumMod val="100000"/>
              <a:lumOff val="0"/>
            </a:schemeClr>
          </a:solidFill>
          <a:ln w="254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91DAFB-5791-4BFE-ABE6-1D876A01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El proceso de creación de valor en el sector público e Información a elaborar</a:t>
            </a:r>
          </a:p>
        </p:txBody>
      </p:sp>
    </p:spTree>
    <p:extLst>
      <p:ext uri="{BB962C8B-B14F-4D97-AF65-F5344CB8AC3E}">
        <p14:creationId xmlns:p14="http://schemas.microsoft.com/office/powerpoint/2010/main" val="244543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D103E-DC0F-4EC8-9448-54C7BF4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Situación actual de la Información Integrada en el SP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589DFF-89FB-4BC5-9221-C2CD2C6F7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Las empresas públicas están siendo líderes en la aplicación de sistemas de información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Algunas experiencias de implantación en el ámbito de las Universidades Públicas, especialmente en el caso de Sudáfrica, aunque todavía incipientes.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Experiencias aisladas en subsector administrativo: central, local o regional, sólo hay algunas experiencias aisladas que dan cuenta de su aplicabilidad en la práctica dentro de este ámbito. Una de ellas es el de la ciudad de Varsovia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Organizaciones internacionales están aplicando ya el marco del IIRC: Grupo del Banco Mundial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IIRC ha creado </a:t>
            </a:r>
            <a:r>
              <a:rPr lang="es-ES" sz="2400" dirty="0" err="1"/>
              <a:t>Public</a:t>
            </a:r>
            <a:r>
              <a:rPr lang="es-ES" sz="2400" dirty="0"/>
              <a:t> Sector Pioneer Network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5564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80648711"/>
              </p:ext>
            </p:extLst>
          </p:nvPr>
        </p:nvGraphicFramePr>
        <p:xfrm>
          <a:off x="1105601" y="2088764"/>
          <a:ext cx="8794872" cy="37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C5D5D747-4584-4328-8ED4-C0FC9F51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01" y="653536"/>
            <a:ext cx="10349111" cy="811470"/>
          </a:xfrm>
        </p:spPr>
        <p:txBody>
          <a:bodyPr/>
          <a:lstStyle/>
          <a:p>
            <a:r>
              <a:rPr lang="es-ES" sz="3200" dirty="0"/>
              <a:t>Adaptación de Objetivos y Procedimientos a la auditoría de la información integrada</a:t>
            </a:r>
          </a:p>
        </p:txBody>
      </p:sp>
    </p:spTree>
    <p:extLst>
      <p:ext uri="{BB962C8B-B14F-4D97-AF65-F5344CB8AC3E}">
        <p14:creationId xmlns:p14="http://schemas.microsoft.com/office/powerpoint/2010/main" val="2936783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LOS INFORMES POPULARES PARA EL CIUDADANO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8350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D103E-DC0F-4EC8-9448-54C7BF4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Origen del Informe Popular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589DFF-89FB-4BC5-9221-C2CD2C6F7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3" y="1680518"/>
            <a:ext cx="10349112" cy="353057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ciudadanos no expertos en contabilidad ¿pueden entender el informe financiero presentado por las administraciones públicas?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Información que va dirigida al ciudadano y que por tanto su presentación debe basarse en criterios un poco distintos al tradicional informe financiero.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Esta iniciativa surgió a finales de los 90 en Estados Unidos y se ha ido desarrollando con el apoyo fundamentalmente de tres organismos: el </a:t>
            </a:r>
            <a:r>
              <a:rPr lang="es-ES" sz="2400" dirty="0" err="1"/>
              <a:t>Governmental</a:t>
            </a:r>
            <a:r>
              <a:rPr lang="es-ES" sz="2400" dirty="0"/>
              <a:t> </a:t>
            </a:r>
            <a:r>
              <a:rPr lang="es-ES" sz="2400" dirty="0" err="1"/>
              <a:t>Accounting</a:t>
            </a:r>
            <a:r>
              <a:rPr lang="es-ES" sz="2400" dirty="0"/>
              <a:t> </a:t>
            </a:r>
            <a:r>
              <a:rPr lang="es-ES" sz="2400" dirty="0" err="1"/>
              <a:t>Standards</a:t>
            </a:r>
            <a:r>
              <a:rPr lang="es-ES" sz="2400" dirty="0"/>
              <a:t> </a:t>
            </a:r>
            <a:r>
              <a:rPr lang="es-ES" sz="2400" dirty="0" err="1"/>
              <a:t>Board</a:t>
            </a:r>
            <a:r>
              <a:rPr lang="es-ES" sz="2400" dirty="0"/>
              <a:t> (GASB), la </a:t>
            </a:r>
            <a:r>
              <a:rPr lang="es-ES" sz="2400" dirty="0" err="1"/>
              <a:t>Association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Governmental</a:t>
            </a:r>
            <a:r>
              <a:rPr lang="es-ES" sz="2400" dirty="0"/>
              <a:t> </a:t>
            </a:r>
            <a:r>
              <a:rPr lang="es-ES" sz="2400" dirty="0" err="1"/>
              <a:t>Accountants</a:t>
            </a:r>
            <a:r>
              <a:rPr lang="es-ES" sz="2400" dirty="0"/>
              <a:t> (AGA) y la </a:t>
            </a:r>
            <a:r>
              <a:rPr lang="es-ES" sz="2400" dirty="0" err="1"/>
              <a:t>Government</a:t>
            </a:r>
            <a:r>
              <a:rPr lang="es-ES" sz="2400" dirty="0"/>
              <a:t> </a:t>
            </a:r>
            <a:r>
              <a:rPr lang="es-ES" sz="2400" dirty="0" err="1"/>
              <a:t>Financial</a:t>
            </a:r>
            <a:r>
              <a:rPr lang="es-ES" sz="2400" dirty="0"/>
              <a:t> </a:t>
            </a:r>
            <a:r>
              <a:rPr lang="es-ES" sz="2400" dirty="0" err="1"/>
              <a:t>Officers</a:t>
            </a:r>
            <a:r>
              <a:rPr lang="es-ES" sz="2400" dirty="0"/>
              <a:t> </a:t>
            </a:r>
            <a:r>
              <a:rPr lang="es-ES" sz="2400" dirty="0" err="1"/>
              <a:t>Association</a:t>
            </a:r>
            <a:r>
              <a:rPr lang="es-ES" sz="2400" dirty="0"/>
              <a:t> (GFOA).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8868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D103E-DC0F-4EC8-9448-54C7BF4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s-ES" sz="3200" dirty="0"/>
              <a:t>Objetivo del Informe Popular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589DFF-89FB-4BC5-9221-C2CD2C6F7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3" y="1680518"/>
            <a:ext cx="10349112" cy="42974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Incrementar la transparencia y la responsabilidad de las administraciones, elaborando un informe entendible por los ciudadanos y que permita rendir cuentas desde distintas perspectivas, y en línea con el objetivo de Desarrollo sostenible, debería integrar: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Sostenibilidad económica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Sostenibilidad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dirty="0"/>
              <a:t>Sostenibilidad medioambiental</a:t>
            </a:r>
          </a:p>
        </p:txBody>
      </p:sp>
    </p:spTree>
    <p:extLst>
      <p:ext uri="{BB962C8B-B14F-4D97-AF65-F5344CB8AC3E}">
        <p14:creationId xmlns:p14="http://schemas.microsoft.com/office/powerpoint/2010/main" val="3253834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EC51F4-D636-4055-9AE9-F13F6A589B1F}"/>
              </a:ext>
            </a:extLst>
          </p:cNvPr>
          <p:cNvSpPr/>
          <p:nvPr/>
        </p:nvSpPr>
        <p:spPr>
          <a:xfrm>
            <a:off x="1105601" y="2286306"/>
            <a:ext cx="9113893" cy="2452842"/>
          </a:xfrm>
          <a:prstGeom prst="roundRect">
            <a:avLst/>
          </a:prstGeo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sz="3200" b="1" i="1" dirty="0">
                <a:solidFill>
                  <a:schemeClr val="tx1"/>
                </a:solidFill>
              </a:rPr>
              <a:t>La elaboración, divulgación y control de la información integrada </a:t>
            </a:r>
          </a:p>
          <a:p>
            <a:pPr algn="just"/>
            <a:endParaRPr lang="es-ES" sz="2000" b="1" i="1" dirty="0">
              <a:solidFill>
                <a:schemeClr val="tx1"/>
              </a:solidFill>
            </a:endParaRPr>
          </a:p>
          <a:p>
            <a:pPr algn="just"/>
            <a:r>
              <a:rPr lang="es-ES" sz="2200" b="1" dirty="0">
                <a:solidFill>
                  <a:schemeClr val="tx1"/>
                </a:solidFill>
              </a:rPr>
              <a:t>va a constituir, sin duda, en los próximos años, un reto importante para los Órganos institucionales de Contabilidad y de Control Externo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D5D747-4584-4328-8ED4-C0FC9F51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01" y="653536"/>
            <a:ext cx="10349111" cy="958954"/>
          </a:xfrm>
        </p:spPr>
        <p:txBody>
          <a:bodyPr/>
          <a:lstStyle/>
          <a:p>
            <a:r>
              <a:rPr lang="es-ES" sz="3200" dirty="0"/>
              <a:t>CONCLUSIÓN: nuevos retos para las instituciones y administraciones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2914913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D325D-3117-4256-BC48-BC1AC53E1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89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597C9FA-52BB-45B0-9C86-090DA3C9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03" y="599181"/>
            <a:ext cx="10349111" cy="60715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La “crisis global”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C9A887-A9EE-4672-8359-8CB0A53C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602" y="1568871"/>
            <a:ext cx="10349112" cy="4220367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s-ES" b="1" i="1" u="sng" dirty="0">
                <a:solidFill>
                  <a:prstClr val="black"/>
                </a:solidFill>
              </a:rPr>
              <a:t>Crisis ecológica, económica y social</a:t>
            </a:r>
            <a:endParaRPr lang="es-ES" b="1" i="1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b="1" i="1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b="1" i="1" u="sng" dirty="0">
                <a:solidFill>
                  <a:prstClr val="black"/>
                </a:solidFill>
              </a:rPr>
              <a:t>Efectos</a:t>
            </a:r>
            <a:r>
              <a:rPr lang="es-ES" b="1" dirty="0">
                <a:solidFill>
                  <a:prstClr val="black"/>
                </a:solidFill>
              </a:rPr>
              <a:t>:</a:t>
            </a:r>
          </a:p>
          <a:p>
            <a:pPr algn="just">
              <a:defRPr/>
            </a:pPr>
            <a:r>
              <a:rPr lang="es-ES" b="1" dirty="0">
                <a:solidFill>
                  <a:prstClr val="black"/>
                </a:solidFill>
              </a:rPr>
              <a:t>Descontento y desconfianza entre los ciudadanos, erosión de los valores éticos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b="1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prstClr val="black"/>
                </a:solidFill>
              </a:rPr>
              <a:t>Nuevo </a:t>
            </a:r>
            <a:r>
              <a:rPr lang="es-ES" b="1" i="1" u="sng" dirty="0">
                <a:solidFill>
                  <a:prstClr val="black"/>
                </a:solidFill>
              </a:rPr>
              <a:t>reto</a:t>
            </a:r>
            <a:r>
              <a:rPr lang="es-ES" b="1" dirty="0">
                <a:solidFill>
                  <a:prstClr val="black"/>
                </a:solidFill>
              </a:rPr>
              <a:t> de Desarrollo Sostenible (DS):</a:t>
            </a:r>
          </a:p>
          <a:p>
            <a:pPr algn="just">
              <a:defRPr/>
            </a:pPr>
            <a:r>
              <a:rPr lang="es-ES" b="1" dirty="0">
                <a:solidFill>
                  <a:prstClr val="black"/>
                </a:solidFill>
              </a:rPr>
              <a:t>Un nuevo paradigma para mejorar la transparencia y enriquecer la información proporcionada a los diferentes grupos de interés, los “</a:t>
            </a:r>
            <a:r>
              <a:rPr lang="es-ES" b="1" dirty="0" err="1">
                <a:solidFill>
                  <a:prstClr val="black"/>
                </a:solidFill>
              </a:rPr>
              <a:t>stakeholders</a:t>
            </a:r>
            <a:r>
              <a:rPr lang="es-ES" b="1" dirty="0">
                <a:solidFill>
                  <a:prstClr val="black"/>
                </a:solidFill>
              </a:rPr>
              <a:t>”</a:t>
            </a:r>
          </a:p>
          <a:p>
            <a:pPr algn="just">
              <a:defRPr/>
            </a:pPr>
            <a:r>
              <a:rPr lang="es-ES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b="1" i="1" u="sng" dirty="0">
                <a:solidFill>
                  <a:prstClr val="black"/>
                </a:solidFill>
              </a:rPr>
              <a:t>Nuevos Objetivos de información</a:t>
            </a:r>
            <a:endParaRPr lang="es-ES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s-ES" b="1" dirty="0">
                <a:solidFill>
                  <a:prstClr val="black"/>
                </a:solidFill>
              </a:rPr>
              <a:t>Proporcionar información adecuada para la adopción de decisiones y una rendición de cuentas transparente, accesible y clara para todos, sobre recursos y resultados.</a:t>
            </a:r>
          </a:p>
          <a:p>
            <a:endParaRPr lang="es-ES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FC9F851-67AE-46C6-863E-B44C0C3FFE86}"/>
              </a:ext>
            </a:extLst>
          </p:cNvPr>
          <p:cNvSpPr/>
          <p:nvPr/>
        </p:nvSpPr>
        <p:spPr>
          <a:xfrm>
            <a:off x="3800168" y="3043752"/>
            <a:ext cx="344129" cy="385248"/>
          </a:xfrm>
          <a:prstGeom prst="downArrow">
            <a:avLst/>
          </a:prstGeo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9B24B05-BC79-4F63-A5F3-B49E0C9F0B6A}"/>
              </a:ext>
            </a:extLst>
          </p:cNvPr>
          <p:cNvSpPr/>
          <p:nvPr/>
        </p:nvSpPr>
        <p:spPr>
          <a:xfrm>
            <a:off x="2512142" y="1971367"/>
            <a:ext cx="344129" cy="385248"/>
          </a:xfrm>
          <a:prstGeom prst="downArrow">
            <a:avLst/>
          </a:prstGeo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4378D3A0-8194-483D-9E79-EA7FB91938A2}"/>
              </a:ext>
            </a:extLst>
          </p:cNvPr>
          <p:cNvSpPr/>
          <p:nvPr/>
        </p:nvSpPr>
        <p:spPr>
          <a:xfrm>
            <a:off x="3800168" y="4281948"/>
            <a:ext cx="344129" cy="385248"/>
          </a:xfrm>
          <a:prstGeom prst="downArrow">
            <a:avLst/>
          </a:prstGeom>
          <a:gradFill flip="none" rotWithShape="1">
            <a:gsLst>
              <a:gs pos="0">
                <a:srgbClr val="418584">
                  <a:tint val="66000"/>
                  <a:satMod val="160000"/>
                </a:srgbClr>
              </a:gs>
              <a:gs pos="50000">
                <a:srgbClr val="418584">
                  <a:tint val="44500"/>
                  <a:satMod val="160000"/>
                </a:srgbClr>
              </a:gs>
              <a:gs pos="100000">
                <a:srgbClr val="418584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90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D940B-B213-4F08-868F-BDAC8B1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Tipos de Información no Financiera para dar respuesta a nuevos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A63AF-766D-44E2-A4BD-681C09B4D7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60000">
              <a:spcBef>
                <a:spcPts val="1800"/>
              </a:spcBef>
            </a:pPr>
            <a:r>
              <a:rPr lang="es-CO" sz="4000" dirty="0"/>
              <a:t>Informes de Sostenibilidad o Responsabilidad Social</a:t>
            </a:r>
          </a:p>
          <a:p>
            <a:pPr marL="360000">
              <a:spcBef>
                <a:spcPts val="1800"/>
              </a:spcBef>
            </a:pPr>
            <a:r>
              <a:rPr lang="es-CO" sz="4000" dirty="0"/>
              <a:t>La información integrada</a:t>
            </a:r>
          </a:p>
          <a:p>
            <a:pPr marL="360000">
              <a:spcBef>
                <a:spcPts val="1800"/>
              </a:spcBef>
            </a:pPr>
            <a:r>
              <a:rPr lang="es-CO" sz="4000" dirty="0"/>
              <a:t>Los informes populares</a:t>
            </a:r>
          </a:p>
        </p:txBody>
      </p:sp>
    </p:spTree>
    <p:extLst>
      <p:ext uri="{BB962C8B-B14F-4D97-AF65-F5344CB8AC3E}">
        <p14:creationId xmlns:p14="http://schemas.microsoft.com/office/powerpoint/2010/main" val="403911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LOS INFORMES DE RESPONSABILIDAD SOCIAL Y SOSTENIBILIDAD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02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A74AD-171A-4A71-A244-7BB836AA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839432"/>
            <a:ext cx="4198373" cy="3221665"/>
          </a:xfrm>
        </p:spPr>
        <p:txBody>
          <a:bodyPr>
            <a:normAutofit fontScale="90000"/>
          </a:bodyPr>
          <a:lstStyle/>
          <a:p>
            <a:r>
              <a:rPr lang="es-ES_tradnl" altLang="es-ES" b="1" dirty="0"/>
              <a:t>La relevancia de la Responsabilidad Social en las Administraciones Públicas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C2161-C366-478E-86F8-D52BC36F49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es-ES" altLang="es-ES" dirty="0"/>
              <a:t>Una de las características que distingue a las administraciones públicas es el fin que persiguen: </a:t>
            </a:r>
          </a:p>
          <a:p>
            <a:pPr lvl="1" algn="just"/>
            <a:r>
              <a:rPr lang="es-ES" altLang="es-ES" dirty="0"/>
              <a:t>prestación de servicios, </a:t>
            </a:r>
          </a:p>
          <a:p>
            <a:pPr lvl="1" algn="just"/>
            <a:r>
              <a:rPr lang="es-ES" altLang="es-ES" dirty="0"/>
              <a:t>redistribución de la renta, </a:t>
            </a:r>
          </a:p>
          <a:p>
            <a:pPr lvl="1" algn="just"/>
            <a:r>
              <a:rPr lang="es-ES" altLang="es-ES" dirty="0"/>
              <a:t>…………</a:t>
            </a:r>
          </a:p>
          <a:p>
            <a:pPr lvl="1" algn="just"/>
            <a:r>
              <a:rPr lang="es-ES" altLang="es-ES" dirty="0"/>
              <a:t>actividades de </a:t>
            </a:r>
            <a:r>
              <a:rPr lang="es-ES" altLang="es-ES" i="1" dirty="0"/>
              <a:t>interés general. </a:t>
            </a:r>
          </a:p>
          <a:p>
            <a:pPr algn="just"/>
            <a:r>
              <a:rPr lang="es-ES" altLang="es-ES" dirty="0"/>
              <a:t>El cumplimiento del propio fin de interés general de cada entidad es un elemento esencial, imprescindible como factor constitutivo y motivo de su existencia.</a:t>
            </a:r>
            <a:endParaRPr lang="es-ES_tradnl" altLang="es-ES" b="1" dirty="0">
              <a:latin typeface="New Yor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E576-D141-48A3-BD02-3C12D2DE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b="1" dirty="0"/>
              <a:t>EL CONCEPTO DE RSC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048D8-DB82-48E9-AF01-DC97D42424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altLang="es-ES" dirty="0"/>
              <a:t>La responsabilidad Social Corporativa (RS) ha sido definida por la Comisión Europea como la integración voluntaria por parte de las entidades de consideraciones de:</a:t>
            </a:r>
          </a:p>
          <a:p>
            <a:r>
              <a:rPr lang="es-ES" altLang="es-ES" dirty="0"/>
              <a:t>sostenibilidad económica, </a:t>
            </a:r>
          </a:p>
          <a:p>
            <a:r>
              <a:rPr lang="es-ES" altLang="es-ES" dirty="0"/>
              <a:t>sostenibilidad ambiental y </a:t>
            </a:r>
          </a:p>
          <a:p>
            <a:r>
              <a:rPr lang="es-ES" altLang="es-ES" dirty="0"/>
              <a:t>sostenibilidad social; </a:t>
            </a:r>
          </a:p>
          <a:p>
            <a:pPr marL="0" indent="0">
              <a:buNone/>
            </a:pPr>
            <a:r>
              <a:rPr lang="es-ES" altLang="es-ES" dirty="0"/>
              <a:t>y más recientemente como la asunción de externalidades.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762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3847</Words>
  <Application>Microsoft Office PowerPoint</Application>
  <PresentationFormat>Panorámica</PresentationFormat>
  <Paragraphs>313</Paragraphs>
  <Slides>47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맑은 고딕</vt:lpstr>
      <vt:lpstr>游ゴシック</vt:lpstr>
      <vt:lpstr>Arial</vt:lpstr>
      <vt:lpstr>Calibri</vt:lpstr>
      <vt:lpstr>Calibri Light</vt:lpstr>
      <vt:lpstr>Myriad pro</vt:lpstr>
      <vt:lpstr>New York</vt:lpstr>
      <vt:lpstr>Times</vt:lpstr>
      <vt:lpstr>Times New Roman</vt:lpstr>
      <vt:lpstr>Wingdings</vt:lpstr>
      <vt:lpstr>Tema de Office</vt:lpstr>
      <vt:lpstr>Presentación de PowerPoint</vt:lpstr>
      <vt:lpstr>Presentación de PowerPoint</vt:lpstr>
      <vt:lpstr>Relevancia de la Información no financiera en el sector público</vt:lpstr>
      <vt:lpstr>La Información no financiera en el Sector Público</vt:lpstr>
      <vt:lpstr>La “crisis global”</vt:lpstr>
      <vt:lpstr>Tipos de Información no Financiera para dar respuesta a nuevos objetivos</vt:lpstr>
      <vt:lpstr>LOS INFORMES DE RESPONSABILIDAD SOCIAL Y SOSTENIBILIDAD</vt:lpstr>
      <vt:lpstr>La relevancia de la Responsabilidad Social en las Administraciones Públicas</vt:lpstr>
      <vt:lpstr>EL CONCEPTO DE RSC</vt:lpstr>
      <vt:lpstr>The triple Bottom line</vt:lpstr>
      <vt:lpstr>Las áreas de la Responsabilidad Social de las AAPP</vt:lpstr>
      <vt:lpstr>CÓMO MEDIR LA RSC</vt:lpstr>
      <vt:lpstr>LOS ASPECTOS FUNDAMENTALES DE LA RSC</vt:lpstr>
      <vt:lpstr>LOS INFORMES DE SOSTENIBILIDAD</vt:lpstr>
      <vt:lpstr> LAS NORMAS DEL GRI</vt:lpstr>
      <vt:lpstr>¿Y PARA LAS ENTIDADES NO LUCRATIVAS?</vt:lpstr>
      <vt:lpstr>¿Y CUÁL ES EL GRADO DE APLICACIÓN?</vt:lpstr>
      <vt:lpstr>LA BASE DE DATOS DE GRI DE MEMORIAS RSC</vt:lpstr>
      <vt:lpstr>INFORMES DE ADMINISTRACIONES PÚBLICAS</vt:lpstr>
      <vt:lpstr>LA PUBLICACIÓN DE INFORMES DE SOSTENIBILIDAD EN AAPP</vt:lpstr>
      <vt:lpstr>LA INFORMACIÓN NO FINANCIERA EN EL ÁMBITO EUROPEO</vt:lpstr>
      <vt:lpstr>INFORMACIÓN NO FINANCIERA EN ESPAÑA PARA EMPRESAS</vt:lpstr>
      <vt:lpstr>CONTENIDO DEL ESTADO</vt:lpstr>
      <vt:lpstr>ÁREAS DE INFORMACIÓN</vt:lpstr>
      <vt:lpstr>Información sobre cuestiones medioambientales:</vt:lpstr>
      <vt:lpstr>Información sobre cuestiones sociales y relativas al personal:</vt:lpstr>
      <vt:lpstr>Información sobre el respeto de los derechos humanos:</vt:lpstr>
      <vt:lpstr>V. Información sobre la sociedad:</vt:lpstr>
      <vt:lpstr>Información relativa a la lucha contra la corrupción y el soborno:</vt:lpstr>
      <vt:lpstr>VERIFICACIÓN DE INFORMACIÓN NO FINANCIERA</vt:lpstr>
      <vt:lpstr>LA REFORMA DE LA DIRECTIVA UE</vt:lpstr>
      <vt:lpstr>Contenido de las memorias</vt:lpstr>
      <vt:lpstr>Principales modificaciones auditoría</vt:lpstr>
      <vt:lpstr>LOS INFORMES INTEGRADOS</vt:lpstr>
      <vt:lpstr>Objetivos de la Información integrada</vt:lpstr>
      <vt:lpstr>Hacia un Sistema de Información Integrado</vt:lpstr>
      <vt:lpstr>El reto de la información integrada en el sector público</vt:lpstr>
      <vt:lpstr>Ventajas de la información integrada en el sector público</vt:lpstr>
      <vt:lpstr>El principal impulsor de la información integrada</vt:lpstr>
      <vt:lpstr>El proceso de creación de valor en el sector público e Información a elaborar</vt:lpstr>
      <vt:lpstr>Situación actual de la Información Integrada en el SP</vt:lpstr>
      <vt:lpstr>Adaptación de Objetivos y Procedimientos a la auditoría de la información integrada</vt:lpstr>
      <vt:lpstr>LOS INFORMES POPULARES PARA EL CIUDADANO</vt:lpstr>
      <vt:lpstr>Origen del Informe Popular</vt:lpstr>
      <vt:lpstr>Objetivo del Informe Popular</vt:lpstr>
      <vt:lpstr>CONCLUSIÓN: nuevos retos para las instituciones y administraciones públicas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salzate</dc:creator>
  <cp:lastModifiedBy>Isabel Brusca</cp:lastModifiedBy>
  <cp:revision>83</cp:revision>
  <dcterms:created xsi:type="dcterms:W3CDTF">2021-08-27T14:03:23Z</dcterms:created>
  <dcterms:modified xsi:type="dcterms:W3CDTF">2021-10-12T23:15:17Z</dcterms:modified>
</cp:coreProperties>
</file>