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5" r:id="rId3"/>
    <p:sldId id="281" r:id="rId4"/>
    <p:sldId id="284" r:id="rId5"/>
    <p:sldId id="285" r:id="rId6"/>
    <p:sldId id="286" r:id="rId7"/>
    <p:sldId id="287" r:id="rId8"/>
    <p:sldId id="288" r:id="rId9"/>
    <p:sldId id="283"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584"/>
    <a:srgbClr val="0090BA"/>
    <a:srgbClr val="0462A2"/>
    <a:srgbClr val="135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5F2BF33-92BC-40CF-86DD-593CB4D259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978"/>
            <a:ext cx="12192000" cy="6887978"/>
          </a:xfrm>
          <a:prstGeom prst="rect">
            <a:avLst/>
          </a:prstGeom>
        </p:spPr>
      </p:pic>
      <p:pic>
        <p:nvPicPr>
          <p:cNvPr id="12" name="Gráfico 11">
            <a:extLst>
              <a:ext uri="{FF2B5EF4-FFF2-40B4-BE49-F238E27FC236}">
                <a16:creationId xmlns:a16="http://schemas.microsoft.com/office/drawing/2014/main" id="{AB9C1D02-DEB8-4CE4-97FE-A7A0CE4F1F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6995" y="2855219"/>
            <a:ext cx="11014270" cy="128123"/>
          </a:xfrm>
          <a:prstGeom prst="rect">
            <a:avLst/>
          </a:prstGeom>
        </p:spPr>
      </p:pic>
      <p:sp>
        <p:nvSpPr>
          <p:cNvPr id="4" name="Marcador de texto 3">
            <a:extLst>
              <a:ext uri="{FF2B5EF4-FFF2-40B4-BE49-F238E27FC236}">
                <a16:creationId xmlns:a16="http://schemas.microsoft.com/office/drawing/2014/main" id="{331309A2-64C7-4F4E-BE8E-AB19E4ED1ACF}"/>
              </a:ext>
            </a:extLst>
          </p:cNvPr>
          <p:cNvSpPr>
            <a:spLocks noGrp="1"/>
          </p:cNvSpPr>
          <p:nvPr>
            <p:ph type="body" sz="quarter" idx="11" hasCustomPrompt="1"/>
          </p:nvPr>
        </p:nvSpPr>
        <p:spPr>
          <a:xfrm>
            <a:off x="436563" y="1634836"/>
            <a:ext cx="11014075" cy="1094467"/>
          </a:xfrm>
        </p:spPr>
        <p:txBody>
          <a:bodyPr>
            <a:noAutofit/>
          </a:bodyPr>
          <a:lstStyle>
            <a:lvl1pPr algn="ctr">
              <a:defRPr sz="3600">
                <a:solidFill>
                  <a:srgbClr val="0462A2"/>
                </a:solidFill>
              </a:defRPr>
            </a:lvl1pPr>
          </a:lstStyle>
          <a:p>
            <a:pPr lvl="0"/>
            <a:r>
              <a:rPr lang="es-ES" dirty="0"/>
              <a:t>Haga clic para escribir el n</a:t>
            </a:r>
            <a:r>
              <a:rPr lang="es-MX" dirty="0" err="1"/>
              <a:t>ombre</a:t>
            </a:r>
            <a:r>
              <a:rPr lang="es-MX" dirty="0"/>
              <a:t> de la conferencia, panel o conversatorio.</a:t>
            </a:r>
            <a:endParaRPr lang="es-ES" dirty="0"/>
          </a:p>
        </p:txBody>
      </p:sp>
      <p:sp>
        <p:nvSpPr>
          <p:cNvPr id="9" name="Marcador de texto 8">
            <a:extLst>
              <a:ext uri="{FF2B5EF4-FFF2-40B4-BE49-F238E27FC236}">
                <a16:creationId xmlns:a16="http://schemas.microsoft.com/office/drawing/2014/main" id="{B95BD9DE-5763-49F8-97C6-25DFA08EEDDD}"/>
              </a:ext>
            </a:extLst>
          </p:cNvPr>
          <p:cNvSpPr>
            <a:spLocks noGrp="1"/>
          </p:cNvSpPr>
          <p:nvPr>
            <p:ph type="body" sz="quarter" idx="13" hasCustomPrompt="1"/>
          </p:nvPr>
        </p:nvSpPr>
        <p:spPr>
          <a:xfrm>
            <a:off x="436368" y="4013547"/>
            <a:ext cx="11014270" cy="620712"/>
          </a:xfrm>
        </p:spPr>
        <p:txBody>
          <a:bodyPr/>
          <a:lstStyle>
            <a:lvl1pPr algn="ctr">
              <a:defRPr sz="2400">
                <a:solidFill>
                  <a:srgbClr val="418584"/>
                </a:solidFill>
                <a:latin typeface="+mj-lt"/>
              </a:defRPr>
            </a:lvl1pPr>
          </a:lstStyle>
          <a:p>
            <a:pPr lvl="0"/>
            <a:r>
              <a:rPr lang="es-CO" dirty="0"/>
              <a:t>Haga clic </a:t>
            </a:r>
            <a:r>
              <a:rPr lang="es-MX" dirty="0"/>
              <a:t>para escribir el cargo o profesión y la entidad a la que se encuentra vinculado.</a:t>
            </a:r>
            <a:endParaRPr lang="es-CO" dirty="0"/>
          </a:p>
        </p:txBody>
      </p:sp>
      <p:sp>
        <p:nvSpPr>
          <p:cNvPr id="14" name="Marcador de texto 13">
            <a:extLst>
              <a:ext uri="{FF2B5EF4-FFF2-40B4-BE49-F238E27FC236}">
                <a16:creationId xmlns:a16="http://schemas.microsoft.com/office/drawing/2014/main" id="{DB005628-9CC1-4D95-B627-0CAD86392E41}"/>
              </a:ext>
            </a:extLst>
          </p:cNvPr>
          <p:cNvSpPr>
            <a:spLocks noGrp="1"/>
          </p:cNvSpPr>
          <p:nvPr>
            <p:ph type="body" sz="quarter" idx="14" hasCustomPrompt="1"/>
          </p:nvPr>
        </p:nvSpPr>
        <p:spPr>
          <a:xfrm>
            <a:off x="436368" y="3247669"/>
            <a:ext cx="11014270" cy="455522"/>
          </a:xfrm>
        </p:spPr>
        <p:txBody>
          <a:bodyPr/>
          <a:lstStyle>
            <a:lvl1pPr algn="ctr">
              <a:defRPr>
                <a:solidFill>
                  <a:srgbClr val="418584"/>
                </a:solidFill>
              </a:defRPr>
            </a:lvl1pPr>
            <a:lvl2pPr algn="ctr">
              <a:defRPr>
                <a:solidFill>
                  <a:srgbClr val="418584"/>
                </a:solidFill>
              </a:defRPr>
            </a:lvl2pPr>
            <a:lvl3pPr algn="ctr">
              <a:defRPr>
                <a:solidFill>
                  <a:srgbClr val="418584"/>
                </a:solidFill>
              </a:defRPr>
            </a:lvl3pPr>
            <a:lvl4pPr algn="ctr">
              <a:defRPr>
                <a:solidFill>
                  <a:srgbClr val="418584"/>
                </a:solidFill>
              </a:defRPr>
            </a:lvl4pPr>
            <a:lvl5pPr algn="ctr">
              <a:defRPr>
                <a:solidFill>
                  <a:srgbClr val="418584"/>
                </a:solidFill>
              </a:defRPr>
            </a:lvl5pPr>
          </a:lstStyle>
          <a:p>
            <a:pPr lvl="0"/>
            <a:r>
              <a:rPr lang="es-ES" dirty="0"/>
              <a:t>Haga clic para escribir el nombre completo del conferencista.</a:t>
            </a:r>
          </a:p>
        </p:txBody>
      </p:sp>
      <p:pic>
        <p:nvPicPr>
          <p:cNvPr id="17" name="Imagen 16">
            <a:extLst>
              <a:ext uri="{FF2B5EF4-FFF2-40B4-BE49-F238E27FC236}">
                <a16:creationId xmlns:a16="http://schemas.microsoft.com/office/drawing/2014/main" id="{0DD430C4-52C3-4CBF-8D84-59BCF04A7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54410" y="4634259"/>
            <a:ext cx="6709719" cy="2741124"/>
          </a:xfrm>
          <a:prstGeom prst="rect">
            <a:avLst/>
          </a:prstGeom>
        </p:spPr>
      </p:pic>
    </p:spTree>
    <p:extLst>
      <p:ext uri="{BB962C8B-B14F-4D97-AF65-F5344CB8AC3E}">
        <p14:creationId xmlns:p14="http://schemas.microsoft.com/office/powerpoint/2010/main" val="189589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9845C426-9B99-4EAE-AFA8-87FF290D40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9779" y="1670334"/>
            <a:ext cx="103114" cy="3517333"/>
          </a:xfrm>
          <a:prstGeom prst="rect">
            <a:avLst/>
          </a:prstGeom>
        </p:spPr>
      </p:pic>
      <p:sp>
        <p:nvSpPr>
          <p:cNvPr id="7" name="Título 1">
            <a:extLst>
              <a:ext uri="{FF2B5EF4-FFF2-40B4-BE49-F238E27FC236}">
                <a16:creationId xmlns:a16="http://schemas.microsoft.com/office/drawing/2014/main" id="{7BAE268D-8839-447C-A83C-A5AC11615BE7}"/>
              </a:ext>
            </a:extLst>
          </p:cNvPr>
          <p:cNvSpPr>
            <a:spLocks noGrp="1"/>
          </p:cNvSpPr>
          <p:nvPr>
            <p:ph type="title" hasCustomPrompt="1"/>
          </p:nvPr>
        </p:nvSpPr>
        <p:spPr>
          <a:xfrm>
            <a:off x="666039" y="1818167"/>
            <a:ext cx="3530193" cy="3221665"/>
          </a:xfrm>
        </p:spPr>
        <p:txBody>
          <a:bodyPr/>
          <a:lstStyle>
            <a:lvl1pPr>
              <a:defRPr b="1">
                <a:solidFill>
                  <a:srgbClr val="418584"/>
                </a:solidFill>
              </a:defRPr>
            </a:lvl1pPr>
          </a:lstStyle>
          <a:p>
            <a:r>
              <a:rPr lang="es-ES" dirty="0"/>
              <a:t>Haga clic para escribir el  título del tema o subtema.</a:t>
            </a:r>
            <a:endParaRPr lang="es-CO" dirty="0"/>
          </a:p>
        </p:txBody>
      </p:sp>
      <p:sp>
        <p:nvSpPr>
          <p:cNvPr id="3" name="Marcador de posición de imagen 2">
            <a:extLst>
              <a:ext uri="{FF2B5EF4-FFF2-40B4-BE49-F238E27FC236}">
                <a16:creationId xmlns:a16="http://schemas.microsoft.com/office/drawing/2014/main" id="{C4DE86C8-B199-4C29-B380-16A7769DA01E}"/>
              </a:ext>
            </a:extLst>
          </p:cNvPr>
          <p:cNvSpPr>
            <a:spLocks noGrp="1"/>
          </p:cNvSpPr>
          <p:nvPr>
            <p:ph type="pic" sz="quarter" idx="10"/>
          </p:nvPr>
        </p:nvSpPr>
        <p:spPr>
          <a:xfrm>
            <a:off x="5041556" y="1242205"/>
            <a:ext cx="6483693" cy="4390844"/>
          </a:xfrm>
          <a:ln w="38100">
            <a:solidFill>
              <a:srgbClr val="418584"/>
            </a:solidFill>
          </a:ln>
        </p:spPr>
        <p:txBody>
          <a:bodyPr/>
          <a:lstStyle/>
          <a:p>
            <a:endParaRPr lang="es-CO" dirty="0"/>
          </a:p>
        </p:txBody>
      </p:sp>
      <p:pic>
        <p:nvPicPr>
          <p:cNvPr id="9" name="Imagen 8">
            <a:extLst>
              <a:ext uri="{FF2B5EF4-FFF2-40B4-BE49-F238E27FC236}">
                <a16:creationId xmlns:a16="http://schemas.microsoft.com/office/drawing/2014/main" id="{9C34381F-9007-43A5-B121-C999D3A436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9434" y="5423092"/>
            <a:ext cx="3817149" cy="1535704"/>
          </a:xfrm>
          <a:prstGeom prst="rect">
            <a:avLst/>
          </a:prstGeom>
        </p:spPr>
      </p:pic>
    </p:spTree>
    <p:extLst>
      <p:ext uri="{BB962C8B-B14F-4D97-AF65-F5344CB8AC3E}">
        <p14:creationId xmlns:p14="http://schemas.microsoft.com/office/powerpoint/2010/main" val="215159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1EE73-F32A-4A85-AF39-EAF566295759}"/>
              </a:ext>
            </a:extLst>
          </p:cNvPr>
          <p:cNvSpPr>
            <a:spLocks noGrp="1"/>
          </p:cNvSpPr>
          <p:nvPr>
            <p:ph type="title" hasCustomPrompt="1"/>
          </p:nvPr>
        </p:nvSpPr>
        <p:spPr>
          <a:xfrm>
            <a:off x="1105601" y="653536"/>
            <a:ext cx="10349111" cy="607156"/>
          </a:xfrm>
        </p:spPr>
        <p:txBody>
          <a:bodyPr anchor="b">
            <a:noAutofit/>
          </a:bodyPr>
          <a:lstStyle>
            <a:lvl1pPr>
              <a:defRPr sz="4000" b="1">
                <a:solidFill>
                  <a:srgbClr val="418584"/>
                </a:solidFill>
              </a:defRPr>
            </a:lvl1pPr>
          </a:lstStyle>
          <a:p>
            <a:r>
              <a:rPr lang="es-ES" dirty="0"/>
              <a:t>Haga clic para escribir el título.</a:t>
            </a:r>
            <a:endParaRPr lang="es-CO" dirty="0"/>
          </a:p>
        </p:txBody>
      </p:sp>
      <p:pic>
        <p:nvPicPr>
          <p:cNvPr id="9" name="Gráfico 8">
            <a:extLst>
              <a:ext uri="{FF2B5EF4-FFF2-40B4-BE49-F238E27FC236}">
                <a16:creationId xmlns:a16="http://schemas.microsoft.com/office/drawing/2014/main" id="{9F478335-9906-4445-8FC9-B82FD95D00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53536"/>
            <a:ext cx="978195" cy="607156"/>
          </a:xfrm>
          <a:prstGeom prst="rect">
            <a:avLst/>
          </a:prstGeom>
        </p:spPr>
      </p:pic>
      <p:sp>
        <p:nvSpPr>
          <p:cNvPr id="12" name="Marcador de texto 3">
            <a:extLst>
              <a:ext uri="{FF2B5EF4-FFF2-40B4-BE49-F238E27FC236}">
                <a16:creationId xmlns:a16="http://schemas.microsoft.com/office/drawing/2014/main" id="{F622E2AD-8D67-4DCB-97A6-511218D8CC31}"/>
              </a:ext>
            </a:extLst>
          </p:cNvPr>
          <p:cNvSpPr>
            <a:spLocks noGrp="1"/>
          </p:cNvSpPr>
          <p:nvPr>
            <p:ph type="body" sz="half" idx="2" hasCustomPrompt="1"/>
          </p:nvPr>
        </p:nvSpPr>
        <p:spPr>
          <a:xfrm>
            <a:off x="1105603" y="1680518"/>
            <a:ext cx="10349112" cy="4220367"/>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pic>
        <p:nvPicPr>
          <p:cNvPr id="6" name="Imagen 5">
            <a:extLst>
              <a:ext uri="{FF2B5EF4-FFF2-40B4-BE49-F238E27FC236}">
                <a16:creationId xmlns:a16="http://schemas.microsoft.com/office/drawing/2014/main" id="{96577F5E-0BC5-4602-ABC4-0AB53CD800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9434" y="5423092"/>
            <a:ext cx="3817149" cy="1535704"/>
          </a:xfrm>
          <a:prstGeom prst="rect">
            <a:avLst/>
          </a:prstGeom>
        </p:spPr>
      </p:pic>
    </p:spTree>
    <p:extLst>
      <p:ext uri="{BB962C8B-B14F-4D97-AF65-F5344CB8AC3E}">
        <p14:creationId xmlns:p14="http://schemas.microsoft.com/office/powerpoint/2010/main" val="77043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5BDD682C-6E4A-438D-B086-256D707BD7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3" y="653973"/>
            <a:ext cx="977492" cy="606719"/>
          </a:xfrm>
          <a:prstGeom prst="rect">
            <a:avLst/>
          </a:prstGeom>
        </p:spPr>
      </p:pic>
      <p:sp>
        <p:nvSpPr>
          <p:cNvPr id="9" name="Título 1">
            <a:extLst>
              <a:ext uri="{FF2B5EF4-FFF2-40B4-BE49-F238E27FC236}">
                <a16:creationId xmlns:a16="http://schemas.microsoft.com/office/drawing/2014/main" id="{4FFA084A-C34C-499F-858A-E6620FADE20A}"/>
              </a:ext>
            </a:extLst>
          </p:cNvPr>
          <p:cNvSpPr txBox="1">
            <a:spLocks/>
          </p:cNvSpPr>
          <p:nvPr userDrawn="1"/>
        </p:nvSpPr>
        <p:spPr>
          <a:xfrm>
            <a:off x="1105601" y="653536"/>
            <a:ext cx="10349111" cy="607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rgbClr val="418584"/>
                </a:solidFill>
                <a:latin typeface="+mj-lt"/>
                <a:ea typeface="+mj-ea"/>
                <a:cs typeface="+mj-cs"/>
              </a:defRPr>
            </a:lvl1pPr>
          </a:lstStyle>
          <a:p>
            <a:r>
              <a:rPr lang="es-ES" dirty="0">
                <a:solidFill>
                  <a:srgbClr val="0462A2"/>
                </a:solidFill>
              </a:rPr>
              <a:t>Haga clic para escribir el título.</a:t>
            </a:r>
            <a:endParaRPr lang="es-CO" dirty="0">
              <a:solidFill>
                <a:srgbClr val="0462A2"/>
              </a:solidFill>
            </a:endParaRPr>
          </a:p>
        </p:txBody>
      </p:sp>
      <p:sp>
        <p:nvSpPr>
          <p:cNvPr id="15" name="Marcador de texto 3">
            <a:extLst>
              <a:ext uri="{FF2B5EF4-FFF2-40B4-BE49-F238E27FC236}">
                <a16:creationId xmlns:a16="http://schemas.microsoft.com/office/drawing/2014/main" id="{3BCA8FE8-E9FF-4703-9824-DCE760F2D5E9}"/>
              </a:ext>
            </a:extLst>
          </p:cNvPr>
          <p:cNvSpPr>
            <a:spLocks noGrp="1"/>
          </p:cNvSpPr>
          <p:nvPr>
            <p:ph type="body" sz="half" idx="10" hasCustomPrompt="1"/>
          </p:nvPr>
        </p:nvSpPr>
        <p:spPr>
          <a:xfrm>
            <a:off x="1105603" y="1680518"/>
            <a:ext cx="10349112" cy="4220367"/>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pic>
        <p:nvPicPr>
          <p:cNvPr id="6" name="Imagen 5">
            <a:extLst>
              <a:ext uri="{FF2B5EF4-FFF2-40B4-BE49-F238E27FC236}">
                <a16:creationId xmlns:a16="http://schemas.microsoft.com/office/drawing/2014/main" id="{BFDEE027-67E2-4935-8E93-BA95F75E4E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9434" y="5423092"/>
            <a:ext cx="3817149" cy="1535704"/>
          </a:xfrm>
          <a:prstGeom prst="rect">
            <a:avLst/>
          </a:prstGeom>
        </p:spPr>
      </p:pic>
    </p:spTree>
    <p:extLst>
      <p:ext uri="{BB962C8B-B14F-4D97-AF65-F5344CB8AC3E}">
        <p14:creationId xmlns:p14="http://schemas.microsoft.com/office/powerpoint/2010/main" val="77899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E58B2CC-C204-478A-8528-B41C5153A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16" name="Gráfico 15">
            <a:extLst>
              <a:ext uri="{FF2B5EF4-FFF2-40B4-BE49-F238E27FC236}">
                <a16:creationId xmlns:a16="http://schemas.microsoft.com/office/drawing/2014/main" id="{F2104A40-DBD3-4138-B2A0-C4D5CB7A7D7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59170"/>
          <a:stretch/>
        </p:blipFill>
        <p:spPr>
          <a:xfrm>
            <a:off x="223286" y="1157290"/>
            <a:ext cx="11111023" cy="1939593"/>
          </a:xfrm>
          <a:prstGeom prst="rect">
            <a:avLst/>
          </a:prstGeom>
        </p:spPr>
      </p:pic>
      <p:pic>
        <p:nvPicPr>
          <p:cNvPr id="18" name="Gráfico 17">
            <a:extLst>
              <a:ext uri="{FF2B5EF4-FFF2-40B4-BE49-F238E27FC236}">
                <a16:creationId xmlns:a16="http://schemas.microsoft.com/office/drawing/2014/main" id="{07805257-82E0-4526-854E-4385DCA6283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37696" y="5986193"/>
            <a:ext cx="2922240" cy="306261"/>
          </a:xfrm>
          <a:prstGeom prst="rect">
            <a:avLst/>
          </a:prstGeom>
        </p:spPr>
      </p:pic>
      <p:pic>
        <p:nvPicPr>
          <p:cNvPr id="22" name="Gráfico 21">
            <a:extLst>
              <a:ext uri="{FF2B5EF4-FFF2-40B4-BE49-F238E27FC236}">
                <a16:creationId xmlns:a16="http://schemas.microsoft.com/office/drawing/2014/main" id="{B88BD599-6AEA-4BB6-A78D-55764765BEE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549726" y="5998176"/>
            <a:ext cx="171672" cy="326177"/>
          </a:xfrm>
          <a:prstGeom prst="rect">
            <a:avLst/>
          </a:prstGeom>
        </p:spPr>
      </p:pic>
      <p:sp>
        <p:nvSpPr>
          <p:cNvPr id="23" name="CuadroTexto 22">
            <a:extLst>
              <a:ext uri="{FF2B5EF4-FFF2-40B4-BE49-F238E27FC236}">
                <a16:creationId xmlns:a16="http://schemas.microsoft.com/office/drawing/2014/main" id="{82B1899E-2844-420D-B04A-38A36C5DF770}"/>
              </a:ext>
            </a:extLst>
          </p:cNvPr>
          <p:cNvSpPr txBox="1"/>
          <p:nvPr userDrawn="1"/>
        </p:nvSpPr>
        <p:spPr>
          <a:xfrm>
            <a:off x="3689499" y="5976598"/>
            <a:ext cx="3900599" cy="369332"/>
          </a:xfrm>
          <a:prstGeom prst="rect">
            <a:avLst/>
          </a:prstGeom>
          <a:noFill/>
        </p:spPr>
        <p:txBody>
          <a:bodyPr wrap="square" rtlCol="0">
            <a:spAutoFit/>
          </a:bodyPr>
          <a:lstStyle/>
          <a:p>
            <a:r>
              <a:rPr lang="es-CO" sz="1750" dirty="0">
                <a:solidFill>
                  <a:srgbClr val="135479"/>
                </a:solidFill>
                <a:latin typeface="Myriad pro"/>
              </a:rPr>
              <a:t>@ContaduriaGeneraldelaNacionCGN</a:t>
            </a:r>
          </a:p>
        </p:txBody>
      </p:sp>
      <p:pic>
        <p:nvPicPr>
          <p:cNvPr id="25" name="Gráfico 24">
            <a:extLst>
              <a:ext uri="{FF2B5EF4-FFF2-40B4-BE49-F238E27FC236}">
                <a16:creationId xmlns:a16="http://schemas.microsoft.com/office/drawing/2014/main" id="{65F9561B-D2EE-45FF-8064-98D3ADC4D4C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93669" y="6008133"/>
            <a:ext cx="367514" cy="306261"/>
          </a:xfrm>
          <a:prstGeom prst="rect">
            <a:avLst/>
          </a:prstGeom>
        </p:spPr>
      </p:pic>
      <p:sp>
        <p:nvSpPr>
          <p:cNvPr id="26" name="CuadroTexto 25">
            <a:extLst>
              <a:ext uri="{FF2B5EF4-FFF2-40B4-BE49-F238E27FC236}">
                <a16:creationId xmlns:a16="http://schemas.microsoft.com/office/drawing/2014/main" id="{9E9DB164-359B-402B-BCA8-456577B28B71}"/>
              </a:ext>
            </a:extLst>
          </p:cNvPr>
          <p:cNvSpPr txBox="1"/>
          <p:nvPr userDrawn="1"/>
        </p:nvSpPr>
        <p:spPr>
          <a:xfrm>
            <a:off x="8129284" y="5970410"/>
            <a:ext cx="1992912" cy="353943"/>
          </a:xfrm>
          <a:prstGeom prst="rect">
            <a:avLst/>
          </a:prstGeom>
          <a:noFill/>
        </p:spPr>
        <p:txBody>
          <a:bodyPr wrap="square" rtlCol="0">
            <a:spAutoFit/>
          </a:bodyPr>
          <a:lstStyle/>
          <a:p>
            <a:r>
              <a:rPr lang="es-CO" sz="1700" dirty="0">
                <a:solidFill>
                  <a:srgbClr val="135479"/>
                </a:solidFill>
                <a:latin typeface="Myriad pro"/>
              </a:rPr>
              <a:t>@Contaduria_CGN</a:t>
            </a:r>
          </a:p>
        </p:txBody>
      </p:sp>
      <p:pic>
        <p:nvPicPr>
          <p:cNvPr id="28" name="Gráfico 27">
            <a:extLst>
              <a:ext uri="{FF2B5EF4-FFF2-40B4-BE49-F238E27FC236}">
                <a16:creationId xmlns:a16="http://schemas.microsoft.com/office/drawing/2014/main" id="{A794E9DB-709A-4D08-97C1-883731C9359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309115" y="6015829"/>
            <a:ext cx="426522" cy="298565"/>
          </a:xfrm>
          <a:prstGeom prst="rect">
            <a:avLst/>
          </a:prstGeom>
        </p:spPr>
      </p:pic>
      <p:sp>
        <p:nvSpPr>
          <p:cNvPr id="29" name="CuadroTexto 28">
            <a:extLst>
              <a:ext uri="{FF2B5EF4-FFF2-40B4-BE49-F238E27FC236}">
                <a16:creationId xmlns:a16="http://schemas.microsoft.com/office/drawing/2014/main" id="{560CA380-7081-4817-8BA3-A3293A36D25D}"/>
              </a:ext>
            </a:extLst>
          </p:cNvPr>
          <p:cNvSpPr txBox="1"/>
          <p:nvPr userDrawn="1"/>
        </p:nvSpPr>
        <p:spPr>
          <a:xfrm>
            <a:off x="10757441" y="5962351"/>
            <a:ext cx="1263899" cy="353943"/>
          </a:xfrm>
          <a:prstGeom prst="rect">
            <a:avLst/>
          </a:prstGeom>
          <a:noFill/>
        </p:spPr>
        <p:txBody>
          <a:bodyPr wrap="square" rtlCol="0">
            <a:spAutoFit/>
          </a:bodyPr>
          <a:lstStyle/>
          <a:p>
            <a:r>
              <a:rPr lang="es-CO" sz="1700" dirty="0">
                <a:solidFill>
                  <a:srgbClr val="135479"/>
                </a:solidFill>
                <a:latin typeface="Myriad pro"/>
              </a:rPr>
              <a:t>CGNOficial</a:t>
            </a:r>
          </a:p>
        </p:txBody>
      </p:sp>
      <p:sp>
        <p:nvSpPr>
          <p:cNvPr id="3" name="Marcador de contenido 2">
            <a:extLst>
              <a:ext uri="{FF2B5EF4-FFF2-40B4-BE49-F238E27FC236}">
                <a16:creationId xmlns:a16="http://schemas.microsoft.com/office/drawing/2014/main" id="{0819AC42-E0F9-497A-BDF2-CF7CAEF90EB9}"/>
              </a:ext>
            </a:extLst>
          </p:cNvPr>
          <p:cNvSpPr>
            <a:spLocks noGrp="1"/>
          </p:cNvSpPr>
          <p:nvPr>
            <p:ph sz="quarter" idx="10" hasCustomPrompt="1"/>
          </p:nvPr>
        </p:nvSpPr>
        <p:spPr>
          <a:xfrm>
            <a:off x="8663991" y="1309688"/>
            <a:ext cx="2916409" cy="2879725"/>
          </a:xfrm>
        </p:spPr>
        <p:txBody>
          <a:bodyPr/>
          <a:lstStyle>
            <a:lvl1pPr>
              <a:defRPr/>
            </a:lvl1pPr>
          </a:lstStyle>
          <a:p>
            <a:pPr lvl="0"/>
            <a:r>
              <a:rPr lang="es-ES" dirty="0"/>
              <a:t>Haga clic para insertar QR</a:t>
            </a:r>
          </a:p>
        </p:txBody>
      </p:sp>
      <p:pic>
        <p:nvPicPr>
          <p:cNvPr id="12" name="Gráfico 11">
            <a:extLst>
              <a:ext uri="{FF2B5EF4-FFF2-40B4-BE49-F238E27FC236}">
                <a16:creationId xmlns:a16="http://schemas.microsoft.com/office/drawing/2014/main" id="{E1B6AA05-DAF4-4BC3-A8C0-12176A4DD82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81688"/>
          <a:stretch/>
        </p:blipFill>
        <p:spPr>
          <a:xfrm>
            <a:off x="223286" y="4694339"/>
            <a:ext cx="11111023" cy="869918"/>
          </a:xfrm>
          <a:prstGeom prst="rect">
            <a:avLst/>
          </a:prstGeom>
        </p:spPr>
      </p:pic>
      <p:pic>
        <p:nvPicPr>
          <p:cNvPr id="13" name="Gráfico 12">
            <a:extLst>
              <a:ext uri="{FF2B5EF4-FFF2-40B4-BE49-F238E27FC236}">
                <a16:creationId xmlns:a16="http://schemas.microsoft.com/office/drawing/2014/main" id="{CA1A2585-D5B3-4E29-9048-541188285E3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38106" b="25031"/>
          <a:stretch/>
        </p:blipFill>
        <p:spPr>
          <a:xfrm>
            <a:off x="793630" y="2944241"/>
            <a:ext cx="9609827" cy="1514564"/>
          </a:xfrm>
          <a:prstGeom prst="rect">
            <a:avLst/>
          </a:prstGeom>
        </p:spPr>
      </p:pic>
    </p:spTree>
    <p:extLst>
      <p:ext uri="{BB962C8B-B14F-4D97-AF65-F5344CB8AC3E}">
        <p14:creationId xmlns:p14="http://schemas.microsoft.com/office/powerpoint/2010/main" val="136621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CE60B43-25A3-46A3-9BA1-A5FA7F7F40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224369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0" name="Marcador de texto 2">
            <a:extLst>
              <a:ext uri="{FF2B5EF4-FFF2-40B4-BE49-F238E27FC236}">
                <a16:creationId xmlns:a16="http://schemas.microsoft.com/office/drawing/2014/main" id="{ED976096-2716-4AB2-B30B-469D95B593C8}"/>
              </a:ext>
            </a:extLst>
          </p:cNvPr>
          <p:cNvSpPr>
            <a:spLocks noGrp="1"/>
          </p:cNvSpPr>
          <p:nvPr>
            <p:ph idx="1" hasCustomPrompt="1"/>
          </p:nvPr>
        </p:nvSpPr>
        <p:spPr>
          <a:xfrm>
            <a:off x="838200" y="1977082"/>
            <a:ext cx="5573233" cy="3828496"/>
          </a:xfrm>
          <a:prstGeom prst="rect">
            <a:avLst/>
          </a:prstGeom>
        </p:spPr>
        <p:txBody>
          <a:bodyPr vert="horz" lIns="91440" tIns="45720" rIns="91440" bIns="45720" rtlCol="0">
            <a:normAutofit/>
          </a:bodyPr>
          <a:lstStyle>
            <a:lvl1pPr marL="0" indent="0">
              <a:buNone/>
              <a:defRPr sz="2000"/>
            </a:lvl1pPr>
          </a:lstStyle>
          <a:p>
            <a:pPr lvl="0"/>
            <a:r>
              <a:rPr lang="es-ES" dirty="0"/>
              <a:t>Haga clic para modificar los estilos de texto del patrón.</a:t>
            </a:r>
          </a:p>
        </p:txBody>
      </p:sp>
      <p:pic>
        <p:nvPicPr>
          <p:cNvPr id="7" name="Imagen 6">
            <a:extLst>
              <a:ext uri="{FF2B5EF4-FFF2-40B4-BE49-F238E27FC236}">
                <a16:creationId xmlns:a16="http://schemas.microsoft.com/office/drawing/2014/main" id="{ABAE6F06-2C59-41F2-9C56-F6F7B4E8F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5479" y="5534150"/>
            <a:ext cx="3541104" cy="1424646"/>
          </a:xfrm>
          <a:prstGeom prst="rect">
            <a:avLst/>
          </a:prstGeom>
        </p:spPr>
      </p:pic>
      <p:sp>
        <p:nvSpPr>
          <p:cNvPr id="5" name="Marcador de posición de imagen 4">
            <a:extLst>
              <a:ext uri="{FF2B5EF4-FFF2-40B4-BE49-F238E27FC236}">
                <a16:creationId xmlns:a16="http://schemas.microsoft.com/office/drawing/2014/main" id="{D8C60B89-FE65-4E60-AD9D-43B13B394283}"/>
              </a:ext>
            </a:extLst>
          </p:cNvPr>
          <p:cNvSpPr>
            <a:spLocks noGrp="1"/>
          </p:cNvSpPr>
          <p:nvPr>
            <p:ph type="pic" sz="quarter" idx="10"/>
          </p:nvPr>
        </p:nvSpPr>
        <p:spPr>
          <a:xfrm>
            <a:off x="6969211" y="881110"/>
            <a:ext cx="4497560" cy="4924467"/>
          </a:xfrm>
          <a:ln w="57150">
            <a:solidFill>
              <a:srgbClr val="418584"/>
            </a:solidFill>
          </a:ln>
        </p:spPr>
        <p:txBody>
          <a:bodyPr/>
          <a:lstStyle/>
          <a:p>
            <a:endParaRPr lang="es-CO"/>
          </a:p>
        </p:txBody>
      </p:sp>
      <p:sp>
        <p:nvSpPr>
          <p:cNvPr id="6" name="Título 5">
            <a:extLst>
              <a:ext uri="{FF2B5EF4-FFF2-40B4-BE49-F238E27FC236}">
                <a16:creationId xmlns:a16="http://schemas.microsoft.com/office/drawing/2014/main" id="{AAC6AB90-2348-4CC3-A7D7-9773C661A51D}"/>
              </a:ext>
            </a:extLst>
          </p:cNvPr>
          <p:cNvSpPr>
            <a:spLocks noGrp="1"/>
          </p:cNvSpPr>
          <p:nvPr>
            <p:ph type="title" hasCustomPrompt="1"/>
          </p:nvPr>
        </p:nvSpPr>
        <p:spPr>
          <a:xfrm>
            <a:off x="838200" y="881110"/>
            <a:ext cx="5573233" cy="809578"/>
          </a:xfrm>
        </p:spPr>
        <p:txBody>
          <a:bodyPr>
            <a:normAutofit/>
          </a:bodyPr>
          <a:lstStyle>
            <a:lvl1pPr>
              <a:defRPr sz="3600" b="1">
                <a:solidFill>
                  <a:srgbClr val="418584"/>
                </a:solidFill>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222638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EEB2D242-A956-4104-8AB8-0747BF7A86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2" r="-1126" b="75446"/>
          <a:stretch/>
        </p:blipFill>
        <p:spPr>
          <a:xfrm>
            <a:off x="492642" y="5289531"/>
            <a:ext cx="11332774" cy="271010"/>
          </a:xfrm>
          <a:prstGeom prst="rect">
            <a:avLst/>
          </a:prstGeom>
        </p:spPr>
      </p:pic>
      <p:sp>
        <p:nvSpPr>
          <p:cNvPr id="15" name="Título 1">
            <a:extLst>
              <a:ext uri="{FF2B5EF4-FFF2-40B4-BE49-F238E27FC236}">
                <a16:creationId xmlns:a16="http://schemas.microsoft.com/office/drawing/2014/main" id="{3431BDDE-5E3E-4FDA-96E6-5A959B131087}"/>
              </a:ext>
            </a:extLst>
          </p:cNvPr>
          <p:cNvSpPr>
            <a:spLocks noGrp="1"/>
          </p:cNvSpPr>
          <p:nvPr>
            <p:ph type="title" hasCustomPrompt="1"/>
          </p:nvPr>
        </p:nvSpPr>
        <p:spPr>
          <a:xfrm>
            <a:off x="1141227" y="4732638"/>
            <a:ext cx="10164725" cy="427897"/>
          </a:xfrm>
        </p:spPr>
        <p:txBody>
          <a:bodyPr>
            <a:normAutofit/>
          </a:bodyPr>
          <a:lstStyle>
            <a:lvl1pPr algn="ctr">
              <a:defRPr sz="3400" b="1">
                <a:solidFill>
                  <a:srgbClr val="0462A2"/>
                </a:solidFill>
              </a:defRPr>
            </a:lvl1pPr>
          </a:lstStyle>
          <a:p>
            <a:r>
              <a:rPr lang="es-ES" dirty="0"/>
              <a:t>Haga clic para escribir el nombre del video.</a:t>
            </a:r>
            <a:endParaRPr lang="es-CO" dirty="0"/>
          </a:p>
        </p:txBody>
      </p:sp>
      <p:sp>
        <p:nvSpPr>
          <p:cNvPr id="3" name="Marcador de medios 2">
            <a:extLst>
              <a:ext uri="{FF2B5EF4-FFF2-40B4-BE49-F238E27FC236}">
                <a16:creationId xmlns:a16="http://schemas.microsoft.com/office/drawing/2014/main" id="{0305276D-5BD8-4926-A8EC-4DF90E00CBF8}"/>
              </a:ext>
            </a:extLst>
          </p:cNvPr>
          <p:cNvSpPr>
            <a:spLocks noGrp="1"/>
          </p:cNvSpPr>
          <p:nvPr>
            <p:ph type="media" sz="quarter" idx="10"/>
          </p:nvPr>
        </p:nvSpPr>
        <p:spPr>
          <a:xfrm>
            <a:off x="1141227" y="1037280"/>
            <a:ext cx="10164725" cy="3373253"/>
          </a:xfrm>
          <a:ln w="28575">
            <a:solidFill>
              <a:srgbClr val="0090BA"/>
            </a:solidFill>
          </a:ln>
        </p:spPr>
        <p:txBody>
          <a:bodyPr/>
          <a:lstStyle/>
          <a:p>
            <a:endParaRPr lang="es-CO"/>
          </a:p>
        </p:txBody>
      </p:sp>
      <p:pic>
        <p:nvPicPr>
          <p:cNvPr id="8" name="Imagen 7">
            <a:extLst>
              <a:ext uri="{FF2B5EF4-FFF2-40B4-BE49-F238E27FC236}">
                <a16:creationId xmlns:a16="http://schemas.microsoft.com/office/drawing/2014/main" id="{A32D9CBA-1297-4E63-8681-EBC244BB87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5811" y="5160535"/>
            <a:ext cx="4015556" cy="1628454"/>
          </a:xfrm>
          <a:prstGeom prst="rect">
            <a:avLst/>
          </a:prstGeom>
        </p:spPr>
      </p:pic>
    </p:spTree>
    <p:extLst>
      <p:ext uri="{BB962C8B-B14F-4D97-AF65-F5344CB8AC3E}">
        <p14:creationId xmlns:p14="http://schemas.microsoft.com/office/powerpoint/2010/main" val="85891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88569A38-E143-4E2C-934E-309858514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FFD87B93-0D7C-4DEC-9A4E-5C49F80484D6}"/>
              </a:ext>
            </a:extLst>
          </p:cNvPr>
          <p:cNvSpPr>
            <a:spLocks noGrp="1"/>
          </p:cNvSpPr>
          <p:nvPr>
            <p:ph type="title" hasCustomPrompt="1"/>
          </p:nvPr>
        </p:nvSpPr>
        <p:spPr>
          <a:xfrm>
            <a:off x="944525" y="2369128"/>
            <a:ext cx="10515600" cy="1384166"/>
          </a:xfrm>
        </p:spPr>
        <p:txBody>
          <a:bodyPr>
            <a:normAutofit/>
          </a:bodyPr>
          <a:lstStyle>
            <a:lvl1pPr>
              <a:defRPr sz="5400" b="1">
                <a:solidFill>
                  <a:srgbClr val="0462A2"/>
                </a:solidFill>
              </a:defRPr>
            </a:lvl1pPr>
          </a:lstStyle>
          <a:p>
            <a:r>
              <a:rPr lang="es-ES" dirty="0"/>
              <a:t>Haga clic para escribir el título del tema o subtema.</a:t>
            </a:r>
            <a:endParaRPr lang="es-CO" dirty="0"/>
          </a:p>
        </p:txBody>
      </p:sp>
      <p:pic>
        <p:nvPicPr>
          <p:cNvPr id="8" name="Gráfico 7">
            <a:extLst>
              <a:ext uri="{FF2B5EF4-FFF2-40B4-BE49-F238E27FC236}">
                <a16:creationId xmlns:a16="http://schemas.microsoft.com/office/drawing/2014/main" id="{60EDC5F5-D0C9-4608-BC13-E957FE93FC5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69302"/>
          <a:stretch/>
        </p:blipFill>
        <p:spPr>
          <a:xfrm>
            <a:off x="280675" y="3995931"/>
            <a:ext cx="11668948" cy="641967"/>
          </a:xfrm>
          <a:prstGeom prst="rect">
            <a:avLst/>
          </a:prstGeom>
        </p:spPr>
      </p:pic>
      <p:pic>
        <p:nvPicPr>
          <p:cNvPr id="5" name="Gráfico 4">
            <a:extLst>
              <a:ext uri="{FF2B5EF4-FFF2-40B4-BE49-F238E27FC236}">
                <a16:creationId xmlns:a16="http://schemas.microsoft.com/office/drawing/2014/main" id="{9A131B16-766E-45F7-9985-81A5E36C95A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1424"/>
          <a:stretch/>
        </p:blipFill>
        <p:spPr>
          <a:xfrm>
            <a:off x="3020683" y="5196957"/>
            <a:ext cx="6150634" cy="645664"/>
          </a:xfrm>
          <a:prstGeom prst="rect">
            <a:avLst/>
          </a:prstGeom>
        </p:spPr>
      </p:pic>
    </p:spTree>
    <p:extLst>
      <p:ext uri="{BB962C8B-B14F-4D97-AF65-F5344CB8AC3E}">
        <p14:creationId xmlns:p14="http://schemas.microsoft.com/office/powerpoint/2010/main" val="413693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6081A437-3D02-42D9-9B2F-F90263D9AD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4522033" cy="6858000"/>
          </a:xfrm>
          <a:prstGeom prst="rect">
            <a:avLst/>
          </a:prstGeom>
        </p:spPr>
      </p:pic>
      <p:sp>
        <p:nvSpPr>
          <p:cNvPr id="11" name="Título 1">
            <a:extLst>
              <a:ext uri="{FF2B5EF4-FFF2-40B4-BE49-F238E27FC236}">
                <a16:creationId xmlns:a16="http://schemas.microsoft.com/office/drawing/2014/main" id="{90A3BF31-5BCB-49E3-AB68-079F1EA2520D}"/>
              </a:ext>
            </a:extLst>
          </p:cNvPr>
          <p:cNvSpPr>
            <a:spLocks noGrp="1"/>
          </p:cNvSpPr>
          <p:nvPr>
            <p:ph type="title" hasCustomPrompt="1"/>
          </p:nvPr>
        </p:nvSpPr>
        <p:spPr>
          <a:xfrm>
            <a:off x="495918" y="1839432"/>
            <a:ext cx="3530193" cy="3221665"/>
          </a:xfrm>
        </p:spPr>
        <p:txBody>
          <a:bodyPr/>
          <a:lstStyle>
            <a:lvl1pPr>
              <a:defRPr>
                <a:solidFill>
                  <a:schemeClr val="bg1"/>
                </a:solidFill>
              </a:defRPr>
            </a:lvl1pPr>
          </a:lstStyle>
          <a:p>
            <a:r>
              <a:rPr lang="es-ES" dirty="0"/>
              <a:t>Haga clic para escribir el título del tema o subtema.</a:t>
            </a:r>
            <a:endParaRPr lang="es-CO" dirty="0"/>
          </a:p>
        </p:txBody>
      </p:sp>
      <p:sp>
        <p:nvSpPr>
          <p:cNvPr id="3" name="Marcador de contenido 2">
            <a:extLst>
              <a:ext uri="{FF2B5EF4-FFF2-40B4-BE49-F238E27FC236}">
                <a16:creationId xmlns:a16="http://schemas.microsoft.com/office/drawing/2014/main" id="{F64EFF19-ED7D-47D6-9DB7-D93C7841B3EA}"/>
              </a:ext>
            </a:extLst>
          </p:cNvPr>
          <p:cNvSpPr>
            <a:spLocks noGrp="1"/>
          </p:cNvSpPr>
          <p:nvPr>
            <p:ph sz="quarter" idx="10" hasCustomPrompt="1"/>
          </p:nvPr>
        </p:nvSpPr>
        <p:spPr>
          <a:xfrm>
            <a:off x="5239265" y="1100138"/>
            <a:ext cx="6277232" cy="4682824"/>
          </a:xfrm>
        </p:spPr>
        <p:txBody>
          <a:bodyPr/>
          <a:lstStyle>
            <a:lvl1pPr>
              <a:defRPr>
                <a:solidFill>
                  <a:srgbClr val="0462A2"/>
                </a:solidFill>
              </a:defRPr>
            </a:lvl1pPr>
            <a:lvl2pPr>
              <a:defRPr>
                <a:solidFill>
                  <a:srgbClr val="0462A2"/>
                </a:solidFill>
              </a:defRPr>
            </a:lvl2pPr>
            <a:lvl3pPr>
              <a:defRPr>
                <a:solidFill>
                  <a:srgbClr val="0462A2"/>
                </a:solidFill>
              </a:defRPr>
            </a:lvl3pPr>
            <a:lvl4pPr>
              <a:defRPr>
                <a:solidFill>
                  <a:srgbClr val="0462A2"/>
                </a:solidFill>
              </a:defRPr>
            </a:lvl4pPr>
            <a:lvl5pPr>
              <a:defRPr>
                <a:solidFill>
                  <a:srgbClr val="0462A2"/>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8925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13" name="Gráfico 12">
            <a:extLst>
              <a:ext uri="{FF2B5EF4-FFF2-40B4-BE49-F238E27FC236}">
                <a16:creationId xmlns:a16="http://schemas.microsoft.com/office/drawing/2014/main" id="{49F4F2D6-4B0B-4BA6-9A13-1A8C7B7D90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4522033" cy="6858000"/>
          </a:xfrm>
          <a:prstGeom prst="rect">
            <a:avLst/>
          </a:prstGeom>
        </p:spPr>
      </p:pic>
      <p:sp>
        <p:nvSpPr>
          <p:cNvPr id="14" name="Título 1">
            <a:extLst>
              <a:ext uri="{FF2B5EF4-FFF2-40B4-BE49-F238E27FC236}">
                <a16:creationId xmlns:a16="http://schemas.microsoft.com/office/drawing/2014/main" id="{3086823B-7D0E-4EDE-BD1D-F0441AC7C22A}"/>
              </a:ext>
            </a:extLst>
          </p:cNvPr>
          <p:cNvSpPr>
            <a:spLocks noGrp="1"/>
          </p:cNvSpPr>
          <p:nvPr>
            <p:ph type="title" hasCustomPrompt="1"/>
          </p:nvPr>
        </p:nvSpPr>
        <p:spPr>
          <a:xfrm>
            <a:off x="495918" y="1839432"/>
            <a:ext cx="3530193" cy="3221665"/>
          </a:xfrm>
        </p:spPr>
        <p:txBody>
          <a:bodyPr/>
          <a:lstStyle>
            <a:lvl1pPr>
              <a:defRPr>
                <a:solidFill>
                  <a:schemeClr val="bg1"/>
                </a:solidFill>
              </a:defRPr>
            </a:lvl1pPr>
          </a:lstStyle>
          <a:p>
            <a:r>
              <a:rPr lang="es-ES" dirty="0"/>
              <a:t>Haga clic para escribir el título del tema o subtema.</a:t>
            </a:r>
            <a:endParaRPr lang="es-CO" dirty="0"/>
          </a:p>
        </p:txBody>
      </p:sp>
      <p:sp>
        <p:nvSpPr>
          <p:cNvPr id="4" name="Marcador de contenido 2">
            <a:extLst>
              <a:ext uri="{FF2B5EF4-FFF2-40B4-BE49-F238E27FC236}">
                <a16:creationId xmlns:a16="http://schemas.microsoft.com/office/drawing/2014/main" id="{66E3A20F-5D0F-499D-9F26-08AE17777C83}"/>
              </a:ext>
            </a:extLst>
          </p:cNvPr>
          <p:cNvSpPr>
            <a:spLocks noGrp="1"/>
          </p:cNvSpPr>
          <p:nvPr>
            <p:ph sz="quarter" idx="10" hasCustomPrompt="1"/>
          </p:nvPr>
        </p:nvSpPr>
        <p:spPr>
          <a:xfrm>
            <a:off x="5239265" y="1100138"/>
            <a:ext cx="6277232" cy="4682824"/>
          </a:xfrm>
        </p:spPr>
        <p:txBody>
          <a:bodyPr/>
          <a:lstStyle>
            <a:lvl1pPr>
              <a:defRPr>
                <a:solidFill>
                  <a:srgbClr val="0462A2"/>
                </a:solidFill>
              </a:defRPr>
            </a:lvl1pPr>
            <a:lvl2pPr>
              <a:defRPr>
                <a:solidFill>
                  <a:srgbClr val="0462A2"/>
                </a:solidFill>
              </a:defRPr>
            </a:lvl2pPr>
            <a:lvl3pPr>
              <a:defRPr>
                <a:solidFill>
                  <a:srgbClr val="0462A2"/>
                </a:solidFill>
              </a:defRPr>
            </a:lvl3pPr>
            <a:lvl4pPr>
              <a:defRPr>
                <a:solidFill>
                  <a:srgbClr val="0462A2"/>
                </a:solidFill>
              </a:defRPr>
            </a:lvl4pPr>
            <a:lvl5pPr>
              <a:defRPr>
                <a:solidFill>
                  <a:srgbClr val="0462A2"/>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31318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8307484D-B88F-45C3-9D51-C381BB5B30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4522033" cy="6858000"/>
          </a:xfrm>
          <a:prstGeom prst="rect">
            <a:avLst/>
          </a:prstGeom>
        </p:spPr>
      </p:pic>
      <p:sp>
        <p:nvSpPr>
          <p:cNvPr id="12" name="Título 1">
            <a:extLst>
              <a:ext uri="{FF2B5EF4-FFF2-40B4-BE49-F238E27FC236}">
                <a16:creationId xmlns:a16="http://schemas.microsoft.com/office/drawing/2014/main" id="{0FCE27E1-D7A4-4C8D-B337-FA9B71F8CE61}"/>
              </a:ext>
            </a:extLst>
          </p:cNvPr>
          <p:cNvSpPr>
            <a:spLocks noGrp="1"/>
          </p:cNvSpPr>
          <p:nvPr>
            <p:ph type="title" hasCustomPrompt="1"/>
          </p:nvPr>
        </p:nvSpPr>
        <p:spPr>
          <a:xfrm>
            <a:off x="495918" y="1839432"/>
            <a:ext cx="3530193" cy="3221665"/>
          </a:xfrm>
        </p:spPr>
        <p:txBody>
          <a:bodyPr/>
          <a:lstStyle>
            <a:lvl1pPr>
              <a:defRPr>
                <a:solidFill>
                  <a:schemeClr val="bg1"/>
                </a:solidFill>
              </a:defRPr>
            </a:lvl1pPr>
          </a:lstStyle>
          <a:p>
            <a:r>
              <a:rPr lang="es-ES" dirty="0"/>
              <a:t>Haga clic para escribir el  título del tema o subtema.</a:t>
            </a:r>
            <a:endParaRPr lang="es-CO" dirty="0"/>
          </a:p>
        </p:txBody>
      </p:sp>
      <p:sp>
        <p:nvSpPr>
          <p:cNvPr id="4" name="Marcador de contenido 2">
            <a:extLst>
              <a:ext uri="{FF2B5EF4-FFF2-40B4-BE49-F238E27FC236}">
                <a16:creationId xmlns:a16="http://schemas.microsoft.com/office/drawing/2014/main" id="{48F9EEA1-A95B-469D-8BA7-85C6427F6DAB}"/>
              </a:ext>
            </a:extLst>
          </p:cNvPr>
          <p:cNvSpPr>
            <a:spLocks noGrp="1"/>
          </p:cNvSpPr>
          <p:nvPr>
            <p:ph sz="quarter" idx="10" hasCustomPrompt="1"/>
          </p:nvPr>
        </p:nvSpPr>
        <p:spPr>
          <a:xfrm>
            <a:off x="5239265" y="1100138"/>
            <a:ext cx="6277232" cy="4682824"/>
          </a:xfrm>
        </p:spPr>
        <p:txBody>
          <a:bodyPr/>
          <a:lstStyle>
            <a:lvl1pPr>
              <a:defRPr>
                <a:solidFill>
                  <a:srgbClr val="0462A2"/>
                </a:solidFill>
              </a:defRPr>
            </a:lvl1pPr>
            <a:lvl2pPr>
              <a:defRPr>
                <a:solidFill>
                  <a:srgbClr val="0462A2"/>
                </a:solidFill>
              </a:defRPr>
            </a:lvl2pPr>
            <a:lvl3pPr>
              <a:defRPr>
                <a:solidFill>
                  <a:srgbClr val="0462A2"/>
                </a:solidFill>
              </a:defRPr>
            </a:lvl3pPr>
            <a:lvl4pPr>
              <a:defRPr>
                <a:solidFill>
                  <a:srgbClr val="0462A2"/>
                </a:solidFill>
              </a:defRPr>
            </a:lvl4pPr>
            <a:lvl5pPr>
              <a:defRPr>
                <a:solidFill>
                  <a:srgbClr val="0462A2"/>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112838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21A5D4CE-C8D0-45FB-965B-93CF02183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4518837" cy="6853153"/>
          </a:xfrm>
          <a:prstGeom prst="rect">
            <a:avLst/>
          </a:prstGeom>
        </p:spPr>
      </p:pic>
      <p:sp>
        <p:nvSpPr>
          <p:cNvPr id="8" name="Título 1">
            <a:extLst>
              <a:ext uri="{FF2B5EF4-FFF2-40B4-BE49-F238E27FC236}">
                <a16:creationId xmlns:a16="http://schemas.microsoft.com/office/drawing/2014/main" id="{8FFC796B-0CF7-4B39-97AE-68F33B92F743}"/>
              </a:ext>
            </a:extLst>
          </p:cNvPr>
          <p:cNvSpPr>
            <a:spLocks noGrp="1"/>
          </p:cNvSpPr>
          <p:nvPr>
            <p:ph type="title" hasCustomPrompt="1"/>
          </p:nvPr>
        </p:nvSpPr>
        <p:spPr>
          <a:xfrm>
            <a:off x="495918" y="1839432"/>
            <a:ext cx="3530193" cy="3221665"/>
          </a:xfrm>
        </p:spPr>
        <p:txBody>
          <a:bodyPr/>
          <a:lstStyle>
            <a:lvl1pPr>
              <a:defRPr>
                <a:solidFill>
                  <a:schemeClr val="bg1"/>
                </a:solidFill>
              </a:defRPr>
            </a:lvl1pPr>
          </a:lstStyle>
          <a:p>
            <a:r>
              <a:rPr lang="es-ES" dirty="0"/>
              <a:t>Haga clic para escribir el título del tema o subtema.</a:t>
            </a:r>
            <a:endParaRPr lang="es-CO" dirty="0"/>
          </a:p>
        </p:txBody>
      </p:sp>
      <p:sp>
        <p:nvSpPr>
          <p:cNvPr id="4" name="Marcador de contenido 2">
            <a:extLst>
              <a:ext uri="{FF2B5EF4-FFF2-40B4-BE49-F238E27FC236}">
                <a16:creationId xmlns:a16="http://schemas.microsoft.com/office/drawing/2014/main" id="{2DF4650C-9105-4F66-A9D4-D81E6BA6DF72}"/>
              </a:ext>
            </a:extLst>
          </p:cNvPr>
          <p:cNvSpPr>
            <a:spLocks noGrp="1"/>
          </p:cNvSpPr>
          <p:nvPr>
            <p:ph sz="quarter" idx="10" hasCustomPrompt="1"/>
          </p:nvPr>
        </p:nvSpPr>
        <p:spPr>
          <a:xfrm>
            <a:off x="5239265" y="1100138"/>
            <a:ext cx="6277232" cy="4682824"/>
          </a:xfrm>
        </p:spPr>
        <p:txBody>
          <a:bodyPr/>
          <a:lstStyle>
            <a:lvl1pPr>
              <a:defRPr>
                <a:solidFill>
                  <a:srgbClr val="0090BA"/>
                </a:solidFill>
              </a:defRPr>
            </a:lvl1pPr>
            <a:lvl2pPr>
              <a:defRPr>
                <a:solidFill>
                  <a:srgbClr val="0090BA"/>
                </a:solidFill>
              </a:defRPr>
            </a:lvl2pPr>
            <a:lvl3pPr>
              <a:defRPr>
                <a:solidFill>
                  <a:srgbClr val="0090BA"/>
                </a:solidFill>
              </a:defRPr>
            </a:lvl3pPr>
            <a:lvl4pPr>
              <a:defRPr>
                <a:solidFill>
                  <a:srgbClr val="0090BA"/>
                </a:solidFill>
              </a:defRPr>
            </a:lvl4pPr>
            <a:lvl5pPr>
              <a:defRPr>
                <a:solidFill>
                  <a:srgbClr val="0090BA"/>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23010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525D30-5411-4F18-8B65-34C3B57B7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14A5732-8039-4A4C-8C17-2760B1532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46C21C62-D702-4F09-8027-B33AD7090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04B85-F8D0-46EF-AAD1-EB27A87AEB3B}" type="datetimeFigureOut">
              <a:rPr lang="es-CO" smtClean="0"/>
              <a:t>4/10/2021</a:t>
            </a:fld>
            <a:endParaRPr lang="es-CO"/>
          </a:p>
        </p:txBody>
      </p:sp>
      <p:sp>
        <p:nvSpPr>
          <p:cNvPr id="5" name="Marcador de pie de página 4">
            <a:extLst>
              <a:ext uri="{FF2B5EF4-FFF2-40B4-BE49-F238E27FC236}">
                <a16:creationId xmlns:a16="http://schemas.microsoft.com/office/drawing/2014/main" id="{16B3C3CF-375F-40A3-9F7D-AF7DB0693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51EF84B-8CB0-420F-A195-72029A79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A206F-55AA-42A9-86F2-67AF81B47533}" type="slidenum">
              <a:rPr lang="es-CO" smtClean="0"/>
              <a:t>‹#›</a:t>
            </a:fld>
            <a:endParaRPr lang="es-CO"/>
          </a:p>
        </p:txBody>
      </p:sp>
    </p:spTree>
    <p:extLst>
      <p:ext uri="{BB962C8B-B14F-4D97-AF65-F5344CB8AC3E}">
        <p14:creationId xmlns:p14="http://schemas.microsoft.com/office/powerpoint/2010/main" val="41306828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0" r:id="rId4"/>
    <p:sldLayoutId id="2147483663" r:id="rId5"/>
    <p:sldLayoutId id="2147483651" r:id="rId6"/>
    <p:sldLayoutId id="2147483652" r:id="rId7"/>
    <p:sldLayoutId id="2147483653" r:id="rId8"/>
    <p:sldLayoutId id="2147483654" r:id="rId9"/>
    <p:sldLayoutId id="2147483655" r:id="rId10"/>
    <p:sldLayoutId id="2147483656" r:id="rId11"/>
    <p:sldLayoutId id="2147483657"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0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B498D-D769-4C3A-9BAA-146AACCBE4C3}"/>
              </a:ext>
            </a:extLst>
          </p:cNvPr>
          <p:cNvSpPr>
            <a:spLocks noGrp="1"/>
          </p:cNvSpPr>
          <p:nvPr>
            <p:ph type="title"/>
          </p:nvPr>
        </p:nvSpPr>
        <p:spPr>
          <a:xfrm>
            <a:off x="944525" y="1880171"/>
            <a:ext cx="10515600" cy="1873123"/>
          </a:xfrm>
        </p:spPr>
        <p:txBody>
          <a:bodyPr>
            <a:normAutofit/>
          </a:bodyPr>
          <a:lstStyle/>
          <a:p>
            <a:r>
              <a:rPr lang="es-CO" dirty="0"/>
              <a:t>La contaduría en el siglo XXI y el nuevo rol del contador público</a:t>
            </a:r>
          </a:p>
        </p:txBody>
      </p:sp>
      <p:sp>
        <p:nvSpPr>
          <p:cNvPr id="3" name="TextBox 2">
            <a:extLst>
              <a:ext uri="{FF2B5EF4-FFF2-40B4-BE49-F238E27FC236}">
                <a16:creationId xmlns:a16="http://schemas.microsoft.com/office/drawing/2014/main" id="{17BD9485-A421-471B-B36C-F3F65842E1D8}"/>
              </a:ext>
            </a:extLst>
          </p:cNvPr>
          <p:cNvSpPr txBox="1"/>
          <p:nvPr/>
        </p:nvSpPr>
        <p:spPr>
          <a:xfrm>
            <a:off x="6842589" y="4572000"/>
            <a:ext cx="4617536" cy="461665"/>
          </a:xfrm>
          <a:prstGeom prst="rect">
            <a:avLst/>
          </a:prstGeom>
          <a:noFill/>
        </p:spPr>
        <p:txBody>
          <a:bodyPr wrap="square" rtlCol="0">
            <a:spAutoFit/>
          </a:bodyPr>
          <a:lstStyle/>
          <a:p>
            <a:r>
              <a:rPr lang="es-CO" sz="2400" dirty="0"/>
              <a:t>Hernando Bermúdez Gómez</a:t>
            </a:r>
          </a:p>
        </p:txBody>
      </p:sp>
    </p:spTree>
    <p:extLst>
      <p:ext uri="{BB962C8B-B14F-4D97-AF65-F5344CB8AC3E}">
        <p14:creationId xmlns:p14="http://schemas.microsoft.com/office/powerpoint/2010/main" val="26502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5681639-713D-4375-883B-1E4C0CF3C013}"/>
              </a:ext>
            </a:extLst>
          </p:cNvPr>
          <p:cNvSpPr>
            <a:spLocks noGrp="1"/>
          </p:cNvSpPr>
          <p:nvPr>
            <p:ph type="title"/>
          </p:nvPr>
        </p:nvSpPr>
        <p:spPr/>
        <p:txBody>
          <a:bodyPr/>
          <a:lstStyle/>
          <a:p>
            <a:r>
              <a:rPr lang="es-CO" dirty="0"/>
              <a:t>Primero lo primero</a:t>
            </a:r>
          </a:p>
        </p:txBody>
      </p:sp>
      <p:sp>
        <p:nvSpPr>
          <p:cNvPr id="5" name="Marcador de texto 4">
            <a:extLst>
              <a:ext uri="{FF2B5EF4-FFF2-40B4-BE49-F238E27FC236}">
                <a16:creationId xmlns:a16="http://schemas.microsoft.com/office/drawing/2014/main" id="{EE89AA13-B454-4811-B100-27FE9E7D3DF5}"/>
              </a:ext>
            </a:extLst>
          </p:cNvPr>
          <p:cNvSpPr>
            <a:spLocks noGrp="1"/>
          </p:cNvSpPr>
          <p:nvPr>
            <p:ph type="body" sz="half" idx="2"/>
          </p:nvPr>
        </p:nvSpPr>
        <p:spPr/>
        <p:txBody>
          <a:bodyPr/>
          <a:lstStyle/>
          <a:p>
            <a:pPr marL="457200" indent="-457200">
              <a:buFont typeface="Arial" panose="020B0604020202020204" pitchFamily="34" charset="0"/>
              <a:buChar char="•"/>
            </a:pPr>
            <a:r>
              <a:rPr lang="es-CO" dirty="0"/>
              <a:t>El futuro de la contaduría depende de las definiciones de contador y de contabilidad.</a:t>
            </a:r>
          </a:p>
          <a:p>
            <a:pPr marL="457200" indent="-457200">
              <a:buFont typeface="Arial" panose="020B0604020202020204" pitchFamily="34" charset="0"/>
              <a:buChar char="•"/>
            </a:pPr>
            <a:r>
              <a:rPr lang="es-CO" dirty="0"/>
              <a:t>Una mirada hacia el pasado es importante para reconocer la evolución, pero no para aferrarse a él, como muchos pretenden.</a:t>
            </a:r>
          </a:p>
          <a:p>
            <a:pPr marL="457200" indent="-457200">
              <a:buFont typeface="Arial" panose="020B0604020202020204" pitchFamily="34" charset="0"/>
              <a:buChar char="•"/>
            </a:pPr>
            <a:r>
              <a:rPr lang="es-CO" dirty="0"/>
              <a:t>Decía el sabio filósofo que todo cambia. Lo repitió la célebre Mercedes Sosa. ¿Saben los contadores qué cambió en su oficio?</a:t>
            </a:r>
          </a:p>
        </p:txBody>
      </p:sp>
    </p:spTree>
    <p:extLst>
      <p:ext uri="{BB962C8B-B14F-4D97-AF65-F5344CB8AC3E}">
        <p14:creationId xmlns:p14="http://schemas.microsoft.com/office/powerpoint/2010/main" val="333000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B8F4-05E1-418E-BA2E-B3FE0D6D394D}"/>
              </a:ext>
            </a:extLst>
          </p:cNvPr>
          <p:cNvSpPr>
            <a:spLocks noGrp="1"/>
          </p:cNvSpPr>
          <p:nvPr>
            <p:ph type="title"/>
          </p:nvPr>
        </p:nvSpPr>
        <p:spPr/>
        <p:txBody>
          <a:bodyPr/>
          <a:lstStyle/>
          <a:p>
            <a:r>
              <a:rPr lang="es-CO" dirty="0"/>
              <a:t>La contabilidad financiera no es la contabilidad</a:t>
            </a:r>
          </a:p>
        </p:txBody>
      </p:sp>
      <p:sp>
        <p:nvSpPr>
          <p:cNvPr id="3" name="Text Placeholder 2">
            <a:extLst>
              <a:ext uri="{FF2B5EF4-FFF2-40B4-BE49-F238E27FC236}">
                <a16:creationId xmlns:a16="http://schemas.microsoft.com/office/drawing/2014/main" id="{96B8C97C-BD5E-43E6-A9FB-68C98745BC0E}"/>
              </a:ext>
            </a:extLst>
          </p:cNvPr>
          <p:cNvSpPr>
            <a:spLocks noGrp="1"/>
          </p:cNvSpPr>
          <p:nvPr>
            <p:ph type="body" sz="half" idx="2"/>
          </p:nvPr>
        </p:nvSpPr>
        <p:spPr/>
        <p:txBody>
          <a:bodyPr/>
          <a:lstStyle/>
          <a:p>
            <a:pPr marL="457200" indent="-457200">
              <a:buFont typeface="Arial" panose="020B0604020202020204" pitchFamily="34" charset="0"/>
              <a:buChar char="•"/>
            </a:pPr>
            <a:r>
              <a:rPr lang="es-CO" dirty="0"/>
              <a:t>Una cosa es la contabilidad y otra la contabilidad financiera.</a:t>
            </a:r>
          </a:p>
          <a:p>
            <a:pPr marL="457200" indent="-457200">
              <a:buFont typeface="Arial" panose="020B0604020202020204" pitchFamily="34" charset="0"/>
              <a:buChar char="•"/>
            </a:pPr>
            <a:r>
              <a:rPr lang="es-CO" dirty="0"/>
              <a:t>El ente, al cual se imputa la información, es un ser polifacético. La contabilidad financiera solo se ocupa de los asuntos que pueden medirse en moneda.</a:t>
            </a:r>
          </a:p>
          <a:p>
            <a:pPr marL="457200" indent="-457200">
              <a:buFont typeface="Arial" panose="020B0604020202020204" pitchFamily="34" charset="0"/>
              <a:buChar char="•"/>
            </a:pPr>
            <a:r>
              <a:rPr lang="es-CO" dirty="0"/>
              <a:t>La contabilidad actual se ocupa de toda la información que corresponde a una entidad, sea o no financiera.</a:t>
            </a:r>
          </a:p>
        </p:txBody>
      </p:sp>
    </p:spTree>
    <p:extLst>
      <p:ext uri="{BB962C8B-B14F-4D97-AF65-F5344CB8AC3E}">
        <p14:creationId xmlns:p14="http://schemas.microsoft.com/office/powerpoint/2010/main" val="176886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2737-E9A4-4580-81D7-122F4F3E55ED}"/>
              </a:ext>
            </a:extLst>
          </p:cNvPr>
          <p:cNvSpPr>
            <a:spLocks noGrp="1"/>
          </p:cNvSpPr>
          <p:nvPr>
            <p:ph type="title"/>
          </p:nvPr>
        </p:nvSpPr>
        <p:spPr/>
        <p:txBody>
          <a:bodyPr/>
          <a:lstStyle/>
          <a:p>
            <a:r>
              <a:rPr lang="es-CO" dirty="0"/>
              <a:t>Tres grandes retos inmediatos</a:t>
            </a:r>
          </a:p>
        </p:txBody>
      </p:sp>
      <p:sp>
        <p:nvSpPr>
          <p:cNvPr id="3" name="Text Placeholder 2">
            <a:extLst>
              <a:ext uri="{FF2B5EF4-FFF2-40B4-BE49-F238E27FC236}">
                <a16:creationId xmlns:a16="http://schemas.microsoft.com/office/drawing/2014/main" id="{2C087496-7C22-4F6E-9BA4-8799A748C140}"/>
              </a:ext>
            </a:extLst>
          </p:cNvPr>
          <p:cNvSpPr>
            <a:spLocks noGrp="1"/>
          </p:cNvSpPr>
          <p:nvPr>
            <p:ph type="body" sz="half" idx="2"/>
          </p:nvPr>
        </p:nvSpPr>
        <p:spPr/>
        <p:txBody>
          <a:bodyPr/>
          <a:lstStyle/>
          <a:p>
            <a:pPr marL="457200" indent="-457200">
              <a:buFont typeface="Arial" panose="020B0604020202020204" pitchFamily="34" charset="0"/>
              <a:buChar char="•"/>
            </a:pPr>
            <a:r>
              <a:rPr lang="es-CO" dirty="0"/>
              <a:t>La información no financiera</a:t>
            </a:r>
          </a:p>
          <a:p>
            <a:pPr marL="457200" indent="-457200">
              <a:buFont typeface="Arial" panose="020B0604020202020204" pitchFamily="34" charset="0"/>
              <a:buChar char="•"/>
            </a:pPr>
            <a:r>
              <a:rPr lang="es-CO" dirty="0"/>
              <a:t>La información sobre el medio ambiente, la sostenibilidad y la gobernanza.</a:t>
            </a:r>
          </a:p>
          <a:p>
            <a:pPr marL="457200" indent="-457200">
              <a:buFont typeface="Arial" panose="020B0604020202020204" pitchFamily="34" charset="0"/>
              <a:buChar char="•"/>
            </a:pPr>
            <a:r>
              <a:rPr lang="es-CO" dirty="0"/>
              <a:t>El informe integral</a:t>
            </a:r>
          </a:p>
        </p:txBody>
      </p:sp>
    </p:spTree>
    <p:extLst>
      <p:ext uri="{BB962C8B-B14F-4D97-AF65-F5344CB8AC3E}">
        <p14:creationId xmlns:p14="http://schemas.microsoft.com/office/powerpoint/2010/main" val="344244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A404-9590-4A31-852F-3433BCEA86E8}"/>
              </a:ext>
            </a:extLst>
          </p:cNvPr>
          <p:cNvSpPr>
            <a:spLocks noGrp="1"/>
          </p:cNvSpPr>
          <p:nvPr>
            <p:ph type="title"/>
          </p:nvPr>
        </p:nvSpPr>
        <p:spPr/>
        <p:txBody>
          <a:bodyPr/>
          <a:lstStyle/>
          <a:p>
            <a:r>
              <a:rPr lang="es-CO" dirty="0"/>
              <a:t>Las discusiones del momento</a:t>
            </a:r>
          </a:p>
        </p:txBody>
      </p:sp>
      <p:sp>
        <p:nvSpPr>
          <p:cNvPr id="3" name="Text Placeholder 2">
            <a:extLst>
              <a:ext uri="{FF2B5EF4-FFF2-40B4-BE49-F238E27FC236}">
                <a16:creationId xmlns:a16="http://schemas.microsoft.com/office/drawing/2014/main" id="{E53445AC-4EBA-4257-8AE3-9F81F354C70B}"/>
              </a:ext>
            </a:extLst>
          </p:cNvPr>
          <p:cNvSpPr>
            <a:spLocks noGrp="1"/>
          </p:cNvSpPr>
          <p:nvPr>
            <p:ph type="body" sz="half" idx="2"/>
          </p:nvPr>
        </p:nvSpPr>
        <p:spPr/>
        <p:txBody>
          <a:bodyPr/>
          <a:lstStyle/>
          <a:p>
            <a:pPr marL="457200" indent="-457200">
              <a:buFont typeface="Arial" panose="020B0604020202020204" pitchFamily="34" charset="0"/>
              <a:buChar char="•"/>
            </a:pPr>
            <a:r>
              <a:rPr lang="es-CO" dirty="0"/>
              <a:t>¿A quien corresponde la llevanza de la información no financiera?</a:t>
            </a:r>
          </a:p>
          <a:p>
            <a:pPr marL="457200" indent="-457200">
              <a:buFont typeface="Arial" panose="020B0604020202020204" pitchFamily="34" charset="0"/>
              <a:buChar char="•"/>
            </a:pPr>
            <a:r>
              <a:rPr lang="es-CO" dirty="0"/>
              <a:t>¿Cuáles son y serán los estándares aplicables a la información no financiera?</a:t>
            </a:r>
          </a:p>
          <a:p>
            <a:pPr marL="457200" indent="-457200">
              <a:buFont typeface="Arial" panose="020B0604020202020204" pitchFamily="34" charset="0"/>
              <a:buChar char="•"/>
            </a:pPr>
            <a:r>
              <a:rPr lang="es-CO" dirty="0"/>
              <a:t>¿Se someterá la información no financiera a aseguramiento?</a:t>
            </a:r>
          </a:p>
          <a:p>
            <a:pPr marL="457200" indent="-457200">
              <a:buFont typeface="Arial" panose="020B0604020202020204" pitchFamily="34" charset="0"/>
              <a:buChar char="•"/>
            </a:pPr>
            <a:r>
              <a:rPr lang="es-CO" dirty="0"/>
              <a:t>¿Quién asegurará la información no financiera?</a:t>
            </a:r>
          </a:p>
        </p:txBody>
      </p:sp>
    </p:spTree>
    <p:extLst>
      <p:ext uri="{BB962C8B-B14F-4D97-AF65-F5344CB8AC3E}">
        <p14:creationId xmlns:p14="http://schemas.microsoft.com/office/powerpoint/2010/main" val="291557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1E79-2410-4FE1-B83E-51AD3CC1BB20}"/>
              </a:ext>
            </a:extLst>
          </p:cNvPr>
          <p:cNvSpPr>
            <a:spLocks noGrp="1"/>
          </p:cNvSpPr>
          <p:nvPr>
            <p:ph type="title"/>
          </p:nvPr>
        </p:nvSpPr>
        <p:spPr/>
        <p:txBody>
          <a:bodyPr/>
          <a:lstStyle/>
          <a:p>
            <a:r>
              <a:rPr lang="es-CO" dirty="0"/>
              <a:t>Las afirmaciones de Richard Mattessich</a:t>
            </a:r>
          </a:p>
        </p:txBody>
      </p:sp>
      <p:sp>
        <p:nvSpPr>
          <p:cNvPr id="3" name="Text Placeholder 2">
            <a:extLst>
              <a:ext uri="{FF2B5EF4-FFF2-40B4-BE49-F238E27FC236}">
                <a16:creationId xmlns:a16="http://schemas.microsoft.com/office/drawing/2014/main" id="{319DF64B-F9DD-4B0F-8A9C-DDFC1FEF4362}"/>
              </a:ext>
            </a:extLst>
          </p:cNvPr>
          <p:cNvSpPr>
            <a:spLocks noGrp="1"/>
          </p:cNvSpPr>
          <p:nvPr>
            <p:ph type="body" sz="half" idx="2"/>
          </p:nvPr>
        </p:nvSpPr>
        <p:spPr/>
        <p:txBody>
          <a:bodyPr/>
          <a:lstStyle/>
          <a:p>
            <a:pPr marL="457200" indent="-457200">
              <a:buFont typeface="Arial" panose="020B0604020202020204" pitchFamily="34" charset="0"/>
              <a:buChar char="•"/>
            </a:pPr>
            <a:r>
              <a:rPr lang="es-CO" dirty="0"/>
              <a:t>En su libro </a:t>
            </a:r>
            <a:r>
              <a:rPr lang="en-US" i="1" dirty="0"/>
              <a:t>Two Hundred Years of Accounting Research</a:t>
            </a:r>
            <a:r>
              <a:rPr lang="en-US" dirty="0"/>
              <a:t> </a:t>
            </a:r>
            <a:r>
              <a:rPr lang="en-US" dirty="0" err="1"/>
              <a:t>sostuvo</a:t>
            </a:r>
            <a:r>
              <a:rPr lang="en-US" dirty="0"/>
              <a:t> </a:t>
            </a:r>
            <a:r>
              <a:rPr lang="es-CO" dirty="0"/>
              <a:t>“(…) Vivimos en un universo estocástico y finalmente nos hemos dado cuenta de que pensar en términos probabilísticos es nuestra "mejor apuesta". Y, haber integrado la humilde disciplina de la contabilidad en este vasto panorama intelectual de la ciencia moderna debería ser de algún consuelo para los miembros de nuestra hermandad (…)”</a:t>
            </a:r>
          </a:p>
        </p:txBody>
      </p:sp>
    </p:spTree>
    <p:extLst>
      <p:ext uri="{BB962C8B-B14F-4D97-AF65-F5344CB8AC3E}">
        <p14:creationId xmlns:p14="http://schemas.microsoft.com/office/powerpoint/2010/main" val="201270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59016-3AA9-4157-A874-C2E949AD94B5}"/>
              </a:ext>
            </a:extLst>
          </p:cNvPr>
          <p:cNvSpPr>
            <a:spLocks noGrp="1"/>
          </p:cNvSpPr>
          <p:nvPr>
            <p:ph type="title"/>
          </p:nvPr>
        </p:nvSpPr>
        <p:spPr/>
        <p:txBody>
          <a:bodyPr/>
          <a:lstStyle/>
          <a:p>
            <a:r>
              <a:rPr lang="es-CO" dirty="0"/>
              <a:t>Conclusión</a:t>
            </a:r>
          </a:p>
        </p:txBody>
      </p:sp>
      <p:sp>
        <p:nvSpPr>
          <p:cNvPr id="3" name="Text Placeholder 2">
            <a:extLst>
              <a:ext uri="{FF2B5EF4-FFF2-40B4-BE49-F238E27FC236}">
                <a16:creationId xmlns:a16="http://schemas.microsoft.com/office/drawing/2014/main" id="{6345EDD2-2411-400D-BD1F-BBE729F4A873}"/>
              </a:ext>
            </a:extLst>
          </p:cNvPr>
          <p:cNvSpPr>
            <a:spLocks noGrp="1"/>
          </p:cNvSpPr>
          <p:nvPr>
            <p:ph type="body" sz="half" idx="2"/>
          </p:nvPr>
        </p:nvSpPr>
        <p:spPr/>
        <p:txBody>
          <a:bodyPr/>
          <a:lstStyle/>
          <a:p>
            <a:pPr marL="457200" indent="-457200">
              <a:buFont typeface="Arial" panose="020B0604020202020204" pitchFamily="34" charset="0"/>
              <a:buChar char="•"/>
            </a:pPr>
            <a:r>
              <a:rPr lang="es-CO" dirty="0"/>
              <a:t>La contabilidad del presente y los contadores del futuro deben empoderarse de toda la información relacionada con la actividad económica de un ente, así no sea financiera. Deben usar su dominio como base para analizar, evaluar e innovar la actividad de la organización, participando directamente en la gestación de las decisiones de los dueños y demás personas encargadas de la dirección. Consecuentemente podrán asegurarla.</a:t>
            </a:r>
          </a:p>
        </p:txBody>
      </p:sp>
    </p:spTree>
    <p:extLst>
      <p:ext uri="{BB962C8B-B14F-4D97-AF65-F5344CB8AC3E}">
        <p14:creationId xmlns:p14="http://schemas.microsoft.com/office/powerpoint/2010/main" val="279904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2050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363</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Myriad pro</vt:lpstr>
      <vt:lpstr>Tema de Office</vt:lpstr>
      <vt:lpstr>PowerPoint Presentation</vt:lpstr>
      <vt:lpstr>La contaduría en el siglo XXI y el nuevo rol del contador público</vt:lpstr>
      <vt:lpstr>Primero lo primero</vt:lpstr>
      <vt:lpstr>La contabilidad financiera no es la contabilidad</vt:lpstr>
      <vt:lpstr>Tres grandes retos inmediatos</vt:lpstr>
      <vt:lpstr>Las discusiones del momento</vt:lpstr>
      <vt:lpstr>Las afirmaciones de Richard Mattessich</vt:lpstr>
      <vt:lpstr>Conclusión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salzate</dc:creator>
  <cp:lastModifiedBy>Hernando Bermúdez Gómez</cp:lastModifiedBy>
  <cp:revision>24</cp:revision>
  <dcterms:created xsi:type="dcterms:W3CDTF">2021-08-27T14:03:23Z</dcterms:created>
  <dcterms:modified xsi:type="dcterms:W3CDTF">2021-10-04T22:05:00Z</dcterms:modified>
</cp:coreProperties>
</file>