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6" r:id="rId5"/>
    <p:sldId id="277" r:id="rId6"/>
    <p:sldId id="285" r:id="rId7"/>
    <p:sldId id="283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418584"/>
    <a:srgbClr val="0090BA"/>
    <a:srgbClr val="0462A2"/>
    <a:srgbClr val="135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F2BF33-92BC-40CF-86DD-593CB4D25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8"/>
            <a:ext cx="12192000" cy="68879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B9C1D02-DEB8-4CE4-97FE-A7A0CE4F1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995" y="2855219"/>
            <a:ext cx="11014270" cy="128123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1309A2-64C7-4F4E-BE8E-AB19E4ED1A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63" y="1634836"/>
            <a:ext cx="11014075" cy="109446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462A2"/>
                </a:solidFill>
              </a:defRPr>
            </a:lvl1pPr>
          </a:lstStyle>
          <a:p>
            <a:pPr lvl="0"/>
            <a:r>
              <a:rPr lang="es-ES" dirty="0"/>
              <a:t>Haga clic para escribir el n</a:t>
            </a:r>
            <a:r>
              <a:rPr lang="es-MX" dirty="0" err="1"/>
              <a:t>ombre</a:t>
            </a:r>
            <a:r>
              <a:rPr lang="es-MX" dirty="0"/>
              <a:t> de la conferencia, panel o conversatorio.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95BD9DE-5763-49F8-97C6-25DFA08EE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368" y="4013547"/>
            <a:ext cx="11014270" cy="620712"/>
          </a:xfrm>
        </p:spPr>
        <p:txBody>
          <a:bodyPr/>
          <a:lstStyle>
            <a:lvl1pPr algn="ctr">
              <a:defRPr sz="2400">
                <a:solidFill>
                  <a:srgbClr val="418584"/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Haga clic </a:t>
            </a:r>
            <a:r>
              <a:rPr lang="es-MX" dirty="0"/>
              <a:t>para escribir el cargo o profesión y la entidad a la que se encuentra vinculado.</a:t>
            </a:r>
            <a:endParaRPr lang="es-CO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B005628-9CC1-4D95-B627-0CAD86392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368" y="3247669"/>
            <a:ext cx="11014270" cy="455522"/>
          </a:xfrm>
        </p:spPr>
        <p:txBody>
          <a:bodyPr/>
          <a:lstStyle>
            <a:lvl1pPr algn="ctr">
              <a:defRPr>
                <a:solidFill>
                  <a:srgbClr val="418584"/>
                </a:solidFill>
              </a:defRPr>
            </a:lvl1pPr>
            <a:lvl2pPr algn="ctr">
              <a:defRPr>
                <a:solidFill>
                  <a:srgbClr val="418584"/>
                </a:solidFill>
              </a:defRPr>
            </a:lvl2pPr>
            <a:lvl3pPr algn="ctr">
              <a:defRPr>
                <a:solidFill>
                  <a:srgbClr val="418584"/>
                </a:solidFill>
              </a:defRPr>
            </a:lvl3pPr>
            <a:lvl4pPr algn="ctr">
              <a:defRPr>
                <a:solidFill>
                  <a:srgbClr val="418584"/>
                </a:solidFill>
              </a:defRPr>
            </a:lvl4pPr>
            <a:lvl5pPr algn="ctr">
              <a:defRPr>
                <a:solidFill>
                  <a:srgbClr val="418584"/>
                </a:solidFill>
              </a:defRPr>
            </a:lvl5pPr>
          </a:lstStyle>
          <a:p>
            <a:pPr lvl="0"/>
            <a:r>
              <a:rPr lang="es-ES" dirty="0"/>
              <a:t>Haga clic para escribir el nombre completo del conferencista.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DD430C4-52C3-4CBF-8D84-59BCF04A7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10" y="4634259"/>
            <a:ext cx="6709719" cy="27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9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9845C426-9B99-4EAE-AFA8-87FF290D4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779" y="1670334"/>
            <a:ext cx="103114" cy="351733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BAE268D-8839-447C-A83C-A5AC11615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039" y="1818167"/>
            <a:ext cx="3530193" cy="3221665"/>
          </a:xfrm>
        </p:spPr>
        <p:txBody>
          <a:bodyPr/>
          <a:lstStyle>
            <a:lvl1pPr>
              <a:defRPr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escribir el  título del tema o subtema.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DE86C8-B199-4C29-B380-16A7769DA0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41556" y="1242205"/>
            <a:ext cx="6483693" cy="4390844"/>
          </a:xfrm>
          <a:ln w="38100">
            <a:solidFill>
              <a:srgbClr val="418584"/>
            </a:solidFill>
          </a:ln>
        </p:spPr>
        <p:txBody>
          <a:bodyPr/>
          <a:lstStyle/>
          <a:p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34381F-9007-43A5-B121-C999D3A436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1EE73-F32A-4A85-AF39-EAF566295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601" y="653536"/>
            <a:ext cx="10349111" cy="607156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escribir el título.</a:t>
            </a:r>
            <a:endParaRPr lang="es-CO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F478335-9906-4445-8FC9-B82FD95D0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3536"/>
            <a:ext cx="978195" cy="607156"/>
          </a:xfrm>
          <a:prstGeom prst="rect">
            <a:avLst/>
          </a:prstGeom>
        </p:spPr>
      </p:pic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622E2AD-8D67-4DCB-97A6-511218D8CC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5603" y="1680518"/>
            <a:ext cx="10349112" cy="422036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577F5E-0BC5-4602-ABC4-0AB53CD800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5BDD682C-6E4A-438D-B086-256D707BD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" y="653973"/>
            <a:ext cx="977492" cy="60671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FFA084A-C34C-499F-858A-E6620FADE20A}"/>
              </a:ext>
            </a:extLst>
          </p:cNvPr>
          <p:cNvSpPr txBox="1">
            <a:spLocks/>
          </p:cNvSpPr>
          <p:nvPr userDrawn="1"/>
        </p:nvSpPr>
        <p:spPr>
          <a:xfrm>
            <a:off x="1105601" y="653536"/>
            <a:ext cx="10349111" cy="607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185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462A2"/>
                </a:solidFill>
              </a:rPr>
              <a:t>Haga clic para escribir el título.</a:t>
            </a:r>
            <a:endParaRPr lang="es-CO" dirty="0">
              <a:solidFill>
                <a:srgbClr val="0462A2"/>
              </a:solidFill>
            </a:endParaRP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3BCA8FE8-E9FF-4703-9824-DCE760F2D5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105603" y="1680518"/>
            <a:ext cx="10349112" cy="422036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DEE027-67E2-4935-8E93-BA95F75E4E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9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E58B2CC-C204-478A-8528-B41C5153A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F2104A40-DBD3-4138-B2A0-C4D5CB7A7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59170"/>
          <a:stretch/>
        </p:blipFill>
        <p:spPr>
          <a:xfrm>
            <a:off x="223286" y="1157290"/>
            <a:ext cx="11111023" cy="193959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07805257-82E0-4526-854E-4385DCA628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696" y="5986193"/>
            <a:ext cx="2922240" cy="306261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B88BD599-6AEA-4BB6-A78D-55764765BE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9726" y="5998176"/>
            <a:ext cx="171672" cy="32617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2B1899E-2844-420D-B04A-38A36C5DF770}"/>
              </a:ext>
            </a:extLst>
          </p:cNvPr>
          <p:cNvSpPr txBox="1"/>
          <p:nvPr userDrawn="1"/>
        </p:nvSpPr>
        <p:spPr>
          <a:xfrm>
            <a:off x="3689499" y="5976598"/>
            <a:ext cx="390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50" dirty="0">
                <a:solidFill>
                  <a:srgbClr val="135479"/>
                </a:solidFill>
                <a:latin typeface="Myriad pro"/>
              </a:rPr>
              <a:t>@ContaduriaGeneraldelaNacionCGN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65F9561B-D2EE-45FF-8064-98D3ADC4D4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3669" y="6008133"/>
            <a:ext cx="367514" cy="30626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DB164-359B-402B-BCA8-456577B28B71}"/>
              </a:ext>
            </a:extLst>
          </p:cNvPr>
          <p:cNvSpPr txBox="1"/>
          <p:nvPr userDrawn="1"/>
        </p:nvSpPr>
        <p:spPr>
          <a:xfrm>
            <a:off x="8129284" y="5970410"/>
            <a:ext cx="1992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solidFill>
                  <a:srgbClr val="135479"/>
                </a:solidFill>
                <a:latin typeface="Myriad pro"/>
              </a:rPr>
              <a:t>@Contaduria_CGN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A794E9DB-709A-4D08-97C1-883731C9359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9115" y="6015829"/>
            <a:ext cx="426522" cy="29856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60CA380-7081-4817-8BA3-A3293A36D25D}"/>
              </a:ext>
            </a:extLst>
          </p:cNvPr>
          <p:cNvSpPr txBox="1"/>
          <p:nvPr userDrawn="1"/>
        </p:nvSpPr>
        <p:spPr>
          <a:xfrm>
            <a:off x="10757441" y="5962351"/>
            <a:ext cx="12638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solidFill>
                  <a:srgbClr val="135479"/>
                </a:solidFill>
                <a:latin typeface="Myriad pro"/>
              </a:rPr>
              <a:t>CGNOficial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9AC42-E0F9-497A-BDF2-CF7CAEF90E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663991" y="1309688"/>
            <a:ext cx="2916409" cy="2879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Haga clic para insertar QR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1B6AA05-DAF4-4BC3-A8C0-12176A4DD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81688"/>
          <a:stretch/>
        </p:blipFill>
        <p:spPr>
          <a:xfrm>
            <a:off x="223286" y="4694339"/>
            <a:ext cx="11111023" cy="86991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CA1A2585-D5B3-4E29-9048-541188285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38106" b="25031"/>
          <a:stretch/>
        </p:blipFill>
        <p:spPr>
          <a:xfrm>
            <a:off x="793630" y="2944241"/>
            <a:ext cx="9609827" cy="15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1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CE60B43-25A3-46A3-9BA1-A5FA7F7F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9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D976096-2716-4AB2-B30B-469D95B593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77082"/>
            <a:ext cx="5573233" cy="3828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AE6F06-2C59-41F2-9C56-F6F7B4E8F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79" y="5534150"/>
            <a:ext cx="3541104" cy="1424646"/>
          </a:xfrm>
          <a:prstGeom prst="rect">
            <a:avLst/>
          </a:prstGeom>
        </p:spPr>
      </p:pic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8C60B89-FE65-4E60-AD9D-43B13B394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9211" y="881110"/>
            <a:ext cx="4497560" cy="4924467"/>
          </a:xfrm>
          <a:ln w="57150">
            <a:solidFill>
              <a:srgbClr val="418584"/>
            </a:solidFill>
          </a:ln>
        </p:spPr>
        <p:txBody>
          <a:bodyPr/>
          <a:lstStyle/>
          <a:p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AC6AB90-2348-4CC3-A7D7-9773C661A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1110"/>
            <a:ext cx="5573233" cy="809578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modificar el estilo de título del patrón.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638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EEB2D242-A956-4104-8AB8-0747BF7A8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" t="2" r="-1126" b="75446"/>
          <a:stretch/>
        </p:blipFill>
        <p:spPr>
          <a:xfrm>
            <a:off x="492642" y="5289531"/>
            <a:ext cx="11332774" cy="27101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431BDDE-5E3E-4FDA-96E6-5A959B131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227" y="4732638"/>
            <a:ext cx="10164725" cy="427897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0462A2"/>
                </a:solidFill>
              </a:defRPr>
            </a:lvl1pPr>
          </a:lstStyle>
          <a:p>
            <a:r>
              <a:rPr lang="es-ES" dirty="0"/>
              <a:t>Haga clic para escribir el nombre del video.</a:t>
            </a:r>
            <a:endParaRPr lang="es-CO" dirty="0"/>
          </a:p>
        </p:txBody>
      </p:sp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0305276D-5BD8-4926-A8EC-4DF90E00CBF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141227" y="1037280"/>
            <a:ext cx="10164725" cy="3373253"/>
          </a:xfrm>
          <a:ln w="28575">
            <a:solidFill>
              <a:srgbClr val="0090BA"/>
            </a:solidFill>
          </a:ln>
        </p:spPr>
        <p:txBody>
          <a:bodyPr/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32D9CBA-1297-4E63-8681-EBC244BB87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11" y="5160535"/>
            <a:ext cx="4015556" cy="16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88569A38-E143-4E2C-934E-309858514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FD87B93-0D7C-4DEC-9A4E-5C49F8048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25" y="2369128"/>
            <a:ext cx="10515600" cy="1384166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462A2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0EDC5F5-D0C9-4608-BC13-E957FE93F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69302"/>
          <a:stretch/>
        </p:blipFill>
        <p:spPr>
          <a:xfrm>
            <a:off x="280675" y="3995931"/>
            <a:ext cx="11668948" cy="64196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A131B16-766E-45F7-9985-81A5E36C9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41424"/>
          <a:stretch/>
        </p:blipFill>
        <p:spPr>
          <a:xfrm>
            <a:off x="3020683" y="5196957"/>
            <a:ext cx="6150634" cy="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3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081A437-3D02-42D9-9B2F-F90263D9A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0A3BF31-5BCB-49E3-AB68-079F1EA25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EFF19-ED7D-47D6-9DB7-D93C7841B3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25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49F4F2D6-4B0B-4BA6-9A13-1A8C7B7D9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086823B-7D0E-4EDE-BD1D-F0441AC7C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6E3A20F-5D0F-499D-9F26-08AE17777C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318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8307484D-B88F-45C3-9D51-C381BB5B3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FCE27E1-D7A4-4C8D-B337-FA9B71F8C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8F9EEA1-A95B-469D-8BA7-85C6427F6D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838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1A5D4CE-C8D0-45FB-965B-93CF02183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18837" cy="68531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FFC796B-0CF7-4B39-97AE-68F33B92F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DF4650C-9105-4F66-A9D4-D81E6BA6DF7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090BA"/>
                </a:solidFill>
              </a:defRPr>
            </a:lvl1pPr>
            <a:lvl2pPr>
              <a:defRPr>
                <a:solidFill>
                  <a:srgbClr val="0090BA"/>
                </a:solidFill>
              </a:defRPr>
            </a:lvl2pPr>
            <a:lvl3pPr>
              <a:defRPr>
                <a:solidFill>
                  <a:srgbClr val="0090BA"/>
                </a:solidFill>
              </a:defRPr>
            </a:lvl3pPr>
            <a:lvl4pPr>
              <a:defRPr>
                <a:solidFill>
                  <a:srgbClr val="0090BA"/>
                </a:solidFill>
              </a:defRPr>
            </a:lvl4pPr>
            <a:lvl5pPr>
              <a:defRPr>
                <a:solidFill>
                  <a:srgbClr val="0090BA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010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525D30-5411-4F18-8B65-34C3B57B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patrón.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4A5732-8039-4A4C-8C17-2760B1532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C21C62-D702-4F09-8027-B33AD7090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4B85-F8D0-46EF-AAD1-EB27A87AEB3B}" type="datetimeFigureOut">
              <a:rPr lang="es-CO" smtClean="0"/>
              <a:t>15/10/2021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B3C3CF-375F-40A3-9F7D-AF7DB0693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1EF84B-8CB0-420F-A195-72029A79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206F-55AA-42A9-86F2-67AF81B475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0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7C351B8-89C0-483F-A084-769F233B2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 smtClean="0"/>
              <a:t>Plan Nacional de Formación para El Control Social a la Gestión Pública 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191A1C-3CC0-45ED-8B3D-4C2CF873C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372" y="3911201"/>
            <a:ext cx="11014270" cy="620712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/>
              <a:t>Profesional especialización Dirección de Participación, Transparencia y Servicio al Ciudadano del Departamento Administrativo de la Función Pública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485450-890C-4BBC-B146-9B853BA41D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Claudia Ximena Aldana Gutiérrez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2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09CFA-BA9C-4694-BF8B-B64C4763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27" y="159567"/>
            <a:ext cx="6313083" cy="122979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El Plan Nacional de Formación para El Control Social a la Gestión Pública </a:t>
            </a:r>
            <a:endParaRPr lang="es-CO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A9004BA-2B7A-489D-8E47-919082CA1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4898" y="1964610"/>
            <a:ext cx="4279010" cy="2933211"/>
          </a:xfrm>
        </p:spPr>
      </p:sp>
      <p:pic>
        <p:nvPicPr>
          <p:cNvPr id="1026" name="Picture 2" descr="Conozca el Plan Nacional de Formación Control social a la Gestión Pública -  Carta Administrativa - Función Pú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97" y="2157203"/>
            <a:ext cx="3889417" cy="24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56126" y="1729855"/>
            <a:ext cx="6313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418584"/>
              </a:buClr>
              <a:buFont typeface="Work Sans" pitchFamily="2" charset="0"/>
              <a:buChar char="▷"/>
            </a:pPr>
            <a:r>
              <a:rPr lang="es-CO" dirty="0" smtClean="0"/>
              <a:t>Construcción colectiva del Plan, obligaciones Ley 850 de </a:t>
            </a:r>
            <a:r>
              <a:rPr lang="es-CO" dirty="0" smtClean="0"/>
              <a:t>2003: Red Institucional de Apoyo a las Veedurías </a:t>
            </a:r>
            <a:endParaRPr lang="es-CO" dirty="0" smtClean="0"/>
          </a:p>
          <a:p>
            <a:pPr marL="285750" indent="-285750" algn="just">
              <a:buClr>
                <a:srgbClr val="418584"/>
              </a:buClr>
              <a:buFont typeface="Work Sans" pitchFamily="2" charset="0"/>
              <a:buChar char="▷"/>
            </a:pPr>
            <a:r>
              <a:rPr lang="es-CO" dirty="0" smtClean="0"/>
              <a:t>Punto de participación política del acuerdo final para la construcción de una paz estable y duradera </a:t>
            </a:r>
          </a:p>
          <a:p>
            <a:pPr>
              <a:buClr>
                <a:srgbClr val="418584"/>
              </a:buClr>
            </a:pPr>
            <a:endParaRPr lang="es-CO" dirty="0" smtClean="0"/>
          </a:p>
        </p:txBody>
      </p:sp>
      <p:pic>
        <p:nvPicPr>
          <p:cNvPr id="11" name="Picture 2" descr="Símbolo de la paz - Iconos gratis de animale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75" y="2676311"/>
            <a:ext cx="503933" cy="50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3822E31-FA6A-4C56-9F73-68C628872CAE}"/>
              </a:ext>
            </a:extLst>
          </p:cNvPr>
          <p:cNvSpPr txBox="1"/>
          <p:nvPr/>
        </p:nvSpPr>
        <p:spPr>
          <a:xfrm>
            <a:off x="945357" y="1274884"/>
            <a:ext cx="1030588" cy="369332"/>
          </a:xfrm>
          <a:prstGeom prst="rect">
            <a:avLst/>
          </a:prstGeom>
          <a:solidFill>
            <a:srgbClr val="A2EAE8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lang="es-CO" sz="1800" dirty="0" smtClean="0">
                <a:solidFill>
                  <a:srgbClr val="0054BC"/>
                </a:solidFill>
                <a:latin typeface="Work Sans" panose="020B0604020202020204" charset="0"/>
              </a:rPr>
              <a:t>Origen </a:t>
            </a:r>
            <a:endParaRPr lang="es-CO" sz="1800" dirty="0">
              <a:solidFill>
                <a:srgbClr val="0054BC"/>
              </a:solidFill>
              <a:latin typeface="Work Sans" panose="020B060402020202020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3822E31-FA6A-4C56-9F73-68C628872CAE}"/>
              </a:ext>
            </a:extLst>
          </p:cNvPr>
          <p:cNvSpPr txBox="1"/>
          <p:nvPr/>
        </p:nvSpPr>
        <p:spPr>
          <a:xfrm>
            <a:off x="945357" y="2915442"/>
            <a:ext cx="1345898" cy="369332"/>
          </a:xfrm>
          <a:prstGeom prst="rect">
            <a:avLst/>
          </a:prstGeom>
          <a:solidFill>
            <a:srgbClr val="A2EAE8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54BC"/>
                </a:solidFill>
                <a:latin typeface="Work Sans" panose="020B0604020202020204" charset="0"/>
              </a:rPr>
              <a:t>¿Qué es? </a:t>
            </a:r>
            <a:endParaRPr lang="es-CO" sz="1800" dirty="0">
              <a:solidFill>
                <a:srgbClr val="0054BC"/>
              </a:solidFill>
              <a:latin typeface="Work Sans" panose="020B060402020202020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9540" y="3474283"/>
            <a:ext cx="6621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418584"/>
              </a:buClr>
              <a:buFont typeface="Work Sans" pitchFamily="2" charset="0"/>
              <a:buChar char="▷"/>
            </a:pPr>
            <a:r>
              <a:rPr lang="es-CO" dirty="0" smtClean="0"/>
              <a:t>Herramienta pedagógica </a:t>
            </a:r>
          </a:p>
          <a:p>
            <a:pPr marL="285750" indent="-285750" algn="just">
              <a:buClr>
                <a:srgbClr val="418584"/>
              </a:buClr>
              <a:buFont typeface="Work Sans" pitchFamily="2" charset="0"/>
              <a:buChar char="▷"/>
            </a:pPr>
            <a:r>
              <a:rPr lang="es-CO" dirty="0" smtClean="0"/>
              <a:t>Recurso de formación autónoma para fortalecer la relación Estado-ciudadano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3822E31-FA6A-4C56-9F73-68C628872CAE}"/>
              </a:ext>
            </a:extLst>
          </p:cNvPr>
          <p:cNvSpPr txBox="1"/>
          <p:nvPr/>
        </p:nvSpPr>
        <p:spPr>
          <a:xfrm>
            <a:off x="945357" y="4588089"/>
            <a:ext cx="1345898" cy="369332"/>
          </a:xfrm>
          <a:prstGeom prst="rect">
            <a:avLst/>
          </a:prstGeom>
          <a:solidFill>
            <a:srgbClr val="A2EAE8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54BC"/>
                </a:solidFill>
                <a:latin typeface="Work Sans" panose="020B0604020202020204" charset="0"/>
              </a:rPr>
              <a:t>Aportes  </a:t>
            </a:r>
            <a:endParaRPr lang="es-CO" sz="1800" dirty="0">
              <a:solidFill>
                <a:srgbClr val="0054BC"/>
              </a:solidFill>
              <a:latin typeface="Work Sans" panose="020B060402020202020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80772" y="5041566"/>
            <a:ext cx="662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18584"/>
              </a:buClr>
              <a:buFont typeface="Work Sans" pitchFamily="2" charset="0"/>
              <a:buChar char="▷"/>
            </a:pPr>
            <a:r>
              <a:rPr lang="es-CO" dirty="0" smtClean="0"/>
              <a:t>Guía para hacer control social a la gestión pública de forma organizada </a:t>
            </a:r>
          </a:p>
          <a:p>
            <a:pPr marL="285750" indent="-285750">
              <a:buClr>
                <a:srgbClr val="418584"/>
              </a:buClr>
              <a:buFont typeface="Work Sans" pitchFamily="2" charset="0"/>
              <a:buChar char="▷"/>
            </a:pPr>
            <a:r>
              <a:rPr lang="es-CO" dirty="0" smtClean="0"/>
              <a:t>Paso a paso para que el ciudadano se acerque a sus temas de interés </a:t>
            </a:r>
          </a:p>
        </p:txBody>
      </p:sp>
    </p:spTree>
    <p:extLst>
      <p:ext uri="{BB962C8B-B14F-4D97-AF65-F5344CB8AC3E}">
        <p14:creationId xmlns:p14="http://schemas.microsoft.com/office/powerpoint/2010/main" val="7477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D940B-B213-4F08-868F-BDAC8B16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Estructura pedagógica del Plan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822E31-FA6A-4C56-9F73-68C628872CAE}"/>
              </a:ext>
            </a:extLst>
          </p:cNvPr>
          <p:cNvSpPr txBox="1"/>
          <p:nvPr/>
        </p:nvSpPr>
        <p:spPr>
          <a:xfrm>
            <a:off x="5969162" y="259514"/>
            <a:ext cx="4814312" cy="523220"/>
          </a:xfrm>
          <a:prstGeom prst="rect">
            <a:avLst/>
          </a:prstGeom>
          <a:solidFill>
            <a:srgbClr val="A2EAE8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54BC"/>
                </a:solidFill>
                <a:latin typeface="Work Sans" panose="020B0604020202020204" charset="0"/>
              </a:rPr>
              <a:t>Momentos de formación </a:t>
            </a:r>
            <a:r>
              <a:rPr lang="es-CO" sz="2800" dirty="0" smtClean="0">
                <a:solidFill>
                  <a:srgbClr val="0054BC"/>
                </a:solidFill>
                <a:latin typeface="Work Sans" panose="020B0604020202020204" charset="0"/>
              </a:rPr>
              <a:t> </a:t>
            </a:r>
            <a:endParaRPr lang="es-CO" sz="2800" dirty="0">
              <a:solidFill>
                <a:srgbClr val="0054BC"/>
              </a:solidFill>
              <a:latin typeface="Work Sans" panose="020B060402020202020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042153" y="521124"/>
            <a:ext cx="10594" cy="3846290"/>
          </a:xfrm>
          <a:prstGeom prst="line">
            <a:avLst/>
          </a:prstGeom>
          <a:ln w="15875" cap="flat" cmpd="sng" algn="ctr">
            <a:solidFill>
              <a:srgbClr val="FF99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5048765" y="521124"/>
            <a:ext cx="920398" cy="0"/>
          </a:xfrm>
          <a:prstGeom prst="line">
            <a:avLst/>
          </a:prstGeom>
          <a:ln w="15875" cap="flat" cmpd="sng" algn="ctr">
            <a:solidFill>
              <a:srgbClr val="FF99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5510049" y="1115766"/>
            <a:ext cx="351220" cy="338124"/>
          </a:xfrm>
          <a:prstGeom prst="ellipse">
            <a:avLst/>
          </a:prstGeom>
          <a:noFill/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 flipH="1">
            <a:off x="5539924" y="1024774"/>
            <a:ext cx="243538" cy="4616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s-ES" altLang="es-ES_tradnl" sz="1600" b="1" dirty="0" smtClean="0">
                <a:solidFill>
                  <a:srgbClr val="009999"/>
                </a:solidFill>
                <a:latin typeface="Work Sans Light" panose="020B0604020202020204" charset="0"/>
                <a:cs typeface="+mn-cs"/>
              </a:rPr>
              <a:t>1</a:t>
            </a:r>
            <a:r>
              <a:rPr lang="es-ES" altLang="es-ES_tradnl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  </a:t>
            </a:r>
            <a:endParaRPr lang="es-ES" altLang="es-ES_tradnl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855380" y="946704"/>
            <a:ext cx="5716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dirty="0" smtClean="0">
                <a:latin typeface="Work Sans" pitchFamily="2" charset="0"/>
              </a:rPr>
              <a:t>Un </a:t>
            </a:r>
            <a:r>
              <a:rPr lang="es-CO" sz="1600" dirty="0">
                <a:latin typeface="Work Sans" pitchFamily="2" charset="0"/>
              </a:rPr>
              <a:t>primer momento de sensibilización y de diálogo en torno al ejercicio de control </a:t>
            </a:r>
            <a:r>
              <a:rPr lang="es-CO" sz="1600" dirty="0" smtClean="0">
                <a:latin typeface="Work Sans" pitchFamily="2" charset="0"/>
              </a:rPr>
              <a:t>social </a:t>
            </a:r>
            <a:endParaRPr lang="es-CO" sz="1600" dirty="0">
              <a:latin typeface="Work Sans" pitchFamily="2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5103617" y="1316385"/>
            <a:ext cx="405347" cy="0"/>
          </a:xfrm>
          <a:prstGeom prst="line">
            <a:avLst/>
          </a:prstGeom>
          <a:ln w="15875" cap="flat" cmpd="sng" algn="ctr">
            <a:solidFill>
              <a:srgbClr val="FF99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5048765" y="2810520"/>
            <a:ext cx="405347" cy="0"/>
          </a:xfrm>
          <a:prstGeom prst="line">
            <a:avLst/>
          </a:prstGeom>
          <a:ln w="15875" cap="flat" cmpd="sng" algn="ctr">
            <a:solidFill>
              <a:srgbClr val="FF99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5460087" y="2622048"/>
            <a:ext cx="351220" cy="338124"/>
          </a:xfrm>
          <a:prstGeom prst="ellipse">
            <a:avLst/>
          </a:prstGeom>
          <a:noFill/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 flipH="1">
            <a:off x="5477434" y="2549768"/>
            <a:ext cx="243538" cy="4616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s-ES" altLang="es-ES_tradnl" sz="1600" b="1" dirty="0">
                <a:solidFill>
                  <a:srgbClr val="009999"/>
                </a:solidFill>
                <a:latin typeface="Work Sans Light" panose="020B0604020202020204" charset="0"/>
              </a:rPr>
              <a:t>2</a:t>
            </a:r>
            <a:r>
              <a:rPr lang="es-ES" altLang="es-ES_tradnl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  </a:t>
            </a:r>
            <a:endParaRPr lang="es-ES" altLang="es-ES_tradnl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H="1">
            <a:off x="5072087" y="4367414"/>
            <a:ext cx="405347" cy="0"/>
          </a:xfrm>
          <a:prstGeom prst="line">
            <a:avLst/>
          </a:prstGeom>
          <a:ln w="15875" cap="flat" cmpd="sng" algn="ctr">
            <a:solidFill>
              <a:srgbClr val="FF99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5514940" y="4190128"/>
            <a:ext cx="351220" cy="338124"/>
          </a:xfrm>
          <a:prstGeom prst="ellipse">
            <a:avLst/>
          </a:prstGeom>
          <a:noFill/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 flipH="1">
            <a:off x="5534948" y="4105844"/>
            <a:ext cx="243538" cy="4616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s-ES" altLang="es-ES_tradnl" sz="1600" b="1" dirty="0" smtClean="0">
                <a:solidFill>
                  <a:srgbClr val="009999"/>
                </a:solidFill>
                <a:latin typeface="Work Sans Light" panose="020B0604020202020204" charset="0"/>
              </a:rPr>
              <a:t>3</a:t>
            </a:r>
            <a:r>
              <a:rPr lang="es-ES" altLang="es-ES_tradnl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  </a:t>
            </a:r>
            <a:endParaRPr lang="es-ES" altLang="es-ES_tradnl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26" name="Picture 2" descr="Diálogo comercial: La herramienta más importante de un Lead Generator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44" y="1384996"/>
            <a:ext cx="1717554" cy="9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855379" y="2432315"/>
            <a:ext cx="5926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>
                <a:latin typeface="Work Sans" pitchFamily="2" charset="0"/>
              </a:rPr>
              <a:t>Un </a:t>
            </a:r>
            <a:r>
              <a:rPr lang="es-CO" sz="1600" dirty="0">
                <a:latin typeface="Work Sans" pitchFamily="2" charset="0"/>
              </a:rPr>
              <a:t>segundo momento de fundamentación que comprende la aprehensión de conceptos generales asociados al control social </a:t>
            </a:r>
          </a:p>
        </p:txBody>
      </p:sp>
      <p:pic>
        <p:nvPicPr>
          <p:cNvPr id="1028" name="Picture 4" descr="Pruéb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90" y="5170192"/>
            <a:ext cx="2174855" cy="118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. de Estudios - 2017 Segundo Medio &amp;quot;D&amp;quot; Especialidad Mecánica Automotriz  Profesor Jefe Sebastián Manzanar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103" y="2912501"/>
            <a:ext cx="1203976" cy="12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5939627" y="4126136"/>
            <a:ext cx="5880351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latin typeface="Work Sans" pitchFamily="2" charset="0"/>
              </a:rPr>
              <a:t>Un tercer momento de focalización que comprende herramientas para hacer control social a temas y sectores específicos de la administración pública. </a:t>
            </a:r>
          </a:p>
        </p:txBody>
      </p:sp>
    </p:spTree>
    <p:extLst>
      <p:ext uri="{BB962C8B-B14F-4D97-AF65-F5344CB8AC3E}">
        <p14:creationId xmlns:p14="http://schemas.microsoft.com/office/powerpoint/2010/main" val="403911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A74AD-171A-4A71-A244-7BB836AA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Objetivos de cada momento pedagógico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9C2161-C366-478E-86F8-D52BC36F4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8547" y="594981"/>
            <a:ext cx="6532321" cy="5710566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buNone/>
            </a:pPr>
            <a:endParaRPr lang="es-CO" sz="7200" dirty="0" smtClean="0">
              <a:latin typeface="Work Sans" pitchFamily="2" charset="0"/>
            </a:endParaRPr>
          </a:p>
          <a:p>
            <a:pPr lvl="0" algn="just">
              <a:buClr>
                <a:srgbClr val="FFC000"/>
              </a:buClr>
              <a:buFont typeface="Work Sans" pitchFamily="2" charset="0"/>
              <a:buChar char="▶"/>
            </a:pPr>
            <a:r>
              <a:rPr lang="es-CO" sz="7200" dirty="0" smtClean="0">
                <a:latin typeface="Work Sans" pitchFamily="2" charset="0"/>
              </a:rPr>
              <a:t>Promover </a:t>
            </a:r>
            <a:r>
              <a:rPr lang="es-CO" sz="7200" dirty="0">
                <a:latin typeface="Work Sans" pitchFamily="2" charset="0"/>
              </a:rPr>
              <a:t>la reflexión sobre el civismo la </a:t>
            </a:r>
            <a:r>
              <a:rPr lang="es-CO" sz="7200" dirty="0" smtClean="0">
                <a:latin typeface="Work Sans" pitchFamily="2" charset="0"/>
              </a:rPr>
              <a:t>democracia</a:t>
            </a:r>
          </a:p>
          <a:p>
            <a:pPr lvl="0" algn="just">
              <a:buClr>
                <a:srgbClr val="FFC000"/>
              </a:buClr>
              <a:buFont typeface="Work Sans" pitchFamily="2" charset="0"/>
              <a:buChar char="▶"/>
            </a:pPr>
            <a:r>
              <a:rPr lang="es-CO" sz="7200" dirty="0" smtClean="0">
                <a:latin typeface="Work Sans" pitchFamily="2" charset="0"/>
              </a:rPr>
              <a:t>Motivar </a:t>
            </a:r>
            <a:r>
              <a:rPr lang="es-CO" sz="7200" dirty="0">
                <a:latin typeface="Work Sans" pitchFamily="2" charset="0"/>
              </a:rPr>
              <a:t>sobre el control ciudadano, partiendo del fortalecimiento de conocimientos sobre </a:t>
            </a:r>
            <a:r>
              <a:rPr lang="es-CO" sz="7200" dirty="0" smtClean="0">
                <a:latin typeface="Work Sans" pitchFamily="2" charset="0"/>
              </a:rPr>
              <a:t>participación ciudadana.  </a:t>
            </a:r>
          </a:p>
          <a:p>
            <a:pPr lvl="0" algn="just">
              <a:buClr>
                <a:srgbClr val="FFC000"/>
              </a:buClr>
              <a:buFont typeface="Work Sans" pitchFamily="2" charset="0"/>
              <a:buChar char="▶"/>
            </a:pPr>
            <a:r>
              <a:rPr lang="es-CO" sz="7200" dirty="0" smtClean="0">
                <a:latin typeface="Work Sans" pitchFamily="2" charset="0"/>
              </a:rPr>
              <a:t>Contribuir </a:t>
            </a:r>
            <a:r>
              <a:rPr lang="es-CO" sz="7200" dirty="0">
                <a:latin typeface="Work Sans" pitchFamily="2" charset="0"/>
              </a:rPr>
              <a:t>a la formación para el ejercicio democrático y la acción organizada para </a:t>
            </a:r>
            <a:r>
              <a:rPr lang="es-CO" sz="7200" dirty="0" smtClean="0">
                <a:latin typeface="Work Sans" pitchFamily="2" charset="0"/>
              </a:rPr>
              <a:t>vigilar</a:t>
            </a:r>
          </a:p>
          <a:p>
            <a:pPr lvl="0" algn="just">
              <a:buClr>
                <a:srgbClr val="FFC000"/>
              </a:buClr>
              <a:buFont typeface="Work Sans" pitchFamily="2" charset="0"/>
              <a:buChar char="▶"/>
            </a:pPr>
            <a:endParaRPr lang="es-CO" sz="7200" dirty="0">
              <a:latin typeface="Work Sans" pitchFamily="2" charset="0"/>
            </a:endParaRPr>
          </a:p>
          <a:p>
            <a:pPr marL="0" lvl="0" indent="0" algn="just">
              <a:buClr>
                <a:srgbClr val="FFC000"/>
              </a:buClr>
              <a:buNone/>
            </a:pPr>
            <a:endParaRPr lang="es-CO" sz="7200" dirty="0" smtClean="0">
              <a:latin typeface="Work Sans" pitchFamily="2" charset="0"/>
            </a:endParaRPr>
          </a:p>
          <a:p>
            <a:pPr algn="just">
              <a:buClr>
                <a:srgbClr val="FFC000"/>
              </a:buClr>
              <a:buFont typeface="Work Sans" pitchFamily="2" charset="0"/>
              <a:buChar char="▶"/>
            </a:pPr>
            <a:r>
              <a:rPr lang="es-CO" sz="7200" dirty="0">
                <a:latin typeface="Work Sans" pitchFamily="2" charset="0"/>
              </a:rPr>
              <a:t>Contextualizar </a:t>
            </a:r>
            <a:r>
              <a:rPr lang="es-CO" sz="7200" dirty="0">
                <a:latin typeface="Work Sans" pitchFamily="2" charset="0"/>
              </a:rPr>
              <a:t>la acción del control ciudadano </a:t>
            </a:r>
          </a:p>
          <a:p>
            <a:pPr algn="just">
              <a:buClr>
                <a:srgbClr val="FFC000"/>
              </a:buClr>
              <a:buFont typeface="Work Sans" pitchFamily="2" charset="0"/>
              <a:buChar char="▶"/>
            </a:pPr>
            <a:r>
              <a:rPr lang="es-CO" sz="7200" dirty="0">
                <a:latin typeface="Work Sans" pitchFamily="2" charset="0"/>
              </a:rPr>
              <a:t>Generar elementos para fortalecer conocimientos </a:t>
            </a:r>
            <a:r>
              <a:rPr lang="es-CO" sz="7200" dirty="0" smtClean="0">
                <a:latin typeface="Work Sans" pitchFamily="2" charset="0"/>
              </a:rPr>
              <a:t>sobre la </a:t>
            </a:r>
            <a:r>
              <a:rPr lang="es-CO" sz="7200" dirty="0">
                <a:latin typeface="Work Sans" pitchFamily="2" charset="0"/>
              </a:rPr>
              <a:t>gestión pública </a:t>
            </a:r>
          </a:p>
          <a:p>
            <a:pPr algn="just">
              <a:buClr>
                <a:srgbClr val="FFC000"/>
              </a:buClr>
              <a:buFont typeface="Work Sans" pitchFamily="2" charset="0"/>
              <a:buChar char="▶"/>
            </a:pPr>
            <a:r>
              <a:rPr lang="es-CO" sz="7200" dirty="0">
                <a:latin typeface="Work Sans" pitchFamily="2" charset="0"/>
              </a:rPr>
              <a:t>Brindar elementos pedagógicos para conocer el funcionamiento de los </a:t>
            </a:r>
            <a:r>
              <a:rPr lang="es-CO" sz="7200" dirty="0" smtClean="0">
                <a:latin typeface="Work Sans" pitchFamily="2" charset="0"/>
              </a:rPr>
              <a:t>instrumentos para el control social</a:t>
            </a:r>
          </a:p>
          <a:p>
            <a:pPr marL="0" indent="0" algn="just">
              <a:buClr>
                <a:srgbClr val="FFC000"/>
              </a:buClr>
              <a:buNone/>
            </a:pPr>
            <a:endParaRPr lang="es-CO" sz="7200" dirty="0" smtClean="0">
              <a:latin typeface="Work Sans" pitchFamily="2" charset="0"/>
            </a:endParaRPr>
          </a:p>
          <a:p>
            <a:pPr lvl="0" algn="just">
              <a:buClr>
                <a:srgbClr val="FFC000"/>
              </a:buClr>
              <a:buFont typeface="Work Sans" pitchFamily="2" charset="0"/>
              <a:buChar char="▶"/>
            </a:pPr>
            <a:r>
              <a:rPr lang="es-CO" sz="7200" dirty="0" smtClean="0">
                <a:latin typeface="Work Sans" pitchFamily="2" charset="0"/>
              </a:rPr>
              <a:t>Desarrollar </a:t>
            </a:r>
            <a:r>
              <a:rPr lang="es-CO" sz="7200" dirty="0">
                <a:latin typeface="Work Sans" pitchFamily="2" charset="0"/>
              </a:rPr>
              <a:t>conocimientos sobre derechos específicos </a:t>
            </a:r>
          </a:p>
          <a:p>
            <a:pPr lvl="0" algn="just">
              <a:buClr>
                <a:srgbClr val="FFC000"/>
              </a:buClr>
              <a:buFont typeface="Work Sans" pitchFamily="2" charset="0"/>
              <a:buChar char="▶"/>
            </a:pPr>
            <a:r>
              <a:rPr lang="es-CO" sz="7200" dirty="0">
                <a:latin typeface="Work Sans" pitchFamily="2" charset="0"/>
              </a:rPr>
              <a:t>Fortalecer habilidades ciudadanas para la utilización de instrumentos de acción en el control social a la gestión pública y a servicios púbicos 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822E31-FA6A-4C56-9F73-68C628872CAE}"/>
              </a:ext>
            </a:extLst>
          </p:cNvPr>
          <p:cNvSpPr txBox="1"/>
          <p:nvPr/>
        </p:nvSpPr>
        <p:spPr>
          <a:xfrm>
            <a:off x="5018547" y="410315"/>
            <a:ext cx="2075936" cy="369332"/>
          </a:xfrm>
          <a:prstGeom prst="rect">
            <a:avLst/>
          </a:prstGeom>
          <a:solidFill>
            <a:srgbClr val="A2EAE8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54BC"/>
                </a:solidFill>
                <a:latin typeface="Work Sans" panose="020B0604020202020204" charset="0"/>
              </a:rPr>
              <a:t>Sensibilización  </a:t>
            </a:r>
            <a:endParaRPr lang="es-CO" sz="1800" dirty="0">
              <a:solidFill>
                <a:srgbClr val="0054BC"/>
              </a:solidFill>
              <a:latin typeface="Work Sans" panose="020B060402020202020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822E31-FA6A-4C56-9F73-68C628872CAE}"/>
              </a:ext>
            </a:extLst>
          </p:cNvPr>
          <p:cNvSpPr txBox="1"/>
          <p:nvPr/>
        </p:nvSpPr>
        <p:spPr>
          <a:xfrm>
            <a:off x="5018547" y="2496618"/>
            <a:ext cx="2075936" cy="369332"/>
          </a:xfrm>
          <a:prstGeom prst="rect">
            <a:avLst/>
          </a:prstGeom>
          <a:solidFill>
            <a:srgbClr val="A2EAE8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54BC"/>
                </a:solidFill>
                <a:latin typeface="Work Sans" panose="020B0604020202020204" charset="0"/>
              </a:rPr>
              <a:t>Fundamentación  </a:t>
            </a:r>
            <a:endParaRPr lang="es-CO" sz="1800" dirty="0">
              <a:solidFill>
                <a:srgbClr val="0054BC"/>
              </a:solidFill>
              <a:latin typeface="Work Sans" panose="020B060402020202020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822E31-FA6A-4C56-9F73-68C628872CAE}"/>
              </a:ext>
            </a:extLst>
          </p:cNvPr>
          <p:cNvSpPr txBox="1"/>
          <p:nvPr/>
        </p:nvSpPr>
        <p:spPr>
          <a:xfrm>
            <a:off x="5018547" y="4528349"/>
            <a:ext cx="2075936" cy="369332"/>
          </a:xfrm>
          <a:prstGeom prst="rect">
            <a:avLst/>
          </a:prstGeom>
          <a:solidFill>
            <a:srgbClr val="A2EAE8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54BC"/>
                </a:solidFill>
                <a:latin typeface="Work Sans" panose="020B0604020202020204" charset="0"/>
              </a:rPr>
              <a:t>Focalización   </a:t>
            </a:r>
            <a:endParaRPr lang="es-CO" sz="1800" dirty="0">
              <a:solidFill>
                <a:srgbClr val="0054BC"/>
              </a:solidFill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4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09CFA-BA9C-4694-BF8B-B64C4763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03" y="31898"/>
            <a:ext cx="6313083" cy="797442"/>
          </a:xfrm>
        </p:spPr>
        <p:txBody>
          <a:bodyPr>
            <a:normAutofit/>
          </a:bodyPr>
          <a:lstStyle/>
          <a:p>
            <a:r>
              <a:rPr lang="es-CO" dirty="0" smtClean="0"/>
              <a:t>Módulos para hacer control social </a:t>
            </a:r>
            <a:endParaRPr lang="es-CO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" y="5656533"/>
            <a:ext cx="1485900" cy="120740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72" y="5637149"/>
            <a:ext cx="1473227" cy="119708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97" y="5636262"/>
            <a:ext cx="1104985" cy="119797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5680" y="5600862"/>
            <a:ext cx="1285856" cy="12333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27130" t="16411" r="55407" b="42000"/>
          <a:stretch/>
        </p:blipFill>
        <p:spPr>
          <a:xfrm>
            <a:off x="5529934" y="5618718"/>
            <a:ext cx="920474" cy="12330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26796" t="16558" r="55125" b="42222"/>
          <a:stretch/>
        </p:blipFill>
        <p:spPr>
          <a:xfrm>
            <a:off x="8080744" y="1470335"/>
            <a:ext cx="2755161" cy="3533512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145052" y="419258"/>
            <a:ext cx="7117583" cy="126188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endParaRPr lang="es-CO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378">
              <a:buClr>
                <a:srgbClr val="000000"/>
              </a:buClr>
              <a:defRPr/>
            </a:pPr>
            <a:r>
              <a:rPr lang="es-CO" sz="1600" b="1" kern="0" dirty="0">
                <a:solidFill>
                  <a:schemeClr val="accent5">
                    <a:lumMod val="75000"/>
                  </a:schemeClr>
                </a:solidFill>
                <a:latin typeface="Work Sans" pitchFamily="2" charset="0"/>
                <a:cs typeface="Arial"/>
                <a:sym typeface="Arial"/>
              </a:rPr>
              <a:t>Sensibilización:</a:t>
            </a:r>
            <a:endParaRPr lang="es-CO" sz="1600" kern="0" dirty="0">
              <a:solidFill>
                <a:schemeClr val="accent5">
                  <a:lumMod val="75000"/>
                </a:schemeClr>
              </a:solidFill>
              <a:latin typeface="Work Sans" pitchFamily="2" charset="0"/>
              <a:cs typeface="Arial"/>
              <a:sym typeface="Arial"/>
            </a:endParaRP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0. Aprendiendo a dialogar. Guía para la capacitación en 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control social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.</a:t>
            </a: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1. Control social a la gestión pública. 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actualizado</a:t>
            </a:r>
            <a:endParaRPr lang="es-CO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017" y="1583428"/>
            <a:ext cx="8710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s-CO" sz="1600" b="1" kern="0" dirty="0">
                <a:solidFill>
                  <a:schemeClr val="accent5">
                    <a:lumMod val="75000"/>
                  </a:schemeClr>
                </a:solidFill>
                <a:latin typeface="Work Sans" pitchFamily="2" charset="0"/>
                <a:cs typeface="Arial"/>
                <a:sym typeface="Arial"/>
              </a:rPr>
              <a:t>Fundamentación:</a:t>
            </a: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2. Mecanismos jurídicos </a:t>
            </a:r>
            <a:endParaRPr lang="es-CO" sz="1600" kern="0" dirty="0" smtClean="0">
              <a:solidFill>
                <a:srgbClr val="000000"/>
              </a:solidFill>
              <a:latin typeface="Work Sans" pitchFamily="2" charset="0"/>
              <a:cs typeface="Arial"/>
              <a:sym typeface="Arial"/>
            </a:endParaRP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3. 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Compra y 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la contratación 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pública</a:t>
            </a: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4. Control fiscal participativo</a:t>
            </a:r>
          </a:p>
          <a:p>
            <a:pPr defTabSz="914378">
              <a:buClr>
                <a:srgbClr val="000000"/>
              </a:buClr>
              <a:defRPr/>
            </a:pPr>
            <a:r>
              <a:rPr lang="es-CO" sz="1600" b="1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5. Contabilidad pública</a:t>
            </a:r>
            <a:endParaRPr lang="es-CO" sz="1600" b="1" kern="0" dirty="0">
              <a:solidFill>
                <a:srgbClr val="000000"/>
              </a:solidFill>
              <a:latin typeface="Work Sans" pitchFamily="2" charset="0"/>
              <a:cs typeface="Arial"/>
              <a:sym typeface="Arial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2017" y="2817953"/>
            <a:ext cx="7541527" cy="28007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s-CO" sz="1600" b="1" kern="0" dirty="0">
                <a:solidFill>
                  <a:schemeClr val="accent5">
                    <a:lumMod val="75000"/>
                  </a:schemeClr>
                </a:solidFill>
                <a:latin typeface="Work Sans" pitchFamily="2" charset="0"/>
                <a:cs typeface="Arial"/>
                <a:sym typeface="Arial"/>
              </a:rPr>
              <a:t>Focalización: </a:t>
            </a:r>
            <a:endParaRPr lang="es-CO" sz="1600" kern="0" dirty="0">
              <a:solidFill>
                <a:schemeClr val="accent5">
                  <a:lumMod val="75000"/>
                </a:schemeClr>
              </a:solidFill>
              <a:latin typeface="Work Sans" pitchFamily="2" charset="0"/>
              <a:cs typeface="Arial"/>
              <a:sym typeface="Arial"/>
            </a:endParaRP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6. 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Servicios públicos</a:t>
            </a: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7. 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Derecho a la salud </a:t>
            </a: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8. 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Vivienda 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interés social.</a:t>
            </a: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9. 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Derechos culturales</a:t>
            </a: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10. Control social a la industria 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extractiva</a:t>
            </a: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11. Acción 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juvenil</a:t>
            </a: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12. 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I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mplementación 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del acuerdo de 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paz</a:t>
            </a: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13. 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Garantía de </a:t>
            </a:r>
            <a:r>
              <a:rPr lang="es-CO" sz="1600" kern="0" dirty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los derechos de las personas con discapacidad</a:t>
            </a: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.</a:t>
            </a: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14. Plan Nacional de Formación de Veedores con enfoque étnico </a:t>
            </a:r>
            <a:endParaRPr lang="es-CO" sz="1600" kern="0" dirty="0" smtClean="0">
              <a:solidFill>
                <a:srgbClr val="000000"/>
              </a:solidFill>
              <a:latin typeface="Work Sans" pitchFamily="2" charset="0"/>
              <a:cs typeface="Arial"/>
              <a:sym typeface="Arial"/>
            </a:endParaRPr>
          </a:p>
          <a:p>
            <a:pPr defTabSz="914378">
              <a:buClr>
                <a:srgbClr val="000000"/>
              </a:buClr>
              <a:defRPr/>
            </a:pPr>
            <a:r>
              <a:rPr lang="es-CO" sz="1600" kern="0" dirty="0" smtClean="0">
                <a:solidFill>
                  <a:srgbClr val="000000"/>
                </a:solidFill>
                <a:latin typeface="Work Sans" pitchFamily="2" charset="0"/>
                <a:cs typeface="Arial"/>
                <a:sym typeface="Arial"/>
              </a:rPr>
              <a:t>Módulo 15. Licenciamiento ambiental</a:t>
            </a:r>
            <a:endParaRPr lang="es-CO" sz="1600" kern="0" dirty="0">
              <a:solidFill>
                <a:srgbClr val="000000"/>
              </a:solidFill>
              <a:latin typeface="Work Sans" pitchFamily="2" charset="0"/>
              <a:cs typeface="Arial"/>
              <a:sym typeface="Arial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82" y="5636262"/>
            <a:ext cx="1043040" cy="12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DD325D-3117-4256-BC48-BC1AC53E16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895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417</Words>
  <Application>Microsoft Office PowerPoint</Application>
  <PresentationFormat>Panorámica</PresentationFormat>
  <Paragraphs>58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Myriad pro</vt:lpstr>
      <vt:lpstr>Work Sans</vt:lpstr>
      <vt:lpstr>Work Sans Light</vt:lpstr>
      <vt:lpstr>Tema de Office</vt:lpstr>
      <vt:lpstr>Presentación de PowerPoint</vt:lpstr>
      <vt:lpstr>Presentación de PowerPoint</vt:lpstr>
      <vt:lpstr>El Plan Nacional de Formación para El Control Social a la Gestión Pública </vt:lpstr>
      <vt:lpstr>Estructura pedagógica del Plan</vt:lpstr>
      <vt:lpstr>Objetivos de cada momento pedagógico </vt:lpstr>
      <vt:lpstr>Módulos para hacer control social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salzate</dc:creator>
  <cp:lastModifiedBy>Claudia Ximena Aldana Gutierrez</cp:lastModifiedBy>
  <cp:revision>31</cp:revision>
  <dcterms:created xsi:type="dcterms:W3CDTF">2021-08-27T14:03:23Z</dcterms:created>
  <dcterms:modified xsi:type="dcterms:W3CDTF">2021-10-15T13:54:59Z</dcterms:modified>
</cp:coreProperties>
</file>